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6" r:id="rId3"/>
    <p:sldId id="275" r:id="rId4"/>
    <p:sldId id="258" r:id="rId5"/>
    <p:sldId id="259" r:id="rId6"/>
    <p:sldId id="268" r:id="rId7"/>
    <p:sldId id="261" r:id="rId8"/>
    <p:sldId id="264" r:id="rId9"/>
    <p:sldId id="269" r:id="rId10"/>
    <p:sldId id="274" r:id="rId11"/>
    <p:sldId id="270" r:id="rId12"/>
    <p:sldId id="271" r:id="rId13"/>
    <p:sldId id="265" r:id="rId14"/>
    <p:sldId id="263" r:id="rId15"/>
    <p:sldId id="276" r:id="rId16"/>
    <p:sldId id="272" r:id="rId17"/>
    <p:sldId id="273" r:id="rId1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3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B64C-9C4A-A54E-BD1E-717A438F528A}" type="datetimeFigureOut">
              <a:rPr lang="it-IT" smtClean="0"/>
              <a:pPr/>
              <a:t>16/12/2016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260F-D09E-BC45-82A3-4BA30995B2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8072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B64C-9C4A-A54E-BD1E-717A438F528A}" type="datetimeFigureOut">
              <a:rPr lang="it-IT" smtClean="0"/>
              <a:pPr/>
              <a:t>16/12/2016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260F-D09E-BC45-82A3-4BA30995B2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412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B64C-9C4A-A54E-BD1E-717A438F528A}" type="datetimeFigureOut">
              <a:rPr lang="it-IT" smtClean="0"/>
              <a:pPr/>
              <a:t>16/12/2016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260F-D09E-BC45-82A3-4BA30995B2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0303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B64C-9C4A-A54E-BD1E-717A438F528A}" type="datetimeFigureOut">
              <a:rPr lang="it-IT" smtClean="0"/>
              <a:pPr/>
              <a:t>16/12/2016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260F-D09E-BC45-82A3-4BA30995B2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7778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B64C-9C4A-A54E-BD1E-717A438F528A}" type="datetimeFigureOut">
              <a:rPr lang="it-IT" smtClean="0"/>
              <a:pPr/>
              <a:t>16/12/2016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260F-D09E-BC45-82A3-4BA30995B2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6135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B64C-9C4A-A54E-BD1E-717A438F528A}" type="datetimeFigureOut">
              <a:rPr lang="it-IT" smtClean="0"/>
              <a:pPr/>
              <a:t>16/12/2016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260F-D09E-BC45-82A3-4BA30995B2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872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B64C-9C4A-A54E-BD1E-717A438F528A}" type="datetimeFigureOut">
              <a:rPr lang="it-IT" smtClean="0"/>
              <a:pPr/>
              <a:t>16/12/2016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260F-D09E-BC45-82A3-4BA30995B2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3525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B64C-9C4A-A54E-BD1E-717A438F528A}" type="datetimeFigureOut">
              <a:rPr lang="it-IT" smtClean="0"/>
              <a:pPr/>
              <a:t>16/12/2016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260F-D09E-BC45-82A3-4BA30995B2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9470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B64C-9C4A-A54E-BD1E-717A438F528A}" type="datetimeFigureOut">
              <a:rPr lang="it-IT" smtClean="0"/>
              <a:pPr/>
              <a:t>16/12/2016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260F-D09E-BC45-82A3-4BA30995B2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6341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B64C-9C4A-A54E-BD1E-717A438F528A}" type="datetimeFigureOut">
              <a:rPr lang="it-IT" smtClean="0"/>
              <a:pPr/>
              <a:t>16/12/2016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260F-D09E-BC45-82A3-4BA30995B2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4828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B64C-9C4A-A54E-BD1E-717A438F528A}" type="datetimeFigureOut">
              <a:rPr lang="it-IT" smtClean="0"/>
              <a:pPr/>
              <a:t>16/12/2016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260F-D09E-BC45-82A3-4BA30995B2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4673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2B64C-9C4A-A54E-BD1E-717A438F528A}" type="datetimeFigureOut">
              <a:rPr lang="it-IT" smtClean="0"/>
              <a:pPr/>
              <a:t>16/12/2016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5260F-D09E-BC45-82A3-4BA30995B2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2457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07732" y="3847194"/>
            <a:ext cx="5842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La CHIVA : da flebologia sperimentale ad oggi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556000" y="5047734"/>
            <a:ext cx="1610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Stefano Ermini</a:t>
            </a:r>
            <a:endParaRPr lang="it-IT" i="1" dirty="0"/>
          </a:p>
        </p:txBody>
      </p:sp>
      <p:pic>
        <p:nvPicPr>
          <p:cNvPr id="4" name="Immagine 3" descr="Francesch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9601" y="0"/>
            <a:ext cx="482068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619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/>
          <p:cNvCxnSpPr/>
          <p:nvPr/>
        </p:nvCxnSpPr>
        <p:spPr>
          <a:xfrm>
            <a:off x="1758531" y="2235328"/>
            <a:ext cx="0" cy="1094607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2158730" y="3019408"/>
            <a:ext cx="0" cy="310527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2144857" y="2235328"/>
            <a:ext cx="0" cy="384366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Arco 15"/>
          <p:cNvSpPr/>
          <p:nvPr/>
        </p:nvSpPr>
        <p:spPr>
          <a:xfrm>
            <a:off x="1293707" y="2619694"/>
            <a:ext cx="1702299" cy="2389750"/>
          </a:xfrm>
          <a:prstGeom prst="arc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Arco 16"/>
          <p:cNvSpPr/>
          <p:nvPr/>
        </p:nvSpPr>
        <p:spPr>
          <a:xfrm>
            <a:off x="1293707" y="2987348"/>
            <a:ext cx="1316983" cy="2022096"/>
          </a:xfrm>
          <a:prstGeom prst="arc">
            <a:avLst>
              <a:gd name="adj1" fmla="val 16921874"/>
              <a:gd name="adj2" fmla="val 18475899"/>
            </a:avLst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8" name="Gruppo 17"/>
          <p:cNvGrpSpPr/>
          <p:nvPr/>
        </p:nvGrpSpPr>
        <p:grpSpPr>
          <a:xfrm>
            <a:off x="2012245" y="2565255"/>
            <a:ext cx="146485" cy="501867"/>
            <a:chOff x="4749800" y="1227667"/>
            <a:chExt cx="146485" cy="584199"/>
          </a:xfrm>
        </p:grpSpPr>
        <p:sp>
          <p:nvSpPr>
            <p:cNvPr id="19" name="Figura a mano libera 18"/>
            <p:cNvSpPr/>
            <p:nvPr/>
          </p:nvSpPr>
          <p:spPr>
            <a:xfrm>
              <a:off x="4749800" y="1227667"/>
              <a:ext cx="128276" cy="287866"/>
            </a:xfrm>
            <a:custGeom>
              <a:avLst/>
              <a:gdLst>
                <a:gd name="connsiteX0" fmla="*/ 127000 w 128276"/>
                <a:gd name="connsiteY0" fmla="*/ 0 h 287866"/>
                <a:gd name="connsiteX1" fmla="*/ 110067 w 128276"/>
                <a:gd name="connsiteY1" fmla="*/ 186266 h 287866"/>
                <a:gd name="connsiteX2" fmla="*/ 0 w 128276"/>
                <a:gd name="connsiteY2" fmla="*/ 287866 h 28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76" h="287866">
                  <a:moveTo>
                    <a:pt x="127000" y="0"/>
                  </a:moveTo>
                  <a:cubicBezTo>
                    <a:pt x="129117" y="69144"/>
                    <a:pt x="131234" y="138288"/>
                    <a:pt x="110067" y="186266"/>
                  </a:cubicBezTo>
                  <a:cubicBezTo>
                    <a:pt x="88900" y="234244"/>
                    <a:pt x="0" y="287866"/>
                    <a:pt x="0" y="287866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Figura a mano libera 19"/>
            <p:cNvSpPr/>
            <p:nvPr/>
          </p:nvSpPr>
          <p:spPr>
            <a:xfrm flipV="1">
              <a:off x="4768009" y="1524000"/>
              <a:ext cx="128276" cy="287866"/>
            </a:xfrm>
            <a:custGeom>
              <a:avLst/>
              <a:gdLst>
                <a:gd name="connsiteX0" fmla="*/ 127000 w 128276"/>
                <a:gd name="connsiteY0" fmla="*/ 0 h 287866"/>
                <a:gd name="connsiteX1" fmla="*/ 110067 w 128276"/>
                <a:gd name="connsiteY1" fmla="*/ 186266 h 287866"/>
                <a:gd name="connsiteX2" fmla="*/ 0 w 128276"/>
                <a:gd name="connsiteY2" fmla="*/ 287866 h 28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76" h="287866">
                  <a:moveTo>
                    <a:pt x="127000" y="0"/>
                  </a:moveTo>
                  <a:cubicBezTo>
                    <a:pt x="129117" y="69144"/>
                    <a:pt x="131234" y="138288"/>
                    <a:pt x="110067" y="186266"/>
                  </a:cubicBezTo>
                  <a:cubicBezTo>
                    <a:pt x="88900" y="234244"/>
                    <a:pt x="0" y="287866"/>
                    <a:pt x="0" y="287866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1" name="Freccia destra 20"/>
          <p:cNvSpPr/>
          <p:nvPr/>
        </p:nvSpPr>
        <p:spPr>
          <a:xfrm flipH="1">
            <a:off x="2140521" y="2695894"/>
            <a:ext cx="254000" cy="280653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Arco 21"/>
          <p:cNvSpPr/>
          <p:nvPr/>
        </p:nvSpPr>
        <p:spPr>
          <a:xfrm flipH="1">
            <a:off x="1146586" y="3329935"/>
            <a:ext cx="2495870" cy="2071618"/>
          </a:xfrm>
          <a:prstGeom prst="arc">
            <a:avLst>
              <a:gd name="adj1" fmla="val 16200000"/>
              <a:gd name="adj2" fmla="val 18769088"/>
            </a:avLst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Arco 22"/>
          <p:cNvSpPr/>
          <p:nvPr/>
        </p:nvSpPr>
        <p:spPr>
          <a:xfrm>
            <a:off x="1371962" y="3067122"/>
            <a:ext cx="1316983" cy="2022096"/>
          </a:xfrm>
          <a:prstGeom prst="arc">
            <a:avLst>
              <a:gd name="adj1" fmla="val 19109251"/>
              <a:gd name="adj2" fmla="val 20886120"/>
            </a:avLst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Arco 23"/>
          <p:cNvSpPr/>
          <p:nvPr/>
        </p:nvSpPr>
        <p:spPr>
          <a:xfrm flipH="1">
            <a:off x="1328889" y="3522867"/>
            <a:ext cx="2495870" cy="2071618"/>
          </a:xfrm>
          <a:prstGeom prst="arc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1 27"/>
          <p:cNvCxnSpPr/>
          <p:nvPr/>
        </p:nvCxnSpPr>
        <p:spPr>
          <a:xfrm>
            <a:off x="1758531" y="3914837"/>
            <a:ext cx="0" cy="1094607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2158730" y="3725153"/>
            <a:ext cx="0" cy="1284291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Arco 32"/>
          <p:cNvSpPr/>
          <p:nvPr/>
        </p:nvSpPr>
        <p:spPr>
          <a:xfrm flipH="1">
            <a:off x="1146586" y="3329935"/>
            <a:ext cx="2495870" cy="2071618"/>
          </a:xfrm>
          <a:prstGeom prst="arc">
            <a:avLst>
              <a:gd name="adj1" fmla="val 19636455"/>
              <a:gd name="adj2" fmla="val 395673"/>
            </a:avLst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igura a mano libera 33"/>
          <p:cNvSpPr/>
          <p:nvPr/>
        </p:nvSpPr>
        <p:spPr>
          <a:xfrm>
            <a:off x="691553" y="1981020"/>
            <a:ext cx="965200" cy="1540933"/>
          </a:xfrm>
          <a:custGeom>
            <a:avLst/>
            <a:gdLst>
              <a:gd name="connsiteX0" fmla="*/ 0 w 965200"/>
              <a:gd name="connsiteY0" fmla="*/ 0 h 1540933"/>
              <a:gd name="connsiteX1" fmla="*/ 203200 w 965200"/>
              <a:gd name="connsiteY1" fmla="*/ 101600 h 1540933"/>
              <a:gd name="connsiteX2" fmla="*/ 254000 w 965200"/>
              <a:gd name="connsiteY2" fmla="*/ 135466 h 1540933"/>
              <a:gd name="connsiteX3" fmla="*/ 355600 w 965200"/>
              <a:gd name="connsiteY3" fmla="*/ 203200 h 1540933"/>
              <a:gd name="connsiteX4" fmla="*/ 406400 w 965200"/>
              <a:gd name="connsiteY4" fmla="*/ 254000 h 1540933"/>
              <a:gd name="connsiteX5" fmla="*/ 474134 w 965200"/>
              <a:gd name="connsiteY5" fmla="*/ 304800 h 1540933"/>
              <a:gd name="connsiteX6" fmla="*/ 541867 w 965200"/>
              <a:gd name="connsiteY6" fmla="*/ 406400 h 1540933"/>
              <a:gd name="connsiteX7" fmla="*/ 524934 w 965200"/>
              <a:gd name="connsiteY7" fmla="*/ 558800 h 1540933"/>
              <a:gd name="connsiteX8" fmla="*/ 508000 w 965200"/>
              <a:gd name="connsiteY8" fmla="*/ 609600 h 1540933"/>
              <a:gd name="connsiteX9" fmla="*/ 440267 w 965200"/>
              <a:gd name="connsiteY9" fmla="*/ 677333 h 1540933"/>
              <a:gd name="connsiteX10" fmla="*/ 372534 w 965200"/>
              <a:gd name="connsiteY10" fmla="*/ 778933 h 1540933"/>
              <a:gd name="connsiteX11" fmla="*/ 389467 w 965200"/>
              <a:gd name="connsiteY11" fmla="*/ 846666 h 1540933"/>
              <a:gd name="connsiteX12" fmla="*/ 491067 w 965200"/>
              <a:gd name="connsiteY12" fmla="*/ 931333 h 1540933"/>
              <a:gd name="connsiteX13" fmla="*/ 575734 w 965200"/>
              <a:gd name="connsiteY13" fmla="*/ 948266 h 1540933"/>
              <a:gd name="connsiteX14" fmla="*/ 626534 w 965200"/>
              <a:gd name="connsiteY14" fmla="*/ 982133 h 1540933"/>
              <a:gd name="connsiteX15" fmla="*/ 677334 w 965200"/>
              <a:gd name="connsiteY15" fmla="*/ 1083733 h 1540933"/>
              <a:gd name="connsiteX16" fmla="*/ 694267 w 965200"/>
              <a:gd name="connsiteY16" fmla="*/ 1388533 h 1540933"/>
              <a:gd name="connsiteX17" fmla="*/ 795867 w 965200"/>
              <a:gd name="connsiteY17" fmla="*/ 1456266 h 1540933"/>
              <a:gd name="connsiteX18" fmla="*/ 846667 w 965200"/>
              <a:gd name="connsiteY18" fmla="*/ 1490133 h 1540933"/>
              <a:gd name="connsiteX19" fmla="*/ 914400 w 965200"/>
              <a:gd name="connsiteY19" fmla="*/ 1524000 h 1540933"/>
              <a:gd name="connsiteX20" fmla="*/ 965200 w 965200"/>
              <a:gd name="connsiteY20" fmla="*/ 1540933 h 154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5200" h="1540933">
                <a:moveTo>
                  <a:pt x="0" y="0"/>
                </a:moveTo>
                <a:cubicBezTo>
                  <a:pt x="140216" y="46738"/>
                  <a:pt x="71895" y="14063"/>
                  <a:pt x="203200" y="101600"/>
                </a:cubicBezTo>
                <a:cubicBezTo>
                  <a:pt x="220133" y="112889"/>
                  <a:pt x="239610" y="121076"/>
                  <a:pt x="254000" y="135466"/>
                </a:cubicBezTo>
                <a:cubicBezTo>
                  <a:pt x="317421" y="198887"/>
                  <a:pt x="282082" y="178693"/>
                  <a:pt x="355600" y="203200"/>
                </a:cubicBezTo>
                <a:cubicBezTo>
                  <a:pt x="372533" y="220133"/>
                  <a:pt x="388218" y="238415"/>
                  <a:pt x="406400" y="254000"/>
                </a:cubicBezTo>
                <a:cubicBezTo>
                  <a:pt x="427828" y="272367"/>
                  <a:pt x="457730" y="281835"/>
                  <a:pt x="474134" y="304800"/>
                </a:cubicBezTo>
                <a:cubicBezTo>
                  <a:pt x="573542" y="443970"/>
                  <a:pt x="403897" y="314419"/>
                  <a:pt x="541867" y="406400"/>
                </a:cubicBezTo>
                <a:cubicBezTo>
                  <a:pt x="536223" y="457200"/>
                  <a:pt x="533337" y="508383"/>
                  <a:pt x="524934" y="558800"/>
                </a:cubicBezTo>
                <a:cubicBezTo>
                  <a:pt x="522000" y="576407"/>
                  <a:pt x="518375" y="595075"/>
                  <a:pt x="508000" y="609600"/>
                </a:cubicBezTo>
                <a:cubicBezTo>
                  <a:pt x="489441" y="635582"/>
                  <a:pt x="460213" y="652400"/>
                  <a:pt x="440267" y="677333"/>
                </a:cubicBezTo>
                <a:cubicBezTo>
                  <a:pt x="414840" y="709116"/>
                  <a:pt x="372534" y="778933"/>
                  <a:pt x="372534" y="778933"/>
                </a:cubicBezTo>
                <a:cubicBezTo>
                  <a:pt x="378178" y="801511"/>
                  <a:pt x="377921" y="826460"/>
                  <a:pt x="389467" y="846666"/>
                </a:cubicBezTo>
                <a:cubicBezTo>
                  <a:pt x="401445" y="867628"/>
                  <a:pt x="465563" y="921769"/>
                  <a:pt x="491067" y="931333"/>
                </a:cubicBezTo>
                <a:cubicBezTo>
                  <a:pt x="518016" y="941439"/>
                  <a:pt x="547512" y="942622"/>
                  <a:pt x="575734" y="948266"/>
                </a:cubicBezTo>
                <a:cubicBezTo>
                  <a:pt x="592667" y="959555"/>
                  <a:pt x="612143" y="967742"/>
                  <a:pt x="626534" y="982133"/>
                </a:cubicBezTo>
                <a:cubicBezTo>
                  <a:pt x="659358" y="1014957"/>
                  <a:pt x="663562" y="1042418"/>
                  <a:pt x="677334" y="1083733"/>
                </a:cubicBezTo>
                <a:cubicBezTo>
                  <a:pt x="668386" y="1173205"/>
                  <a:pt x="636288" y="1301565"/>
                  <a:pt x="694267" y="1388533"/>
                </a:cubicBezTo>
                <a:cubicBezTo>
                  <a:pt x="716845" y="1422400"/>
                  <a:pt x="762000" y="1433688"/>
                  <a:pt x="795867" y="1456266"/>
                </a:cubicBezTo>
                <a:cubicBezTo>
                  <a:pt x="812800" y="1467555"/>
                  <a:pt x="828464" y="1481031"/>
                  <a:pt x="846667" y="1490133"/>
                </a:cubicBezTo>
                <a:cubicBezTo>
                  <a:pt x="869245" y="1501422"/>
                  <a:pt x="891198" y="1514056"/>
                  <a:pt x="914400" y="1524000"/>
                </a:cubicBezTo>
                <a:cubicBezTo>
                  <a:pt x="930806" y="1531031"/>
                  <a:pt x="965200" y="1540933"/>
                  <a:pt x="965200" y="1540933"/>
                </a:cubicBezTo>
              </a:path>
            </a:pathLst>
          </a:cu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igura a mano libera 34"/>
          <p:cNvSpPr/>
          <p:nvPr/>
        </p:nvSpPr>
        <p:spPr>
          <a:xfrm>
            <a:off x="488353" y="2218086"/>
            <a:ext cx="880534" cy="1473208"/>
          </a:xfrm>
          <a:custGeom>
            <a:avLst/>
            <a:gdLst>
              <a:gd name="connsiteX0" fmla="*/ 0 w 880534"/>
              <a:gd name="connsiteY0" fmla="*/ 0 h 1473208"/>
              <a:gd name="connsiteX1" fmla="*/ 84667 w 880534"/>
              <a:gd name="connsiteY1" fmla="*/ 33867 h 1473208"/>
              <a:gd name="connsiteX2" fmla="*/ 152400 w 880534"/>
              <a:gd name="connsiteY2" fmla="*/ 67734 h 1473208"/>
              <a:gd name="connsiteX3" fmla="*/ 355600 w 880534"/>
              <a:gd name="connsiteY3" fmla="*/ 118534 h 1473208"/>
              <a:gd name="connsiteX4" fmla="*/ 372534 w 880534"/>
              <a:gd name="connsiteY4" fmla="*/ 389467 h 1473208"/>
              <a:gd name="connsiteX5" fmla="*/ 355600 w 880534"/>
              <a:gd name="connsiteY5" fmla="*/ 440267 h 1473208"/>
              <a:gd name="connsiteX6" fmla="*/ 304800 w 880534"/>
              <a:gd name="connsiteY6" fmla="*/ 474134 h 1473208"/>
              <a:gd name="connsiteX7" fmla="*/ 270934 w 880534"/>
              <a:gd name="connsiteY7" fmla="*/ 524934 h 1473208"/>
              <a:gd name="connsiteX8" fmla="*/ 270934 w 880534"/>
              <a:gd name="connsiteY8" fmla="*/ 711200 h 1473208"/>
              <a:gd name="connsiteX9" fmla="*/ 304800 w 880534"/>
              <a:gd name="connsiteY9" fmla="*/ 762000 h 1473208"/>
              <a:gd name="connsiteX10" fmla="*/ 355600 w 880534"/>
              <a:gd name="connsiteY10" fmla="*/ 778934 h 1473208"/>
              <a:gd name="connsiteX11" fmla="*/ 524934 w 880534"/>
              <a:gd name="connsiteY11" fmla="*/ 829734 h 1473208"/>
              <a:gd name="connsiteX12" fmla="*/ 575734 w 880534"/>
              <a:gd name="connsiteY12" fmla="*/ 846667 h 1473208"/>
              <a:gd name="connsiteX13" fmla="*/ 626534 w 880534"/>
              <a:gd name="connsiteY13" fmla="*/ 897467 h 1473208"/>
              <a:gd name="connsiteX14" fmla="*/ 609600 w 880534"/>
              <a:gd name="connsiteY14" fmla="*/ 1049867 h 1473208"/>
              <a:gd name="connsiteX15" fmla="*/ 626534 w 880534"/>
              <a:gd name="connsiteY15" fmla="*/ 1354667 h 1473208"/>
              <a:gd name="connsiteX16" fmla="*/ 677334 w 880534"/>
              <a:gd name="connsiteY16" fmla="*/ 1388534 h 1473208"/>
              <a:gd name="connsiteX17" fmla="*/ 711200 w 880534"/>
              <a:gd name="connsiteY17" fmla="*/ 1439334 h 1473208"/>
              <a:gd name="connsiteX18" fmla="*/ 762000 w 880534"/>
              <a:gd name="connsiteY18" fmla="*/ 1456267 h 1473208"/>
              <a:gd name="connsiteX19" fmla="*/ 880534 w 880534"/>
              <a:gd name="connsiteY19" fmla="*/ 1473200 h 147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80534" h="1473208">
                <a:moveTo>
                  <a:pt x="0" y="0"/>
                </a:moveTo>
                <a:cubicBezTo>
                  <a:pt x="28222" y="11289"/>
                  <a:pt x="56890" y="21522"/>
                  <a:pt x="84667" y="33867"/>
                </a:cubicBezTo>
                <a:cubicBezTo>
                  <a:pt x="107734" y="44119"/>
                  <a:pt x="128963" y="58359"/>
                  <a:pt x="152400" y="67734"/>
                </a:cubicBezTo>
                <a:cubicBezTo>
                  <a:pt x="248233" y="106067"/>
                  <a:pt x="255661" y="101877"/>
                  <a:pt x="355600" y="118534"/>
                </a:cubicBezTo>
                <a:cubicBezTo>
                  <a:pt x="427598" y="226530"/>
                  <a:pt x="400762" y="163644"/>
                  <a:pt x="372534" y="389467"/>
                </a:cubicBezTo>
                <a:cubicBezTo>
                  <a:pt x="370320" y="407179"/>
                  <a:pt x="366750" y="426329"/>
                  <a:pt x="355600" y="440267"/>
                </a:cubicBezTo>
                <a:cubicBezTo>
                  <a:pt x="342887" y="456159"/>
                  <a:pt x="321733" y="462845"/>
                  <a:pt x="304800" y="474134"/>
                </a:cubicBezTo>
                <a:cubicBezTo>
                  <a:pt x="293511" y="491067"/>
                  <a:pt x="280035" y="506731"/>
                  <a:pt x="270934" y="524934"/>
                </a:cubicBezTo>
                <a:cubicBezTo>
                  <a:pt x="239825" y="587153"/>
                  <a:pt x="251236" y="638975"/>
                  <a:pt x="270934" y="711200"/>
                </a:cubicBezTo>
                <a:cubicBezTo>
                  <a:pt x="276289" y="730834"/>
                  <a:pt x="288908" y="749287"/>
                  <a:pt x="304800" y="762000"/>
                </a:cubicBezTo>
                <a:cubicBezTo>
                  <a:pt x="318738" y="773151"/>
                  <a:pt x="338437" y="774030"/>
                  <a:pt x="355600" y="778934"/>
                </a:cubicBezTo>
                <a:cubicBezTo>
                  <a:pt x="534768" y="830125"/>
                  <a:pt x="283449" y="749239"/>
                  <a:pt x="524934" y="829734"/>
                </a:cubicBezTo>
                <a:lnTo>
                  <a:pt x="575734" y="846667"/>
                </a:lnTo>
                <a:cubicBezTo>
                  <a:pt x="592667" y="863600"/>
                  <a:pt x="622597" y="873845"/>
                  <a:pt x="626534" y="897467"/>
                </a:cubicBezTo>
                <a:cubicBezTo>
                  <a:pt x="634937" y="947884"/>
                  <a:pt x="609600" y="998754"/>
                  <a:pt x="609600" y="1049867"/>
                </a:cubicBezTo>
                <a:cubicBezTo>
                  <a:pt x="609600" y="1151624"/>
                  <a:pt x="606578" y="1254886"/>
                  <a:pt x="626534" y="1354667"/>
                </a:cubicBezTo>
                <a:cubicBezTo>
                  <a:pt x="630525" y="1374623"/>
                  <a:pt x="660401" y="1377245"/>
                  <a:pt x="677334" y="1388534"/>
                </a:cubicBezTo>
                <a:cubicBezTo>
                  <a:pt x="688623" y="1405467"/>
                  <a:pt x="695308" y="1426621"/>
                  <a:pt x="711200" y="1439334"/>
                </a:cubicBezTo>
                <a:cubicBezTo>
                  <a:pt x="725138" y="1450484"/>
                  <a:pt x="744576" y="1452395"/>
                  <a:pt x="762000" y="1456267"/>
                </a:cubicBezTo>
                <a:cubicBezTo>
                  <a:pt x="842376" y="1474128"/>
                  <a:pt x="833671" y="1473200"/>
                  <a:pt x="880534" y="1473200"/>
                </a:cubicBezTo>
              </a:path>
            </a:pathLst>
          </a:cu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reccia destra 35"/>
          <p:cNvSpPr/>
          <p:nvPr/>
        </p:nvSpPr>
        <p:spPr>
          <a:xfrm rot="5400000">
            <a:off x="879259" y="2423776"/>
            <a:ext cx="254000" cy="28065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reccia destra 36"/>
          <p:cNvSpPr/>
          <p:nvPr/>
        </p:nvSpPr>
        <p:spPr>
          <a:xfrm rot="14400000" flipH="1">
            <a:off x="1159158" y="3319224"/>
            <a:ext cx="273996" cy="28065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reccia destra 37"/>
          <p:cNvSpPr/>
          <p:nvPr/>
        </p:nvSpPr>
        <p:spPr>
          <a:xfrm rot="14400000" flipH="1">
            <a:off x="2663718" y="3550967"/>
            <a:ext cx="273996" cy="28065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reccia destra 39"/>
          <p:cNvSpPr/>
          <p:nvPr/>
        </p:nvSpPr>
        <p:spPr>
          <a:xfrm>
            <a:off x="2088695" y="3329935"/>
            <a:ext cx="254000" cy="28065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3" name="Gruppo 122"/>
          <p:cNvGrpSpPr/>
          <p:nvPr/>
        </p:nvGrpSpPr>
        <p:grpSpPr>
          <a:xfrm>
            <a:off x="3793883" y="2411796"/>
            <a:ext cx="1719110" cy="2774116"/>
            <a:chOff x="3920680" y="1785443"/>
            <a:chExt cx="1719110" cy="2774116"/>
          </a:xfrm>
        </p:grpSpPr>
        <p:cxnSp>
          <p:nvCxnSpPr>
            <p:cNvPr id="61" name="Connettore 1 60"/>
            <p:cNvCxnSpPr/>
            <p:nvPr/>
          </p:nvCxnSpPr>
          <p:spPr>
            <a:xfrm>
              <a:off x="4385504" y="1785443"/>
              <a:ext cx="0" cy="2673848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/>
            <p:nvPr/>
          </p:nvCxnSpPr>
          <p:spPr>
            <a:xfrm>
              <a:off x="4785703" y="2569523"/>
              <a:ext cx="14218" cy="760425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/>
            <p:cNvCxnSpPr/>
            <p:nvPr/>
          </p:nvCxnSpPr>
          <p:spPr>
            <a:xfrm>
              <a:off x="4771830" y="1785443"/>
              <a:ext cx="0" cy="384366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Arco 63"/>
            <p:cNvSpPr/>
            <p:nvPr/>
          </p:nvSpPr>
          <p:spPr>
            <a:xfrm>
              <a:off x="3920680" y="2169809"/>
              <a:ext cx="1702299" cy="2389750"/>
            </a:xfrm>
            <a:prstGeom prst="arc">
              <a:avLst>
                <a:gd name="adj1" fmla="val 16200000"/>
                <a:gd name="adj2" fmla="val 365217"/>
              </a:avLst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Arco 64"/>
            <p:cNvSpPr/>
            <p:nvPr/>
          </p:nvSpPr>
          <p:spPr>
            <a:xfrm>
              <a:off x="3920680" y="2537463"/>
              <a:ext cx="1316983" cy="2022096"/>
            </a:xfrm>
            <a:prstGeom prst="arc">
              <a:avLst>
                <a:gd name="adj1" fmla="val 16921874"/>
                <a:gd name="adj2" fmla="val 20343995"/>
              </a:avLst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66" name="Gruppo 65"/>
            <p:cNvGrpSpPr/>
            <p:nvPr/>
          </p:nvGrpSpPr>
          <p:grpSpPr>
            <a:xfrm>
              <a:off x="4639218" y="2115370"/>
              <a:ext cx="146485" cy="501867"/>
              <a:chOff x="4749800" y="1227667"/>
              <a:chExt cx="146485" cy="584199"/>
            </a:xfrm>
          </p:grpSpPr>
          <p:sp>
            <p:nvSpPr>
              <p:cNvPr id="67" name="Figura a mano libera 66"/>
              <p:cNvSpPr/>
              <p:nvPr/>
            </p:nvSpPr>
            <p:spPr>
              <a:xfrm>
                <a:off x="4749800" y="1227667"/>
                <a:ext cx="128276" cy="287866"/>
              </a:xfrm>
              <a:custGeom>
                <a:avLst/>
                <a:gdLst>
                  <a:gd name="connsiteX0" fmla="*/ 127000 w 128276"/>
                  <a:gd name="connsiteY0" fmla="*/ 0 h 287866"/>
                  <a:gd name="connsiteX1" fmla="*/ 110067 w 128276"/>
                  <a:gd name="connsiteY1" fmla="*/ 186266 h 287866"/>
                  <a:gd name="connsiteX2" fmla="*/ 0 w 128276"/>
                  <a:gd name="connsiteY2" fmla="*/ 287866 h 28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8276" h="287866">
                    <a:moveTo>
                      <a:pt x="127000" y="0"/>
                    </a:moveTo>
                    <a:cubicBezTo>
                      <a:pt x="129117" y="69144"/>
                      <a:pt x="131234" y="138288"/>
                      <a:pt x="110067" y="186266"/>
                    </a:cubicBezTo>
                    <a:cubicBezTo>
                      <a:pt x="88900" y="234244"/>
                      <a:pt x="0" y="287866"/>
                      <a:pt x="0" y="287866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8" name="Figura a mano libera 67"/>
              <p:cNvSpPr/>
              <p:nvPr/>
            </p:nvSpPr>
            <p:spPr>
              <a:xfrm flipV="1">
                <a:off x="4768009" y="1524000"/>
                <a:ext cx="128276" cy="287866"/>
              </a:xfrm>
              <a:custGeom>
                <a:avLst/>
                <a:gdLst>
                  <a:gd name="connsiteX0" fmla="*/ 127000 w 128276"/>
                  <a:gd name="connsiteY0" fmla="*/ 0 h 287866"/>
                  <a:gd name="connsiteX1" fmla="*/ 110067 w 128276"/>
                  <a:gd name="connsiteY1" fmla="*/ 186266 h 287866"/>
                  <a:gd name="connsiteX2" fmla="*/ 0 w 128276"/>
                  <a:gd name="connsiteY2" fmla="*/ 287866 h 28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8276" h="287866">
                    <a:moveTo>
                      <a:pt x="127000" y="0"/>
                    </a:moveTo>
                    <a:cubicBezTo>
                      <a:pt x="129117" y="69144"/>
                      <a:pt x="131234" y="138288"/>
                      <a:pt x="110067" y="186266"/>
                    </a:cubicBezTo>
                    <a:cubicBezTo>
                      <a:pt x="88900" y="234244"/>
                      <a:pt x="0" y="287866"/>
                      <a:pt x="0" y="287866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69" name="Freccia destra 68"/>
            <p:cNvSpPr/>
            <p:nvPr/>
          </p:nvSpPr>
          <p:spPr>
            <a:xfrm flipH="1">
              <a:off x="4767494" y="2246009"/>
              <a:ext cx="254000" cy="280653"/>
            </a:xfrm>
            <a:prstGeom prst="right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2" name="Connettore 1 71"/>
            <p:cNvCxnSpPr/>
            <p:nvPr/>
          </p:nvCxnSpPr>
          <p:spPr>
            <a:xfrm>
              <a:off x="4812660" y="3683000"/>
              <a:ext cx="0" cy="776291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73"/>
            <p:cNvCxnSpPr/>
            <p:nvPr/>
          </p:nvCxnSpPr>
          <p:spPr>
            <a:xfrm>
              <a:off x="5639790" y="3461941"/>
              <a:ext cx="0" cy="997350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77"/>
            <p:cNvCxnSpPr/>
            <p:nvPr/>
          </p:nvCxnSpPr>
          <p:spPr>
            <a:xfrm>
              <a:off x="5268804" y="3683000"/>
              <a:ext cx="0" cy="776291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/>
          </p:nvCxnSpPr>
          <p:spPr>
            <a:xfrm flipH="1">
              <a:off x="4785703" y="3683000"/>
              <a:ext cx="483101" cy="0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/>
            <p:nvPr/>
          </p:nvCxnSpPr>
          <p:spPr>
            <a:xfrm flipH="1">
              <a:off x="4799923" y="3364684"/>
              <a:ext cx="437740" cy="0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ccia destra 86"/>
            <p:cNvSpPr/>
            <p:nvPr/>
          </p:nvSpPr>
          <p:spPr>
            <a:xfrm rot="5400000">
              <a:off x="5338598" y="3505011"/>
              <a:ext cx="254000" cy="28065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8" name="Freccia destra 87"/>
            <p:cNvSpPr/>
            <p:nvPr/>
          </p:nvSpPr>
          <p:spPr>
            <a:xfrm>
              <a:off x="4894494" y="3364684"/>
              <a:ext cx="254000" cy="28065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9" name="Freccia destra 88"/>
            <p:cNvSpPr/>
            <p:nvPr/>
          </p:nvSpPr>
          <p:spPr>
            <a:xfrm rot="5400000">
              <a:off x="5338598" y="4128903"/>
              <a:ext cx="254000" cy="28065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0" name="Freccia destra 89"/>
            <p:cNvSpPr/>
            <p:nvPr/>
          </p:nvSpPr>
          <p:spPr>
            <a:xfrm rot="5400000" flipH="1">
              <a:off x="5282130" y="2957878"/>
              <a:ext cx="254000" cy="280653"/>
            </a:xfrm>
            <a:prstGeom prst="right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14" name="Gruppo 113"/>
          <p:cNvGrpSpPr/>
          <p:nvPr/>
        </p:nvGrpSpPr>
        <p:grpSpPr>
          <a:xfrm>
            <a:off x="6622261" y="2437102"/>
            <a:ext cx="2687379" cy="3394063"/>
            <a:chOff x="5822877" y="1838634"/>
            <a:chExt cx="2687379" cy="3394063"/>
          </a:xfrm>
        </p:grpSpPr>
        <p:cxnSp>
          <p:nvCxnSpPr>
            <p:cNvPr id="91" name="Connettore 1 90"/>
            <p:cNvCxnSpPr/>
            <p:nvPr/>
          </p:nvCxnSpPr>
          <p:spPr>
            <a:xfrm>
              <a:off x="6434822" y="1838634"/>
              <a:ext cx="0" cy="1094607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1"/>
            <p:cNvCxnSpPr/>
            <p:nvPr/>
          </p:nvCxnSpPr>
          <p:spPr>
            <a:xfrm>
              <a:off x="6835021" y="2622714"/>
              <a:ext cx="0" cy="310527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92"/>
            <p:cNvCxnSpPr/>
            <p:nvPr/>
          </p:nvCxnSpPr>
          <p:spPr>
            <a:xfrm>
              <a:off x="6821148" y="1838634"/>
              <a:ext cx="0" cy="384366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Arco 93"/>
            <p:cNvSpPr/>
            <p:nvPr/>
          </p:nvSpPr>
          <p:spPr>
            <a:xfrm>
              <a:off x="5969998" y="2223000"/>
              <a:ext cx="1702299" cy="2389750"/>
            </a:xfrm>
            <a:prstGeom prst="arc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5" name="Arco 94"/>
            <p:cNvSpPr/>
            <p:nvPr/>
          </p:nvSpPr>
          <p:spPr>
            <a:xfrm>
              <a:off x="5969998" y="2590654"/>
              <a:ext cx="1316983" cy="2022096"/>
            </a:xfrm>
            <a:prstGeom prst="arc">
              <a:avLst>
                <a:gd name="adj1" fmla="val 16921874"/>
                <a:gd name="adj2" fmla="val 18475899"/>
              </a:avLst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96" name="Gruppo 95"/>
            <p:cNvGrpSpPr/>
            <p:nvPr/>
          </p:nvGrpSpPr>
          <p:grpSpPr>
            <a:xfrm>
              <a:off x="6688536" y="2168561"/>
              <a:ext cx="146485" cy="501867"/>
              <a:chOff x="4749800" y="1227667"/>
              <a:chExt cx="146485" cy="584199"/>
            </a:xfrm>
          </p:grpSpPr>
          <p:sp>
            <p:nvSpPr>
              <p:cNvPr id="97" name="Figura a mano libera 96"/>
              <p:cNvSpPr/>
              <p:nvPr/>
            </p:nvSpPr>
            <p:spPr>
              <a:xfrm>
                <a:off x="4749800" y="1227667"/>
                <a:ext cx="128276" cy="287866"/>
              </a:xfrm>
              <a:custGeom>
                <a:avLst/>
                <a:gdLst>
                  <a:gd name="connsiteX0" fmla="*/ 127000 w 128276"/>
                  <a:gd name="connsiteY0" fmla="*/ 0 h 287866"/>
                  <a:gd name="connsiteX1" fmla="*/ 110067 w 128276"/>
                  <a:gd name="connsiteY1" fmla="*/ 186266 h 287866"/>
                  <a:gd name="connsiteX2" fmla="*/ 0 w 128276"/>
                  <a:gd name="connsiteY2" fmla="*/ 287866 h 28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8276" h="287866">
                    <a:moveTo>
                      <a:pt x="127000" y="0"/>
                    </a:moveTo>
                    <a:cubicBezTo>
                      <a:pt x="129117" y="69144"/>
                      <a:pt x="131234" y="138288"/>
                      <a:pt x="110067" y="186266"/>
                    </a:cubicBezTo>
                    <a:cubicBezTo>
                      <a:pt x="88900" y="234244"/>
                      <a:pt x="0" y="287866"/>
                      <a:pt x="0" y="287866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8" name="Figura a mano libera 97"/>
              <p:cNvSpPr/>
              <p:nvPr/>
            </p:nvSpPr>
            <p:spPr>
              <a:xfrm flipV="1">
                <a:off x="4768009" y="1524000"/>
                <a:ext cx="128276" cy="287866"/>
              </a:xfrm>
              <a:custGeom>
                <a:avLst/>
                <a:gdLst>
                  <a:gd name="connsiteX0" fmla="*/ 127000 w 128276"/>
                  <a:gd name="connsiteY0" fmla="*/ 0 h 287866"/>
                  <a:gd name="connsiteX1" fmla="*/ 110067 w 128276"/>
                  <a:gd name="connsiteY1" fmla="*/ 186266 h 287866"/>
                  <a:gd name="connsiteX2" fmla="*/ 0 w 128276"/>
                  <a:gd name="connsiteY2" fmla="*/ 287866 h 28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8276" h="287866">
                    <a:moveTo>
                      <a:pt x="127000" y="0"/>
                    </a:moveTo>
                    <a:cubicBezTo>
                      <a:pt x="129117" y="69144"/>
                      <a:pt x="131234" y="138288"/>
                      <a:pt x="110067" y="186266"/>
                    </a:cubicBezTo>
                    <a:cubicBezTo>
                      <a:pt x="88900" y="234244"/>
                      <a:pt x="0" y="287866"/>
                      <a:pt x="0" y="287866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99" name="Freccia destra 98"/>
            <p:cNvSpPr/>
            <p:nvPr/>
          </p:nvSpPr>
          <p:spPr>
            <a:xfrm flipH="1">
              <a:off x="6816812" y="2299200"/>
              <a:ext cx="254000" cy="280653"/>
            </a:xfrm>
            <a:prstGeom prst="right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0" name="Arco 99"/>
            <p:cNvSpPr/>
            <p:nvPr/>
          </p:nvSpPr>
          <p:spPr>
            <a:xfrm flipH="1">
              <a:off x="5822877" y="2933241"/>
              <a:ext cx="2495870" cy="2071618"/>
            </a:xfrm>
            <a:prstGeom prst="arc">
              <a:avLst>
                <a:gd name="adj1" fmla="val 16200000"/>
                <a:gd name="adj2" fmla="val 468614"/>
              </a:avLst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1" name="Arco 100"/>
            <p:cNvSpPr/>
            <p:nvPr/>
          </p:nvSpPr>
          <p:spPr>
            <a:xfrm>
              <a:off x="6048253" y="2670428"/>
              <a:ext cx="1316983" cy="2022096"/>
            </a:xfrm>
            <a:prstGeom prst="arc">
              <a:avLst>
                <a:gd name="adj1" fmla="val 19109251"/>
                <a:gd name="adj2" fmla="val 20886120"/>
              </a:avLst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02" name="Connettore 1 101"/>
            <p:cNvCxnSpPr/>
            <p:nvPr/>
          </p:nvCxnSpPr>
          <p:spPr>
            <a:xfrm>
              <a:off x="6434822" y="3518143"/>
              <a:ext cx="0" cy="1094607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02"/>
            <p:cNvCxnSpPr/>
            <p:nvPr/>
          </p:nvCxnSpPr>
          <p:spPr>
            <a:xfrm>
              <a:off x="6835021" y="3328459"/>
              <a:ext cx="0" cy="1284291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Freccia destra 107"/>
            <p:cNvSpPr/>
            <p:nvPr/>
          </p:nvSpPr>
          <p:spPr>
            <a:xfrm rot="8880000" flipH="1">
              <a:off x="6216534" y="3148157"/>
              <a:ext cx="273996" cy="28065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9" name="Freccia destra 108"/>
            <p:cNvSpPr/>
            <p:nvPr/>
          </p:nvSpPr>
          <p:spPr>
            <a:xfrm rot="14400000" flipH="1">
              <a:off x="7340009" y="3154273"/>
              <a:ext cx="273996" cy="28065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0" name="Freccia destra 109"/>
            <p:cNvSpPr/>
            <p:nvPr/>
          </p:nvSpPr>
          <p:spPr>
            <a:xfrm>
              <a:off x="6764986" y="2933241"/>
              <a:ext cx="254000" cy="28065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2" name="Arco 111"/>
            <p:cNvSpPr/>
            <p:nvPr/>
          </p:nvSpPr>
          <p:spPr>
            <a:xfrm flipH="1">
              <a:off x="6014386" y="3161079"/>
              <a:ext cx="2495870" cy="2071618"/>
            </a:xfrm>
            <a:prstGeom prst="arc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3" name="Freccia destra 112"/>
            <p:cNvSpPr/>
            <p:nvPr/>
          </p:nvSpPr>
          <p:spPr>
            <a:xfrm rot="7260000" flipH="1">
              <a:off x="5918098" y="3466473"/>
              <a:ext cx="273996" cy="28065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24" name="Rettangolo 123"/>
          <p:cNvSpPr/>
          <p:nvPr/>
        </p:nvSpPr>
        <p:spPr>
          <a:xfrm>
            <a:off x="334323" y="1781237"/>
            <a:ext cx="2863363" cy="44196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5" name="CasellaDiTesto 124"/>
          <p:cNvSpPr txBox="1"/>
          <p:nvPr/>
        </p:nvSpPr>
        <p:spPr>
          <a:xfrm>
            <a:off x="593413" y="5442088"/>
            <a:ext cx="217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Le perineali refluenti</a:t>
            </a:r>
            <a:endParaRPr lang="it-IT" b="1" dirty="0"/>
          </a:p>
        </p:txBody>
      </p:sp>
      <p:sp>
        <p:nvSpPr>
          <p:cNvPr id="126" name="CasellaDiTesto 125"/>
          <p:cNvSpPr txBox="1"/>
          <p:nvPr/>
        </p:nvSpPr>
        <p:spPr>
          <a:xfrm>
            <a:off x="3642456" y="5494102"/>
            <a:ext cx="229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Perforanti </a:t>
            </a:r>
            <a:r>
              <a:rPr lang="it-IT" b="1" dirty="0" err="1" smtClean="0"/>
              <a:t>Hunteriane</a:t>
            </a:r>
            <a:endParaRPr lang="it-IT" b="1" dirty="0"/>
          </a:p>
        </p:txBody>
      </p:sp>
      <p:sp>
        <p:nvSpPr>
          <p:cNvPr id="127" name="CasellaDiTesto 126"/>
          <p:cNvSpPr txBox="1"/>
          <p:nvPr/>
        </p:nvSpPr>
        <p:spPr>
          <a:xfrm>
            <a:off x="6472264" y="5507999"/>
            <a:ext cx="2296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I Reflussi sistolici sulla </a:t>
            </a:r>
          </a:p>
          <a:p>
            <a:pPr algn="ctr"/>
            <a:r>
              <a:rPr lang="it-IT" b="1" dirty="0" smtClean="0"/>
              <a:t>vena di Giacomini</a:t>
            </a:r>
            <a:endParaRPr lang="it-IT" b="1" dirty="0"/>
          </a:p>
        </p:txBody>
      </p:sp>
      <p:sp>
        <p:nvSpPr>
          <p:cNvPr id="128" name="Rettangolo 127"/>
          <p:cNvSpPr/>
          <p:nvPr/>
        </p:nvSpPr>
        <p:spPr>
          <a:xfrm>
            <a:off x="3227224" y="1781237"/>
            <a:ext cx="2863363" cy="44196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9" name="Rettangolo 128"/>
          <p:cNvSpPr/>
          <p:nvPr/>
        </p:nvSpPr>
        <p:spPr>
          <a:xfrm>
            <a:off x="6086259" y="1781237"/>
            <a:ext cx="2863363" cy="44196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0" name="CasellaDiTesto 129"/>
          <p:cNvSpPr txBox="1"/>
          <p:nvPr/>
        </p:nvSpPr>
        <p:spPr>
          <a:xfrm>
            <a:off x="3579913" y="1094200"/>
            <a:ext cx="1842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I punti fuga</a:t>
            </a:r>
            <a:endParaRPr lang="it-IT" sz="2800" dirty="0"/>
          </a:p>
        </p:txBody>
      </p:sp>
      <p:sp>
        <p:nvSpPr>
          <p:cNvPr id="70" name="CasellaDiTesto 69"/>
          <p:cNvSpPr txBox="1"/>
          <p:nvPr/>
        </p:nvSpPr>
        <p:spPr>
          <a:xfrm>
            <a:off x="2528750" y="335569"/>
            <a:ext cx="39042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00FF"/>
                </a:solidFill>
              </a:rPr>
              <a:t>La Cartografia Venosa</a:t>
            </a:r>
            <a:endParaRPr lang="it-IT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770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18678" y="1083621"/>
            <a:ext cx="417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I punti di rientro degli shunt diastolici</a:t>
            </a:r>
            <a:endParaRPr lang="it-IT" sz="2000" b="1" dirty="0"/>
          </a:p>
        </p:txBody>
      </p:sp>
      <p:sp>
        <p:nvSpPr>
          <p:cNvPr id="3" name="Arco 2"/>
          <p:cNvSpPr/>
          <p:nvPr/>
        </p:nvSpPr>
        <p:spPr>
          <a:xfrm>
            <a:off x="1490232" y="2441061"/>
            <a:ext cx="1702299" cy="2389750"/>
          </a:xfrm>
          <a:prstGeom prst="arc">
            <a:avLst>
              <a:gd name="adj1" fmla="val 16200000"/>
              <a:gd name="adj2" fmla="val 365217"/>
            </a:avLst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Arco 3"/>
          <p:cNvSpPr/>
          <p:nvPr/>
        </p:nvSpPr>
        <p:spPr>
          <a:xfrm>
            <a:off x="1490232" y="2808715"/>
            <a:ext cx="1316983" cy="2022096"/>
          </a:xfrm>
          <a:prstGeom prst="arc">
            <a:avLst>
              <a:gd name="adj1" fmla="val 16921874"/>
              <a:gd name="adj2" fmla="val 20343995"/>
            </a:avLst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1 6"/>
          <p:cNvCxnSpPr/>
          <p:nvPr/>
        </p:nvCxnSpPr>
        <p:spPr>
          <a:xfrm>
            <a:off x="2341382" y="2056695"/>
            <a:ext cx="0" cy="384366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2336339" y="2808715"/>
            <a:ext cx="45873" cy="1921828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>
            <a:stCxn id="4" idx="2"/>
          </p:cNvCxnSpPr>
          <p:nvPr/>
        </p:nvCxnSpPr>
        <p:spPr>
          <a:xfrm>
            <a:off x="2787683" y="3575341"/>
            <a:ext cx="50673" cy="1155202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>
            <a:off x="2369473" y="4730543"/>
            <a:ext cx="483101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H="1">
            <a:off x="2382212" y="5054919"/>
            <a:ext cx="483101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3194078" y="3727741"/>
            <a:ext cx="50673" cy="2300844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2860118" y="5054919"/>
            <a:ext cx="43129" cy="983226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1805545" y="2056695"/>
            <a:ext cx="50673" cy="398145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2382212" y="5045359"/>
            <a:ext cx="43129" cy="983226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uppo 24"/>
          <p:cNvGrpSpPr/>
          <p:nvPr/>
        </p:nvGrpSpPr>
        <p:grpSpPr>
          <a:xfrm rot="5400000">
            <a:off x="2928580" y="4964696"/>
            <a:ext cx="173726" cy="354175"/>
            <a:chOff x="4749800" y="1227667"/>
            <a:chExt cx="146485" cy="584199"/>
          </a:xfrm>
        </p:grpSpPr>
        <p:sp>
          <p:nvSpPr>
            <p:cNvPr id="26" name="Figura a mano libera 25"/>
            <p:cNvSpPr/>
            <p:nvPr/>
          </p:nvSpPr>
          <p:spPr>
            <a:xfrm>
              <a:off x="4749800" y="1227667"/>
              <a:ext cx="128276" cy="287866"/>
            </a:xfrm>
            <a:custGeom>
              <a:avLst/>
              <a:gdLst>
                <a:gd name="connsiteX0" fmla="*/ 127000 w 128276"/>
                <a:gd name="connsiteY0" fmla="*/ 0 h 287866"/>
                <a:gd name="connsiteX1" fmla="*/ 110067 w 128276"/>
                <a:gd name="connsiteY1" fmla="*/ 186266 h 287866"/>
                <a:gd name="connsiteX2" fmla="*/ 0 w 128276"/>
                <a:gd name="connsiteY2" fmla="*/ 287866 h 28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76" h="287866">
                  <a:moveTo>
                    <a:pt x="127000" y="0"/>
                  </a:moveTo>
                  <a:cubicBezTo>
                    <a:pt x="129117" y="69144"/>
                    <a:pt x="131234" y="138288"/>
                    <a:pt x="110067" y="186266"/>
                  </a:cubicBezTo>
                  <a:cubicBezTo>
                    <a:pt x="88900" y="234244"/>
                    <a:pt x="0" y="287866"/>
                    <a:pt x="0" y="287866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Figura a mano libera 26"/>
            <p:cNvSpPr/>
            <p:nvPr/>
          </p:nvSpPr>
          <p:spPr>
            <a:xfrm flipV="1">
              <a:off x="4768009" y="1524000"/>
              <a:ext cx="128276" cy="287866"/>
            </a:xfrm>
            <a:custGeom>
              <a:avLst/>
              <a:gdLst>
                <a:gd name="connsiteX0" fmla="*/ 127000 w 128276"/>
                <a:gd name="connsiteY0" fmla="*/ 0 h 287866"/>
                <a:gd name="connsiteX1" fmla="*/ 110067 w 128276"/>
                <a:gd name="connsiteY1" fmla="*/ 186266 h 287866"/>
                <a:gd name="connsiteX2" fmla="*/ 0 w 128276"/>
                <a:gd name="connsiteY2" fmla="*/ 287866 h 28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76" h="287866">
                  <a:moveTo>
                    <a:pt x="127000" y="0"/>
                  </a:moveTo>
                  <a:cubicBezTo>
                    <a:pt x="129117" y="69144"/>
                    <a:pt x="131234" y="138288"/>
                    <a:pt x="110067" y="186266"/>
                  </a:cubicBezTo>
                  <a:cubicBezTo>
                    <a:pt x="88900" y="234244"/>
                    <a:pt x="0" y="287866"/>
                    <a:pt x="0" y="287866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29" name="Connettore 2 28"/>
          <p:cNvCxnSpPr/>
          <p:nvPr/>
        </p:nvCxnSpPr>
        <p:spPr>
          <a:xfrm>
            <a:off x="3002236" y="3575341"/>
            <a:ext cx="8466" cy="980044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flipH="1">
            <a:off x="2336339" y="4873146"/>
            <a:ext cx="665897" cy="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Arco 31"/>
          <p:cNvSpPr/>
          <p:nvPr/>
        </p:nvSpPr>
        <p:spPr>
          <a:xfrm>
            <a:off x="5474909" y="2504740"/>
            <a:ext cx="1702299" cy="2389750"/>
          </a:xfrm>
          <a:prstGeom prst="arc">
            <a:avLst>
              <a:gd name="adj1" fmla="val 16200000"/>
              <a:gd name="adj2" fmla="val 365217"/>
            </a:avLst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Arco 32"/>
          <p:cNvSpPr/>
          <p:nvPr/>
        </p:nvSpPr>
        <p:spPr>
          <a:xfrm>
            <a:off x="5474909" y="2889327"/>
            <a:ext cx="1316983" cy="2022096"/>
          </a:xfrm>
          <a:prstGeom prst="arc">
            <a:avLst>
              <a:gd name="adj1" fmla="val 16921874"/>
              <a:gd name="adj2" fmla="val 20343995"/>
            </a:avLst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6" name="Gruppo 55"/>
          <p:cNvGrpSpPr/>
          <p:nvPr/>
        </p:nvGrpSpPr>
        <p:grpSpPr>
          <a:xfrm>
            <a:off x="5794292" y="2110945"/>
            <a:ext cx="2366602" cy="3981450"/>
            <a:chOff x="2560998" y="1542925"/>
            <a:chExt cx="2366602" cy="3981450"/>
          </a:xfrm>
        </p:grpSpPr>
        <p:cxnSp>
          <p:nvCxnSpPr>
            <p:cNvPr id="34" name="Connettore 1 33"/>
            <p:cNvCxnSpPr/>
            <p:nvPr/>
          </p:nvCxnSpPr>
          <p:spPr>
            <a:xfrm>
              <a:off x="3096835" y="1542925"/>
              <a:ext cx="0" cy="384366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3091792" y="2294945"/>
              <a:ext cx="45873" cy="2398336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>
              <a:off x="3522787" y="3070647"/>
              <a:ext cx="0" cy="426696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H="1" flipV="1">
              <a:off x="3947984" y="3143728"/>
              <a:ext cx="1547" cy="70243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>
              <a:off x="3169072" y="4985905"/>
              <a:ext cx="0" cy="512108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>
              <a:off x="2560998" y="1542925"/>
              <a:ext cx="50673" cy="3981450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2 45"/>
            <p:cNvCxnSpPr/>
            <p:nvPr/>
          </p:nvCxnSpPr>
          <p:spPr>
            <a:xfrm>
              <a:off x="4458912" y="3687949"/>
              <a:ext cx="8466" cy="704704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2 46"/>
            <p:cNvCxnSpPr/>
            <p:nvPr/>
          </p:nvCxnSpPr>
          <p:spPr>
            <a:xfrm flipH="1">
              <a:off x="3091792" y="4833508"/>
              <a:ext cx="665897" cy="0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igura a mano libera 51"/>
            <p:cNvSpPr/>
            <p:nvPr/>
          </p:nvSpPr>
          <p:spPr>
            <a:xfrm>
              <a:off x="3183467" y="3166533"/>
              <a:ext cx="1744133" cy="1924182"/>
            </a:xfrm>
            <a:custGeom>
              <a:avLst/>
              <a:gdLst>
                <a:gd name="connsiteX0" fmla="*/ 778933 w 1744133"/>
                <a:gd name="connsiteY0" fmla="*/ 0 h 1924182"/>
                <a:gd name="connsiteX1" fmla="*/ 897466 w 1744133"/>
                <a:gd name="connsiteY1" fmla="*/ 16934 h 1924182"/>
                <a:gd name="connsiteX2" fmla="*/ 965200 w 1744133"/>
                <a:gd name="connsiteY2" fmla="*/ 33867 h 1924182"/>
                <a:gd name="connsiteX3" fmla="*/ 1083733 w 1744133"/>
                <a:gd name="connsiteY3" fmla="*/ 50800 h 1924182"/>
                <a:gd name="connsiteX4" fmla="*/ 1117600 w 1744133"/>
                <a:gd name="connsiteY4" fmla="*/ 101600 h 1924182"/>
                <a:gd name="connsiteX5" fmla="*/ 1168400 w 1744133"/>
                <a:gd name="connsiteY5" fmla="*/ 270934 h 1924182"/>
                <a:gd name="connsiteX6" fmla="*/ 1219200 w 1744133"/>
                <a:gd name="connsiteY6" fmla="*/ 372534 h 1924182"/>
                <a:gd name="connsiteX7" fmla="*/ 1405466 w 1744133"/>
                <a:gd name="connsiteY7" fmla="*/ 389467 h 1924182"/>
                <a:gd name="connsiteX8" fmla="*/ 1422400 w 1744133"/>
                <a:gd name="connsiteY8" fmla="*/ 440267 h 1924182"/>
                <a:gd name="connsiteX9" fmla="*/ 1439333 w 1744133"/>
                <a:gd name="connsiteY9" fmla="*/ 626534 h 1924182"/>
                <a:gd name="connsiteX10" fmla="*/ 1473200 w 1744133"/>
                <a:gd name="connsiteY10" fmla="*/ 677334 h 1924182"/>
                <a:gd name="connsiteX11" fmla="*/ 1557866 w 1744133"/>
                <a:gd name="connsiteY11" fmla="*/ 694267 h 1924182"/>
                <a:gd name="connsiteX12" fmla="*/ 1659466 w 1744133"/>
                <a:gd name="connsiteY12" fmla="*/ 711200 h 1924182"/>
                <a:gd name="connsiteX13" fmla="*/ 1710266 w 1744133"/>
                <a:gd name="connsiteY13" fmla="*/ 745067 h 1924182"/>
                <a:gd name="connsiteX14" fmla="*/ 1744133 w 1744133"/>
                <a:gd name="connsiteY14" fmla="*/ 846667 h 1924182"/>
                <a:gd name="connsiteX15" fmla="*/ 1710266 w 1744133"/>
                <a:gd name="connsiteY15" fmla="*/ 1151467 h 1924182"/>
                <a:gd name="connsiteX16" fmla="*/ 1608666 w 1744133"/>
                <a:gd name="connsiteY16" fmla="*/ 1219200 h 1924182"/>
                <a:gd name="connsiteX17" fmla="*/ 1490133 w 1744133"/>
                <a:gd name="connsiteY17" fmla="*/ 1270000 h 1924182"/>
                <a:gd name="connsiteX18" fmla="*/ 1371600 w 1744133"/>
                <a:gd name="connsiteY18" fmla="*/ 1320800 h 1924182"/>
                <a:gd name="connsiteX19" fmla="*/ 1388533 w 1744133"/>
                <a:gd name="connsiteY19" fmla="*/ 1507067 h 1924182"/>
                <a:gd name="connsiteX20" fmla="*/ 1371600 w 1744133"/>
                <a:gd name="connsiteY20" fmla="*/ 1676400 h 1924182"/>
                <a:gd name="connsiteX21" fmla="*/ 1337733 w 1744133"/>
                <a:gd name="connsiteY21" fmla="*/ 1727200 h 1924182"/>
                <a:gd name="connsiteX22" fmla="*/ 1168400 w 1744133"/>
                <a:gd name="connsiteY22" fmla="*/ 1828800 h 1924182"/>
                <a:gd name="connsiteX23" fmla="*/ 1100666 w 1744133"/>
                <a:gd name="connsiteY23" fmla="*/ 1845734 h 1924182"/>
                <a:gd name="connsiteX24" fmla="*/ 1049866 w 1744133"/>
                <a:gd name="connsiteY24" fmla="*/ 1862667 h 1924182"/>
                <a:gd name="connsiteX25" fmla="*/ 999066 w 1744133"/>
                <a:gd name="connsiteY25" fmla="*/ 1896534 h 1924182"/>
                <a:gd name="connsiteX26" fmla="*/ 541866 w 1744133"/>
                <a:gd name="connsiteY26" fmla="*/ 1896534 h 1924182"/>
                <a:gd name="connsiteX27" fmla="*/ 406400 w 1744133"/>
                <a:gd name="connsiteY27" fmla="*/ 1862667 h 1924182"/>
                <a:gd name="connsiteX28" fmla="*/ 0 w 1744133"/>
                <a:gd name="connsiteY28" fmla="*/ 1845734 h 192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44133" h="1924182">
                  <a:moveTo>
                    <a:pt x="778933" y="0"/>
                  </a:moveTo>
                  <a:cubicBezTo>
                    <a:pt x="818444" y="5645"/>
                    <a:pt x="858198" y="9794"/>
                    <a:pt x="897466" y="16934"/>
                  </a:cubicBezTo>
                  <a:cubicBezTo>
                    <a:pt x="920363" y="21097"/>
                    <a:pt x="942303" y="29704"/>
                    <a:pt x="965200" y="33867"/>
                  </a:cubicBezTo>
                  <a:cubicBezTo>
                    <a:pt x="1004468" y="41007"/>
                    <a:pt x="1044222" y="45156"/>
                    <a:pt x="1083733" y="50800"/>
                  </a:cubicBezTo>
                  <a:cubicBezTo>
                    <a:pt x="1095022" y="67733"/>
                    <a:pt x="1109335" y="83003"/>
                    <a:pt x="1117600" y="101600"/>
                  </a:cubicBezTo>
                  <a:cubicBezTo>
                    <a:pt x="1149788" y="174023"/>
                    <a:pt x="1148700" y="201983"/>
                    <a:pt x="1168400" y="270934"/>
                  </a:cubicBezTo>
                  <a:cubicBezTo>
                    <a:pt x="1173772" y="289735"/>
                    <a:pt x="1195952" y="365381"/>
                    <a:pt x="1219200" y="372534"/>
                  </a:cubicBezTo>
                  <a:cubicBezTo>
                    <a:pt x="1278788" y="390869"/>
                    <a:pt x="1343377" y="383823"/>
                    <a:pt x="1405466" y="389467"/>
                  </a:cubicBezTo>
                  <a:cubicBezTo>
                    <a:pt x="1411111" y="406400"/>
                    <a:pt x="1419876" y="422597"/>
                    <a:pt x="1422400" y="440267"/>
                  </a:cubicBezTo>
                  <a:cubicBezTo>
                    <a:pt x="1431217" y="501985"/>
                    <a:pt x="1426270" y="565573"/>
                    <a:pt x="1439333" y="626534"/>
                  </a:cubicBezTo>
                  <a:cubicBezTo>
                    <a:pt x="1443597" y="646434"/>
                    <a:pt x="1455530" y="667237"/>
                    <a:pt x="1473200" y="677334"/>
                  </a:cubicBezTo>
                  <a:cubicBezTo>
                    <a:pt x="1498189" y="691613"/>
                    <a:pt x="1529549" y="689119"/>
                    <a:pt x="1557866" y="694267"/>
                  </a:cubicBezTo>
                  <a:cubicBezTo>
                    <a:pt x="1591646" y="700409"/>
                    <a:pt x="1625599" y="705556"/>
                    <a:pt x="1659466" y="711200"/>
                  </a:cubicBezTo>
                  <a:cubicBezTo>
                    <a:pt x="1676399" y="722489"/>
                    <a:pt x="1699480" y="727809"/>
                    <a:pt x="1710266" y="745067"/>
                  </a:cubicBezTo>
                  <a:cubicBezTo>
                    <a:pt x="1729186" y="775339"/>
                    <a:pt x="1744133" y="846667"/>
                    <a:pt x="1744133" y="846667"/>
                  </a:cubicBezTo>
                  <a:cubicBezTo>
                    <a:pt x="1732844" y="948267"/>
                    <a:pt x="1745201" y="1055396"/>
                    <a:pt x="1710266" y="1151467"/>
                  </a:cubicBezTo>
                  <a:cubicBezTo>
                    <a:pt x="1696356" y="1189719"/>
                    <a:pt x="1645071" y="1200997"/>
                    <a:pt x="1608666" y="1219200"/>
                  </a:cubicBezTo>
                  <a:cubicBezTo>
                    <a:pt x="1384024" y="1331523"/>
                    <a:pt x="1664543" y="1195253"/>
                    <a:pt x="1490133" y="1270000"/>
                  </a:cubicBezTo>
                  <a:cubicBezTo>
                    <a:pt x="1343662" y="1332774"/>
                    <a:pt x="1490735" y="1281089"/>
                    <a:pt x="1371600" y="1320800"/>
                  </a:cubicBezTo>
                  <a:cubicBezTo>
                    <a:pt x="1377244" y="1382889"/>
                    <a:pt x="1388533" y="1444722"/>
                    <a:pt x="1388533" y="1507067"/>
                  </a:cubicBezTo>
                  <a:cubicBezTo>
                    <a:pt x="1388533" y="1563793"/>
                    <a:pt x="1384355" y="1621127"/>
                    <a:pt x="1371600" y="1676400"/>
                  </a:cubicBezTo>
                  <a:cubicBezTo>
                    <a:pt x="1367024" y="1696230"/>
                    <a:pt x="1353049" y="1713798"/>
                    <a:pt x="1337733" y="1727200"/>
                  </a:cubicBezTo>
                  <a:cubicBezTo>
                    <a:pt x="1308191" y="1753049"/>
                    <a:pt x="1214825" y="1811390"/>
                    <a:pt x="1168400" y="1828800"/>
                  </a:cubicBezTo>
                  <a:cubicBezTo>
                    <a:pt x="1146609" y="1836972"/>
                    <a:pt x="1123043" y="1839340"/>
                    <a:pt x="1100666" y="1845734"/>
                  </a:cubicBezTo>
                  <a:cubicBezTo>
                    <a:pt x="1083504" y="1850638"/>
                    <a:pt x="1066799" y="1857023"/>
                    <a:pt x="1049866" y="1862667"/>
                  </a:cubicBezTo>
                  <a:cubicBezTo>
                    <a:pt x="1032933" y="1873956"/>
                    <a:pt x="1017269" y="1887433"/>
                    <a:pt x="999066" y="1896534"/>
                  </a:cubicBezTo>
                  <a:cubicBezTo>
                    <a:pt x="874850" y="1958642"/>
                    <a:pt x="546717" y="1896736"/>
                    <a:pt x="541866" y="1896534"/>
                  </a:cubicBezTo>
                  <a:cubicBezTo>
                    <a:pt x="495166" y="1880967"/>
                    <a:pt x="457932" y="1866221"/>
                    <a:pt x="406400" y="1862667"/>
                  </a:cubicBezTo>
                  <a:cubicBezTo>
                    <a:pt x="271137" y="1853339"/>
                    <a:pt x="0" y="1845734"/>
                    <a:pt x="0" y="1845734"/>
                  </a:cubicBezTo>
                </a:path>
              </a:pathLst>
            </a:cu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Figura a mano libera 52"/>
            <p:cNvSpPr/>
            <p:nvPr/>
          </p:nvSpPr>
          <p:spPr>
            <a:xfrm>
              <a:off x="3149600" y="3369733"/>
              <a:ext cx="1168425" cy="1314479"/>
            </a:xfrm>
            <a:custGeom>
              <a:avLst/>
              <a:gdLst>
                <a:gd name="connsiteX0" fmla="*/ 423333 w 1168425"/>
                <a:gd name="connsiteY0" fmla="*/ 101600 h 1314479"/>
                <a:gd name="connsiteX1" fmla="*/ 592667 w 1168425"/>
                <a:gd name="connsiteY1" fmla="*/ 84667 h 1314479"/>
                <a:gd name="connsiteX2" fmla="*/ 745067 w 1168425"/>
                <a:gd name="connsiteY2" fmla="*/ 16934 h 1314479"/>
                <a:gd name="connsiteX3" fmla="*/ 795867 w 1168425"/>
                <a:gd name="connsiteY3" fmla="*/ 0 h 1314479"/>
                <a:gd name="connsiteX4" fmla="*/ 846667 w 1168425"/>
                <a:gd name="connsiteY4" fmla="*/ 16934 h 1314479"/>
                <a:gd name="connsiteX5" fmla="*/ 863600 w 1168425"/>
                <a:gd name="connsiteY5" fmla="*/ 84667 h 1314479"/>
                <a:gd name="connsiteX6" fmla="*/ 880533 w 1168425"/>
                <a:gd name="connsiteY6" fmla="*/ 169334 h 1314479"/>
                <a:gd name="connsiteX7" fmla="*/ 897467 w 1168425"/>
                <a:gd name="connsiteY7" fmla="*/ 237067 h 1314479"/>
                <a:gd name="connsiteX8" fmla="*/ 914400 w 1168425"/>
                <a:gd name="connsiteY8" fmla="*/ 321734 h 1314479"/>
                <a:gd name="connsiteX9" fmla="*/ 931333 w 1168425"/>
                <a:gd name="connsiteY9" fmla="*/ 372534 h 1314479"/>
                <a:gd name="connsiteX10" fmla="*/ 982133 w 1168425"/>
                <a:gd name="connsiteY10" fmla="*/ 389467 h 1314479"/>
                <a:gd name="connsiteX11" fmla="*/ 1049867 w 1168425"/>
                <a:gd name="connsiteY11" fmla="*/ 474134 h 1314479"/>
                <a:gd name="connsiteX12" fmla="*/ 1117600 w 1168425"/>
                <a:gd name="connsiteY12" fmla="*/ 575734 h 1314479"/>
                <a:gd name="connsiteX13" fmla="*/ 1134533 w 1168425"/>
                <a:gd name="connsiteY13" fmla="*/ 745067 h 1314479"/>
                <a:gd name="connsiteX14" fmla="*/ 1134533 w 1168425"/>
                <a:gd name="connsiteY14" fmla="*/ 931334 h 1314479"/>
                <a:gd name="connsiteX15" fmla="*/ 965200 w 1168425"/>
                <a:gd name="connsiteY15" fmla="*/ 982134 h 1314479"/>
                <a:gd name="connsiteX16" fmla="*/ 880533 w 1168425"/>
                <a:gd name="connsiteY16" fmla="*/ 999067 h 1314479"/>
                <a:gd name="connsiteX17" fmla="*/ 863600 w 1168425"/>
                <a:gd name="connsiteY17" fmla="*/ 1168400 h 1314479"/>
                <a:gd name="connsiteX18" fmla="*/ 795867 w 1168425"/>
                <a:gd name="connsiteY18" fmla="*/ 1185334 h 1314479"/>
                <a:gd name="connsiteX19" fmla="*/ 491067 w 1168425"/>
                <a:gd name="connsiteY19" fmla="*/ 1202267 h 1314479"/>
                <a:gd name="connsiteX20" fmla="*/ 474133 w 1168425"/>
                <a:gd name="connsiteY20" fmla="*/ 1286934 h 1314479"/>
                <a:gd name="connsiteX21" fmla="*/ 423333 w 1168425"/>
                <a:gd name="connsiteY21" fmla="*/ 1303867 h 1314479"/>
                <a:gd name="connsiteX22" fmla="*/ 0 w 1168425"/>
                <a:gd name="connsiteY22" fmla="*/ 1270000 h 131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68425" h="1314479">
                  <a:moveTo>
                    <a:pt x="423333" y="101600"/>
                  </a:moveTo>
                  <a:cubicBezTo>
                    <a:pt x="479778" y="95956"/>
                    <a:pt x="536912" y="95121"/>
                    <a:pt x="592667" y="84667"/>
                  </a:cubicBezTo>
                  <a:cubicBezTo>
                    <a:pt x="732457" y="58456"/>
                    <a:pt x="653799" y="62568"/>
                    <a:pt x="745067" y="16934"/>
                  </a:cubicBezTo>
                  <a:cubicBezTo>
                    <a:pt x="761032" y="8952"/>
                    <a:pt x="778934" y="5645"/>
                    <a:pt x="795867" y="0"/>
                  </a:cubicBezTo>
                  <a:cubicBezTo>
                    <a:pt x="812800" y="5645"/>
                    <a:pt x="835517" y="2996"/>
                    <a:pt x="846667" y="16934"/>
                  </a:cubicBezTo>
                  <a:cubicBezTo>
                    <a:pt x="861205" y="35107"/>
                    <a:pt x="858552" y="61949"/>
                    <a:pt x="863600" y="84667"/>
                  </a:cubicBezTo>
                  <a:cubicBezTo>
                    <a:pt x="869843" y="112763"/>
                    <a:pt x="874289" y="141238"/>
                    <a:pt x="880533" y="169334"/>
                  </a:cubicBezTo>
                  <a:cubicBezTo>
                    <a:pt x="885582" y="192052"/>
                    <a:pt x="892418" y="214349"/>
                    <a:pt x="897467" y="237067"/>
                  </a:cubicBezTo>
                  <a:cubicBezTo>
                    <a:pt x="903711" y="265163"/>
                    <a:pt x="907420" y="293812"/>
                    <a:pt x="914400" y="321734"/>
                  </a:cubicBezTo>
                  <a:cubicBezTo>
                    <a:pt x="918729" y="339050"/>
                    <a:pt x="918712" y="359913"/>
                    <a:pt x="931333" y="372534"/>
                  </a:cubicBezTo>
                  <a:cubicBezTo>
                    <a:pt x="943954" y="385155"/>
                    <a:pt x="965200" y="383823"/>
                    <a:pt x="982133" y="389467"/>
                  </a:cubicBezTo>
                  <a:cubicBezTo>
                    <a:pt x="1075995" y="452043"/>
                    <a:pt x="1001754" y="387532"/>
                    <a:pt x="1049867" y="474134"/>
                  </a:cubicBezTo>
                  <a:cubicBezTo>
                    <a:pt x="1069634" y="509714"/>
                    <a:pt x="1117600" y="575734"/>
                    <a:pt x="1117600" y="575734"/>
                  </a:cubicBezTo>
                  <a:cubicBezTo>
                    <a:pt x="1123244" y="632178"/>
                    <a:pt x="1125907" y="689001"/>
                    <a:pt x="1134533" y="745067"/>
                  </a:cubicBezTo>
                  <a:cubicBezTo>
                    <a:pt x="1145805" y="818333"/>
                    <a:pt x="1204807" y="830944"/>
                    <a:pt x="1134533" y="931334"/>
                  </a:cubicBezTo>
                  <a:cubicBezTo>
                    <a:pt x="1126759" y="942439"/>
                    <a:pt x="992005" y="976177"/>
                    <a:pt x="965200" y="982134"/>
                  </a:cubicBezTo>
                  <a:cubicBezTo>
                    <a:pt x="937104" y="988378"/>
                    <a:pt x="908755" y="993423"/>
                    <a:pt x="880533" y="999067"/>
                  </a:cubicBezTo>
                  <a:cubicBezTo>
                    <a:pt x="874889" y="1055511"/>
                    <a:pt x="887073" y="1116759"/>
                    <a:pt x="863600" y="1168400"/>
                  </a:cubicBezTo>
                  <a:cubicBezTo>
                    <a:pt x="853970" y="1189587"/>
                    <a:pt x="819044" y="1183227"/>
                    <a:pt x="795867" y="1185334"/>
                  </a:cubicBezTo>
                  <a:cubicBezTo>
                    <a:pt x="694528" y="1194547"/>
                    <a:pt x="592667" y="1196623"/>
                    <a:pt x="491067" y="1202267"/>
                  </a:cubicBezTo>
                  <a:cubicBezTo>
                    <a:pt x="485422" y="1230489"/>
                    <a:pt x="490098" y="1262987"/>
                    <a:pt x="474133" y="1286934"/>
                  </a:cubicBezTo>
                  <a:cubicBezTo>
                    <a:pt x="464232" y="1301785"/>
                    <a:pt x="441182" y="1303867"/>
                    <a:pt x="423333" y="1303867"/>
                  </a:cubicBezTo>
                  <a:cubicBezTo>
                    <a:pt x="56219" y="1303867"/>
                    <a:pt x="146697" y="1343350"/>
                    <a:pt x="0" y="1270000"/>
                  </a:cubicBezTo>
                </a:path>
              </a:pathLst>
            </a:cu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5" name="Connettore 2 54"/>
            <p:cNvCxnSpPr/>
            <p:nvPr/>
          </p:nvCxnSpPr>
          <p:spPr>
            <a:xfrm>
              <a:off x="3746201" y="2599350"/>
              <a:ext cx="8466" cy="704704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CasellaDiTesto 56"/>
          <p:cNvSpPr txBox="1"/>
          <p:nvPr/>
        </p:nvSpPr>
        <p:spPr>
          <a:xfrm>
            <a:off x="2118678" y="154001"/>
            <a:ext cx="39042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00FF"/>
                </a:solidFill>
              </a:rPr>
              <a:t>La Cartografia Venosa</a:t>
            </a:r>
            <a:endParaRPr lang="it-IT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979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18856" y="232284"/>
            <a:ext cx="2705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00FF"/>
                </a:solidFill>
              </a:rPr>
              <a:t>Gli shunt sistolici</a:t>
            </a:r>
            <a:endParaRPr lang="it-IT" sz="2800" b="1" dirty="0">
              <a:solidFill>
                <a:srgbClr val="0000FF"/>
              </a:solidFill>
            </a:endParaRPr>
          </a:p>
        </p:txBody>
      </p:sp>
      <p:pic>
        <p:nvPicPr>
          <p:cNvPr id="3" name="Immagine 2" descr="Schermata 12-2457733 alle 19.29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82538"/>
            <a:ext cx="9144000" cy="406072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192989" y="5583217"/>
            <a:ext cx="1789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00FF"/>
                </a:solidFill>
              </a:rPr>
              <a:t>Anno 1992</a:t>
            </a:r>
            <a:endParaRPr lang="it-IT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517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69359" y="322921"/>
            <a:ext cx="6023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4 </a:t>
            </a:r>
            <a:r>
              <a:rPr lang="it-IT" sz="2000" b="1" dirty="0" err="1" smtClean="0"/>
              <a:t>RCTs</a:t>
            </a:r>
            <a:r>
              <a:rPr lang="it-IT" sz="2000" b="1" dirty="0" smtClean="0"/>
              <a:t> </a:t>
            </a:r>
          </a:p>
          <a:p>
            <a:r>
              <a:rPr lang="it-IT" sz="2000" b="1" dirty="0" smtClean="0"/>
              <a:t>1 </a:t>
            </a:r>
            <a:r>
              <a:rPr lang="it-IT" sz="2000" b="1" dirty="0" err="1" smtClean="0"/>
              <a:t>review</a:t>
            </a:r>
            <a:r>
              <a:rPr lang="it-IT" sz="2000" b="1" dirty="0" smtClean="0"/>
              <a:t> della </a:t>
            </a:r>
            <a:r>
              <a:rPr lang="it-IT" sz="2000" b="1" dirty="0" err="1" smtClean="0"/>
              <a:t>Cochrane</a:t>
            </a:r>
            <a:r>
              <a:rPr lang="it-IT" sz="2000" b="1" dirty="0" smtClean="0"/>
              <a:t> Library ,(aggiornamento 2015)</a:t>
            </a:r>
            <a:endParaRPr lang="it-IT" sz="2000" b="1" dirty="0"/>
          </a:p>
        </p:txBody>
      </p:sp>
      <p:pic>
        <p:nvPicPr>
          <p:cNvPr id="3" name="Immagine 2" descr="Schermata 12-2457733 alle 19.24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433" y="1798985"/>
            <a:ext cx="7940487" cy="2499783"/>
          </a:xfrm>
          <a:prstGeom prst="rect">
            <a:avLst/>
          </a:prstGeom>
        </p:spPr>
      </p:pic>
      <p:pic>
        <p:nvPicPr>
          <p:cNvPr id="6" name="Immagine 5" descr="Schermata 2016-12-12 alle 11.32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85167"/>
            <a:ext cx="9144000" cy="36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11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12-2457733 alle 19.21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62667"/>
            <a:ext cx="9144000" cy="358815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761066" y="725045"/>
            <a:ext cx="5250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0000FF"/>
                </a:solidFill>
              </a:rPr>
              <a:t>Febbraio 2016 - International </a:t>
            </a:r>
            <a:r>
              <a:rPr lang="it-IT" sz="2000" b="1" dirty="0" err="1" smtClean="0">
                <a:solidFill>
                  <a:srgbClr val="0000FF"/>
                </a:solidFill>
              </a:rPr>
              <a:t>Angiology</a:t>
            </a:r>
            <a:r>
              <a:rPr lang="it-IT" sz="2000" b="1" dirty="0" smtClean="0">
                <a:solidFill>
                  <a:srgbClr val="0000FF"/>
                </a:solidFill>
              </a:rPr>
              <a:t> - 30 </a:t>
            </a:r>
            <a:r>
              <a:rPr lang="it-IT" sz="2000" b="1" dirty="0" err="1" smtClean="0">
                <a:solidFill>
                  <a:srgbClr val="0000FF"/>
                </a:solidFill>
              </a:rPr>
              <a:t>pg</a:t>
            </a:r>
            <a:r>
              <a:rPr lang="it-IT" sz="2000" b="1" dirty="0" smtClean="0">
                <a:solidFill>
                  <a:srgbClr val="0000FF"/>
                </a:solidFill>
              </a:rPr>
              <a:t>.</a:t>
            </a:r>
            <a:endParaRPr lang="it-IT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6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12-2457737 alle 21.32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800" y="0"/>
            <a:ext cx="8780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923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96018" y="748051"/>
            <a:ext cx="51639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5 motivi per salvare la safena</a:t>
            </a:r>
            <a:endParaRPr lang="it-IT" sz="32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19125" y="1921828"/>
            <a:ext cx="819968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Uso nei By Pass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Ridotta </a:t>
            </a:r>
            <a:r>
              <a:rPr lang="it-IT" sz="2800" dirty="0" err="1" smtClean="0"/>
              <a:t>evolutività</a:t>
            </a:r>
            <a:r>
              <a:rPr lang="it-IT" sz="2800" dirty="0" smtClean="0"/>
              <a:t> della malattia varicosa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Più semplice gestione di punti di fuga nuovi/recidivi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Compenso in sindromi postflebitiche restrittive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Risultati e applicabilità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33215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6-12-12 alle 11.34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034" y="0"/>
            <a:ext cx="4085166" cy="3601616"/>
          </a:xfrm>
          <a:prstGeom prst="rect">
            <a:avLst/>
          </a:prstGeom>
        </p:spPr>
      </p:pic>
      <p:pic>
        <p:nvPicPr>
          <p:cNvPr id="4" name="Immagine 3" descr="Schermata 2016-12-12 alle 11.34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422649"/>
            <a:ext cx="3479800" cy="485231"/>
          </a:xfrm>
          <a:prstGeom prst="rect">
            <a:avLst/>
          </a:prstGeom>
        </p:spPr>
      </p:pic>
      <p:pic>
        <p:nvPicPr>
          <p:cNvPr id="5" name="Immagine 4" descr="MasterChefItalia4Fina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806056"/>
            <a:ext cx="4720167" cy="310182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032000" y="4822797"/>
            <a:ext cx="4720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L’emodinamica deve precedere la tecnologia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388611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.Margherita di Pula 3 Ott 19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0" y="838200"/>
            <a:ext cx="7232904" cy="5180076"/>
          </a:xfrm>
          <a:prstGeom prst="rect">
            <a:avLst/>
          </a:prstGeom>
        </p:spPr>
      </p:pic>
      <p:pic>
        <p:nvPicPr>
          <p:cNvPr id="3" name="Immagine 2" descr="Claude 198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4220" y="1857604"/>
            <a:ext cx="2572512" cy="27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939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sempio cartgr. Clau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7584" y="355600"/>
            <a:ext cx="5306416" cy="5892800"/>
          </a:xfrm>
          <a:prstGeom prst="rect">
            <a:avLst/>
          </a:prstGeom>
        </p:spPr>
      </p:pic>
      <p:pic>
        <p:nvPicPr>
          <p:cNvPr id="3" name="Immagine 2" descr="Scan libro CHIV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00" y="0"/>
            <a:ext cx="4527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44757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assenans 19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698" y="861544"/>
            <a:ext cx="7625129" cy="539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4634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hateau Gontier con scrit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190500"/>
            <a:ext cx="3483864" cy="645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8298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12-2457733 alle 11.52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418220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119503" y="503024"/>
            <a:ext cx="6994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Marc </a:t>
            </a:r>
            <a:r>
              <a:rPr lang="it-IT" sz="2400" b="1" dirty="0" err="1" smtClean="0"/>
              <a:t>Bailly</a:t>
            </a:r>
            <a:r>
              <a:rPr lang="it-IT" sz="2400" b="1" dirty="0" smtClean="0"/>
              <a:t> - Enciclopedie Medico </a:t>
            </a:r>
            <a:r>
              <a:rPr lang="it-IT" sz="2400" b="1" dirty="0" err="1" smtClean="0"/>
              <a:t>Chirurgicale</a:t>
            </a:r>
            <a:r>
              <a:rPr lang="it-IT" sz="2400" b="1" dirty="0" smtClean="0"/>
              <a:t> -  1992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xmlns="" val="490318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avoro perf 19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869530"/>
            <a:ext cx="6835140" cy="229057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660263" y="300808"/>
            <a:ext cx="10182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1994</a:t>
            </a:r>
            <a:endParaRPr lang="it-IT" sz="32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09482" y="3643117"/>
            <a:ext cx="77380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Le stagioni delle perforanti :</a:t>
            </a:r>
          </a:p>
          <a:p>
            <a:r>
              <a:rPr lang="it-IT" sz="2400" dirty="0" err="1" smtClean="0"/>
              <a:t>Linton</a:t>
            </a:r>
            <a:r>
              <a:rPr lang="it-IT" sz="2400" dirty="0" smtClean="0"/>
              <a:t> ---  fino ai primi anni 90</a:t>
            </a:r>
          </a:p>
          <a:p>
            <a:r>
              <a:rPr lang="it-IT" sz="2400" dirty="0" smtClean="0"/>
              <a:t>SEPS : dal 2000 circa per 4-5 anni fino al lavoro di </a:t>
            </a:r>
            <a:r>
              <a:rPr lang="it-IT" sz="2400" dirty="0" err="1" smtClean="0"/>
              <a:t>Glovinsky</a:t>
            </a:r>
            <a:endParaRPr lang="it-IT" sz="24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809482" y="5116877"/>
            <a:ext cx="4499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Dal 2013 si riparte con la </a:t>
            </a:r>
            <a:r>
              <a:rPr lang="it-IT" sz="2400" dirty="0" err="1" smtClean="0"/>
              <a:t>friggitura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19770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35704" y="1754711"/>
            <a:ext cx="79033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La definizione delle reti venose e il segno dell’occhio </a:t>
            </a:r>
            <a:r>
              <a:rPr lang="it-IT" sz="2400" dirty="0" err="1" smtClean="0"/>
              <a:t>safenico</a:t>
            </a:r>
            <a:r>
              <a:rPr lang="it-IT" sz="2400" dirty="0" smtClean="0"/>
              <a:t> ( Marc </a:t>
            </a:r>
            <a:r>
              <a:rPr lang="it-IT" sz="2400" dirty="0" err="1" smtClean="0"/>
              <a:t>Bailly</a:t>
            </a:r>
            <a:r>
              <a:rPr lang="it-IT" sz="2400" dirty="0" smtClean="0"/>
              <a:t> 1990)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La valvola terminale e la valvola iliaco femorale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Il drenaggio </a:t>
            </a:r>
            <a:r>
              <a:rPr lang="it-IT" sz="2400" dirty="0" err="1" smtClean="0"/>
              <a:t>safenico</a:t>
            </a:r>
            <a:r>
              <a:rPr lang="it-IT" sz="2400" dirty="0" smtClean="0"/>
              <a:t> e la fisiologia del ritorno venoso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I reflussi sistolici , vicarianti e derivativi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I test di diagnostica valvolare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I reflussi Pelvici ( punto C , </a:t>
            </a:r>
            <a:r>
              <a:rPr lang="it-IT" sz="2400" dirty="0" err="1" smtClean="0"/>
              <a:t>P</a:t>
            </a:r>
            <a:r>
              <a:rPr lang="it-IT" sz="2400" dirty="0" smtClean="0"/>
              <a:t> e I )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La spiegazione degli eventi di concerto con la fisica dei fluidi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68360" y="506510"/>
            <a:ext cx="7638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Apporto della CHIVA allo studio del sistema venoso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352266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893528" y="2280222"/>
            <a:ext cx="0" cy="2289482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3256820" y="908992"/>
            <a:ext cx="1842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I punti fuga</a:t>
            </a:r>
            <a:endParaRPr lang="it-IT" sz="2800" dirty="0"/>
          </a:p>
        </p:txBody>
      </p:sp>
      <p:cxnSp>
        <p:nvCxnSpPr>
          <p:cNvPr id="4" name="Connettore 1 3"/>
          <p:cNvCxnSpPr/>
          <p:nvPr/>
        </p:nvCxnSpPr>
        <p:spPr>
          <a:xfrm>
            <a:off x="1293727" y="3064302"/>
            <a:ext cx="28148" cy="1505402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1279854" y="2280222"/>
            <a:ext cx="0" cy="384366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Arco 8"/>
          <p:cNvSpPr/>
          <p:nvPr/>
        </p:nvSpPr>
        <p:spPr>
          <a:xfrm>
            <a:off x="428704" y="2664588"/>
            <a:ext cx="1702299" cy="2389750"/>
          </a:xfrm>
          <a:prstGeom prst="arc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Arco 9"/>
          <p:cNvSpPr/>
          <p:nvPr/>
        </p:nvSpPr>
        <p:spPr>
          <a:xfrm>
            <a:off x="428704" y="3032242"/>
            <a:ext cx="1316983" cy="2022096"/>
          </a:xfrm>
          <a:prstGeom prst="arc">
            <a:avLst>
              <a:gd name="adj1" fmla="val 16921874"/>
              <a:gd name="adj2" fmla="val 20343995"/>
            </a:avLst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7" name="Gruppo 16"/>
          <p:cNvGrpSpPr/>
          <p:nvPr/>
        </p:nvGrpSpPr>
        <p:grpSpPr>
          <a:xfrm>
            <a:off x="1147242" y="2610149"/>
            <a:ext cx="146485" cy="501867"/>
            <a:chOff x="4749800" y="1227667"/>
            <a:chExt cx="146485" cy="584199"/>
          </a:xfrm>
        </p:grpSpPr>
        <p:sp>
          <p:nvSpPr>
            <p:cNvPr id="15" name="Figura a mano libera 14"/>
            <p:cNvSpPr/>
            <p:nvPr/>
          </p:nvSpPr>
          <p:spPr>
            <a:xfrm>
              <a:off x="4749800" y="1227667"/>
              <a:ext cx="128276" cy="287866"/>
            </a:xfrm>
            <a:custGeom>
              <a:avLst/>
              <a:gdLst>
                <a:gd name="connsiteX0" fmla="*/ 127000 w 128276"/>
                <a:gd name="connsiteY0" fmla="*/ 0 h 287866"/>
                <a:gd name="connsiteX1" fmla="*/ 110067 w 128276"/>
                <a:gd name="connsiteY1" fmla="*/ 186266 h 287866"/>
                <a:gd name="connsiteX2" fmla="*/ 0 w 128276"/>
                <a:gd name="connsiteY2" fmla="*/ 287866 h 28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76" h="287866">
                  <a:moveTo>
                    <a:pt x="127000" y="0"/>
                  </a:moveTo>
                  <a:cubicBezTo>
                    <a:pt x="129117" y="69144"/>
                    <a:pt x="131234" y="138288"/>
                    <a:pt x="110067" y="186266"/>
                  </a:cubicBezTo>
                  <a:cubicBezTo>
                    <a:pt x="88900" y="234244"/>
                    <a:pt x="0" y="287866"/>
                    <a:pt x="0" y="287866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Figura a mano libera 15"/>
            <p:cNvSpPr/>
            <p:nvPr/>
          </p:nvSpPr>
          <p:spPr>
            <a:xfrm flipV="1">
              <a:off x="4768009" y="1524000"/>
              <a:ext cx="128276" cy="287866"/>
            </a:xfrm>
            <a:custGeom>
              <a:avLst/>
              <a:gdLst>
                <a:gd name="connsiteX0" fmla="*/ 127000 w 128276"/>
                <a:gd name="connsiteY0" fmla="*/ 0 h 287866"/>
                <a:gd name="connsiteX1" fmla="*/ 110067 w 128276"/>
                <a:gd name="connsiteY1" fmla="*/ 186266 h 287866"/>
                <a:gd name="connsiteX2" fmla="*/ 0 w 128276"/>
                <a:gd name="connsiteY2" fmla="*/ 287866 h 28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76" h="287866">
                  <a:moveTo>
                    <a:pt x="127000" y="0"/>
                  </a:moveTo>
                  <a:cubicBezTo>
                    <a:pt x="129117" y="69144"/>
                    <a:pt x="131234" y="138288"/>
                    <a:pt x="110067" y="186266"/>
                  </a:cubicBezTo>
                  <a:cubicBezTo>
                    <a:pt x="88900" y="234244"/>
                    <a:pt x="0" y="287866"/>
                    <a:pt x="0" y="287866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0" name="Gruppo 59"/>
          <p:cNvGrpSpPr/>
          <p:nvPr/>
        </p:nvGrpSpPr>
        <p:grpSpPr>
          <a:xfrm>
            <a:off x="2363649" y="2280222"/>
            <a:ext cx="1702299" cy="2774116"/>
            <a:chOff x="1889703" y="985981"/>
            <a:chExt cx="1702299" cy="2774116"/>
          </a:xfrm>
        </p:grpSpPr>
        <p:cxnSp>
          <p:nvCxnSpPr>
            <p:cNvPr id="21" name="Connettore 1 20"/>
            <p:cNvCxnSpPr/>
            <p:nvPr/>
          </p:nvCxnSpPr>
          <p:spPr>
            <a:xfrm>
              <a:off x="2354527" y="985981"/>
              <a:ext cx="0" cy="2289482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/>
          </p:nvCxnSpPr>
          <p:spPr>
            <a:xfrm>
              <a:off x="2754726" y="1770061"/>
              <a:ext cx="28148" cy="1505402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/>
          </p:nvCxnSpPr>
          <p:spPr>
            <a:xfrm>
              <a:off x="2740853" y="985981"/>
              <a:ext cx="0" cy="384366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o 23"/>
            <p:cNvGrpSpPr/>
            <p:nvPr/>
          </p:nvGrpSpPr>
          <p:grpSpPr>
            <a:xfrm rot="5400000" flipV="1">
              <a:off x="2495458" y="849793"/>
              <a:ext cx="146486" cy="428347"/>
              <a:chOff x="4749800" y="1227667"/>
              <a:chExt cx="146485" cy="584199"/>
            </a:xfrm>
          </p:grpSpPr>
          <p:sp>
            <p:nvSpPr>
              <p:cNvPr id="25" name="Figura a mano libera 24"/>
              <p:cNvSpPr/>
              <p:nvPr/>
            </p:nvSpPr>
            <p:spPr>
              <a:xfrm>
                <a:off x="4749800" y="1227667"/>
                <a:ext cx="128276" cy="287866"/>
              </a:xfrm>
              <a:custGeom>
                <a:avLst/>
                <a:gdLst>
                  <a:gd name="connsiteX0" fmla="*/ 127000 w 128276"/>
                  <a:gd name="connsiteY0" fmla="*/ 0 h 287866"/>
                  <a:gd name="connsiteX1" fmla="*/ 110067 w 128276"/>
                  <a:gd name="connsiteY1" fmla="*/ 186266 h 287866"/>
                  <a:gd name="connsiteX2" fmla="*/ 0 w 128276"/>
                  <a:gd name="connsiteY2" fmla="*/ 287866 h 28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8276" h="287866">
                    <a:moveTo>
                      <a:pt x="127000" y="0"/>
                    </a:moveTo>
                    <a:cubicBezTo>
                      <a:pt x="129117" y="69144"/>
                      <a:pt x="131234" y="138288"/>
                      <a:pt x="110067" y="186266"/>
                    </a:cubicBezTo>
                    <a:cubicBezTo>
                      <a:pt x="88900" y="234244"/>
                      <a:pt x="0" y="287866"/>
                      <a:pt x="0" y="287866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Figura a mano libera 25"/>
              <p:cNvSpPr/>
              <p:nvPr/>
            </p:nvSpPr>
            <p:spPr>
              <a:xfrm flipV="1">
                <a:off x="4768009" y="1524000"/>
                <a:ext cx="128276" cy="287866"/>
              </a:xfrm>
              <a:custGeom>
                <a:avLst/>
                <a:gdLst>
                  <a:gd name="connsiteX0" fmla="*/ 127000 w 128276"/>
                  <a:gd name="connsiteY0" fmla="*/ 0 h 287866"/>
                  <a:gd name="connsiteX1" fmla="*/ 110067 w 128276"/>
                  <a:gd name="connsiteY1" fmla="*/ 186266 h 287866"/>
                  <a:gd name="connsiteX2" fmla="*/ 0 w 128276"/>
                  <a:gd name="connsiteY2" fmla="*/ 287866 h 28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8276" h="287866">
                    <a:moveTo>
                      <a:pt x="127000" y="0"/>
                    </a:moveTo>
                    <a:cubicBezTo>
                      <a:pt x="129117" y="69144"/>
                      <a:pt x="131234" y="138288"/>
                      <a:pt x="110067" y="186266"/>
                    </a:cubicBezTo>
                    <a:cubicBezTo>
                      <a:pt x="88900" y="234244"/>
                      <a:pt x="0" y="287866"/>
                      <a:pt x="0" y="287866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8" name="Arco 27"/>
            <p:cNvSpPr/>
            <p:nvPr/>
          </p:nvSpPr>
          <p:spPr>
            <a:xfrm>
              <a:off x="1889703" y="1370347"/>
              <a:ext cx="1702299" cy="2389750"/>
            </a:xfrm>
            <a:prstGeom prst="arc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Arco 28"/>
            <p:cNvSpPr/>
            <p:nvPr/>
          </p:nvSpPr>
          <p:spPr>
            <a:xfrm>
              <a:off x="1889703" y="1738001"/>
              <a:ext cx="1316983" cy="2022096"/>
            </a:xfrm>
            <a:prstGeom prst="arc">
              <a:avLst>
                <a:gd name="adj1" fmla="val 16921874"/>
                <a:gd name="adj2" fmla="val 20343995"/>
              </a:avLst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Freccia destra 29"/>
            <p:cNvSpPr/>
            <p:nvPr/>
          </p:nvSpPr>
          <p:spPr>
            <a:xfrm>
              <a:off x="2613853" y="1430151"/>
              <a:ext cx="254000" cy="28065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Figura a mano libera 30"/>
            <p:cNvSpPr/>
            <p:nvPr/>
          </p:nvSpPr>
          <p:spPr>
            <a:xfrm>
              <a:off x="3056467" y="1727200"/>
              <a:ext cx="287866" cy="558800"/>
            </a:xfrm>
            <a:custGeom>
              <a:avLst/>
              <a:gdLst>
                <a:gd name="connsiteX0" fmla="*/ 0 w 287866"/>
                <a:gd name="connsiteY0" fmla="*/ 0 h 558800"/>
                <a:gd name="connsiteX1" fmla="*/ 152400 w 287866"/>
                <a:gd name="connsiteY1" fmla="*/ 152400 h 558800"/>
                <a:gd name="connsiteX2" fmla="*/ 287866 w 287866"/>
                <a:gd name="connsiteY2" fmla="*/ 558800 h 5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7866" h="558800">
                  <a:moveTo>
                    <a:pt x="0" y="0"/>
                  </a:moveTo>
                  <a:cubicBezTo>
                    <a:pt x="52211" y="29633"/>
                    <a:pt x="104422" y="59267"/>
                    <a:pt x="152400" y="152400"/>
                  </a:cubicBezTo>
                  <a:cubicBezTo>
                    <a:pt x="200378" y="245533"/>
                    <a:pt x="287866" y="558800"/>
                    <a:pt x="287866" y="558800"/>
                  </a:cubicBezTo>
                </a:path>
              </a:pathLst>
            </a:custGeom>
            <a:ln w="7620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2" name="Freccia destra 31"/>
          <p:cNvSpPr/>
          <p:nvPr/>
        </p:nvSpPr>
        <p:spPr>
          <a:xfrm flipH="1">
            <a:off x="1275518" y="2740788"/>
            <a:ext cx="254000" cy="280653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Connettore 1 32"/>
          <p:cNvCxnSpPr/>
          <p:nvPr/>
        </p:nvCxnSpPr>
        <p:spPr>
          <a:xfrm>
            <a:off x="5363482" y="3111343"/>
            <a:ext cx="28148" cy="1505402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Arco 33"/>
          <p:cNvSpPr/>
          <p:nvPr/>
        </p:nvSpPr>
        <p:spPr>
          <a:xfrm>
            <a:off x="4498459" y="2711629"/>
            <a:ext cx="1702299" cy="2389750"/>
          </a:xfrm>
          <a:prstGeom prst="arc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Arco 34"/>
          <p:cNvSpPr/>
          <p:nvPr/>
        </p:nvSpPr>
        <p:spPr>
          <a:xfrm>
            <a:off x="4498459" y="3079283"/>
            <a:ext cx="1316983" cy="2022096"/>
          </a:xfrm>
          <a:prstGeom prst="arc">
            <a:avLst>
              <a:gd name="adj1" fmla="val 16921874"/>
              <a:gd name="adj2" fmla="val 20343995"/>
            </a:avLst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reccia destra 35"/>
          <p:cNvSpPr/>
          <p:nvPr/>
        </p:nvSpPr>
        <p:spPr>
          <a:xfrm>
            <a:off x="5222609" y="2771433"/>
            <a:ext cx="254000" cy="28065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igura a mano libera 36"/>
          <p:cNvSpPr/>
          <p:nvPr/>
        </p:nvSpPr>
        <p:spPr>
          <a:xfrm>
            <a:off x="5665223" y="3068482"/>
            <a:ext cx="287866" cy="558800"/>
          </a:xfrm>
          <a:custGeom>
            <a:avLst/>
            <a:gdLst>
              <a:gd name="connsiteX0" fmla="*/ 0 w 287866"/>
              <a:gd name="connsiteY0" fmla="*/ 0 h 558800"/>
              <a:gd name="connsiteX1" fmla="*/ 152400 w 287866"/>
              <a:gd name="connsiteY1" fmla="*/ 152400 h 558800"/>
              <a:gd name="connsiteX2" fmla="*/ 287866 w 287866"/>
              <a:gd name="connsiteY2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866" h="558800">
                <a:moveTo>
                  <a:pt x="0" y="0"/>
                </a:moveTo>
                <a:cubicBezTo>
                  <a:pt x="52211" y="29633"/>
                  <a:pt x="104422" y="59267"/>
                  <a:pt x="152400" y="152400"/>
                </a:cubicBezTo>
                <a:cubicBezTo>
                  <a:pt x="200378" y="245533"/>
                  <a:pt x="287866" y="558800"/>
                  <a:pt x="287866" y="558800"/>
                </a:cubicBezTo>
              </a:path>
            </a:pathLst>
          </a:cu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8" name="Connettore 1 37"/>
          <p:cNvCxnSpPr/>
          <p:nvPr/>
        </p:nvCxnSpPr>
        <p:spPr>
          <a:xfrm>
            <a:off x="4870150" y="2365001"/>
            <a:ext cx="0" cy="2289482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>
            <a:off x="5363482" y="2350214"/>
            <a:ext cx="0" cy="384366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reccia destra 47"/>
          <p:cNvSpPr/>
          <p:nvPr/>
        </p:nvSpPr>
        <p:spPr>
          <a:xfrm rot="5400000">
            <a:off x="5021544" y="2346755"/>
            <a:ext cx="254000" cy="28065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Freccia destra 63"/>
          <p:cNvSpPr/>
          <p:nvPr/>
        </p:nvSpPr>
        <p:spPr>
          <a:xfrm rot="5400000">
            <a:off x="8051664" y="1832138"/>
            <a:ext cx="254000" cy="28065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Freccia destra 64"/>
          <p:cNvSpPr/>
          <p:nvPr/>
        </p:nvSpPr>
        <p:spPr>
          <a:xfrm rot="7200000">
            <a:off x="7901336" y="2414488"/>
            <a:ext cx="273996" cy="28065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9" name="Connettore 1 48"/>
          <p:cNvCxnSpPr/>
          <p:nvPr/>
        </p:nvCxnSpPr>
        <p:spPr>
          <a:xfrm>
            <a:off x="7132896" y="2357701"/>
            <a:ext cx="0" cy="2289482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/>
          <p:nvPr/>
        </p:nvCxnSpPr>
        <p:spPr>
          <a:xfrm>
            <a:off x="7533095" y="3141781"/>
            <a:ext cx="28148" cy="1505402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>
            <a:off x="7519222" y="2357701"/>
            <a:ext cx="0" cy="384366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Arco 51"/>
          <p:cNvSpPr/>
          <p:nvPr/>
        </p:nvSpPr>
        <p:spPr>
          <a:xfrm>
            <a:off x="6668072" y="2742067"/>
            <a:ext cx="1702299" cy="2389750"/>
          </a:xfrm>
          <a:prstGeom prst="arc">
            <a:avLst>
              <a:gd name="adj1" fmla="val 17685089"/>
              <a:gd name="adj2" fmla="val 0"/>
            </a:avLst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Arco 52"/>
          <p:cNvSpPr/>
          <p:nvPr/>
        </p:nvSpPr>
        <p:spPr>
          <a:xfrm>
            <a:off x="6668072" y="3109721"/>
            <a:ext cx="1316983" cy="2022096"/>
          </a:xfrm>
          <a:prstGeom prst="arc">
            <a:avLst>
              <a:gd name="adj1" fmla="val 16921874"/>
              <a:gd name="adj2" fmla="val 20343995"/>
            </a:avLst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4" name="Gruppo 53"/>
          <p:cNvGrpSpPr/>
          <p:nvPr/>
        </p:nvGrpSpPr>
        <p:grpSpPr>
          <a:xfrm>
            <a:off x="7386610" y="2687628"/>
            <a:ext cx="146485" cy="501867"/>
            <a:chOff x="4749800" y="1227667"/>
            <a:chExt cx="146485" cy="584199"/>
          </a:xfrm>
        </p:grpSpPr>
        <p:sp>
          <p:nvSpPr>
            <p:cNvPr id="55" name="Figura a mano libera 54"/>
            <p:cNvSpPr/>
            <p:nvPr/>
          </p:nvSpPr>
          <p:spPr>
            <a:xfrm>
              <a:off x="4749800" y="1227667"/>
              <a:ext cx="128276" cy="287866"/>
            </a:xfrm>
            <a:custGeom>
              <a:avLst/>
              <a:gdLst>
                <a:gd name="connsiteX0" fmla="*/ 127000 w 128276"/>
                <a:gd name="connsiteY0" fmla="*/ 0 h 287866"/>
                <a:gd name="connsiteX1" fmla="*/ 110067 w 128276"/>
                <a:gd name="connsiteY1" fmla="*/ 186266 h 287866"/>
                <a:gd name="connsiteX2" fmla="*/ 0 w 128276"/>
                <a:gd name="connsiteY2" fmla="*/ 287866 h 28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76" h="287866">
                  <a:moveTo>
                    <a:pt x="127000" y="0"/>
                  </a:moveTo>
                  <a:cubicBezTo>
                    <a:pt x="129117" y="69144"/>
                    <a:pt x="131234" y="138288"/>
                    <a:pt x="110067" y="186266"/>
                  </a:cubicBezTo>
                  <a:cubicBezTo>
                    <a:pt x="88900" y="234244"/>
                    <a:pt x="0" y="287866"/>
                    <a:pt x="0" y="287866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Figura a mano libera 55"/>
            <p:cNvSpPr/>
            <p:nvPr/>
          </p:nvSpPr>
          <p:spPr>
            <a:xfrm flipV="1">
              <a:off x="4768009" y="1524000"/>
              <a:ext cx="128276" cy="287866"/>
            </a:xfrm>
            <a:custGeom>
              <a:avLst/>
              <a:gdLst>
                <a:gd name="connsiteX0" fmla="*/ 127000 w 128276"/>
                <a:gd name="connsiteY0" fmla="*/ 0 h 287866"/>
                <a:gd name="connsiteX1" fmla="*/ 110067 w 128276"/>
                <a:gd name="connsiteY1" fmla="*/ 186266 h 287866"/>
                <a:gd name="connsiteX2" fmla="*/ 0 w 128276"/>
                <a:gd name="connsiteY2" fmla="*/ 287866 h 28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76" h="287866">
                  <a:moveTo>
                    <a:pt x="127000" y="0"/>
                  </a:moveTo>
                  <a:cubicBezTo>
                    <a:pt x="129117" y="69144"/>
                    <a:pt x="131234" y="138288"/>
                    <a:pt x="110067" y="186266"/>
                  </a:cubicBezTo>
                  <a:cubicBezTo>
                    <a:pt x="88900" y="234244"/>
                    <a:pt x="0" y="287866"/>
                    <a:pt x="0" y="287866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8" name="Freccia destra 57"/>
          <p:cNvSpPr/>
          <p:nvPr/>
        </p:nvSpPr>
        <p:spPr>
          <a:xfrm flipH="1">
            <a:off x="7514886" y="2818267"/>
            <a:ext cx="254000" cy="280653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Arco 60"/>
          <p:cNvSpPr/>
          <p:nvPr/>
        </p:nvSpPr>
        <p:spPr>
          <a:xfrm>
            <a:off x="6681945" y="2712882"/>
            <a:ext cx="1702299" cy="2389750"/>
          </a:xfrm>
          <a:prstGeom prst="arc">
            <a:avLst>
              <a:gd name="adj1" fmla="val 16200000"/>
              <a:gd name="adj2" fmla="val 17042909"/>
            </a:avLst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Figura a mano libera 61"/>
          <p:cNvSpPr/>
          <p:nvPr/>
        </p:nvSpPr>
        <p:spPr>
          <a:xfrm>
            <a:off x="7829132" y="1615974"/>
            <a:ext cx="209205" cy="1151467"/>
          </a:xfrm>
          <a:custGeom>
            <a:avLst/>
            <a:gdLst>
              <a:gd name="connsiteX0" fmla="*/ 135467 w 209205"/>
              <a:gd name="connsiteY0" fmla="*/ 0 h 1151467"/>
              <a:gd name="connsiteX1" fmla="*/ 203200 w 209205"/>
              <a:gd name="connsiteY1" fmla="*/ 474134 h 1151467"/>
              <a:gd name="connsiteX2" fmla="*/ 0 w 209205"/>
              <a:gd name="connsiteY2" fmla="*/ 1151467 h 115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205" h="1151467">
                <a:moveTo>
                  <a:pt x="135467" y="0"/>
                </a:moveTo>
                <a:cubicBezTo>
                  <a:pt x="180622" y="141111"/>
                  <a:pt x="225778" y="282223"/>
                  <a:pt x="203200" y="474134"/>
                </a:cubicBezTo>
                <a:cubicBezTo>
                  <a:pt x="180622" y="666045"/>
                  <a:pt x="0" y="1151467"/>
                  <a:pt x="0" y="1151467"/>
                </a:cubicBezTo>
              </a:path>
            </a:pathLst>
          </a:cu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Figura a mano libera 62"/>
          <p:cNvSpPr/>
          <p:nvPr/>
        </p:nvSpPr>
        <p:spPr>
          <a:xfrm>
            <a:off x="8015399" y="1632908"/>
            <a:ext cx="300901" cy="1320800"/>
          </a:xfrm>
          <a:custGeom>
            <a:avLst/>
            <a:gdLst>
              <a:gd name="connsiteX0" fmla="*/ 287866 w 300901"/>
              <a:gd name="connsiteY0" fmla="*/ 0 h 1320800"/>
              <a:gd name="connsiteX1" fmla="*/ 287866 w 300901"/>
              <a:gd name="connsiteY1" fmla="*/ 491066 h 1320800"/>
              <a:gd name="connsiteX2" fmla="*/ 152400 w 300901"/>
              <a:gd name="connsiteY2" fmla="*/ 1016000 h 1320800"/>
              <a:gd name="connsiteX3" fmla="*/ 0 w 300901"/>
              <a:gd name="connsiteY3" fmla="*/ 13208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01" h="1320800">
                <a:moveTo>
                  <a:pt x="287866" y="0"/>
                </a:moveTo>
                <a:cubicBezTo>
                  <a:pt x="299155" y="160866"/>
                  <a:pt x="310444" y="321733"/>
                  <a:pt x="287866" y="491066"/>
                </a:cubicBezTo>
                <a:cubicBezTo>
                  <a:pt x="265288" y="660399"/>
                  <a:pt x="200378" y="877711"/>
                  <a:pt x="152400" y="1016000"/>
                </a:cubicBezTo>
                <a:cubicBezTo>
                  <a:pt x="104422" y="1154289"/>
                  <a:pt x="0" y="1320800"/>
                  <a:pt x="0" y="1320800"/>
                </a:cubicBezTo>
              </a:path>
            </a:pathLst>
          </a:cu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Freccia destra 65"/>
          <p:cNvSpPr/>
          <p:nvPr/>
        </p:nvSpPr>
        <p:spPr>
          <a:xfrm rot="14400000" flipH="1">
            <a:off x="7848057" y="3127763"/>
            <a:ext cx="273996" cy="28065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Rettangolo 66"/>
          <p:cNvSpPr/>
          <p:nvPr/>
        </p:nvSpPr>
        <p:spPr>
          <a:xfrm>
            <a:off x="276865" y="1632908"/>
            <a:ext cx="2235200" cy="44196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CasellaDiTesto 67"/>
          <p:cNvSpPr txBox="1"/>
          <p:nvPr/>
        </p:nvSpPr>
        <p:spPr>
          <a:xfrm>
            <a:off x="356031" y="4947151"/>
            <a:ext cx="1931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/>
              <a:t>NO punti di fuga</a:t>
            </a:r>
          </a:p>
          <a:p>
            <a:pPr algn="ctr"/>
            <a:r>
              <a:rPr lang="it-IT" sz="2000" b="1" dirty="0"/>
              <a:t>5</a:t>
            </a:r>
            <a:r>
              <a:rPr lang="it-IT" sz="2000" b="1" dirty="0" smtClean="0"/>
              <a:t>5%</a:t>
            </a:r>
            <a:endParaRPr lang="it-IT" sz="2000" b="1" dirty="0"/>
          </a:p>
        </p:txBody>
      </p:sp>
      <p:sp>
        <p:nvSpPr>
          <p:cNvPr id="80" name="Rettangolo 79"/>
          <p:cNvSpPr/>
          <p:nvPr/>
        </p:nvSpPr>
        <p:spPr>
          <a:xfrm>
            <a:off x="2528997" y="1632908"/>
            <a:ext cx="4013201" cy="44196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CasellaDiTesto 80"/>
          <p:cNvSpPr txBox="1"/>
          <p:nvPr/>
        </p:nvSpPr>
        <p:spPr>
          <a:xfrm>
            <a:off x="3074541" y="4973014"/>
            <a:ext cx="2673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/>
              <a:t>Terminale incontinente</a:t>
            </a:r>
          </a:p>
          <a:p>
            <a:pPr algn="ctr"/>
            <a:r>
              <a:rPr lang="it-IT" sz="2000" b="1" dirty="0" smtClean="0"/>
              <a:t>45%</a:t>
            </a:r>
            <a:endParaRPr lang="it-IT" sz="2000" b="1" dirty="0"/>
          </a:p>
        </p:txBody>
      </p:sp>
      <p:sp>
        <p:nvSpPr>
          <p:cNvPr id="82" name="Rettangolo 81"/>
          <p:cNvSpPr/>
          <p:nvPr/>
        </p:nvSpPr>
        <p:spPr>
          <a:xfrm>
            <a:off x="6542198" y="1649840"/>
            <a:ext cx="2235200" cy="44196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CasellaDiTesto 82"/>
          <p:cNvSpPr txBox="1"/>
          <p:nvPr/>
        </p:nvSpPr>
        <p:spPr>
          <a:xfrm>
            <a:off x="6701360" y="5054338"/>
            <a:ext cx="1923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Shunt Pelvico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546342" y="154001"/>
            <a:ext cx="39042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00FF"/>
                </a:solidFill>
              </a:rPr>
              <a:t>La Cartografia Venosa</a:t>
            </a:r>
            <a:endParaRPr lang="it-IT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7170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232</Words>
  <Application>Microsoft Office PowerPoint</Application>
  <PresentationFormat>Presentazione su schermo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Studio Medico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Stefano Ermini</dc:creator>
  <cp:lastModifiedBy>Utente</cp:lastModifiedBy>
  <cp:revision>27</cp:revision>
  <dcterms:created xsi:type="dcterms:W3CDTF">2016-12-08T12:49:33Z</dcterms:created>
  <dcterms:modified xsi:type="dcterms:W3CDTF">2016-12-16T13:51:47Z</dcterms:modified>
</cp:coreProperties>
</file>