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sldIdLst>
    <p:sldId id="266" r:id="rId2"/>
    <p:sldId id="257" r:id="rId3"/>
    <p:sldId id="258" r:id="rId4"/>
    <p:sldId id="260" r:id="rId5"/>
    <p:sldId id="267" r:id="rId6"/>
    <p:sldId id="265" r:id="rId7"/>
    <p:sldId id="268" r:id="rId8"/>
    <p:sldId id="285" r:id="rId9"/>
    <p:sldId id="274" r:id="rId10"/>
    <p:sldId id="276" r:id="rId11"/>
    <p:sldId id="286" r:id="rId12"/>
    <p:sldId id="277" r:id="rId13"/>
    <p:sldId id="278" r:id="rId14"/>
    <p:sldId id="287" r:id="rId15"/>
    <p:sldId id="279" r:id="rId16"/>
    <p:sldId id="288" r:id="rId17"/>
    <p:sldId id="280" r:id="rId18"/>
    <p:sldId id="281" r:id="rId19"/>
    <p:sldId id="282" r:id="rId20"/>
    <p:sldId id="283" r:id="rId21"/>
    <p:sldId id="270" r:id="rId22"/>
    <p:sldId id="289" r:id="rId23"/>
    <p:sldId id="269" r:id="rId24"/>
    <p:sldId id="271" r:id="rId25"/>
    <p:sldId id="290" r:id="rId26"/>
    <p:sldId id="273" r:id="rId27"/>
    <p:sldId id="272" r:id="rId28"/>
    <p:sldId id="275" r:id="rId29"/>
    <p:sldId id="284" r:id="rId30"/>
    <p:sldId id="263" r:id="rId31"/>
    <p:sldId id="264" r:id="rId32"/>
    <p:sldId id="256" r:id="rId33"/>
    <p:sldId id="259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52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jpeg"/><Relationship Id="rId17" Type="http://schemas.microsoft.com/office/2007/relationships/hdphoto" Target="../media/hdphoto1.wdp"/><Relationship Id="rId1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duotone>
              <a:schemeClr val="bg1">
                <a:shade val="10000"/>
                <a:satMod val="150000"/>
              </a:schemeClr>
              <a:schemeClr val="bg1">
                <a:tint val="60000"/>
                <a:satMod val="400000"/>
                <a:lumMod val="11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D91DC46-7801-6C4A-9CB0-989D7E2BBB6A}" type="datetimeFigureOut">
              <a:rPr lang="it-IT" smtClean="0"/>
              <a:t>10/08/12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23B4E3-5F14-134B-9B29-553027BE82A7}" type="slidenum">
              <a:rPr lang="it-IT" smtClean="0"/>
              <a:t>‹n.›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Ramelet%20AA%5BAuthor%5D&amp;cauthor=true&amp;cauthor_uid=17467226" TargetMode="External"/><Relationship Id="rId4" Type="http://schemas.openxmlformats.org/officeDocument/2006/relationships/hyperlink" Target="http://www.ncbi.nlm.nih.gov/pubmed?term=W%C3%BCtschert%20R%5BAuthor%5D&amp;cauthor=true&amp;cauthor_uid=17467226" TargetMode="External"/><Relationship Id="rId5" Type="http://schemas.openxmlformats.org/officeDocument/2006/relationships/hyperlink" Target="http://www.ncbi.nlm.nih.gov/pubmed?term=Hayoz%20D%5BAuthor%5D&amp;cauthor=true&amp;cauthor_uid=17467226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ncbi.nlm.nih.gov/pubmed?term=Kern%20P%5BAuthor%5D&amp;cauthor=true&amp;cauthor_uid=17467226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Relationship Id="rId3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18609" y="2535741"/>
            <a:ext cx="63152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“</a:t>
            </a:r>
            <a:r>
              <a:rPr lang="it-IT" sz="3600" dirty="0" err="1" smtClean="0"/>
              <a:t>Useful</a:t>
            </a:r>
            <a:r>
              <a:rPr lang="it-IT" sz="3600" dirty="0" smtClean="0"/>
              <a:t>” </a:t>
            </a:r>
            <a:r>
              <a:rPr lang="it-IT" sz="3600" dirty="0" err="1" smtClean="0"/>
              <a:t>Physiopathology</a:t>
            </a:r>
            <a:r>
              <a:rPr lang="it-IT" sz="3600" dirty="0" smtClean="0"/>
              <a:t> of the  </a:t>
            </a:r>
            <a:r>
              <a:rPr lang="it-IT" sz="3600" dirty="0" err="1" smtClean="0"/>
              <a:t>venular</a:t>
            </a:r>
            <a:r>
              <a:rPr lang="it-IT" sz="3600" dirty="0" smtClean="0"/>
              <a:t> </a:t>
            </a:r>
            <a:r>
              <a:rPr lang="it-IT" sz="3600" dirty="0" err="1" smtClean="0"/>
              <a:t>telangiectasic</a:t>
            </a:r>
            <a:r>
              <a:rPr lang="it-IT" sz="3600" dirty="0" smtClean="0"/>
              <a:t> </a:t>
            </a:r>
            <a:r>
              <a:rPr lang="it-IT" sz="3600" dirty="0" err="1" smtClean="0"/>
              <a:t>system</a:t>
            </a:r>
            <a:endParaRPr lang="it-IT" sz="3600" dirty="0"/>
          </a:p>
        </p:txBody>
      </p:sp>
      <p:pic>
        <p:nvPicPr>
          <p:cNvPr id="3" name="Immagine 2" descr="Schermata 08-2456146 alle 10.11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70" y="306973"/>
            <a:ext cx="2095500" cy="2006600"/>
          </a:xfrm>
          <a:prstGeom prst="rect">
            <a:avLst/>
          </a:prstGeom>
        </p:spPr>
      </p:pic>
      <p:pic>
        <p:nvPicPr>
          <p:cNvPr id="4" name="Immagine 3" descr="Logo CHIV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64" y="5243058"/>
            <a:ext cx="2536919" cy="5907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882885" y="583377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www.chiva.it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11515" y="4421555"/>
            <a:ext cx="172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Ermini Stefano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09589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iccini M. Grazi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7" y="1473201"/>
            <a:ext cx="3623733" cy="48316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80533" y="186265"/>
            <a:ext cx="7281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In </a:t>
            </a:r>
            <a:r>
              <a:rPr lang="it-IT" sz="3200" dirty="0" err="1"/>
              <a:t>a</a:t>
            </a:r>
            <a:r>
              <a:rPr lang="it-IT" sz="3200" dirty="0" err="1" smtClean="0"/>
              <a:t>ll</a:t>
            </a:r>
            <a:r>
              <a:rPr lang="it-IT" sz="3200" dirty="0" smtClean="0"/>
              <a:t> case the </a:t>
            </a:r>
            <a:r>
              <a:rPr lang="it-IT" sz="3200" dirty="0" err="1" smtClean="0"/>
              <a:t>sclerotherapic</a:t>
            </a:r>
            <a:r>
              <a:rPr lang="it-IT" sz="3200" dirty="0" smtClean="0"/>
              <a:t> treatment of the reticolar </a:t>
            </a:r>
            <a:r>
              <a:rPr lang="it-IT" sz="3200" dirty="0" err="1" smtClean="0"/>
              <a:t>vein</a:t>
            </a:r>
            <a:r>
              <a:rPr lang="it-IT" sz="3200" dirty="0" smtClean="0"/>
              <a:t> </a:t>
            </a:r>
            <a:r>
              <a:rPr lang="it-IT" sz="3200" dirty="0" err="1" smtClean="0"/>
              <a:t>leads</a:t>
            </a:r>
            <a:r>
              <a:rPr lang="it-IT" sz="3200" dirty="0" smtClean="0"/>
              <a:t> to the </a:t>
            </a:r>
            <a:r>
              <a:rPr lang="it-IT" sz="3200" dirty="0" err="1" smtClean="0"/>
              <a:t>reduction</a:t>
            </a:r>
            <a:r>
              <a:rPr lang="it-IT" sz="3200" dirty="0" smtClean="0"/>
              <a:t> of the </a:t>
            </a:r>
            <a:r>
              <a:rPr lang="it-IT" sz="3200" dirty="0" err="1" smtClean="0"/>
              <a:t>telangiectasia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1601" y="2619525"/>
            <a:ext cx="4910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If</a:t>
            </a:r>
            <a:r>
              <a:rPr lang="it-IT" sz="2800" dirty="0" smtClean="0"/>
              <a:t> </a:t>
            </a:r>
            <a:r>
              <a:rPr lang="it-IT" sz="2800" dirty="0" err="1" smtClean="0"/>
              <a:t>this</a:t>
            </a:r>
            <a:r>
              <a:rPr lang="it-IT" sz="2800" dirty="0" smtClean="0"/>
              <a:t> </a:t>
            </a:r>
            <a:r>
              <a:rPr lang="it-IT" sz="2800" dirty="0" err="1" smtClean="0"/>
              <a:t>filling</a:t>
            </a:r>
            <a:r>
              <a:rPr lang="it-IT" sz="2800" dirty="0" smtClean="0"/>
              <a:t> </a:t>
            </a:r>
            <a:r>
              <a:rPr lang="it-IT" sz="2800" dirty="0" err="1" smtClean="0"/>
              <a:t>vein</a:t>
            </a:r>
            <a:r>
              <a:rPr lang="it-IT" sz="2800" dirty="0" smtClean="0"/>
              <a:t> </a:t>
            </a:r>
            <a:r>
              <a:rPr lang="it-IT" sz="2800" dirty="0" err="1" smtClean="0"/>
              <a:t>originates</a:t>
            </a:r>
            <a:r>
              <a:rPr lang="it-IT" sz="2800" dirty="0" smtClean="0"/>
              <a:t> from the </a:t>
            </a:r>
            <a:r>
              <a:rPr lang="it-IT" sz="2800" dirty="0" err="1" smtClean="0"/>
              <a:t>drainage</a:t>
            </a:r>
            <a:r>
              <a:rPr lang="it-IT" sz="2800" dirty="0" smtClean="0"/>
              <a:t> of </a:t>
            </a:r>
            <a:r>
              <a:rPr lang="it-IT" sz="2800" dirty="0" err="1" smtClean="0"/>
              <a:t>other</a:t>
            </a:r>
            <a:r>
              <a:rPr lang="it-IT" sz="2800" dirty="0" smtClean="0"/>
              <a:t> </a:t>
            </a:r>
            <a:r>
              <a:rPr lang="it-IT" sz="2800" dirty="0" err="1" smtClean="0"/>
              <a:t>telangectasia</a:t>
            </a:r>
            <a:r>
              <a:rPr lang="it-IT" sz="2800" dirty="0" smtClean="0"/>
              <a:t> or from </a:t>
            </a:r>
            <a:r>
              <a:rPr lang="it-IT" sz="2800" dirty="0" err="1" smtClean="0"/>
              <a:t>cellulitis</a:t>
            </a:r>
            <a:r>
              <a:rPr lang="it-IT" sz="2800" dirty="0" smtClean="0"/>
              <a:t>, </a:t>
            </a:r>
            <a:r>
              <a:rPr lang="it-IT" sz="2800" dirty="0" err="1" smtClean="0"/>
              <a:t>it’s</a:t>
            </a:r>
            <a:r>
              <a:rPr lang="it-IT" sz="2800" dirty="0" smtClean="0"/>
              <a:t> </a:t>
            </a:r>
            <a:r>
              <a:rPr lang="it-IT" sz="2800" dirty="0" err="1" smtClean="0"/>
              <a:t>suppression</a:t>
            </a:r>
            <a:r>
              <a:rPr lang="it-IT" sz="2800" dirty="0"/>
              <a:t>  </a:t>
            </a:r>
            <a:r>
              <a:rPr lang="it-IT" sz="2800" dirty="0" err="1"/>
              <a:t>increases</a:t>
            </a:r>
            <a:r>
              <a:rPr lang="it-IT" sz="2800" dirty="0"/>
              <a:t> the </a:t>
            </a:r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smtClean="0"/>
              <a:t>of </a:t>
            </a:r>
            <a:r>
              <a:rPr lang="it-IT" sz="2800" dirty="0" err="1" smtClean="0"/>
              <a:t>matting</a:t>
            </a:r>
            <a:r>
              <a:rPr lang="it-IT" sz="2800" dirty="0" smtClean="0"/>
              <a:t>  </a:t>
            </a:r>
            <a:r>
              <a:rPr lang="it-IT" sz="2800" dirty="0" err="1"/>
              <a:t>occurrence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7828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magine 71" descr="Piccini M. Graz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1" y="2311262"/>
            <a:ext cx="2109364" cy="2812485"/>
          </a:xfrm>
          <a:prstGeom prst="rect">
            <a:avLst/>
          </a:prstGeom>
        </p:spPr>
      </p:pic>
      <p:sp>
        <p:nvSpPr>
          <p:cNvPr id="5" name="Arco 428"/>
          <p:cNvSpPr>
            <a:spLocks/>
          </p:cNvSpPr>
          <p:nvPr/>
        </p:nvSpPr>
        <p:spPr bwMode="auto">
          <a:xfrm flipH="1" flipV="1">
            <a:off x="608699" y="1038112"/>
            <a:ext cx="281283" cy="242184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211"/>
              <a:gd name="T1" fmla="*/ 0 h 21600"/>
              <a:gd name="T2" fmla="*/ 21211 w 21211"/>
              <a:gd name="T3" fmla="*/ 17520 h 21600"/>
              <a:gd name="T4" fmla="*/ 0 w 2121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11" h="21600" fill="none" extrusionOk="0">
                <a:moveTo>
                  <a:pt x="0" y="-1"/>
                </a:moveTo>
                <a:cubicBezTo>
                  <a:pt x="10356" y="-1"/>
                  <a:pt x="19254" y="7350"/>
                  <a:pt x="21211" y="17519"/>
                </a:cubicBezTo>
              </a:path>
              <a:path w="21211" h="21600" stroke="0" extrusionOk="0">
                <a:moveTo>
                  <a:pt x="0" y="-1"/>
                </a:moveTo>
                <a:cubicBezTo>
                  <a:pt x="10356" y="-1"/>
                  <a:pt x="19254" y="7350"/>
                  <a:pt x="21211" y="1751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6" name="Arco 429"/>
          <p:cNvSpPr>
            <a:spLocks/>
          </p:cNvSpPr>
          <p:nvPr/>
        </p:nvSpPr>
        <p:spPr bwMode="auto">
          <a:xfrm flipH="1" flipV="1">
            <a:off x="859037" y="3577642"/>
            <a:ext cx="287144" cy="2006674"/>
          </a:xfrm>
          <a:custGeom>
            <a:avLst/>
            <a:gdLst>
              <a:gd name="G0" fmla="+- 553 0 0"/>
              <a:gd name="G1" fmla="+- 21600 0 0"/>
              <a:gd name="G2" fmla="+- 21600 0 0"/>
              <a:gd name="T0" fmla="*/ 0 w 21764"/>
              <a:gd name="T1" fmla="*/ 8 h 21600"/>
              <a:gd name="T2" fmla="*/ 21764 w 21764"/>
              <a:gd name="T3" fmla="*/ 17520 h 21600"/>
              <a:gd name="T4" fmla="*/ 553 w 217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64" h="21600" fill="none" extrusionOk="0">
                <a:moveTo>
                  <a:pt x="-1" y="7"/>
                </a:moveTo>
                <a:cubicBezTo>
                  <a:pt x="184" y="2"/>
                  <a:pt x="368" y="-1"/>
                  <a:pt x="553" y="-1"/>
                </a:cubicBezTo>
                <a:cubicBezTo>
                  <a:pt x="10909" y="-1"/>
                  <a:pt x="19807" y="7350"/>
                  <a:pt x="21764" y="17519"/>
                </a:cubicBezTo>
              </a:path>
              <a:path w="21764" h="21600" stroke="0" extrusionOk="0">
                <a:moveTo>
                  <a:pt x="-1" y="7"/>
                </a:moveTo>
                <a:cubicBezTo>
                  <a:pt x="184" y="2"/>
                  <a:pt x="368" y="-1"/>
                  <a:pt x="553" y="-1"/>
                </a:cubicBezTo>
                <a:cubicBezTo>
                  <a:pt x="10909" y="-1"/>
                  <a:pt x="19807" y="7350"/>
                  <a:pt x="21764" y="17519"/>
                </a:cubicBezTo>
                <a:lnTo>
                  <a:pt x="553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7" name="Group 430"/>
          <p:cNvGrpSpPr>
            <a:grpSpLocks/>
          </p:cNvGrpSpPr>
          <p:nvPr/>
        </p:nvGrpSpPr>
        <p:grpSpPr bwMode="auto">
          <a:xfrm flipH="1">
            <a:off x="792624" y="3469523"/>
            <a:ext cx="93762" cy="484370"/>
            <a:chOff x="3840" y="2448"/>
            <a:chExt cx="96" cy="752"/>
          </a:xfrm>
        </p:grpSpPr>
        <p:sp>
          <p:nvSpPr>
            <p:cNvPr id="25" name="Arco 431"/>
            <p:cNvSpPr>
              <a:spLocks/>
            </p:cNvSpPr>
            <p:nvPr/>
          </p:nvSpPr>
          <p:spPr bwMode="auto">
            <a:xfrm>
              <a:off x="3840" y="2448"/>
              <a:ext cx="96" cy="38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6" name="Arco 432"/>
            <p:cNvSpPr>
              <a:spLocks/>
            </p:cNvSpPr>
            <p:nvPr/>
          </p:nvSpPr>
          <p:spPr bwMode="auto">
            <a:xfrm flipV="1">
              <a:off x="3840" y="2815"/>
              <a:ext cx="96" cy="38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8" name="Arco 433"/>
          <p:cNvSpPr>
            <a:spLocks/>
          </p:cNvSpPr>
          <p:nvPr/>
        </p:nvSpPr>
        <p:spPr bwMode="auto">
          <a:xfrm flipH="1">
            <a:off x="511340" y="5575667"/>
            <a:ext cx="625073" cy="31570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9611"/>
              <a:gd name="T1" fmla="*/ 0 h 21600"/>
              <a:gd name="T2" fmla="*/ 19611 w 19611"/>
              <a:gd name="T3" fmla="*/ 12549 h 21600"/>
              <a:gd name="T4" fmla="*/ 0 w 1961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11" h="21600" fill="none" extrusionOk="0">
                <a:moveTo>
                  <a:pt x="0" y="-1"/>
                </a:moveTo>
                <a:cubicBezTo>
                  <a:pt x="8425" y="-1"/>
                  <a:pt x="16081" y="4898"/>
                  <a:pt x="19612" y="12548"/>
                </a:cubicBezTo>
              </a:path>
              <a:path w="19611" h="21600" stroke="0" extrusionOk="0">
                <a:moveTo>
                  <a:pt x="0" y="-1"/>
                </a:moveTo>
                <a:cubicBezTo>
                  <a:pt x="8425" y="-1"/>
                  <a:pt x="16081" y="4898"/>
                  <a:pt x="19612" y="12548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" name="Freeform 434"/>
          <p:cNvSpPr>
            <a:spLocks/>
          </p:cNvSpPr>
          <p:nvPr/>
        </p:nvSpPr>
        <p:spPr bwMode="auto">
          <a:xfrm flipH="1">
            <a:off x="11282" y="5741448"/>
            <a:ext cx="2562800" cy="242185"/>
          </a:xfrm>
          <a:custGeom>
            <a:avLst/>
            <a:gdLst>
              <a:gd name="T0" fmla="*/ 0 w 1312"/>
              <a:gd name="T1" fmla="*/ 152 h 168"/>
              <a:gd name="T2" fmla="*/ 1104 w 1312"/>
              <a:gd name="T3" fmla="*/ 152 h 168"/>
              <a:gd name="T4" fmla="*/ 1248 w 1312"/>
              <a:gd name="T5" fmla="*/ 56 h 168"/>
              <a:gd name="T6" fmla="*/ 1152 w 1312"/>
              <a:gd name="T7" fmla="*/ 8 h 168"/>
              <a:gd name="T8" fmla="*/ 1056 w 1312"/>
              <a:gd name="T9" fmla="*/ 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2" h="168">
                <a:moveTo>
                  <a:pt x="0" y="152"/>
                </a:moveTo>
                <a:cubicBezTo>
                  <a:pt x="448" y="160"/>
                  <a:pt x="896" y="168"/>
                  <a:pt x="1104" y="152"/>
                </a:cubicBezTo>
                <a:cubicBezTo>
                  <a:pt x="1312" y="136"/>
                  <a:pt x="1240" y="80"/>
                  <a:pt x="1248" y="56"/>
                </a:cubicBezTo>
                <a:cubicBezTo>
                  <a:pt x="1256" y="32"/>
                  <a:pt x="1184" y="16"/>
                  <a:pt x="1152" y="8"/>
                </a:cubicBezTo>
                <a:cubicBezTo>
                  <a:pt x="1120" y="0"/>
                  <a:pt x="1088" y="4"/>
                  <a:pt x="1056" y="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Arco 435"/>
          <p:cNvSpPr>
            <a:spLocks/>
          </p:cNvSpPr>
          <p:nvPr/>
        </p:nvSpPr>
        <p:spPr bwMode="auto">
          <a:xfrm flipV="1">
            <a:off x="2574082" y="3469523"/>
            <a:ext cx="187522" cy="221426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Arco 436"/>
          <p:cNvSpPr>
            <a:spLocks/>
          </p:cNvSpPr>
          <p:nvPr/>
        </p:nvSpPr>
        <p:spPr bwMode="auto">
          <a:xfrm flipV="1">
            <a:off x="2761606" y="1532045"/>
            <a:ext cx="375043" cy="193747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" name="Oval 441"/>
          <p:cNvSpPr>
            <a:spLocks noChangeArrowheads="1"/>
          </p:cNvSpPr>
          <p:nvPr/>
        </p:nvSpPr>
        <p:spPr bwMode="auto">
          <a:xfrm flipH="1">
            <a:off x="1597405" y="5310417"/>
            <a:ext cx="195335" cy="14415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Arco 442"/>
          <p:cNvSpPr>
            <a:spLocks/>
          </p:cNvSpPr>
          <p:nvPr/>
        </p:nvSpPr>
        <p:spPr bwMode="auto">
          <a:xfrm flipH="1">
            <a:off x="1282917" y="4175896"/>
            <a:ext cx="125015" cy="148483"/>
          </a:xfrm>
          <a:custGeom>
            <a:avLst/>
            <a:gdLst>
              <a:gd name="T0" fmla="*/ 873461 w 11818"/>
              <a:gd name="T1" fmla="*/ 1201011 h 21600"/>
              <a:gd name="T2" fmla="*/ 0 w 11818"/>
              <a:gd name="T3" fmla="*/ 1178777 h 21600"/>
              <a:gd name="T4" fmla="*/ 487135 w 11818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818" h="21600" fill="none" extrusionOk="0">
                <a:moveTo>
                  <a:pt x="11818" y="20958"/>
                </a:moveTo>
                <a:cubicBezTo>
                  <a:pt x="10108" y="21384"/>
                  <a:pt x="835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</a:path>
              <a:path w="11818" h="21600" stroke="0" extrusionOk="0">
                <a:moveTo>
                  <a:pt x="11818" y="20958"/>
                </a:moveTo>
                <a:cubicBezTo>
                  <a:pt x="10108" y="21384"/>
                  <a:pt x="835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  <a:lnTo>
                  <a:pt x="6591" y="0"/>
                </a:lnTo>
                <a:lnTo>
                  <a:pt x="11818" y="2095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Arco 443"/>
          <p:cNvSpPr>
            <a:spLocks/>
          </p:cNvSpPr>
          <p:nvPr/>
        </p:nvSpPr>
        <p:spPr bwMode="auto">
          <a:xfrm flipH="1">
            <a:off x="2294754" y="4187428"/>
            <a:ext cx="123060" cy="147041"/>
          </a:xfrm>
          <a:custGeom>
            <a:avLst/>
            <a:gdLst>
              <a:gd name="T0" fmla="*/ 844369 w 11846"/>
              <a:gd name="T1" fmla="*/ 1177405 h 21600"/>
              <a:gd name="T2" fmla="*/ 0 w 11846"/>
              <a:gd name="T3" fmla="*/ 1155995 h 21600"/>
              <a:gd name="T4" fmla="*/ 469801 w 1184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846" h="21600" fill="none" extrusionOk="0">
                <a:moveTo>
                  <a:pt x="11846" y="20951"/>
                </a:moveTo>
                <a:cubicBezTo>
                  <a:pt x="10127" y="21382"/>
                  <a:pt x="836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</a:path>
              <a:path w="11846" h="21600" stroke="0" extrusionOk="0">
                <a:moveTo>
                  <a:pt x="11846" y="20951"/>
                </a:moveTo>
                <a:cubicBezTo>
                  <a:pt x="10127" y="21382"/>
                  <a:pt x="836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  <a:lnTo>
                  <a:pt x="6591" y="0"/>
                </a:lnTo>
                <a:lnTo>
                  <a:pt x="11846" y="20951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Arco 444"/>
          <p:cNvSpPr>
            <a:spLocks/>
          </p:cNvSpPr>
          <p:nvPr/>
        </p:nvSpPr>
        <p:spPr bwMode="auto">
          <a:xfrm flipH="1">
            <a:off x="1536852" y="1743957"/>
            <a:ext cx="121108" cy="147041"/>
          </a:xfrm>
          <a:custGeom>
            <a:avLst/>
            <a:gdLst>
              <a:gd name="T0" fmla="*/ 844814 w 11467"/>
              <a:gd name="T1" fmla="*/ 1028704 h 21600"/>
              <a:gd name="T2" fmla="*/ 0 w 11467"/>
              <a:gd name="T3" fmla="*/ 1213875 h 21600"/>
              <a:gd name="T4" fmla="*/ 0 w 11467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467" h="21600" fill="none" extrusionOk="0">
                <a:moveTo>
                  <a:pt x="11466" y="18304"/>
                </a:moveTo>
                <a:cubicBezTo>
                  <a:pt x="8029" y="20458"/>
                  <a:pt x="4055" y="21599"/>
                  <a:pt x="0" y="21599"/>
                </a:cubicBezTo>
              </a:path>
              <a:path w="11467" h="21600" stroke="0" extrusionOk="0">
                <a:moveTo>
                  <a:pt x="11466" y="18304"/>
                </a:moveTo>
                <a:cubicBezTo>
                  <a:pt x="8029" y="20458"/>
                  <a:pt x="4055" y="21599"/>
                  <a:pt x="0" y="21599"/>
                </a:cubicBezTo>
                <a:lnTo>
                  <a:pt x="0" y="0"/>
                </a:lnTo>
                <a:lnTo>
                  <a:pt x="11466" y="1830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2" name="Group 454"/>
          <p:cNvGrpSpPr>
            <a:grpSpLocks/>
          </p:cNvGrpSpPr>
          <p:nvPr/>
        </p:nvGrpSpPr>
        <p:grpSpPr bwMode="auto">
          <a:xfrm>
            <a:off x="2574082" y="5683785"/>
            <a:ext cx="93762" cy="276783"/>
            <a:chOff x="3840" y="2448"/>
            <a:chExt cx="96" cy="752"/>
          </a:xfrm>
        </p:grpSpPr>
        <p:sp>
          <p:nvSpPr>
            <p:cNvPr id="23" name="Arco 455"/>
            <p:cNvSpPr>
              <a:spLocks/>
            </p:cNvSpPr>
            <p:nvPr/>
          </p:nvSpPr>
          <p:spPr bwMode="auto">
            <a:xfrm>
              <a:off x="3840" y="2448"/>
              <a:ext cx="96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4" name="Arco 456"/>
            <p:cNvSpPr>
              <a:spLocks/>
            </p:cNvSpPr>
            <p:nvPr/>
          </p:nvSpPr>
          <p:spPr bwMode="auto">
            <a:xfrm flipV="1">
              <a:off x="3840" y="2816"/>
              <a:ext cx="96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27" name="Rettangolo 26"/>
          <p:cNvSpPr/>
          <p:nvPr/>
        </p:nvSpPr>
        <p:spPr>
          <a:xfrm>
            <a:off x="749341" y="1575102"/>
            <a:ext cx="1725512" cy="8965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it-IT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cellulite</a:t>
            </a:r>
            <a:endParaRPr lang="it-IT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9" name="Figura a mano libera 28"/>
          <p:cNvSpPr/>
          <p:nvPr/>
        </p:nvSpPr>
        <p:spPr>
          <a:xfrm>
            <a:off x="1660634" y="2041339"/>
            <a:ext cx="220133" cy="1964267"/>
          </a:xfrm>
          <a:custGeom>
            <a:avLst/>
            <a:gdLst>
              <a:gd name="connsiteX0" fmla="*/ 67733 w 220133"/>
              <a:gd name="connsiteY0" fmla="*/ 0 h 1964267"/>
              <a:gd name="connsiteX1" fmla="*/ 84666 w 220133"/>
              <a:gd name="connsiteY1" fmla="*/ 186267 h 1964267"/>
              <a:gd name="connsiteX2" fmla="*/ 101600 w 220133"/>
              <a:gd name="connsiteY2" fmla="*/ 237067 h 1964267"/>
              <a:gd name="connsiteX3" fmla="*/ 152400 w 220133"/>
              <a:gd name="connsiteY3" fmla="*/ 254000 h 1964267"/>
              <a:gd name="connsiteX4" fmla="*/ 186266 w 220133"/>
              <a:gd name="connsiteY4" fmla="*/ 321733 h 1964267"/>
              <a:gd name="connsiteX5" fmla="*/ 118533 w 220133"/>
              <a:gd name="connsiteY5" fmla="*/ 457200 h 1964267"/>
              <a:gd name="connsiteX6" fmla="*/ 84666 w 220133"/>
              <a:gd name="connsiteY6" fmla="*/ 508000 h 1964267"/>
              <a:gd name="connsiteX7" fmla="*/ 0 w 220133"/>
              <a:gd name="connsiteY7" fmla="*/ 609600 h 1964267"/>
              <a:gd name="connsiteX8" fmla="*/ 16933 w 220133"/>
              <a:gd name="connsiteY8" fmla="*/ 745067 h 1964267"/>
              <a:gd name="connsiteX9" fmla="*/ 67733 w 220133"/>
              <a:gd name="connsiteY9" fmla="*/ 778933 h 1964267"/>
              <a:gd name="connsiteX10" fmla="*/ 135466 w 220133"/>
              <a:gd name="connsiteY10" fmla="*/ 880533 h 1964267"/>
              <a:gd name="connsiteX11" fmla="*/ 169333 w 220133"/>
              <a:gd name="connsiteY11" fmla="*/ 931333 h 1964267"/>
              <a:gd name="connsiteX12" fmla="*/ 220133 w 220133"/>
              <a:gd name="connsiteY12" fmla="*/ 965200 h 1964267"/>
              <a:gd name="connsiteX13" fmla="*/ 203200 w 220133"/>
              <a:gd name="connsiteY13" fmla="*/ 1066800 h 1964267"/>
              <a:gd name="connsiteX14" fmla="*/ 84666 w 220133"/>
              <a:gd name="connsiteY14" fmla="*/ 1219200 h 1964267"/>
              <a:gd name="connsiteX15" fmla="*/ 84666 w 220133"/>
              <a:gd name="connsiteY15" fmla="*/ 1388533 h 1964267"/>
              <a:gd name="connsiteX16" fmla="*/ 135466 w 220133"/>
              <a:gd name="connsiteY16" fmla="*/ 1439333 h 1964267"/>
              <a:gd name="connsiteX17" fmla="*/ 203200 w 220133"/>
              <a:gd name="connsiteY17" fmla="*/ 1524000 h 1964267"/>
              <a:gd name="connsiteX18" fmla="*/ 220133 w 220133"/>
              <a:gd name="connsiteY18" fmla="*/ 1574800 h 1964267"/>
              <a:gd name="connsiteX19" fmla="*/ 152400 w 220133"/>
              <a:gd name="connsiteY19" fmla="*/ 1642533 h 1964267"/>
              <a:gd name="connsiteX20" fmla="*/ 118533 w 220133"/>
              <a:gd name="connsiteY20" fmla="*/ 1693333 h 1964267"/>
              <a:gd name="connsiteX21" fmla="*/ 135466 w 220133"/>
              <a:gd name="connsiteY21" fmla="*/ 1761067 h 1964267"/>
              <a:gd name="connsiteX22" fmla="*/ 203200 w 220133"/>
              <a:gd name="connsiteY22" fmla="*/ 1862667 h 1964267"/>
              <a:gd name="connsiteX23" fmla="*/ 169333 w 220133"/>
              <a:gd name="connsiteY23" fmla="*/ 1964267 h 19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0133" h="1964267">
                <a:moveTo>
                  <a:pt x="67733" y="0"/>
                </a:moveTo>
                <a:cubicBezTo>
                  <a:pt x="73377" y="62089"/>
                  <a:pt x="75849" y="124549"/>
                  <a:pt x="84666" y="186267"/>
                </a:cubicBezTo>
                <a:cubicBezTo>
                  <a:pt x="87190" y="203937"/>
                  <a:pt x="88978" y="224446"/>
                  <a:pt x="101600" y="237067"/>
                </a:cubicBezTo>
                <a:cubicBezTo>
                  <a:pt x="114221" y="249688"/>
                  <a:pt x="135467" y="248356"/>
                  <a:pt x="152400" y="254000"/>
                </a:cubicBezTo>
                <a:cubicBezTo>
                  <a:pt x="163689" y="276578"/>
                  <a:pt x="183135" y="296685"/>
                  <a:pt x="186266" y="321733"/>
                </a:cubicBezTo>
                <a:cubicBezTo>
                  <a:pt x="193222" y="377380"/>
                  <a:pt x="146027" y="418708"/>
                  <a:pt x="118533" y="457200"/>
                </a:cubicBezTo>
                <a:cubicBezTo>
                  <a:pt x="106704" y="473761"/>
                  <a:pt x="97695" y="492366"/>
                  <a:pt x="84666" y="508000"/>
                </a:cubicBezTo>
                <a:cubicBezTo>
                  <a:pt x="-23979" y="638373"/>
                  <a:pt x="84078" y="483480"/>
                  <a:pt x="0" y="609600"/>
                </a:cubicBezTo>
                <a:cubicBezTo>
                  <a:pt x="5644" y="654756"/>
                  <a:pt x="32" y="702815"/>
                  <a:pt x="16933" y="745067"/>
                </a:cubicBezTo>
                <a:cubicBezTo>
                  <a:pt x="24491" y="763963"/>
                  <a:pt x="54332" y="763617"/>
                  <a:pt x="67733" y="778933"/>
                </a:cubicBezTo>
                <a:cubicBezTo>
                  <a:pt x="94536" y="809565"/>
                  <a:pt x="112888" y="846666"/>
                  <a:pt x="135466" y="880533"/>
                </a:cubicBezTo>
                <a:cubicBezTo>
                  <a:pt x="146755" y="897466"/>
                  <a:pt x="152400" y="920044"/>
                  <a:pt x="169333" y="931333"/>
                </a:cubicBezTo>
                <a:lnTo>
                  <a:pt x="220133" y="965200"/>
                </a:lnTo>
                <a:cubicBezTo>
                  <a:pt x="214489" y="999067"/>
                  <a:pt x="216405" y="1035107"/>
                  <a:pt x="203200" y="1066800"/>
                </a:cubicBezTo>
                <a:cubicBezTo>
                  <a:pt x="174266" y="1136242"/>
                  <a:pt x="133604" y="1170262"/>
                  <a:pt x="84666" y="1219200"/>
                </a:cubicBezTo>
                <a:cubicBezTo>
                  <a:pt x="62231" y="1286505"/>
                  <a:pt x="49289" y="1300090"/>
                  <a:pt x="84666" y="1388533"/>
                </a:cubicBezTo>
                <a:cubicBezTo>
                  <a:pt x="93560" y="1410768"/>
                  <a:pt x="118533" y="1422400"/>
                  <a:pt x="135466" y="1439333"/>
                </a:cubicBezTo>
                <a:cubicBezTo>
                  <a:pt x="178031" y="1567023"/>
                  <a:pt x="115663" y="1414578"/>
                  <a:pt x="203200" y="1524000"/>
                </a:cubicBezTo>
                <a:cubicBezTo>
                  <a:pt x="214350" y="1537938"/>
                  <a:pt x="214489" y="1557867"/>
                  <a:pt x="220133" y="1574800"/>
                </a:cubicBezTo>
                <a:cubicBezTo>
                  <a:pt x="183188" y="1685636"/>
                  <a:pt x="234501" y="1576853"/>
                  <a:pt x="152400" y="1642533"/>
                </a:cubicBezTo>
                <a:cubicBezTo>
                  <a:pt x="136508" y="1655246"/>
                  <a:pt x="129822" y="1676400"/>
                  <a:pt x="118533" y="1693333"/>
                </a:cubicBezTo>
                <a:cubicBezTo>
                  <a:pt x="124177" y="1715911"/>
                  <a:pt x="125058" y="1740251"/>
                  <a:pt x="135466" y="1761067"/>
                </a:cubicBezTo>
                <a:cubicBezTo>
                  <a:pt x="153669" y="1797473"/>
                  <a:pt x="203200" y="1862667"/>
                  <a:pt x="203200" y="1862667"/>
                </a:cubicBezTo>
                <a:cubicBezTo>
                  <a:pt x="159940" y="1927556"/>
                  <a:pt x="169333" y="1893116"/>
                  <a:pt x="169333" y="1964267"/>
                </a:cubicBezTo>
              </a:path>
            </a:pathLst>
          </a:custGeom>
          <a:ln w="762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igura a mano libera 30"/>
          <p:cNvSpPr/>
          <p:nvPr/>
        </p:nvSpPr>
        <p:spPr>
          <a:xfrm>
            <a:off x="1872762" y="4021006"/>
            <a:ext cx="213063" cy="391981"/>
          </a:xfrm>
          <a:custGeom>
            <a:avLst/>
            <a:gdLst>
              <a:gd name="connsiteX0" fmla="*/ 0 w 292100"/>
              <a:gd name="connsiteY0" fmla="*/ 0 h 584200"/>
              <a:gd name="connsiteX1" fmla="*/ 63500 w 292100"/>
              <a:gd name="connsiteY1" fmla="*/ 25400 h 584200"/>
              <a:gd name="connsiteX2" fmla="*/ 152400 w 292100"/>
              <a:gd name="connsiteY2" fmla="*/ 63500 h 584200"/>
              <a:gd name="connsiteX3" fmla="*/ 228600 w 292100"/>
              <a:gd name="connsiteY3" fmla="*/ 139700 h 584200"/>
              <a:gd name="connsiteX4" fmla="*/ 241300 w 292100"/>
              <a:gd name="connsiteY4" fmla="*/ 266700 h 584200"/>
              <a:gd name="connsiteX5" fmla="*/ 266700 w 292100"/>
              <a:gd name="connsiteY5" fmla="*/ 304800 h 584200"/>
              <a:gd name="connsiteX6" fmla="*/ 292100 w 292100"/>
              <a:gd name="connsiteY6" fmla="*/ 355600 h 584200"/>
              <a:gd name="connsiteX7" fmla="*/ 279400 w 292100"/>
              <a:gd name="connsiteY7" fmla="*/ 393700 h 584200"/>
              <a:gd name="connsiteX8" fmla="*/ 215900 w 292100"/>
              <a:gd name="connsiteY8" fmla="*/ 469900 h 584200"/>
              <a:gd name="connsiteX9" fmla="*/ 190500 w 292100"/>
              <a:gd name="connsiteY9" fmla="*/ 508000 h 584200"/>
              <a:gd name="connsiteX10" fmla="*/ 241300 w 292100"/>
              <a:gd name="connsiteY10" fmla="*/ 546100 h 584200"/>
              <a:gd name="connsiteX11" fmla="*/ 266700 w 292100"/>
              <a:gd name="connsiteY11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00" h="584200">
                <a:moveTo>
                  <a:pt x="0" y="0"/>
                </a:moveTo>
                <a:cubicBezTo>
                  <a:pt x="21167" y="8467"/>
                  <a:pt x="42668" y="16141"/>
                  <a:pt x="63500" y="25400"/>
                </a:cubicBezTo>
                <a:cubicBezTo>
                  <a:pt x="157661" y="67249"/>
                  <a:pt x="74146" y="37415"/>
                  <a:pt x="152400" y="63500"/>
                </a:cubicBezTo>
                <a:cubicBezTo>
                  <a:pt x="177800" y="88900"/>
                  <a:pt x="225026" y="103957"/>
                  <a:pt x="228600" y="139700"/>
                </a:cubicBezTo>
                <a:cubicBezTo>
                  <a:pt x="232833" y="182033"/>
                  <a:pt x="231733" y="225245"/>
                  <a:pt x="241300" y="266700"/>
                </a:cubicBezTo>
                <a:cubicBezTo>
                  <a:pt x="244732" y="281573"/>
                  <a:pt x="259127" y="291548"/>
                  <a:pt x="266700" y="304800"/>
                </a:cubicBezTo>
                <a:cubicBezTo>
                  <a:pt x="276093" y="321238"/>
                  <a:pt x="283633" y="338667"/>
                  <a:pt x="292100" y="355600"/>
                </a:cubicBezTo>
                <a:cubicBezTo>
                  <a:pt x="287867" y="368300"/>
                  <a:pt x="285387" y="381726"/>
                  <a:pt x="279400" y="393700"/>
                </a:cubicBezTo>
                <a:cubicBezTo>
                  <a:pt x="255751" y="440998"/>
                  <a:pt x="251009" y="427769"/>
                  <a:pt x="215900" y="469900"/>
                </a:cubicBezTo>
                <a:cubicBezTo>
                  <a:pt x="206129" y="481626"/>
                  <a:pt x="198967" y="495300"/>
                  <a:pt x="190500" y="508000"/>
                </a:cubicBezTo>
                <a:cubicBezTo>
                  <a:pt x="207433" y="520700"/>
                  <a:pt x="226333" y="531133"/>
                  <a:pt x="241300" y="546100"/>
                </a:cubicBezTo>
                <a:cubicBezTo>
                  <a:pt x="252093" y="556893"/>
                  <a:pt x="266700" y="584200"/>
                  <a:pt x="266700" y="584200"/>
                </a:cubicBezTo>
              </a:path>
            </a:pathLst>
          </a:custGeom>
          <a:ln w="38100" cmpd="sng">
            <a:solidFill>
              <a:srgbClr val="6E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 31"/>
          <p:cNvSpPr/>
          <p:nvPr/>
        </p:nvSpPr>
        <p:spPr>
          <a:xfrm>
            <a:off x="1854235" y="4055092"/>
            <a:ext cx="83373" cy="400503"/>
          </a:xfrm>
          <a:custGeom>
            <a:avLst/>
            <a:gdLst>
              <a:gd name="connsiteX0" fmla="*/ 0 w 114300"/>
              <a:gd name="connsiteY0" fmla="*/ 0 h 596900"/>
              <a:gd name="connsiteX1" fmla="*/ 25400 w 114300"/>
              <a:gd name="connsiteY1" fmla="*/ 63500 h 596900"/>
              <a:gd name="connsiteX2" fmla="*/ 38100 w 114300"/>
              <a:gd name="connsiteY2" fmla="*/ 101600 h 596900"/>
              <a:gd name="connsiteX3" fmla="*/ 88900 w 114300"/>
              <a:gd name="connsiteY3" fmla="*/ 177800 h 596900"/>
              <a:gd name="connsiteX4" fmla="*/ 114300 w 114300"/>
              <a:gd name="connsiteY4" fmla="*/ 215900 h 596900"/>
              <a:gd name="connsiteX5" fmla="*/ 101600 w 114300"/>
              <a:gd name="connsiteY5" fmla="*/ 266700 h 596900"/>
              <a:gd name="connsiteX6" fmla="*/ 63500 w 114300"/>
              <a:gd name="connsiteY6" fmla="*/ 304800 h 596900"/>
              <a:gd name="connsiteX7" fmla="*/ 88900 w 114300"/>
              <a:gd name="connsiteY7" fmla="*/ 419100 h 596900"/>
              <a:gd name="connsiteX8" fmla="*/ 76200 w 114300"/>
              <a:gd name="connsiteY8" fmla="*/ 508000 h 596900"/>
              <a:gd name="connsiteX9" fmla="*/ 38100 w 114300"/>
              <a:gd name="connsiteY9" fmla="*/ 571500 h 596900"/>
              <a:gd name="connsiteX10" fmla="*/ 25400 w 114300"/>
              <a:gd name="connsiteY10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" h="596900">
                <a:moveTo>
                  <a:pt x="0" y="0"/>
                </a:moveTo>
                <a:cubicBezTo>
                  <a:pt x="8467" y="21167"/>
                  <a:pt x="17395" y="42154"/>
                  <a:pt x="25400" y="63500"/>
                </a:cubicBezTo>
                <a:cubicBezTo>
                  <a:pt x="30100" y="76035"/>
                  <a:pt x="31599" y="89898"/>
                  <a:pt x="38100" y="101600"/>
                </a:cubicBezTo>
                <a:cubicBezTo>
                  <a:pt x="52925" y="128285"/>
                  <a:pt x="71967" y="152400"/>
                  <a:pt x="88900" y="177800"/>
                </a:cubicBezTo>
                <a:lnTo>
                  <a:pt x="114300" y="215900"/>
                </a:lnTo>
                <a:cubicBezTo>
                  <a:pt x="110067" y="232833"/>
                  <a:pt x="110260" y="251545"/>
                  <a:pt x="101600" y="266700"/>
                </a:cubicBezTo>
                <a:cubicBezTo>
                  <a:pt x="92689" y="282294"/>
                  <a:pt x="67396" y="287267"/>
                  <a:pt x="63500" y="304800"/>
                </a:cubicBezTo>
                <a:cubicBezTo>
                  <a:pt x="57540" y="331621"/>
                  <a:pt x="78902" y="389107"/>
                  <a:pt x="88900" y="419100"/>
                </a:cubicBezTo>
                <a:cubicBezTo>
                  <a:pt x="84667" y="448733"/>
                  <a:pt x="85666" y="479602"/>
                  <a:pt x="76200" y="508000"/>
                </a:cubicBezTo>
                <a:cubicBezTo>
                  <a:pt x="68394" y="531418"/>
                  <a:pt x="50347" y="550068"/>
                  <a:pt x="38100" y="571500"/>
                </a:cubicBezTo>
                <a:cubicBezTo>
                  <a:pt x="33404" y="579719"/>
                  <a:pt x="29633" y="588433"/>
                  <a:pt x="25400" y="596900"/>
                </a:cubicBezTo>
              </a:path>
            </a:pathLst>
          </a:custGeom>
          <a:ln w="38100" cmpd="sng">
            <a:solidFill>
              <a:srgbClr val="6E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igura a mano libera 32"/>
          <p:cNvSpPr/>
          <p:nvPr/>
        </p:nvSpPr>
        <p:spPr>
          <a:xfrm>
            <a:off x="1687490" y="4063613"/>
            <a:ext cx="148217" cy="374939"/>
          </a:xfrm>
          <a:custGeom>
            <a:avLst/>
            <a:gdLst>
              <a:gd name="connsiteX0" fmla="*/ 203200 w 203200"/>
              <a:gd name="connsiteY0" fmla="*/ 0 h 558800"/>
              <a:gd name="connsiteX1" fmla="*/ 190500 w 203200"/>
              <a:gd name="connsiteY1" fmla="*/ 88900 h 558800"/>
              <a:gd name="connsiteX2" fmla="*/ 177800 w 203200"/>
              <a:gd name="connsiteY2" fmla="*/ 127000 h 558800"/>
              <a:gd name="connsiteX3" fmla="*/ 139700 w 203200"/>
              <a:gd name="connsiteY3" fmla="*/ 139700 h 558800"/>
              <a:gd name="connsiteX4" fmla="*/ 127000 w 203200"/>
              <a:gd name="connsiteY4" fmla="*/ 177800 h 558800"/>
              <a:gd name="connsiteX5" fmla="*/ 101600 w 203200"/>
              <a:gd name="connsiteY5" fmla="*/ 215900 h 558800"/>
              <a:gd name="connsiteX6" fmla="*/ 127000 w 203200"/>
              <a:gd name="connsiteY6" fmla="*/ 304800 h 558800"/>
              <a:gd name="connsiteX7" fmla="*/ 88900 w 203200"/>
              <a:gd name="connsiteY7" fmla="*/ 355600 h 558800"/>
              <a:gd name="connsiteX8" fmla="*/ 12700 w 203200"/>
              <a:gd name="connsiteY8" fmla="*/ 393700 h 558800"/>
              <a:gd name="connsiteX9" fmla="*/ 0 w 203200"/>
              <a:gd name="connsiteY9" fmla="*/ 431800 h 558800"/>
              <a:gd name="connsiteX10" fmla="*/ 38100 w 203200"/>
              <a:gd name="connsiteY10" fmla="*/ 520700 h 558800"/>
              <a:gd name="connsiteX11" fmla="*/ 50800 w 20320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558800">
                <a:moveTo>
                  <a:pt x="203200" y="0"/>
                </a:moveTo>
                <a:cubicBezTo>
                  <a:pt x="198967" y="29633"/>
                  <a:pt x="196371" y="59547"/>
                  <a:pt x="190500" y="88900"/>
                </a:cubicBezTo>
                <a:cubicBezTo>
                  <a:pt x="187875" y="102027"/>
                  <a:pt x="187266" y="117534"/>
                  <a:pt x="177800" y="127000"/>
                </a:cubicBezTo>
                <a:cubicBezTo>
                  <a:pt x="168334" y="136466"/>
                  <a:pt x="152400" y="135467"/>
                  <a:pt x="139700" y="139700"/>
                </a:cubicBezTo>
                <a:cubicBezTo>
                  <a:pt x="135467" y="152400"/>
                  <a:pt x="132987" y="165826"/>
                  <a:pt x="127000" y="177800"/>
                </a:cubicBezTo>
                <a:cubicBezTo>
                  <a:pt x="120174" y="191452"/>
                  <a:pt x="103759" y="200790"/>
                  <a:pt x="101600" y="215900"/>
                </a:cubicBezTo>
                <a:cubicBezTo>
                  <a:pt x="100005" y="227063"/>
                  <a:pt x="122234" y="290502"/>
                  <a:pt x="127000" y="304800"/>
                </a:cubicBezTo>
                <a:cubicBezTo>
                  <a:pt x="114300" y="321733"/>
                  <a:pt x="103867" y="340633"/>
                  <a:pt x="88900" y="355600"/>
                </a:cubicBezTo>
                <a:cubicBezTo>
                  <a:pt x="64281" y="380219"/>
                  <a:pt x="43688" y="383371"/>
                  <a:pt x="12700" y="393700"/>
                </a:cubicBezTo>
                <a:cubicBezTo>
                  <a:pt x="8467" y="406400"/>
                  <a:pt x="0" y="418413"/>
                  <a:pt x="0" y="431800"/>
                </a:cubicBezTo>
                <a:cubicBezTo>
                  <a:pt x="0" y="451656"/>
                  <a:pt x="33140" y="509127"/>
                  <a:pt x="38100" y="520700"/>
                </a:cubicBezTo>
                <a:cubicBezTo>
                  <a:pt x="43373" y="533005"/>
                  <a:pt x="50800" y="558800"/>
                  <a:pt x="50800" y="558800"/>
                </a:cubicBezTo>
              </a:path>
            </a:pathLst>
          </a:custGeom>
          <a:ln w="38100" cmpd="sng">
            <a:solidFill>
              <a:srgbClr val="6E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>
            <a:off x="1548537" y="4046571"/>
            <a:ext cx="287172" cy="400503"/>
          </a:xfrm>
          <a:custGeom>
            <a:avLst/>
            <a:gdLst>
              <a:gd name="connsiteX0" fmla="*/ 393700 w 393700"/>
              <a:gd name="connsiteY0" fmla="*/ 0 h 596900"/>
              <a:gd name="connsiteX1" fmla="*/ 330200 w 393700"/>
              <a:gd name="connsiteY1" fmla="*/ 63500 h 596900"/>
              <a:gd name="connsiteX2" fmla="*/ 266700 w 393700"/>
              <a:gd name="connsiteY2" fmla="*/ 50800 h 596900"/>
              <a:gd name="connsiteX3" fmla="*/ 165100 w 393700"/>
              <a:gd name="connsiteY3" fmla="*/ 63500 h 596900"/>
              <a:gd name="connsiteX4" fmla="*/ 152400 w 393700"/>
              <a:gd name="connsiteY4" fmla="*/ 152400 h 596900"/>
              <a:gd name="connsiteX5" fmla="*/ 50800 w 393700"/>
              <a:gd name="connsiteY5" fmla="*/ 203200 h 596900"/>
              <a:gd name="connsiteX6" fmla="*/ 25400 w 393700"/>
              <a:gd name="connsiteY6" fmla="*/ 241300 h 596900"/>
              <a:gd name="connsiteX7" fmla="*/ 63500 w 393700"/>
              <a:gd name="connsiteY7" fmla="*/ 317500 h 596900"/>
              <a:gd name="connsiteX8" fmla="*/ 101600 w 393700"/>
              <a:gd name="connsiteY8" fmla="*/ 393700 h 596900"/>
              <a:gd name="connsiteX9" fmla="*/ 76200 w 393700"/>
              <a:gd name="connsiteY9" fmla="*/ 533400 h 596900"/>
              <a:gd name="connsiteX10" fmla="*/ 38100 w 393700"/>
              <a:gd name="connsiteY10" fmla="*/ 571500 h 596900"/>
              <a:gd name="connsiteX11" fmla="*/ 0 w 393700"/>
              <a:gd name="connsiteY11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700" h="596900">
                <a:moveTo>
                  <a:pt x="393700" y="0"/>
                </a:moveTo>
                <a:cubicBezTo>
                  <a:pt x="372533" y="21167"/>
                  <a:pt x="357993" y="52383"/>
                  <a:pt x="330200" y="63500"/>
                </a:cubicBezTo>
                <a:cubicBezTo>
                  <a:pt x="310158" y="71517"/>
                  <a:pt x="288286" y="50800"/>
                  <a:pt x="266700" y="50800"/>
                </a:cubicBezTo>
                <a:cubicBezTo>
                  <a:pt x="232570" y="50800"/>
                  <a:pt x="198967" y="59267"/>
                  <a:pt x="165100" y="63500"/>
                </a:cubicBezTo>
                <a:cubicBezTo>
                  <a:pt x="160867" y="93133"/>
                  <a:pt x="171355" y="129232"/>
                  <a:pt x="152400" y="152400"/>
                </a:cubicBezTo>
                <a:cubicBezTo>
                  <a:pt x="128423" y="181705"/>
                  <a:pt x="50800" y="203200"/>
                  <a:pt x="50800" y="203200"/>
                </a:cubicBezTo>
                <a:cubicBezTo>
                  <a:pt x="42333" y="215900"/>
                  <a:pt x="27909" y="226244"/>
                  <a:pt x="25400" y="241300"/>
                </a:cubicBezTo>
                <a:cubicBezTo>
                  <a:pt x="21410" y="265241"/>
                  <a:pt x="55207" y="300915"/>
                  <a:pt x="63500" y="317500"/>
                </a:cubicBezTo>
                <a:cubicBezTo>
                  <a:pt x="116080" y="422660"/>
                  <a:pt x="28807" y="284511"/>
                  <a:pt x="101600" y="393700"/>
                </a:cubicBezTo>
                <a:cubicBezTo>
                  <a:pt x="119255" y="464319"/>
                  <a:pt x="126467" y="449622"/>
                  <a:pt x="76200" y="533400"/>
                </a:cubicBezTo>
                <a:cubicBezTo>
                  <a:pt x="66959" y="548801"/>
                  <a:pt x="51898" y="560002"/>
                  <a:pt x="38100" y="571500"/>
                </a:cubicBezTo>
                <a:cubicBezTo>
                  <a:pt x="26374" y="581271"/>
                  <a:pt x="0" y="596900"/>
                  <a:pt x="0" y="596900"/>
                </a:cubicBezTo>
              </a:path>
            </a:pathLst>
          </a:custGeom>
          <a:ln w="38100" cmpd="sng">
            <a:solidFill>
              <a:srgbClr val="6E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2 35"/>
          <p:cNvCxnSpPr/>
          <p:nvPr/>
        </p:nvCxnSpPr>
        <p:spPr>
          <a:xfrm flipH="1">
            <a:off x="1527818" y="2041339"/>
            <a:ext cx="9034" cy="5588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uppo 44"/>
          <p:cNvGrpSpPr/>
          <p:nvPr/>
        </p:nvGrpSpPr>
        <p:grpSpPr>
          <a:xfrm>
            <a:off x="1510496" y="2854138"/>
            <a:ext cx="644447" cy="338682"/>
            <a:chOff x="5028806" y="2455333"/>
            <a:chExt cx="644447" cy="338682"/>
          </a:xfrm>
        </p:grpSpPr>
        <p:sp>
          <p:nvSpPr>
            <p:cNvPr id="38" name="Figura a mano libera 37"/>
            <p:cNvSpPr/>
            <p:nvPr/>
          </p:nvSpPr>
          <p:spPr>
            <a:xfrm>
              <a:off x="5028806" y="2455333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Figura a mano libera 38"/>
            <p:cNvSpPr/>
            <p:nvPr/>
          </p:nvSpPr>
          <p:spPr>
            <a:xfrm>
              <a:off x="5130407" y="2472269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igura a mano libera 39"/>
            <p:cNvSpPr/>
            <p:nvPr/>
          </p:nvSpPr>
          <p:spPr>
            <a:xfrm>
              <a:off x="5232008" y="2455339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igura a mano libera 40"/>
            <p:cNvSpPr/>
            <p:nvPr/>
          </p:nvSpPr>
          <p:spPr>
            <a:xfrm>
              <a:off x="5333609" y="2472275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igura a mano libera 41"/>
            <p:cNvSpPr/>
            <p:nvPr/>
          </p:nvSpPr>
          <p:spPr>
            <a:xfrm>
              <a:off x="5435210" y="2455345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Figura a mano libera 42"/>
            <p:cNvSpPr/>
            <p:nvPr/>
          </p:nvSpPr>
          <p:spPr>
            <a:xfrm>
              <a:off x="5536811" y="2472281"/>
              <a:ext cx="136442" cy="321734"/>
            </a:xfrm>
            <a:custGeom>
              <a:avLst/>
              <a:gdLst>
                <a:gd name="connsiteX0" fmla="*/ 68127 w 136442"/>
                <a:gd name="connsiteY0" fmla="*/ 0 h 321734"/>
                <a:gd name="connsiteX1" fmla="*/ 85061 w 136442"/>
                <a:gd name="connsiteY1" fmla="*/ 84667 h 321734"/>
                <a:gd name="connsiteX2" fmla="*/ 135861 w 136442"/>
                <a:gd name="connsiteY2" fmla="*/ 101600 h 321734"/>
                <a:gd name="connsiteX3" fmla="*/ 17327 w 136442"/>
                <a:gd name="connsiteY3" fmla="*/ 203200 h 321734"/>
                <a:gd name="connsiteX4" fmla="*/ 394 w 136442"/>
                <a:gd name="connsiteY4" fmla="*/ 254000 h 321734"/>
                <a:gd name="connsiteX5" fmla="*/ 51194 w 136442"/>
                <a:gd name="connsiteY5" fmla="*/ 321734 h 32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42" h="321734">
                  <a:moveTo>
                    <a:pt x="68127" y="0"/>
                  </a:moveTo>
                  <a:cubicBezTo>
                    <a:pt x="73772" y="28222"/>
                    <a:pt x="69096" y="60720"/>
                    <a:pt x="85061" y="84667"/>
                  </a:cubicBezTo>
                  <a:cubicBezTo>
                    <a:pt x="94962" y="99518"/>
                    <a:pt x="131532" y="84284"/>
                    <a:pt x="135861" y="101600"/>
                  </a:cubicBezTo>
                  <a:cubicBezTo>
                    <a:pt x="146059" y="142392"/>
                    <a:pt x="18658" y="202402"/>
                    <a:pt x="17327" y="203200"/>
                  </a:cubicBezTo>
                  <a:cubicBezTo>
                    <a:pt x="11683" y="220133"/>
                    <a:pt x="-2541" y="236394"/>
                    <a:pt x="394" y="254000"/>
                  </a:cubicBezTo>
                  <a:cubicBezTo>
                    <a:pt x="4223" y="276974"/>
                    <a:pt x="33390" y="303928"/>
                    <a:pt x="51194" y="321734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6" name="Figura a mano libera 45"/>
          <p:cNvSpPr/>
          <p:nvPr/>
        </p:nvSpPr>
        <p:spPr>
          <a:xfrm>
            <a:off x="1741067" y="3247839"/>
            <a:ext cx="139700" cy="711200"/>
          </a:xfrm>
          <a:custGeom>
            <a:avLst/>
            <a:gdLst>
              <a:gd name="connsiteX0" fmla="*/ 12700 w 139700"/>
              <a:gd name="connsiteY0" fmla="*/ 0 h 711200"/>
              <a:gd name="connsiteX1" fmla="*/ 0 w 139700"/>
              <a:gd name="connsiteY1" fmla="*/ 63500 h 711200"/>
              <a:gd name="connsiteX2" fmla="*/ 38100 w 139700"/>
              <a:gd name="connsiteY2" fmla="*/ 177800 h 711200"/>
              <a:gd name="connsiteX3" fmla="*/ 63500 w 139700"/>
              <a:gd name="connsiteY3" fmla="*/ 254000 h 711200"/>
              <a:gd name="connsiteX4" fmla="*/ 101600 w 139700"/>
              <a:gd name="connsiteY4" fmla="*/ 330200 h 711200"/>
              <a:gd name="connsiteX5" fmla="*/ 139700 w 139700"/>
              <a:gd name="connsiteY5" fmla="*/ 406400 h 711200"/>
              <a:gd name="connsiteX6" fmla="*/ 38100 w 139700"/>
              <a:gd name="connsiteY6" fmla="*/ 469900 h 711200"/>
              <a:gd name="connsiteX7" fmla="*/ 63500 w 139700"/>
              <a:gd name="connsiteY7" fmla="*/ 546100 h 711200"/>
              <a:gd name="connsiteX8" fmla="*/ 114300 w 139700"/>
              <a:gd name="connsiteY8" fmla="*/ 622300 h 711200"/>
              <a:gd name="connsiteX9" fmla="*/ 101600 w 139700"/>
              <a:gd name="connsiteY9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700" h="711200">
                <a:moveTo>
                  <a:pt x="12700" y="0"/>
                </a:moveTo>
                <a:cubicBezTo>
                  <a:pt x="8467" y="21167"/>
                  <a:pt x="0" y="41914"/>
                  <a:pt x="0" y="63500"/>
                </a:cubicBezTo>
                <a:cubicBezTo>
                  <a:pt x="0" y="170746"/>
                  <a:pt x="7432" y="108796"/>
                  <a:pt x="38100" y="177800"/>
                </a:cubicBezTo>
                <a:cubicBezTo>
                  <a:pt x="48974" y="202266"/>
                  <a:pt x="48648" y="231723"/>
                  <a:pt x="63500" y="254000"/>
                </a:cubicBezTo>
                <a:cubicBezTo>
                  <a:pt x="136293" y="363189"/>
                  <a:pt x="49020" y="225040"/>
                  <a:pt x="101600" y="330200"/>
                </a:cubicBezTo>
                <a:cubicBezTo>
                  <a:pt x="150839" y="428677"/>
                  <a:pt x="107778" y="310635"/>
                  <a:pt x="139700" y="406400"/>
                </a:cubicBezTo>
                <a:cubicBezTo>
                  <a:pt x="49020" y="436627"/>
                  <a:pt x="78352" y="409523"/>
                  <a:pt x="38100" y="469900"/>
                </a:cubicBezTo>
                <a:cubicBezTo>
                  <a:pt x="46567" y="495300"/>
                  <a:pt x="48648" y="523823"/>
                  <a:pt x="63500" y="546100"/>
                </a:cubicBezTo>
                <a:lnTo>
                  <a:pt x="114300" y="622300"/>
                </a:lnTo>
                <a:cubicBezTo>
                  <a:pt x="96245" y="676464"/>
                  <a:pt x="101600" y="647013"/>
                  <a:pt x="101600" y="711200"/>
                </a:cubicBezTo>
              </a:path>
            </a:pathLst>
          </a:cu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9" name="Connettore 2 48"/>
          <p:cNvCxnSpPr/>
          <p:nvPr/>
        </p:nvCxnSpPr>
        <p:spPr>
          <a:xfrm>
            <a:off x="1977186" y="3645979"/>
            <a:ext cx="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>
            <a:off x="1079500" y="177800"/>
            <a:ext cx="65998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The </a:t>
            </a:r>
            <a:r>
              <a:rPr lang="it-IT" sz="2400" b="1" dirty="0" err="1" smtClean="0"/>
              <a:t>filling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vein</a:t>
            </a:r>
            <a:r>
              <a:rPr lang="it-IT" sz="2400" b="1" dirty="0" smtClean="0"/>
              <a:t> of an </a:t>
            </a:r>
            <a:r>
              <a:rPr lang="it-IT" sz="2400" b="1" dirty="0" err="1" smtClean="0"/>
              <a:t>hair</a:t>
            </a:r>
            <a:r>
              <a:rPr lang="it-IT" sz="2400" b="1" dirty="0" smtClean="0"/>
              <a:t> down </a:t>
            </a:r>
            <a:r>
              <a:rPr lang="it-IT" sz="2400" b="1" dirty="0" err="1" smtClean="0"/>
              <a:t>telangiectasia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may</a:t>
            </a:r>
            <a:r>
              <a:rPr lang="it-IT" sz="2400" b="1" dirty="0" smtClean="0"/>
              <a:t> be </a:t>
            </a:r>
            <a:r>
              <a:rPr lang="it-IT" sz="2400" b="1" dirty="0" err="1" smtClean="0"/>
              <a:t>also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draining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vein</a:t>
            </a:r>
            <a:r>
              <a:rPr lang="it-IT" sz="2400" b="1" dirty="0" smtClean="0"/>
              <a:t> of a </a:t>
            </a:r>
            <a:r>
              <a:rPr lang="it-IT" sz="2400" b="1" dirty="0" err="1" smtClean="0"/>
              <a:t>critic</a:t>
            </a:r>
            <a:r>
              <a:rPr lang="it-IT" sz="2400" b="1" dirty="0" smtClean="0"/>
              <a:t> zone … </a:t>
            </a:r>
            <a:r>
              <a:rPr lang="it-IT" sz="2400" b="1" dirty="0" err="1"/>
              <a:t>A</a:t>
            </a:r>
            <a:r>
              <a:rPr lang="it-IT" sz="2400" b="1" dirty="0" err="1" smtClean="0"/>
              <a:t>ttention</a:t>
            </a:r>
            <a:r>
              <a:rPr lang="it-IT" sz="2400" b="1" dirty="0" smtClean="0"/>
              <a:t>  !!!</a:t>
            </a:r>
            <a:endParaRPr lang="it-IT" sz="2400" b="1" dirty="0"/>
          </a:p>
        </p:txBody>
      </p:sp>
      <p:grpSp>
        <p:nvGrpSpPr>
          <p:cNvPr id="68" name="Gruppo 67"/>
          <p:cNvGrpSpPr/>
          <p:nvPr/>
        </p:nvGrpSpPr>
        <p:grpSpPr>
          <a:xfrm>
            <a:off x="2195736" y="2784680"/>
            <a:ext cx="3824064" cy="369332"/>
            <a:chOff x="2195736" y="2784680"/>
            <a:chExt cx="3824064" cy="369332"/>
          </a:xfrm>
        </p:grpSpPr>
        <p:cxnSp>
          <p:nvCxnSpPr>
            <p:cNvPr id="66" name="Connettore 2 65"/>
            <p:cNvCxnSpPr/>
            <p:nvPr/>
          </p:nvCxnSpPr>
          <p:spPr>
            <a:xfrm flipH="1">
              <a:off x="2195736" y="2996952"/>
              <a:ext cx="1054100" cy="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/>
            <p:cNvSpPr txBox="1"/>
            <p:nvPr/>
          </p:nvSpPr>
          <p:spPr>
            <a:xfrm>
              <a:off x="3039343" y="2784680"/>
              <a:ext cx="2980457" cy="36933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3</a:t>
              </a:r>
              <a:r>
                <a:rPr lang="it-IT" dirty="0" smtClean="0"/>
                <a:t>) </a:t>
              </a:r>
              <a:r>
                <a:rPr lang="it-IT" dirty="0" err="1" smtClean="0"/>
                <a:t>Appearance</a:t>
              </a:r>
              <a:r>
                <a:rPr lang="it-IT" dirty="0" smtClean="0"/>
                <a:t> of a </a:t>
              </a:r>
              <a:r>
                <a:rPr lang="it-IT" dirty="0" err="1" smtClean="0"/>
                <a:t>matting</a:t>
              </a:r>
              <a:endParaRPr lang="it-IT" dirty="0"/>
            </a:p>
          </p:txBody>
        </p:sp>
      </p:grpSp>
      <p:grpSp>
        <p:nvGrpSpPr>
          <p:cNvPr id="70" name="Gruppo 69"/>
          <p:cNvGrpSpPr/>
          <p:nvPr/>
        </p:nvGrpSpPr>
        <p:grpSpPr>
          <a:xfrm>
            <a:off x="1977186" y="3348173"/>
            <a:ext cx="4042614" cy="369332"/>
            <a:chOff x="1977186" y="3348173"/>
            <a:chExt cx="4042614" cy="369332"/>
          </a:xfrm>
        </p:grpSpPr>
        <p:cxnSp>
          <p:nvCxnSpPr>
            <p:cNvPr id="65" name="Connettore 2 64"/>
            <p:cNvCxnSpPr/>
            <p:nvPr/>
          </p:nvCxnSpPr>
          <p:spPr>
            <a:xfrm flipH="1">
              <a:off x="1977186" y="3561581"/>
              <a:ext cx="1054100" cy="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sellaDiTesto 46"/>
            <p:cNvSpPr txBox="1"/>
            <p:nvPr/>
          </p:nvSpPr>
          <p:spPr>
            <a:xfrm>
              <a:off x="2424880" y="3348173"/>
              <a:ext cx="3594920" cy="36933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/>
                <a:t>1</a:t>
              </a:r>
              <a:r>
                <a:rPr lang="it-IT" dirty="0" smtClean="0"/>
                <a:t>) </a:t>
              </a:r>
              <a:r>
                <a:rPr lang="it-IT" dirty="0" err="1" smtClean="0"/>
                <a:t>Sclerotherapy</a:t>
              </a:r>
              <a:r>
                <a:rPr lang="it-IT" dirty="0" smtClean="0"/>
                <a:t> of the reticolar v.</a:t>
              </a:r>
              <a:endParaRPr lang="it-IT" dirty="0"/>
            </a:p>
          </p:txBody>
        </p:sp>
      </p:grpSp>
      <p:grpSp>
        <p:nvGrpSpPr>
          <p:cNvPr id="69" name="Gruppo 68"/>
          <p:cNvGrpSpPr/>
          <p:nvPr/>
        </p:nvGrpSpPr>
        <p:grpSpPr>
          <a:xfrm>
            <a:off x="2149128" y="4063612"/>
            <a:ext cx="3870672" cy="369332"/>
            <a:chOff x="2149128" y="4063612"/>
            <a:chExt cx="3870672" cy="369332"/>
          </a:xfrm>
        </p:grpSpPr>
        <p:cxnSp>
          <p:nvCxnSpPr>
            <p:cNvPr id="67" name="Connettore 2 66"/>
            <p:cNvCxnSpPr/>
            <p:nvPr/>
          </p:nvCxnSpPr>
          <p:spPr>
            <a:xfrm flipH="1">
              <a:off x="2149128" y="4246488"/>
              <a:ext cx="1054100" cy="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/>
            <p:cNvSpPr txBox="1"/>
            <p:nvPr/>
          </p:nvSpPr>
          <p:spPr>
            <a:xfrm>
              <a:off x="2424880" y="4063612"/>
              <a:ext cx="3594920" cy="36933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2) </a:t>
              </a:r>
              <a:r>
                <a:rPr lang="it-IT" dirty="0" err="1" smtClean="0"/>
                <a:t>Reduction</a:t>
              </a:r>
              <a:r>
                <a:rPr lang="it-IT" dirty="0" smtClean="0"/>
                <a:t> of the </a:t>
              </a:r>
              <a:r>
                <a:rPr lang="it-IT" dirty="0" err="1" smtClean="0"/>
                <a:t>telangiectasias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57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 47"/>
          <p:cNvSpPr/>
          <p:nvPr/>
        </p:nvSpPr>
        <p:spPr>
          <a:xfrm>
            <a:off x="2432968" y="2221583"/>
            <a:ext cx="1351782" cy="3001395"/>
          </a:xfrm>
          <a:prstGeom prst="rect">
            <a:avLst/>
          </a:prstGeom>
          <a:gradFill flip="none" rotWithShape="1">
            <a:gsLst>
              <a:gs pos="51000">
                <a:schemeClr val="accent4">
                  <a:lumMod val="75000"/>
                  <a:alpha val="62000"/>
                </a:schemeClr>
              </a:gs>
              <a:gs pos="1000">
                <a:srgbClr val="FFFFFF">
                  <a:alpha val="6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1016000" y="2208393"/>
            <a:ext cx="1351782" cy="300139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880533" y="186265"/>
            <a:ext cx="72813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If</a:t>
            </a:r>
            <a:r>
              <a:rPr lang="it-IT" sz="2400" dirty="0" smtClean="0"/>
              <a:t> the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</a:t>
            </a:r>
            <a:r>
              <a:rPr lang="it-IT" sz="2400" dirty="0" err="1" smtClean="0"/>
              <a:t>originates</a:t>
            </a:r>
            <a:r>
              <a:rPr lang="it-IT" sz="2400" dirty="0" smtClean="0"/>
              <a:t> from an </a:t>
            </a:r>
            <a:r>
              <a:rPr lang="it-IT" sz="2400" dirty="0" err="1" smtClean="0"/>
              <a:t>escape</a:t>
            </a:r>
            <a:r>
              <a:rPr lang="it-IT" sz="2400" dirty="0" smtClean="0"/>
              <a:t> </a:t>
            </a:r>
            <a:r>
              <a:rPr lang="it-IT" sz="2400" dirty="0" err="1" smtClean="0"/>
              <a:t>pointpoint</a:t>
            </a:r>
            <a:r>
              <a:rPr lang="it-IT" sz="2400" dirty="0" smtClean="0"/>
              <a:t> , </a:t>
            </a: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be </a:t>
            </a:r>
            <a:r>
              <a:rPr lang="it-IT" sz="2400" dirty="0" err="1" smtClean="0"/>
              <a:t>invistigated</a:t>
            </a:r>
            <a:r>
              <a:rPr lang="it-IT" sz="2400" dirty="0" smtClean="0"/>
              <a:t> and </a:t>
            </a:r>
            <a:r>
              <a:rPr lang="it-IT" sz="2400" dirty="0" err="1" smtClean="0"/>
              <a:t>correctly</a:t>
            </a:r>
            <a:r>
              <a:rPr lang="it-IT" sz="2400" dirty="0" smtClean="0"/>
              <a:t> </a:t>
            </a:r>
            <a:r>
              <a:rPr lang="it-IT" sz="2400" dirty="0" err="1" smtClean="0"/>
              <a:t>treated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14" name="Arco 442"/>
          <p:cNvSpPr>
            <a:spLocks/>
          </p:cNvSpPr>
          <p:nvPr/>
        </p:nvSpPr>
        <p:spPr bwMode="auto">
          <a:xfrm flipH="1">
            <a:off x="1232885" y="4745424"/>
            <a:ext cx="125015" cy="148483"/>
          </a:xfrm>
          <a:custGeom>
            <a:avLst/>
            <a:gdLst>
              <a:gd name="T0" fmla="*/ 873461 w 11818"/>
              <a:gd name="T1" fmla="*/ 1201011 h 21600"/>
              <a:gd name="T2" fmla="*/ 0 w 11818"/>
              <a:gd name="T3" fmla="*/ 1178777 h 21600"/>
              <a:gd name="T4" fmla="*/ 487135 w 11818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818" h="21600" fill="none" extrusionOk="0">
                <a:moveTo>
                  <a:pt x="11818" y="20958"/>
                </a:moveTo>
                <a:cubicBezTo>
                  <a:pt x="10108" y="21384"/>
                  <a:pt x="835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</a:path>
              <a:path w="11818" h="21600" stroke="0" extrusionOk="0">
                <a:moveTo>
                  <a:pt x="11818" y="20958"/>
                </a:moveTo>
                <a:cubicBezTo>
                  <a:pt x="10108" y="21384"/>
                  <a:pt x="835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  <a:lnTo>
                  <a:pt x="6591" y="0"/>
                </a:lnTo>
                <a:lnTo>
                  <a:pt x="11818" y="20958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" name="Arco 443"/>
          <p:cNvSpPr>
            <a:spLocks/>
          </p:cNvSpPr>
          <p:nvPr/>
        </p:nvSpPr>
        <p:spPr bwMode="auto">
          <a:xfrm flipH="1">
            <a:off x="2244722" y="4756956"/>
            <a:ext cx="123060" cy="147041"/>
          </a:xfrm>
          <a:custGeom>
            <a:avLst/>
            <a:gdLst>
              <a:gd name="T0" fmla="*/ 844369 w 11846"/>
              <a:gd name="T1" fmla="*/ 1177405 h 21600"/>
              <a:gd name="T2" fmla="*/ 0 w 11846"/>
              <a:gd name="T3" fmla="*/ 1155995 h 21600"/>
              <a:gd name="T4" fmla="*/ 469801 w 1184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846" h="21600" fill="none" extrusionOk="0">
                <a:moveTo>
                  <a:pt x="11846" y="20951"/>
                </a:moveTo>
                <a:cubicBezTo>
                  <a:pt x="10127" y="21382"/>
                  <a:pt x="836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</a:path>
              <a:path w="11846" h="21600" stroke="0" extrusionOk="0">
                <a:moveTo>
                  <a:pt x="11846" y="20951"/>
                </a:moveTo>
                <a:cubicBezTo>
                  <a:pt x="10127" y="21382"/>
                  <a:pt x="8362" y="21599"/>
                  <a:pt x="6591" y="21599"/>
                </a:cubicBezTo>
                <a:cubicBezTo>
                  <a:pt x="4353" y="21599"/>
                  <a:pt x="2130" y="21252"/>
                  <a:pt x="0" y="20569"/>
                </a:cubicBezTo>
                <a:lnTo>
                  <a:pt x="6591" y="0"/>
                </a:lnTo>
                <a:lnTo>
                  <a:pt x="11846" y="2095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>
            <a:off x="1610602" y="2610867"/>
            <a:ext cx="220133" cy="1964267"/>
          </a:xfrm>
          <a:custGeom>
            <a:avLst/>
            <a:gdLst>
              <a:gd name="connsiteX0" fmla="*/ 67733 w 220133"/>
              <a:gd name="connsiteY0" fmla="*/ 0 h 1964267"/>
              <a:gd name="connsiteX1" fmla="*/ 84666 w 220133"/>
              <a:gd name="connsiteY1" fmla="*/ 186267 h 1964267"/>
              <a:gd name="connsiteX2" fmla="*/ 101600 w 220133"/>
              <a:gd name="connsiteY2" fmla="*/ 237067 h 1964267"/>
              <a:gd name="connsiteX3" fmla="*/ 152400 w 220133"/>
              <a:gd name="connsiteY3" fmla="*/ 254000 h 1964267"/>
              <a:gd name="connsiteX4" fmla="*/ 186266 w 220133"/>
              <a:gd name="connsiteY4" fmla="*/ 321733 h 1964267"/>
              <a:gd name="connsiteX5" fmla="*/ 118533 w 220133"/>
              <a:gd name="connsiteY5" fmla="*/ 457200 h 1964267"/>
              <a:gd name="connsiteX6" fmla="*/ 84666 w 220133"/>
              <a:gd name="connsiteY6" fmla="*/ 508000 h 1964267"/>
              <a:gd name="connsiteX7" fmla="*/ 0 w 220133"/>
              <a:gd name="connsiteY7" fmla="*/ 609600 h 1964267"/>
              <a:gd name="connsiteX8" fmla="*/ 16933 w 220133"/>
              <a:gd name="connsiteY8" fmla="*/ 745067 h 1964267"/>
              <a:gd name="connsiteX9" fmla="*/ 67733 w 220133"/>
              <a:gd name="connsiteY9" fmla="*/ 778933 h 1964267"/>
              <a:gd name="connsiteX10" fmla="*/ 135466 w 220133"/>
              <a:gd name="connsiteY10" fmla="*/ 880533 h 1964267"/>
              <a:gd name="connsiteX11" fmla="*/ 169333 w 220133"/>
              <a:gd name="connsiteY11" fmla="*/ 931333 h 1964267"/>
              <a:gd name="connsiteX12" fmla="*/ 220133 w 220133"/>
              <a:gd name="connsiteY12" fmla="*/ 965200 h 1964267"/>
              <a:gd name="connsiteX13" fmla="*/ 203200 w 220133"/>
              <a:gd name="connsiteY13" fmla="*/ 1066800 h 1964267"/>
              <a:gd name="connsiteX14" fmla="*/ 84666 w 220133"/>
              <a:gd name="connsiteY14" fmla="*/ 1219200 h 1964267"/>
              <a:gd name="connsiteX15" fmla="*/ 84666 w 220133"/>
              <a:gd name="connsiteY15" fmla="*/ 1388533 h 1964267"/>
              <a:gd name="connsiteX16" fmla="*/ 135466 w 220133"/>
              <a:gd name="connsiteY16" fmla="*/ 1439333 h 1964267"/>
              <a:gd name="connsiteX17" fmla="*/ 203200 w 220133"/>
              <a:gd name="connsiteY17" fmla="*/ 1524000 h 1964267"/>
              <a:gd name="connsiteX18" fmla="*/ 220133 w 220133"/>
              <a:gd name="connsiteY18" fmla="*/ 1574800 h 1964267"/>
              <a:gd name="connsiteX19" fmla="*/ 152400 w 220133"/>
              <a:gd name="connsiteY19" fmla="*/ 1642533 h 1964267"/>
              <a:gd name="connsiteX20" fmla="*/ 118533 w 220133"/>
              <a:gd name="connsiteY20" fmla="*/ 1693333 h 1964267"/>
              <a:gd name="connsiteX21" fmla="*/ 135466 w 220133"/>
              <a:gd name="connsiteY21" fmla="*/ 1761067 h 1964267"/>
              <a:gd name="connsiteX22" fmla="*/ 203200 w 220133"/>
              <a:gd name="connsiteY22" fmla="*/ 1862667 h 1964267"/>
              <a:gd name="connsiteX23" fmla="*/ 169333 w 220133"/>
              <a:gd name="connsiteY23" fmla="*/ 1964267 h 19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0133" h="1964267">
                <a:moveTo>
                  <a:pt x="67733" y="0"/>
                </a:moveTo>
                <a:cubicBezTo>
                  <a:pt x="73377" y="62089"/>
                  <a:pt x="75849" y="124549"/>
                  <a:pt x="84666" y="186267"/>
                </a:cubicBezTo>
                <a:cubicBezTo>
                  <a:pt x="87190" y="203937"/>
                  <a:pt x="88978" y="224446"/>
                  <a:pt x="101600" y="237067"/>
                </a:cubicBezTo>
                <a:cubicBezTo>
                  <a:pt x="114221" y="249688"/>
                  <a:pt x="135467" y="248356"/>
                  <a:pt x="152400" y="254000"/>
                </a:cubicBezTo>
                <a:cubicBezTo>
                  <a:pt x="163689" y="276578"/>
                  <a:pt x="183135" y="296685"/>
                  <a:pt x="186266" y="321733"/>
                </a:cubicBezTo>
                <a:cubicBezTo>
                  <a:pt x="193222" y="377380"/>
                  <a:pt x="146027" y="418708"/>
                  <a:pt x="118533" y="457200"/>
                </a:cubicBezTo>
                <a:cubicBezTo>
                  <a:pt x="106704" y="473761"/>
                  <a:pt x="97695" y="492366"/>
                  <a:pt x="84666" y="508000"/>
                </a:cubicBezTo>
                <a:cubicBezTo>
                  <a:pt x="-23979" y="638373"/>
                  <a:pt x="84078" y="483480"/>
                  <a:pt x="0" y="609600"/>
                </a:cubicBezTo>
                <a:cubicBezTo>
                  <a:pt x="5644" y="654756"/>
                  <a:pt x="32" y="702815"/>
                  <a:pt x="16933" y="745067"/>
                </a:cubicBezTo>
                <a:cubicBezTo>
                  <a:pt x="24491" y="763963"/>
                  <a:pt x="54332" y="763617"/>
                  <a:pt x="67733" y="778933"/>
                </a:cubicBezTo>
                <a:cubicBezTo>
                  <a:pt x="94536" y="809565"/>
                  <a:pt x="112888" y="846666"/>
                  <a:pt x="135466" y="880533"/>
                </a:cubicBezTo>
                <a:cubicBezTo>
                  <a:pt x="146755" y="897466"/>
                  <a:pt x="152400" y="920044"/>
                  <a:pt x="169333" y="931333"/>
                </a:cubicBezTo>
                <a:lnTo>
                  <a:pt x="220133" y="965200"/>
                </a:lnTo>
                <a:cubicBezTo>
                  <a:pt x="214489" y="999067"/>
                  <a:pt x="216405" y="1035107"/>
                  <a:pt x="203200" y="1066800"/>
                </a:cubicBezTo>
                <a:cubicBezTo>
                  <a:pt x="174266" y="1136242"/>
                  <a:pt x="133604" y="1170262"/>
                  <a:pt x="84666" y="1219200"/>
                </a:cubicBezTo>
                <a:cubicBezTo>
                  <a:pt x="62231" y="1286505"/>
                  <a:pt x="49289" y="1300090"/>
                  <a:pt x="84666" y="1388533"/>
                </a:cubicBezTo>
                <a:cubicBezTo>
                  <a:pt x="93560" y="1410768"/>
                  <a:pt x="118533" y="1422400"/>
                  <a:pt x="135466" y="1439333"/>
                </a:cubicBezTo>
                <a:cubicBezTo>
                  <a:pt x="178031" y="1567023"/>
                  <a:pt x="115663" y="1414578"/>
                  <a:pt x="203200" y="1524000"/>
                </a:cubicBezTo>
                <a:cubicBezTo>
                  <a:pt x="214350" y="1537938"/>
                  <a:pt x="214489" y="1557867"/>
                  <a:pt x="220133" y="1574800"/>
                </a:cubicBezTo>
                <a:cubicBezTo>
                  <a:pt x="183188" y="1685636"/>
                  <a:pt x="234501" y="1576853"/>
                  <a:pt x="152400" y="1642533"/>
                </a:cubicBezTo>
                <a:cubicBezTo>
                  <a:pt x="136508" y="1655246"/>
                  <a:pt x="129822" y="1676400"/>
                  <a:pt x="118533" y="1693333"/>
                </a:cubicBezTo>
                <a:cubicBezTo>
                  <a:pt x="124177" y="1715911"/>
                  <a:pt x="125058" y="1740251"/>
                  <a:pt x="135466" y="1761067"/>
                </a:cubicBezTo>
                <a:cubicBezTo>
                  <a:pt x="153669" y="1797473"/>
                  <a:pt x="203200" y="1862667"/>
                  <a:pt x="203200" y="1862667"/>
                </a:cubicBezTo>
                <a:cubicBezTo>
                  <a:pt x="159940" y="1927556"/>
                  <a:pt x="169333" y="1893116"/>
                  <a:pt x="169333" y="1964267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 21"/>
          <p:cNvSpPr/>
          <p:nvPr/>
        </p:nvSpPr>
        <p:spPr>
          <a:xfrm>
            <a:off x="1822730" y="4590534"/>
            <a:ext cx="213063" cy="391981"/>
          </a:xfrm>
          <a:custGeom>
            <a:avLst/>
            <a:gdLst>
              <a:gd name="connsiteX0" fmla="*/ 0 w 292100"/>
              <a:gd name="connsiteY0" fmla="*/ 0 h 584200"/>
              <a:gd name="connsiteX1" fmla="*/ 63500 w 292100"/>
              <a:gd name="connsiteY1" fmla="*/ 25400 h 584200"/>
              <a:gd name="connsiteX2" fmla="*/ 152400 w 292100"/>
              <a:gd name="connsiteY2" fmla="*/ 63500 h 584200"/>
              <a:gd name="connsiteX3" fmla="*/ 228600 w 292100"/>
              <a:gd name="connsiteY3" fmla="*/ 139700 h 584200"/>
              <a:gd name="connsiteX4" fmla="*/ 241300 w 292100"/>
              <a:gd name="connsiteY4" fmla="*/ 266700 h 584200"/>
              <a:gd name="connsiteX5" fmla="*/ 266700 w 292100"/>
              <a:gd name="connsiteY5" fmla="*/ 304800 h 584200"/>
              <a:gd name="connsiteX6" fmla="*/ 292100 w 292100"/>
              <a:gd name="connsiteY6" fmla="*/ 355600 h 584200"/>
              <a:gd name="connsiteX7" fmla="*/ 279400 w 292100"/>
              <a:gd name="connsiteY7" fmla="*/ 393700 h 584200"/>
              <a:gd name="connsiteX8" fmla="*/ 215900 w 292100"/>
              <a:gd name="connsiteY8" fmla="*/ 469900 h 584200"/>
              <a:gd name="connsiteX9" fmla="*/ 190500 w 292100"/>
              <a:gd name="connsiteY9" fmla="*/ 508000 h 584200"/>
              <a:gd name="connsiteX10" fmla="*/ 241300 w 292100"/>
              <a:gd name="connsiteY10" fmla="*/ 546100 h 584200"/>
              <a:gd name="connsiteX11" fmla="*/ 266700 w 292100"/>
              <a:gd name="connsiteY11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00" h="584200">
                <a:moveTo>
                  <a:pt x="0" y="0"/>
                </a:moveTo>
                <a:cubicBezTo>
                  <a:pt x="21167" y="8467"/>
                  <a:pt x="42668" y="16141"/>
                  <a:pt x="63500" y="25400"/>
                </a:cubicBezTo>
                <a:cubicBezTo>
                  <a:pt x="157661" y="67249"/>
                  <a:pt x="74146" y="37415"/>
                  <a:pt x="152400" y="63500"/>
                </a:cubicBezTo>
                <a:cubicBezTo>
                  <a:pt x="177800" y="88900"/>
                  <a:pt x="225026" y="103957"/>
                  <a:pt x="228600" y="139700"/>
                </a:cubicBezTo>
                <a:cubicBezTo>
                  <a:pt x="232833" y="182033"/>
                  <a:pt x="231733" y="225245"/>
                  <a:pt x="241300" y="266700"/>
                </a:cubicBezTo>
                <a:cubicBezTo>
                  <a:pt x="244732" y="281573"/>
                  <a:pt x="259127" y="291548"/>
                  <a:pt x="266700" y="304800"/>
                </a:cubicBezTo>
                <a:cubicBezTo>
                  <a:pt x="276093" y="321238"/>
                  <a:pt x="283633" y="338667"/>
                  <a:pt x="292100" y="355600"/>
                </a:cubicBezTo>
                <a:cubicBezTo>
                  <a:pt x="287867" y="368300"/>
                  <a:pt x="285387" y="381726"/>
                  <a:pt x="279400" y="393700"/>
                </a:cubicBezTo>
                <a:cubicBezTo>
                  <a:pt x="255751" y="440998"/>
                  <a:pt x="251009" y="427769"/>
                  <a:pt x="215900" y="469900"/>
                </a:cubicBezTo>
                <a:cubicBezTo>
                  <a:pt x="206129" y="481626"/>
                  <a:pt x="198967" y="495300"/>
                  <a:pt x="190500" y="508000"/>
                </a:cubicBezTo>
                <a:cubicBezTo>
                  <a:pt x="207433" y="520700"/>
                  <a:pt x="226333" y="531133"/>
                  <a:pt x="241300" y="546100"/>
                </a:cubicBezTo>
                <a:cubicBezTo>
                  <a:pt x="252093" y="556893"/>
                  <a:pt x="266700" y="584200"/>
                  <a:pt x="266700" y="5842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 22"/>
          <p:cNvSpPr/>
          <p:nvPr/>
        </p:nvSpPr>
        <p:spPr>
          <a:xfrm>
            <a:off x="1804203" y="4624620"/>
            <a:ext cx="83373" cy="400503"/>
          </a:xfrm>
          <a:custGeom>
            <a:avLst/>
            <a:gdLst>
              <a:gd name="connsiteX0" fmla="*/ 0 w 114300"/>
              <a:gd name="connsiteY0" fmla="*/ 0 h 596900"/>
              <a:gd name="connsiteX1" fmla="*/ 25400 w 114300"/>
              <a:gd name="connsiteY1" fmla="*/ 63500 h 596900"/>
              <a:gd name="connsiteX2" fmla="*/ 38100 w 114300"/>
              <a:gd name="connsiteY2" fmla="*/ 101600 h 596900"/>
              <a:gd name="connsiteX3" fmla="*/ 88900 w 114300"/>
              <a:gd name="connsiteY3" fmla="*/ 177800 h 596900"/>
              <a:gd name="connsiteX4" fmla="*/ 114300 w 114300"/>
              <a:gd name="connsiteY4" fmla="*/ 215900 h 596900"/>
              <a:gd name="connsiteX5" fmla="*/ 101600 w 114300"/>
              <a:gd name="connsiteY5" fmla="*/ 266700 h 596900"/>
              <a:gd name="connsiteX6" fmla="*/ 63500 w 114300"/>
              <a:gd name="connsiteY6" fmla="*/ 304800 h 596900"/>
              <a:gd name="connsiteX7" fmla="*/ 88900 w 114300"/>
              <a:gd name="connsiteY7" fmla="*/ 419100 h 596900"/>
              <a:gd name="connsiteX8" fmla="*/ 76200 w 114300"/>
              <a:gd name="connsiteY8" fmla="*/ 508000 h 596900"/>
              <a:gd name="connsiteX9" fmla="*/ 38100 w 114300"/>
              <a:gd name="connsiteY9" fmla="*/ 571500 h 596900"/>
              <a:gd name="connsiteX10" fmla="*/ 25400 w 114300"/>
              <a:gd name="connsiteY10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" h="596900">
                <a:moveTo>
                  <a:pt x="0" y="0"/>
                </a:moveTo>
                <a:cubicBezTo>
                  <a:pt x="8467" y="21167"/>
                  <a:pt x="17395" y="42154"/>
                  <a:pt x="25400" y="63500"/>
                </a:cubicBezTo>
                <a:cubicBezTo>
                  <a:pt x="30100" y="76035"/>
                  <a:pt x="31599" y="89898"/>
                  <a:pt x="38100" y="101600"/>
                </a:cubicBezTo>
                <a:cubicBezTo>
                  <a:pt x="52925" y="128285"/>
                  <a:pt x="71967" y="152400"/>
                  <a:pt x="88900" y="177800"/>
                </a:cubicBezTo>
                <a:lnTo>
                  <a:pt x="114300" y="215900"/>
                </a:lnTo>
                <a:cubicBezTo>
                  <a:pt x="110067" y="232833"/>
                  <a:pt x="110260" y="251545"/>
                  <a:pt x="101600" y="266700"/>
                </a:cubicBezTo>
                <a:cubicBezTo>
                  <a:pt x="92689" y="282294"/>
                  <a:pt x="67396" y="287267"/>
                  <a:pt x="63500" y="304800"/>
                </a:cubicBezTo>
                <a:cubicBezTo>
                  <a:pt x="57540" y="331621"/>
                  <a:pt x="78902" y="389107"/>
                  <a:pt x="88900" y="419100"/>
                </a:cubicBezTo>
                <a:cubicBezTo>
                  <a:pt x="84667" y="448733"/>
                  <a:pt x="85666" y="479602"/>
                  <a:pt x="76200" y="508000"/>
                </a:cubicBezTo>
                <a:cubicBezTo>
                  <a:pt x="68394" y="531418"/>
                  <a:pt x="50347" y="550068"/>
                  <a:pt x="38100" y="571500"/>
                </a:cubicBezTo>
                <a:cubicBezTo>
                  <a:pt x="33404" y="579719"/>
                  <a:pt x="29633" y="588433"/>
                  <a:pt x="25400" y="5969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igura a mano libera 23"/>
          <p:cNvSpPr/>
          <p:nvPr/>
        </p:nvSpPr>
        <p:spPr>
          <a:xfrm>
            <a:off x="1637458" y="4633141"/>
            <a:ext cx="148217" cy="374939"/>
          </a:xfrm>
          <a:custGeom>
            <a:avLst/>
            <a:gdLst>
              <a:gd name="connsiteX0" fmla="*/ 203200 w 203200"/>
              <a:gd name="connsiteY0" fmla="*/ 0 h 558800"/>
              <a:gd name="connsiteX1" fmla="*/ 190500 w 203200"/>
              <a:gd name="connsiteY1" fmla="*/ 88900 h 558800"/>
              <a:gd name="connsiteX2" fmla="*/ 177800 w 203200"/>
              <a:gd name="connsiteY2" fmla="*/ 127000 h 558800"/>
              <a:gd name="connsiteX3" fmla="*/ 139700 w 203200"/>
              <a:gd name="connsiteY3" fmla="*/ 139700 h 558800"/>
              <a:gd name="connsiteX4" fmla="*/ 127000 w 203200"/>
              <a:gd name="connsiteY4" fmla="*/ 177800 h 558800"/>
              <a:gd name="connsiteX5" fmla="*/ 101600 w 203200"/>
              <a:gd name="connsiteY5" fmla="*/ 215900 h 558800"/>
              <a:gd name="connsiteX6" fmla="*/ 127000 w 203200"/>
              <a:gd name="connsiteY6" fmla="*/ 304800 h 558800"/>
              <a:gd name="connsiteX7" fmla="*/ 88900 w 203200"/>
              <a:gd name="connsiteY7" fmla="*/ 355600 h 558800"/>
              <a:gd name="connsiteX8" fmla="*/ 12700 w 203200"/>
              <a:gd name="connsiteY8" fmla="*/ 393700 h 558800"/>
              <a:gd name="connsiteX9" fmla="*/ 0 w 203200"/>
              <a:gd name="connsiteY9" fmla="*/ 431800 h 558800"/>
              <a:gd name="connsiteX10" fmla="*/ 38100 w 203200"/>
              <a:gd name="connsiteY10" fmla="*/ 520700 h 558800"/>
              <a:gd name="connsiteX11" fmla="*/ 50800 w 20320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558800">
                <a:moveTo>
                  <a:pt x="203200" y="0"/>
                </a:moveTo>
                <a:cubicBezTo>
                  <a:pt x="198967" y="29633"/>
                  <a:pt x="196371" y="59547"/>
                  <a:pt x="190500" y="88900"/>
                </a:cubicBezTo>
                <a:cubicBezTo>
                  <a:pt x="187875" y="102027"/>
                  <a:pt x="187266" y="117534"/>
                  <a:pt x="177800" y="127000"/>
                </a:cubicBezTo>
                <a:cubicBezTo>
                  <a:pt x="168334" y="136466"/>
                  <a:pt x="152400" y="135467"/>
                  <a:pt x="139700" y="139700"/>
                </a:cubicBezTo>
                <a:cubicBezTo>
                  <a:pt x="135467" y="152400"/>
                  <a:pt x="132987" y="165826"/>
                  <a:pt x="127000" y="177800"/>
                </a:cubicBezTo>
                <a:cubicBezTo>
                  <a:pt x="120174" y="191452"/>
                  <a:pt x="103759" y="200790"/>
                  <a:pt x="101600" y="215900"/>
                </a:cubicBezTo>
                <a:cubicBezTo>
                  <a:pt x="100005" y="227063"/>
                  <a:pt x="122234" y="290502"/>
                  <a:pt x="127000" y="304800"/>
                </a:cubicBezTo>
                <a:cubicBezTo>
                  <a:pt x="114300" y="321733"/>
                  <a:pt x="103867" y="340633"/>
                  <a:pt x="88900" y="355600"/>
                </a:cubicBezTo>
                <a:cubicBezTo>
                  <a:pt x="64281" y="380219"/>
                  <a:pt x="43688" y="383371"/>
                  <a:pt x="12700" y="393700"/>
                </a:cubicBezTo>
                <a:cubicBezTo>
                  <a:pt x="8467" y="406400"/>
                  <a:pt x="0" y="418413"/>
                  <a:pt x="0" y="431800"/>
                </a:cubicBezTo>
                <a:cubicBezTo>
                  <a:pt x="0" y="451656"/>
                  <a:pt x="33140" y="509127"/>
                  <a:pt x="38100" y="520700"/>
                </a:cubicBezTo>
                <a:cubicBezTo>
                  <a:pt x="43373" y="533005"/>
                  <a:pt x="50800" y="558800"/>
                  <a:pt x="50800" y="5588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 24"/>
          <p:cNvSpPr/>
          <p:nvPr/>
        </p:nvSpPr>
        <p:spPr>
          <a:xfrm>
            <a:off x="1498505" y="4616099"/>
            <a:ext cx="287172" cy="400503"/>
          </a:xfrm>
          <a:custGeom>
            <a:avLst/>
            <a:gdLst>
              <a:gd name="connsiteX0" fmla="*/ 393700 w 393700"/>
              <a:gd name="connsiteY0" fmla="*/ 0 h 596900"/>
              <a:gd name="connsiteX1" fmla="*/ 330200 w 393700"/>
              <a:gd name="connsiteY1" fmla="*/ 63500 h 596900"/>
              <a:gd name="connsiteX2" fmla="*/ 266700 w 393700"/>
              <a:gd name="connsiteY2" fmla="*/ 50800 h 596900"/>
              <a:gd name="connsiteX3" fmla="*/ 165100 w 393700"/>
              <a:gd name="connsiteY3" fmla="*/ 63500 h 596900"/>
              <a:gd name="connsiteX4" fmla="*/ 152400 w 393700"/>
              <a:gd name="connsiteY4" fmla="*/ 152400 h 596900"/>
              <a:gd name="connsiteX5" fmla="*/ 50800 w 393700"/>
              <a:gd name="connsiteY5" fmla="*/ 203200 h 596900"/>
              <a:gd name="connsiteX6" fmla="*/ 25400 w 393700"/>
              <a:gd name="connsiteY6" fmla="*/ 241300 h 596900"/>
              <a:gd name="connsiteX7" fmla="*/ 63500 w 393700"/>
              <a:gd name="connsiteY7" fmla="*/ 317500 h 596900"/>
              <a:gd name="connsiteX8" fmla="*/ 101600 w 393700"/>
              <a:gd name="connsiteY8" fmla="*/ 393700 h 596900"/>
              <a:gd name="connsiteX9" fmla="*/ 76200 w 393700"/>
              <a:gd name="connsiteY9" fmla="*/ 533400 h 596900"/>
              <a:gd name="connsiteX10" fmla="*/ 38100 w 393700"/>
              <a:gd name="connsiteY10" fmla="*/ 571500 h 596900"/>
              <a:gd name="connsiteX11" fmla="*/ 0 w 393700"/>
              <a:gd name="connsiteY11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700" h="596900">
                <a:moveTo>
                  <a:pt x="393700" y="0"/>
                </a:moveTo>
                <a:cubicBezTo>
                  <a:pt x="372533" y="21167"/>
                  <a:pt x="357993" y="52383"/>
                  <a:pt x="330200" y="63500"/>
                </a:cubicBezTo>
                <a:cubicBezTo>
                  <a:pt x="310158" y="71517"/>
                  <a:pt x="288286" y="50800"/>
                  <a:pt x="266700" y="50800"/>
                </a:cubicBezTo>
                <a:cubicBezTo>
                  <a:pt x="232570" y="50800"/>
                  <a:pt x="198967" y="59267"/>
                  <a:pt x="165100" y="63500"/>
                </a:cubicBezTo>
                <a:cubicBezTo>
                  <a:pt x="160867" y="93133"/>
                  <a:pt x="171355" y="129232"/>
                  <a:pt x="152400" y="152400"/>
                </a:cubicBezTo>
                <a:cubicBezTo>
                  <a:pt x="128423" y="181705"/>
                  <a:pt x="50800" y="203200"/>
                  <a:pt x="50800" y="203200"/>
                </a:cubicBezTo>
                <a:cubicBezTo>
                  <a:pt x="42333" y="215900"/>
                  <a:pt x="27909" y="226244"/>
                  <a:pt x="25400" y="241300"/>
                </a:cubicBezTo>
                <a:cubicBezTo>
                  <a:pt x="21410" y="265241"/>
                  <a:pt x="55207" y="300915"/>
                  <a:pt x="63500" y="317500"/>
                </a:cubicBezTo>
                <a:cubicBezTo>
                  <a:pt x="116080" y="422660"/>
                  <a:pt x="28807" y="284511"/>
                  <a:pt x="101600" y="393700"/>
                </a:cubicBezTo>
                <a:cubicBezTo>
                  <a:pt x="119255" y="464319"/>
                  <a:pt x="126467" y="449622"/>
                  <a:pt x="76200" y="533400"/>
                </a:cubicBezTo>
                <a:cubicBezTo>
                  <a:pt x="66959" y="548801"/>
                  <a:pt x="51898" y="560002"/>
                  <a:pt x="38100" y="571500"/>
                </a:cubicBezTo>
                <a:cubicBezTo>
                  <a:pt x="26374" y="581271"/>
                  <a:pt x="0" y="596900"/>
                  <a:pt x="0" y="5969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1387118" y="2890267"/>
            <a:ext cx="9034" cy="5588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>
            <a:off x="1927154" y="4215507"/>
            <a:ext cx="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1016000" y="2212589"/>
            <a:ext cx="0" cy="299720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2388468" y="2212589"/>
            <a:ext cx="0" cy="299720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915692" y="5209789"/>
            <a:ext cx="154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Subcutaneous</a:t>
            </a:r>
            <a:endParaRPr lang="it-IT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2557514" y="5209789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Subfascial</a:t>
            </a:r>
            <a:endParaRPr lang="it-IT" dirty="0"/>
          </a:p>
        </p:txBody>
      </p:sp>
      <p:sp>
        <p:nvSpPr>
          <p:cNvPr id="41" name="Figura a mano libera 40"/>
          <p:cNvSpPr/>
          <p:nvPr/>
        </p:nvSpPr>
        <p:spPr>
          <a:xfrm>
            <a:off x="1676400" y="2319859"/>
            <a:ext cx="1676400" cy="304800"/>
          </a:xfrm>
          <a:custGeom>
            <a:avLst/>
            <a:gdLst>
              <a:gd name="connsiteX0" fmla="*/ 0 w 1676400"/>
              <a:gd name="connsiteY0" fmla="*/ 304800 h 304800"/>
              <a:gd name="connsiteX1" fmla="*/ 12700 w 1676400"/>
              <a:gd name="connsiteY1" fmla="*/ 177800 h 304800"/>
              <a:gd name="connsiteX2" fmla="*/ 25400 w 1676400"/>
              <a:gd name="connsiteY2" fmla="*/ 88900 h 304800"/>
              <a:gd name="connsiteX3" fmla="*/ 101600 w 1676400"/>
              <a:gd name="connsiteY3" fmla="*/ 38100 h 304800"/>
              <a:gd name="connsiteX4" fmla="*/ 177800 w 1676400"/>
              <a:gd name="connsiteY4" fmla="*/ 0 h 304800"/>
              <a:gd name="connsiteX5" fmla="*/ 355600 w 1676400"/>
              <a:gd name="connsiteY5" fmla="*/ 25400 h 304800"/>
              <a:gd name="connsiteX6" fmla="*/ 393700 w 1676400"/>
              <a:gd name="connsiteY6" fmla="*/ 38100 h 304800"/>
              <a:gd name="connsiteX7" fmla="*/ 469900 w 1676400"/>
              <a:gd name="connsiteY7" fmla="*/ 88900 h 304800"/>
              <a:gd name="connsiteX8" fmla="*/ 508000 w 1676400"/>
              <a:gd name="connsiteY8" fmla="*/ 114300 h 304800"/>
              <a:gd name="connsiteX9" fmla="*/ 558800 w 1676400"/>
              <a:gd name="connsiteY9" fmla="*/ 127000 h 304800"/>
              <a:gd name="connsiteX10" fmla="*/ 596900 w 1676400"/>
              <a:gd name="connsiteY10" fmla="*/ 152400 h 304800"/>
              <a:gd name="connsiteX11" fmla="*/ 838200 w 1676400"/>
              <a:gd name="connsiteY11" fmla="*/ 177800 h 304800"/>
              <a:gd name="connsiteX12" fmla="*/ 1079500 w 1676400"/>
              <a:gd name="connsiteY12" fmla="*/ 203200 h 304800"/>
              <a:gd name="connsiteX13" fmla="*/ 1181100 w 1676400"/>
              <a:gd name="connsiteY13" fmla="*/ 228600 h 304800"/>
              <a:gd name="connsiteX14" fmla="*/ 1257300 w 1676400"/>
              <a:gd name="connsiteY14" fmla="*/ 241300 h 304800"/>
              <a:gd name="connsiteX15" fmla="*/ 1536700 w 1676400"/>
              <a:gd name="connsiteY15" fmla="*/ 228600 h 304800"/>
              <a:gd name="connsiteX16" fmla="*/ 1676400 w 1676400"/>
              <a:gd name="connsiteY16" fmla="*/ 2032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6400" h="304800">
                <a:moveTo>
                  <a:pt x="0" y="304800"/>
                </a:moveTo>
                <a:cubicBezTo>
                  <a:pt x="4233" y="262467"/>
                  <a:pt x="7729" y="220053"/>
                  <a:pt x="12700" y="177800"/>
                </a:cubicBezTo>
                <a:cubicBezTo>
                  <a:pt x="16198" y="148071"/>
                  <a:pt x="9329" y="114154"/>
                  <a:pt x="25400" y="88900"/>
                </a:cubicBezTo>
                <a:cubicBezTo>
                  <a:pt x="41789" y="63146"/>
                  <a:pt x="76200" y="55033"/>
                  <a:pt x="101600" y="38100"/>
                </a:cubicBezTo>
                <a:cubicBezTo>
                  <a:pt x="150839" y="5274"/>
                  <a:pt x="125220" y="17527"/>
                  <a:pt x="177800" y="0"/>
                </a:cubicBezTo>
                <a:cubicBezTo>
                  <a:pt x="279009" y="10121"/>
                  <a:pt x="281232" y="4152"/>
                  <a:pt x="355600" y="25400"/>
                </a:cubicBezTo>
                <a:cubicBezTo>
                  <a:pt x="368472" y="29078"/>
                  <a:pt x="381998" y="31599"/>
                  <a:pt x="393700" y="38100"/>
                </a:cubicBezTo>
                <a:cubicBezTo>
                  <a:pt x="420385" y="52925"/>
                  <a:pt x="444500" y="71967"/>
                  <a:pt x="469900" y="88900"/>
                </a:cubicBezTo>
                <a:cubicBezTo>
                  <a:pt x="482600" y="97367"/>
                  <a:pt x="493192" y="110598"/>
                  <a:pt x="508000" y="114300"/>
                </a:cubicBezTo>
                <a:lnTo>
                  <a:pt x="558800" y="127000"/>
                </a:lnTo>
                <a:cubicBezTo>
                  <a:pt x="571500" y="135467"/>
                  <a:pt x="582871" y="146387"/>
                  <a:pt x="596900" y="152400"/>
                </a:cubicBezTo>
                <a:cubicBezTo>
                  <a:pt x="653911" y="176833"/>
                  <a:pt x="832753" y="177437"/>
                  <a:pt x="838200" y="177800"/>
                </a:cubicBezTo>
                <a:cubicBezTo>
                  <a:pt x="1023615" y="208702"/>
                  <a:pt x="771326" y="168958"/>
                  <a:pt x="1079500" y="203200"/>
                </a:cubicBezTo>
                <a:cubicBezTo>
                  <a:pt x="1189280" y="215398"/>
                  <a:pt x="1101961" y="211014"/>
                  <a:pt x="1181100" y="228600"/>
                </a:cubicBezTo>
                <a:cubicBezTo>
                  <a:pt x="1206237" y="234186"/>
                  <a:pt x="1231900" y="237067"/>
                  <a:pt x="1257300" y="241300"/>
                </a:cubicBezTo>
                <a:cubicBezTo>
                  <a:pt x="1350433" y="237067"/>
                  <a:pt x="1444001" y="238532"/>
                  <a:pt x="1536700" y="228600"/>
                </a:cubicBezTo>
                <a:cubicBezTo>
                  <a:pt x="1836239" y="196507"/>
                  <a:pt x="1425436" y="203200"/>
                  <a:pt x="1676400" y="203200"/>
                </a:cubicBezTo>
              </a:path>
            </a:pathLst>
          </a:cu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3352800" y="2065963"/>
            <a:ext cx="2226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Perforator</a:t>
            </a:r>
            <a:r>
              <a:rPr lang="it-IT" dirty="0" smtClean="0"/>
              <a:t> </a:t>
            </a:r>
            <a:r>
              <a:rPr lang="it-IT" dirty="0" err="1" smtClean="0"/>
              <a:t>vein</a:t>
            </a:r>
            <a:r>
              <a:rPr lang="it-IT" dirty="0" smtClean="0"/>
              <a:t> or connection with an N2 </a:t>
            </a:r>
            <a:r>
              <a:rPr lang="it-IT" dirty="0" err="1" smtClean="0"/>
              <a:t>system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5858137" y="2065963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Test Valsalva</a:t>
            </a:r>
          </a:p>
          <a:p>
            <a:r>
              <a:rPr lang="it-IT" dirty="0" err="1" smtClean="0"/>
              <a:t>Diastolic</a:t>
            </a:r>
            <a:r>
              <a:rPr lang="it-IT" dirty="0" smtClean="0"/>
              <a:t> retrograde flow</a:t>
            </a:r>
            <a:endParaRPr lang="it-IT" dirty="0"/>
          </a:p>
        </p:txBody>
      </p:sp>
      <p:cxnSp>
        <p:nvCxnSpPr>
          <p:cNvPr id="46" name="Connettore 2 45"/>
          <p:cNvCxnSpPr/>
          <p:nvPr/>
        </p:nvCxnSpPr>
        <p:spPr>
          <a:xfrm flipH="1">
            <a:off x="2035793" y="2712294"/>
            <a:ext cx="917578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457876" y="1736621"/>
            <a:ext cx="65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N3</a:t>
            </a:r>
            <a:endParaRPr lang="it-IT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697202" y="1749259"/>
            <a:ext cx="65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N2</a:t>
            </a:r>
            <a:endParaRPr lang="it-IT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7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26533" y="491067"/>
            <a:ext cx="8070038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Doppler check-up for </a:t>
            </a:r>
            <a:r>
              <a:rPr lang="it-IT" sz="3200" dirty="0" err="1" smtClean="0"/>
              <a:t>telangectasia</a:t>
            </a:r>
            <a:r>
              <a:rPr lang="it-IT" sz="3200" dirty="0" smtClean="0"/>
              <a:t> </a:t>
            </a:r>
            <a:r>
              <a:rPr lang="it-IT" sz="3200" dirty="0" err="1" smtClean="0"/>
              <a:t>hair</a:t>
            </a:r>
            <a:r>
              <a:rPr lang="it-IT" sz="3200" dirty="0" smtClean="0"/>
              <a:t> down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26533" y="1121502"/>
            <a:ext cx="2672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Valsalva test</a:t>
            </a:r>
          </a:p>
          <a:p>
            <a:r>
              <a:rPr lang="it-IT" sz="3200" dirty="0" err="1" smtClean="0"/>
              <a:t>Squeezing</a:t>
            </a:r>
            <a:r>
              <a:rPr lang="it-IT" sz="3200" dirty="0" smtClean="0"/>
              <a:t> test</a:t>
            </a:r>
          </a:p>
          <a:p>
            <a:r>
              <a:rPr lang="it-IT" sz="3200" dirty="0" err="1" smtClean="0"/>
              <a:t>Dinamic</a:t>
            </a:r>
            <a:r>
              <a:rPr lang="it-IT" sz="3200" dirty="0" smtClean="0"/>
              <a:t> test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53999" y="5418666"/>
            <a:ext cx="85823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For N2 </a:t>
            </a:r>
            <a:r>
              <a:rPr lang="it-IT" sz="3200" dirty="0" err="1" smtClean="0"/>
              <a:t>collateral</a:t>
            </a:r>
            <a:r>
              <a:rPr lang="it-IT" sz="3200" dirty="0" smtClean="0"/>
              <a:t> </a:t>
            </a:r>
            <a:r>
              <a:rPr lang="it-IT" sz="3200" dirty="0" err="1" smtClean="0"/>
              <a:t>vein</a:t>
            </a:r>
            <a:r>
              <a:rPr lang="it-IT" sz="3200" dirty="0" smtClean="0"/>
              <a:t> </a:t>
            </a:r>
            <a:r>
              <a:rPr lang="it-IT" sz="3200" dirty="0" err="1" smtClean="0"/>
              <a:t>check</a:t>
            </a:r>
            <a:r>
              <a:rPr lang="it-IT" sz="3200" dirty="0" smtClean="0"/>
              <a:t> </a:t>
            </a:r>
            <a:r>
              <a:rPr lang="it-IT" sz="3200" dirty="0" err="1" smtClean="0"/>
              <a:t>also</a:t>
            </a:r>
            <a:r>
              <a:rPr lang="it-IT" sz="3200" dirty="0" smtClean="0"/>
              <a:t> a </a:t>
            </a:r>
            <a:r>
              <a:rPr lang="it-IT" sz="3200" dirty="0" err="1" smtClean="0"/>
              <a:t>sistolic</a:t>
            </a:r>
            <a:r>
              <a:rPr lang="it-IT" sz="3200" dirty="0" smtClean="0"/>
              <a:t> </a:t>
            </a:r>
            <a:r>
              <a:rPr lang="it-IT" sz="3200" dirty="0" err="1" smtClean="0"/>
              <a:t>reflux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26533" y="2984169"/>
            <a:ext cx="6695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Pattern of a </a:t>
            </a:r>
            <a:r>
              <a:rPr lang="it-IT" sz="3200" dirty="0" err="1" smtClean="0"/>
              <a:t>refluxing</a:t>
            </a:r>
            <a:r>
              <a:rPr lang="it-IT" sz="3200" dirty="0" smtClean="0"/>
              <a:t> </a:t>
            </a:r>
            <a:r>
              <a:rPr lang="it-IT" sz="3200" dirty="0" err="1" smtClean="0"/>
              <a:t>perforator</a:t>
            </a:r>
            <a:r>
              <a:rPr lang="it-IT" sz="3200" dirty="0"/>
              <a:t> </a:t>
            </a:r>
            <a:r>
              <a:rPr lang="it-IT" sz="3200" dirty="0" err="1" smtClean="0"/>
              <a:t>vein</a:t>
            </a:r>
            <a:r>
              <a:rPr lang="it-IT" sz="3200" dirty="0" smtClean="0"/>
              <a:t>:</a:t>
            </a:r>
          </a:p>
          <a:p>
            <a:r>
              <a:rPr lang="it-IT" sz="3200" dirty="0" err="1" smtClean="0"/>
              <a:t>Diastolic</a:t>
            </a:r>
            <a:r>
              <a:rPr lang="it-IT" sz="3200" dirty="0" smtClean="0"/>
              <a:t> out-flow</a:t>
            </a:r>
          </a:p>
          <a:p>
            <a:r>
              <a:rPr lang="it-IT" sz="3200" dirty="0" smtClean="0"/>
              <a:t>Valsalva positive ( </a:t>
            </a:r>
            <a:r>
              <a:rPr lang="it-IT" sz="3200" dirty="0" err="1" smtClean="0"/>
              <a:t>sometimes</a:t>
            </a:r>
            <a:r>
              <a:rPr lang="it-IT" sz="3200" dirty="0" smtClean="0"/>
              <a:t>)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2036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rmini S. Fot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91633" y="1845723"/>
            <a:ext cx="7281334" cy="2554545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err="1" smtClean="0">
                <a:solidFill>
                  <a:schemeClr val="bg1"/>
                </a:solidFill>
              </a:rPr>
              <a:t>This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means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that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especially</a:t>
            </a:r>
            <a:r>
              <a:rPr lang="it-IT" sz="3200" b="1" dirty="0" smtClean="0">
                <a:solidFill>
                  <a:schemeClr val="bg1"/>
                </a:solidFill>
              </a:rPr>
              <a:t> the </a:t>
            </a:r>
            <a:r>
              <a:rPr lang="it-IT" sz="3200" b="1" dirty="0" err="1" smtClean="0">
                <a:solidFill>
                  <a:schemeClr val="bg1"/>
                </a:solidFill>
              </a:rPr>
              <a:t>telangiectasia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hair</a:t>
            </a:r>
            <a:r>
              <a:rPr lang="it-IT" sz="3200" b="1" dirty="0" smtClean="0">
                <a:solidFill>
                  <a:schemeClr val="bg1"/>
                </a:solidFill>
              </a:rPr>
              <a:t> down must be </a:t>
            </a:r>
            <a:r>
              <a:rPr lang="it-IT" sz="3200" b="1" dirty="0" err="1" smtClean="0">
                <a:solidFill>
                  <a:schemeClr val="bg1"/>
                </a:solidFill>
              </a:rPr>
              <a:t>carefully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invistigated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whit</a:t>
            </a:r>
            <a:r>
              <a:rPr lang="it-IT" sz="3200" b="1" dirty="0" smtClean="0">
                <a:solidFill>
                  <a:schemeClr val="bg1"/>
                </a:solidFill>
              </a:rPr>
              <a:t> the </a:t>
            </a:r>
            <a:r>
              <a:rPr lang="it-IT" sz="3200" b="1" dirty="0" err="1" smtClean="0">
                <a:solidFill>
                  <a:schemeClr val="bg1"/>
                </a:solidFill>
              </a:rPr>
              <a:t>hight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resolution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ecography</a:t>
            </a:r>
            <a:r>
              <a:rPr lang="it-IT" sz="3200" b="1" dirty="0" smtClean="0">
                <a:solidFill>
                  <a:schemeClr val="bg1"/>
                </a:solidFill>
              </a:rPr>
              <a:t> ( 12-18 </a:t>
            </a:r>
            <a:r>
              <a:rPr lang="it-IT" sz="3200" b="1" dirty="0" err="1" smtClean="0">
                <a:solidFill>
                  <a:schemeClr val="bg1"/>
                </a:solidFill>
              </a:rPr>
              <a:t>Mhz</a:t>
            </a:r>
            <a:r>
              <a:rPr lang="it-IT" sz="3200" b="1" dirty="0" smtClean="0">
                <a:solidFill>
                  <a:schemeClr val="bg1"/>
                </a:solidFill>
              </a:rPr>
              <a:t>  probe ) and with the </a:t>
            </a:r>
            <a:r>
              <a:rPr lang="it-IT" sz="3200" b="1" dirty="0" err="1" smtClean="0">
                <a:solidFill>
                  <a:schemeClr val="bg1"/>
                </a:solidFill>
              </a:rPr>
              <a:t>transillumination</a:t>
            </a:r>
            <a:r>
              <a:rPr lang="it-IT" sz="3200" b="1" dirty="0" smtClean="0"/>
              <a:t>.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84251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4" descr="DSCN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19176"/>
            <a:ext cx="4171950" cy="556260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1"/>
          <p:cNvGrpSpPr>
            <a:grpSpLocks/>
          </p:cNvGrpSpPr>
          <p:nvPr/>
        </p:nvGrpSpPr>
        <p:grpSpPr bwMode="auto">
          <a:xfrm>
            <a:off x="2438400" y="1219200"/>
            <a:ext cx="1600200" cy="4953000"/>
            <a:chOff x="1536" y="720"/>
            <a:chExt cx="1008" cy="3120"/>
          </a:xfrm>
        </p:grpSpPr>
        <p:grpSp>
          <p:nvGrpSpPr>
            <p:cNvPr id="61" name="Group 37"/>
            <p:cNvGrpSpPr>
              <a:grpSpLocks/>
            </p:cNvGrpSpPr>
            <p:nvPr/>
          </p:nvGrpSpPr>
          <p:grpSpPr bwMode="auto">
            <a:xfrm>
              <a:off x="1536" y="720"/>
              <a:ext cx="1008" cy="3120"/>
              <a:chOff x="1536" y="720"/>
              <a:chExt cx="1008" cy="3120"/>
            </a:xfrm>
          </p:grpSpPr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1776" y="720"/>
                <a:ext cx="768" cy="3120"/>
              </a:xfrm>
              <a:custGeom>
                <a:avLst/>
                <a:gdLst>
                  <a:gd name="T0" fmla="*/ 768 w 768"/>
                  <a:gd name="T1" fmla="*/ 0 h 3120"/>
                  <a:gd name="T2" fmla="*/ 144 w 768"/>
                  <a:gd name="T3" fmla="*/ 1296 h 3120"/>
                  <a:gd name="T4" fmla="*/ 96 w 768"/>
                  <a:gd name="T5" fmla="*/ 1968 h 3120"/>
                  <a:gd name="T6" fmla="*/ 96 w 768"/>
                  <a:gd name="T7" fmla="*/ 2256 h 3120"/>
                  <a:gd name="T8" fmla="*/ 0 w 768"/>
                  <a:gd name="T9" fmla="*/ 3120 h 3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3120">
                    <a:moveTo>
                      <a:pt x="768" y="0"/>
                    </a:moveTo>
                    <a:cubicBezTo>
                      <a:pt x="512" y="484"/>
                      <a:pt x="256" y="968"/>
                      <a:pt x="144" y="1296"/>
                    </a:cubicBezTo>
                    <a:cubicBezTo>
                      <a:pt x="32" y="1624"/>
                      <a:pt x="104" y="1808"/>
                      <a:pt x="96" y="1968"/>
                    </a:cubicBezTo>
                    <a:cubicBezTo>
                      <a:pt x="88" y="2128"/>
                      <a:pt x="112" y="2064"/>
                      <a:pt x="96" y="2256"/>
                    </a:cubicBezTo>
                    <a:cubicBezTo>
                      <a:pt x="80" y="2448"/>
                      <a:pt x="16" y="2976"/>
                      <a:pt x="0" y="3120"/>
                    </a:cubicBezTo>
                  </a:path>
                </a:pathLst>
              </a:custGeom>
              <a:noFill/>
              <a:ln w="57150" cap="flat" cmpd="sng">
                <a:solidFill>
                  <a:srgbClr val="66FF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536" y="2201"/>
                <a:ext cx="291" cy="145"/>
              </a:xfrm>
              <a:custGeom>
                <a:avLst/>
                <a:gdLst>
                  <a:gd name="T0" fmla="*/ 291 w 291"/>
                  <a:gd name="T1" fmla="*/ 145 h 145"/>
                  <a:gd name="T2" fmla="*/ 237 w 291"/>
                  <a:gd name="T3" fmla="*/ 126 h 145"/>
                  <a:gd name="T4" fmla="*/ 137 w 291"/>
                  <a:gd name="T5" fmla="*/ 45 h 145"/>
                  <a:gd name="T6" fmla="*/ 100 w 291"/>
                  <a:gd name="T7" fmla="*/ 36 h 145"/>
                  <a:gd name="T8" fmla="*/ 0 w 291"/>
                  <a:gd name="T9" fmla="*/ 1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145">
                    <a:moveTo>
                      <a:pt x="291" y="145"/>
                    </a:moveTo>
                    <a:cubicBezTo>
                      <a:pt x="286" y="143"/>
                      <a:pt x="242" y="129"/>
                      <a:pt x="237" y="126"/>
                    </a:cubicBezTo>
                    <a:cubicBezTo>
                      <a:pt x="201" y="104"/>
                      <a:pt x="176" y="61"/>
                      <a:pt x="137" y="45"/>
                    </a:cubicBezTo>
                    <a:cubicBezTo>
                      <a:pt x="125" y="40"/>
                      <a:pt x="112" y="40"/>
                      <a:pt x="100" y="36"/>
                    </a:cubicBezTo>
                    <a:cubicBezTo>
                      <a:pt x="63" y="25"/>
                      <a:pt x="35" y="0"/>
                      <a:pt x="0" y="17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 flipV="1">
              <a:off x="1680" y="3120"/>
              <a:ext cx="96" cy="576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 flipV="1">
              <a:off x="1920" y="1248"/>
              <a:ext cx="192" cy="48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4" name="Line 40"/>
            <p:cNvSpPr>
              <a:spLocks noChangeShapeType="1"/>
            </p:cNvSpPr>
            <p:nvPr/>
          </p:nvSpPr>
          <p:spPr bwMode="auto">
            <a:xfrm flipH="1" flipV="1">
              <a:off x="1632" y="2160"/>
              <a:ext cx="192" cy="9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pic>
        <p:nvPicPr>
          <p:cNvPr id="60" name="Picture 42" descr="coll safvillani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4" y="1075267"/>
            <a:ext cx="4038600" cy="3160713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7383464" y="3056467"/>
            <a:ext cx="115093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bg1"/>
                </a:solidFill>
                <a:cs typeface="+mn-cs"/>
              </a:rPr>
              <a:t>Saf.Int.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5326064" y="2065867"/>
            <a:ext cx="80168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bg1"/>
                </a:solidFill>
                <a:cs typeface="+mn-cs"/>
              </a:rPr>
              <a:t>Coll.</a:t>
            </a:r>
          </a:p>
        </p:txBody>
      </p:sp>
      <p:grpSp>
        <p:nvGrpSpPr>
          <p:cNvPr id="54" name="Group 49"/>
          <p:cNvGrpSpPr>
            <a:grpSpLocks/>
          </p:cNvGrpSpPr>
          <p:nvPr/>
        </p:nvGrpSpPr>
        <p:grpSpPr bwMode="auto">
          <a:xfrm>
            <a:off x="7916864" y="2504017"/>
            <a:ext cx="38100" cy="552450"/>
            <a:chOff x="5088" y="1524"/>
            <a:chExt cx="24" cy="348"/>
          </a:xfrm>
        </p:grpSpPr>
        <p:sp>
          <p:nvSpPr>
            <p:cNvPr id="57" name="Line 48"/>
            <p:cNvSpPr>
              <a:spLocks noChangeShapeType="1"/>
            </p:cNvSpPr>
            <p:nvPr/>
          </p:nvSpPr>
          <p:spPr bwMode="auto">
            <a:xfrm flipV="1">
              <a:off x="5112" y="1524"/>
              <a:ext cx="0" cy="336"/>
            </a:xfrm>
            <a:prstGeom prst="line">
              <a:avLst/>
            </a:prstGeom>
            <a:noFill/>
            <a:ln w="5715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8" name="Line 47"/>
            <p:cNvSpPr>
              <a:spLocks noChangeShapeType="1"/>
            </p:cNvSpPr>
            <p:nvPr/>
          </p:nvSpPr>
          <p:spPr bwMode="auto">
            <a:xfrm flipV="1">
              <a:off x="5088" y="1536"/>
              <a:ext cx="0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55" name="Line 51"/>
          <p:cNvSpPr>
            <a:spLocks noChangeShapeType="1"/>
          </p:cNvSpPr>
          <p:nvPr/>
        </p:nvSpPr>
        <p:spPr bwMode="auto">
          <a:xfrm flipV="1">
            <a:off x="6030914" y="1608667"/>
            <a:ext cx="266700" cy="45720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6" name="Line 52"/>
          <p:cNvSpPr>
            <a:spLocks noChangeShapeType="1"/>
          </p:cNvSpPr>
          <p:nvPr/>
        </p:nvSpPr>
        <p:spPr bwMode="auto">
          <a:xfrm flipV="1">
            <a:off x="5954714" y="1570567"/>
            <a:ext cx="3048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67" name="Immagine 66" descr="Villani dopo 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1001185"/>
            <a:ext cx="4198936" cy="5598581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68" name="CasellaDiTesto 67"/>
          <p:cNvSpPr txBox="1"/>
          <p:nvPr/>
        </p:nvSpPr>
        <p:spPr>
          <a:xfrm>
            <a:off x="318647" y="272534"/>
            <a:ext cx="8825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Telangiectasias</a:t>
            </a:r>
            <a:r>
              <a:rPr lang="it-IT" sz="2000" dirty="0" smtClean="0"/>
              <a:t> </a:t>
            </a:r>
            <a:r>
              <a:rPr lang="it-IT" sz="2000" dirty="0" err="1" smtClean="0"/>
              <a:t>filled</a:t>
            </a:r>
            <a:r>
              <a:rPr lang="it-IT" sz="2000" dirty="0" smtClean="0"/>
              <a:t> by a </a:t>
            </a:r>
            <a:r>
              <a:rPr lang="it-IT" sz="2000" dirty="0" err="1" smtClean="0"/>
              <a:t>saphenous</a:t>
            </a:r>
            <a:r>
              <a:rPr lang="it-IT" sz="2000" dirty="0" smtClean="0"/>
              <a:t> </a:t>
            </a:r>
            <a:r>
              <a:rPr lang="it-IT" sz="2000" dirty="0" err="1" smtClean="0"/>
              <a:t>tributhary</a:t>
            </a:r>
            <a:r>
              <a:rPr lang="it-IT" sz="2000" dirty="0" smtClean="0"/>
              <a:t> </a:t>
            </a:r>
            <a:r>
              <a:rPr lang="it-IT" sz="2000" dirty="0" err="1" smtClean="0"/>
              <a:t>refluxing</a:t>
            </a:r>
            <a:r>
              <a:rPr lang="it-IT" sz="2000" dirty="0" smtClean="0"/>
              <a:t> </a:t>
            </a:r>
            <a:r>
              <a:rPr lang="it-IT" sz="2000" dirty="0" err="1" smtClean="0"/>
              <a:t>during</a:t>
            </a:r>
            <a:r>
              <a:rPr lang="it-IT" sz="2000" dirty="0" smtClean="0"/>
              <a:t> </a:t>
            </a:r>
            <a:r>
              <a:rPr lang="it-IT" sz="2000" dirty="0" err="1" smtClean="0"/>
              <a:t>muscle</a:t>
            </a:r>
            <a:r>
              <a:rPr lang="it-IT" sz="2000" dirty="0" smtClean="0"/>
              <a:t> </a:t>
            </a:r>
            <a:r>
              <a:rPr lang="it-IT" sz="2000" dirty="0" err="1" smtClean="0"/>
              <a:t>systole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4792664" y="5350932"/>
            <a:ext cx="3785131" cy="1200328"/>
          </a:xfrm>
          <a:prstGeom prst="rect">
            <a:avLst/>
          </a:prstGeom>
          <a:solidFill>
            <a:schemeClr val="tx1">
              <a:lumMod val="5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Result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obtained</a:t>
            </a:r>
            <a:r>
              <a:rPr lang="it-IT" sz="2400" b="1" dirty="0" smtClean="0">
                <a:solidFill>
                  <a:schemeClr val="bg1"/>
                </a:solidFill>
              </a:rPr>
              <a:t> by </a:t>
            </a:r>
            <a:r>
              <a:rPr lang="it-IT" sz="2400" b="1" dirty="0" err="1" smtClean="0">
                <a:solidFill>
                  <a:schemeClr val="bg1"/>
                </a:solidFill>
              </a:rPr>
              <a:t>sclerotherapic</a:t>
            </a:r>
            <a:r>
              <a:rPr lang="it-IT" sz="2400" b="1" dirty="0" smtClean="0">
                <a:solidFill>
                  <a:schemeClr val="bg1"/>
                </a:solidFill>
              </a:rPr>
              <a:t> treatment of the </a:t>
            </a:r>
            <a:r>
              <a:rPr lang="it-IT" sz="2400" b="1" dirty="0" err="1" smtClean="0">
                <a:solidFill>
                  <a:schemeClr val="bg1"/>
                </a:solidFill>
              </a:rPr>
              <a:t>refluxing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tributhary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8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93800" y="178376"/>
            <a:ext cx="6411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Teleangectasia </a:t>
            </a:r>
            <a:r>
              <a:rPr lang="it-IT" sz="3200" b="1" dirty="0" err="1" smtClean="0"/>
              <a:t>Hair</a:t>
            </a:r>
            <a:r>
              <a:rPr lang="it-IT" sz="3200" b="1" dirty="0" smtClean="0"/>
              <a:t> Up and Mixed</a:t>
            </a:r>
            <a:endParaRPr lang="it-IT" sz="3200" b="1" dirty="0"/>
          </a:p>
        </p:txBody>
      </p:sp>
      <p:pic>
        <p:nvPicPr>
          <p:cNvPr id="3" name="Immagine 2" descr="Meconi C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55700"/>
            <a:ext cx="2828925" cy="3771900"/>
          </a:xfrm>
          <a:prstGeom prst="rect">
            <a:avLst/>
          </a:prstGeom>
        </p:spPr>
      </p:pic>
      <p:pic>
        <p:nvPicPr>
          <p:cNvPr id="4" name="Immagine 3" descr="Baglioni Cristina48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06" y="1155700"/>
            <a:ext cx="2828925" cy="3771900"/>
          </a:xfrm>
          <a:prstGeom prst="rect">
            <a:avLst/>
          </a:prstGeom>
        </p:spPr>
      </p:pic>
      <p:pic>
        <p:nvPicPr>
          <p:cNvPr id="5" name="Immagine 4" descr="Giannattasi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31" y="1155700"/>
            <a:ext cx="28289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4133" y="705015"/>
            <a:ext cx="84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Postural</a:t>
            </a:r>
            <a:r>
              <a:rPr lang="it-IT" sz="2800" dirty="0" smtClean="0"/>
              <a:t> </a:t>
            </a:r>
            <a:r>
              <a:rPr lang="it-IT" sz="2800" dirty="0" err="1" smtClean="0"/>
              <a:t>changes</a:t>
            </a:r>
            <a:r>
              <a:rPr lang="it-IT" sz="2800" dirty="0" smtClean="0"/>
              <a:t> of </a:t>
            </a:r>
            <a:r>
              <a:rPr lang="it-IT" sz="2800" dirty="0" err="1" smtClean="0"/>
              <a:t>telangiectasias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up and </a:t>
            </a:r>
            <a:r>
              <a:rPr lang="it-IT" sz="2800" dirty="0" err="1" smtClean="0"/>
              <a:t>mixted</a:t>
            </a:r>
            <a:endParaRPr lang="it-IT" sz="2800" dirty="0"/>
          </a:p>
        </p:txBody>
      </p:sp>
      <p:grpSp>
        <p:nvGrpSpPr>
          <p:cNvPr id="35" name="Gruppo 34"/>
          <p:cNvGrpSpPr/>
          <p:nvPr/>
        </p:nvGrpSpPr>
        <p:grpSpPr>
          <a:xfrm>
            <a:off x="817530" y="1212158"/>
            <a:ext cx="2937989" cy="5130601"/>
            <a:chOff x="973611" y="2719603"/>
            <a:chExt cx="1852720" cy="3647131"/>
          </a:xfrm>
        </p:grpSpPr>
        <p:grpSp>
          <p:nvGrpSpPr>
            <p:cNvPr id="3" name="Gruppo 2"/>
            <p:cNvGrpSpPr/>
            <p:nvPr/>
          </p:nvGrpSpPr>
          <p:grpSpPr>
            <a:xfrm>
              <a:off x="973611" y="2719603"/>
              <a:ext cx="1852720" cy="3647131"/>
              <a:chOff x="457200" y="685800"/>
              <a:chExt cx="2540000" cy="5435600"/>
            </a:xfrm>
          </p:grpSpPr>
          <p:sp>
            <p:nvSpPr>
              <p:cNvPr id="4" name="Arco 428"/>
              <p:cNvSpPr>
                <a:spLocks/>
              </p:cNvSpPr>
              <p:nvPr/>
            </p:nvSpPr>
            <p:spPr bwMode="auto">
              <a:xfrm flipH="1" flipV="1">
                <a:off x="939800" y="685800"/>
                <a:ext cx="228600" cy="2667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11"/>
                  <a:gd name="T1" fmla="*/ 0 h 21600"/>
                  <a:gd name="T2" fmla="*/ 21211 w 21211"/>
                  <a:gd name="T3" fmla="*/ 17520 h 21600"/>
                  <a:gd name="T4" fmla="*/ 0 w 212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11" h="21600" fill="none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</a:path>
                  <a:path w="21211" h="21600" stroke="0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" name="Arco 429"/>
              <p:cNvSpPr>
                <a:spLocks/>
              </p:cNvSpPr>
              <p:nvPr/>
            </p:nvSpPr>
            <p:spPr bwMode="auto">
              <a:xfrm flipH="1" flipV="1">
                <a:off x="1146175" y="3471863"/>
                <a:ext cx="233363" cy="2209800"/>
              </a:xfrm>
              <a:custGeom>
                <a:avLst/>
                <a:gdLst>
                  <a:gd name="G0" fmla="+- 553 0 0"/>
                  <a:gd name="G1" fmla="+- 21600 0 0"/>
                  <a:gd name="G2" fmla="+- 21600 0 0"/>
                  <a:gd name="T0" fmla="*/ 0 w 21764"/>
                  <a:gd name="T1" fmla="*/ 8 h 21600"/>
                  <a:gd name="T2" fmla="*/ 21764 w 21764"/>
                  <a:gd name="T3" fmla="*/ 17520 h 21600"/>
                  <a:gd name="T4" fmla="*/ 553 w 2176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64" h="21600" fill="none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</a:path>
                  <a:path w="21764" h="21600" stroke="0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  <a:lnTo>
                      <a:pt x="553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6" name="Group 430"/>
              <p:cNvGrpSpPr>
                <a:grpSpLocks/>
              </p:cNvGrpSpPr>
              <p:nvPr/>
            </p:nvGrpSpPr>
            <p:grpSpPr bwMode="auto">
              <a:xfrm flipH="1">
                <a:off x="1092200" y="3352800"/>
                <a:ext cx="76200" cy="533400"/>
                <a:chOff x="3840" y="2448"/>
                <a:chExt cx="96" cy="752"/>
              </a:xfrm>
            </p:grpSpPr>
            <p:sp>
              <p:nvSpPr>
                <p:cNvPr id="24" name="Arco 431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25" name="Arco 432"/>
                <p:cNvSpPr>
                  <a:spLocks/>
                </p:cNvSpPr>
                <p:nvPr/>
              </p:nvSpPr>
              <p:spPr bwMode="auto">
                <a:xfrm flipV="1">
                  <a:off x="3840" y="2815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  <p:sp>
            <p:nvSpPr>
              <p:cNvPr id="7" name="Arco 433"/>
              <p:cNvSpPr>
                <a:spLocks/>
              </p:cNvSpPr>
              <p:nvPr/>
            </p:nvSpPr>
            <p:spPr bwMode="auto">
              <a:xfrm flipH="1">
                <a:off x="863600" y="5672138"/>
                <a:ext cx="508000" cy="34766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611"/>
                  <a:gd name="T1" fmla="*/ 0 h 21600"/>
                  <a:gd name="T2" fmla="*/ 19611 w 19611"/>
                  <a:gd name="T3" fmla="*/ 12549 h 21600"/>
                  <a:gd name="T4" fmla="*/ 0 w 196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1" h="21600" fill="none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</a:path>
                  <a:path w="19611" h="21600" stroke="0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" name="Freeform 434"/>
              <p:cNvSpPr>
                <a:spLocks/>
              </p:cNvSpPr>
              <p:nvPr/>
            </p:nvSpPr>
            <p:spPr bwMode="auto">
              <a:xfrm flipH="1">
                <a:off x="457200" y="5854700"/>
                <a:ext cx="2082800" cy="266700"/>
              </a:xfrm>
              <a:custGeom>
                <a:avLst/>
                <a:gdLst>
                  <a:gd name="T0" fmla="*/ 0 w 1312"/>
                  <a:gd name="T1" fmla="*/ 152 h 168"/>
                  <a:gd name="T2" fmla="*/ 1104 w 1312"/>
                  <a:gd name="T3" fmla="*/ 152 h 168"/>
                  <a:gd name="T4" fmla="*/ 1248 w 1312"/>
                  <a:gd name="T5" fmla="*/ 56 h 168"/>
                  <a:gd name="T6" fmla="*/ 1152 w 1312"/>
                  <a:gd name="T7" fmla="*/ 8 h 168"/>
                  <a:gd name="T8" fmla="*/ 1056 w 1312"/>
                  <a:gd name="T9" fmla="*/ 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2" h="168">
                    <a:moveTo>
                      <a:pt x="0" y="152"/>
                    </a:moveTo>
                    <a:cubicBezTo>
                      <a:pt x="448" y="160"/>
                      <a:pt x="896" y="168"/>
                      <a:pt x="1104" y="152"/>
                    </a:cubicBezTo>
                    <a:cubicBezTo>
                      <a:pt x="1312" y="136"/>
                      <a:pt x="1240" y="80"/>
                      <a:pt x="1248" y="56"/>
                    </a:cubicBezTo>
                    <a:cubicBezTo>
                      <a:pt x="1256" y="32"/>
                      <a:pt x="1184" y="16"/>
                      <a:pt x="1152" y="8"/>
                    </a:cubicBezTo>
                    <a:cubicBezTo>
                      <a:pt x="1120" y="0"/>
                      <a:pt x="1088" y="4"/>
                      <a:pt x="1056" y="8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" name="Arco 435"/>
              <p:cNvSpPr>
                <a:spLocks/>
              </p:cNvSpPr>
              <p:nvPr/>
            </p:nvSpPr>
            <p:spPr bwMode="auto">
              <a:xfrm flipV="1">
                <a:off x="2540000" y="3352800"/>
                <a:ext cx="152400" cy="2438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0" name="Arco 436"/>
              <p:cNvSpPr>
                <a:spLocks/>
              </p:cNvSpPr>
              <p:nvPr/>
            </p:nvSpPr>
            <p:spPr bwMode="auto">
              <a:xfrm flipV="1">
                <a:off x="2692400" y="1219200"/>
                <a:ext cx="304800" cy="21336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1" name="Oval 441"/>
              <p:cNvSpPr>
                <a:spLocks noChangeArrowheads="1"/>
              </p:cNvSpPr>
              <p:nvPr/>
            </p:nvSpPr>
            <p:spPr bwMode="auto">
              <a:xfrm flipH="1">
                <a:off x="1746250" y="5380038"/>
                <a:ext cx="158750" cy="15875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Arco 442"/>
              <p:cNvSpPr>
                <a:spLocks/>
              </p:cNvSpPr>
              <p:nvPr/>
            </p:nvSpPr>
            <p:spPr bwMode="auto">
              <a:xfrm flipH="1">
                <a:off x="1490663" y="4130675"/>
                <a:ext cx="101600" cy="163513"/>
              </a:xfrm>
              <a:custGeom>
                <a:avLst/>
                <a:gdLst>
                  <a:gd name="T0" fmla="*/ 873461 w 11818"/>
                  <a:gd name="T1" fmla="*/ 1201011 h 21600"/>
                  <a:gd name="T2" fmla="*/ 0 w 11818"/>
                  <a:gd name="T3" fmla="*/ 1178777 h 21600"/>
                  <a:gd name="T4" fmla="*/ 487135 w 118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18" h="21600" fill="none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18" h="21600" stroke="0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18" y="2095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Arco 443"/>
              <p:cNvSpPr>
                <a:spLocks/>
              </p:cNvSpPr>
              <p:nvPr/>
            </p:nvSpPr>
            <p:spPr bwMode="auto">
              <a:xfrm flipH="1">
                <a:off x="2312988" y="4143375"/>
                <a:ext cx="100012" cy="161925"/>
              </a:xfrm>
              <a:custGeom>
                <a:avLst/>
                <a:gdLst>
                  <a:gd name="T0" fmla="*/ 844369 w 11846"/>
                  <a:gd name="T1" fmla="*/ 1177405 h 21600"/>
                  <a:gd name="T2" fmla="*/ 0 w 11846"/>
                  <a:gd name="T3" fmla="*/ 1155995 h 21600"/>
                  <a:gd name="T4" fmla="*/ 469801 w 118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46" h="21600" fill="none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46" h="21600" stroke="0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46" y="209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Arco 444"/>
              <p:cNvSpPr>
                <a:spLocks/>
              </p:cNvSpPr>
              <p:nvPr/>
            </p:nvSpPr>
            <p:spPr bwMode="auto">
              <a:xfrm flipH="1">
                <a:off x="1697038" y="1452563"/>
                <a:ext cx="98425" cy="161925"/>
              </a:xfrm>
              <a:custGeom>
                <a:avLst/>
                <a:gdLst>
                  <a:gd name="T0" fmla="*/ 844814 w 11467"/>
                  <a:gd name="T1" fmla="*/ 1028704 h 21600"/>
                  <a:gd name="T2" fmla="*/ 0 w 11467"/>
                  <a:gd name="T3" fmla="*/ 1213875 h 21600"/>
                  <a:gd name="T4" fmla="*/ 0 w 1146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67" h="21600" fill="none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</a:path>
                  <a:path w="11467" h="21600" stroke="0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  <a:lnTo>
                      <a:pt x="0" y="0"/>
                    </a:lnTo>
                    <a:lnTo>
                      <a:pt x="11466" y="18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Line 448"/>
              <p:cNvSpPr>
                <a:spLocks noChangeShapeType="1"/>
              </p:cNvSpPr>
              <p:nvPr/>
            </p:nvSpPr>
            <p:spPr bwMode="auto">
              <a:xfrm flipH="1">
                <a:off x="23114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6" name="Line 449"/>
              <p:cNvSpPr>
                <a:spLocks noChangeShapeType="1"/>
              </p:cNvSpPr>
              <p:nvPr/>
            </p:nvSpPr>
            <p:spPr bwMode="auto">
              <a:xfrm flipH="1">
                <a:off x="21590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7" name="Line 450"/>
              <p:cNvSpPr>
                <a:spLocks noChangeShapeType="1"/>
              </p:cNvSpPr>
              <p:nvPr/>
            </p:nvSpPr>
            <p:spPr bwMode="auto">
              <a:xfrm flipH="1">
                <a:off x="2235200" y="29718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8" name="Line 451"/>
              <p:cNvSpPr>
                <a:spLocks noChangeShapeType="1"/>
              </p:cNvSpPr>
              <p:nvPr/>
            </p:nvSpPr>
            <p:spPr bwMode="auto">
              <a:xfrm flipH="1">
                <a:off x="23114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9" name="Line 452"/>
              <p:cNvSpPr>
                <a:spLocks noChangeShapeType="1"/>
              </p:cNvSpPr>
              <p:nvPr/>
            </p:nvSpPr>
            <p:spPr bwMode="auto">
              <a:xfrm flipH="1">
                <a:off x="21590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0" name="Line 453"/>
              <p:cNvSpPr>
                <a:spLocks noChangeShapeType="1"/>
              </p:cNvSpPr>
              <p:nvPr/>
            </p:nvSpPr>
            <p:spPr bwMode="auto">
              <a:xfrm flipH="1">
                <a:off x="2235200" y="9144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21" name="Group 454"/>
              <p:cNvGrpSpPr>
                <a:grpSpLocks/>
              </p:cNvGrpSpPr>
              <p:nvPr/>
            </p:nvGrpSpPr>
            <p:grpSpPr bwMode="auto">
              <a:xfrm>
                <a:off x="2540000" y="5791200"/>
                <a:ext cx="76200" cy="304800"/>
                <a:chOff x="3840" y="2448"/>
                <a:chExt cx="96" cy="752"/>
              </a:xfrm>
            </p:grpSpPr>
            <p:sp>
              <p:nvSpPr>
                <p:cNvPr id="22" name="Arco 455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23" name="Arco 456"/>
                <p:cNvSpPr>
                  <a:spLocks/>
                </p:cNvSpPr>
                <p:nvPr/>
              </p:nvSpPr>
              <p:spPr bwMode="auto">
                <a:xfrm flipV="1">
                  <a:off x="3840" y="2816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</p:grpSp>
        <p:grpSp>
          <p:nvGrpSpPr>
            <p:cNvPr id="26" name="Gruppo 25"/>
            <p:cNvGrpSpPr/>
            <p:nvPr/>
          </p:nvGrpSpPr>
          <p:grpSpPr>
            <a:xfrm>
              <a:off x="1707879" y="3569724"/>
              <a:ext cx="537288" cy="1675548"/>
              <a:chOff x="1707879" y="3569724"/>
              <a:chExt cx="537288" cy="1675548"/>
            </a:xfrm>
          </p:grpSpPr>
          <p:grpSp>
            <p:nvGrpSpPr>
              <p:cNvPr id="27" name="Gruppo 26"/>
              <p:cNvGrpSpPr/>
              <p:nvPr/>
            </p:nvGrpSpPr>
            <p:grpSpPr>
              <a:xfrm rot="10800000">
                <a:off x="1707879" y="3569724"/>
                <a:ext cx="537288" cy="434589"/>
                <a:chOff x="1964817" y="4960714"/>
                <a:chExt cx="537288" cy="434589"/>
              </a:xfrm>
            </p:grpSpPr>
            <p:sp>
              <p:nvSpPr>
                <p:cNvPr id="31" name="Figura a mano libera 30"/>
                <p:cNvSpPr/>
                <p:nvPr/>
              </p:nvSpPr>
              <p:spPr>
                <a:xfrm>
                  <a:off x="2289042" y="4960714"/>
                  <a:ext cx="213063" cy="391981"/>
                </a:xfrm>
                <a:custGeom>
                  <a:avLst/>
                  <a:gdLst>
                    <a:gd name="connsiteX0" fmla="*/ 0 w 292100"/>
                    <a:gd name="connsiteY0" fmla="*/ 0 h 584200"/>
                    <a:gd name="connsiteX1" fmla="*/ 63500 w 292100"/>
                    <a:gd name="connsiteY1" fmla="*/ 25400 h 584200"/>
                    <a:gd name="connsiteX2" fmla="*/ 152400 w 292100"/>
                    <a:gd name="connsiteY2" fmla="*/ 63500 h 584200"/>
                    <a:gd name="connsiteX3" fmla="*/ 228600 w 292100"/>
                    <a:gd name="connsiteY3" fmla="*/ 139700 h 584200"/>
                    <a:gd name="connsiteX4" fmla="*/ 241300 w 292100"/>
                    <a:gd name="connsiteY4" fmla="*/ 266700 h 584200"/>
                    <a:gd name="connsiteX5" fmla="*/ 266700 w 292100"/>
                    <a:gd name="connsiteY5" fmla="*/ 304800 h 584200"/>
                    <a:gd name="connsiteX6" fmla="*/ 292100 w 292100"/>
                    <a:gd name="connsiteY6" fmla="*/ 355600 h 584200"/>
                    <a:gd name="connsiteX7" fmla="*/ 279400 w 292100"/>
                    <a:gd name="connsiteY7" fmla="*/ 393700 h 584200"/>
                    <a:gd name="connsiteX8" fmla="*/ 215900 w 292100"/>
                    <a:gd name="connsiteY8" fmla="*/ 469900 h 584200"/>
                    <a:gd name="connsiteX9" fmla="*/ 190500 w 292100"/>
                    <a:gd name="connsiteY9" fmla="*/ 508000 h 584200"/>
                    <a:gd name="connsiteX10" fmla="*/ 241300 w 292100"/>
                    <a:gd name="connsiteY10" fmla="*/ 546100 h 584200"/>
                    <a:gd name="connsiteX11" fmla="*/ 266700 w 292100"/>
                    <a:gd name="connsiteY11" fmla="*/ 584200 h 58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2100" h="584200">
                      <a:moveTo>
                        <a:pt x="0" y="0"/>
                      </a:moveTo>
                      <a:cubicBezTo>
                        <a:pt x="21167" y="8467"/>
                        <a:pt x="42668" y="16141"/>
                        <a:pt x="63500" y="25400"/>
                      </a:cubicBezTo>
                      <a:cubicBezTo>
                        <a:pt x="157661" y="67249"/>
                        <a:pt x="74146" y="37415"/>
                        <a:pt x="152400" y="63500"/>
                      </a:cubicBezTo>
                      <a:cubicBezTo>
                        <a:pt x="177800" y="88900"/>
                        <a:pt x="225026" y="103957"/>
                        <a:pt x="228600" y="139700"/>
                      </a:cubicBezTo>
                      <a:cubicBezTo>
                        <a:pt x="232833" y="182033"/>
                        <a:pt x="231733" y="225245"/>
                        <a:pt x="241300" y="266700"/>
                      </a:cubicBezTo>
                      <a:cubicBezTo>
                        <a:pt x="244732" y="281573"/>
                        <a:pt x="259127" y="291548"/>
                        <a:pt x="266700" y="304800"/>
                      </a:cubicBezTo>
                      <a:cubicBezTo>
                        <a:pt x="276093" y="321238"/>
                        <a:pt x="283633" y="338667"/>
                        <a:pt x="292100" y="355600"/>
                      </a:cubicBezTo>
                      <a:cubicBezTo>
                        <a:pt x="287867" y="368300"/>
                        <a:pt x="285387" y="381726"/>
                        <a:pt x="279400" y="393700"/>
                      </a:cubicBezTo>
                      <a:cubicBezTo>
                        <a:pt x="255751" y="440998"/>
                        <a:pt x="251009" y="427769"/>
                        <a:pt x="215900" y="469900"/>
                      </a:cubicBezTo>
                      <a:cubicBezTo>
                        <a:pt x="206129" y="481626"/>
                        <a:pt x="198967" y="495300"/>
                        <a:pt x="190500" y="508000"/>
                      </a:cubicBezTo>
                      <a:cubicBezTo>
                        <a:pt x="207433" y="520700"/>
                        <a:pt x="226333" y="531133"/>
                        <a:pt x="241300" y="546100"/>
                      </a:cubicBezTo>
                      <a:cubicBezTo>
                        <a:pt x="252093" y="556893"/>
                        <a:pt x="266700" y="584200"/>
                        <a:pt x="266700" y="5842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2" name="Figura a mano libera 31"/>
                <p:cNvSpPr/>
                <p:nvPr/>
              </p:nvSpPr>
              <p:spPr>
                <a:xfrm>
                  <a:off x="2270515" y="4994800"/>
                  <a:ext cx="83373" cy="400503"/>
                </a:xfrm>
                <a:custGeom>
                  <a:avLst/>
                  <a:gdLst>
                    <a:gd name="connsiteX0" fmla="*/ 0 w 114300"/>
                    <a:gd name="connsiteY0" fmla="*/ 0 h 596900"/>
                    <a:gd name="connsiteX1" fmla="*/ 25400 w 114300"/>
                    <a:gd name="connsiteY1" fmla="*/ 63500 h 596900"/>
                    <a:gd name="connsiteX2" fmla="*/ 38100 w 114300"/>
                    <a:gd name="connsiteY2" fmla="*/ 101600 h 596900"/>
                    <a:gd name="connsiteX3" fmla="*/ 88900 w 114300"/>
                    <a:gd name="connsiteY3" fmla="*/ 177800 h 596900"/>
                    <a:gd name="connsiteX4" fmla="*/ 114300 w 114300"/>
                    <a:gd name="connsiteY4" fmla="*/ 215900 h 596900"/>
                    <a:gd name="connsiteX5" fmla="*/ 101600 w 114300"/>
                    <a:gd name="connsiteY5" fmla="*/ 266700 h 596900"/>
                    <a:gd name="connsiteX6" fmla="*/ 63500 w 114300"/>
                    <a:gd name="connsiteY6" fmla="*/ 304800 h 596900"/>
                    <a:gd name="connsiteX7" fmla="*/ 88900 w 114300"/>
                    <a:gd name="connsiteY7" fmla="*/ 419100 h 596900"/>
                    <a:gd name="connsiteX8" fmla="*/ 76200 w 114300"/>
                    <a:gd name="connsiteY8" fmla="*/ 508000 h 596900"/>
                    <a:gd name="connsiteX9" fmla="*/ 38100 w 114300"/>
                    <a:gd name="connsiteY9" fmla="*/ 571500 h 596900"/>
                    <a:gd name="connsiteX10" fmla="*/ 25400 w 114300"/>
                    <a:gd name="connsiteY10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300" h="596900">
                      <a:moveTo>
                        <a:pt x="0" y="0"/>
                      </a:moveTo>
                      <a:cubicBezTo>
                        <a:pt x="8467" y="21167"/>
                        <a:pt x="17395" y="42154"/>
                        <a:pt x="25400" y="63500"/>
                      </a:cubicBezTo>
                      <a:cubicBezTo>
                        <a:pt x="30100" y="76035"/>
                        <a:pt x="31599" y="89898"/>
                        <a:pt x="38100" y="101600"/>
                      </a:cubicBezTo>
                      <a:cubicBezTo>
                        <a:pt x="52925" y="128285"/>
                        <a:pt x="71967" y="152400"/>
                        <a:pt x="88900" y="177800"/>
                      </a:cubicBezTo>
                      <a:lnTo>
                        <a:pt x="114300" y="215900"/>
                      </a:lnTo>
                      <a:cubicBezTo>
                        <a:pt x="110067" y="232833"/>
                        <a:pt x="110260" y="251545"/>
                        <a:pt x="101600" y="266700"/>
                      </a:cubicBezTo>
                      <a:cubicBezTo>
                        <a:pt x="92689" y="282294"/>
                        <a:pt x="67396" y="287267"/>
                        <a:pt x="63500" y="304800"/>
                      </a:cubicBezTo>
                      <a:cubicBezTo>
                        <a:pt x="57540" y="331621"/>
                        <a:pt x="78902" y="389107"/>
                        <a:pt x="88900" y="419100"/>
                      </a:cubicBezTo>
                      <a:cubicBezTo>
                        <a:pt x="84667" y="448733"/>
                        <a:pt x="85666" y="479602"/>
                        <a:pt x="76200" y="508000"/>
                      </a:cubicBezTo>
                      <a:cubicBezTo>
                        <a:pt x="68394" y="531418"/>
                        <a:pt x="50347" y="550068"/>
                        <a:pt x="38100" y="571500"/>
                      </a:cubicBezTo>
                      <a:cubicBezTo>
                        <a:pt x="33404" y="579719"/>
                        <a:pt x="29633" y="588433"/>
                        <a:pt x="2540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Figura a mano libera 32"/>
                <p:cNvSpPr/>
                <p:nvPr/>
              </p:nvSpPr>
              <p:spPr>
                <a:xfrm>
                  <a:off x="2103770" y="5003321"/>
                  <a:ext cx="148217" cy="374939"/>
                </a:xfrm>
                <a:custGeom>
                  <a:avLst/>
                  <a:gdLst>
                    <a:gd name="connsiteX0" fmla="*/ 203200 w 203200"/>
                    <a:gd name="connsiteY0" fmla="*/ 0 h 558800"/>
                    <a:gd name="connsiteX1" fmla="*/ 190500 w 203200"/>
                    <a:gd name="connsiteY1" fmla="*/ 88900 h 558800"/>
                    <a:gd name="connsiteX2" fmla="*/ 177800 w 203200"/>
                    <a:gd name="connsiteY2" fmla="*/ 127000 h 558800"/>
                    <a:gd name="connsiteX3" fmla="*/ 139700 w 203200"/>
                    <a:gd name="connsiteY3" fmla="*/ 139700 h 558800"/>
                    <a:gd name="connsiteX4" fmla="*/ 127000 w 203200"/>
                    <a:gd name="connsiteY4" fmla="*/ 177800 h 558800"/>
                    <a:gd name="connsiteX5" fmla="*/ 101600 w 203200"/>
                    <a:gd name="connsiteY5" fmla="*/ 215900 h 558800"/>
                    <a:gd name="connsiteX6" fmla="*/ 127000 w 203200"/>
                    <a:gd name="connsiteY6" fmla="*/ 304800 h 558800"/>
                    <a:gd name="connsiteX7" fmla="*/ 88900 w 203200"/>
                    <a:gd name="connsiteY7" fmla="*/ 355600 h 558800"/>
                    <a:gd name="connsiteX8" fmla="*/ 12700 w 203200"/>
                    <a:gd name="connsiteY8" fmla="*/ 393700 h 558800"/>
                    <a:gd name="connsiteX9" fmla="*/ 0 w 203200"/>
                    <a:gd name="connsiteY9" fmla="*/ 431800 h 558800"/>
                    <a:gd name="connsiteX10" fmla="*/ 38100 w 203200"/>
                    <a:gd name="connsiteY10" fmla="*/ 520700 h 558800"/>
                    <a:gd name="connsiteX11" fmla="*/ 50800 w 203200"/>
                    <a:gd name="connsiteY11" fmla="*/ 558800 h 55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558800">
                      <a:moveTo>
                        <a:pt x="203200" y="0"/>
                      </a:moveTo>
                      <a:cubicBezTo>
                        <a:pt x="198967" y="29633"/>
                        <a:pt x="196371" y="59547"/>
                        <a:pt x="190500" y="88900"/>
                      </a:cubicBezTo>
                      <a:cubicBezTo>
                        <a:pt x="187875" y="102027"/>
                        <a:pt x="187266" y="117534"/>
                        <a:pt x="177800" y="127000"/>
                      </a:cubicBezTo>
                      <a:cubicBezTo>
                        <a:pt x="168334" y="136466"/>
                        <a:pt x="152400" y="135467"/>
                        <a:pt x="139700" y="139700"/>
                      </a:cubicBezTo>
                      <a:cubicBezTo>
                        <a:pt x="135467" y="152400"/>
                        <a:pt x="132987" y="165826"/>
                        <a:pt x="127000" y="177800"/>
                      </a:cubicBezTo>
                      <a:cubicBezTo>
                        <a:pt x="120174" y="191452"/>
                        <a:pt x="103759" y="200790"/>
                        <a:pt x="101600" y="215900"/>
                      </a:cubicBezTo>
                      <a:cubicBezTo>
                        <a:pt x="100005" y="227063"/>
                        <a:pt x="122234" y="290502"/>
                        <a:pt x="127000" y="304800"/>
                      </a:cubicBezTo>
                      <a:cubicBezTo>
                        <a:pt x="114300" y="321733"/>
                        <a:pt x="103867" y="340633"/>
                        <a:pt x="88900" y="355600"/>
                      </a:cubicBezTo>
                      <a:cubicBezTo>
                        <a:pt x="64281" y="380219"/>
                        <a:pt x="43688" y="383371"/>
                        <a:pt x="12700" y="393700"/>
                      </a:cubicBezTo>
                      <a:cubicBezTo>
                        <a:pt x="8467" y="406400"/>
                        <a:pt x="0" y="418413"/>
                        <a:pt x="0" y="431800"/>
                      </a:cubicBezTo>
                      <a:cubicBezTo>
                        <a:pt x="0" y="451656"/>
                        <a:pt x="33140" y="509127"/>
                        <a:pt x="38100" y="520700"/>
                      </a:cubicBezTo>
                      <a:cubicBezTo>
                        <a:pt x="43373" y="533005"/>
                        <a:pt x="50800" y="558800"/>
                        <a:pt x="50800" y="5588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4" name="Figura a mano libera 33"/>
                <p:cNvSpPr/>
                <p:nvPr/>
              </p:nvSpPr>
              <p:spPr>
                <a:xfrm>
                  <a:off x="1964817" y="4986279"/>
                  <a:ext cx="287172" cy="400503"/>
                </a:xfrm>
                <a:custGeom>
                  <a:avLst/>
                  <a:gdLst>
                    <a:gd name="connsiteX0" fmla="*/ 393700 w 393700"/>
                    <a:gd name="connsiteY0" fmla="*/ 0 h 596900"/>
                    <a:gd name="connsiteX1" fmla="*/ 330200 w 393700"/>
                    <a:gd name="connsiteY1" fmla="*/ 63500 h 596900"/>
                    <a:gd name="connsiteX2" fmla="*/ 266700 w 393700"/>
                    <a:gd name="connsiteY2" fmla="*/ 50800 h 596900"/>
                    <a:gd name="connsiteX3" fmla="*/ 165100 w 393700"/>
                    <a:gd name="connsiteY3" fmla="*/ 63500 h 596900"/>
                    <a:gd name="connsiteX4" fmla="*/ 152400 w 393700"/>
                    <a:gd name="connsiteY4" fmla="*/ 152400 h 596900"/>
                    <a:gd name="connsiteX5" fmla="*/ 50800 w 393700"/>
                    <a:gd name="connsiteY5" fmla="*/ 203200 h 596900"/>
                    <a:gd name="connsiteX6" fmla="*/ 25400 w 393700"/>
                    <a:gd name="connsiteY6" fmla="*/ 241300 h 596900"/>
                    <a:gd name="connsiteX7" fmla="*/ 63500 w 393700"/>
                    <a:gd name="connsiteY7" fmla="*/ 317500 h 596900"/>
                    <a:gd name="connsiteX8" fmla="*/ 101600 w 393700"/>
                    <a:gd name="connsiteY8" fmla="*/ 393700 h 596900"/>
                    <a:gd name="connsiteX9" fmla="*/ 76200 w 393700"/>
                    <a:gd name="connsiteY9" fmla="*/ 533400 h 596900"/>
                    <a:gd name="connsiteX10" fmla="*/ 38100 w 393700"/>
                    <a:gd name="connsiteY10" fmla="*/ 571500 h 596900"/>
                    <a:gd name="connsiteX11" fmla="*/ 0 w 393700"/>
                    <a:gd name="connsiteY11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700" h="596900">
                      <a:moveTo>
                        <a:pt x="393700" y="0"/>
                      </a:moveTo>
                      <a:cubicBezTo>
                        <a:pt x="372533" y="21167"/>
                        <a:pt x="357993" y="52383"/>
                        <a:pt x="330200" y="63500"/>
                      </a:cubicBezTo>
                      <a:cubicBezTo>
                        <a:pt x="310158" y="71517"/>
                        <a:pt x="288286" y="50800"/>
                        <a:pt x="266700" y="50800"/>
                      </a:cubicBezTo>
                      <a:cubicBezTo>
                        <a:pt x="232570" y="50800"/>
                        <a:pt x="198967" y="59267"/>
                        <a:pt x="165100" y="63500"/>
                      </a:cubicBezTo>
                      <a:cubicBezTo>
                        <a:pt x="160867" y="93133"/>
                        <a:pt x="171355" y="129232"/>
                        <a:pt x="152400" y="152400"/>
                      </a:cubicBezTo>
                      <a:cubicBezTo>
                        <a:pt x="128423" y="181705"/>
                        <a:pt x="50800" y="203200"/>
                        <a:pt x="50800" y="203200"/>
                      </a:cubicBezTo>
                      <a:cubicBezTo>
                        <a:pt x="42333" y="215900"/>
                        <a:pt x="27909" y="226244"/>
                        <a:pt x="25400" y="241300"/>
                      </a:cubicBezTo>
                      <a:cubicBezTo>
                        <a:pt x="21410" y="265241"/>
                        <a:pt x="55207" y="300915"/>
                        <a:pt x="63500" y="317500"/>
                      </a:cubicBezTo>
                      <a:cubicBezTo>
                        <a:pt x="116080" y="422660"/>
                        <a:pt x="28807" y="284511"/>
                        <a:pt x="101600" y="393700"/>
                      </a:cubicBezTo>
                      <a:cubicBezTo>
                        <a:pt x="119255" y="464319"/>
                        <a:pt x="126467" y="449622"/>
                        <a:pt x="76200" y="533400"/>
                      </a:cubicBezTo>
                      <a:cubicBezTo>
                        <a:pt x="66959" y="548801"/>
                        <a:pt x="51898" y="560002"/>
                        <a:pt x="38100" y="571500"/>
                      </a:cubicBezTo>
                      <a:cubicBezTo>
                        <a:pt x="26374" y="581271"/>
                        <a:pt x="0" y="596900"/>
                        <a:pt x="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8" name="Figura a mano libera 27"/>
              <p:cNvSpPr/>
              <p:nvPr/>
            </p:nvSpPr>
            <p:spPr>
              <a:xfrm>
                <a:off x="1765300" y="3987800"/>
                <a:ext cx="340914" cy="1244912"/>
              </a:xfrm>
              <a:custGeom>
                <a:avLst/>
                <a:gdLst>
                  <a:gd name="connsiteX0" fmla="*/ 152400 w 241300"/>
                  <a:gd name="connsiteY0" fmla="*/ 0 h 1244912"/>
                  <a:gd name="connsiteX1" fmla="*/ 177800 w 241300"/>
                  <a:gd name="connsiteY1" fmla="*/ 63500 h 1244912"/>
                  <a:gd name="connsiteX2" fmla="*/ 139700 w 241300"/>
                  <a:gd name="connsiteY2" fmla="*/ 152400 h 1244912"/>
                  <a:gd name="connsiteX3" fmla="*/ 127000 w 241300"/>
                  <a:gd name="connsiteY3" fmla="*/ 203200 h 1244912"/>
                  <a:gd name="connsiteX4" fmla="*/ 101600 w 241300"/>
                  <a:gd name="connsiteY4" fmla="*/ 241300 h 1244912"/>
                  <a:gd name="connsiteX5" fmla="*/ 88900 w 241300"/>
                  <a:gd name="connsiteY5" fmla="*/ 279400 h 1244912"/>
                  <a:gd name="connsiteX6" fmla="*/ 101600 w 241300"/>
                  <a:gd name="connsiteY6" fmla="*/ 355600 h 1244912"/>
                  <a:gd name="connsiteX7" fmla="*/ 114300 w 241300"/>
                  <a:gd name="connsiteY7" fmla="*/ 520700 h 1244912"/>
                  <a:gd name="connsiteX8" fmla="*/ 139700 w 241300"/>
                  <a:gd name="connsiteY8" fmla="*/ 596900 h 1244912"/>
                  <a:gd name="connsiteX9" fmla="*/ 127000 w 241300"/>
                  <a:gd name="connsiteY9" fmla="*/ 647700 h 1244912"/>
                  <a:gd name="connsiteX10" fmla="*/ 101600 w 241300"/>
                  <a:gd name="connsiteY10" fmla="*/ 685800 h 1244912"/>
                  <a:gd name="connsiteX11" fmla="*/ 127000 w 241300"/>
                  <a:gd name="connsiteY11" fmla="*/ 812800 h 1244912"/>
                  <a:gd name="connsiteX12" fmla="*/ 101600 w 241300"/>
                  <a:gd name="connsiteY12" fmla="*/ 927100 h 1244912"/>
                  <a:gd name="connsiteX13" fmla="*/ 50800 w 241300"/>
                  <a:gd name="connsiteY13" fmla="*/ 1003300 h 1244912"/>
                  <a:gd name="connsiteX14" fmla="*/ 25400 w 241300"/>
                  <a:gd name="connsiteY14" fmla="*/ 1054100 h 1244912"/>
                  <a:gd name="connsiteX15" fmla="*/ 0 w 241300"/>
                  <a:gd name="connsiteY15" fmla="*/ 1143000 h 1244912"/>
                  <a:gd name="connsiteX16" fmla="*/ 12700 w 241300"/>
                  <a:gd name="connsiteY16" fmla="*/ 1181100 h 1244912"/>
                  <a:gd name="connsiteX17" fmla="*/ 215900 w 241300"/>
                  <a:gd name="connsiteY17" fmla="*/ 1244600 h 1244912"/>
                  <a:gd name="connsiteX18" fmla="*/ 241300 w 241300"/>
                  <a:gd name="connsiteY18" fmla="*/ 1244600 h 1244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1300" h="1244912">
                    <a:moveTo>
                      <a:pt x="152400" y="0"/>
                    </a:moveTo>
                    <a:cubicBezTo>
                      <a:pt x="160867" y="21167"/>
                      <a:pt x="175282" y="40842"/>
                      <a:pt x="177800" y="63500"/>
                    </a:cubicBezTo>
                    <a:cubicBezTo>
                      <a:pt x="181705" y="98647"/>
                      <a:pt x="157024" y="126414"/>
                      <a:pt x="139700" y="152400"/>
                    </a:cubicBezTo>
                    <a:cubicBezTo>
                      <a:pt x="135467" y="169333"/>
                      <a:pt x="133876" y="187157"/>
                      <a:pt x="127000" y="203200"/>
                    </a:cubicBezTo>
                    <a:cubicBezTo>
                      <a:pt x="120987" y="217229"/>
                      <a:pt x="108426" y="227648"/>
                      <a:pt x="101600" y="241300"/>
                    </a:cubicBezTo>
                    <a:cubicBezTo>
                      <a:pt x="95613" y="253274"/>
                      <a:pt x="93133" y="266700"/>
                      <a:pt x="88900" y="279400"/>
                    </a:cubicBezTo>
                    <a:cubicBezTo>
                      <a:pt x="93133" y="304800"/>
                      <a:pt x="98904" y="329991"/>
                      <a:pt x="101600" y="355600"/>
                    </a:cubicBezTo>
                    <a:cubicBezTo>
                      <a:pt x="107378" y="410493"/>
                      <a:pt x="105692" y="466180"/>
                      <a:pt x="114300" y="520700"/>
                    </a:cubicBezTo>
                    <a:cubicBezTo>
                      <a:pt x="118476" y="547146"/>
                      <a:pt x="139700" y="596900"/>
                      <a:pt x="139700" y="596900"/>
                    </a:cubicBezTo>
                    <a:cubicBezTo>
                      <a:pt x="135467" y="613833"/>
                      <a:pt x="133876" y="631657"/>
                      <a:pt x="127000" y="647700"/>
                    </a:cubicBezTo>
                    <a:cubicBezTo>
                      <a:pt x="120987" y="661729"/>
                      <a:pt x="103119" y="670612"/>
                      <a:pt x="101600" y="685800"/>
                    </a:cubicBezTo>
                    <a:cubicBezTo>
                      <a:pt x="97110" y="730702"/>
                      <a:pt x="113368" y="771905"/>
                      <a:pt x="127000" y="812800"/>
                    </a:cubicBezTo>
                    <a:cubicBezTo>
                      <a:pt x="123554" y="833475"/>
                      <a:pt x="116488" y="900302"/>
                      <a:pt x="101600" y="927100"/>
                    </a:cubicBezTo>
                    <a:cubicBezTo>
                      <a:pt x="86775" y="953785"/>
                      <a:pt x="66506" y="977123"/>
                      <a:pt x="50800" y="1003300"/>
                    </a:cubicBezTo>
                    <a:cubicBezTo>
                      <a:pt x="41060" y="1019534"/>
                      <a:pt x="32858" y="1036699"/>
                      <a:pt x="25400" y="1054100"/>
                    </a:cubicBezTo>
                    <a:cubicBezTo>
                      <a:pt x="14468" y="1079607"/>
                      <a:pt x="6445" y="1117221"/>
                      <a:pt x="0" y="1143000"/>
                    </a:cubicBezTo>
                    <a:cubicBezTo>
                      <a:pt x="4233" y="1155700"/>
                      <a:pt x="3234" y="1171634"/>
                      <a:pt x="12700" y="1181100"/>
                    </a:cubicBezTo>
                    <a:cubicBezTo>
                      <a:pt x="81665" y="1250065"/>
                      <a:pt x="117943" y="1236437"/>
                      <a:pt x="215900" y="1244600"/>
                    </a:cubicBezTo>
                    <a:cubicBezTo>
                      <a:pt x="224337" y="1245303"/>
                      <a:pt x="232833" y="1244600"/>
                      <a:pt x="241300" y="124460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Figura a mano libera 28"/>
              <p:cNvSpPr/>
              <p:nvPr/>
            </p:nvSpPr>
            <p:spPr>
              <a:xfrm>
                <a:off x="2108200" y="4936067"/>
                <a:ext cx="127000" cy="309205"/>
              </a:xfrm>
              <a:custGeom>
                <a:avLst/>
                <a:gdLst>
                  <a:gd name="connsiteX0" fmla="*/ 0 w 127000"/>
                  <a:gd name="connsiteY0" fmla="*/ 287866 h 309205"/>
                  <a:gd name="connsiteX1" fmla="*/ 84667 w 127000"/>
                  <a:gd name="connsiteY1" fmla="*/ 279400 h 309205"/>
                  <a:gd name="connsiteX2" fmla="*/ 127000 w 127000"/>
                  <a:gd name="connsiteY2" fmla="*/ 0 h 30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00" h="309205">
                    <a:moveTo>
                      <a:pt x="0" y="287866"/>
                    </a:moveTo>
                    <a:cubicBezTo>
                      <a:pt x="31750" y="307622"/>
                      <a:pt x="63500" y="327378"/>
                      <a:pt x="84667" y="279400"/>
                    </a:cubicBezTo>
                    <a:cubicBezTo>
                      <a:pt x="105834" y="231422"/>
                      <a:pt x="127000" y="0"/>
                      <a:pt x="127000" y="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0" name="Connettore 2 29"/>
              <p:cNvCxnSpPr/>
              <p:nvPr/>
            </p:nvCxnSpPr>
            <p:spPr>
              <a:xfrm flipH="1">
                <a:off x="1765300" y="4427388"/>
                <a:ext cx="36246" cy="43959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Parentesi quadra chiusa 43"/>
          <p:cNvSpPr/>
          <p:nvPr/>
        </p:nvSpPr>
        <p:spPr>
          <a:xfrm>
            <a:off x="4080933" y="2758531"/>
            <a:ext cx="524934" cy="194195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4605867" y="1824204"/>
            <a:ext cx="429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Venous</a:t>
            </a:r>
            <a:r>
              <a:rPr lang="it-IT" dirty="0" smtClean="0"/>
              <a:t> pressure in </a:t>
            </a:r>
            <a:r>
              <a:rPr lang="it-IT" dirty="0" err="1" smtClean="0"/>
              <a:t>Telangiectasia</a:t>
            </a:r>
            <a:r>
              <a:rPr lang="it-IT" dirty="0" smtClean="0"/>
              <a:t> = </a:t>
            </a:r>
            <a:r>
              <a:rPr lang="it-IT" dirty="0" err="1" smtClean="0"/>
              <a:t>residual</a:t>
            </a:r>
            <a:r>
              <a:rPr lang="it-IT" dirty="0" smtClean="0"/>
              <a:t> pressure ( </a:t>
            </a:r>
            <a:r>
              <a:rPr lang="it-IT" dirty="0" err="1" smtClean="0"/>
              <a:t>emptyng</a:t>
            </a:r>
            <a:r>
              <a:rPr lang="it-IT" dirty="0" smtClean="0"/>
              <a:t> rate) - </a:t>
            </a:r>
            <a:r>
              <a:rPr lang="it-IT" dirty="0" err="1" smtClean="0"/>
              <a:t>draining</a:t>
            </a:r>
            <a:r>
              <a:rPr lang="it-IT" dirty="0" smtClean="0"/>
              <a:t> </a:t>
            </a:r>
            <a:r>
              <a:rPr lang="it-IT" dirty="0" err="1" smtClean="0"/>
              <a:t>gradient</a:t>
            </a:r>
            <a:r>
              <a:rPr lang="it-IT" dirty="0" smtClean="0"/>
              <a:t> ( MP </a:t>
            </a:r>
            <a:r>
              <a:rPr lang="it-IT" dirty="0" err="1" smtClean="0"/>
              <a:t>activity</a:t>
            </a:r>
            <a:r>
              <a:rPr lang="it-IT" dirty="0" smtClean="0"/>
              <a:t>  , </a:t>
            </a:r>
            <a:r>
              <a:rPr lang="it-IT" dirty="0" err="1" smtClean="0"/>
              <a:t>dgh</a:t>
            </a:r>
            <a:r>
              <a:rPr lang="it-IT" dirty="0" smtClean="0"/>
              <a:t> ) </a:t>
            </a:r>
            <a:endParaRPr lang="it-IT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4605867" y="360588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dgh</a:t>
            </a:r>
            <a:endParaRPr lang="it-IT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4724400" y="1363229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Standing Position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4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4133" y="280257"/>
            <a:ext cx="84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Postural</a:t>
            </a:r>
            <a:r>
              <a:rPr lang="it-IT" sz="2800" dirty="0" smtClean="0"/>
              <a:t> </a:t>
            </a:r>
            <a:r>
              <a:rPr lang="it-IT" sz="2800" dirty="0" err="1" smtClean="0"/>
              <a:t>changes</a:t>
            </a:r>
            <a:r>
              <a:rPr lang="it-IT" sz="2800" dirty="0" smtClean="0"/>
              <a:t> of </a:t>
            </a:r>
            <a:r>
              <a:rPr lang="it-IT" sz="2800" dirty="0" err="1" smtClean="0"/>
              <a:t>telangiectasias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up and </a:t>
            </a:r>
            <a:r>
              <a:rPr lang="it-IT" sz="2800" dirty="0" err="1" smtClean="0"/>
              <a:t>mixted</a:t>
            </a:r>
            <a:endParaRPr lang="it-IT" sz="2800" dirty="0"/>
          </a:p>
        </p:txBody>
      </p:sp>
      <p:grpSp>
        <p:nvGrpSpPr>
          <p:cNvPr id="3" name="Gruppo 2"/>
          <p:cNvGrpSpPr/>
          <p:nvPr/>
        </p:nvGrpSpPr>
        <p:grpSpPr>
          <a:xfrm rot="7070913">
            <a:off x="1699348" y="1203878"/>
            <a:ext cx="1852720" cy="3647131"/>
            <a:chOff x="457200" y="685800"/>
            <a:chExt cx="2540000" cy="5435600"/>
          </a:xfrm>
        </p:grpSpPr>
        <p:sp>
          <p:nvSpPr>
            <p:cNvPr id="4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6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24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5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7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8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9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6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7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9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0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21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22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3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26" name="Figura a mano libera 25"/>
          <p:cNvSpPr/>
          <p:nvPr/>
        </p:nvSpPr>
        <p:spPr>
          <a:xfrm>
            <a:off x="3472483" y="4500857"/>
            <a:ext cx="1456266" cy="183227"/>
          </a:xfrm>
          <a:custGeom>
            <a:avLst/>
            <a:gdLst>
              <a:gd name="connsiteX0" fmla="*/ 0 w 2573867"/>
              <a:gd name="connsiteY0" fmla="*/ 0 h 183227"/>
              <a:gd name="connsiteX1" fmla="*/ 423334 w 2573867"/>
              <a:gd name="connsiteY1" fmla="*/ 169333 h 183227"/>
              <a:gd name="connsiteX2" fmla="*/ 1473200 w 2573867"/>
              <a:gd name="connsiteY2" fmla="*/ 169333 h 183227"/>
              <a:gd name="connsiteX3" fmla="*/ 2573867 w 2573867"/>
              <a:gd name="connsiteY3" fmla="*/ 135467 h 18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867" h="183227">
                <a:moveTo>
                  <a:pt x="0" y="0"/>
                </a:moveTo>
                <a:cubicBezTo>
                  <a:pt x="88900" y="70555"/>
                  <a:pt x="177801" y="141111"/>
                  <a:pt x="423334" y="169333"/>
                </a:cubicBezTo>
                <a:cubicBezTo>
                  <a:pt x="668867" y="197555"/>
                  <a:pt x="1114778" y="174977"/>
                  <a:pt x="1473200" y="169333"/>
                </a:cubicBezTo>
                <a:cubicBezTo>
                  <a:pt x="1831622" y="163689"/>
                  <a:pt x="2573867" y="135467"/>
                  <a:pt x="2573867" y="135467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1 26"/>
          <p:cNvCxnSpPr/>
          <p:nvPr/>
        </p:nvCxnSpPr>
        <p:spPr>
          <a:xfrm flipH="1" flipV="1">
            <a:off x="725492" y="4745337"/>
            <a:ext cx="4558856" cy="52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 rot="17995643">
            <a:off x="3047891" y="3265253"/>
            <a:ext cx="537288" cy="434589"/>
            <a:chOff x="1964817" y="4960714"/>
            <a:chExt cx="537288" cy="434589"/>
          </a:xfrm>
        </p:grpSpPr>
        <p:sp>
          <p:nvSpPr>
            <p:cNvPr id="29" name="Figura a mano libera 28"/>
            <p:cNvSpPr/>
            <p:nvPr/>
          </p:nvSpPr>
          <p:spPr>
            <a:xfrm>
              <a:off x="2289042" y="4960714"/>
              <a:ext cx="213063" cy="391981"/>
            </a:xfrm>
            <a:custGeom>
              <a:avLst/>
              <a:gdLst>
                <a:gd name="connsiteX0" fmla="*/ 0 w 292100"/>
                <a:gd name="connsiteY0" fmla="*/ 0 h 584200"/>
                <a:gd name="connsiteX1" fmla="*/ 63500 w 292100"/>
                <a:gd name="connsiteY1" fmla="*/ 25400 h 584200"/>
                <a:gd name="connsiteX2" fmla="*/ 152400 w 292100"/>
                <a:gd name="connsiteY2" fmla="*/ 63500 h 584200"/>
                <a:gd name="connsiteX3" fmla="*/ 228600 w 292100"/>
                <a:gd name="connsiteY3" fmla="*/ 139700 h 584200"/>
                <a:gd name="connsiteX4" fmla="*/ 241300 w 292100"/>
                <a:gd name="connsiteY4" fmla="*/ 266700 h 584200"/>
                <a:gd name="connsiteX5" fmla="*/ 266700 w 292100"/>
                <a:gd name="connsiteY5" fmla="*/ 304800 h 584200"/>
                <a:gd name="connsiteX6" fmla="*/ 292100 w 292100"/>
                <a:gd name="connsiteY6" fmla="*/ 355600 h 584200"/>
                <a:gd name="connsiteX7" fmla="*/ 279400 w 292100"/>
                <a:gd name="connsiteY7" fmla="*/ 393700 h 584200"/>
                <a:gd name="connsiteX8" fmla="*/ 215900 w 292100"/>
                <a:gd name="connsiteY8" fmla="*/ 469900 h 584200"/>
                <a:gd name="connsiteX9" fmla="*/ 190500 w 292100"/>
                <a:gd name="connsiteY9" fmla="*/ 508000 h 584200"/>
                <a:gd name="connsiteX10" fmla="*/ 241300 w 292100"/>
                <a:gd name="connsiteY10" fmla="*/ 546100 h 584200"/>
                <a:gd name="connsiteX11" fmla="*/ 266700 w 292100"/>
                <a:gd name="connsiteY1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100" h="584200">
                  <a:moveTo>
                    <a:pt x="0" y="0"/>
                  </a:moveTo>
                  <a:cubicBezTo>
                    <a:pt x="21167" y="8467"/>
                    <a:pt x="42668" y="16141"/>
                    <a:pt x="63500" y="25400"/>
                  </a:cubicBezTo>
                  <a:cubicBezTo>
                    <a:pt x="157661" y="67249"/>
                    <a:pt x="74146" y="37415"/>
                    <a:pt x="152400" y="63500"/>
                  </a:cubicBezTo>
                  <a:cubicBezTo>
                    <a:pt x="177800" y="88900"/>
                    <a:pt x="225026" y="103957"/>
                    <a:pt x="228600" y="139700"/>
                  </a:cubicBezTo>
                  <a:cubicBezTo>
                    <a:pt x="232833" y="182033"/>
                    <a:pt x="231733" y="225245"/>
                    <a:pt x="241300" y="266700"/>
                  </a:cubicBezTo>
                  <a:cubicBezTo>
                    <a:pt x="244732" y="281573"/>
                    <a:pt x="259127" y="291548"/>
                    <a:pt x="266700" y="304800"/>
                  </a:cubicBezTo>
                  <a:cubicBezTo>
                    <a:pt x="276093" y="321238"/>
                    <a:pt x="283633" y="338667"/>
                    <a:pt x="292100" y="355600"/>
                  </a:cubicBezTo>
                  <a:cubicBezTo>
                    <a:pt x="287867" y="368300"/>
                    <a:pt x="285387" y="381726"/>
                    <a:pt x="279400" y="393700"/>
                  </a:cubicBezTo>
                  <a:cubicBezTo>
                    <a:pt x="255751" y="440998"/>
                    <a:pt x="251009" y="427769"/>
                    <a:pt x="215900" y="469900"/>
                  </a:cubicBezTo>
                  <a:cubicBezTo>
                    <a:pt x="206129" y="481626"/>
                    <a:pt x="198967" y="495300"/>
                    <a:pt x="190500" y="508000"/>
                  </a:cubicBezTo>
                  <a:cubicBezTo>
                    <a:pt x="207433" y="520700"/>
                    <a:pt x="226333" y="531133"/>
                    <a:pt x="241300" y="546100"/>
                  </a:cubicBezTo>
                  <a:cubicBezTo>
                    <a:pt x="252093" y="556893"/>
                    <a:pt x="266700" y="584200"/>
                    <a:pt x="266700" y="5842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igura a mano libera 29"/>
            <p:cNvSpPr/>
            <p:nvPr/>
          </p:nvSpPr>
          <p:spPr>
            <a:xfrm>
              <a:off x="2270515" y="4994800"/>
              <a:ext cx="83373" cy="400503"/>
            </a:xfrm>
            <a:custGeom>
              <a:avLst/>
              <a:gdLst>
                <a:gd name="connsiteX0" fmla="*/ 0 w 114300"/>
                <a:gd name="connsiteY0" fmla="*/ 0 h 596900"/>
                <a:gd name="connsiteX1" fmla="*/ 25400 w 114300"/>
                <a:gd name="connsiteY1" fmla="*/ 63500 h 596900"/>
                <a:gd name="connsiteX2" fmla="*/ 38100 w 114300"/>
                <a:gd name="connsiteY2" fmla="*/ 101600 h 596900"/>
                <a:gd name="connsiteX3" fmla="*/ 88900 w 114300"/>
                <a:gd name="connsiteY3" fmla="*/ 177800 h 596900"/>
                <a:gd name="connsiteX4" fmla="*/ 114300 w 114300"/>
                <a:gd name="connsiteY4" fmla="*/ 215900 h 596900"/>
                <a:gd name="connsiteX5" fmla="*/ 101600 w 114300"/>
                <a:gd name="connsiteY5" fmla="*/ 266700 h 596900"/>
                <a:gd name="connsiteX6" fmla="*/ 63500 w 114300"/>
                <a:gd name="connsiteY6" fmla="*/ 304800 h 596900"/>
                <a:gd name="connsiteX7" fmla="*/ 88900 w 114300"/>
                <a:gd name="connsiteY7" fmla="*/ 419100 h 596900"/>
                <a:gd name="connsiteX8" fmla="*/ 76200 w 114300"/>
                <a:gd name="connsiteY8" fmla="*/ 508000 h 596900"/>
                <a:gd name="connsiteX9" fmla="*/ 38100 w 114300"/>
                <a:gd name="connsiteY9" fmla="*/ 571500 h 596900"/>
                <a:gd name="connsiteX10" fmla="*/ 25400 w 114300"/>
                <a:gd name="connsiteY10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596900">
                  <a:moveTo>
                    <a:pt x="0" y="0"/>
                  </a:moveTo>
                  <a:cubicBezTo>
                    <a:pt x="8467" y="21167"/>
                    <a:pt x="17395" y="42154"/>
                    <a:pt x="25400" y="63500"/>
                  </a:cubicBezTo>
                  <a:cubicBezTo>
                    <a:pt x="30100" y="76035"/>
                    <a:pt x="31599" y="89898"/>
                    <a:pt x="38100" y="101600"/>
                  </a:cubicBezTo>
                  <a:cubicBezTo>
                    <a:pt x="52925" y="128285"/>
                    <a:pt x="71967" y="152400"/>
                    <a:pt x="88900" y="177800"/>
                  </a:cubicBezTo>
                  <a:lnTo>
                    <a:pt x="114300" y="215900"/>
                  </a:lnTo>
                  <a:cubicBezTo>
                    <a:pt x="110067" y="232833"/>
                    <a:pt x="110260" y="251545"/>
                    <a:pt x="101600" y="266700"/>
                  </a:cubicBezTo>
                  <a:cubicBezTo>
                    <a:pt x="92689" y="282294"/>
                    <a:pt x="67396" y="287267"/>
                    <a:pt x="63500" y="304800"/>
                  </a:cubicBezTo>
                  <a:cubicBezTo>
                    <a:pt x="57540" y="331621"/>
                    <a:pt x="78902" y="389107"/>
                    <a:pt x="88900" y="419100"/>
                  </a:cubicBezTo>
                  <a:cubicBezTo>
                    <a:pt x="84667" y="448733"/>
                    <a:pt x="85666" y="479602"/>
                    <a:pt x="76200" y="508000"/>
                  </a:cubicBezTo>
                  <a:cubicBezTo>
                    <a:pt x="68394" y="531418"/>
                    <a:pt x="50347" y="550068"/>
                    <a:pt x="38100" y="571500"/>
                  </a:cubicBezTo>
                  <a:cubicBezTo>
                    <a:pt x="33404" y="579719"/>
                    <a:pt x="29633" y="588433"/>
                    <a:pt x="2540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Figura a mano libera 30"/>
            <p:cNvSpPr/>
            <p:nvPr/>
          </p:nvSpPr>
          <p:spPr>
            <a:xfrm>
              <a:off x="2103770" y="5003321"/>
              <a:ext cx="148217" cy="374939"/>
            </a:xfrm>
            <a:custGeom>
              <a:avLst/>
              <a:gdLst>
                <a:gd name="connsiteX0" fmla="*/ 203200 w 203200"/>
                <a:gd name="connsiteY0" fmla="*/ 0 h 558800"/>
                <a:gd name="connsiteX1" fmla="*/ 190500 w 203200"/>
                <a:gd name="connsiteY1" fmla="*/ 88900 h 558800"/>
                <a:gd name="connsiteX2" fmla="*/ 177800 w 203200"/>
                <a:gd name="connsiteY2" fmla="*/ 127000 h 558800"/>
                <a:gd name="connsiteX3" fmla="*/ 139700 w 203200"/>
                <a:gd name="connsiteY3" fmla="*/ 139700 h 558800"/>
                <a:gd name="connsiteX4" fmla="*/ 127000 w 203200"/>
                <a:gd name="connsiteY4" fmla="*/ 177800 h 558800"/>
                <a:gd name="connsiteX5" fmla="*/ 101600 w 203200"/>
                <a:gd name="connsiteY5" fmla="*/ 215900 h 558800"/>
                <a:gd name="connsiteX6" fmla="*/ 127000 w 203200"/>
                <a:gd name="connsiteY6" fmla="*/ 304800 h 558800"/>
                <a:gd name="connsiteX7" fmla="*/ 88900 w 203200"/>
                <a:gd name="connsiteY7" fmla="*/ 355600 h 558800"/>
                <a:gd name="connsiteX8" fmla="*/ 12700 w 203200"/>
                <a:gd name="connsiteY8" fmla="*/ 393700 h 558800"/>
                <a:gd name="connsiteX9" fmla="*/ 0 w 203200"/>
                <a:gd name="connsiteY9" fmla="*/ 431800 h 558800"/>
                <a:gd name="connsiteX10" fmla="*/ 38100 w 203200"/>
                <a:gd name="connsiteY10" fmla="*/ 520700 h 558800"/>
                <a:gd name="connsiteX11" fmla="*/ 50800 w 203200"/>
                <a:gd name="connsiteY11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200" h="558800">
                  <a:moveTo>
                    <a:pt x="203200" y="0"/>
                  </a:moveTo>
                  <a:cubicBezTo>
                    <a:pt x="198967" y="29633"/>
                    <a:pt x="196371" y="59547"/>
                    <a:pt x="190500" y="88900"/>
                  </a:cubicBezTo>
                  <a:cubicBezTo>
                    <a:pt x="187875" y="102027"/>
                    <a:pt x="187266" y="117534"/>
                    <a:pt x="177800" y="127000"/>
                  </a:cubicBezTo>
                  <a:cubicBezTo>
                    <a:pt x="168334" y="136466"/>
                    <a:pt x="152400" y="135467"/>
                    <a:pt x="139700" y="139700"/>
                  </a:cubicBezTo>
                  <a:cubicBezTo>
                    <a:pt x="135467" y="152400"/>
                    <a:pt x="132987" y="165826"/>
                    <a:pt x="127000" y="177800"/>
                  </a:cubicBezTo>
                  <a:cubicBezTo>
                    <a:pt x="120174" y="191452"/>
                    <a:pt x="103759" y="200790"/>
                    <a:pt x="101600" y="215900"/>
                  </a:cubicBezTo>
                  <a:cubicBezTo>
                    <a:pt x="100005" y="227063"/>
                    <a:pt x="122234" y="290502"/>
                    <a:pt x="127000" y="304800"/>
                  </a:cubicBezTo>
                  <a:cubicBezTo>
                    <a:pt x="114300" y="321733"/>
                    <a:pt x="103867" y="340633"/>
                    <a:pt x="88900" y="355600"/>
                  </a:cubicBezTo>
                  <a:cubicBezTo>
                    <a:pt x="64281" y="380219"/>
                    <a:pt x="43688" y="383371"/>
                    <a:pt x="12700" y="393700"/>
                  </a:cubicBezTo>
                  <a:cubicBezTo>
                    <a:pt x="8467" y="406400"/>
                    <a:pt x="0" y="418413"/>
                    <a:pt x="0" y="431800"/>
                  </a:cubicBezTo>
                  <a:cubicBezTo>
                    <a:pt x="0" y="451656"/>
                    <a:pt x="33140" y="509127"/>
                    <a:pt x="38100" y="520700"/>
                  </a:cubicBezTo>
                  <a:cubicBezTo>
                    <a:pt x="43373" y="533005"/>
                    <a:pt x="50800" y="558800"/>
                    <a:pt x="5080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Figura a mano libera 31"/>
            <p:cNvSpPr/>
            <p:nvPr/>
          </p:nvSpPr>
          <p:spPr>
            <a:xfrm>
              <a:off x="1964817" y="4986279"/>
              <a:ext cx="287172" cy="400503"/>
            </a:xfrm>
            <a:custGeom>
              <a:avLst/>
              <a:gdLst>
                <a:gd name="connsiteX0" fmla="*/ 393700 w 393700"/>
                <a:gd name="connsiteY0" fmla="*/ 0 h 596900"/>
                <a:gd name="connsiteX1" fmla="*/ 330200 w 393700"/>
                <a:gd name="connsiteY1" fmla="*/ 63500 h 596900"/>
                <a:gd name="connsiteX2" fmla="*/ 266700 w 393700"/>
                <a:gd name="connsiteY2" fmla="*/ 50800 h 596900"/>
                <a:gd name="connsiteX3" fmla="*/ 165100 w 393700"/>
                <a:gd name="connsiteY3" fmla="*/ 63500 h 596900"/>
                <a:gd name="connsiteX4" fmla="*/ 152400 w 393700"/>
                <a:gd name="connsiteY4" fmla="*/ 152400 h 596900"/>
                <a:gd name="connsiteX5" fmla="*/ 50800 w 393700"/>
                <a:gd name="connsiteY5" fmla="*/ 203200 h 596900"/>
                <a:gd name="connsiteX6" fmla="*/ 25400 w 393700"/>
                <a:gd name="connsiteY6" fmla="*/ 241300 h 596900"/>
                <a:gd name="connsiteX7" fmla="*/ 63500 w 393700"/>
                <a:gd name="connsiteY7" fmla="*/ 317500 h 596900"/>
                <a:gd name="connsiteX8" fmla="*/ 101600 w 393700"/>
                <a:gd name="connsiteY8" fmla="*/ 393700 h 596900"/>
                <a:gd name="connsiteX9" fmla="*/ 76200 w 393700"/>
                <a:gd name="connsiteY9" fmla="*/ 533400 h 596900"/>
                <a:gd name="connsiteX10" fmla="*/ 38100 w 393700"/>
                <a:gd name="connsiteY10" fmla="*/ 571500 h 596900"/>
                <a:gd name="connsiteX11" fmla="*/ 0 w 393700"/>
                <a:gd name="connsiteY11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700" h="596900">
                  <a:moveTo>
                    <a:pt x="393700" y="0"/>
                  </a:moveTo>
                  <a:cubicBezTo>
                    <a:pt x="372533" y="21167"/>
                    <a:pt x="357993" y="52383"/>
                    <a:pt x="330200" y="63500"/>
                  </a:cubicBezTo>
                  <a:cubicBezTo>
                    <a:pt x="310158" y="71517"/>
                    <a:pt x="288286" y="50800"/>
                    <a:pt x="266700" y="50800"/>
                  </a:cubicBezTo>
                  <a:cubicBezTo>
                    <a:pt x="232570" y="50800"/>
                    <a:pt x="198967" y="59267"/>
                    <a:pt x="165100" y="63500"/>
                  </a:cubicBezTo>
                  <a:cubicBezTo>
                    <a:pt x="160867" y="93133"/>
                    <a:pt x="171355" y="129232"/>
                    <a:pt x="152400" y="152400"/>
                  </a:cubicBezTo>
                  <a:cubicBezTo>
                    <a:pt x="128423" y="181705"/>
                    <a:pt x="50800" y="203200"/>
                    <a:pt x="50800" y="203200"/>
                  </a:cubicBezTo>
                  <a:cubicBezTo>
                    <a:pt x="42333" y="215900"/>
                    <a:pt x="27909" y="226244"/>
                    <a:pt x="25400" y="241300"/>
                  </a:cubicBezTo>
                  <a:cubicBezTo>
                    <a:pt x="21410" y="265241"/>
                    <a:pt x="55207" y="300915"/>
                    <a:pt x="63500" y="317500"/>
                  </a:cubicBezTo>
                  <a:cubicBezTo>
                    <a:pt x="116080" y="422660"/>
                    <a:pt x="28807" y="284511"/>
                    <a:pt x="101600" y="393700"/>
                  </a:cubicBezTo>
                  <a:cubicBezTo>
                    <a:pt x="119255" y="464319"/>
                    <a:pt x="126467" y="449622"/>
                    <a:pt x="76200" y="533400"/>
                  </a:cubicBezTo>
                  <a:cubicBezTo>
                    <a:pt x="66959" y="548801"/>
                    <a:pt x="51898" y="560002"/>
                    <a:pt x="38100" y="571500"/>
                  </a:cubicBezTo>
                  <a:cubicBezTo>
                    <a:pt x="26374" y="581271"/>
                    <a:pt x="0" y="596900"/>
                    <a:pt x="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3" name="Figura a mano libera 32"/>
          <p:cNvSpPr/>
          <p:nvPr/>
        </p:nvSpPr>
        <p:spPr>
          <a:xfrm rot="7195643">
            <a:off x="2452950" y="2414046"/>
            <a:ext cx="340914" cy="1244912"/>
          </a:xfrm>
          <a:custGeom>
            <a:avLst/>
            <a:gdLst>
              <a:gd name="connsiteX0" fmla="*/ 152400 w 241300"/>
              <a:gd name="connsiteY0" fmla="*/ 0 h 1244912"/>
              <a:gd name="connsiteX1" fmla="*/ 177800 w 241300"/>
              <a:gd name="connsiteY1" fmla="*/ 63500 h 1244912"/>
              <a:gd name="connsiteX2" fmla="*/ 139700 w 241300"/>
              <a:gd name="connsiteY2" fmla="*/ 152400 h 1244912"/>
              <a:gd name="connsiteX3" fmla="*/ 127000 w 241300"/>
              <a:gd name="connsiteY3" fmla="*/ 203200 h 1244912"/>
              <a:gd name="connsiteX4" fmla="*/ 101600 w 241300"/>
              <a:gd name="connsiteY4" fmla="*/ 241300 h 1244912"/>
              <a:gd name="connsiteX5" fmla="*/ 88900 w 241300"/>
              <a:gd name="connsiteY5" fmla="*/ 279400 h 1244912"/>
              <a:gd name="connsiteX6" fmla="*/ 101600 w 241300"/>
              <a:gd name="connsiteY6" fmla="*/ 355600 h 1244912"/>
              <a:gd name="connsiteX7" fmla="*/ 114300 w 241300"/>
              <a:gd name="connsiteY7" fmla="*/ 520700 h 1244912"/>
              <a:gd name="connsiteX8" fmla="*/ 139700 w 241300"/>
              <a:gd name="connsiteY8" fmla="*/ 596900 h 1244912"/>
              <a:gd name="connsiteX9" fmla="*/ 127000 w 241300"/>
              <a:gd name="connsiteY9" fmla="*/ 647700 h 1244912"/>
              <a:gd name="connsiteX10" fmla="*/ 101600 w 241300"/>
              <a:gd name="connsiteY10" fmla="*/ 685800 h 1244912"/>
              <a:gd name="connsiteX11" fmla="*/ 127000 w 241300"/>
              <a:gd name="connsiteY11" fmla="*/ 812800 h 1244912"/>
              <a:gd name="connsiteX12" fmla="*/ 101600 w 241300"/>
              <a:gd name="connsiteY12" fmla="*/ 927100 h 1244912"/>
              <a:gd name="connsiteX13" fmla="*/ 50800 w 241300"/>
              <a:gd name="connsiteY13" fmla="*/ 1003300 h 1244912"/>
              <a:gd name="connsiteX14" fmla="*/ 25400 w 241300"/>
              <a:gd name="connsiteY14" fmla="*/ 1054100 h 1244912"/>
              <a:gd name="connsiteX15" fmla="*/ 0 w 241300"/>
              <a:gd name="connsiteY15" fmla="*/ 1143000 h 1244912"/>
              <a:gd name="connsiteX16" fmla="*/ 12700 w 241300"/>
              <a:gd name="connsiteY16" fmla="*/ 1181100 h 1244912"/>
              <a:gd name="connsiteX17" fmla="*/ 215900 w 241300"/>
              <a:gd name="connsiteY17" fmla="*/ 1244600 h 1244912"/>
              <a:gd name="connsiteX18" fmla="*/ 241300 w 241300"/>
              <a:gd name="connsiteY18" fmla="*/ 1244600 h 124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1300" h="1244912">
                <a:moveTo>
                  <a:pt x="152400" y="0"/>
                </a:moveTo>
                <a:cubicBezTo>
                  <a:pt x="160867" y="21167"/>
                  <a:pt x="175282" y="40842"/>
                  <a:pt x="177800" y="63500"/>
                </a:cubicBezTo>
                <a:cubicBezTo>
                  <a:pt x="181705" y="98647"/>
                  <a:pt x="157024" y="126414"/>
                  <a:pt x="139700" y="152400"/>
                </a:cubicBezTo>
                <a:cubicBezTo>
                  <a:pt x="135467" y="169333"/>
                  <a:pt x="133876" y="187157"/>
                  <a:pt x="127000" y="203200"/>
                </a:cubicBezTo>
                <a:cubicBezTo>
                  <a:pt x="120987" y="217229"/>
                  <a:pt x="108426" y="227648"/>
                  <a:pt x="101600" y="241300"/>
                </a:cubicBezTo>
                <a:cubicBezTo>
                  <a:pt x="95613" y="253274"/>
                  <a:pt x="93133" y="266700"/>
                  <a:pt x="88900" y="279400"/>
                </a:cubicBezTo>
                <a:cubicBezTo>
                  <a:pt x="93133" y="304800"/>
                  <a:pt x="98904" y="329991"/>
                  <a:pt x="101600" y="355600"/>
                </a:cubicBezTo>
                <a:cubicBezTo>
                  <a:pt x="107378" y="410493"/>
                  <a:pt x="105692" y="466180"/>
                  <a:pt x="114300" y="520700"/>
                </a:cubicBezTo>
                <a:cubicBezTo>
                  <a:pt x="118476" y="547146"/>
                  <a:pt x="139700" y="596900"/>
                  <a:pt x="139700" y="596900"/>
                </a:cubicBezTo>
                <a:cubicBezTo>
                  <a:pt x="135467" y="613833"/>
                  <a:pt x="133876" y="631657"/>
                  <a:pt x="127000" y="647700"/>
                </a:cubicBezTo>
                <a:cubicBezTo>
                  <a:pt x="120987" y="661729"/>
                  <a:pt x="103119" y="670612"/>
                  <a:pt x="101600" y="685800"/>
                </a:cubicBezTo>
                <a:cubicBezTo>
                  <a:pt x="97110" y="730702"/>
                  <a:pt x="113368" y="771905"/>
                  <a:pt x="127000" y="812800"/>
                </a:cubicBezTo>
                <a:cubicBezTo>
                  <a:pt x="123554" y="833475"/>
                  <a:pt x="116488" y="900302"/>
                  <a:pt x="101600" y="927100"/>
                </a:cubicBezTo>
                <a:cubicBezTo>
                  <a:pt x="86775" y="953785"/>
                  <a:pt x="66506" y="977123"/>
                  <a:pt x="50800" y="1003300"/>
                </a:cubicBezTo>
                <a:cubicBezTo>
                  <a:pt x="41060" y="1019534"/>
                  <a:pt x="32858" y="1036699"/>
                  <a:pt x="25400" y="1054100"/>
                </a:cubicBezTo>
                <a:cubicBezTo>
                  <a:pt x="14468" y="1079607"/>
                  <a:pt x="6445" y="1117221"/>
                  <a:pt x="0" y="1143000"/>
                </a:cubicBezTo>
                <a:cubicBezTo>
                  <a:pt x="4233" y="1155700"/>
                  <a:pt x="3234" y="1171634"/>
                  <a:pt x="12700" y="1181100"/>
                </a:cubicBezTo>
                <a:cubicBezTo>
                  <a:pt x="81665" y="1250065"/>
                  <a:pt x="117943" y="1236437"/>
                  <a:pt x="215900" y="1244600"/>
                </a:cubicBezTo>
                <a:cubicBezTo>
                  <a:pt x="224337" y="1245303"/>
                  <a:pt x="232833" y="1244600"/>
                  <a:pt x="241300" y="1244600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 rot="7195643">
            <a:off x="2025840" y="2846703"/>
            <a:ext cx="127000" cy="309205"/>
          </a:xfrm>
          <a:custGeom>
            <a:avLst/>
            <a:gdLst>
              <a:gd name="connsiteX0" fmla="*/ 0 w 127000"/>
              <a:gd name="connsiteY0" fmla="*/ 287866 h 309205"/>
              <a:gd name="connsiteX1" fmla="*/ 84667 w 127000"/>
              <a:gd name="connsiteY1" fmla="*/ 279400 h 309205"/>
              <a:gd name="connsiteX2" fmla="*/ 127000 w 127000"/>
              <a:gd name="connsiteY2" fmla="*/ 0 h 30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" h="309205">
                <a:moveTo>
                  <a:pt x="0" y="287866"/>
                </a:moveTo>
                <a:cubicBezTo>
                  <a:pt x="31750" y="307622"/>
                  <a:pt x="63500" y="327378"/>
                  <a:pt x="84667" y="279400"/>
                </a:cubicBezTo>
                <a:cubicBezTo>
                  <a:pt x="105834" y="231422"/>
                  <a:pt x="127000" y="0"/>
                  <a:pt x="127000" y="0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2 34"/>
          <p:cNvCxnSpPr/>
          <p:nvPr/>
        </p:nvCxnSpPr>
        <p:spPr>
          <a:xfrm rot="7195643" flipH="1">
            <a:off x="2649281" y="2666262"/>
            <a:ext cx="36246" cy="43959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963613" y="5004444"/>
            <a:ext cx="376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worsens</a:t>
            </a:r>
            <a:r>
              <a:rPr lang="it-IT" sz="2400" dirty="0"/>
              <a:t> or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endParaRPr lang="it-IT" sz="24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4114801" y="1678051"/>
            <a:ext cx="4291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Venous</a:t>
            </a:r>
            <a:r>
              <a:rPr lang="it-IT" dirty="0" smtClean="0"/>
              <a:t> pressure in </a:t>
            </a:r>
            <a:r>
              <a:rPr lang="it-IT" dirty="0" err="1" smtClean="0"/>
              <a:t>Telangiectasia</a:t>
            </a:r>
            <a:r>
              <a:rPr lang="it-IT" dirty="0" smtClean="0"/>
              <a:t> = </a:t>
            </a:r>
            <a:r>
              <a:rPr lang="it-IT" dirty="0" err="1" smtClean="0"/>
              <a:t>residual</a:t>
            </a:r>
            <a:r>
              <a:rPr lang="it-IT" dirty="0" smtClean="0"/>
              <a:t> pressure ( </a:t>
            </a:r>
            <a:r>
              <a:rPr lang="it-IT" dirty="0" err="1" smtClean="0"/>
              <a:t>emptyng</a:t>
            </a:r>
            <a:r>
              <a:rPr lang="it-IT" dirty="0" smtClean="0"/>
              <a:t> rate) + </a:t>
            </a:r>
            <a:r>
              <a:rPr lang="it-IT" dirty="0" err="1" smtClean="0"/>
              <a:t>static</a:t>
            </a:r>
            <a:r>
              <a:rPr lang="it-IT" dirty="0" smtClean="0"/>
              <a:t> pressure of the </a:t>
            </a:r>
            <a:r>
              <a:rPr lang="it-IT" dirty="0" err="1" smtClean="0"/>
              <a:t>reticular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4250267" y="1034534"/>
            <a:ext cx="110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FF00"/>
                </a:solidFill>
              </a:rPr>
              <a:t>Leg</a:t>
            </a:r>
            <a:r>
              <a:rPr lang="it-IT" sz="2400" b="1" dirty="0" smtClean="0">
                <a:solidFill>
                  <a:srgbClr val="FFFF00"/>
                </a:solidFill>
              </a:rPr>
              <a:t> up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1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34"/>
          <p:cNvSpPr txBox="1"/>
          <p:nvPr/>
        </p:nvSpPr>
        <p:spPr>
          <a:xfrm>
            <a:off x="474133" y="280257"/>
            <a:ext cx="84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Postural</a:t>
            </a:r>
            <a:r>
              <a:rPr lang="it-IT" sz="2800" dirty="0" smtClean="0"/>
              <a:t> </a:t>
            </a:r>
            <a:r>
              <a:rPr lang="it-IT" sz="2800" dirty="0" err="1" smtClean="0"/>
              <a:t>changes</a:t>
            </a:r>
            <a:r>
              <a:rPr lang="it-IT" sz="2800" dirty="0" smtClean="0"/>
              <a:t> of </a:t>
            </a:r>
            <a:r>
              <a:rPr lang="it-IT" sz="2800" dirty="0" err="1" smtClean="0"/>
              <a:t>telangiectasias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up and </a:t>
            </a:r>
            <a:r>
              <a:rPr lang="it-IT" sz="2800" dirty="0" err="1" smtClean="0"/>
              <a:t>mixted</a:t>
            </a:r>
            <a:endParaRPr lang="it-IT" sz="2800" dirty="0"/>
          </a:p>
        </p:txBody>
      </p:sp>
      <p:grpSp>
        <p:nvGrpSpPr>
          <p:cNvPr id="37" name="Gruppo 36"/>
          <p:cNvGrpSpPr/>
          <p:nvPr/>
        </p:nvGrpSpPr>
        <p:grpSpPr>
          <a:xfrm>
            <a:off x="5354167" y="1065518"/>
            <a:ext cx="2409151" cy="4254023"/>
            <a:chOff x="457200" y="685800"/>
            <a:chExt cx="2540000" cy="5435600"/>
          </a:xfrm>
        </p:grpSpPr>
        <p:sp>
          <p:nvSpPr>
            <p:cNvPr id="47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8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49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67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8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50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1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2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3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4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9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0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1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2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63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64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65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6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grpSp>
        <p:nvGrpSpPr>
          <p:cNvPr id="39" name="Gruppo 38"/>
          <p:cNvGrpSpPr/>
          <p:nvPr/>
        </p:nvGrpSpPr>
        <p:grpSpPr>
          <a:xfrm rot="10800000">
            <a:off x="6308959" y="2057101"/>
            <a:ext cx="698653" cy="506906"/>
            <a:chOff x="1964817" y="4960714"/>
            <a:chExt cx="537288" cy="434589"/>
          </a:xfrm>
        </p:grpSpPr>
        <p:sp>
          <p:nvSpPr>
            <p:cNvPr id="43" name="Figura a mano libera 42"/>
            <p:cNvSpPr/>
            <p:nvPr/>
          </p:nvSpPr>
          <p:spPr>
            <a:xfrm>
              <a:off x="2289042" y="4960714"/>
              <a:ext cx="213063" cy="391981"/>
            </a:xfrm>
            <a:custGeom>
              <a:avLst/>
              <a:gdLst>
                <a:gd name="connsiteX0" fmla="*/ 0 w 292100"/>
                <a:gd name="connsiteY0" fmla="*/ 0 h 584200"/>
                <a:gd name="connsiteX1" fmla="*/ 63500 w 292100"/>
                <a:gd name="connsiteY1" fmla="*/ 25400 h 584200"/>
                <a:gd name="connsiteX2" fmla="*/ 152400 w 292100"/>
                <a:gd name="connsiteY2" fmla="*/ 63500 h 584200"/>
                <a:gd name="connsiteX3" fmla="*/ 228600 w 292100"/>
                <a:gd name="connsiteY3" fmla="*/ 139700 h 584200"/>
                <a:gd name="connsiteX4" fmla="*/ 241300 w 292100"/>
                <a:gd name="connsiteY4" fmla="*/ 266700 h 584200"/>
                <a:gd name="connsiteX5" fmla="*/ 266700 w 292100"/>
                <a:gd name="connsiteY5" fmla="*/ 304800 h 584200"/>
                <a:gd name="connsiteX6" fmla="*/ 292100 w 292100"/>
                <a:gd name="connsiteY6" fmla="*/ 355600 h 584200"/>
                <a:gd name="connsiteX7" fmla="*/ 279400 w 292100"/>
                <a:gd name="connsiteY7" fmla="*/ 393700 h 584200"/>
                <a:gd name="connsiteX8" fmla="*/ 215900 w 292100"/>
                <a:gd name="connsiteY8" fmla="*/ 469900 h 584200"/>
                <a:gd name="connsiteX9" fmla="*/ 190500 w 292100"/>
                <a:gd name="connsiteY9" fmla="*/ 508000 h 584200"/>
                <a:gd name="connsiteX10" fmla="*/ 241300 w 292100"/>
                <a:gd name="connsiteY10" fmla="*/ 546100 h 584200"/>
                <a:gd name="connsiteX11" fmla="*/ 266700 w 292100"/>
                <a:gd name="connsiteY1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100" h="584200">
                  <a:moveTo>
                    <a:pt x="0" y="0"/>
                  </a:moveTo>
                  <a:cubicBezTo>
                    <a:pt x="21167" y="8467"/>
                    <a:pt x="42668" y="16141"/>
                    <a:pt x="63500" y="25400"/>
                  </a:cubicBezTo>
                  <a:cubicBezTo>
                    <a:pt x="157661" y="67249"/>
                    <a:pt x="74146" y="37415"/>
                    <a:pt x="152400" y="63500"/>
                  </a:cubicBezTo>
                  <a:cubicBezTo>
                    <a:pt x="177800" y="88900"/>
                    <a:pt x="225026" y="103957"/>
                    <a:pt x="228600" y="139700"/>
                  </a:cubicBezTo>
                  <a:cubicBezTo>
                    <a:pt x="232833" y="182033"/>
                    <a:pt x="231733" y="225245"/>
                    <a:pt x="241300" y="266700"/>
                  </a:cubicBezTo>
                  <a:cubicBezTo>
                    <a:pt x="244732" y="281573"/>
                    <a:pt x="259127" y="291548"/>
                    <a:pt x="266700" y="304800"/>
                  </a:cubicBezTo>
                  <a:cubicBezTo>
                    <a:pt x="276093" y="321238"/>
                    <a:pt x="283633" y="338667"/>
                    <a:pt x="292100" y="355600"/>
                  </a:cubicBezTo>
                  <a:cubicBezTo>
                    <a:pt x="287867" y="368300"/>
                    <a:pt x="285387" y="381726"/>
                    <a:pt x="279400" y="393700"/>
                  </a:cubicBezTo>
                  <a:cubicBezTo>
                    <a:pt x="255751" y="440998"/>
                    <a:pt x="251009" y="427769"/>
                    <a:pt x="215900" y="469900"/>
                  </a:cubicBezTo>
                  <a:cubicBezTo>
                    <a:pt x="206129" y="481626"/>
                    <a:pt x="198967" y="495300"/>
                    <a:pt x="190500" y="508000"/>
                  </a:cubicBezTo>
                  <a:cubicBezTo>
                    <a:pt x="207433" y="520700"/>
                    <a:pt x="226333" y="531133"/>
                    <a:pt x="241300" y="546100"/>
                  </a:cubicBezTo>
                  <a:cubicBezTo>
                    <a:pt x="252093" y="556893"/>
                    <a:pt x="266700" y="584200"/>
                    <a:pt x="266700" y="5842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Figura a mano libera 43"/>
            <p:cNvSpPr/>
            <p:nvPr/>
          </p:nvSpPr>
          <p:spPr>
            <a:xfrm>
              <a:off x="2270515" y="4994800"/>
              <a:ext cx="83373" cy="400503"/>
            </a:xfrm>
            <a:custGeom>
              <a:avLst/>
              <a:gdLst>
                <a:gd name="connsiteX0" fmla="*/ 0 w 114300"/>
                <a:gd name="connsiteY0" fmla="*/ 0 h 596900"/>
                <a:gd name="connsiteX1" fmla="*/ 25400 w 114300"/>
                <a:gd name="connsiteY1" fmla="*/ 63500 h 596900"/>
                <a:gd name="connsiteX2" fmla="*/ 38100 w 114300"/>
                <a:gd name="connsiteY2" fmla="*/ 101600 h 596900"/>
                <a:gd name="connsiteX3" fmla="*/ 88900 w 114300"/>
                <a:gd name="connsiteY3" fmla="*/ 177800 h 596900"/>
                <a:gd name="connsiteX4" fmla="*/ 114300 w 114300"/>
                <a:gd name="connsiteY4" fmla="*/ 215900 h 596900"/>
                <a:gd name="connsiteX5" fmla="*/ 101600 w 114300"/>
                <a:gd name="connsiteY5" fmla="*/ 266700 h 596900"/>
                <a:gd name="connsiteX6" fmla="*/ 63500 w 114300"/>
                <a:gd name="connsiteY6" fmla="*/ 304800 h 596900"/>
                <a:gd name="connsiteX7" fmla="*/ 88900 w 114300"/>
                <a:gd name="connsiteY7" fmla="*/ 419100 h 596900"/>
                <a:gd name="connsiteX8" fmla="*/ 76200 w 114300"/>
                <a:gd name="connsiteY8" fmla="*/ 508000 h 596900"/>
                <a:gd name="connsiteX9" fmla="*/ 38100 w 114300"/>
                <a:gd name="connsiteY9" fmla="*/ 571500 h 596900"/>
                <a:gd name="connsiteX10" fmla="*/ 25400 w 114300"/>
                <a:gd name="connsiteY10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596900">
                  <a:moveTo>
                    <a:pt x="0" y="0"/>
                  </a:moveTo>
                  <a:cubicBezTo>
                    <a:pt x="8467" y="21167"/>
                    <a:pt x="17395" y="42154"/>
                    <a:pt x="25400" y="63500"/>
                  </a:cubicBezTo>
                  <a:cubicBezTo>
                    <a:pt x="30100" y="76035"/>
                    <a:pt x="31599" y="89898"/>
                    <a:pt x="38100" y="101600"/>
                  </a:cubicBezTo>
                  <a:cubicBezTo>
                    <a:pt x="52925" y="128285"/>
                    <a:pt x="71967" y="152400"/>
                    <a:pt x="88900" y="177800"/>
                  </a:cubicBezTo>
                  <a:lnTo>
                    <a:pt x="114300" y="215900"/>
                  </a:lnTo>
                  <a:cubicBezTo>
                    <a:pt x="110067" y="232833"/>
                    <a:pt x="110260" y="251545"/>
                    <a:pt x="101600" y="266700"/>
                  </a:cubicBezTo>
                  <a:cubicBezTo>
                    <a:pt x="92689" y="282294"/>
                    <a:pt x="67396" y="287267"/>
                    <a:pt x="63500" y="304800"/>
                  </a:cubicBezTo>
                  <a:cubicBezTo>
                    <a:pt x="57540" y="331621"/>
                    <a:pt x="78902" y="389107"/>
                    <a:pt x="88900" y="419100"/>
                  </a:cubicBezTo>
                  <a:cubicBezTo>
                    <a:pt x="84667" y="448733"/>
                    <a:pt x="85666" y="479602"/>
                    <a:pt x="76200" y="508000"/>
                  </a:cubicBezTo>
                  <a:cubicBezTo>
                    <a:pt x="68394" y="531418"/>
                    <a:pt x="50347" y="550068"/>
                    <a:pt x="38100" y="571500"/>
                  </a:cubicBezTo>
                  <a:cubicBezTo>
                    <a:pt x="33404" y="579719"/>
                    <a:pt x="29633" y="588433"/>
                    <a:pt x="2540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Figura a mano libera 44"/>
            <p:cNvSpPr/>
            <p:nvPr/>
          </p:nvSpPr>
          <p:spPr>
            <a:xfrm>
              <a:off x="2103770" y="5003321"/>
              <a:ext cx="148217" cy="374939"/>
            </a:xfrm>
            <a:custGeom>
              <a:avLst/>
              <a:gdLst>
                <a:gd name="connsiteX0" fmla="*/ 203200 w 203200"/>
                <a:gd name="connsiteY0" fmla="*/ 0 h 558800"/>
                <a:gd name="connsiteX1" fmla="*/ 190500 w 203200"/>
                <a:gd name="connsiteY1" fmla="*/ 88900 h 558800"/>
                <a:gd name="connsiteX2" fmla="*/ 177800 w 203200"/>
                <a:gd name="connsiteY2" fmla="*/ 127000 h 558800"/>
                <a:gd name="connsiteX3" fmla="*/ 139700 w 203200"/>
                <a:gd name="connsiteY3" fmla="*/ 139700 h 558800"/>
                <a:gd name="connsiteX4" fmla="*/ 127000 w 203200"/>
                <a:gd name="connsiteY4" fmla="*/ 177800 h 558800"/>
                <a:gd name="connsiteX5" fmla="*/ 101600 w 203200"/>
                <a:gd name="connsiteY5" fmla="*/ 215900 h 558800"/>
                <a:gd name="connsiteX6" fmla="*/ 127000 w 203200"/>
                <a:gd name="connsiteY6" fmla="*/ 304800 h 558800"/>
                <a:gd name="connsiteX7" fmla="*/ 88900 w 203200"/>
                <a:gd name="connsiteY7" fmla="*/ 355600 h 558800"/>
                <a:gd name="connsiteX8" fmla="*/ 12700 w 203200"/>
                <a:gd name="connsiteY8" fmla="*/ 393700 h 558800"/>
                <a:gd name="connsiteX9" fmla="*/ 0 w 203200"/>
                <a:gd name="connsiteY9" fmla="*/ 431800 h 558800"/>
                <a:gd name="connsiteX10" fmla="*/ 38100 w 203200"/>
                <a:gd name="connsiteY10" fmla="*/ 520700 h 558800"/>
                <a:gd name="connsiteX11" fmla="*/ 50800 w 203200"/>
                <a:gd name="connsiteY11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200" h="558800">
                  <a:moveTo>
                    <a:pt x="203200" y="0"/>
                  </a:moveTo>
                  <a:cubicBezTo>
                    <a:pt x="198967" y="29633"/>
                    <a:pt x="196371" y="59547"/>
                    <a:pt x="190500" y="88900"/>
                  </a:cubicBezTo>
                  <a:cubicBezTo>
                    <a:pt x="187875" y="102027"/>
                    <a:pt x="187266" y="117534"/>
                    <a:pt x="177800" y="127000"/>
                  </a:cubicBezTo>
                  <a:cubicBezTo>
                    <a:pt x="168334" y="136466"/>
                    <a:pt x="152400" y="135467"/>
                    <a:pt x="139700" y="139700"/>
                  </a:cubicBezTo>
                  <a:cubicBezTo>
                    <a:pt x="135467" y="152400"/>
                    <a:pt x="132987" y="165826"/>
                    <a:pt x="127000" y="177800"/>
                  </a:cubicBezTo>
                  <a:cubicBezTo>
                    <a:pt x="120174" y="191452"/>
                    <a:pt x="103759" y="200790"/>
                    <a:pt x="101600" y="215900"/>
                  </a:cubicBezTo>
                  <a:cubicBezTo>
                    <a:pt x="100005" y="227063"/>
                    <a:pt x="122234" y="290502"/>
                    <a:pt x="127000" y="304800"/>
                  </a:cubicBezTo>
                  <a:cubicBezTo>
                    <a:pt x="114300" y="321733"/>
                    <a:pt x="103867" y="340633"/>
                    <a:pt x="88900" y="355600"/>
                  </a:cubicBezTo>
                  <a:cubicBezTo>
                    <a:pt x="64281" y="380219"/>
                    <a:pt x="43688" y="383371"/>
                    <a:pt x="12700" y="393700"/>
                  </a:cubicBezTo>
                  <a:cubicBezTo>
                    <a:pt x="8467" y="406400"/>
                    <a:pt x="0" y="418413"/>
                    <a:pt x="0" y="431800"/>
                  </a:cubicBezTo>
                  <a:cubicBezTo>
                    <a:pt x="0" y="451656"/>
                    <a:pt x="33140" y="509127"/>
                    <a:pt x="38100" y="520700"/>
                  </a:cubicBezTo>
                  <a:cubicBezTo>
                    <a:pt x="43373" y="533005"/>
                    <a:pt x="50800" y="558800"/>
                    <a:pt x="5080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Figura a mano libera 45"/>
            <p:cNvSpPr/>
            <p:nvPr/>
          </p:nvSpPr>
          <p:spPr>
            <a:xfrm>
              <a:off x="1964817" y="4986279"/>
              <a:ext cx="287172" cy="400503"/>
            </a:xfrm>
            <a:custGeom>
              <a:avLst/>
              <a:gdLst>
                <a:gd name="connsiteX0" fmla="*/ 393700 w 393700"/>
                <a:gd name="connsiteY0" fmla="*/ 0 h 596900"/>
                <a:gd name="connsiteX1" fmla="*/ 330200 w 393700"/>
                <a:gd name="connsiteY1" fmla="*/ 63500 h 596900"/>
                <a:gd name="connsiteX2" fmla="*/ 266700 w 393700"/>
                <a:gd name="connsiteY2" fmla="*/ 50800 h 596900"/>
                <a:gd name="connsiteX3" fmla="*/ 165100 w 393700"/>
                <a:gd name="connsiteY3" fmla="*/ 63500 h 596900"/>
                <a:gd name="connsiteX4" fmla="*/ 152400 w 393700"/>
                <a:gd name="connsiteY4" fmla="*/ 152400 h 596900"/>
                <a:gd name="connsiteX5" fmla="*/ 50800 w 393700"/>
                <a:gd name="connsiteY5" fmla="*/ 203200 h 596900"/>
                <a:gd name="connsiteX6" fmla="*/ 25400 w 393700"/>
                <a:gd name="connsiteY6" fmla="*/ 241300 h 596900"/>
                <a:gd name="connsiteX7" fmla="*/ 63500 w 393700"/>
                <a:gd name="connsiteY7" fmla="*/ 317500 h 596900"/>
                <a:gd name="connsiteX8" fmla="*/ 101600 w 393700"/>
                <a:gd name="connsiteY8" fmla="*/ 393700 h 596900"/>
                <a:gd name="connsiteX9" fmla="*/ 76200 w 393700"/>
                <a:gd name="connsiteY9" fmla="*/ 533400 h 596900"/>
                <a:gd name="connsiteX10" fmla="*/ 38100 w 393700"/>
                <a:gd name="connsiteY10" fmla="*/ 571500 h 596900"/>
                <a:gd name="connsiteX11" fmla="*/ 0 w 393700"/>
                <a:gd name="connsiteY11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700" h="596900">
                  <a:moveTo>
                    <a:pt x="393700" y="0"/>
                  </a:moveTo>
                  <a:cubicBezTo>
                    <a:pt x="372533" y="21167"/>
                    <a:pt x="357993" y="52383"/>
                    <a:pt x="330200" y="63500"/>
                  </a:cubicBezTo>
                  <a:cubicBezTo>
                    <a:pt x="310158" y="71517"/>
                    <a:pt x="288286" y="50800"/>
                    <a:pt x="266700" y="50800"/>
                  </a:cubicBezTo>
                  <a:cubicBezTo>
                    <a:pt x="232570" y="50800"/>
                    <a:pt x="198967" y="59267"/>
                    <a:pt x="165100" y="63500"/>
                  </a:cubicBezTo>
                  <a:cubicBezTo>
                    <a:pt x="160867" y="93133"/>
                    <a:pt x="171355" y="129232"/>
                    <a:pt x="152400" y="152400"/>
                  </a:cubicBezTo>
                  <a:cubicBezTo>
                    <a:pt x="128423" y="181705"/>
                    <a:pt x="50800" y="203200"/>
                    <a:pt x="50800" y="203200"/>
                  </a:cubicBezTo>
                  <a:cubicBezTo>
                    <a:pt x="42333" y="215900"/>
                    <a:pt x="27909" y="226244"/>
                    <a:pt x="25400" y="241300"/>
                  </a:cubicBezTo>
                  <a:cubicBezTo>
                    <a:pt x="21410" y="265241"/>
                    <a:pt x="55207" y="300915"/>
                    <a:pt x="63500" y="317500"/>
                  </a:cubicBezTo>
                  <a:cubicBezTo>
                    <a:pt x="116080" y="422660"/>
                    <a:pt x="28807" y="284511"/>
                    <a:pt x="101600" y="393700"/>
                  </a:cubicBezTo>
                  <a:cubicBezTo>
                    <a:pt x="119255" y="464319"/>
                    <a:pt x="126467" y="449622"/>
                    <a:pt x="76200" y="533400"/>
                  </a:cubicBezTo>
                  <a:cubicBezTo>
                    <a:pt x="66959" y="548801"/>
                    <a:pt x="51898" y="560002"/>
                    <a:pt x="38100" y="571500"/>
                  </a:cubicBezTo>
                  <a:cubicBezTo>
                    <a:pt x="26374" y="581271"/>
                    <a:pt x="0" y="596900"/>
                    <a:pt x="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1" name="Figura a mano libera 40"/>
          <p:cNvSpPr/>
          <p:nvPr/>
        </p:nvSpPr>
        <p:spPr>
          <a:xfrm>
            <a:off x="6829509" y="3650807"/>
            <a:ext cx="165142" cy="360658"/>
          </a:xfrm>
          <a:custGeom>
            <a:avLst/>
            <a:gdLst>
              <a:gd name="connsiteX0" fmla="*/ 0 w 127000"/>
              <a:gd name="connsiteY0" fmla="*/ 287866 h 309205"/>
              <a:gd name="connsiteX1" fmla="*/ 84667 w 127000"/>
              <a:gd name="connsiteY1" fmla="*/ 279400 h 309205"/>
              <a:gd name="connsiteX2" fmla="*/ 127000 w 127000"/>
              <a:gd name="connsiteY2" fmla="*/ 0 h 30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" h="309205">
                <a:moveTo>
                  <a:pt x="0" y="287866"/>
                </a:moveTo>
                <a:cubicBezTo>
                  <a:pt x="31750" y="307622"/>
                  <a:pt x="63500" y="327378"/>
                  <a:pt x="84667" y="279400"/>
                </a:cubicBezTo>
                <a:cubicBezTo>
                  <a:pt x="105834" y="231422"/>
                  <a:pt x="127000" y="0"/>
                  <a:pt x="127000" y="0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9" name="Gruppo 68"/>
          <p:cNvGrpSpPr/>
          <p:nvPr/>
        </p:nvGrpSpPr>
        <p:grpSpPr>
          <a:xfrm>
            <a:off x="1514416" y="1118942"/>
            <a:ext cx="2409151" cy="4254023"/>
            <a:chOff x="973611" y="2719603"/>
            <a:chExt cx="1852720" cy="3647131"/>
          </a:xfrm>
        </p:grpSpPr>
        <p:grpSp>
          <p:nvGrpSpPr>
            <p:cNvPr id="70" name="Gruppo 69"/>
            <p:cNvGrpSpPr/>
            <p:nvPr/>
          </p:nvGrpSpPr>
          <p:grpSpPr>
            <a:xfrm>
              <a:off x="973611" y="2719603"/>
              <a:ext cx="1852720" cy="3647131"/>
              <a:chOff x="457200" y="685800"/>
              <a:chExt cx="2540000" cy="5435600"/>
            </a:xfrm>
          </p:grpSpPr>
          <p:sp>
            <p:nvSpPr>
              <p:cNvPr id="80" name="Arco 428"/>
              <p:cNvSpPr>
                <a:spLocks/>
              </p:cNvSpPr>
              <p:nvPr/>
            </p:nvSpPr>
            <p:spPr bwMode="auto">
              <a:xfrm flipH="1" flipV="1">
                <a:off x="939800" y="685800"/>
                <a:ext cx="228600" cy="2667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11"/>
                  <a:gd name="T1" fmla="*/ 0 h 21600"/>
                  <a:gd name="T2" fmla="*/ 21211 w 21211"/>
                  <a:gd name="T3" fmla="*/ 17520 h 21600"/>
                  <a:gd name="T4" fmla="*/ 0 w 212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11" h="21600" fill="none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</a:path>
                  <a:path w="21211" h="21600" stroke="0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1" name="Arco 429"/>
              <p:cNvSpPr>
                <a:spLocks/>
              </p:cNvSpPr>
              <p:nvPr/>
            </p:nvSpPr>
            <p:spPr bwMode="auto">
              <a:xfrm flipH="1" flipV="1">
                <a:off x="1146175" y="3471863"/>
                <a:ext cx="233363" cy="2209800"/>
              </a:xfrm>
              <a:custGeom>
                <a:avLst/>
                <a:gdLst>
                  <a:gd name="G0" fmla="+- 553 0 0"/>
                  <a:gd name="G1" fmla="+- 21600 0 0"/>
                  <a:gd name="G2" fmla="+- 21600 0 0"/>
                  <a:gd name="T0" fmla="*/ 0 w 21764"/>
                  <a:gd name="T1" fmla="*/ 8 h 21600"/>
                  <a:gd name="T2" fmla="*/ 21764 w 21764"/>
                  <a:gd name="T3" fmla="*/ 17520 h 21600"/>
                  <a:gd name="T4" fmla="*/ 553 w 2176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64" h="21600" fill="none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</a:path>
                  <a:path w="21764" h="21600" stroke="0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  <a:lnTo>
                      <a:pt x="553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82" name="Group 430"/>
              <p:cNvGrpSpPr>
                <a:grpSpLocks/>
              </p:cNvGrpSpPr>
              <p:nvPr/>
            </p:nvGrpSpPr>
            <p:grpSpPr bwMode="auto">
              <a:xfrm flipH="1">
                <a:off x="1092200" y="3352800"/>
                <a:ext cx="76200" cy="533400"/>
                <a:chOff x="3840" y="2448"/>
                <a:chExt cx="96" cy="752"/>
              </a:xfrm>
            </p:grpSpPr>
            <p:sp>
              <p:nvSpPr>
                <p:cNvPr id="100" name="Arco 431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101" name="Arco 432"/>
                <p:cNvSpPr>
                  <a:spLocks/>
                </p:cNvSpPr>
                <p:nvPr/>
              </p:nvSpPr>
              <p:spPr bwMode="auto">
                <a:xfrm flipV="1">
                  <a:off x="3840" y="2815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  <p:sp>
            <p:nvSpPr>
              <p:cNvPr id="83" name="Arco 433"/>
              <p:cNvSpPr>
                <a:spLocks/>
              </p:cNvSpPr>
              <p:nvPr/>
            </p:nvSpPr>
            <p:spPr bwMode="auto">
              <a:xfrm flipH="1">
                <a:off x="863600" y="5672138"/>
                <a:ext cx="508000" cy="34766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611"/>
                  <a:gd name="T1" fmla="*/ 0 h 21600"/>
                  <a:gd name="T2" fmla="*/ 19611 w 19611"/>
                  <a:gd name="T3" fmla="*/ 12549 h 21600"/>
                  <a:gd name="T4" fmla="*/ 0 w 196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1" h="21600" fill="none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</a:path>
                  <a:path w="19611" h="21600" stroke="0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4" name="Freeform 434"/>
              <p:cNvSpPr>
                <a:spLocks/>
              </p:cNvSpPr>
              <p:nvPr/>
            </p:nvSpPr>
            <p:spPr bwMode="auto">
              <a:xfrm flipH="1">
                <a:off x="457200" y="5854700"/>
                <a:ext cx="2082800" cy="266700"/>
              </a:xfrm>
              <a:custGeom>
                <a:avLst/>
                <a:gdLst>
                  <a:gd name="T0" fmla="*/ 0 w 1312"/>
                  <a:gd name="T1" fmla="*/ 152 h 168"/>
                  <a:gd name="T2" fmla="*/ 1104 w 1312"/>
                  <a:gd name="T3" fmla="*/ 152 h 168"/>
                  <a:gd name="T4" fmla="*/ 1248 w 1312"/>
                  <a:gd name="T5" fmla="*/ 56 h 168"/>
                  <a:gd name="T6" fmla="*/ 1152 w 1312"/>
                  <a:gd name="T7" fmla="*/ 8 h 168"/>
                  <a:gd name="T8" fmla="*/ 1056 w 1312"/>
                  <a:gd name="T9" fmla="*/ 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2" h="168">
                    <a:moveTo>
                      <a:pt x="0" y="152"/>
                    </a:moveTo>
                    <a:cubicBezTo>
                      <a:pt x="448" y="160"/>
                      <a:pt x="896" y="168"/>
                      <a:pt x="1104" y="152"/>
                    </a:cubicBezTo>
                    <a:cubicBezTo>
                      <a:pt x="1312" y="136"/>
                      <a:pt x="1240" y="80"/>
                      <a:pt x="1248" y="56"/>
                    </a:cubicBezTo>
                    <a:cubicBezTo>
                      <a:pt x="1256" y="32"/>
                      <a:pt x="1184" y="16"/>
                      <a:pt x="1152" y="8"/>
                    </a:cubicBezTo>
                    <a:cubicBezTo>
                      <a:pt x="1120" y="0"/>
                      <a:pt x="1088" y="4"/>
                      <a:pt x="1056" y="8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5" name="Arco 435"/>
              <p:cNvSpPr>
                <a:spLocks/>
              </p:cNvSpPr>
              <p:nvPr/>
            </p:nvSpPr>
            <p:spPr bwMode="auto">
              <a:xfrm flipV="1">
                <a:off x="2540000" y="3352800"/>
                <a:ext cx="152400" cy="2438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6" name="Arco 436"/>
              <p:cNvSpPr>
                <a:spLocks/>
              </p:cNvSpPr>
              <p:nvPr/>
            </p:nvSpPr>
            <p:spPr bwMode="auto">
              <a:xfrm flipV="1">
                <a:off x="2692400" y="1219200"/>
                <a:ext cx="304800" cy="21336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87" name="Oval 441"/>
              <p:cNvSpPr>
                <a:spLocks noChangeArrowheads="1"/>
              </p:cNvSpPr>
              <p:nvPr/>
            </p:nvSpPr>
            <p:spPr bwMode="auto">
              <a:xfrm flipH="1">
                <a:off x="1746250" y="5380038"/>
                <a:ext cx="158750" cy="15875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" name="Arco 442"/>
              <p:cNvSpPr>
                <a:spLocks/>
              </p:cNvSpPr>
              <p:nvPr/>
            </p:nvSpPr>
            <p:spPr bwMode="auto">
              <a:xfrm flipH="1">
                <a:off x="1490663" y="4130675"/>
                <a:ext cx="101600" cy="163513"/>
              </a:xfrm>
              <a:custGeom>
                <a:avLst/>
                <a:gdLst>
                  <a:gd name="T0" fmla="*/ 873461 w 11818"/>
                  <a:gd name="T1" fmla="*/ 1201011 h 21600"/>
                  <a:gd name="T2" fmla="*/ 0 w 11818"/>
                  <a:gd name="T3" fmla="*/ 1178777 h 21600"/>
                  <a:gd name="T4" fmla="*/ 487135 w 118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18" h="21600" fill="none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18" h="21600" stroke="0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18" y="2095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" name="Arco 443"/>
              <p:cNvSpPr>
                <a:spLocks/>
              </p:cNvSpPr>
              <p:nvPr/>
            </p:nvSpPr>
            <p:spPr bwMode="auto">
              <a:xfrm flipH="1">
                <a:off x="2312988" y="4143375"/>
                <a:ext cx="100012" cy="161925"/>
              </a:xfrm>
              <a:custGeom>
                <a:avLst/>
                <a:gdLst>
                  <a:gd name="T0" fmla="*/ 844369 w 11846"/>
                  <a:gd name="T1" fmla="*/ 1177405 h 21600"/>
                  <a:gd name="T2" fmla="*/ 0 w 11846"/>
                  <a:gd name="T3" fmla="*/ 1155995 h 21600"/>
                  <a:gd name="T4" fmla="*/ 469801 w 118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46" h="21600" fill="none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46" h="21600" stroke="0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46" y="209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" name="Arco 444"/>
              <p:cNvSpPr>
                <a:spLocks/>
              </p:cNvSpPr>
              <p:nvPr/>
            </p:nvSpPr>
            <p:spPr bwMode="auto">
              <a:xfrm flipH="1">
                <a:off x="1697038" y="1452563"/>
                <a:ext cx="98425" cy="161925"/>
              </a:xfrm>
              <a:custGeom>
                <a:avLst/>
                <a:gdLst>
                  <a:gd name="T0" fmla="*/ 844814 w 11467"/>
                  <a:gd name="T1" fmla="*/ 1028704 h 21600"/>
                  <a:gd name="T2" fmla="*/ 0 w 11467"/>
                  <a:gd name="T3" fmla="*/ 1213875 h 21600"/>
                  <a:gd name="T4" fmla="*/ 0 w 1146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67" h="21600" fill="none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</a:path>
                  <a:path w="11467" h="21600" stroke="0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  <a:lnTo>
                      <a:pt x="0" y="0"/>
                    </a:lnTo>
                    <a:lnTo>
                      <a:pt x="11466" y="18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1" name="Line 448"/>
              <p:cNvSpPr>
                <a:spLocks noChangeShapeType="1"/>
              </p:cNvSpPr>
              <p:nvPr/>
            </p:nvSpPr>
            <p:spPr bwMode="auto">
              <a:xfrm flipH="1">
                <a:off x="23114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2" name="Line 449"/>
              <p:cNvSpPr>
                <a:spLocks noChangeShapeType="1"/>
              </p:cNvSpPr>
              <p:nvPr/>
            </p:nvSpPr>
            <p:spPr bwMode="auto">
              <a:xfrm flipH="1">
                <a:off x="21590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3" name="Line 450"/>
              <p:cNvSpPr>
                <a:spLocks noChangeShapeType="1"/>
              </p:cNvSpPr>
              <p:nvPr/>
            </p:nvSpPr>
            <p:spPr bwMode="auto">
              <a:xfrm flipH="1">
                <a:off x="2235200" y="29718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4" name="Line 451"/>
              <p:cNvSpPr>
                <a:spLocks noChangeShapeType="1"/>
              </p:cNvSpPr>
              <p:nvPr/>
            </p:nvSpPr>
            <p:spPr bwMode="auto">
              <a:xfrm flipH="1">
                <a:off x="23114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5" name="Line 452"/>
              <p:cNvSpPr>
                <a:spLocks noChangeShapeType="1"/>
              </p:cNvSpPr>
              <p:nvPr/>
            </p:nvSpPr>
            <p:spPr bwMode="auto">
              <a:xfrm flipH="1">
                <a:off x="21590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96" name="Line 453"/>
              <p:cNvSpPr>
                <a:spLocks noChangeShapeType="1"/>
              </p:cNvSpPr>
              <p:nvPr/>
            </p:nvSpPr>
            <p:spPr bwMode="auto">
              <a:xfrm flipH="1">
                <a:off x="2235200" y="9144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97" name="Group 454"/>
              <p:cNvGrpSpPr>
                <a:grpSpLocks/>
              </p:cNvGrpSpPr>
              <p:nvPr/>
            </p:nvGrpSpPr>
            <p:grpSpPr bwMode="auto">
              <a:xfrm>
                <a:off x="2540000" y="5791200"/>
                <a:ext cx="76200" cy="304800"/>
                <a:chOff x="3840" y="2448"/>
                <a:chExt cx="96" cy="752"/>
              </a:xfrm>
            </p:grpSpPr>
            <p:sp>
              <p:nvSpPr>
                <p:cNvPr id="98" name="Arco 455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99" name="Arco 456"/>
                <p:cNvSpPr>
                  <a:spLocks/>
                </p:cNvSpPr>
                <p:nvPr/>
              </p:nvSpPr>
              <p:spPr bwMode="auto">
                <a:xfrm flipV="1">
                  <a:off x="3840" y="2816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</p:grpSp>
        <p:grpSp>
          <p:nvGrpSpPr>
            <p:cNvPr id="71" name="Gruppo 70"/>
            <p:cNvGrpSpPr/>
            <p:nvPr/>
          </p:nvGrpSpPr>
          <p:grpSpPr>
            <a:xfrm>
              <a:off x="1707879" y="3569724"/>
              <a:ext cx="537288" cy="1675548"/>
              <a:chOff x="1707879" y="3569724"/>
              <a:chExt cx="537288" cy="1675548"/>
            </a:xfrm>
          </p:grpSpPr>
          <p:grpSp>
            <p:nvGrpSpPr>
              <p:cNvPr id="72" name="Gruppo 71"/>
              <p:cNvGrpSpPr/>
              <p:nvPr/>
            </p:nvGrpSpPr>
            <p:grpSpPr>
              <a:xfrm rot="10800000">
                <a:off x="1707879" y="3569724"/>
                <a:ext cx="537288" cy="434589"/>
                <a:chOff x="1964817" y="4960714"/>
                <a:chExt cx="537288" cy="434589"/>
              </a:xfrm>
            </p:grpSpPr>
            <p:sp>
              <p:nvSpPr>
                <p:cNvPr id="76" name="Figura a mano libera 75"/>
                <p:cNvSpPr/>
                <p:nvPr/>
              </p:nvSpPr>
              <p:spPr>
                <a:xfrm>
                  <a:off x="2289042" y="4960714"/>
                  <a:ext cx="213063" cy="391981"/>
                </a:xfrm>
                <a:custGeom>
                  <a:avLst/>
                  <a:gdLst>
                    <a:gd name="connsiteX0" fmla="*/ 0 w 292100"/>
                    <a:gd name="connsiteY0" fmla="*/ 0 h 584200"/>
                    <a:gd name="connsiteX1" fmla="*/ 63500 w 292100"/>
                    <a:gd name="connsiteY1" fmla="*/ 25400 h 584200"/>
                    <a:gd name="connsiteX2" fmla="*/ 152400 w 292100"/>
                    <a:gd name="connsiteY2" fmla="*/ 63500 h 584200"/>
                    <a:gd name="connsiteX3" fmla="*/ 228600 w 292100"/>
                    <a:gd name="connsiteY3" fmla="*/ 139700 h 584200"/>
                    <a:gd name="connsiteX4" fmla="*/ 241300 w 292100"/>
                    <a:gd name="connsiteY4" fmla="*/ 266700 h 584200"/>
                    <a:gd name="connsiteX5" fmla="*/ 266700 w 292100"/>
                    <a:gd name="connsiteY5" fmla="*/ 304800 h 584200"/>
                    <a:gd name="connsiteX6" fmla="*/ 292100 w 292100"/>
                    <a:gd name="connsiteY6" fmla="*/ 355600 h 584200"/>
                    <a:gd name="connsiteX7" fmla="*/ 279400 w 292100"/>
                    <a:gd name="connsiteY7" fmla="*/ 393700 h 584200"/>
                    <a:gd name="connsiteX8" fmla="*/ 215900 w 292100"/>
                    <a:gd name="connsiteY8" fmla="*/ 469900 h 584200"/>
                    <a:gd name="connsiteX9" fmla="*/ 190500 w 292100"/>
                    <a:gd name="connsiteY9" fmla="*/ 508000 h 584200"/>
                    <a:gd name="connsiteX10" fmla="*/ 241300 w 292100"/>
                    <a:gd name="connsiteY10" fmla="*/ 546100 h 584200"/>
                    <a:gd name="connsiteX11" fmla="*/ 266700 w 292100"/>
                    <a:gd name="connsiteY11" fmla="*/ 584200 h 58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2100" h="584200">
                      <a:moveTo>
                        <a:pt x="0" y="0"/>
                      </a:moveTo>
                      <a:cubicBezTo>
                        <a:pt x="21167" y="8467"/>
                        <a:pt x="42668" y="16141"/>
                        <a:pt x="63500" y="25400"/>
                      </a:cubicBezTo>
                      <a:cubicBezTo>
                        <a:pt x="157661" y="67249"/>
                        <a:pt x="74146" y="37415"/>
                        <a:pt x="152400" y="63500"/>
                      </a:cubicBezTo>
                      <a:cubicBezTo>
                        <a:pt x="177800" y="88900"/>
                        <a:pt x="225026" y="103957"/>
                        <a:pt x="228600" y="139700"/>
                      </a:cubicBezTo>
                      <a:cubicBezTo>
                        <a:pt x="232833" y="182033"/>
                        <a:pt x="231733" y="225245"/>
                        <a:pt x="241300" y="266700"/>
                      </a:cubicBezTo>
                      <a:cubicBezTo>
                        <a:pt x="244732" y="281573"/>
                        <a:pt x="259127" y="291548"/>
                        <a:pt x="266700" y="304800"/>
                      </a:cubicBezTo>
                      <a:cubicBezTo>
                        <a:pt x="276093" y="321238"/>
                        <a:pt x="283633" y="338667"/>
                        <a:pt x="292100" y="355600"/>
                      </a:cubicBezTo>
                      <a:cubicBezTo>
                        <a:pt x="287867" y="368300"/>
                        <a:pt x="285387" y="381726"/>
                        <a:pt x="279400" y="393700"/>
                      </a:cubicBezTo>
                      <a:cubicBezTo>
                        <a:pt x="255751" y="440998"/>
                        <a:pt x="251009" y="427769"/>
                        <a:pt x="215900" y="469900"/>
                      </a:cubicBezTo>
                      <a:cubicBezTo>
                        <a:pt x="206129" y="481626"/>
                        <a:pt x="198967" y="495300"/>
                        <a:pt x="190500" y="508000"/>
                      </a:cubicBezTo>
                      <a:cubicBezTo>
                        <a:pt x="207433" y="520700"/>
                        <a:pt x="226333" y="531133"/>
                        <a:pt x="241300" y="546100"/>
                      </a:cubicBezTo>
                      <a:cubicBezTo>
                        <a:pt x="252093" y="556893"/>
                        <a:pt x="266700" y="584200"/>
                        <a:pt x="266700" y="5842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7" name="Figura a mano libera 76"/>
                <p:cNvSpPr/>
                <p:nvPr/>
              </p:nvSpPr>
              <p:spPr>
                <a:xfrm>
                  <a:off x="2270515" y="4994800"/>
                  <a:ext cx="83373" cy="400503"/>
                </a:xfrm>
                <a:custGeom>
                  <a:avLst/>
                  <a:gdLst>
                    <a:gd name="connsiteX0" fmla="*/ 0 w 114300"/>
                    <a:gd name="connsiteY0" fmla="*/ 0 h 596900"/>
                    <a:gd name="connsiteX1" fmla="*/ 25400 w 114300"/>
                    <a:gd name="connsiteY1" fmla="*/ 63500 h 596900"/>
                    <a:gd name="connsiteX2" fmla="*/ 38100 w 114300"/>
                    <a:gd name="connsiteY2" fmla="*/ 101600 h 596900"/>
                    <a:gd name="connsiteX3" fmla="*/ 88900 w 114300"/>
                    <a:gd name="connsiteY3" fmla="*/ 177800 h 596900"/>
                    <a:gd name="connsiteX4" fmla="*/ 114300 w 114300"/>
                    <a:gd name="connsiteY4" fmla="*/ 215900 h 596900"/>
                    <a:gd name="connsiteX5" fmla="*/ 101600 w 114300"/>
                    <a:gd name="connsiteY5" fmla="*/ 266700 h 596900"/>
                    <a:gd name="connsiteX6" fmla="*/ 63500 w 114300"/>
                    <a:gd name="connsiteY6" fmla="*/ 304800 h 596900"/>
                    <a:gd name="connsiteX7" fmla="*/ 88900 w 114300"/>
                    <a:gd name="connsiteY7" fmla="*/ 419100 h 596900"/>
                    <a:gd name="connsiteX8" fmla="*/ 76200 w 114300"/>
                    <a:gd name="connsiteY8" fmla="*/ 508000 h 596900"/>
                    <a:gd name="connsiteX9" fmla="*/ 38100 w 114300"/>
                    <a:gd name="connsiteY9" fmla="*/ 571500 h 596900"/>
                    <a:gd name="connsiteX10" fmla="*/ 25400 w 114300"/>
                    <a:gd name="connsiteY10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300" h="596900">
                      <a:moveTo>
                        <a:pt x="0" y="0"/>
                      </a:moveTo>
                      <a:cubicBezTo>
                        <a:pt x="8467" y="21167"/>
                        <a:pt x="17395" y="42154"/>
                        <a:pt x="25400" y="63500"/>
                      </a:cubicBezTo>
                      <a:cubicBezTo>
                        <a:pt x="30100" y="76035"/>
                        <a:pt x="31599" y="89898"/>
                        <a:pt x="38100" y="101600"/>
                      </a:cubicBezTo>
                      <a:cubicBezTo>
                        <a:pt x="52925" y="128285"/>
                        <a:pt x="71967" y="152400"/>
                        <a:pt x="88900" y="177800"/>
                      </a:cubicBezTo>
                      <a:lnTo>
                        <a:pt x="114300" y="215900"/>
                      </a:lnTo>
                      <a:cubicBezTo>
                        <a:pt x="110067" y="232833"/>
                        <a:pt x="110260" y="251545"/>
                        <a:pt x="101600" y="266700"/>
                      </a:cubicBezTo>
                      <a:cubicBezTo>
                        <a:pt x="92689" y="282294"/>
                        <a:pt x="67396" y="287267"/>
                        <a:pt x="63500" y="304800"/>
                      </a:cubicBezTo>
                      <a:cubicBezTo>
                        <a:pt x="57540" y="331621"/>
                        <a:pt x="78902" y="389107"/>
                        <a:pt x="88900" y="419100"/>
                      </a:cubicBezTo>
                      <a:cubicBezTo>
                        <a:pt x="84667" y="448733"/>
                        <a:pt x="85666" y="479602"/>
                        <a:pt x="76200" y="508000"/>
                      </a:cubicBezTo>
                      <a:cubicBezTo>
                        <a:pt x="68394" y="531418"/>
                        <a:pt x="50347" y="550068"/>
                        <a:pt x="38100" y="571500"/>
                      </a:cubicBezTo>
                      <a:cubicBezTo>
                        <a:pt x="33404" y="579719"/>
                        <a:pt x="29633" y="588433"/>
                        <a:pt x="2540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8" name="Figura a mano libera 77"/>
                <p:cNvSpPr/>
                <p:nvPr/>
              </p:nvSpPr>
              <p:spPr>
                <a:xfrm>
                  <a:off x="2103770" y="5003321"/>
                  <a:ext cx="148217" cy="374939"/>
                </a:xfrm>
                <a:custGeom>
                  <a:avLst/>
                  <a:gdLst>
                    <a:gd name="connsiteX0" fmla="*/ 203200 w 203200"/>
                    <a:gd name="connsiteY0" fmla="*/ 0 h 558800"/>
                    <a:gd name="connsiteX1" fmla="*/ 190500 w 203200"/>
                    <a:gd name="connsiteY1" fmla="*/ 88900 h 558800"/>
                    <a:gd name="connsiteX2" fmla="*/ 177800 w 203200"/>
                    <a:gd name="connsiteY2" fmla="*/ 127000 h 558800"/>
                    <a:gd name="connsiteX3" fmla="*/ 139700 w 203200"/>
                    <a:gd name="connsiteY3" fmla="*/ 139700 h 558800"/>
                    <a:gd name="connsiteX4" fmla="*/ 127000 w 203200"/>
                    <a:gd name="connsiteY4" fmla="*/ 177800 h 558800"/>
                    <a:gd name="connsiteX5" fmla="*/ 101600 w 203200"/>
                    <a:gd name="connsiteY5" fmla="*/ 215900 h 558800"/>
                    <a:gd name="connsiteX6" fmla="*/ 127000 w 203200"/>
                    <a:gd name="connsiteY6" fmla="*/ 304800 h 558800"/>
                    <a:gd name="connsiteX7" fmla="*/ 88900 w 203200"/>
                    <a:gd name="connsiteY7" fmla="*/ 355600 h 558800"/>
                    <a:gd name="connsiteX8" fmla="*/ 12700 w 203200"/>
                    <a:gd name="connsiteY8" fmla="*/ 393700 h 558800"/>
                    <a:gd name="connsiteX9" fmla="*/ 0 w 203200"/>
                    <a:gd name="connsiteY9" fmla="*/ 431800 h 558800"/>
                    <a:gd name="connsiteX10" fmla="*/ 38100 w 203200"/>
                    <a:gd name="connsiteY10" fmla="*/ 520700 h 558800"/>
                    <a:gd name="connsiteX11" fmla="*/ 50800 w 203200"/>
                    <a:gd name="connsiteY11" fmla="*/ 558800 h 55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558800">
                      <a:moveTo>
                        <a:pt x="203200" y="0"/>
                      </a:moveTo>
                      <a:cubicBezTo>
                        <a:pt x="198967" y="29633"/>
                        <a:pt x="196371" y="59547"/>
                        <a:pt x="190500" y="88900"/>
                      </a:cubicBezTo>
                      <a:cubicBezTo>
                        <a:pt x="187875" y="102027"/>
                        <a:pt x="187266" y="117534"/>
                        <a:pt x="177800" y="127000"/>
                      </a:cubicBezTo>
                      <a:cubicBezTo>
                        <a:pt x="168334" y="136466"/>
                        <a:pt x="152400" y="135467"/>
                        <a:pt x="139700" y="139700"/>
                      </a:cubicBezTo>
                      <a:cubicBezTo>
                        <a:pt x="135467" y="152400"/>
                        <a:pt x="132987" y="165826"/>
                        <a:pt x="127000" y="177800"/>
                      </a:cubicBezTo>
                      <a:cubicBezTo>
                        <a:pt x="120174" y="191452"/>
                        <a:pt x="103759" y="200790"/>
                        <a:pt x="101600" y="215900"/>
                      </a:cubicBezTo>
                      <a:cubicBezTo>
                        <a:pt x="100005" y="227063"/>
                        <a:pt x="122234" y="290502"/>
                        <a:pt x="127000" y="304800"/>
                      </a:cubicBezTo>
                      <a:cubicBezTo>
                        <a:pt x="114300" y="321733"/>
                        <a:pt x="103867" y="340633"/>
                        <a:pt x="88900" y="355600"/>
                      </a:cubicBezTo>
                      <a:cubicBezTo>
                        <a:pt x="64281" y="380219"/>
                        <a:pt x="43688" y="383371"/>
                        <a:pt x="12700" y="393700"/>
                      </a:cubicBezTo>
                      <a:cubicBezTo>
                        <a:pt x="8467" y="406400"/>
                        <a:pt x="0" y="418413"/>
                        <a:pt x="0" y="431800"/>
                      </a:cubicBezTo>
                      <a:cubicBezTo>
                        <a:pt x="0" y="451656"/>
                        <a:pt x="33140" y="509127"/>
                        <a:pt x="38100" y="520700"/>
                      </a:cubicBezTo>
                      <a:cubicBezTo>
                        <a:pt x="43373" y="533005"/>
                        <a:pt x="50800" y="558800"/>
                        <a:pt x="50800" y="5588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9" name="Figura a mano libera 78"/>
                <p:cNvSpPr/>
                <p:nvPr/>
              </p:nvSpPr>
              <p:spPr>
                <a:xfrm>
                  <a:off x="1964817" y="4986279"/>
                  <a:ext cx="287172" cy="400503"/>
                </a:xfrm>
                <a:custGeom>
                  <a:avLst/>
                  <a:gdLst>
                    <a:gd name="connsiteX0" fmla="*/ 393700 w 393700"/>
                    <a:gd name="connsiteY0" fmla="*/ 0 h 596900"/>
                    <a:gd name="connsiteX1" fmla="*/ 330200 w 393700"/>
                    <a:gd name="connsiteY1" fmla="*/ 63500 h 596900"/>
                    <a:gd name="connsiteX2" fmla="*/ 266700 w 393700"/>
                    <a:gd name="connsiteY2" fmla="*/ 50800 h 596900"/>
                    <a:gd name="connsiteX3" fmla="*/ 165100 w 393700"/>
                    <a:gd name="connsiteY3" fmla="*/ 63500 h 596900"/>
                    <a:gd name="connsiteX4" fmla="*/ 152400 w 393700"/>
                    <a:gd name="connsiteY4" fmla="*/ 152400 h 596900"/>
                    <a:gd name="connsiteX5" fmla="*/ 50800 w 393700"/>
                    <a:gd name="connsiteY5" fmla="*/ 203200 h 596900"/>
                    <a:gd name="connsiteX6" fmla="*/ 25400 w 393700"/>
                    <a:gd name="connsiteY6" fmla="*/ 241300 h 596900"/>
                    <a:gd name="connsiteX7" fmla="*/ 63500 w 393700"/>
                    <a:gd name="connsiteY7" fmla="*/ 317500 h 596900"/>
                    <a:gd name="connsiteX8" fmla="*/ 101600 w 393700"/>
                    <a:gd name="connsiteY8" fmla="*/ 393700 h 596900"/>
                    <a:gd name="connsiteX9" fmla="*/ 76200 w 393700"/>
                    <a:gd name="connsiteY9" fmla="*/ 533400 h 596900"/>
                    <a:gd name="connsiteX10" fmla="*/ 38100 w 393700"/>
                    <a:gd name="connsiteY10" fmla="*/ 571500 h 596900"/>
                    <a:gd name="connsiteX11" fmla="*/ 0 w 393700"/>
                    <a:gd name="connsiteY11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700" h="596900">
                      <a:moveTo>
                        <a:pt x="393700" y="0"/>
                      </a:moveTo>
                      <a:cubicBezTo>
                        <a:pt x="372533" y="21167"/>
                        <a:pt x="357993" y="52383"/>
                        <a:pt x="330200" y="63500"/>
                      </a:cubicBezTo>
                      <a:cubicBezTo>
                        <a:pt x="310158" y="71517"/>
                        <a:pt x="288286" y="50800"/>
                        <a:pt x="266700" y="50800"/>
                      </a:cubicBezTo>
                      <a:cubicBezTo>
                        <a:pt x="232570" y="50800"/>
                        <a:pt x="198967" y="59267"/>
                        <a:pt x="165100" y="63500"/>
                      </a:cubicBezTo>
                      <a:cubicBezTo>
                        <a:pt x="160867" y="93133"/>
                        <a:pt x="171355" y="129232"/>
                        <a:pt x="152400" y="152400"/>
                      </a:cubicBezTo>
                      <a:cubicBezTo>
                        <a:pt x="128423" y="181705"/>
                        <a:pt x="50800" y="203200"/>
                        <a:pt x="50800" y="203200"/>
                      </a:cubicBezTo>
                      <a:cubicBezTo>
                        <a:pt x="42333" y="215900"/>
                        <a:pt x="27909" y="226244"/>
                        <a:pt x="25400" y="241300"/>
                      </a:cubicBezTo>
                      <a:cubicBezTo>
                        <a:pt x="21410" y="265241"/>
                        <a:pt x="55207" y="300915"/>
                        <a:pt x="63500" y="317500"/>
                      </a:cubicBezTo>
                      <a:cubicBezTo>
                        <a:pt x="116080" y="422660"/>
                        <a:pt x="28807" y="284511"/>
                        <a:pt x="101600" y="393700"/>
                      </a:cubicBezTo>
                      <a:cubicBezTo>
                        <a:pt x="119255" y="464319"/>
                        <a:pt x="126467" y="449622"/>
                        <a:pt x="76200" y="533400"/>
                      </a:cubicBezTo>
                      <a:cubicBezTo>
                        <a:pt x="66959" y="548801"/>
                        <a:pt x="51898" y="560002"/>
                        <a:pt x="38100" y="571500"/>
                      </a:cubicBezTo>
                      <a:cubicBezTo>
                        <a:pt x="26374" y="581271"/>
                        <a:pt x="0" y="596900"/>
                        <a:pt x="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4" name="Figura a mano libera 73"/>
              <p:cNvSpPr/>
              <p:nvPr/>
            </p:nvSpPr>
            <p:spPr>
              <a:xfrm>
                <a:off x="2108200" y="4936067"/>
                <a:ext cx="127000" cy="309205"/>
              </a:xfrm>
              <a:custGeom>
                <a:avLst/>
                <a:gdLst>
                  <a:gd name="connsiteX0" fmla="*/ 0 w 127000"/>
                  <a:gd name="connsiteY0" fmla="*/ 287866 h 309205"/>
                  <a:gd name="connsiteX1" fmla="*/ 84667 w 127000"/>
                  <a:gd name="connsiteY1" fmla="*/ 279400 h 309205"/>
                  <a:gd name="connsiteX2" fmla="*/ 127000 w 127000"/>
                  <a:gd name="connsiteY2" fmla="*/ 0 h 30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00" h="309205">
                    <a:moveTo>
                      <a:pt x="0" y="287866"/>
                    </a:moveTo>
                    <a:cubicBezTo>
                      <a:pt x="31750" y="307622"/>
                      <a:pt x="63500" y="327378"/>
                      <a:pt x="84667" y="279400"/>
                    </a:cubicBezTo>
                    <a:cubicBezTo>
                      <a:pt x="105834" y="231422"/>
                      <a:pt x="127000" y="0"/>
                      <a:pt x="127000" y="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5" name="Connettore 2 74"/>
              <p:cNvCxnSpPr/>
              <p:nvPr/>
            </p:nvCxnSpPr>
            <p:spPr>
              <a:xfrm flipH="1">
                <a:off x="1765300" y="4427388"/>
                <a:ext cx="36246" cy="439591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Figura a mano libera 101"/>
          <p:cNvSpPr/>
          <p:nvPr/>
        </p:nvSpPr>
        <p:spPr>
          <a:xfrm>
            <a:off x="6203430" y="2523067"/>
            <a:ext cx="671953" cy="1570962"/>
          </a:xfrm>
          <a:custGeom>
            <a:avLst/>
            <a:gdLst>
              <a:gd name="connsiteX0" fmla="*/ 400570 w 671953"/>
              <a:gd name="connsiteY0" fmla="*/ 0 h 1570962"/>
              <a:gd name="connsiteX1" fmla="*/ 383637 w 671953"/>
              <a:gd name="connsiteY1" fmla="*/ 93133 h 1570962"/>
              <a:gd name="connsiteX2" fmla="*/ 332837 w 671953"/>
              <a:gd name="connsiteY2" fmla="*/ 101600 h 1570962"/>
              <a:gd name="connsiteX3" fmla="*/ 298970 w 671953"/>
              <a:gd name="connsiteY3" fmla="*/ 110066 h 1570962"/>
              <a:gd name="connsiteX4" fmla="*/ 256637 w 671953"/>
              <a:gd name="connsiteY4" fmla="*/ 152400 h 1570962"/>
              <a:gd name="connsiteX5" fmla="*/ 265103 w 671953"/>
              <a:gd name="connsiteY5" fmla="*/ 186266 h 1570962"/>
              <a:gd name="connsiteX6" fmla="*/ 290503 w 671953"/>
              <a:gd name="connsiteY6" fmla="*/ 237066 h 1570962"/>
              <a:gd name="connsiteX7" fmla="*/ 341303 w 671953"/>
              <a:gd name="connsiteY7" fmla="*/ 228600 h 1570962"/>
              <a:gd name="connsiteX8" fmla="*/ 409037 w 671953"/>
              <a:gd name="connsiteY8" fmla="*/ 245533 h 1570962"/>
              <a:gd name="connsiteX9" fmla="*/ 442903 w 671953"/>
              <a:gd name="connsiteY9" fmla="*/ 254000 h 1570962"/>
              <a:gd name="connsiteX10" fmla="*/ 510637 w 671953"/>
              <a:gd name="connsiteY10" fmla="*/ 211666 h 1570962"/>
              <a:gd name="connsiteX11" fmla="*/ 561437 w 671953"/>
              <a:gd name="connsiteY11" fmla="*/ 160866 h 1570962"/>
              <a:gd name="connsiteX12" fmla="*/ 603770 w 671953"/>
              <a:gd name="connsiteY12" fmla="*/ 169333 h 1570962"/>
              <a:gd name="connsiteX13" fmla="*/ 654570 w 671953"/>
              <a:gd name="connsiteY13" fmla="*/ 203200 h 1570962"/>
              <a:gd name="connsiteX14" fmla="*/ 671503 w 671953"/>
              <a:gd name="connsiteY14" fmla="*/ 228600 h 1570962"/>
              <a:gd name="connsiteX15" fmla="*/ 663037 w 671953"/>
              <a:gd name="connsiteY15" fmla="*/ 279400 h 1570962"/>
              <a:gd name="connsiteX16" fmla="*/ 646103 w 671953"/>
              <a:gd name="connsiteY16" fmla="*/ 296333 h 1570962"/>
              <a:gd name="connsiteX17" fmla="*/ 527570 w 671953"/>
              <a:gd name="connsiteY17" fmla="*/ 330200 h 1570962"/>
              <a:gd name="connsiteX18" fmla="*/ 476770 w 671953"/>
              <a:gd name="connsiteY18" fmla="*/ 364066 h 1570962"/>
              <a:gd name="connsiteX19" fmla="*/ 392103 w 671953"/>
              <a:gd name="connsiteY19" fmla="*/ 355600 h 1570962"/>
              <a:gd name="connsiteX20" fmla="*/ 341303 w 671953"/>
              <a:gd name="connsiteY20" fmla="*/ 330200 h 1570962"/>
              <a:gd name="connsiteX21" fmla="*/ 315903 w 671953"/>
              <a:gd name="connsiteY21" fmla="*/ 321733 h 1570962"/>
              <a:gd name="connsiteX22" fmla="*/ 265103 w 671953"/>
              <a:gd name="connsiteY22" fmla="*/ 296333 h 1570962"/>
              <a:gd name="connsiteX23" fmla="*/ 248170 w 671953"/>
              <a:gd name="connsiteY23" fmla="*/ 270933 h 1570962"/>
              <a:gd name="connsiteX24" fmla="*/ 155037 w 671953"/>
              <a:gd name="connsiteY24" fmla="*/ 262466 h 1570962"/>
              <a:gd name="connsiteX25" fmla="*/ 138103 w 671953"/>
              <a:gd name="connsiteY25" fmla="*/ 321733 h 1570962"/>
              <a:gd name="connsiteX26" fmla="*/ 155037 w 671953"/>
              <a:gd name="connsiteY26" fmla="*/ 414866 h 1570962"/>
              <a:gd name="connsiteX27" fmla="*/ 188903 w 671953"/>
              <a:gd name="connsiteY27" fmla="*/ 457200 h 1570962"/>
              <a:gd name="connsiteX28" fmla="*/ 239703 w 671953"/>
              <a:gd name="connsiteY28" fmla="*/ 491066 h 1570962"/>
              <a:gd name="connsiteX29" fmla="*/ 256637 w 671953"/>
              <a:gd name="connsiteY29" fmla="*/ 516466 h 1570962"/>
              <a:gd name="connsiteX30" fmla="*/ 290503 w 671953"/>
              <a:gd name="connsiteY30" fmla="*/ 550333 h 1570962"/>
              <a:gd name="connsiteX31" fmla="*/ 214303 w 671953"/>
              <a:gd name="connsiteY31" fmla="*/ 558800 h 1570962"/>
              <a:gd name="connsiteX32" fmla="*/ 205837 w 671953"/>
              <a:gd name="connsiteY32" fmla="*/ 533400 h 1570962"/>
              <a:gd name="connsiteX33" fmla="*/ 155037 w 671953"/>
              <a:gd name="connsiteY33" fmla="*/ 465666 h 1570962"/>
              <a:gd name="connsiteX34" fmla="*/ 146570 w 671953"/>
              <a:gd name="connsiteY34" fmla="*/ 491066 h 1570962"/>
              <a:gd name="connsiteX35" fmla="*/ 129637 w 671953"/>
              <a:gd name="connsiteY35" fmla="*/ 524933 h 1570962"/>
              <a:gd name="connsiteX36" fmla="*/ 138103 w 671953"/>
              <a:gd name="connsiteY36" fmla="*/ 651933 h 1570962"/>
              <a:gd name="connsiteX37" fmla="*/ 205837 w 671953"/>
              <a:gd name="connsiteY37" fmla="*/ 711200 h 1570962"/>
              <a:gd name="connsiteX38" fmla="*/ 256637 w 671953"/>
              <a:gd name="connsiteY38" fmla="*/ 719666 h 1570962"/>
              <a:gd name="connsiteX39" fmla="*/ 332837 w 671953"/>
              <a:gd name="connsiteY39" fmla="*/ 702733 h 1570962"/>
              <a:gd name="connsiteX40" fmla="*/ 366703 w 671953"/>
              <a:gd name="connsiteY40" fmla="*/ 685800 h 1570962"/>
              <a:gd name="connsiteX41" fmla="*/ 392103 w 671953"/>
              <a:gd name="connsiteY41" fmla="*/ 635000 h 1570962"/>
              <a:gd name="connsiteX42" fmla="*/ 400570 w 671953"/>
              <a:gd name="connsiteY42" fmla="*/ 609600 h 1570962"/>
              <a:gd name="connsiteX43" fmla="*/ 417503 w 671953"/>
              <a:gd name="connsiteY43" fmla="*/ 592666 h 1570962"/>
              <a:gd name="connsiteX44" fmla="*/ 459837 w 671953"/>
              <a:gd name="connsiteY44" fmla="*/ 550333 h 1570962"/>
              <a:gd name="connsiteX45" fmla="*/ 510637 w 671953"/>
              <a:gd name="connsiteY45" fmla="*/ 575733 h 1570962"/>
              <a:gd name="connsiteX46" fmla="*/ 552970 w 671953"/>
              <a:gd name="connsiteY46" fmla="*/ 609600 h 1570962"/>
              <a:gd name="connsiteX47" fmla="*/ 578370 w 671953"/>
              <a:gd name="connsiteY47" fmla="*/ 626533 h 1570962"/>
              <a:gd name="connsiteX48" fmla="*/ 561437 w 671953"/>
              <a:gd name="connsiteY48" fmla="*/ 728133 h 1570962"/>
              <a:gd name="connsiteX49" fmla="*/ 536037 w 671953"/>
              <a:gd name="connsiteY49" fmla="*/ 736600 h 1570962"/>
              <a:gd name="connsiteX50" fmla="*/ 502170 w 671953"/>
              <a:gd name="connsiteY50" fmla="*/ 753533 h 1570962"/>
              <a:gd name="connsiteX51" fmla="*/ 468303 w 671953"/>
              <a:gd name="connsiteY51" fmla="*/ 762000 h 1570962"/>
              <a:gd name="connsiteX52" fmla="*/ 442903 w 671953"/>
              <a:gd name="connsiteY52" fmla="*/ 770466 h 1570962"/>
              <a:gd name="connsiteX53" fmla="*/ 510637 w 671953"/>
              <a:gd name="connsiteY53" fmla="*/ 829733 h 1570962"/>
              <a:gd name="connsiteX54" fmla="*/ 544503 w 671953"/>
              <a:gd name="connsiteY54" fmla="*/ 889000 h 1570962"/>
              <a:gd name="connsiteX55" fmla="*/ 552970 w 671953"/>
              <a:gd name="connsiteY55" fmla="*/ 922866 h 1570962"/>
              <a:gd name="connsiteX56" fmla="*/ 417503 w 671953"/>
              <a:gd name="connsiteY56" fmla="*/ 914400 h 1570962"/>
              <a:gd name="connsiteX57" fmla="*/ 400570 w 671953"/>
              <a:gd name="connsiteY57" fmla="*/ 897466 h 1570962"/>
              <a:gd name="connsiteX58" fmla="*/ 375170 w 671953"/>
              <a:gd name="connsiteY58" fmla="*/ 905933 h 1570962"/>
              <a:gd name="connsiteX59" fmla="*/ 434437 w 671953"/>
              <a:gd name="connsiteY59" fmla="*/ 931333 h 1570962"/>
              <a:gd name="connsiteX60" fmla="*/ 425970 w 671953"/>
              <a:gd name="connsiteY60" fmla="*/ 956733 h 1570962"/>
              <a:gd name="connsiteX61" fmla="*/ 375170 w 671953"/>
              <a:gd name="connsiteY61" fmla="*/ 965200 h 1570962"/>
              <a:gd name="connsiteX62" fmla="*/ 265103 w 671953"/>
              <a:gd name="connsiteY62" fmla="*/ 982133 h 1570962"/>
              <a:gd name="connsiteX63" fmla="*/ 214303 w 671953"/>
              <a:gd name="connsiteY63" fmla="*/ 999066 h 1570962"/>
              <a:gd name="connsiteX64" fmla="*/ 222770 w 671953"/>
              <a:gd name="connsiteY64" fmla="*/ 1032933 h 1570962"/>
              <a:gd name="connsiteX65" fmla="*/ 315903 w 671953"/>
              <a:gd name="connsiteY65" fmla="*/ 1100666 h 1570962"/>
              <a:gd name="connsiteX66" fmla="*/ 332837 w 671953"/>
              <a:gd name="connsiteY66" fmla="*/ 1117600 h 1570962"/>
              <a:gd name="connsiteX67" fmla="*/ 358237 w 671953"/>
              <a:gd name="connsiteY67" fmla="*/ 1126066 h 1570962"/>
              <a:gd name="connsiteX68" fmla="*/ 324370 w 671953"/>
              <a:gd name="connsiteY68" fmla="*/ 1168400 h 1570962"/>
              <a:gd name="connsiteX69" fmla="*/ 341303 w 671953"/>
              <a:gd name="connsiteY69" fmla="*/ 1193800 h 1570962"/>
              <a:gd name="connsiteX70" fmla="*/ 349770 w 671953"/>
              <a:gd name="connsiteY70" fmla="*/ 1219200 h 1570962"/>
              <a:gd name="connsiteX71" fmla="*/ 358237 w 671953"/>
              <a:gd name="connsiteY71" fmla="*/ 1261533 h 1570962"/>
              <a:gd name="connsiteX72" fmla="*/ 366703 w 671953"/>
              <a:gd name="connsiteY72" fmla="*/ 1286933 h 1570962"/>
              <a:gd name="connsiteX73" fmla="*/ 273570 w 671953"/>
              <a:gd name="connsiteY73" fmla="*/ 1278466 h 1570962"/>
              <a:gd name="connsiteX74" fmla="*/ 248170 w 671953"/>
              <a:gd name="connsiteY74" fmla="*/ 1270000 h 1570962"/>
              <a:gd name="connsiteX75" fmla="*/ 171970 w 671953"/>
              <a:gd name="connsiteY75" fmla="*/ 1295400 h 1570962"/>
              <a:gd name="connsiteX76" fmla="*/ 36503 w 671953"/>
              <a:gd name="connsiteY76" fmla="*/ 1286933 h 1570962"/>
              <a:gd name="connsiteX77" fmla="*/ 2637 w 671953"/>
              <a:gd name="connsiteY77" fmla="*/ 1278466 h 1570962"/>
              <a:gd name="connsiteX78" fmla="*/ 11103 w 671953"/>
              <a:gd name="connsiteY78" fmla="*/ 1312333 h 1570962"/>
              <a:gd name="connsiteX79" fmla="*/ 44970 w 671953"/>
              <a:gd name="connsiteY79" fmla="*/ 1388533 h 1570962"/>
              <a:gd name="connsiteX80" fmla="*/ 70370 w 671953"/>
              <a:gd name="connsiteY80" fmla="*/ 1405466 h 1570962"/>
              <a:gd name="connsiteX81" fmla="*/ 95770 w 671953"/>
              <a:gd name="connsiteY81" fmla="*/ 1413933 h 1570962"/>
              <a:gd name="connsiteX82" fmla="*/ 138103 w 671953"/>
              <a:gd name="connsiteY82" fmla="*/ 1397000 h 1570962"/>
              <a:gd name="connsiteX83" fmla="*/ 188903 w 671953"/>
              <a:gd name="connsiteY83" fmla="*/ 1380066 h 1570962"/>
              <a:gd name="connsiteX84" fmla="*/ 205837 w 671953"/>
              <a:gd name="connsiteY84" fmla="*/ 1464733 h 1570962"/>
              <a:gd name="connsiteX85" fmla="*/ 214303 w 671953"/>
              <a:gd name="connsiteY85" fmla="*/ 1490133 h 1570962"/>
              <a:gd name="connsiteX86" fmla="*/ 231237 w 671953"/>
              <a:gd name="connsiteY86" fmla="*/ 1515533 h 1570962"/>
              <a:gd name="connsiteX87" fmla="*/ 256637 w 671953"/>
              <a:gd name="connsiteY87" fmla="*/ 1540933 h 1570962"/>
              <a:gd name="connsiteX88" fmla="*/ 265103 w 671953"/>
              <a:gd name="connsiteY88" fmla="*/ 1566333 h 1570962"/>
              <a:gd name="connsiteX89" fmla="*/ 341303 w 671953"/>
              <a:gd name="connsiteY89" fmla="*/ 1532466 h 1570962"/>
              <a:gd name="connsiteX90" fmla="*/ 358237 w 671953"/>
              <a:gd name="connsiteY90" fmla="*/ 1464733 h 1570962"/>
              <a:gd name="connsiteX91" fmla="*/ 375170 w 671953"/>
              <a:gd name="connsiteY91" fmla="*/ 1439333 h 1570962"/>
              <a:gd name="connsiteX92" fmla="*/ 392103 w 671953"/>
              <a:gd name="connsiteY92" fmla="*/ 1388533 h 1570962"/>
              <a:gd name="connsiteX93" fmla="*/ 409037 w 671953"/>
              <a:gd name="connsiteY93" fmla="*/ 1371600 h 1570962"/>
              <a:gd name="connsiteX94" fmla="*/ 459837 w 671953"/>
              <a:gd name="connsiteY94" fmla="*/ 1354666 h 1570962"/>
              <a:gd name="connsiteX95" fmla="*/ 485237 w 671953"/>
              <a:gd name="connsiteY95" fmla="*/ 1312333 h 1570962"/>
              <a:gd name="connsiteX96" fmla="*/ 502170 w 671953"/>
              <a:gd name="connsiteY96" fmla="*/ 1253066 h 1570962"/>
              <a:gd name="connsiteX97" fmla="*/ 519103 w 671953"/>
              <a:gd name="connsiteY97" fmla="*/ 1117600 h 1570962"/>
              <a:gd name="connsiteX98" fmla="*/ 544503 w 671953"/>
              <a:gd name="connsiteY98" fmla="*/ 1143000 h 1570962"/>
              <a:gd name="connsiteX99" fmla="*/ 561437 w 671953"/>
              <a:gd name="connsiteY99" fmla="*/ 1219200 h 1570962"/>
              <a:gd name="connsiteX100" fmla="*/ 569903 w 671953"/>
              <a:gd name="connsiteY100" fmla="*/ 1320800 h 1570962"/>
              <a:gd name="connsiteX101" fmla="*/ 578370 w 671953"/>
              <a:gd name="connsiteY101" fmla="*/ 1346200 h 1570962"/>
              <a:gd name="connsiteX102" fmla="*/ 586837 w 671953"/>
              <a:gd name="connsiteY102" fmla="*/ 1380066 h 1570962"/>
              <a:gd name="connsiteX103" fmla="*/ 603770 w 671953"/>
              <a:gd name="connsiteY103" fmla="*/ 1430866 h 1570962"/>
              <a:gd name="connsiteX104" fmla="*/ 629170 w 671953"/>
              <a:gd name="connsiteY104" fmla="*/ 1439333 h 157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71953" h="1570962">
                <a:moveTo>
                  <a:pt x="400570" y="0"/>
                </a:moveTo>
                <a:cubicBezTo>
                  <a:pt x="394926" y="31044"/>
                  <a:pt x="401140" y="66879"/>
                  <a:pt x="383637" y="93133"/>
                </a:cubicBezTo>
                <a:cubicBezTo>
                  <a:pt x="374115" y="107417"/>
                  <a:pt x="349671" y="98233"/>
                  <a:pt x="332837" y="101600"/>
                </a:cubicBezTo>
                <a:cubicBezTo>
                  <a:pt x="321427" y="103882"/>
                  <a:pt x="310259" y="107244"/>
                  <a:pt x="298970" y="110066"/>
                </a:cubicBezTo>
                <a:cubicBezTo>
                  <a:pt x="284710" y="119573"/>
                  <a:pt x="259608" y="131605"/>
                  <a:pt x="256637" y="152400"/>
                </a:cubicBezTo>
                <a:cubicBezTo>
                  <a:pt x="254991" y="163919"/>
                  <a:pt x="261906" y="175078"/>
                  <a:pt x="265103" y="186266"/>
                </a:cubicBezTo>
                <a:cubicBezTo>
                  <a:pt x="273866" y="216936"/>
                  <a:pt x="271951" y="209238"/>
                  <a:pt x="290503" y="237066"/>
                </a:cubicBezTo>
                <a:cubicBezTo>
                  <a:pt x="307436" y="234244"/>
                  <a:pt x="324136" y="228600"/>
                  <a:pt x="341303" y="228600"/>
                </a:cubicBezTo>
                <a:cubicBezTo>
                  <a:pt x="367128" y="228600"/>
                  <a:pt x="385650" y="238851"/>
                  <a:pt x="409037" y="245533"/>
                </a:cubicBezTo>
                <a:cubicBezTo>
                  <a:pt x="420225" y="248730"/>
                  <a:pt x="431614" y="251178"/>
                  <a:pt x="442903" y="254000"/>
                </a:cubicBezTo>
                <a:cubicBezTo>
                  <a:pt x="525652" y="226416"/>
                  <a:pt x="471091" y="256154"/>
                  <a:pt x="510637" y="211666"/>
                </a:cubicBezTo>
                <a:cubicBezTo>
                  <a:pt x="526547" y="193768"/>
                  <a:pt x="561437" y="160866"/>
                  <a:pt x="561437" y="160866"/>
                </a:cubicBezTo>
                <a:cubicBezTo>
                  <a:pt x="575548" y="163688"/>
                  <a:pt x="590669" y="163378"/>
                  <a:pt x="603770" y="169333"/>
                </a:cubicBezTo>
                <a:cubicBezTo>
                  <a:pt x="622297" y="177755"/>
                  <a:pt x="654570" y="203200"/>
                  <a:pt x="654570" y="203200"/>
                </a:cubicBezTo>
                <a:cubicBezTo>
                  <a:pt x="660214" y="211667"/>
                  <a:pt x="670379" y="218487"/>
                  <a:pt x="671503" y="228600"/>
                </a:cubicBezTo>
                <a:cubicBezTo>
                  <a:pt x="673399" y="245662"/>
                  <a:pt x="669065" y="263326"/>
                  <a:pt x="663037" y="279400"/>
                </a:cubicBezTo>
                <a:cubicBezTo>
                  <a:pt x="660234" y="286874"/>
                  <a:pt x="653440" y="293189"/>
                  <a:pt x="646103" y="296333"/>
                </a:cubicBezTo>
                <a:cubicBezTo>
                  <a:pt x="579285" y="324969"/>
                  <a:pt x="614132" y="272493"/>
                  <a:pt x="527570" y="330200"/>
                </a:cubicBezTo>
                <a:lnTo>
                  <a:pt x="476770" y="364066"/>
                </a:lnTo>
                <a:cubicBezTo>
                  <a:pt x="448548" y="361244"/>
                  <a:pt x="420136" y="359913"/>
                  <a:pt x="392103" y="355600"/>
                </a:cubicBezTo>
                <a:cubicBezTo>
                  <a:pt x="361366" y="350871"/>
                  <a:pt x="369207" y="344152"/>
                  <a:pt x="341303" y="330200"/>
                </a:cubicBezTo>
                <a:cubicBezTo>
                  <a:pt x="333321" y="326209"/>
                  <a:pt x="323885" y="325724"/>
                  <a:pt x="315903" y="321733"/>
                </a:cubicBezTo>
                <a:cubicBezTo>
                  <a:pt x="250251" y="288907"/>
                  <a:pt x="328947" y="317615"/>
                  <a:pt x="265103" y="296333"/>
                </a:cubicBezTo>
                <a:cubicBezTo>
                  <a:pt x="259459" y="287866"/>
                  <a:pt x="255365" y="278128"/>
                  <a:pt x="248170" y="270933"/>
                </a:cubicBezTo>
                <a:cubicBezTo>
                  <a:pt x="216974" y="239737"/>
                  <a:pt x="203494" y="256409"/>
                  <a:pt x="155037" y="262466"/>
                </a:cubicBezTo>
                <a:cubicBezTo>
                  <a:pt x="151044" y="274444"/>
                  <a:pt x="138103" y="311101"/>
                  <a:pt x="138103" y="321733"/>
                </a:cubicBezTo>
                <a:cubicBezTo>
                  <a:pt x="138103" y="339247"/>
                  <a:pt x="143130" y="391052"/>
                  <a:pt x="155037" y="414866"/>
                </a:cubicBezTo>
                <a:cubicBezTo>
                  <a:pt x="161701" y="428194"/>
                  <a:pt x="176304" y="447751"/>
                  <a:pt x="188903" y="457200"/>
                </a:cubicBezTo>
                <a:cubicBezTo>
                  <a:pt x="205184" y="469411"/>
                  <a:pt x="239703" y="491066"/>
                  <a:pt x="239703" y="491066"/>
                </a:cubicBezTo>
                <a:cubicBezTo>
                  <a:pt x="245348" y="499533"/>
                  <a:pt x="248691" y="510109"/>
                  <a:pt x="256637" y="516466"/>
                </a:cubicBezTo>
                <a:cubicBezTo>
                  <a:pt x="297686" y="549305"/>
                  <a:pt x="272032" y="494917"/>
                  <a:pt x="290503" y="550333"/>
                </a:cubicBezTo>
                <a:cubicBezTo>
                  <a:pt x="277195" y="590259"/>
                  <a:pt x="284131" y="597593"/>
                  <a:pt x="214303" y="558800"/>
                </a:cubicBezTo>
                <a:cubicBezTo>
                  <a:pt x="206501" y="554466"/>
                  <a:pt x="210171" y="541202"/>
                  <a:pt x="205837" y="533400"/>
                </a:cubicBezTo>
                <a:cubicBezTo>
                  <a:pt x="181905" y="490322"/>
                  <a:pt x="180727" y="491357"/>
                  <a:pt x="155037" y="465666"/>
                </a:cubicBezTo>
                <a:cubicBezTo>
                  <a:pt x="152215" y="474133"/>
                  <a:pt x="150086" y="482863"/>
                  <a:pt x="146570" y="491066"/>
                </a:cubicBezTo>
                <a:cubicBezTo>
                  <a:pt x="141598" y="502667"/>
                  <a:pt x="130300" y="512329"/>
                  <a:pt x="129637" y="524933"/>
                </a:cubicBezTo>
                <a:cubicBezTo>
                  <a:pt x="127407" y="567302"/>
                  <a:pt x="125912" y="611295"/>
                  <a:pt x="138103" y="651933"/>
                </a:cubicBezTo>
                <a:cubicBezTo>
                  <a:pt x="139955" y="658108"/>
                  <a:pt x="188143" y="705302"/>
                  <a:pt x="205837" y="711200"/>
                </a:cubicBezTo>
                <a:cubicBezTo>
                  <a:pt x="222123" y="716629"/>
                  <a:pt x="239704" y="716844"/>
                  <a:pt x="256637" y="719666"/>
                </a:cubicBezTo>
                <a:cubicBezTo>
                  <a:pt x="268138" y="717366"/>
                  <a:pt x="319167" y="707859"/>
                  <a:pt x="332837" y="702733"/>
                </a:cubicBezTo>
                <a:cubicBezTo>
                  <a:pt x="344655" y="698301"/>
                  <a:pt x="355414" y="691444"/>
                  <a:pt x="366703" y="685800"/>
                </a:cubicBezTo>
                <a:cubicBezTo>
                  <a:pt x="387985" y="621956"/>
                  <a:pt x="359277" y="700652"/>
                  <a:pt x="392103" y="635000"/>
                </a:cubicBezTo>
                <a:cubicBezTo>
                  <a:pt x="396094" y="627018"/>
                  <a:pt x="395978" y="617253"/>
                  <a:pt x="400570" y="609600"/>
                </a:cubicBezTo>
                <a:cubicBezTo>
                  <a:pt x="404677" y="602755"/>
                  <a:pt x="412516" y="598899"/>
                  <a:pt x="417503" y="592666"/>
                </a:cubicBezTo>
                <a:cubicBezTo>
                  <a:pt x="449755" y="552351"/>
                  <a:pt x="416297" y="579359"/>
                  <a:pt x="459837" y="550333"/>
                </a:cubicBezTo>
                <a:cubicBezTo>
                  <a:pt x="532629" y="598860"/>
                  <a:pt x="440530" y="540680"/>
                  <a:pt x="510637" y="575733"/>
                </a:cubicBezTo>
                <a:cubicBezTo>
                  <a:pt x="545388" y="593109"/>
                  <a:pt x="526717" y="588597"/>
                  <a:pt x="552970" y="609600"/>
                </a:cubicBezTo>
                <a:cubicBezTo>
                  <a:pt x="560916" y="615957"/>
                  <a:pt x="569903" y="620889"/>
                  <a:pt x="578370" y="626533"/>
                </a:cubicBezTo>
                <a:cubicBezTo>
                  <a:pt x="572726" y="660400"/>
                  <a:pt x="573762" y="696088"/>
                  <a:pt x="561437" y="728133"/>
                </a:cubicBezTo>
                <a:cubicBezTo>
                  <a:pt x="558233" y="736463"/>
                  <a:pt x="544240" y="733084"/>
                  <a:pt x="536037" y="736600"/>
                </a:cubicBezTo>
                <a:cubicBezTo>
                  <a:pt x="524436" y="741572"/>
                  <a:pt x="513988" y="749101"/>
                  <a:pt x="502170" y="753533"/>
                </a:cubicBezTo>
                <a:cubicBezTo>
                  <a:pt x="491274" y="757619"/>
                  <a:pt x="479492" y="758803"/>
                  <a:pt x="468303" y="762000"/>
                </a:cubicBezTo>
                <a:cubicBezTo>
                  <a:pt x="459722" y="764452"/>
                  <a:pt x="451370" y="767644"/>
                  <a:pt x="442903" y="770466"/>
                </a:cubicBezTo>
                <a:cubicBezTo>
                  <a:pt x="492432" y="819995"/>
                  <a:pt x="468632" y="801730"/>
                  <a:pt x="510637" y="829733"/>
                </a:cubicBezTo>
                <a:cubicBezTo>
                  <a:pt x="536676" y="864453"/>
                  <a:pt x="534557" y="854189"/>
                  <a:pt x="544503" y="889000"/>
                </a:cubicBezTo>
                <a:cubicBezTo>
                  <a:pt x="547700" y="900188"/>
                  <a:pt x="564380" y="920584"/>
                  <a:pt x="552970" y="922866"/>
                </a:cubicBezTo>
                <a:cubicBezTo>
                  <a:pt x="508605" y="931739"/>
                  <a:pt x="462659" y="917222"/>
                  <a:pt x="417503" y="914400"/>
                </a:cubicBezTo>
                <a:cubicBezTo>
                  <a:pt x="411859" y="908755"/>
                  <a:pt x="408397" y="899032"/>
                  <a:pt x="400570" y="897466"/>
                </a:cubicBezTo>
                <a:cubicBezTo>
                  <a:pt x="391819" y="895716"/>
                  <a:pt x="372348" y="897466"/>
                  <a:pt x="375170" y="905933"/>
                </a:cubicBezTo>
                <a:cubicBezTo>
                  <a:pt x="377785" y="913779"/>
                  <a:pt x="424806" y="928123"/>
                  <a:pt x="434437" y="931333"/>
                </a:cubicBezTo>
                <a:cubicBezTo>
                  <a:pt x="431615" y="939800"/>
                  <a:pt x="433719" y="952305"/>
                  <a:pt x="425970" y="956733"/>
                </a:cubicBezTo>
                <a:cubicBezTo>
                  <a:pt x="411065" y="965250"/>
                  <a:pt x="392060" y="962129"/>
                  <a:pt x="375170" y="965200"/>
                </a:cubicBezTo>
                <a:cubicBezTo>
                  <a:pt x="289849" y="980713"/>
                  <a:pt x="379809" y="967794"/>
                  <a:pt x="265103" y="982133"/>
                </a:cubicBezTo>
                <a:cubicBezTo>
                  <a:pt x="248170" y="987777"/>
                  <a:pt x="209974" y="981750"/>
                  <a:pt x="214303" y="999066"/>
                </a:cubicBezTo>
                <a:cubicBezTo>
                  <a:pt x="217125" y="1010355"/>
                  <a:pt x="214986" y="1024284"/>
                  <a:pt x="222770" y="1032933"/>
                </a:cubicBezTo>
                <a:cubicBezTo>
                  <a:pt x="268684" y="1083949"/>
                  <a:pt x="277823" y="1070202"/>
                  <a:pt x="315903" y="1100666"/>
                </a:cubicBezTo>
                <a:cubicBezTo>
                  <a:pt x="322137" y="1105653"/>
                  <a:pt x="325992" y="1113493"/>
                  <a:pt x="332837" y="1117600"/>
                </a:cubicBezTo>
                <a:cubicBezTo>
                  <a:pt x="340490" y="1122192"/>
                  <a:pt x="349770" y="1123244"/>
                  <a:pt x="358237" y="1126066"/>
                </a:cubicBezTo>
                <a:cubicBezTo>
                  <a:pt x="350865" y="1133438"/>
                  <a:pt x="324370" y="1157719"/>
                  <a:pt x="324370" y="1168400"/>
                </a:cubicBezTo>
                <a:cubicBezTo>
                  <a:pt x="324370" y="1178576"/>
                  <a:pt x="336752" y="1184699"/>
                  <a:pt x="341303" y="1193800"/>
                </a:cubicBezTo>
                <a:cubicBezTo>
                  <a:pt x="345294" y="1201782"/>
                  <a:pt x="346948" y="1210733"/>
                  <a:pt x="349770" y="1219200"/>
                </a:cubicBezTo>
                <a:cubicBezTo>
                  <a:pt x="335066" y="1263311"/>
                  <a:pt x="338313" y="1228327"/>
                  <a:pt x="358237" y="1261533"/>
                </a:cubicBezTo>
                <a:cubicBezTo>
                  <a:pt x="362829" y="1269186"/>
                  <a:pt x="375454" y="1285183"/>
                  <a:pt x="366703" y="1286933"/>
                </a:cubicBezTo>
                <a:cubicBezTo>
                  <a:pt x="336136" y="1293046"/>
                  <a:pt x="304614" y="1281288"/>
                  <a:pt x="273570" y="1278466"/>
                </a:cubicBezTo>
                <a:cubicBezTo>
                  <a:pt x="265103" y="1275644"/>
                  <a:pt x="256973" y="1268533"/>
                  <a:pt x="248170" y="1270000"/>
                </a:cubicBezTo>
                <a:cubicBezTo>
                  <a:pt x="221760" y="1274402"/>
                  <a:pt x="171970" y="1295400"/>
                  <a:pt x="171970" y="1295400"/>
                </a:cubicBezTo>
                <a:cubicBezTo>
                  <a:pt x="126814" y="1292578"/>
                  <a:pt x="81522" y="1291435"/>
                  <a:pt x="36503" y="1286933"/>
                </a:cubicBezTo>
                <a:cubicBezTo>
                  <a:pt x="24925" y="1285775"/>
                  <a:pt x="10865" y="1270238"/>
                  <a:pt x="2637" y="1278466"/>
                </a:cubicBezTo>
                <a:cubicBezTo>
                  <a:pt x="-5591" y="1286694"/>
                  <a:pt x="7759" y="1301187"/>
                  <a:pt x="11103" y="1312333"/>
                </a:cubicBezTo>
                <a:cubicBezTo>
                  <a:pt x="18288" y="1336283"/>
                  <a:pt x="25528" y="1369091"/>
                  <a:pt x="44970" y="1388533"/>
                </a:cubicBezTo>
                <a:cubicBezTo>
                  <a:pt x="52165" y="1395728"/>
                  <a:pt x="61269" y="1400915"/>
                  <a:pt x="70370" y="1405466"/>
                </a:cubicBezTo>
                <a:cubicBezTo>
                  <a:pt x="78352" y="1409457"/>
                  <a:pt x="87303" y="1411111"/>
                  <a:pt x="95770" y="1413933"/>
                </a:cubicBezTo>
                <a:cubicBezTo>
                  <a:pt x="109881" y="1408289"/>
                  <a:pt x="125215" y="1405055"/>
                  <a:pt x="138103" y="1397000"/>
                </a:cubicBezTo>
                <a:cubicBezTo>
                  <a:pt x="182223" y="1369425"/>
                  <a:pt x="142895" y="1364731"/>
                  <a:pt x="188903" y="1380066"/>
                </a:cubicBezTo>
                <a:cubicBezTo>
                  <a:pt x="194548" y="1408288"/>
                  <a:pt x="196736" y="1437428"/>
                  <a:pt x="205837" y="1464733"/>
                </a:cubicBezTo>
                <a:cubicBezTo>
                  <a:pt x="208659" y="1473200"/>
                  <a:pt x="210312" y="1482151"/>
                  <a:pt x="214303" y="1490133"/>
                </a:cubicBezTo>
                <a:cubicBezTo>
                  <a:pt x="218854" y="1499235"/>
                  <a:pt x="224723" y="1507716"/>
                  <a:pt x="231237" y="1515533"/>
                </a:cubicBezTo>
                <a:cubicBezTo>
                  <a:pt x="238902" y="1524731"/>
                  <a:pt x="248170" y="1532466"/>
                  <a:pt x="256637" y="1540933"/>
                </a:cubicBezTo>
                <a:cubicBezTo>
                  <a:pt x="259459" y="1549400"/>
                  <a:pt x="256445" y="1564169"/>
                  <a:pt x="265103" y="1566333"/>
                </a:cubicBezTo>
                <a:cubicBezTo>
                  <a:pt x="318877" y="1579776"/>
                  <a:pt x="321237" y="1562565"/>
                  <a:pt x="341303" y="1532466"/>
                </a:cubicBezTo>
                <a:cubicBezTo>
                  <a:pt x="344524" y="1516363"/>
                  <a:pt x="349558" y="1482090"/>
                  <a:pt x="358237" y="1464733"/>
                </a:cubicBezTo>
                <a:cubicBezTo>
                  <a:pt x="362788" y="1455632"/>
                  <a:pt x="371037" y="1448632"/>
                  <a:pt x="375170" y="1439333"/>
                </a:cubicBezTo>
                <a:cubicBezTo>
                  <a:pt x="382419" y="1423022"/>
                  <a:pt x="379481" y="1401154"/>
                  <a:pt x="392103" y="1388533"/>
                </a:cubicBezTo>
                <a:cubicBezTo>
                  <a:pt x="397748" y="1382889"/>
                  <a:pt x="401897" y="1375170"/>
                  <a:pt x="409037" y="1371600"/>
                </a:cubicBezTo>
                <a:cubicBezTo>
                  <a:pt x="425002" y="1363618"/>
                  <a:pt x="459837" y="1354666"/>
                  <a:pt x="459837" y="1354666"/>
                </a:cubicBezTo>
                <a:cubicBezTo>
                  <a:pt x="468304" y="1340555"/>
                  <a:pt x="477878" y="1327052"/>
                  <a:pt x="485237" y="1312333"/>
                </a:cubicBezTo>
                <a:cubicBezTo>
                  <a:pt x="490120" y="1302567"/>
                  <a:pt x="501008" y="1260812"/>
                  <a:pt x="502170" y="1253066"/>
                </a:cubicBezTo>
                <a:cubicBezTo>
                  <a:pt x="508921" y="1208063"/>
                  <a:pt x="519103" y="1117600"/>
                  <a:pt x="519103" y="1117600"/>
                </a:cubicBezTo>
                <a:cubicBezTo>
                  <a:pt x="527570" y="1126067"/>
                  <a:pt x="537861" y="1133037"/>
                  <a:pt x="544503" y="1143000"/>
                </a:cubicBezTo>
                <a:cubicBezTo>
                  <a:pt x="553767" y="1156896"/>
                  <a:pt x="560412" y="1213052"/>
                  <a:pt x="561437" y="1219200"/>
                </a:cubicBezTo>
                <a:cubicBezTo>
                  <a:pt x="564259" y="1253067"/>
                  <a:pt x="565412" y="1287114"/>
                  <a:pt x="569903" y="1320800"/>
                </a:cubicBezTo>
                <a:cubicBezTo>
                  <a:pt x="571082" y="1329646"/>
                  <a:pt x="575918" y="1337619"/>
                  <a:pt x="578370" y="1346200"/>
                </a:cubicBezTo>
                <a:cubicBezTo>
                  <a:pt x="581567" y="1357388"/>
                  <a:pt x="583493" y="1368921"/>
                  <a:pt x="586837" y="1380066"/>
                </a:cubicBezTo>
                <a:cubicBezTo>
                  <a:pt x="591966" y="1397162"/>
                  <a:pt x="586837" y="1425221"/>
                  <a:pt x="603770" y="1430866"/>
                </a:cubicBezTo>
                <a:lnTo>
                  <a:pt x="629170" y="143933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Figura a mano libera 102"/>
          <p:cNvSpPr/>
          <p:nvPr/>
        </p:nvSpPr>
        <p:spPr>
          <a:xfrm>
            <a:off x="2753548" y="2590800"/>
            <a:ext cx="218252" cy="1464733"/>
          </a:xfrm>
          <a:custGeom>
            <a:avLst/>
            <a:gdLst>
              <a:gd name="connsiteX0" fmla="*/ 15052 w 218252"/>
              <a:gd name="connsiteY0" fmla="*/ 0 h 1464733"/>
              <a:gd name="connsiteX1" fmla="*/ 15052 w 218252"/>
              <a:gd name="connsiteY1" fmla="*/ 1092200 h 1464733"/>
              <a:gd name="connsiteX2" fmla="*/ 15052 w 218252"/>
              <a:gd name="connsiteY2" fmla="*/ 1210733 h 1464733"/>
              <a:gd name="connsiteX3" fmla="*/ 218252 w 218252"/>
              <a:gd name="connsiteY3" fmla="*/ 14647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52" h="1464733">
                <a:moveTo>
                  <a:pt x="15052" y="0"/>
                </a:moveTo>
                <a:lnTo>
                  <a:pt x="15052" y="1092200"/>
                </a:lnTo>
                <a:cubicBezTo>
                  <a:pt x="15052" y="1293989"/>
                  <a:pt x="-18815" y="1148644"/>
                  <a:pt x="15052" y="1210733"/>
                </a:cubicBezTo>
                <a:cubicBezTo>
                  <a:pt x="48919" y="1272822"/>
                  <a:pt x="218252" y="1464733"/>
                  <a:pt x="218252" y="1464733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CasellaDiTesto 103"/>
          <p:cNvSpPr txBox="1"/>
          <p:nvPr/>
        </p:nvSpPr>
        <p:spPr>
          <a:xfrm>
            <a:off x="2580280" y="5407967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A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6446456" y="5347173"/>
            <a:ext cx="38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</a:t>
            </a:r>
            <a:endParaRPr lang="it-IT" sz="2400" b="1" dirty="0"/>
          </a:p>
        </p:txBody>
      </p:sp>
      <p:sp>
        <p:nvSpPr>
          <p:cNvPr id="106" name="CasellaDiTesto 105"/>
          <p:cNvSpPr txBox="1"/>
          <p:nvPr/>
        </p:nvSpPr>
        <p:spPr>
          <a:xfrm>
            <a:off x="371374" y="5920431"/>
            <a:ext cx="852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the situation B the </a:t>
            </a:r>
            <a:r>
              <a:rPr lang="it-IT" dirty="0" err="1" smtClean="0"/>
              <a:t>trasmission</a:t>
            </a:r>
            <a:r>
              <a:rPr lang="it-IT" dirty="0" smtClean="0"/>
              <a:t> of the </a:t>
            </a:r>
            <a:r>
              <a:rPr lang="it-IT" dirty="0" err="1" smtClean="0"/>
              <a:t>energy</a:t>
            </a:r>
            <a:r>
              <a:rPr lang="it-IT" dirty="0" smtClean="0"/>
              <a:t> of the MP to </a:t>
            </a:r>
            <a:r>
              <a:rPr lang="it-IT" dirty="0" err="1" smtClean="0"/>
              <a:t>Telangiectasia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reduced</a:t>
            </a:r>
            <a:r>
              <a:rPr lang="it-IT" dirty="0" smtClean="0"/>
              <a:t> by the </a:t>
            </a:r>
            <a:r>
              <a:rPr lang="it-IT" dirty="0" err="1" smtClean="0"/>
              <a:t>tortuosity</a:t>
            </a:r>
            <a:r>
              <a:rPr lang="it-IT" dirty="0" smtClean="0"/>
              <a:t> of the </a:t>
            </a:r>
            <a:r>
              <a:rPr lang="it-IT" dirty="0" err="1" smtClean="0"/>
              <a:t>reticular</a:t>
            </a:r>
            <a:r>
              <a:rPr lang="it-IT" dirty="0" smtClean="0"/>
              <a:t> network. </a:t>
            </a:r>
            <a:endParaRPr lang="it-IT" dirty="0"/>
          </a:p>
        </p:txBody>
      </p:sp>
      <p:sp>
        <p:nvSpPr>
          <p:cNvPr id="107" name="CasellaDiTesto 106"/>
          <p:cNvSpPr txBox="1"/>
          <p:nvPr/>
        </p:nvSpPr>
        <p:spPr>
          <a:xfrm>
            <a:off x="168640" y="2792617"/>
            <a:ext cx="173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Yes </a:t>
            </a:r>
            <a:r>
              <a:rPr lang="it-IT" sz="2000" b="1" dirty="0" err="1" smtClean="0"/>
              <a:t>postural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changes</a:t>
            </a:r>
            <a:endParaRPr lang="it-IT" sz="2000" b="1" dirty="0"/>
          </a:p>
        </p:txBody>
      </p:sp>
      <p:sp>
        <p:nvSpPr>
          <p:cNvPr id="108" name="CasellaDiTesto 107"/>
          <p:cNvSpPr txBox="1"/>
          <p:nvPr/>
        </p:nvSpPr>
        <p:spPr>
          <a:xfrm>
            <a:off x="4276409" y="2798942"/>
            <a:ext cx="173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No </a:t>
            </a:r>
            <a:r>
              <a:rPr lang="it-IT" sz="2000" b="1" dirty="0" err="1" smtClean="0"/>
              <a:t>postural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changes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27703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11" y="1007735"/>
            <a:ext cx="3999256" cy="299944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02235" y="451224"/>
            <a:ext cx="771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New </a:t>
            </a:r>
            <a:r>
              <a:rPr lang="it-IT" sz="2400" dirty="0" err="1" smtClean="0"/>
              <a:t>investigation</a:t>
            </a:r>
            <a:r>
              <a:rPr lang="it-IT" sz="2400" dirty="0" smtClean="0"/>
              <a:t> </a:t>
            </a:r>
            <a:r>
              <a:rPr lang="it-IT" sz="2400" dirty="0" err="1" smtClean="0"/>
              <a:t>methods</a:t>
            </a:r>
            <a:r>
              <a:rPr lang="it-IT" sz="2400" dirty="0" smtClean="0"/>
              <a:t> and new </a:t>
            </a:r>
            <a:r>
              <a:rPr lang="it-IT" sz="2400" dirty="0" err="1" smtClean="0"/>
              <a:t>thecnologist</a:t>
            </a:r>
            <a:r>
              <a:rPr lang="it-IT" sz="2400" dirty="0" smtClean="0"/>
              <a:t> </a:t>
            </a:r>
            <a:r>
              <a:rPr lang="it-IT" sz="2400" dirty="0" err="1" smtClean="0"/>
              <a:t>deveices</a:t>
            </a:r>
            <a:endParaRPr lang="it-IT" sz="2400" dirty="0" smtClean="0"/>
          </a:p>
          <a:p>
            <a:pPr algn="ctr"/>
            <a:r>
              <a:rPr lang="it-IT" sz="2400" dirty="0" err="1"/>
              <a:t>h</a:t>
            </a:r>
            <a:r>
              <a:rPr lang="it-IT" sz="2400" dirty="0" err="1" smtClean="0"/>
              <a:t>ave</a:t>
            </a:r>
            <a:r>
              <a:rPr lang="it-IT" sz="2400" dirty="0" smtClean="0"/>
              <a:t>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improved</a:t>
            </a:r>
            <a:r>
              <a:rPr lang="it-IT" sz="2400" dirty="0" smtClean="0"/>
              <a:t> </a:t>
            </a:r>
            <a:r>
              <a:rPr lang="it-IT" sz="2400" dirty="0" err="1" smtClean="0"/>
              <a:t>results</a:t>
            </a:r>
            <a:r>
              <a:rPr lang="it-IT" sz="2400" dirty="0" smtClean="0"/>
              <a:t> of </a:t>
            </a:r>
            <a:r>
              <a:rPr lang="it-IT" sz="2400" dirty="0" err="1" smtClean="0"/>
              <a:t>teleangiectasia</a:t>
            </a:r>
            <a:r>
              <a:rPr lang="it-IT" sz="2400" dirty="0" smtClean="0"/>
              <a:t> </a:t>
            </a:r>
            <a:r>
              <a:rPr lang="it-IT" sz="2400" dirty="0" err="1" smtClean="0"/>
              <a:t>treatments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81411" y="3636357"/>
            <a:ext cx="432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Phisiopathology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</a:t>
            </a:r>
            <a:r>
              <a:rPr lang="it-IT" sz="2800" dirty="0" err="1" smtClean="0"/>
              <a:t>unknow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40902" y="4175236"/>
            <a:ext cx="76110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Pubmed</a:t>
            </a:r>
            <a:r>
              <a:rPr lang="it-IT" sz="2800" dirty="0" smtClean="0"/>
              <a:t>: </a:t>
            </a:r>
          </a:p>
          <a:p>
            <a:r>
              <a:rPr lang="it-IT" sz="2800" dirty="0"/>
              <a:t>C</a:t>
            </a:r>
            <a:r>
              <a:rPr lang="it-IT" sz="2800" dirty="0" smtClean="0"/>
              <a:t>ellulite + </a:t>
            </a:r>
            <a:r>
              <a:rPr lang="it-IT" sz="2800" dirty="0" err="1" smtClean="0"/>
              <a:t>teleangiectasias</a:t>
            </a:r>
            <a:r>
              <a:rPr lang="it-IT" sz="2800" dirty="0" smtClean="0"/>
              <a:t> = no match </a:t>
            </a:r>
            <a:r>
              <a:rPr lang="it-IT" sz="2800" dirty="0" err="1" smtClean="0"/>
              <a:t>found</a:t>
            </a:r>
            <a:endParaRPr lang="it-IT" sz="2800" dirty="0" smtClean="0"/>
          </a:p>
          <a:p>
            <a:r>
              <a:rPr lang="it-IT" sz="2800" dirty="0" err="1" smtClean="0"/>
              <a:t>Telangiectasia</a:t>
            </a:r>
            <a:r>
              <a:rPr lang="it-IT" sz="2800" dirty="0" smtClean="0"/>
              <a:t> + color doppler = no match </a:t>
            </a:r>
            <a:r>
              <a:rPr lang="it-IT" sz="2800" dirty="0" err="1" smtClean="0"/>
              <a:t>found</a:t>
            </a:r>
            <a:endParaRPr lang="it-IT" sz="2800" dirty="0" smtClean="0"/>
          </a:p>
          <a:p>
            <a:r>
              <a:rPr lang="it-IT" sz="2800" dirty="0" err="1" smtClean="0"/>
              <a:t>Telangiectasia</a:t>
            </a:r>
            <a:r>
              <a:rPr lang="it-IT" sz="2800" dirty="0" smtClean="0"/>
              <a:t> + duplex </a:t>
            </a:r>
            <a:r>
              <a:rPr lang="it-IT" sz="2800" dirty="0" err="1" smtClean="0"/>
              <a:t>scan</a:t>
            </a:r>
            <a:r>
              <a:rPr lang="it-IT" sz="2800" dirty="0" smtClean="0"/>
              <a:t> = 2 match ( 1993)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4435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960311" y="1577219"/>
            <a:ext cx="2409151" cy="4254023"/>
            <a:chOff x="973611" y="2719603"/>
            <a:chExt cx="1852720" cy="3647131"/>
          </a:xfrm>
        </p:grpSpPr>
        <p:grpSp>
          <p:nvGrpSpPr>
            <p:cNvPr id="3" name="Gruppo 2"/>
            <p:cNvGrpSpPr/>
            <p:nvPr/>
          </p:nvGrpSpPr>
          <p:grpSpPr>
            <a:xfrm>
              <a:off x="973611" y="2719603"/>
              <a:ext cx="1852720" cy="3647131"/>
              <a:chOff x="457200" y="685800"/>
              <a:chExt cx="2540000" cy="5435600"/>
            </a:xfrm>
          </p:grpSpPr>
          <p:sp>
            <p:nvSpPr>
              <p:cNvPr id="12" name="Arco 428"/>
              <p:cNvSpPr>
                <a:spLocks/>
              </p:cNvSpPr>
              <p:nvPr/>
            </p:nvSpPr>
            <p:spPr bwMode="auto">
              <a:xfrm flipH="1" flipV="1">
                <a:off x="939800" y="685800"/>
                <a:ext cx="228600" cy="2667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11"/>
                  <a:gd name="T1" fmla="*/ 0 h 21600"/>
                  <a:gd name="T2" fmla="*/ 21211 w 21211"/>
                  <a:gd name="T3" fmla="*/ 17520 h 21600"/>
                  <a:gd name="T4" fmla="*/ 0 w 212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11" h="21600" fill="none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</a:path>
                  <a:path w="21211" h="21600" stroke="0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3" name="Arco 429"/>
              <p:cNvSpPr>
                <a:spLocks/>
              </p:cNvSpPr>
              <p:nvPr/>
            </p:nvSpPr>
            <p:spPr bwMode="auto">
              <a:xfrm flipH="1" flipV="1">
                <a:off x="1146175" y="3471863"/>
                <a:ext cx="233363" cy="2209800"/>
              </a:xfrm>
              <a:custGeom>
                <a:avLst/>
                <a:gdLst>
                  <a:gd name="G0" fmla="+- 553 0 0"/>
                  <a:gd name="G1" fmla="+- 21600 0 0"/>
                  <a:gd name="G2" fmla="+- 21600 0 0"/>
                  <a:gd name="T0" fmla="*/ 0 w 21764"/>
                  <a:gd name="T1" fmla="*/ 8 h 21600"/>
                  <a:gd name="T2" fmla="*/ 21764 w 21764"/>
                  <a:gd name="T3" fmla="*/ 17520 h 21600"/>
                  <a:gd name="T4" fmla="*/ 553 w 2176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64" h="21600" fill="none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</a:path>
                  <a:path w="21764" h="21600" stroke="0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  <a:lnTo>
                      <a:pt x="553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14" name="Group 430"/>
              <p:cNvGrpSpPr>
                <a:grpSpLocks/>
              </p:cNvGrpSpPr>
              <p:nvPr/>
            </p:nvGrpSpPr>
            <p:grpSpPr bwMode="auto">
              <a:xfrm flipH="1">
                <a:off x="1092200" y="3352800"/>
                <a:ext cx="76200" cy="533400"/>
                <a:chOff x="3840" y="2448"/>
                <a:chExt cx="96" cy="752"/>
              </a:xfrm>
            </p:grpSpPr>
            <p:sp>
              <p:nvSpPr>
                <p:cNvPr id="32" name="Arco 431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33" name="Arco 432"/>
                <p:cNvSpPr>
                  <a:spLocks/>
                </p:cNvSpPr>
                <p:nvPr/>
              </p:nvSpPr>
              <p:spPr bwMode="auto">
                <a:xfrm flipV="1">
                  <a:off x="3840" y="2815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  <p:sp>
            <p:nvSpPr>
              <p:cNvPr id="15" name="Arco 433"/>
              <p:cNvSpPr>
                <a:spLocks/>
              </p:cNvSpPr>
              <p:nvPr/>
            </p:nvSpPr>
            <p:spPr bwMode="auto">
              <a:xfrm flipH="1">
                <a:off x="863600" y="5672138"/>
                <a:ext cx="508000" cy="34766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611"/>
                  <a:gd name="T1" fmla="*/ 0 h 21600"/>
                  <a:gd name="T2" fmla="*/ 19611 w 19611"/>
                  <a:gd name="T3" fmla="*/ 12549 h 21600"/>
                  <a:gd name="T4" fmla="*/ 0 w 196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1" h="21600" fill="none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</a:path>
                  <a:path w="19611" h="21600" stroke="0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6" name="Freeform 434"/>
              <p:cNvSpPr>
                <a:spLocks/>
              </p:cNvSpPr>
              <p:nvPr/>
            </p:nvSpPr>
            <p:spPr bwMode="auto">
              <a:xfrm flipH="1">
                <a:off x="457200" y="5854700"/>
                <a:ext cx="2082800" cy="266700"/>
              </a:xfrm>
              <a:custGeom>
                <a:avLst/>
                <a:gdLst>
                  <a:gd name="T0" fmla="*/ 0 w 1312"/>
                  <a:gd name="T1" fmla="*/ 152 h 168"/>
                  <a:gd name="T2" fmla="*/ 1104 w 1312"/>
                  <a:gd name="T3" fmla="*/ 152 h 168"/>
                  <a:gd name="T4" fmla="*/ 1248 w 1312"/>
                  <a:gd name="T5" fmla="*/ 56 h 168"/>
                  <a:gd name="T6" fmla="*/ 1152 w 1312"/>
                  <a:gd name="T7" fmla="*/ 8 h 168"/>
                  <a:gd name="T8" fmla="*/ 1056 w 1312"/>
                  <a:gd name="T9" fmla="*/ 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2" h="168">
                    <a:moveTo>
                      <a:pt x="0" y="152"/>
                    </a:moveTo>
                    <a:cubicBezTo>
                      <a:pt x="448" y="160"/>
                      <a:pt x="896" y="168"/>
                      <a:pt x="1104" y="152"/>
                    </a:cubicBezTo>
                    <a:cubicBezTo>
                      <a:pt x="1312" y="136"/>
                      <a:pt x="1240" y="80"/>
                      <a:pt x="1248" y="56"/>
                    </a:cubicBezTo>
                    <a:cubicBezTo>
                      <a:pt x="1256" y="32"/>
                      <a:pt x="1184" y="16"/>
                      <a:pt x="1152" y="8"/>
                    </a:cubicBezTo>
                    <a:cubicBezTo>
                      <a:pt x="1120" y="0"/>
                      <a:pt x="1088" y="4"/>
                      <a:pt x="1056" y="8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7" name="Arco 435"/>
              <p:cNvSpPr>
                <a:spLocks/>
              </p:cNvSpPr>
              <p:nvPr/>
            </p:nvSpPr>
            <p:spPr bwMode="auto">
              <a:xfrm flipV="1">
                <a:off x="2540000" y="3352800"/>
                <a:ext cx="152400" cy="2438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8" name="Arco 436"/>
              <p:cNvSpPr>
                <a:spLocks/>
              </p:cNvSpPr>
              <p:nvPr/>
            </p:nvSpPr>
            <p:spPr bwMode="auto">
              <a:xfrm flipV="1">
                <a:off x="2692400" y="1219200"/>
                <a:ext cx="304800" cy="21336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9" name="Oval 441"/>
              <p:cNvSpPr>
                <a:spLocks noChangeArrowheads="1"/>
              </p:cNvSpPr>
              <p:nvPr/>
            </p:nvSpPr>
            <p:spPr bwMode="auto">
              <a:xfrm flipH="1">
                <a:off x="1746250" y="5380038"/>
                <a:ext cx="158750" cy="15875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Arco 442"/>
              <p:cNvSpPr>
                <a:spLocks/>
              </p:cNvSpPr>
              <p:nvPr/>
            </p:nvSpPr>
            <p:spPr bwMode="auto">
              <a:xfrm flipH="1">
                <a:off x="1490663" y="4130675"/>
                <a:ext cx="101600" cy="163513"/>
              </a:xfrm>
              <a:custGeom>
                <a:avLst/>
                <a:gdLst>
                  <a:gd name="T0" fmla="*/ 873461 w 11818"/>
                  <a:gd name="T1" fmla="*/ 1201011 h 21600"/>
                  <a:gd name="T2" fmla="*/ 0 w 11818"/>
                  <a:gd name="T3" fmla="*/ 1178777 h 21600"/>
                  <a:gd name="T4" fmla="*/ 487135 w 118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18" h="21600" fill="none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18" h="21600" stroke="0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18" y="2095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Arco 443"/>
              <p:cNvSpPr>
                <a:spLocks/>
              </p:cNvSpPr>
              <p:nvPr/>
            </p:nvSpPr>
            <p:spPr bwMode="auto">
              <a:xfrm flipH="1">
                <a:off x="2312988" y="4143375"/>
                <a:ext cx="100012" cy="161925"/>
              </a:xfrm>
              <a:custGeom>
                <a:avLst/>
                <a:gdLst>
                  <a:gd name="T0" fmla="*/ 844369 w 11846"/>
                  <a:gd name="T1" fmla="*/ 1177405 h 21600"/>
                  <a:gd name="T2" fmla="*/ 0 w 11846"/>
                  <a:gd name="T3" fmla="*/ 1155995 h 21600"/>
                  <a:gd name="T4" fmla="*/ 469801 w 118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46" h="21600" fill="none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46" h="21600" stroke="0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46" y="209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Arco 444"/>
              <p:cNvSpPr>
                <a:spLocks/>
              </p:cNvSpPr>
              <p:nvPr/>
            </p:nvSpPr>
            <p:spPr bwMode="auto">
              <a:xfrm flipH="1">
                <a:off x="1697038" y="1452563"/>
                <a:ext cx="98425" cy="161925"/>
              </a:xfrm>
              <a:custGeom>
                <a:avLst/>
                <a:gdLst>
                  <a:gd name="T0" fmla="*/ 844814 w 11467"/>
                  <a:gd name="T1" fmla="*/ 1028704 h 21600"/>
                  <a:gd name="T2" fmla="*/ 0 w 11467"/>
                  <a:gd name="T3" fmla="*/ 1213875 h 21600"/>
                  <a:gd name="T4" fmla="*/ 0 w 1146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67" h="21600" fill="none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</a:path>
                  <a:path w="11467" h="21600" stroke="0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  <a:lnTo>
                      <a:pt x="0" y="0"/>
                    </a:lnTo>
                    <a:lnTo>
                      <a:pt x="11466" y="18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Line 448"/>
              <p:cNvSpPr>
                <a:spLocks noChangeShapeType="1"/>
              </p:cNvSpPr>
              <p:nvPr/>
            </p:nvSpPr>
            <p:spPr bwMode="auto">
              <a:xfrm flipH="1">
                <a:off x="23114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4" name="Line 449"/>
              <p:cNvSpPr>
                <a:spLocks noChangeShapeType="1"/>
              </p:cNvSpPr>
              <p:nvPr/>
            </p:nvSpPr>
            <p:spPr bwMode="auto">
              <a:xfrm flipH="1">
                <a:off x="21590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5" name="Line 450"/>
              <p:cNvSpPr>
                <a:spLocks noChangeShapeType="1"/>
              </p:cNvSpPr>
              <p:nvPr/>
            </p:nvSpPr>
            <p:spPr bwMode="auto">
              <a:xfrm flipH="1">
                <a:off x="2235200" y="29718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6" name="Line 451"/>
              <p:cNvSpPr>
                <a:spLocks noChangeShapeType="1"/>
              </p:cNvSpPr>
              <p:nvPr/>
            </p:nvSpPr>
            <p:spPr bwMode="auto">
              <a:xfrm flipH="1">
                <a:off x="23114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7" name="Line 452"/>
              <p:cNvSpPr>
                <a:spLocks noChangeShapeType="1"/>
              </p:cNvSpPr>
              <p:nvPr/>
            </p:nvSpPr>
            <p:spPr bwMode="auto">
              <a:xfrm flipH="1">
                <a:off x="21590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28" name="Line 453"/>
              <p:cNvSpPr>
                <a:spLocks noChangeShapeType="1"/>
              </p:cNvSpPr>
              <p:nvPr/>
            </p:nvSpPr>
            <p:spPr bwMode="auto">
              <a:xfrm flipH="1">
                <a:off x="2235200" y="9144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29" name="Group 454"/>
              <p:cNvGrpSpPr>
                <a:grpSpLocks/>
              </p:cNvGrpSpPr>
              <p:nvPr/>
            </p:nvGrpSpPr>
            <p:grpSpPr bwMode="auto">
              <a:xfrm>
                <a:off x="2540000" y="5791200"/>
                <a:ext cx="76200" cy="304800"/>
                <a:chOff x="3840" y="2448"/>
                <a:chExt cx="96" cy="752"/>
              </a:xfrm>
            </p:grpSpPr>
            <p:sp>
              <p:nvSpPr>
                <p:cNvPr id="30" name="Arco 455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31" name="Arco 456"/>
                <p:cNvSpPr>
                  <a:spLocks/>
                </p:cNvSpPr>
                <p:nvPr/>
              </p:nvSpPr>
              <p:spPr bwMode="auto">
                <a:xfrm flipV="1">
                  <a:off x="3840" y="2816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</p:grpSp>
        <p:grpSp>
          <p:nvGrpSpPr>
            <p:cNvPr id="4" name="Gruppo 3"/>
            <p:cNvGrpSpPr/>
            <p:nvPr/>
          </p:nvGrpSpPr>
          <p:grpSpPr>
            <a:xfrm>
              <a:off x="1707879" y="3569724"/>
              <a:ext cx="537288" cy="1675548"/>
              <a:chOff x="1707879" y="3569724"/>
              <a:chExt cx="537288" cy="1675548"/>
            </a:xfrm>
          </p:grpSpPr>
          <p:grpSp>
            <p:nvGrpSpPr>
              <p:cNvPr id="5" name="Gruppo 4"/>
              <p:cNvGrpSpPr/>
              <p:nvPr/>
            </p:nvGrpSpPr>
            <p:grpSpPr>
              <a:xfrm rot="10800000">
                <a:off x="1707879" y="3569724"/>
                <a:ext cx="537288" cy="434589"/>
                <a:chOff x="1964817" y="4960714"/>
                <a:chExt cx="537288" cy="434589"/>
              </a:xfrm>
            </p:grpSpPr>
            <p:sp>
              <p:nvSpPr>
                <p:cNvPr id="8" name="Figura a mano libera 7"/>
                <p:cNvSpPr/>
                <p:nvPr/>
              </p:nvSpPr>
              <p:spPr>
                <a:xfrm>
                  <a:off x="2289042" y="4960714"/>
                  <a:ext cx="213063" cy="391981"/>
                </a:xfrm>
                <a:custGeom>
                  <a:avLst/>
                  <a:gdLst>
                    <a:gd name="connsiteX0" fmla="*/ 0 w 292100"/>
                    <a:gd name="connsiteY0" fmla="*/ 0 h 584200"/>
                    <a:gd name="connsiteX1" fmla="*/ 63500 w 292100"/>
                    <a:gd name="connsiteY1" fmla="*/ 25400 h 584200"/>
                    <a:gd name="connsiteX2" fmla="*/ 152400 w 292100"/>
                    <a:gd name="connsiteY2" fmla="*/ 63500 h 584200"/>
                    <a:gd name="connsiteX3" fmla="*/ 228600 w 292100"/>
                    <a:gd name="connsiteY3" fmla="*/ 139700 h 584200"/>
                    <a:gd name="connsiteX4" fmla="*/ 241300 w 292100"/>
                    <a:gd name="connsiteY4" fmla="*/ 266700 h 584200"/>
                    <a:gd name="connsiteX5" fmla="*/ 266700 w 292100"/>
                    <a:gd name="connsiteY5" fmla="*/ 304800 h 584200"/>
                    <a:gd name="connsiteX6" fmla="*/ 292100 w 292100"/>
                    <a:gd name="connsiteY6" fmla="*/ 355600 h 584200"/>
                    <a:gd name="connsiteX7" fmla="*/ 279400 w 292100"/>
                    <a:gd name="connsiteY7" fmla="*/ 393700 h 584200"/>
                    <a:gd name="connsiteX8" fmla="*/ 215900 w 292100"/>
                    <a:gd name="connsiteY8" fmla="*/ 469900 h 584200"/>
                    <a:gd name="connsiteX9" fmla="*/ 190500 w 292100"/>
                    <a:gd name="connsiteY9" fmla="*/ 508000 h 584200"/>
                    <a:gd name="connsiteX10" fmla="*/ 241300 w 292100"/>
                    <a:gd name="connsiteY10" fmla="*/ 546100 h 584200"/>
                    <a:gd name="connsiteX11" fmla="*/ 266700 w 292100"/>
                    <a:gd name="connsiteY11" fmla="*/ 584200 h 584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2100" h="584200">
                      <a:moveTo>
                        <a:pt x="0" y="0"/>
                      </a:moveTo>
                      <a:cubicBezTo>
                        <a:pt x="21167" y="8467"/>
                        <a:pt x="42668" y="16141"/>
                        <a:pt x="63500" y="25400"/>
                      </a:cubicBezTo>
                      <a:cubicBezTo>
                        <a:pt x="157661" y="67249"/>
                        <a:pt x="74146" y="37415"/>
                        <a:pt x="152400" y="63500"/>
                      </a:cubicBezTo>
                      <a:cubicBezTo>
                        <a:pt x="177800" y="88900"/>
                        <a:pt x="225026" y="103957"/>
                        <a:pt x="228600" y="139700"/>
                      </a:cubicBezTo>
                      <a:cubicBezTo>
                        <a:pt x="232833" y="182033"/>
                        <a:pt x="231733" y="225245"/>
                        <a:pt x="241300" y="266700"/>
                      </a:cubicBezTo>
                      <a:cubicBezTo>
                        <a:pt x="244732" y="281573"/>
                        <a:pt x="259127" y="291548"/>
                        <a:pt x="266700" y="304800"/>
                      </a:cubicBezTo>
                      <a:cubicBezTo>
                        <a:pt x="276093" y="321238"/>
                        <a:pt x="283633" y="338667"/>
                        <a:pt x="292100" y="355600"/>
                      </a:cubicBezTo>
                      <a:cubicBezTo>
                        <a:pt x="287867" y="368300"/>
                        <a:pt x="285387" y="381726"/>
                        <a:pt x="279400" y="393700"/>
                      </a:cubicBezTo>
                      <a:cubicBezTo>
                        <a:pt x="255751" y="440998"/>
                        <a:pt x="251009" y="427769"/>
                        <a:pt x="215900" y="469900"/>
                      </a:cubicBezTo>
                      <a:cubicBezTo>
                        <a:pt x="206129" y="481626"/>
                        <a:pt x="198967" y="495300"/>
                        <a:pt x="190500" y="508000"/>
                      </a:cubicBezTo>
                      <a:cubicBezTo>
                        <a:pt x="207433" y="520700"/>
                        <a:pt x="226333" y="531133"/>
                        <a:pt x="241300" y="546100"/>
                      </a:cubicBezTo>
                      <a:cubicBezTo>
                        <a:pt x="252093" y="556893"/>
                        <a:pt x="266700" y="584200"/>
                        <a:pt x="266700" y="5842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" name="Figura a mano libera 8"/>
                <p:cNvSpPr/>
                <p:nvPr/>
              </p:nvSpPr>
              <p:spPr>
                <a:xfrm>
                  <a:off x="2270515" y="4994800"/>
                  <a:ext cx="83373" cy="400503"/>
                </a:xfrm>
                <a:custGeom>
                  <a:avLst/>
                  <a:gdLst>
                    <a:gd name="connsiteX0" fmla="*/ 0 w 114300"/>
                    <a:gd name="connsiteY0" fmla="*/ 0 h 596900"/>
                    <a:gd name="connsiteX1" fmla="*/ 25400 w 114300"/>
                    <a:gd name="connsiteY1" fmla="*/ 63500 h 596900"/>
                    <a:gd name="connsiteX2" fmla="*/ 38100 w 114300"/>
                    <a:gd name="connsiteY2" fmla="*/ 101600 h 596900"/>
                    <a:gd name="connsiteX3" fmla="*/ 88900 w 114300"/>
                    <a:gd name="connsiteY3" fmla="*/ 177800 h 596900"/>
                    <a:gd name="connsiteX4" fmla="*/ 114300 w 114300"/>
                    <a:gd name="connsiteY4" fmla="*/ 215900 h 596900"/>
                    <a:gd name="connsiteX5" fmla="*/ 101600 w 114300"/>
                    <a:gd name="connsiteY5" fmla="*/ 266700 h 596900"/>
                    <a:gd name="connsiteX6" fmla="*/ 63500 w 114300"/>
                    <a:gd name="connsiteY6" fmla="*/ 304800 h 596900"/>
                    <a:gd name="connsiteX7" fmla="*/ 88900 w 114300"/>
                    <a:gd name="connsiteY7" fmla="*/ 419100 h 596900"/>
                    <a:gd name="connsiteX8" fmla="*/ 76200 w 114300"/>
                    <a:gd name="connsiteY8" fmla="*/ 508000 h 596900"/>
                    <a:gd name="connsiteX9" fmla="*/ 38100 w 114300"/>
                    <a:gd name="connsiteY9" fmla="*/ 571500 h 596900"/>
                    <a:gd name="connsiteX10" fmla="*/ 25400 w 114300"/>
                    <a:gd name="connsiteY10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4300" h="596900">
                      <a:moveTo>
                        <a:pt x="0" y="0"/>
                      </a:moveTo>
                      <a:cubicBezTo>
                        <a:pt x="8467" y="21167"/>
                        <a:pt x="17395" y="42154"/>
                        <a:pt x="25400" y="63500"/>
                      </a:cubicBezTo>
                      <a:cubicBezTo>
                        <a:pt x="30100" y="76035"/>
                        <a:pt x="31599" y="89898"/>
                        <a:pt x="38100" y="101600"/>
                      </a:cubicBezTo>
                      <a:cubicBezTo>
                        <a:pt x="52925" y="128285"/>
                        <a:pt x="71967" y="152400"/>
                        <a:pt x="88900" y="177800"/>
                      </a:cubicBezTo>
                      <a:lnTo>
                        <a:pt x="114300" y="215900"/>
                      </a:lnTo>
                      <a:cubicBezTo>
                        <a:pt x="110067" y="232833"/>
                        <a:pt x="110260" y="251545"/>
                        <a:pt x="101600" y="266700"/>
                      </a:cubicBezTo>
                      <a:cubicBezTo>
                        <a:pt x="92689" y="282294"/>
                        <a:pt x="67396" y="287267"/>
                        <a:pt x="63500" y="304800"/>
                      </a:cubicBezTo>
                      <a:cubicBezTo>
                        <a:pt x="57540" y="331621"/>
                        <a:pt x="78902" y="389107"/>
                        <a:pt x="88900" y="419100"/>
                      </a:cubicBezTo>
                      <a:cubicBezTo>
                        <a:pt x="84667" y="448733"/>
                        <a:pt x="85666" y="479602"/>
                        <a:pt x="76200" y="508000"/>
                      </a:cubicBezTo>
                      <a:cubicBezTo>
                        <a:pt x="68394" y="531418"/>
                        <a:pt x="50347" y="550068"/>
                        <a:pt x="38100" y="571500"/>
                      </a:cubicBezTo>
                      <a:cubicBezTo>
                        <a:pt x="33404" y="579719"/>
                        <a:pt x="29633" y="588433"/>
                        <a:pt x="2540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Figura a mano libera 9"/>
                <p:cNvSpPr/>
                <p:nvPr/>
              </p:nvSpPr>
              <p:spPr>
                <a:xfrm>
                  <a:off x="2103770" y="5003321"/>
                  <a:ext cx="148217" cy="374939"/>
                </a:xfrm>
                <a:custGeom>
                  <a:avLst/>
                  <a:gdLst>
                    <a:gd name="connsiteX0" fmla="*/ 203200 w 203200"/>
                    <a:gd name="connsiteY0" fmla="*/ 0 h 558800"/>
                    <a:gd name="connsiteX1" fmla="*/ 190500 w 203200"/>
                    <a:gd name="connsiteY1" fmla="*/ 88900 h 558800"/>
                    <a:gd name="connsiteX2" fmla="*/ 177800 w 203200"/>
                    <a:gd name="connsiteY2" fmla="*/ 127000 h 558800"/>
                    <a:gd name="connsiteX3" fmla="*/ 139700 w 203200"/>
                    <a:gd name="connsiteY3" fmla="*/ 139700 h 558800"/>
                    <a:gd name="connsiteX4" fmla="*/ 127000 w 203200"/>
                    <a:gd name="connsiteY4" fmla="*/ 177800 h 558800"/>
                    <a:gd name="connsiteX5" fmla="*/ 101600 w 203200"/>
                    <a:gd name="connsiteY5" fmla="*/ 215900 h 558800"/>
                    <a:gd name="connsiteX6" fmla="*/ 127000 w 203200"/>
                    <a:gd name="connsiteY6" fmla="*/ 304800 h 558800"/>
                    <a:gd name="connsiteX7" fmla="*/ 88900 w 203200"/>
                    <a:gd name="connsiteY7" fmla="*/ 355600 h 558800"/>
                    <a:gd name="connsiteX8" fmla="*/ 12700 w 203200"/>
                    <a:gd name="connsiteY8" fmla="*/ 393700 h 558800"/>
                    <a:gd name="connsiteX9" fmla="*/ 0 w 203200"/>
                    <a:gd name="connsiteY9" fmla="*/ 431800 h 558800"/>
                    <a:gd name="connsiteX10" fmla="*/ 38100 w 203200"/>
                    <a:gd name="connsiteY10" fmla="*/ 520700 h 558800"/>
                    <a:gd name="connsiteX11" fmla="*/ 50800 w 203200"/>
                    <a:gd name="connsiteY11" fmla="*/ 558800 h 55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3200" h="558800">
                      <a:moveTo>
                        <a:pt x="203200" y="0"/>
                      </a:moveTo>
                      <a:cubicBezTo>
                        <a:pt x="198967" y="29633"/>
                        <a:pt x="196371" y="59547"/>
                        <a:pt x="190500" y="88900"/>
                      </a:cubicBezTo>
                      <a:cubicBezTo>
                        <a:pt x="187875" y="102027"/>
                        <a:pt x="187266" y="117534"/>
                        <a:pt x="177800" y="127000"/>
                      </a:cubicBezTo>
                      <a:cubicBezTo>
                        <a:pt x="168334" y="136466"/>
                        <a:pt x="152400" y="135467"/>
                        <a:pt x="139700" y="139700"/>
                      </a:cubicBezTo>
                      <a:cubicBezTo>
                        <a:pt x="135467" y="152400"/>
                        <a:pt x="132987" y="165826"/>
                        <a:pt x="127000" y="177800"/>
                      </a:cubicBezTo>
                      <a:cubicBezTo>
                        <a:pt x="120174" y="191452"/>
                        <a:pt x="103759" y="200790"/>
                        <a:pt x="101600" y="215900"/>
                      </a:cubicBezTo>
                      <a:cubicBezTo>
                        <a:pt x="100005" y="227063"/>
                        <a:pt x="122234" y="290502"/>
                        <a:pt x="127000" y="304800"/>
                      </a:cubicBezTo>
                      <a:cubicBezTo>
                        <a:pt x="114300" y="321733"/>
                        <a:pt x="103867" y="340633"/>
                        <a:pt x="88900" y="355600"/>
                      </a:cubicBezTo>
                      <a:cubicBezTo>
                        <a:pt x="64281" y="380219"/>
                        <a:pt x="43688" y="383371"/>
                        <a:pt x="12700" y="393700"/>
                      </a:cubicBezTo>
                      <a:cubicBezTo>
                        <a:pt x="8467" y="406400"/>
                        <a:pt x="0" y="418413"/>
                        <a:pt x="0" y="431800"/>
                      </a:cubicBezTo>
                      <a:cubicBezTo>
                        <a:pt x="0" y="451656"/>
                        <a:pt x="33140" y="509127"/>
                        <a:pt x="38100" y="520700"/>
                      </a:cubicBezTo>
                      <a:cubicBezTo>
                        <a:pt x="43373" y="533005"/>
                        <a:pt x="50800" y="558800"/>
                        <a:pt x="50800" y="5588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Figura a mano libera 10"/>
                <p:cNvSpPr/>
                <p:nvPr/>
              </p:nvSpPr>
              <p:spPr>
                <a:xfrm>
                  <a:off x="1964817" y="4986279"/>
                  <a:ext cx="287172" cy="400503"/>
                </a:xfrm>
                <a:custGeom>
                  <a:avLst/>
                  <a:gdLst>
                    <a:gd name="connsiteX0" fmla="*/ 393700 w 393700"/>
                    <a:gd name="connsiteY0" fmla="*/ 0 h 596900"/>
                    <a:gd name="connsiteX1" fmla="*/ 330200 w 393700"/>
                    <a:gd name="connsiteY1" fmla="*/ 63500 h 596900"/>
                    <a:gd name="connsiteX2" fmla="*/ 266700 w 393700"/>
                    <a:gd name="connsiteY2" fmla="*/ 50800 h 596900"/>
                    <a:gd name="connsiteX3" fmla="*/ 165100 w 393700"/>
                    <a:gd name="connsiteY3" fmla="*/ 63500 h 596900"/>
                    <a:gd name="connsiteX4" fmla="*/ 152400 w 393700"/>
                    <a:gd name="connsiteY4" fmla="*/ 152400 h 596900"/>
                    <a:gd name="connsiteX5" fmla="*/ 50800 w 393700"/>
                    <a:gd name="connsiteY5" fmla="*/ 203200 h 596900"/>
                    <a:gd name="connsiteX6" fmla="*/ 25400 w 393700"/>
                    <a:gd name="connsiteY6" fmla="*/ 241300 h 596900"/>
                    <a:gd name="connsiteX7" fmla="*/ 63500 w 393700"/>
                    <a:gd name="connsiteY7" fmla="*/ 317500 h 596900"/>
                    <a:gd name="connsiteX8" fmla="*/ 101600 w 393700"/>
                    <a:gd name="connsiteY8" fmla="*/ 393700 h 596900"/>
                    <a:gd name="connsiteX9" fmla="*/ 76200 w 393700"/>
                    <a:gd name="connsiteY9" fmla="*/ 533400 h 596900"/>
                    <a:gd name="connsiteX10" fmla="*/ 38100 w 393700"/>
                    <a:gd name="connsiteY10" fmla="*/ 571500 h 596900"/>
                    <a:gd name="connsiteX11" fmla="*/ 0 w 393700"/>
                    <a:gd name="connsiteY11" fmla="*/ 59690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3700" h="596900">
                      <a:moveTo>
                        <a:pt x="393700" y="0"/>
                      </a:moveTo>
                      <a:cubicBezTo>
                        <a:pt x="372533" y="21167"/>
                        <a:pt x="357993" y="52383"/>
                        <a:pt x="330200" y="63500"/>
                      </a:cubicBezTo>
                      <a:cubicBezTo>
                        <a:pt x="310158" y="71517"/>
                        <a:pt x="288286" y="50800"/>
                        <a:pt x="266700" y="50800"/>
                      </a:cubicBezTo>
                      <a:cubicBezTo>
                        <a:pt x="232570" y="50800"/>
                        <a:pt x="198967" y="59267"/>
                        <a:pt x="165100" y="63500"/>
                      </a:cubicBezTo>
                      <a:cubicBezTo>
                        <a:pt x="160867" y="93133"/>
                        <a:pt x="171355" y="129232"/>
                        <a:pt x="152400" y="152400"/>
                      </a:cubicBezTo>
                      <a:cubicBezTo>
                        <a:pt x="128423" y="181705"/>
                        <a:pt x="50800" y="203200"/>
                        <a:pt x="50800" y="203200"/>
                      </a:cubicBezTo>
                      <a:cubicBezTo>
                        <a:pt x="42333" y="215900"/>
                        <a:pt x="27909" y="226244"/>
                        <a:pt x="25400" y="241300"/>
                      </a:cubicBezTo>
                      <a:cubicBezTo>
                        <a:pt x="21410" y="265241"/>
                        <a:pt x="55207" y="300915"/>
                        <a:pt x="63500" y="317500"/>
                      </a:cubicBezTo>
                      <a:cubicBezTo>
                        <a:pt x="116080" y="422660"/>
                        <a:pt x="28807" y="284511"/>
                        <a:pt x="101600" y="393700"/>
                      </a:cubicBezTo>
                      <a:cubicBezTo>
                        <a:pt x="119255" y="464319"/>
                        <a:pt x="126467" y="449622"/>
                        <a:pt x="76200" y="533400"/>
                      </a:cubicBezTo>
                      <a:cubicBezTo>
                        <a:pt x="66959" y="548801"/>
                        <a:pt x="51898" y="560002"/>
                        <a:pt x="38100" y="571500"/>
                      </a:cubicBezTo>
                      <a:cubicBezTo>
                        <a:pt x="26374" y="581271"/>
                        <a:pt x="0" y="596900"/>
                        <a:pt x="0" y="59690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" name="Figura a mano libera 5"/>
              <p:cNvSpPr/>
              <p:nvPr/>
            </p:nvSpPr>
            <p:spPr>
              <a:xfrm>
                <a:off x="2108200" y="4936067"/>
                <a:ext cx="127000" cy="309205"/>
              </a:xfrm>
              <a:custGeom>
                <a:avLst/>
                <a:gdLst>
                  <a:gd name="connsiteX0" fmla="*/ 0 w 127000"/>
                  <a:gd name="connsiteY0" fmla="*/ 287866 h 309205"/>
                  <a:gd name="connsiteX1" fmla="*/ 84667 w 127000"/>
                  <a:gd name="connsiteY1" fmla="*/ 279400 h 309205"/>
                  <a:gd name="connsiteX2" fmla="*/ 127000 w 127000"/>
                  <a:gd name="connsiteY2" fmla="*/ 0 h 30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00" h="309205">
                    <a:moveTo>
                      <a:pt x="0" y="287866"/>
                    </a:moveTo>
                    <a:cubicBezTo>
                      <a:pt x="31750" y="307622"/>
                      <a:pt x="63500" y="327378"/>
                      <a:pt x="84667" y="279400"/>
                    </a:cubicBezTo>
                    <a:cubicBezTo>
                      <a:pt x="105834" y="231422"/>
                      <a:pt x="127000" y="0"/>
                      <a:pt x="127000" y="0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" name="Connettore 2 6"/>
              <p:cNvCxnSpPr/>
              <p:nvPr/>
            </p:nvCxnSpPr>
            <p:spPr>
              <a:xfrm>
                <a:off x="1856095" y="4355699"/>
                <a:ext cx="0" cy="511279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Figura a mano libera 33"/>
          <p:cNvSpPr/>
          <p:nvPr/>
        </p:nvSpPr>
        <p:spPr>
          <a:xfrm>
            <a:off x="2240339" y="3058433"/>
            <a:ext cx="218252" cy="1464733"/>
          </a:xfrm>
          <a:custGeom>
            <a:avLst/>
            <a:gdLst>
              <a:gd name="connsiteX0" fmla="*/ 15052 w 218252"/>
              <a:gd name="connsiteY0" fmla="*/ 0 h 1464733"/>
              <a:gd name="connsiteX1" fmla="*/ 15052 w 218252"/>
              <a:gd name="connsiteY1" fmla="*/ 1092200 h 1464733"/>
              <a:gd name="connsiteX2" fmla="*/ 15052 w 218252"/>
              <a:gd name="connsiteY2" fmla="*/ 1210733 h 1464733"/>
              <a:gd name="connsiteX3" fmla="*/ 218252 w 218252"/>
              <a:gd name="connsiteY3" fmla="*/ 1464733 h 14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52" h="1464733">
                <a:moveTo>
                  <a:pt x="15052" y="0"/>
                </a:moveTo>
                <a:lnTo>
                  <a:pt x="15052" y="1092200"/>
                </a:lnTo>
                <a:cubicBezTo>
                  <a:pt x="15052" y="1293989"/>
                  <a:pt x="-18815" y="1148644"/>
                  <a:pt x="15052" y="1210733"/>
                </a:cubicBezTo>
                <a:cubicBezTo>
                  <a:pt x="48919" y="1272822"/>
                  <a:pt x="218252" y="1464733"/>
                  <a:pt x="218252" y="1464733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2153671" y="4273256"/>
            <a:ext cx="558800" cy="558800"/>
          </a:xfrm>
          <a:prstGeom prst="ellipse">
            <a:avLst/>
          </a:prstGeom>
          <a:noFill/>
          <a:ln w="76200" cmpd="sng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88900" dist="50800" dir="300000" sx="109000" sy="109000" algn="tl" rotWithShape="0">
              <a:srgbClr val="0000FF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632992" y="298791"/>
            <a:ext cx="774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Haemodinamic</a:t>
            </a:r>
            <a:r>
              <a:rPr lang="it-IT" sz="2800" dirty="0" smtClean="0"/>
              <a:t> </a:t>
            </a:r>
            <a:r>
              <a:rPr lang="it-IT" sz="2800" dirty="0" err="1" smtClean="0"/>
              <a:t>patterns</a:t>
            </a:r>
            <a:r>
              <a:rPr lang="it-IT" sz="2800" dirty="0" smtClean="0"/>
              <a:t> of the re-entry </a:t>
            </a:r>
            <a:r>
              <a:rPr lang="it-IT" sz="2800" dirty="0" err="1" smtClean="0"/>
              <a:t>perforator</a:t>
            </a:r>
            <a:endParaRPr lang="it-IT" sz="28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4504267" y="1611533"/>
            <a:ext cx="32367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 dirty="0" smtClean="0"/>
              <a:t>Valsalva negative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/>
              <a:t>No </a:t>
            </a:r>
            <a:r>
              <a:rPr lang="it-IT" sz="2800" dirty="0" err="1"/>
              <a:t>sistolic</a:t>
            </a:r>
            <a:r>
              <a:rPr lang="it-IT" sz="2800" dirty="0"/>
              <a:t> </a:t>
            </a:r>
            <a:r>
              <a:rPr lang="it-IT" sz="2800" dirty="0" err="1"/>
              <a:t>flux</a:t>
            </a:r>
            <a:endParaRPr lang="it-IT" sz="2800" dirty="0"/>
          </a:p>
          <a:p>
            <a:pPr marL="457200" indent="-457200">
              <a:buFont typeface="Arial"/>
              <a:buChar char="•"/>
            </a:pPr>
            <a:r>
              <a:rPr lang="it-IT" sz="2800" dirty="0" err="1" smtClean="0"/>
              <a:t>Diastolic</a:t>
            </a:r>
            <a:r>
              <a:rPr lang="it-IT" sz="2800" dirty="0" smtClean="0"/>
              <a:t> in-flow</a:t>
            </a:r>
          </a:p>
        </p:txBody>
      </p:sp>
    </p:spTree>
    <p:extLst>
      <p:ext uri="{BB962C8B-B14F-4D97-AF65-F5344CB8AC3E}">
        <p14:creationId xmlns:p14="http://schemas.microsoft.com/office/powerpoint/2010/main" val="2576409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1608" y="369779"/>
            <a:ext cx="88196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The </a:t>
            </a:r>
            <a:r>
              <a:rPr lang="it-IT" sz="3200" b="1" dirty="0" err="1" smtClean="0"/>
              <a:t>draining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gradient</a:t>
            </a:r>
            <a:r>
              <a:rPr lang="it-IT" sz="3200" b="1" dirty="0" smtClean="0"/>
              <a:t> in </a:t>
            </a:r>
            <a:r>
              <a:rPr lang="it-IT" sz="3200" b="1" dirty="0" err="1" smtClean="0"/>
              <a:t>Telangiectasia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Hair</a:t>
            </a:r>
            <a:r>
              <a:rPr lang="it-IT" sz="3200" b="1" dirty="0" smtClean="0"/>
              <a:t> Up </a:t>
            </a:r>
            <a:endParaRPr lang="it-IT" sz="32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41866" y="1100667"/>
            <a:ext cx="8178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</a:t>
            </a:r>
            <a:r>
              <a:rPr lang="it-IT" sz="2400" dirty="0" err="1" smtClean="0"/>
              <a:t>respect</a:t>
            </a:r>
            <a:r>
              <a:rPr lang="it-IT" sz="2400" dirty="0" smtClean="0"/>
              <a:t> the </a:t>
            </a:r>
            <a:r>
              <a:rPr lang="it-IT" sz="2400" dirty="0" err="1" smtClean="0"/>
              <a:t>drainage</a:t>
            </a:r>
            <a:r>
              <a:rPr lang="it-IT" sz="2400" dirty="0" smtClean="0"/>
              <a:t> </a:t>
            </a:r>
            <a:r>
              <a:rPr lang="it-IT" sz="2400" dirty="0" err="1" smtClean="0"/>
              <a:t>system</a:t>
            </a:r>
            <a:r>
              <a:rPr lang="it-IT" sz="2400" dirty="0" smtClean="0"/>
              <a:t>. </a:t>
            </a:r>
            <a:r>
              <a:rPr lang="it-IT" sz="2400" dirty="0" err="1" smtClean="0"/>
              <a:t>It’s</a:t>
            </a:r>
            <a:r>
              <a:rPr lang="it-IT" sz="2400" dirty="0" smtClean="0"/>
              <a:t> </a:t>
            </a:r>
            <a:r>
              <a:rPr lang="it-IT" sz="2400" dirty="0" err="1" smtClean="0"/>
              <a:t>closure</a:t>
            </a:r>
            <a:r>
              <a:rPr lang="it-IT" sz="2400" dirty="0" smtClean="0"/>
              <a:t> </a:t>
            </a:r>
            <a:r>
              <a:rPr lang="it-IT" sz="2400" dirty="0" err="1" smtClean="0"/>
              <a:t>leads</a:t>
            </a:r>
            <a:r>
              <a:rPr lang="it-IT" sz="2400" dirty="0" smtClean="0"/>
              <a:t> to the </a:t>
            </a:r>
            <a:r>
              <a:rPr lang="it-IT" sz="2400" dirty="0" err="1" smtClean="0"/>
              <a:t>risk</a:t>
            </a:r>
            <a:r>
              <a:rPr lang="it-IT" sz="2400" dirty="0" smtClean="0"/>
              <a:t> of </a:t>
            </a:r>
            <a:r>
              <a:rPr lang="it-IT" sz="2400" dirty="0" err="1" smtClean="0"/>
              <a:t>matting</a:t>
            </a:r>
            <a:endParaRPr lang="it-IT" sz="2400" dirty="0"/>
          </a:p>
        </p:txBody>
      </p:sp>
      <p:pic>
        <p:nvPicPr>
          <p:cNvPr id="4" name="Immagine 3" descr="Agostini Paola mattin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77" y="2252134"/>
            <a:ext cx="3691467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3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2536" y="369779"/>
            <a:ext cx="8392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The </a:t>
            </a:r>
            <a:r>
              <a:rPr lang="it-IT" sz="3200" b="1" dirty="0" err="1" smtClean="0"/>
              <a:t>filling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gradient</a:t>
            </a:r>
            <a:r>
              <a:rPr lang="it-IT" sz="3200" b="1" dirty="0" smtClean="0"/>
              <a:t> in </a:t>
            </a:r>
            <a:r>
              <a:rPr lang="it-IT" sz="3200" b="1" dirty="0" err="1" smtClean="0"/>
              <a:t>Telangiectasia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Hair</a:t>
            </a:r>
            <a:r>
              <a:rPr lang="it-IT" sz="3200" b="1" dirty="0" smtClean="0"/>
              <a:t> Up </a:t>
            </a:r>
            <a:endParaRPr lang="it-IT" sz="3200" b="1" dirty="0"/>
          </a:p>
        </p:txBody>
      </p:sp>
      <p:pic>
        <p:nvPicPr>
          <p:cNvPr id="3" name="Immagine 2" descr="CaldiniG..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9" y="1286933"/>
            <a:ext cx="3517901" cy="469053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368800" y="1510268"/>
            <a:ext cx="425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 reticolar </a:t>
            </a:r>
            <a:r>
              <a:rPr lang="it-IT" dirty="0" err="1" smtClean="0"/>
              <a:t>vein</a:t>
            </a:r>
            <a:r>
              <a:rPr lang="it-IT" dirty="0" smtClean="0"/>
              <a:t> </a:t>
            </a:r>
            <a:r>
              <a:rPr lang="it-IT" dirty="0" err="1" smtClean="0"/>
              <a:t>above</a:t>
            </a:r>
            <a:r>
              <a:rPr lang="it-IT" dirty="0" smtClean="0"/>
              <a:t> the </a:t>
            </a:r>
            <a:r>
              <a:rPr lang="it-IT" dirty="0" err="1" smtClean="0"/>
              <a:t>telangiectasia</a:t>
            </a:r>
            <a:r>
              <a:rPr lang="it-IT" dirty="0" smtClean="0"/>
              <a:t>.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22800" y="3403600"/>
            <a:ext cx="361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Vedere ipotesi sul lavoro di </a:t>
            </a:r>
            <a:r>
              <a:rPr lang="it-IT" dirty="0" err="1" smtClean="0"/>
              <a:t>molisso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748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6388" y="6333"/>
            <a:ext cx="895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Consideration</a:t>
            </a:r>
            <a:r>
              <a:rPr lang="it-IT" sz="2400" dirty="0" smtClean="0"/>
              <a:t> </a:t>
            </a:r>
            <a:r>
              <a:rPr lang="it-IT" sz="2400" dirty="0" err="1" smtClean="0"/>
              <a:t>about</a:t>
            </a:r>
            <a:r>
              <a:rPr lang="it-IT" sz="2400" dirty="0" smtClean="0"/>
              <a:t> the </a:t>
            </a:r>
            <a:r>
              <a:rPr lang="it-IT" sz="2400" dirty="0" err="1" smtClean="0"/>
              <a:t>phisiopathology</a:t>
            </a:r>
            <a:r>
              <a:rPr lang="it-IT" sz="2400" dirty="0" smtClean="0"/>
              <a:t> of  </a:t>
            </a:r>
            <a:r>
              <a:rPr lang="it-IT" sz="2400" dirty="0" err="1" smtClean="0"/>
              <a:t>telangiectasia</a:t>
            </a:r>
            <a:r>
              <a:rPr lang="it-IT" sz="2400" dirty="0" smtClean="0"/>
              <a:t> </a:t>
            </a:r>
            <a:r>
              <a:rPr lang="it-IT" sz="2400" dirty="0" err="1" smtClean="0"/>
              <a:t>hair</a:t>
            </a:r>
            <a:r>
              <a:rPr lang="it-IT" sz="2400" dirty="0" smtClean="0"/>
              <a:t> up </a:t>
            </a:r>
            <a:endParaRPr lang="it-IT" sz="2400" dirty="0"/>
          </a:p>
        </p:txBody>
      </p:sp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933453" y="1549401"/>
            <a:ext cx="7315200" cy="2743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" name="Rectangle 1027" descr="Gocce"/>
          <p:cNvSpPr>
            <a:spLocks noChangeArrowheads="1"/>
          </p:cNvSpPr>
          <p:nvPr/>
        </p:nvSpPr>
        <p:spPr bwMode="auto">
          <a:xfrm>
            <a:off x="933453" y="4292601"/>
            <a:ext cx="7315200" cy="1816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>
              <a:cs typeface="+mn-cs"/>
            </a:endParaRPr>
          </a:p>
        </p:txBody>
      </p:sp>
      <p:sp>
        <p:nvSpPr>
          <p:cNvPr id="6" name="Rectangle 1028" descr="Velina rosa"/>
          <p:cNvSpPr>
            <a:spLocks noChangeArrowheads="1"/>
          </p:cNvSpPr>
          <p:nvPr/>
        </p:nvSpPr>
        <p:spPr bwMode="auto">
          <a:xfrm>
            <a:off x="933453" y="1016001"/>
            <a:ext cx="7315200" cy="568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" name="Freeform 1047"/>
          <p:cNvSpPr>
            <a:spLocks/>
          </p:cNvSpPr>
          <p:nvPr/>
        </p:nvSpPr>
        <p:spPr bwMode="auto">
          <a:xfrm>
            <a:off x="933453" y="1758951"/>
            <a:ext cx="1924050" cy="285750"/>
          </a:xfrm>
          <a:custGeom>
            <a:avLst/>
            <a:gdLst>
              <a:gd name="T0" fmla="*/ 0 w 1212"/>
              <a:gd name="T1" fmla="*/ 0 h 180"/>
              <a:gd name="T2" fmla="*/ 72 w 1212"/>
              <a:gd name="T3" fmla="*/ 24 h 180"/>
              <a:gd name="T4" fmla="*/ 144 w 1212"/>
              <a:gd name="T5" fmla="*/ 84 h 180"/>
              <a:gd name="T6" fmla="*/ 384 w 1212"/>
              <a:gd name="T7" fmla="*/ 180 h 180"/>
              <a:gd name="T8" fmla="*/ 516 w 1212"/>
              <a:gd name="T9" fmla="*/ 156 h 180"/>
              <a:gd name="T10" fmla="*/ 588 w 1212"/>
              <a:gd name="T11" fmla="*/ 132 h 180"/>
              <a:gd name="T12" fmla="*/ 624 w 1212"/>
              <a:gd name="T13" fmla="*/ 108 h 180"/>
              <a:gd name="T14" fmla="*/ 792 w 1212"/>
              <a:gd name="T15" fmla="*/ 60 h 180"/>
              <a:gd name="T16" fmla="*/ 1068 w 1212"/>
              <a:gd name="T17" fmla="*/ 108 h 180"/>
              <a:gd name="T18" fmla="*/ 1212 w 1212"/>
              <a:gd name="T19" fmla="*/ 7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12" h="180">
                <a:moveTo>
                  <a:pt x="0" y="0"/>
                </a:moveTo>
                <a:cubicBezTo>
                  <a:pt x="24" y="8"/>
                  <a:pt x="48" y="16"/>
                  <a:pt x="72" y="24"/>
                </a:cubicBezTo>
                <a:cubicBezTo>
                  <a:pt x="102" y="34"/>
                  <a:pt x="117" y="69"/>
                  <a:pt x="144" y="84"/>
                </a:cubicBezTo>
                <a:cubicBezTo>
                  <a:pt x="217" y="126"/>
                  <a:pt x="305" y="154"/>
                  <a:pt x="384" y="180"/>
                </a:cubicBezTo>
                <a:cubicBezTo>
                  <a:pt x="408" y="176"/>
                  <a:pt x="490" y="163"/>
                  <a:pt x="516" y="156"/>
                </a:cubicBezTo>
                <a:cubicBezTo>
                  <a:pt x="540" y="149"/>
                  <a:pt x="567" y="146"/>
                  <a:pt x="588" y="132"/>
                </a:cubicBezTo>
                <a:cubicBezTo>
                  <a:pt x="600" y="124"/>
                  <a:pt x="611" y="114"/>
                  <a:pt x="624" y="108"/>
                </a:cubicBezTo>
                <a:cubicBezTo>
                  <a:pt x="676" y="86"/>
                  <a:pt x="737" y="74"/>
                  <a:pt x="792" y="60"/>
                </a:cubicBezTo>
                <a:cubicBezTo>
                  <a:pt x="927" y="68"/>
                  <a:pt x="976" y="47"/>
                  <a:pt x="1068" y="108"/>
                </a:cubicBezTo>
                <a:cubicBezTo>
                  <a:pt x="1199" y="95"/>
                  <a:pt x="1160" y="124"/>
                  <a:pt x="1212" y="72"/>
                </a:cubicBezTo>
              </a:path>
            </a:pathLst>
          </a:custGeom>
          <a:noFill/>
          <a:ln w="28575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8" name="Freeform 1048"/>
          <p:cNvSpPr>
            <a:spLocks/>
          </p:cNvSpPr>
          <p:nvPr/>
        </p:nvSpPr>
        <p:spPr bwMode="auto">
          <a:xfrm>
            <a:off x="914403" y="1892301"/>
            <a:ext cx="1962150" cy="666750"/>
          </a:xfrm>
          <a:custGeom>
            <a:avLst/>
            <a:gdLst>
              <a:gd name="T0" fmla="*/ 24 w 1236"/>
              <a:gd name="T1" fmla="*/ 396 h 420"/>
              <a:gd name="T2" fmla="*/ 108 w 1236"/>
              <a:gd name="T3" fmla="*/ 360 h 420"/>
              <a:gd name="T4" fmla="*/ 192 w 1236"/>
              <a:gd name="T5" fmla="*/ 312 h 420"/>
              <a:gd name="T6" fmla="*/ 336 w 1236"/>
              <a:gd name="T7" fmla="*/ 324 h 420"/>
              <a:gd name="T8" fmla="*/ 456 w 1236"/>
              <a:gd name="T9" fmla="*/ 384 h 420"/>
              <a:gd name="T10" fmla="*/ 528 w 1236"/>
              <a:gd name="T11" fmla="*/ 408 h 420"/>
              <a:gd name="T12" fmla="*/ 564 w 1236"/>
              <a:gd name="T13" fmla="*/ 420 h 420"/>
              <a:gd name="T14" fmla="*/ 744 w 1236"/>
              <a:gd name="T15" fmla="*/ 360 h 420"/>
              <a:gd name="T16" fmla="*/ 840 w 1236"/>
              <a:gd name="T17" fmla="*/ 264 h 420"/>
              <a:gd name="T18" fmla="*/ 1152 w 1236"/>
              <a:gd name="T19" fmla="*/ 252 h 420"/>
              <a:gd name="T20" fmla="*/ 1212 w 1236"/>
              <a:gd name="T21" fmla="*/ 168 h 420"/>
              <a:gd name="T22" fmla="*/ 1236 w 1236"/>
              <a:gd name="T23" fmla="*/ 84 h 420"/>
              <a:gd name="T24" fmla="*/ 1236 w 1236"/>
              <a:gd name="T25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6" h="420">
                <a:moveTo>
                  <a:pt x="24" y="396"/>
                </a:moveTo>
                <a:cubicBezTo>
                  <a:pt x="114" y="336"/>
                  <a:pt x="0" y="406"/>
                  <a:pt x="108" y="360"/>
                </a:cubicBezTo>
                <a:cubicBezTo>
                  <a:pt x="138" y="347"/>
                  <a:pt x="163" y="326"/>
                  <a:pt x="192" y="312"/>
                </a:cubicBezTo>
                <a:cubicBezTo>
                  <a:pt x="240" y="316"/>
                  <a:pt x="288" y="318"/>
                  <a:pt x="336" y="324"/>
                </a:cubicBezTo>
                <a:cubicBezTo>
                  <a:pt x="380" y="330"/>
                  <a:pt x="415" y="368"/>
                  <a:pt x="456" y="384"/>
                </a:cubicBezTo>
                <a:cubicBezTo>
                  <a:pt x="479" y="393"/>
                  <a:pt x="504" y="400"/>
                  <a:pt x="528" y="408"/>
                </a:cubicBezTo>
                <a:cubicBezTo>
                  <a:pt x="540" y="412"/>
                  <a:pt x="564" y="420"/>
                  <a:pt x="564" y="420"/>
                </a:cubicBezTo>
                <a:cubicBezTo>
                  <a:pt x="630" y="407"/>
                  <a:pt x="688" y="397"/>
                  <a:pt x="744" y="360"/>
                </a:cubicBezTo>
                <a:cubicBezTo>
                  <a:pt x="772" y="319"/>
                  <a:pt x="799" y="292"/>
                  <a:pt x="840" y="264"/>
                </a:cubicBezTo>
                <a:cubicBezTo>
                  <a:pt x="945" y="276"/>
                  <a:pt x="1049" y="286"/>
                  <a:pt x="1152" y="252"/>
                </a:cubicBezTo>
                <a:cubicBezTo>
                  <a:pt x="1171" y="223"/>
                  <a:pt x="1197" y="199"/>
                  <a:pt x="1212" y="168"/>
                </a:cubicBezTo>
                <a:cubicBezTo>
                  <a:pt x="1225" y="142"/>
                  <a:pt x="1227" y="112"/>
                  <a:pt x="1236" y="84"/>
                </a:cubicBezTo>
                <a:cubicBezTo>
                  <a:pt x="1223" y="6"/>
                  <a:pt x="1207" y="29"/>
                  <a:pt x="1236" y="0"/>
                </a:cubicBezTo>
              </a:path>
            </a:pathLst>
          </a:custGeom>
          <a:noFill/>
          <a:ln w="28575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9" name="Freeform 1049"/>
          <p:cNvSpPr>
            <a:spLocks/>
          </p:cNvSpPr>
          <p:nvPr/>
        </p:nvSpPr>
        <p:spPr bwMode="auto">
          <a:xfrm>
            <a:off x="952503" y="1473201"/>
            <a:ext cx="1847850" cy="457200"/>
          </a:xfrm>
          <a:custGeom>
            <a:avLst/>
            <a:gdLst>
              <a:gd name="T0" fmla="*/ 0 w 1164"/>
              <a:gd name="T1" fmla="*/ 0 h 288"/>
              <a:gd name="T2" fmla="*/ 180 w 1164"/>
              <a:gd name="T3" fmla="*/ 36 h 288"/>
              <a:gd name="T4" fmla="*/ 372 w 1164"/>
              <a:gd name="T5" fmla="*/ 132 h 288"/>
              <a:gd name="T6" fmla="*/ 684 w 1164"/>
              <a:gd name="T7" fmla="*/ 120 h 288"/>
              <a:gd name="T8" fmla="*/ 756 w 1164"/>
              <a:gd name="T9" fmla="*/ 168 h 288"/>
              <a:gd name="T10" fmla="*/ 972 w 1164"/>
              <a:gd name="T11" fmla="*/ 192 h 288"/>
              <a:gd name="T12" fmla="*/ 1092 w 1164"/>
              <a:gd name="T13" fmla="*/ 252 h 288"/>
              <a:gd name="T14" fmla="*/ 1128 w 1164"/>
              <a:gd name="T15" fmla="*/ 264 h 288"/>
              <a:gd name="T16" fmla="*/ 1164 w 1164"/>
              <a:gd name="T1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4" h="288">
                <a:moveTo>
                  <a:pt x="0" y="0"/>
                </a:moveTo>
                <a:cubicBezTo>
                  <a:pt x="53" y="8"/>
                  <a:pt x="131" y="9"/>
                  <a:pt x="180" y="36"/>
                </a:cubicBezTo>
                <a:cubicBezTo>
                  <a:pt x="268" y="85"/>
                  <a:pt x="277" y="108"/>
                  <a:pt x="372" y="132"/>
                </a:cubicBezTo>
                <a:cubicBezTo>
                  <a:pt x="511" y="112"/>
                  <a:pt x="510" y="109"/>
                  <a:pt x="684" y="120"/>
                </a:cubicBezTo>
                <a:cubicBezTo>
                  <a:pt x="796" y="157"/>
                  <a:pt x="630" y="96"/>
                  <a:pt x="756" y="168"/>
                </a:cubicBezTo>
                <a:cubicBezTo>
                  <a:pt x="819" y="204"/>
                  <a:pt x="900" y="187"/>
                  <a:pt x="972" y="192"/>
                </a:cubicBezTo>
                <a:cubicBezTo>
                  <a:pt x="1128" y="244"/>
                  <a:pt x="973" y="184"/>
                  <a:pt x="1092" y="252"/>
                </a:cubicBezTo>
                <a:cubicBezTo>
                  <a:pt x="1103" y="258"/>
                  <a:pt x="1117" y="258"/>
                  <a:pt x="1128" y="264"/>
                </a:cubicBezTo>
                <a:cubicBezTo>
                  <a:pt x="1141" y="270"/>
                  <a:pt x="1164" y="288"/>
                  <a:pt x="1164" y="288"/>
                </a:cubicBezTo>
              </a:path>
            </a:pathLst>
          </a:custGeom>
          <a:noFill/>
          <a:ln w="28575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Freeform 1050"/>
          <p:cNvSpPr>
            <a:spLocks/>
          </p:cNvSpPr>
          <p:nvPr/>
        </p:nvSpPr>
        <p:spPr bwMode="auto">
          <a:xfrm>
            <a:off x="952503" y="2063751"/>
            <a:ext cx="1905000" cy="1123950"/>
          </a:xfrm>
          <a:custGeom>
            <a:avLst/>
            <a:gdLst>
              <a:gd name="T0" fmla="*/ 0 w 1200"/>
              <a:gd name="T1" fmla="*/ 708 h 708"/>
              <a:gd name="T2" fmla="*/ 120 w 1200"/>
              <a:gd name="T3" fmla="*/ 660 h 708"/>
              <a:gd name="T4" fmla="*/ 156 w 1200"/>
              <a:gd name="T5" fmla="*/ 636 h 708"/>
              <a:gd name="T6" fmla="*/ 228 w 1200"/>
              <a:gd name="T7" fmla="*/ 612 h 708"/>
              <a:gd name="T8" fmla="*/ 264 w 1200"/>
              <a:gd name="T9" fmla="*/ 600 h 708"/>
              <a:gd name="T10" fmla="*/ 552 w 1200"/>
              <a:gd name="T11" fmla="*/ 588 h 708"/>
              <a:gd name="T12" fmla="*/ 612 w 1200"/>
              <a:gd name="T13" fmla="*/ 528 h 708"/>
              <a:gd name="T14" fmla="*/ 696 w 1200"/>
              <a:gd name="T15" fmla="*/ 444 h 708"/>
              <a:gd name="T16" fmla="*/ 780 w 1200"/>
              <a:gd name="T17" fmla="*/ 420 h 708"/>
              <a:gd name="T18" fmla="*/ 972 w 1200"/>
              <a:gd name="T19" fmla="*/ 408 h 708"/>
              <a:gd name="T20" fmla="*/ 1056 w 1200"/>
              <a:gd name="T21" fmla="*/ 384 h 708"/>
              <a:gd name="T22" fmla="*/ 1164 w 1200"/>
              <a:gd name="T23" fmla="*/ 156 h 708"/>
              <a:gd name="T24" fmla="*/ 1188 w 1200"/>
              <a:gd name="T25" fmla="*/ 84 h 708"/>
              <a:gd name="T26" fmla="*/ 1200 w 1200"/>
              <a:gd name="T27" fmla="*/ 48 h 708"/>
              <a:gd name="T28" fmla="*/ 1188 w 1200"/>
              <a:gd name="T29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00" h="708">
                <a:moveTo>
                  <a:pt x="0" y="708"/>
                </a:moveTo>
                <a:cubicBezTo>
                  <a:pt x="39" y="689"/>
                  <a:pt x="84" y="684"/>
                  <a:pt x="120" y="660"/>
                </a:cubicBezTo>
                <a:cubicBezTo>
                  <a:pt x="132" y="652"/>
                  <a:pt x="143" y="642"/>
                  <a:pt x="156" y="636"/>
                </a:cubicBezTo>
                <a:cubicBezTo>
                  <a:pt x="179" y="626"/>
                  <a:pt x="204" y="620"/>
                  <a:pt x="228" y="612"/>
                </a:cubicBezTo>
                <a:cubicBezTo>
                  <a:pt x="240" y="608"/>
                  <a:pt x="264" y="600"/>
                  <a:pt x="264" y="600"/>
                </a:cubicBezTo>
                <a:cubicBezTo>
                  <a:pt x="361" y="614"/>
                  <a:pt x="456" y="620"/>
                  <a:pt x="552" y="588"/>
                </a:cubicBezTo>
                <a:cubicBezTo>
                  <a:pt x="603" y="512"/>
                  <a:pt x="545" y="588"/>
                  <a:pt x="612" y="528"/>
                </a:cubicBezTo>
                <a:cubicBezTo>
                  <a:pt x="641" y="502"/>
                  <a:pt x="668" y="472"/>
                  <a:pt x="696" y="444"/>
                </a:cubicBezTo>
                <a:cubicBezTo>
                  <a:pt x="702" y="438"/>
                  <a:pt x="780" y="420"/>
                  <a:pt x="780" y="420"/>
                </a:cubicBezTo>
                <a:cubicBezTo>
                  <a:pt x="844" y="414"/>
                  <a:pt x="908" y="412"/>
                  <a:pt x="972" y="408"/>
                </a:cubicBezTo>
                <a:cubicBezTo>
                  <a:pt x="1000" y="399"/>
                  <a:pt x="1030" y="397"/>
                  <a:pt x="1056" y="384"/>
                </a:cubicBezTo>
                <a:cubicBezTo>
                  <a:pt x="1145" y="339"/>
                  <a:pt x="1147" y="243"/>
                  <a:pt x="1164" y="156"/>
                </a:cubicBezTo>
                <a:cubicBezTo>
                  <a:pt x="1169" y="131"/>
                  <a:pt x="1180" y="108"/>
                  <a:pt x="1188" y="84"/>
                </a:cubicBezTo>
                <a:cubicBezTo>
                  <a:pt x="1192" y="72"/>
                  <a:pt x="1200" y="48"/>
                  <a:pt x="1200" y="48"/>
                </a:cubicBezTo>
                <a:cubicBezTo>
                  <a:pt x="1187" y="8"/>
                  <a:pt x="1188" y="25"/>
                  <a:pt x="1188" y="0"/>
                </a:cubicBezTo>
              </a:path>
            </a:pathLst>
          </a:custGeom>
          <a:noFill/>
          <a:ln w="28575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Freeform 1052"/>
          <p:cNvSpPr>
            <a:spLocks/>
          </p:cNvSpPr>
          <p:nvPr/>
        </p:nvSpPr>
        <p:spPr bwMode="auto">
          <a:xfrm>
            <a:off x="2838453" y="1879601"/>
            <a:ext cx="990600" cy="2489200"/>
          </a:xfrm>
          <a:custGeom>
            <a:avLst/>
            <a:gdLst>
              <a:gd name="T0" fmla="*/ 0 w 624"/>
              <a:gd name="T1" fmla="*/ 32 h 1568"/>
              <a:gd name="T2" fmla="*/ 240 w 624"/>
              <a:gd name="T3" fmla="*/ 32 h 1568"/>
              <a:gd name="T4" fmla="*/ 336 w 624"/>
              <a:gd name="T5" fmla="*/ 224 h 1568"/>
              <a:gd name="T6" fmla="*/ 384 w 624"/>
              <a:gd name="T7" fmla="*/ 1040 h 1568"/>
              <a:gd name="T8" fmla="*/ 624 w 624"/>
              <a:gd name="T9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4" h="1568">
                <a:moveTo>
                  <a:pt x="0" y="32"/>
                </a:moveTo>
                <a:cubicBezTo>
                  <a:pt x="92" y="16"/>
                  <a:pt x="184" y="0"/>
                  <a:pt x="240" y="32"/>
                </a:cubicBezTo>
                <a:cubicBezTo>
                  <a:pt x="296" y="64"/>
                  <a:pt x="312" y="56"/>
                  <a:pt x="336" y="224"/>
                </a:cubicBezTo>
                <a:cubicBezTo>
                  <a:pt x="360" y="392"/>
                  <a:pt x="336" y="816"/>
                  <a:pt x="384" y="1040"/>
                </a:cubicBezTo>
                <a:cubicBezTo>
                  <a:pt x="432" y="1264"/>
                  <a:pt x="528" y="1416"/>
                  <a:pt x="624" y="1568"/>
                </a:cubicBezTo>
              </a:path>
            </a:pathLst>
          </a:custGeom>
          <a:noFill/>
          <a:ln w="127000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" name="Freeform 1053"/>
          <p:cNvSpPr>
            <a:spLocks/>
          </p:cNvSpPr>
          <p:nvPr/>
        </p:nvSpPr>
        <p:spPr bwMode="auto">
          <a:xfrm>
            <a:off x="3829053" y="4311651"/>
            <a:ext cx="838200" cy="1752600"/>
          </a:xfrm>
          <a:custGeom>
            <a:avLst/>
            <a:gdLst>
              <a:gd name="T0" fmla="*/ 0 w 528"/>
              <a:gd name="T1" fmla="*/ 0 h 1104"/>
              <a:gd name="T2" fmla="*/ 96 w 528"/>
              <a:gd name="T3" fmla="*/ 192 h 1104"/>
              <a:gd name="T4" fmla="*/ 144 w 528"/>
              <a:gd name="T5" fmla="*/ 528 h 1104"/>
              <a:gd name="T6" fmla="*/ 240 w 528"/>
              <a:gd name="T7" fmla="*/ 912 h 1104"/>
              <a:gd name="T8" fmla="*/ 528 w 528"/>
              <a:gd name="T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1104">
                <a:moveTo>
                  <a:pt x="0" y="0"/>
                </a:moveTo>
                <a:cubicBezTo>
                  <a:pt x="36" y="52"/>
                  <a:pt x="72" y="104"/>
                  <a:pt x="96" y="192"/>
                </a:cubicBezTo>
                <a:cubicBezTo>
                  <a:pt x="120" y="280"/>
                  <a:pt x="120" y="408"/>
                  <a:pt x="144" y="528"/>
                </a:cubicBezTo>
                <a:cubicBezTo>
                  <a:pt x="168" y="648"/>
                  <a:pt x="176" y="816"/>
                  <a:pt x="240" y="912"/>
                </a:cubicBezTo>
                <a:cubicBezTo>
                  <a:pt x="304" y="1008"/>
                  <a:pt x="416" y="1056"/>
                  <a:pt x="528" y="1104"/>
                </a:cubicBezTo>
              </a:path>
            </a:pathLst>
          </a:custGeom>
          <a:noFill/>
          <a:ln w="57150" cap="flat" cmpd="sng">
            <a:solidFill>
              <a:srgbClr val="0000C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3" name="Line 1054"/>
          <p:cNvSpPr>
            <a:spLocks noChangeShapeType="1"/>
          </p:cNvSpPr>
          <p:nvPr/>
        </p:nvSpPr>
        <p:spPr bwMode="auto">
          <a:xfrm>
            <a:off x="3371853" y="45974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4" name="Line 1056"/>
          <p:cNvSpPr>
            <a:spLocks noChangeShapeType="1"/>
          </p:cNvSpPr>
          <p:nvPr/>
        </p:nvSpPr>
        <p:spPr bwMode="auto">
          <a:xfrm>
            <a:off x="3448053" y="47498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5" name="Line 1057"/>
          <p:cNvSpPr>
            <a:spLocks noChangeShapeType="1"/>
          </p:cNvSpPr>
          <p:nvPr/>
        </p:nvSpPr>
        <p:spPr bwMode="auto">
          <a:xfrm>
            <a:off x="3448053" y="49022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6" name="Line 1058"/>
          <p:cNvSpPr>
            <a:spLocks noChangeShapeType="1"/>
          </p:cNvSpPr>
          <p:nvPr/>
        </p:nvSpPr>
        <p:spPr bwMode="auto">
          <a:xfrm>
            <a:off x="3448053" y="50546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7" name="Line 1059"/>
          <p:cNvSpPr>
            <a:spLocks noChangeShapeType="1"/>
          </p:cNvSpPr>
          <p:nvPr/>
        </p:nvSpPr>
        <p:spPr bwMode="auto">
          <a:xfrm>
            <a:off x="3524253" y="52070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" name="Line 1060"/>
          <p:cNvSpPr>
            <a:spLocks noChangeShapeType="1"/>
          </p:cNvSpPr>
          <p:nvPr/>
        </p:nvSpPr>
        <p:spPr bwMode="auto">
          <a:xfrm>
            <a:off x="3524253" y="53594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9" name="Line 1061"/>
          <p:cNvSpPr>
            <a:spLocks noChangeShapeType="1"/>
          </p:cNvSpPr>
          <p:nvPr/>
        </p:nvSpPr>
        <p:spPr bwMode="auto">
          <a:xfrm>
            <a:off x="4057653" y="45974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0" name="Line 1062"/>
          <p:cNvSpPr>
            <a:spLocks noChangeShapeType="1"/>
          </p:cNvSpPr>
          <p:nvPr/>
        </p:nvSpPr>
        <p:spPr bwMode="auto">
          <a:xfrm>
            <a:off x="4133853" y="47498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1" name="Line 1063"/>
          <p:cNvSpPr>
            <a:spLocks noChangeShapeType="1"/>
          </p:cNvSpPr>
          <p:nvPr/>
        </p:nvSpPr>
        <p:spPr bwMode="auto">
          <a:xfrm>
            <a:off x="4133853" y="49022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" name="Line 1064"/>
          <p:cNvSpPr>
            <a:spLocks noChangeShapeType="1"/>
          </p:cNvSpPr>
          <p:nvPr/>
        </p:nvSpPr>
        <p:spPr bwMode="auto">
          <a:xfrm>
            <a:off x="4133853" y="50546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3" name="Line 1065"/>
          <p:cNvSpPr>
            <a:spLocks noChangeShapeType="1"/>
          </p:cNvSpPr>
          <p:nvPr/>
        </p:nvSpPr>
        <p:spPr bwMode="auto">
          <a:xfrm>
            <a:off x="4210053" y="52070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4" name="Line 1066"/>
          <p:cNvSpPr>
            <a:spLocks noChangeShapeType="1"/>
          </p:cNvSpPr>
          <p:nvPr/>
        </p:nvSpPr>
        <p:spPr bwMode="auto">
          <a:xfrm>
            <a:off x="4210053" y="5359401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5" name="Text Box 1068"/>
          <p:cNvSpPr txBox="1">
            <a:spLocks noChangeArrowheads="1"/>
          </p:cNvSpPr>
          <p:nvPr/>
        </p:nvSpPr>
        <p:spPr bwMode="auto">
          <a:xfrm>
            <a:off x="2457453" y="4826001"/>
            <a:ext cx="873005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chemeClr val="bg1"/>
                </a:solidFill>
                <a:cs typeface="+mn-cs"/>
              </a:rPr>
              <a:t>PEF</a:t>
            </a:r>
          </a:p>
        </p:txBody>
      </p:sp>
      <p:grpSp>
        <p:nvGrpSpPr>
          <p:cNvPr id="27" name="Group 1091"/>
          <p:cNvGrpSpPr>
            <a:grpSpLocks/>
          </p:cNvGrpSpPr>
          <p:nvPr/>
        </p:nvGrpSpPr>
        <p:grpSpPr bwMode="auto">
          <a:xfrm>
            <a:off x="3390903" y="558801"/>
            <a:ext cx="4838700" cy="4462463"/>
            <a:chOff x="2232" y="384"/>
            <a:chExt cx="3048" cy="2811"/>
          </a:xfrm>
        </p:grpSpPr>
        <p:sp>
          <p:nvSpPr>
            <p:cNvPr id="28" name="Freeform 1075"/>
            <p:cNvSpPr>
              <a:spLocks/>
            </p:cNvSpPr>
            <p:nvPr/>
          </p:nvSpPr>
          <p:spPr bwMode="auto">
            <a:xfrm>
              <a:off x="4476" y="1272"/>
              <a:ext cx="120" cy="276"/>
            </a:xfrm>
            <a:custGeom>
              <a:avLst/>
              <a:gdLst>
                <a:gd name="T0" fmla="*/ 0 w 120"/>
                <a:gd name="T1" fmla="*/ 0 h 276"/>
                <a:gd name="T2" fmla="*/ 72 w 120"/>
                <a:gd name="T3" fmla="*/ 48 h 276"/>
                <a:gd name="T4" fmla="*/ 120 w 120"/>
                <a:gd name="T5" fmla="*/ 120 h 276"/>
                <a:gd name="T6" fmla="*/ 108 w 120"/>
                <a:gd name="T7" fmla="*/ 204 h 276"/>
                <a:gd name="T8" fmla="*/ 84 w 120"/>
                <a:gd name="T9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276">
                  <a:moveTo>
                    <a:pt x="0" y="0"/>
                  </a:moveTo>
                  <a:cubicBezTo>
                    <a:pt x="24" y="16"/>
                    <a:pt x="48" y="32"/>
                    <a:pt x="72" y="48"/>
                  </a:cubicBezTo>
                  <a:cubicBezTo>
                    <a:pt x="96" y="64"/>
                    <a:pt x="120" y="120"/>
                    <a:pt x="120" y="120"/>
                  </a:cubicBezTo>
                  <a:cubicBezTo>
                    <a:pt x="116" y="148"/>
                    <a:pt x="114" y="176"/>
                    <a:pt x="108" y="204"/>
                  </a:cubicBezTo>
                  <a:cubicBezTo>
                    <a:pt x="102" y="229"/>
                    <a:pt x="84" y="276"/>
                    <a:pt x="84" y="276"/>
                  </a:cubicBezTo>
                </a:path>
              </a:pathLst>
            </a:custGeom>
            <a:noFill/>
            <a:ln w="76200" cap="flat" cmpd="sng">
              <a:pattFill prst="pct80">
                <a:fgClr>
                  <a:srgbClr val="0000CC"/>
                </a:fgClr>
                <a:bgClr>
                  <a:srgbClr val="FFFFFF"/>
                </a:bgClr>
              </a:patt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29" name="Group 1090"/>
            <p:cNvGrpSpPr>
              <a:grpSpLocks/>
            </p:cNvGrpSpPr>
            <p:nvPr/>
          </p:nvGrpSpPr>
          <p:grpSpPr bwMode="auto">
            <a:xfrm>
              <a:off x="2232" y="384"/>
              <a:ext cx="3048" cy="2811"/>
              <a:chOff x="2232" y="384"/>
              <a:chExt cx="3048" cy="2811"/>
            </a:xfrm>
          </p:grpSpPr>
          <p:sp>
            <p:nvSpPr>
              <p:cNvPr id="30" name="Freeform 1072"/>
              <p:cNvSpPr>
                <a:spLocks/>
              </p:cNvSpPr>
              <p:nvPr/>
            </p:nvSpPr>
            <p:spPr bwMode="auto">
              <a:xfrm>
                <a:off x="2244" y="1176"/>
                <a:ext cx="2232" cy="332"/>
              </a:xfrm>
              <a:custGeom>
                <a:avLst/>
                <a:gdLst>
                  <a:gd name="T0" fmla="*/ 0 w 2232"/>
                  <a:gd name="T1" fmla="*/ 264 h 332"/>
                  <a:gd name="T2" fmla="*/ 216 w 2232"/>
                  <a:gd name="T3" fmla="*/ 300 h 332"/>
                  <a:gd name="T4" fmla="*/ 252 w 2232"/>
                  <a:gd name="T5" fmla="*/ 288 h 332"/>
                  <a:gd name="T6" fmla="*/ 276 w 2232"/>
                  <a:gd name="T7" fmla="*/ 252 h 332"/>
                  <a:gd name="T8" fmla="*/ 348 w 2232"/>
                  <a:gd name="T9" fmla="*/ 192 h 332"/>
                  <a:gd name="T10" fmla="*/ 468 w 2232"/>
                  <a:gd name="T11" fmla="*/ 156 h 332"/>
                  <a:gd name="T12" fmla="*/ 588 w 2232"/>
                  <a:gd name="T13" fmla="*/ 216 h 332"/>
                  <a:gd name="T14" fmla="*/ 744 w 2232"/>
                  <a:gd name="T15" fmla="*/ 180 h 332"/>
                  <a:gd name="T16" fmla="*/ 852 w 2232"/>
                  <a:gd name="T17" fmla="*/ 120 h 332"/>
                  <a:gd name="T18" fmla="*/ 1140 w 2232"/>
                  <a:gd name="T19" fmla="*/ 132 h 332"/>
                  <a:gd name="T20" fmla="*/ 1320 w 2232"/>
                  <a:gd name="T21" fmla="*/ 48 h 332"/>
                  <a:gd name="T22" fmla="*/ 1380 w 2232"/>
                  <a:gd name="T23" fmla="*/ 60 h 332"/>
                  <a:gd name="T24" fmla="*/ 1404 w 2232"/>
                  <a:gd name="T25" fmla="*/ 96 h 332"/>
                  <a:gd name="T26" fmla="*/ 1440 w 2232"/>
                  <a:gd name="T27" fmla="*/ 132 h 332"/>
                  <a:gd name="T28" fmla="*/ 2040 w 2232"/>
                  <a:gd name="T29" fmla="*/ 0 h 332"/>
                  <a:gd name="T30" fmla="*/ 2172 w 2232"/>
                  <a:gd name="T31" fmla="*/ 48 h 332"/>
                  <a:gd name="T32" fmla="*/ 2232 w 2232"/>
                  <a:gd name="T33" fmla="*/ 7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32" h="332">
                    <a:moveTo>
                      <a:pt x="0" y="264"/>
                    </a:moveTo>
                    <a:cubicBezTo>
                      <a:pt x="68" y="332"/>
                      <a:pt x="120" y="310"/>
                      <a:pt x="216" y="300"/>
                    </a:cubicBezTo>
                    <a:cubicBezTo>
                      <a:pt x="228" y="296"/>
                      <a:pt x="242" y="296"/>
                      <a:pt x="252" y="288"/>
                    </a:cubicBezTo>
                    <a:cubicBezTo>
                      <a:pt x="263" y="279"/>
                      <a:pt x="267" y="263"/>
                      <a:pt x="276" y="252"/>
                    </a:cubicBezTo>
                    <a:cubicBezTo>
                      <a:pt x="305" y="217"/>
                      <a:pt x="313" y="216"/>
                      <a:pt x="348" y="192"/>
                    </a:cubicBezTo>
                    <a:cubicBezTo>
                      <a:pt x="389" y="130"/>
                      <a:pt x="395" y="141"/>
                      <a:pt x="468" y="156"/>
                    </a:cubicBezTo>
                    <a:cubicBezTo>
                      <a:pt x="554" y="213"/>
                      <a:pt x="512" y="197"/>
                      <a:pt x="588" y="216"/>
                    </a:cubicBezTo>
                    <a:cubicBezTo>
                      <a:pt x="697" y="200"/>
                      <a:pt x="645" y="213"/>
                      <a:pt x="744" y="180"/>
                    </a:cubicBezTo>
                    <a:cubicBezTo>
                      <a:pt x="783" y="167"/>
                      <a:pt x="813" y="133"/>
                      <a:pt x="852" y="120"/>
                    </a:cubicBezTo>
                    <a:cubicBezTo>
                      <a:pt x="976" y="130"/>
                      <a:pt x="1022" y="145"/>
                      <a:pt x="1140" y="132"/>
                    </a:cubicBezTo>
                    <a:cubicBezTo>
                      <a:pt x="1204" y="111"/>
                      <a:pt x="1264" y="86"/>
                      <a:pt x="1320" y="48"/>
                    </a:cubicBezTo>
                    <a:cubicBezTo>
                      <a:pt x="1340" y="52"/>
                      <a:pt x="1362" y="50"/>
                      <a:pt x="1380" y="60"/>
                    </a:cubicBezTo>
                    <a:cubicBezTo>
                      <a:pt x="1393" y="67"/>
                      <a:pt x="1395" y="85"/>
                      <a:pt x="1404" y="96"/>
                    </a:cubicBezTo>
                    <a:cubicBezTo>
                      <a:pt x="1415" y="109"/>
                      <a:pt x="1428" y="120"/>
                      <a:pt x="1440" y="132"/>
                    </a:cubicBezTo>
                    <a:cubicBezTo>
                      <a:pt x="1647" y="115"/>
                      <a:pt x="1843" y="66"/>
                      <a:pt x="2040" y="0"/>
                    </a:cubicBezTo>
                    <a:cubicBezTo>
                      <a:pt x="2083" y="22"/>
                      <a:pt x="2130" y="27"/>
                      <a:pt x="2172" y="48"/>
                    </a:cubicBezTo>
                    <a:cubicBezTo>
                      <a:pt x="2229" y="76"/>
                      <a:pt x="2186" y="72"/>
                      <a:pt x="2232" y="72"/>
                    </a:cubicBezTo>
                  </a:path>
                </a:pathLst>
              </a:custGeom>
              <a:noFill/>
              <a:ln w="76200" cap="flat" cmpd="sng">
                <a:pattFill prst="pct75">
                  <a:fgClr>
                    <a:srgbClr val="0000CC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1" name="Freeform 1073"/>
              <p:cNvSpPr>
                <a:spLocks/>
              </p:cNvSpPr>
              <p:nvPr/>
            </p:nvSpPr>
            <p:spPr bwMode="auto">
              <a:xfrm>
                <a:off x="2232" y="948"/>
                <a:ext cx="2512" cy="576"/>
              </a:xfrm>
              <a:custGeom>
                <a:avLst/>
                <a:gdLst>
                  <a:gd name="T0" fmla="*/ 0 w 2512"/>
                  <a:gd name="T1" fmla="*/ 372 h 576"/>
                  <a:gd name="T2" fmla="*/ 180 w 2512"/>
                  <a:gd name="T3" fmla="*/ 324 h 576"/>
                  <a:gd name="T4" fmla="*/ 252 w 2512"/>
                  <a:gd name="T5" fmla="*/ 276 h 576"/>
                  <a:gd name="T6" fmla="*/ 288 w 2512"/>
                  <a:gd name="T7" fmla="*/ 252 h 576"/>
                  <a:gd name="T8" fmla="*/ 372 w 2512"/>
                  <a:gd name="T9" fmla="*/ 108 h 576"/>
                  <a:gd name="T10" fmla="*/ 444 w 2512"/>
                  <a:gd name="T11" fmla="*/ 60 h 576"/>
                  <a:gd name="T12" fmla="*/ 564 w 2512"/>
                  <a:gd name="T13" fmla="*/ 0 h 576"/>
                  <a:gd name="T14" fmla="*/ 660 w 2512"/>
                  <a:gd name="T15" fmla="*/ 12 h 576"/>
                  <a:gd name="T16" fmla="*/ 840 w 2512"/>
                  <a:gd name="T17" fmla="*/ 108 h 576"/>
                  <a:gd name="T18" fmla="*/ 996 w 2512"/>
                  <a:gd name="T19" fmla="*/ 168 h 576"/>
                  <a:gd name="T20" fmla="*/ 1392 w 2512"/>
                  <a:gd name="T21" fmla="*/ 120 h 576"/>
                  <a:gd name="T22" fmla="*/ 1704 w 2512"/>
                  <a:gd name="T23" fmla="*/ 24 h 576"/>
                  <a:gd name="T24" fmla="*/ 1920 w 2512"/>
                  <a:gd name="T25" fmla="*/ 48 h 576"/>
                  <a:gd name="T26" fmla="*/ 2100 w 2512"/>
                  <a:gd name="T27" fmla="*/ 120 h 576"/>
                  <a:gd name="T28" fmla="*/ 2220 w 2512"/>
                  <a:gd name="T29" fmla="*/ 156 h 576"/>
                  <a:gd name="T30" fmla="*/ 2292 w 2512"/>
                  <a:gd name="T31" fmla="*/ 180 h 576"/>
                  <a:gd name="T32" fmla="*/ 2460 w 2512"/>
                  <a:gd name="T33" fmla="*/ 240 h 576"/>
                  <a:gd name="T34" fmla="*/ 2484 w 2512"/>
                  <a:gd name="T35" fmla="*/ 456 h 576"/>
                  <a:gd name="T36" fmla="*/ 2448 w 2512"/>
                  <a:gd name="T37" fmla="*/ 540 h 576"/>
                  <a:gd name="T38" fmla="*/ 2436 w 2512"/>
                  <a:gd name="T39" fmla="*/ 576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2" h="576">
                    <a:moveTo>
                      <a:pt x="0" y="372"/>
                    </a:moveTo>
                    <a:cubicBezTo>
                      <a:pt x="56" y="353"/>
                      <a:pt x="130" y="358"/>
                      <a:pt x="180" y="324"/>
                    </a:cubicBezTo>
                    <a:cubicBezTo>
                      <a:pt x="204" y="308"/>
                      <a:pt x="228" y="292"/>
                      <a:pt x="252" y="276"/>
                    </a:cubicBezTo>
                    <a:cubicBezTo>
                      <a:pt x="264" y="268"/>
                      <a:pt x="288" y="252"/>
                      <a:pt x="288" y="252"/>
                    </a:cubicBezTo>
                    <a:cubicBezTo>
                      <a:pt x="320" y="204"/>
                      <a:pt x="339" y="158"/>
                      <a:pt x="372" y="108"/>
                    </a:cubicBezTo>
                    <a:cubicBezTo>
                      <a:pt x="388" y="84"/>
                      <a:pt x="424" y="80"/>
                      <a:pt x="444" y="60"/>
                    </a:cubicBezTo>
                    <a:cubicBezTo>
                      <a:pt x="486" y="18"/>
                      <a:pt x="507" y="14"/>
                      <a:pt x="564" y="0"/>
                    </a:cubicBezTo>
                    <a:cubicBezTo>
                      <a:pt x="596" y="4"/>
                      <a:pt x="629" y="4"/>
                      <a:pt x="660" y="12"/>
                    </a:cubicBezTo>
                    <a:cubicBezTo>
                      <a:pt x="722" y="27"/>
                      <a:pt x="789" y="74"/>
                      <a:pt x="840" y="108"/>
                    </a:cubicBezTo>
                    <a:cubicBezTo>
                      <a:pt x="857" y="119"/>
                      <a:pt x="972" y="160"/>
                      <a:pt x="996" y="168"/>
                    </a:cubicBezTo>
                    <a:cubicBezTo>
                      <a:pt x="1127" y="158"/>
                      <a:pt x="1263" y="150"/>
                      <a:pt x="1392" y="120"/>
                    </a:cubicBezTo>
                    <a:cubicBezTo>
                      <a:pt x="1499" y="95"/>
                      <a:pt x="1597" y="51"/>
                      <a:pt x="1704" y="24"/>
                    </a:cubicBezTo>
                    <a:cubicBezTo>
                      <a:pt x="1775" y="29"/>
                      <a:pt x="1850" y="29"/>
                      <a:pt x="1920" y="48"/>
                    </a:cubicBezTo>
                    <a:cubicBezTo>
                      <a:pt x="1986" y="66"/>
                      <a:pt x="2035" y="98"/>
                      <a:pt x="2100" y="120"/>
                    </a:cubicBezTo>
                    <a:cubicBezTo>
                      <a:pt x="2140" y="133"/>
                      <a:pt x="2180" y="144"/>
                      <a:pt x="2220" y="156"/>
                    </a:cubicBezTo>
                    <a:cubicBezTo>
                      <a:pt x="2244" y="163"/>
                      <a:pt x="2292" y="180"/>
                      <a:pt x="2292" y="180"/>
                    </a:cubicBezTo>
                    <a:cubicBezTo>
                      <a:pt x="2356" y="228"/>
                      <a:pt x="2377" y="228"/>
                      <a:pt x="2460" y="240"/>
                    </a:cubicBezTo>
                    <a:cubicBezTo>
                      <a:pt x="2512" y="318"/>
                      <a:pt x="2499" y="342"/>
                      <a:pt x="2484" y="456"/>
                    </a:cubicBezTo>
                    <a:cubicBezTo>
                      <a:pt x="2480" y="483"/>
                      <a:pt x="2458" y="517"/>
                      <a:pt x="2448" y="540"/>
                    </a:cubicBezTo>
                    <a:cubicBezTo>
                      <a:pt x="2443" y="552"/>
                      <a:pt x="2436" y="576"/>
                      <a:pt x="2436" y="576"/>
                    </a:cubicBezTo>
                  </a:path>
                </a:pathLst>
              </a:custGeom>
              <a:noFill/>
              <a:ln w="76200" cap="flat" cmpd="sng">
                <a:pattFill prst="pct75">
                  <a:fgClr>
                    <a:srgbClr val="0000CC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2" name="Freeform 1074"/>
              <p:cNvSpPr>
                <a:spLocks/>
              </p:cNvSpPr>
              <p:nvPr/>
            </p:nvSpPr>
            <p:spPr bwMode="auto">
              <a:xfrm>
                <a:off x="2436" y="1345"/>
                <a:ext cx="2116" cy="371"/>
              </a:xfrm>
              <a:custGeom>
                <a:avLst/>
                <a:gdLst>
                  <a:gd name="T0" fmla="*/ 0 w 2116"/>
                  <a:gd name="T1" fmla="*/ 155 h 371"/>
                  <a:gd name="T2" fmla="*/ 216 w 2116"/>
                  <a:gd name="T3" fmla="*/ 299 h 371"/>
                  <a:gd name="T4" fmla="*/ 384 w 2116"/>
                  <a:gd name="T5" fmla="*/ 263 h 371"/>
                  <a:gd name="T6" fmla="*/ 456 w 2116"/>
                  <a:gd name="T7" fmla="*/ 275 h 371"/>
                  <a:gd name="T8" fmla="*/ 528 w 2116"/>
                  <a:gd name="T9" fmla="*/ 335 h 371"/>
                  <a:gd name="T10" fmla="*/ 624 w 2116"/>
                  <a:gd name="T11" fmla="*/ 371 h 371"/>
                  <a:gd name="T12" fmla="*/ 684 w 2116"/>
                  <a:gd name="T13" fmla="*/ 359 h 371"/>
                  <a:gd name="T14" fmla="*/ 720 w 2116"/>
                  <a:gd name="T15" fmla="*/ 335 h 371"/>
                  <a:gd name="T16" fmla="*/ 804 w 2116"/>
                  <a:gd name="T17" fmla="*/ 347 h 371"/>
                  <a:gd name="T18" fmla="*/ 924 w 2116"/>
                  <a:gd name="T19" fmla="*/ 335 h 371"/>
                  <a:gd name="T20" fmla="*/ 960 w 2116"/>
                  <a:gd name="T21" fmla="*/ 311 h 371"/>
                  <a:gd name="T22" fmla="*/ 1068 w 2116"/>
                  <a:gd name="T23" fmla="*/ 323 h 371"/>
                  <a:gd name="T24" fmla="*/ 1236 w 2116"/>
                  <a:gd name="T25" fmla="*/ 323 h 371"/>
                  <a:gd name="T26" fmla="*/ 1320 w 2116"/>
                  <a:gd name="T27" fmla="*/ 215 h 371"/>
                  <a:gd name="T28" fmla="*/ 1512 w 2116"/>
                  <a:gd name="T29" fmla="*/ 203 h 371"/>
                  <a:gd name="T30" fmla="*/ 1584 w 2116"/>
                  <a:gd name="T31" fmla="*/ 155 h 371"/>
                  <a:gd name="T32" fmla="*/ 1728 w 2116"/>
                  <a:gd name="T33" fmla="*/ 83 h 371"/>
                  <a:gd name="T34" fmla="*/ 1848 w 2116"/>
                  <a:gd name="T35" fmla="*/ 59 h 371"/>
                  <a:gd name="T36" fmla="*/ 1872 w 2116"/>
                  <a:gd name="T37" fmla="*/ 23 h 371"/>
                  <a:gd name="T38" fmla="*/ 1956 w 2116"/>
                  <a:gd name="T39" fmla="*/ 23 h 371"/>
                  <a:gd name="T40" fmla="*/ 2088 w 2116"/>
                  <a:gd name="T41" fmla="*/ 71 h 371"/>
                  <a:gd name="T42" fmla="*/ 2112 w 2116"/>
                  <a:gd name="T43" fmla="*/ 13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16" h="371">
                    <a:moveTo>
                      <a:pt x="0" y="155"/>
                    </a:moveTo>
                    <a:cubicBezTo>
                      <a:pt x="88" y="184"/>
                      <a:pt x="142" y="250"/>
                      <a:pt x="216" y="299"/>
                    </a:cubicBezTo>
                    <a:cubicBezTo>
                      <a:pt x="277" y="290"/>
                      <a:pt x="325" y="278"/>
                      <a:pt x="384" y="263"/>
                    </a:cubicBezTo>
                    <a:cubicBezTo>
                      <a:pt x="408" y="267"/>
                      <a:pt x="433" y="267"/>
                      <a:pt x="456" y="275"/>
                    </a:cubicBezTo>
                    <a:cubicBezTo>
                      <a:pt x="492" y="287"/>
                      <a:pt x="499" y="314"/>
                      <a:pt x="528" y="335"/>
                    </a:cubicBezTo>
                    <a:cubicBezTo>
                      <a:pt x="562" y="359"/>
                      <a:pt x="585" y="361"/>
                      <a:pt x="624" y="371"/>
                    </a:cubicBezTo>
                    <a:cubicBezTo>
                      <a:pt x="644" y="367"/>
                      <a:pt x="665" y="366"/>
                      <a:pt x="684" y="359"/>
                    </a:cubicBezTo>
                    <a:cubicBezTo>
                      <a:pt x="698" y="354"/>
                      <a:pt x="706" y="336"/>
                      <a:pt x="720" y="335"/>
                    </a:cubicBezTo>
                    <a:cubicBezTo>
                      <a:pt x="748" y="332"/>
                      <a:pt x="776" y="343"/>
                      <a:pt x="804" y="347"/>
                    </a:cubicBezTo>
                    <a:cubicBezTo>
                      <a:pt x="844" y="343"/>
                      <a:pt x="885" y="344"/>
                      <a:pt x="924" y="335"/>
                    </a:cubicBezTo>
                    <a:cubicBezTo>
                      <a:pt x="938" y="332"/>
                      <a:pt x="946" y="312"/>
                      <a:pt x="960" y="311"/>
                    </a:cubicBezTo>
                    <a:cubicBezTo>
                      <a:pt x="996" y="308"/>
                      <a:pt x="1032" y="319"/>
                      <a:pt x="1068" y="323"/>
                    </a:cubicBezTo>
                    <a:cubicBezTo>
                      <a:pt x="1133" y="339"/>
                      <a:pt x="1154" y="350"/>
                      <a:pt x="1236" y="323"/>
                    </a:cubicBezTo>
                    <a:cubicBezTo>
                      <a:pt x="1289" y="305"/>
                      <a:pt x="1245" y="230"/>
                      <a:pt x="1320" y="215"/>
                    </a:cubicBezTo>
                    <a:cubicBezTo>
                      <a:pt x="1383" y="202"/>
                      <a:pt x="1448" y="207"/>
                      <a:pt x="1512" y="203"/>
                    </a:cubicBezTo>
                    <a:cubicBezTo>
                      <a:pt x="1592" y="123"/>
                      <a:pt x="1506" y="198"/>
                      <a:pt x="1584" y="155"/>
                    </a:cubicBezTo>
                    <a:cubicBezTo>
                      <a:pt x="1664" y="111"/>
                      <a:pt x="1640" y="101"/>
                      <a:pt x="1728" y="83"/>
                    </a:cubicBezTo>
                    <a:cubicBezTo>
                      <a:pt x="1768" y="75"/>
                      <a:pt x="1848" y="59"/>
                      <a:pt x="1848" y="59"/>
                    </a:cubicBezTo>
                    <a:cubicBezTo>
                      <a:pt x="1856" y="47"/>
                      <a:pt x="1861" y="32"/>
                      <a:pt x="1872" y="23"/>
                    </a:cubicBezTo>
                    <a:cubicBezTo>
                      <a:pt x="1901" y="0"/>
                      <a:pt x="1925" y="16"/>
                      <a:pt x="1956" y="23"/>
                    </a:cubicBezTo>
                    <a:cubicBezTo>
                      <a:pt x="2011" y="35"/>
                      <a:pt x="2042" y="40"/>
                      <a:pt x="2088" y="71"/>
                    </a:cubicBezTo>
                    <a:cubicBezTo>
                      <a:pt x="2116" y="114"/>
                      <a:pt x="2112" y="93"/>
                      <a:pt x="2112" y="131"/>
                    </a:cubicBezTo>
                  </a:path>
                </a:pathLst>
              </a:custGeom>
              <a:noFill/>
              <a:ln w="76200" cap="flat" cmpd="sng">
                <a:pattFill prst="pct75">
                  <a:fgClr>
                    <a:srgbClr val="0000CC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3" name="Freeform 1076"/>
              <p:cNvSpPr>
                <a:spLocks/>
              </p:cNvSpPr>
              <p:nvPr/>
            </p:nvSpPr>
            <p:spPr bwMode="auto">
              <a:xfrm>
                <a:off x="4608" y="1488"/>
                <a:ext cx="672" cy="672"/>
              </a:xfrm>
              <a:custGeom>
                <a:avLst/>
                <a:gdLst>
                  <a:gd name="T0" fmla="*/ 0 w 672"/>
                  <a:gd name="T1" fmla="*/ 0 h 672"/>
                  <a:gd name="T2" fmla="*/ 48 w 672"/>
                  <a:gd name="T3" fmla="*/ 288 h 672"/>
                  <a:gd name="T4" fmla="*/ 192 w 672"/>
                  <a:gd name="T5" fmla="*/ 432 h 672"/>
                  <a:gd name="T6" fmla="*/ 672 w 672"/>
                  <a:gd name="T7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2" h="672">
                    <a:moveTo>
                      <a:pt x="0" y="0"/>
                    </a:moveTo>
                    <a:cubicBezTo>
                      <a:pt x="8" y="108"/>
                      <a:pt x="16" y="216"/>
                      <a:pt x="48" y="288"/>
                    </a:cubicBezTo>
                    <a:cubicBezTo>
                      <a:pt x="80" y="360"/>
                      <a:pt x="88" y="368"/>
                      <a:pt x="192" y="432"/>
                    </a:cubicBezTo>
                    <a:cubicBezTo>
                      <a:pt x="296" y="496"/>
                      <a:pt x="484" y="584"/>
                      <a:pt x="672" y="672"/>
                    </a:cubicBezTo>
                  </a:path>
                </a:pathLst>
              </a:custGeom>
              <a:noFill/>
              <a:ln w="127000" cap="flat" cmpd="sng">
                <a:solidFill>
                  <a:srgbClr val="0000CC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4" name="Freeform 1080"/>
              <p:cNvSpPr>
                <a:spLocks/>
              </p:cNvSpPr>
              <p:nvPr/>
            </p:nvSpPr>
            <p:spPr bwMode="auto">
              <a:xfrm>
                <a:off x="2292" y="1670"/>
                <a:ext cx="1210" cy="540"/>
              </a:xfrm>
              <a:custGeom>
                <a:avLst/>
                <a:gdLst>
                  <a:gd name="T0" fmla="*/ 0 w 1210"/>
                  <a:gd name="T1" fmla="*/ 502 h 540"/>
                  <a:gd name="T2" fmla="*/ 192 w 1210"/>
                  <a:gd name="T3" fmla="*/ 394 h 540"/>
                  <a:gd name="T4" fmla="*/ 336 w 1210"/>
                  <a:gd name="T5" fmla="*/ 346 h 540"/>
                  <a:gd name="T6" fmla="*/ 552 w 1210"/>
                  <a:gd name="T7" fmla="*/ 370 h 540"/>
                  <a:gd name="T8" fmla="*/ 816 w 1210"/>
                  <a:gd name="T9" fmla="*/ 346 h 540"/>
                  <a:gd name="T10" fmla="*/ 888 w 1210"/>
                  <a:gd name="T11" fmla="*/ 322 h 540"/>
                  <a:gd name="T12" fmla="*/ 1104 w 1210"/>
                  <a:gd name="T13" fmla="*/ 106 h 540"/>
                  <a:gd name="T14" fmla="*/ 1176 w 1210"/>
                  <a:gd name="T15" fmla="*/ 22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0" h="540">
                    <a:moveTo>
                      <a:pt x="0" y="502"/>
                    </a:moveTo>
                    <a:cubicBezTo>
                      <a:pt x="114" y="540"/>
                      <a:pt x="129" y="457"/>
                      <a:pt x="192" y="394"/>
                    </a:cubicBezTo>
                    <a:cubicBezTo>
                      <a:pt x="228" y="358"/>
                      <a:pt x="289" y="355"/>
                      <a:pt x="336" y="346"/>
                    </a:cubicBezTo>
                    <a:cubicBezTo>
                      <a:pt x="408" y="352"/>
                      <a:pt x="480" y="370"/>
                      <a:pt x="552" y="370"/>
                    </a:cubicBezTo>
                    <a:cubicBezTo>
                      <a:pt x="638" y="370"/>
                      <a:pt x="730" y="357"/>
                      <a:pt x="816" y="346"/>
                    </a:cubicBezTo>
                    <a:cubicBezTo>
                      <a:pt x="840" y="338"/>
                      <a:pt x="867" y="336"/>
                      <a:pt x="888" y="322"/>
                    </a:cubicBezTo>
                    <a:cubicBezTo>
                      <a:pt x="974" y="265"/>
                      <a:pt x="1032" y="178"/>
                      <a:pt x="1104" y="106"/>
                    </a:cubicBezTo>
                    <a:cubicBezTo>
                      <a:pt x="1210" y="0"/>
                      <a:pt x="1110" y="55"/>
                      <a:pt x="1176" y="22"/>
                    </a:cubicBezTo>
                  </a:path>
                </a:pathLst>
              </a:custGeom>
              <a:noFill/>
              <a:ln w="76200" cap="flat" cmpd="sng">
                <a:pattFill prst="pct75">
                  <a:fgClr>
                    <a:srgbClr val="0000CC"/>
                  </a:fgClr>
                  <a:bgClr>
                    <a:srgbClr val="FFFFFF"/>
                  </a:bgClr>
                </a:patt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5" name="Line 1082"/>
              <p:cNvSpPr>
                <a:spLocks noChangeShapeType="1"/>
              </p:cNvSpPr>
              <p:nvPr/>
            </p:nvSpPr>
            <p:spPr bwMode="auto">
              <a:xfrm>
                <a:off x="3600" y="480"/>
                <a:ext cx="0" cy="528"/>
              </a:xfrm>
              <a:prstGeom prst="line">
                <a:avLst/>
              </a:prstGeom>
              <a:noFill/>
              <a:ln w="1270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6" name="Text Box 1081"/>
              <p:cNvSpPr txBox="1">
                <a:spLocks noChangeArrowheads="1"/>
              </p:cNvSpPr>
              <p:nvPr/>
            </p:nvSpPr>
            <p:spPr bwMode="auto">
              <a:xfrm>
                <a:off x="2888" y="384"/>
                <a:ext cx="1580" cy="36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3200" dirty="0" err="1" smtClean="0">
                    <a:solidFill>
                      <a:schemeClr val="bg1"/>
                    </a:solidFill>
                    <a:cs typeface="+mn-cs"/>
                  </a:rPr>
                  <a:t>Telangectasia</a:t>
                </a:r>
                <a:endParaRPr lang="it-IT" dirty="0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37" name="Line 1083"/>
              <p:cNvSpPr>
                <a:spLocks noChangeShapeType="1"/>
              </p:cNvSpPr>
              <p:nvPr/>
            </p:nvSpPr>
            <p:spPr bwMode="auto">
              <a:xfrm flipV="1">
                <a:off x="4608" y="1968"/>
                <a:ext cx="240" cy="240"/>
              </a:xfrm>
              <a:prstGeom prst="line">
                <a:avLst/>
              </a:prstGeom>
              <a:noFill/>
              <a:ln w="1270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8" name="Text Box 1084"/>
              <p:cNvSpPr txBox="1">
                <a:spLocks noChangeArrowheads="1"/>
              </p:cNvSpPr>
              <p:nvPr/>
            </p:nvSpPr>
            <p:spPr bwMode="auto">
              <a:xfrm>
                <a:off x="3552" y="2160"/>
                <a:ext cx="1096" cy="44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2000" dirty="0" smtClean="0">
                    <a:solidFill>
                      <a:schemeClr val="bg1"/>
                    </a:solidFill>
                    <a:cs typeface="+mn-cs"/>
                  </a:rPr>
                  <a:t>New </a:t>
                </a:r>
                <a:r>
                  <a:rPr lang="it-IT" sz="2000" dirty="0" err="1" smtClean="0">
                    <a:solidFill>
                      <a:schemeClr val="bg1"/>
                    </a:solidFill>
                    <a:cs typeface="+mn-cs"/>
                  </a:rPr>
                  <a:t>Draining</a:t>
                </a:r>
                <a:r>
                  <a:rPr lang="it-IT" sz="2000" dirty="0" smtClean="0">
                    <a:solidFill>
                      <a:schemeClr val="bg1"/>
                    </a:solidFill>
                    <a:cs typeface="+mn-cs"/>
                  </a:rPr>
                  <a:t> </a:t>
                </a:r>
                <a:r>
                  <a:rPr lang="it-IT" sz="2000" dirty="0" err="1" smtClean="0">
                    <a:solidFill>
                      <a:schemeClr val="bg1"/>
                    </a:solidFill>
                    <a:cs typeface="+mn-cs"/>
                  </a:rPr>
                  <a:t>system</a:t>
                </a:r>
                <a:endParaRPr lang="it-IT" sz="2000" dirty="0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45" name="Line 1083"/>
              <p:cNvSpPr>
                <a:spLocks noChangeShapeType="1"/>
              </p:cNvSpPr>
              <p:nvPr/>
            </p:nvSpPr>
            <p:spPr bwMode="auto">
              <a:xfrm flipH="1" flipV="1">
                <a:off x="2700" y="3195"/>
                <a:ext cx="597" cy="0"/>
              </a:xfrm>
              <a:prstGeom prst="line">
                <a:avLst/>
              </a:prstGeom>
              <a:noFill/>
              <a:ln w="1270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39" name="Freeform 1085"/>
          <p:cNvSpPr>
            <a:spLocks/>
          </p:cNvSpPr>
          <p:nvPr/>
        </p:nvSpPr>
        <p:spPr bwMode="auto">
          <a:xfrm>
            <a:off x="3175001" y="3031061"/>
            <a:ext cx="355600" cy="1371600"/>
          </a:xfrm>
          <a:custGeom>
            <a:avLst/>
            <a:gdLst>
              <a:gd name="T0" fmla="*/ 32 w 224"/>
              <a:gd name="T1" fmla="*/ 0 h 864"/>
              <a:gd name="T2" fmla="*/ 32 w 224"/>
              <a:gd name="T3" fmla="*/ 240 h 864"/>
              <a:gd name="T4" fmla="*/ 224 w 224"/>
              <a:gd name="T5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4" h="864">
                <a:moveTo>
                  <a:pt x="32" y="0"/>
                </a:moveTo>
                <a:cubicBezTo>
                  <a:pt x="16" y="48"/>
                  <a:pt x="0" y="96"/>
                  <a:pt x="32" y="240"/>
                </a:cubicBezTo>
                <a:cubicBezTo>
                  <a:pt x="64" y="384"/>
                  <a:pt x="144" y="624"/>
                  <a:pt x="224" y="86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0" name="Group 1088"/>
          <p:cNvGrpSpPr>
            <a:grpSpLocks/>
          </p:cNvGrpSpPr>
          <p:nvPr/>
        </p:nvGrpSpPr>
        <p:grpSpPr bwMode="auto">
          <a:xfrm>
            <a:off x="3048003" y="3683001"/>
            <a:ext cx="609600" cy="533400"/>
            <a:chOff x="2016" y="2352"/>
            <a:chExt cx="384" cy="336"/>
          </a:xfrm>
        </p:grpSpPr>
        <p:sp>
          <p:nvSpPr>
            <p:cNvPr id="41" name="Line 1086"/>
            <p:cNvSpPr>
              <a:spLocks noChangeShapeType="1"/>
            </p:cNvSpPr>
            <p:nvPr/>
          </p:nvSpPr>
          <p:spPr bwMode="auto">
            <a:xfrm flipV="1">
              <a:off x="2112" y="2352"/>
              <a:ext cx="194" cy="336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" name="Line 1087"/>
            <p:cNvSpPr>
              <a:spLocks noChangeShapeType="1"/>
            </p:cNvSpPr>
            <p:nvPr/>
          </p:nvSpPr>
          <p:spPr bwMode="auto">
            <a:xfrm>
              <a:off x="2016" y="2400"/>
              <a:ext cx="384" cy="222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43" name="Freeform 1089"/>
          <p:cNvSpPr>
            <a:spLocks/>
          </p:cNvSpPr>
          <p:nvPr/>
        </p:nvSpPr>
        <p:spPr bwMode="auto">
          <a:xfrm>
            <a:off x="2971803" y="2057401"/>
            <a:ext cx="2286000" cy="876300"/>
          </a:xfrm>
          <a:custGeom>
            <a:avLst/>
            <a:gdLst>
              <a:gd name="T0" fmla="*/ 0 w 1440"/>
              <a:gd name="T1" fmla="*/ 64 h 552"/>
              <a:gd name="T2" fmla="*/ 144 w 1440"/>
              <a:gd name="T3" fmla="*/ 64 h 552"/>
              <a:gd name="T4" fmla="*/ 288 w 1440"/>
              <a:gd name="T5" fmla="*/ 448 h 552"/>
              <a:gd name="T6" fmla="*/ 624 w 1440"/>
              <a:gd name="T7" fmla="*/ 496 h 552"/>
              <a:gd name="T8" fmla="*/ 1440 w 1440"/>
              <a:gd name="T9" fmla="*/ 112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0" h="552">
                <a:moveTo>
                  <a:pt x="0" y="64"/>
                </a:moveTo>
                <a:cubicBezTo>
                  <a:pt x="48" y="32"/>
                  <a:pt x="96" y="0"/>
                  <a:pt x="144" y="64"/>
                </a:cubicBezTo>
                <a:cubicBezTo>
                  <a:pt x="192" y="128"/>
                  <a:pt x="208" y="376"/>
                  <a:pt x="288" y="448"/>
                </a:cubicBezTo>
                <a:cubicBezTo>
                  <a:pt x="368" y="520"/>
                  <a:pt x="432" y="552"/>
                  <a:pt x="624" y="496"/>
                </a:cubicBezTo>
                <a:cubicBezTo>
                  <a:pt x="816" y="440"/>
                  <a:pt x="1128" y="276"/>
                  <a:pt x="1440" y="112"/>
                </a:cubicBezTo>
              </a:path>
            </a:pathLst>
          </a:custGeom>
          <a:noFill/>
          <a:ln w="1270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6" name="Text Box 1078"/>
          <p:cNvSpPr txBox="1">
            <a:spLocks noChangeArrowheads="1"/>
          </p:cNvSpPr>
          <p:nvPr/>
        </p:nvSpPr>
        <p:spPr bwMode="auto">
          <a:xfrm>
            <a:off x="4667253" y="4597401"/>
            <a:ext cx="2946400" cy="707886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 err="1" smtClean="0">
                <a:solidFill>
                  <a:schemeClr val="bg1"/>
                </a:solidFill>
                <a:cs typeface="+mn-cs"/>
              </a:rPr>
              <a:t>Obstacle</a:t>
            </a:r>
            <a:r>
              <a:rPr lang="it-IT" sz="2000" dirty="0" smtClean="0">
                <a:solidFill>
                  <a:schemeClr val="bg1"/>
                </a:solidFill>
                <a:cs typeface="+mn-cs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cs typeface="+mn-cs"/>
              </a:rPr>
              <a:t>Phisiologic</a:t>
            </a:r>
            <a:r>
              <a:rPr lang="it-IT" sz="2000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cs typeface="+mn-cs"/>
              </a:rPr>
              <a:t>drainage</a:t>
            </a:r>
            <a:endParaRPr lang="it-IT" sz="12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184944" y="6233067"/>
            <a:ext cx="6964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Hair</a:t>
            </a:r>
            <a:r>
              <a:rPr lang="it-IT" sz="2400" b="1" dirty="0" smtClean="0"/>
              <a:t> up </a:t>
            </a:r>
            <a:r>
              <a:rPr lang="it-IT" sz="2400" b="1" dirty="0" err="1" smtClean="0"/>
              <a:t>Telangiectasia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represent</a:t>
            </a:r>
            <a:r>
              <a:rPr lang="it-IT" sz="2400" b="1" dirty="0" smtClean="0"/>
              <a:t>  a </a:t>
            </a:r>
            <a:r>
              <a:rPr lang="it-IT" sz="2400" b="1" dirty="0" err="1" smtClean="0"/>
              <a:t>vicarious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circle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13565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gostini Paola mat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6" y="5372094"/>
            <a:ext cx="1405471" cy="105410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06400" y="372533"/>
            <a:ext cx="8060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Eliminate the </a:t>
            </a:r>
            <a:r>
              <a:rPr lang="it-IT" sz="2800" b="1" dirty="0" err="1" smtClean="0"/>
              <a:t>telangiectasia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hair</a:t>
            </a:r>
            <a:r>
              <a:rPr lang="it-IT" sz="2800" b="1" dirty="0" smtClean="0"/>
              <a:t> up </a:t>
            </a:r>
            <a:r>
              <a:rPr lang="it-IT" sz="2800" b="1" dirty="0" err="1" smtClean="0"/>
              <a:t>corresponds</a:t>
            </a:r>
            <a:r>
              <a:rPr lang="it-IT" sz="2800" b="1" dirty="0" smtClean="0"/>
              <a:t> to  the </a:t>
            </a:r>
            <a:r>
              <a:rPr lang="it-IT" sz="2800" b="1" dirty="0" err="1" smtClean="0"/>
              <a:t>suppression</a:t>
            </a:r>
            <a:r>
              <a:rPr lang="it-IT" sz="2800" b="1" dirty="0" smtClean="0"/>
              <a:t> of a </a:t>
            </a:r>
            <a:r>
              <a:rPr lang="it-IT" sz="2800" b="1" dirty="0" err="1" smtClean="0"/>
              <a:t>vicarious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circle</a:t>
            </a:r>
            <a:endParaRPr lang="it-IT" sz="2800" b="1" dirty="0"/>
          </a:p>
        </p:txBody>
      </p:sp>
      <p:pic>
        <p:nvPicPr>
          <p:cNvPr id="4" name="Immagine 3" descr="Ferri Pepi Simonet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352796"/>
            <a:ext cx="4097867" cy="30734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5156197"/>
            <a:ext cx="1270000" cy="127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267808" y="6164587"/>
            <a:ext cx="5775940" cy="523220"/>
          </a:xfrm>
          <a:prstGeom prst="rect">
            <a:avLst/>
          </a:prstGeom>
          <a:solidFill>
            <a:schemeClr val="tx1">
              <a:lumMod val="50000"/>
              <a:alpha val="43000"/>
            </a:schemeClr>
          </a:solidFill>
        </p:spPr>
        <p:txBody>
          <a:bodyPr wrap="none">
            <a:spAutoFit/>
          </a:bodyPr>
          <a:lstStyle/>
          <a:p>
            <a:r>
              <a:rPr lang="it-IT" sz="2800" dirty="0" err="1" smtClean="0"/>
              <a:t>Bad</a:t>
            </a:r>
            <a:r>
              <a:rPr lang="it-IT" sz="2800" dirty="0" smtClean="0"/>
              <a:t> </a:t>
            </a:r>
            <a:r>
              <a:rPr lang="it-IT" sz="2800" dirty="0" err="1" smtClean="0"/>
              <a:t>result</a:t>
            </a:r>
            <a:r>
              <a:rPr lang="it-IT" sz="2800" dirty="0" smtClean="0"/>
              <a:t> </a:t>
            </a:r>
            <a:r>
              <a:rPr lang="it-IT" sz="2800" dirty="0"/>
              <a:t>due to </a:t>
            </a:r>
            <a:r>
              <a:rPr lang="it-IT" sz="2800" dirty="0" err="1"/>
              <a:t>excess</a:t>
            </a:r>
            <a:r>
              <a:rPr lang="it-IT" sz="2800" dirty="0"/>
              <a:t> of treatment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06400" y="1602262"/>
            <a:ext cx="8094134" cy="138499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More </a:t>
            </a:r>
            <a:r>
              <a:rPr lang="it-IT" sz="2800" b="1" dirty="0" err="1" smtClean="0">
                <a:solidFill>
                  <a:srgbClr val="FFFF00"/>
                </a:solidFill>
              </a:rPr>
              <a:t>veins</a:t>
            </a:r>
            <a:r>
              <a:rPr lang="it-IT" sz="2800" b="1" dirty="0" smtClean="0">
                <a:solidFill>
                  <a:srgbClr val="FFFF00"/>
                </a:solidFill>
              </a:rPr>
              <a:t> I </a:t>
            </a:r>
            <a:r>
              <a:rPr lang="it-IT" sz="2800" b="1" dirty="0" err="1" smtClean="0">
                <a:solidFill>
                  <a:srgbClr val="FFFF00"/>
                </a:solidFill>
              </a:rPr>
              <a:t>close</a:t>
            </a:r>
            <a:r>
              <a:rPr lang="it-IT" sz="2800" b="1" dirty="0" smtClean="0">
                <a:solidFill>
                  <a:srgbClr val="FFFF00"/>
                </a:solidFill>
              </a:rPr>
              <a:t>, more new </a:t>
            </a:r>
            <a:r>
              <a:rPr lang="it-IT" sz="2800" b="1" dirty="0" err="1" smtClean="0">
                <a:solidFill>
                  <a:srgbClr val="FFFF00"/>
                </a:solidFill>
              </a:rPr>
              <a:t>veins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form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again</a:t>
            </a:r>
            <a:r>
              <a:rPr lang="it-IT" sz="2800" b="1" dirty="0" smtClean="0">
                <a:solidFill>
                  <a:srgbClr val="FFFF00"/>
                </a:solidFill>
              </a:rPr>
              <a:t> , </a:t>
            </a:r>
            <a:r>
              <a:rPr lang="it-IT" sz="2800" b="1" dirty="0" err="1" smtClean="0">
                <a:solidFill>
                  <a:srgbClr val="FFFF00"/>
                </a:solidFill>
              </a:rPr>
              <a:t>because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>
                <a:solidFill>
                  <a:srgbClr val="FFFF00"/>
                </a:solidFill>
              </a:rPr>
              <a:t>I </a:t>
            </a:r>
            <a:r>
              <a:rPr lang="it-IT" sz="2800" b="1" dirty="0" err="1" smtClean="0">
                <a:solidFill>
                  <a:srgbClr val="FFFF00"/>
                </a:solidFill>
              </a:rPr>
              <a:t>can’t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modify</a:t>
            </a:r>
            <a:r>
              <a:rPr lang="it-IT" sz="2800" b="1" dirty="0">
                <a:solidFill>
                  <a:srgbClr val="FFFF00"/>
                </a:solidFill>
              </a:rPr>
              <a:t> the </a:t>
            </a:r>
            <a:r>
              <a:rPr lang="it-IT" sz="2800" b="1" dirty="0" err="1">
                <a:solidFill>
                  <a:srgbClr val="FFFF00"/>
                </a:solidFill>
              </a:rPr>
              <a:t>residual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venous</a:t>
            </a:r>
            <a:r>
              <a:rPr lang="it-IT" sz="2800" b="1" dirty="0">
                <a:solidFill>
                  <a:srgbClr val="FFFF00"/>
                </a:solidFill>
              </a:rPr>
              <a:t> pressure</a:t>
            </a:r>
          </a:p>
        </p:txBody>
      </p:sp>
      <p:sp>
        <p:nvSpPr>
          <p:cNvPr id="11" name="Fumetto 3 10"/>
          <p:cNvSpPr/>
          <p:nvPr/>
        </p:nvSpPr>
        <p:spPr>
          <a:xfrm>
            <a:off x="406399" y="3352796"/>
            <a:ext cx="3217333" cy="1324476"/>
          </a:xfrm>
          <a:prstGeom prst="wedgeEllipseCallout">
            <a:avLst>
              <a:gd name="adj1" fmla="val -24943"/>
              <a:gd name="adj2" fmla="val 74714"/>
            </a:avLst>
          </a:prstGeom>
          <a:solidFill>
            <a:schemeClr val="accent1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err="1"/>
              <a:t>C</a:t>
            </a:r>
            <a:r>
              <a:rPr lang="it-IT" sz="3200" dirty="0" err="1" smtClean="0"/>
              <a:t>hista</a:t>
            </a:r>
            <a:r>
              <a:rPr lang="it-IT" sz="3200" dirty="0" smtClean="0"/>
              <a:t> </a:t>
            </a:r>
            <a:r>
              <a:rPr lang="it-IT" sz="3200" dirty="0"/>
              <a:t>è </a:t>
            </a:r>
            <a:r>
              <a:rPr lang="it-IT" sz="3200" dirty="0" err="1"/>
              <a:t>na</a:t>
            </a:r>
            <a:r>
              <a:rPr lang="it-IT" sz="3200" dirty="0"/>
              <a:t> </a:t>
            </a:r>
            <a:r>
              <a:rPr lang="it-IT" sz="3200" dirty="0" err="1" smtClean="0"/>
              <a:t>fessiria</a:t>
            </a:r>
            <a:r>
              <a:rPr lang="it-IT" sz="3200" dirty="0" smtClean="0"/>
              <a:t> </a:t>
            </a:r>
            <a:r>
              <a:rPr lang="it-IT" sz="3200" dirty="0"/>
              <a:t>!</a:t>
            </a:r>
            <a:endParaRPr lang="it-IT" sz="3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38400" y="3492494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9858" y="34771"/>
            <a:ext cx="7907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So the </a:t>
            </a:r>
            <a:r>
              <a:rPr lang="it-IT" sz="2400" b="1" dirty="0" err="1" smtClean="0"/>
              <a:t>problem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not</a:t>
            </a:r>
            <a:r>
              <a:rPr lang="it-IT" sz="2400" b="1" dirty="0" smtClean="0"/>
              <a:t> to </a:t>
            </a:r>
            <a:r>
              <a:rPr lang="it-IT" sz="2400" b="1" dirty="0" err="1" smtClean="0"/>
              <a:t>improve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efficacity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sclerotherapic</a:t>
            </a:r>
            <a:r>
              <a:rPr lang="it-IT" sz="2400" b="1" dirty="0" smtClean="0"/>
              <a:t> treatment ( mousse, </a:t>
            </a:r>
            <a:r>
              <a:rPr lang="it-IT" sz="2400" b="1" dirty="0" err="1" smtClean="0"/>
              <a:t>tecnique</a:t>
            </a:r>
            <a:r>
              <a:rPr lang="it-IT" sz="2400" b="1" dirty="0" smtClean="0"/>
              <a:t> START etc.) </a:t>
            </a:r>
            <a:r>
              <a:rPr lang="it-IT" sz="2400" b="1" dirty="0" err="1" smtClean="0"/>
              <a:t>but</a:t>
            </a:r>
            <a:r>
              <a:rPr lang="it-IT" sz="2400" b="1" dirty="0" smtClean="0"/>
              <a:t> </a:t>
            </a:r>
            <a:r>
              <a:rPr lang="it-IT" sz="2400" b="1" dirty="0" smtClean="0"/>
              <a:t>to </a:t>
            </a:r>
            <a:r>
              <a:rPr lang="it-IT" sz="2400" b="1" dirty="0" err="1" smtClean="0"/>
              <a:t>promote</a:t>
            </a:r>
            <a:r>
              <a:rPr lang="it-IT" sz="2400" b="1" dirty="0" smtClean="0"/>
              <a:t> a new </a:t>
            </a:r>
            <a:r>
              <a:rPr lang="it-IT" sz="2400" b="1" dirty="0" err="1" smtClean="0"/>
              <a:t>draining</a:t>
            </a:r>
            <a:r>
              <a:rPr lang="it-IT" sz="2400" b="1" dirty="0" smtClean="0"/>
              <a:t> way , </a:t>
            </a:r>
            <a:r>
              <a:rPr lang="it-IT" sz="2400" b="1" dirty="0" err="1" smtClean="0"/>
              <a:t>not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visible</a:t>
            </a:r>
            <a:r>
              <a:rPr lang="it-IT" sz="2400" b="1" dirty="0" smtClean="0"/>
              <a:t>, and to </a:t>
            </a:r>
            <a:r>
              <a:rPr lang="it-IT" sz="2400" b="1" dirty="0" err="1"/>
              <a:t>prevent</a:t>
            </a:r>
            <a:r>
              <a:rPr lang="it-IT" sz="2400" b="1" dirty="0"/>
              <a:t> the </a:t>
            </a:r>
            <a:r>
              <a:rPr lang="it-IT" sz="2400" b="1" dirty="0" err="1" smtClean="0"/>
              <a:t>matting</a:t>
            </a:r>
            <a:r>
              <a:rPr lang="it-IT" sz="2400" b="1" dirty="0" smtClean="0"/>
              <a:t>.</a:t>
            </a:r>
            <a:endParaRPr lang="it-IT" sz="2400" b="1" dirty="0"/>
          </a:p>
        </p:txBody>
      </p:sp>
      <p:pic>
        <p:nvPicPr>
          <p:cNvPr id="4" name="Picture 4" descr="Culotte-tral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76" y="2444542"/>
            <a:ext cx="1981699" cy="2239704"/>
          </a:xfrm>
          <a:prstGeom prst="rect">
            <a:avLst/>
          </a:prstGeom>
          <a:noFill/>
          <a:ln w="9525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ulotte nod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6" y="2484576"/>
            <a:ext cx="1946275" cy="2199669"/>
          </a:xfrm>
          <a:prstGeom prst="rect">
            <a:avLst/>
          </a:prstGeom>
          <a:noFill/>
          <a:ln w="9525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47144" y="1604431"/>
            <a:ext cx="211560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FF00"/>
                </a:solidFill>
              </a:rPr>
              <a:t>Tralci connettivali responsabili della </a:t>
            </a:r>
            <a:r>
              <a:rPr lang="ja-JP" altLang="it-IT" sz="1600" b="1" dirty="0">
                <a:solidFill>
                  <a:srgbClr val="FFFF00"/>
                </a:solidFill>
                <a:latin typeface="Arial"/>
              </a:rPr>
              <a:t>“</a:t>
            </a:r>
            <a:r>
              <a:rPr lang="it-IT" sz="1600" b="1" dirty="0">
                <a:solidFill>
                  <a:srgbClr val="FFFF00"/>
                </a:solidFill>
              </a:rPr>
              <a:t> buccia d</a:t>
            </a:r>
            <a:r>
              <a:rPr lang="ja-JP" altLang="it-IT" sz="1600" b="1" dirty="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600" b="1" dirty="0">
                <a:solidFill>
                  <a:srgbClr val="FFFF00"/>
                </a:solidFill>
              </a:rPr>
              <a:t>arancia</a:t>
            </a:r>
            <a:r>
              <a:rPr lang="ja-JP" altLang="it-IT" sz="1600" b="1" dirty="0">
                <a:solidFill>
                  <a:srgbClr val="FFFF00"/>
                </a:solidFill>
                <a:latin typeface="Arial"/>
              </a:rPr>
              <a:t>”</a:t>
            </a:r>
            <a:endParaRPr lang="it-IT" sz="1600" b="1" dirty="0">
              <a:solidFill>
                <a:srgbClr val="FFFF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49726" y="1646376"/>
            <a:ext cx="22680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srgbClr val="FFFF00"/>
                </a:solidFill>
              </a:rPr>
              <a:t>Macronoduli</a:t>
            </a:r>
            <a:r>
              <a:rPr lang="it-IT" sz="1600" b="1" dirty="0">
                <a:solidFill>
                  <a:srgbClr val="FFFF00"/>
                </a:solidFill>
              </a:rPr>
              <a:t> e scompaginamento trabecolare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060" y="4913900"/>
            <a:ext cx="4377516" cy="1592485"/>
          </a:xfrm>
          <a:prstGeom prst="rect">
            <a:avLst/>
          </a:prstGeom>
          <a:ln>
            <a:solidFill>
              <a:srgbClr val="6ED6C4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132" y="2419410"/>
            <a:ext cx="2463800" cy="2463800"/>
          </a:xfrm>
          <a:prstGeom prst="rect">
            <a:avLst/>
          </a:prstGeom>
          <a:ln>
            <a:solidFill>
              <a:srgbClr val="6ED6C4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1001984" y="5350933"/>
            <a:ext cx="2443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Treat</a:t>
            </a:r>
            <a:r>
              <a:rPr lang="it-IT" sz="2800" dirty="0" smtClean="0"/>
              <a:t> Cellulite.</a:t>
            </a:r>
          </a:p>
          <a:p>
            <a:r>
              <a:rPr lang="it-IT" sz="2800" dirty="0" err="1" smtClean="0"/>
              <a:t>Is</a:t>
            </a:r>
            <a:r>
              <a:rPr lang="it-IT" sz="2800" dirty="0" smtClean="0"/>
              <a:t> </a:t>
            </a:r>
            <a:r>
              <a:rPr lang="it-IT" sz="2800" dirty="0" err="1" smtClean="0"/>
              <a:t>it</a:t>
            </a:r>
            <a:r>
              <a:rPr lang="it-IT" sz="2800" dirty="0" smtClean="0"/>
              <a:t> </a:t>
            </a:r>
            <a:r>
              <a:rPr lang="it-IT" sz="2800" dirty="0" err="1" smtClean="0"/>
              <a:t>possible</a:t>
            </a:r>
            <a:r>
              <a:rPr lang="it-IT" sz="2800" dirty="0" smtClean="0"/>
              <a:t>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4775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2533" y="372533"/>
            <a:ext cx="85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Light </a:t>
            </a:r>
            <a:r>
              <a:rPr lang="it-IT" sz="2400" dirty="0" err="1" smtClean="0">
                <a:solidFill>
                  <a:srgbClr val="FFFF00"/>
                </a:solidFill>
              </a:rPr>
              <a:t>sclerotherapy</a:t>
            </a:r>
            <a:r>
              <a:rPr lang="it-IT" sz="2400" dirty="0" smtClean="0">
                <a:solidFill>
                  <a:srgbClr val="FFFF00"/>
                </a:solidFill>
              </a:rPr>
              <a:t> , timing and </a:t>
            </a:r>
            <a:r>
              <a:rPr lang="it-IT" sz="2400" dirty="0" err="1" smtClean="0">
                <a:solidFill>
                  <a:srgbClr val="FFFF00"/>
                </a:solidFill>
              </a:rPr>
              <a:t>elastick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stocking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run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toghethers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26534" y="954667"/>
            <a:ext cx="775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Sclerotherapy</a:t>
            </a:r>
            <a:r>
              <a:rPr lang="it-IT" sz="2400" dirty="0" smtClean="0"/>
              <a:t> </a:t>
            </a:r>
            <a:r>
              <a:rPr lang="it-IT" sz="2400" dirty="0" err="1" smtClean="0"/>
              <a:t>closes</a:t>
            </a:r>
            <a:r>
              <a:rPr lang="it-IT" sz="2400" dirty="0" smtClean="0"/>
              <a:t> </a:t>
            </a:r>
            <a:r>
              <a:rPr lang="it-IT" sz="2400" dirty="0" err="1" smtClean="0"/>
              <a:t>ectasic</a:t>
            </a:r>
            <a:r>
              <a:rPr lang="it-IT" sz="2400" dirty="0" smtClean="0"/>
              <a:t> </a:t>
            </a:r>
            <a:r>
              <a:rPr lang="it-IT" sz="2400" dirty="0" err="1" smtClean="0"/>
              <a:t>telangectasias</a:t>
            </a:r>
            <a:r>
              <a:rPr lang="it-IT" sz="2400" dirty="0" smtClean="0"/>
              <a:t> and </a:t>
            </a:r>
            <a:r>
              <a:rPr lang="it-IT" sz="2400" dirty="0" err="1" smtClean="0"/>
              <a:t>hand</a:t>
            </a:r>
            <a:r>
              <a:rPr lang="it-IT" sz="2400" dirty="0" smtClean="0"/>
              <a:t> in </a:t>
            </a:r>
            <a:r>
              <a:rPr lang="it-IT" sz="2400" dirty="0" err="1" smtClean="0"/>
              <a:t>hand</a:t>
            </a:r>
            <a:r>
              <a:rPr lang="it-IT" sz="2400" dirty="0" smtClean="0"/>
              <a:t> </a:t>
            </a:r>
            <a:r>
              <a:rPr lang="it-IT" sz="2400" dirty="0" err="1" smtClean="0"/>
              <a:t>worsens</a:t>
            </a:r>
            <a:r>
              <a:rPr lang="it-IT" sz="2400" dirty="0" smtClean="0"/>
              <a:t> </a:t>
            </a:r>
            <a:r>
              <a:rPr lang="it-IT" sz="2400" dirty="0" err="1" smtClean="0"/>
              <a:t>venous</a:t>
            </a:r>
            <a:r>
              <a:rPr lang="it-IT" sz="2400" dirty="0" smtClean="0"/>
              <a:t> </a:t>
            </a:r>
            <a:r>
              <a:rPr lang="it-IT" sz="2400" dirty="0" err="1" smtClean="0"/>
              <a:t>stasis</a:t>
            </a:r>
            <a:r>
              <a:rPr lang="it-IT" sz="2400" dirty="0" smtClean="0"/>
              <a:t>   in </a:t>
            </a:r>
            <a:r>
              <a:rPr lang="it-IT" sz="2400" dirty="0" err="1" smtClean="0"/>
              <a:t>cellulitis</a:t>
            </a:r>
            <a:r>
              <a:rPr lang="it-IT" sz="2400" dirty="0" smtClean="0"/>
              <a:t> </a:t>
            </a:r>
            <a:r>
              <a:rPr lang="it-IT" sz="2400" dirty="0" err="1" smtClean="0"/>
              <a:t>tissue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26534" y="1841269"/>
            <a:ext cx="727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Residual</a:t>
            </a:r>
            <a:r>
              <a:rPr lang="it-IT" sz="2400" dirty="0" smtClean="0"/>
              <a:t> </a:t>
            </a:r>
            <a:r>
              <a:rPr lang="it-IT" sz="2400" dirty="0" err="1" smtClean="0"/>
              <a:t>venous</a:t>
            </a:r>
            <a:r>
              <a:rPr lang="it-IT" sz="2400" dirty="0" smtClean="0"/>
              <a:t> pressure </a:t>
            </a:r>
            <a:r>
              <a:rPr lang="it-IT" sz="2400" dirty="0" err="1" smtClean="0"/>
              <a:t>try</a:t>
            </a:r>
            <a:r>
              <a:rPr lang="it-IT" sz="2400" dirty="0" smtClean="0"/>
              <a:t> to </a:t>
            </a:r>
            <a:r>
              <a:rPr lang="it-IT" sz="2400" dirty="0" err="1" smtClean="0"/>
              <a:t>find</a:t>
            </a:r>
            <a:r>
              <a:rPr lang="it-IT" sz="2400" dirty="0" smtClean="0"/>
              <a:t> e new </a:t>
            </a:r>
            <a:r>
              <a:rPr lang="it-IT" sz="2400" dirty="0" err="1" smtClean="0"/>
              <a:t>drainig</a:t>
            </a:r>
            <a:r>
              <a:rPr lang="it-IT" sz="2400" dirty="0" smtClean="0"/>
              <a:t> way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26534" y="2430901"/>
            <a:ext cx="74506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Elastic</a:t>
            </a:r>
            <a:r>
              <a:rPr lang="it-IT" sz="2400" dirty="0" smtClean="0"/>
              <a:t> </a:t>
            </a:r>
            <a:r>
              <a:rPr lang="it-IT" sz="2400" dirty="0" err="1" smtClean="0"/>
              <a:t>stocking</a:t>
            </a:r>
            <a:r>
              <a:rPr lang="it-IT" sz="2400" dirty="0" smtClean="0"/>
              <a:t> </a:t>
            </a:r>
            <a:r>
              <a:rPr lang="it-IT" sz="2400" dirty="0" err="1" smtClean="0"/>
              <a:t>increases</a:t>
            </a:r>
            <a:r>
              <a:rPr lang="it-IT" sz="2400" dirty="0" smtClean="0"/>
              <a:t> </a:t>
            </a:r>
            <a:r>
              <a:rPr lang="it-IT" sz="2400" dirty="0" err="1" smtClean="0"/>
              <a:t>tissue</a:t>
            </a:r>
            <a:r>
              <a:rPr lang="it-IT" sz="2400" dirty="0" smtClean="0"/>
              <a:t> pressure and preclude </a:t>
            </a:r>
            <a:r>
              <a:rPr lang="it-IT" sz="2400" dirty="0" err="1" smtClean="0"/>
              <a:t>venous</a:t>
            </a:r>
            <a:r>
              <a:rPr lang="it-IT" sz="2400" dirty="0" smtClean="0"/>
              <a:t> </a:t>
            </a:r>
            <a:r>
              <a:rPr lang="it-IT" sz="2400" dirty="0" err="1" smtClean="0"/>
              <a:t>steatching</a:t>
            </a:r>
            <a:r>
              <a:rPr lang="it-IT" sz="2400" dirty="0" smtClean="0"/>
              <a:t> and </a:t>
            </a:r>
            <a:r>
              <a:rPr lang="it-IT" sz="2400" dirty="0" err="1" smtClean="0"/>
              <a:t>dilatation</a:t>
            </a:r>
            <a:r>
              <a:rPr lang="it-IT" sz="2400" dirty="0" smtClean="0"/>
              <a:t>  due to the </a:t>
            </a:r>
            <a:r>
              <a:rPr lang="it-IT" sz="2400" dirty="0" err="1" smtClean="0"/>
              <a:t>increased</a:t>
            </a:r>
            <a:r>
              <a:rPr lang="it-IT" sz="2400" dirty="0" smtClean="0"/>
              <a:t> </a:t>
            </a:r>
            <a:r>
              <a:rPr lang="it-IT" sz="2400" dirty="0" err="1" smtClean="0"/>
              <a:t>lateral</a:t>
            </a:r>
            <a:r>
              <a:rPr lang="it-IT" sz="2400" dirty="0" smtClean="0"/>
              <a:t> pressure .</a:t>
            </a:r>
          </a:p>
          <a:p>
            <a:r>
              <a:rPr lang="it-IT" sz="2400" dirty="0" smtClean="0"/>
              <a:t>So the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volume of </a:t>
            </a:r>
            <a:r>
              <a:rPr lang="it-IT" sz="2400" dirty="0" err="1" smtClean="0"/>
              <a:t>superficial</a:t>
            </a:r>
            <a:r>
              <a:rPr lang="it-IT" sz="2400" dirty="0" smtClean="0"/>
              <a:t> </a:t>
            </a:r>
            <a:r>
              <a:rPr lang="it-IT" sz="2400" dirty="0" err="1" smtClean="0"/>
              <a:t>tissue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limited</a:t>
            </a:r>
            <a:r>
              <a:rPr lang="it-IT" sz="2400" dirty="0" smtClean="0"/>
              <a:t> by the </a:t>
            </a:r>
            <a:r>
              <a:rPr lang="it-IT" sz="2400" dirty="0" err="1" smtClean="0"/>
              <a:t>compression</a:t>
            </a:r>
            <a:r>
              <a:rPr lang="it-IT" sz="2400" dirty="0" smtClean="0"/>
              <a:t>, and new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way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devolope</a:t>
            </a:r>
            <a:r>
              <a:rPr lang="it-IT" sz="2400" dirty="0" smtClean="0"/>
              <a:t> </a:t>
            </a:r>
            <a:r>
              <a:rPr lang="it-IT" sz="2400" dirty="0" err="1" smtClean="0"/>
              <a:t>where</a:t>
            </a:r>
            <a:r>
              <a:rPr lang="it-IT" sz="2400" dirty="0"/>
              <a:t>  </a:t>
            </a:r>
            <a:r>
              <a:rPr lang="it-IT" sz="2400" dirty="0" err="1"/>
              <a:t>resistances</a:t>
            </a:r>
            <a:r>
              <a:rPr lang="it-IT" sz="2400" dirty="0"/>
              <a:t> to the flow are </a:t>
            </a:r>
            <a:r>
              <a:rPr lang="it-IT" sz="2400" dirty="0" err="1"/>
              <a:t>lower</a:t>
            </a:r>
            <a:r>
              <a:rPr lang="it-IT" sz="2400" dirty="0"/>
              <a:t>, </a:t>
            </a:r>
            <a:r>
              <a:rPr lang="it-IT" sz="2400" dirty="0" err="1"/>
              <a:t>ie</a:t>
            </a:r>
            <a:r>
              <a:rPr lang="it-IT" sz="2400" dirty="0"/>
              <a:t>, </a:t>
            </a:r>
            <a:r>
              <a:rPr lang="it-IT" sz="2400" dirty="0" err="1"/>
              <a:t>away</a:t>
            </a:r>
            <a:r>
              <a:rPr lang="it-IT" sz="2400" dirty="0"/>
              <a:t> from the </a:t>
            </a:r>
            <a:r>
              <a:rPr lang="it-IT" sz="2400" dirty="0" err="1" smtClean="0"/>
              <a:t>skin</a:t>
            </a:r>
            <a:r>
              <a:rPr lang="it-IT" sz="2400" dirty="0" smtClean="0"/>
              <a:t>.</a:t>
            </a:r>
            <a:endParaRPr lang="it-IT" sz="24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626534" y="5125490"/>
            <a:ext cx="7264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So</a:t>
            </a:r>
            <a:r>
              <a:rPr lang="it-IT" sz="2400" dirty="0"/>
              <a:t>, </a:t>
            </a:r>
            <a:r>
              <a:rPr lang="it-IT" sz="2400" dirty="0" err="1"/>
              <a:t>step</a:t>
            </a:r>
            <a:r>
              <a:rPr lang="it-IT" sz="2400" dirty="0"/>
              <a:t> by </a:t>
            </a:r>
            <a:r>
              <a:rPr lang="it-IT" sz="2400" dirty="0" err="1"/>
              <a:t>step</a:t>
            </a:r>
            <a:r>
              <a:rPr lang="it-IT" sz="2400" dirty="0"/>
              <a:t>, </a:t>
            </a:r>
            <a:r>
              <a:rPr lang="it-IT" sz="2400" dirty="0" err="1"/>
              <a:t>sclerotherapy</a:t>
            </a:r>
            <a:r>
              <a:rPr lang="it-IT" sz="2400" dirty="0"/>
              <a:t> </a:t>
            </a:r>
            <a:r>
              <a:rPr lang="it-IT" sz="2400" dirty="0" err="1"/>
              <a:t>closes</a:t>
            </a:r>
            <a:r>
              <a:rPr lang="it-IT" sz="2400" dirty="0"/>
              <a:t>, the nature </a:t>
            </a:r>
            <a:r>
              <a:rPr lang="it-IT" sz="2400" dirty="0" err="1"/>
              <a:t>recreates</a:t>
            </a:r>
            <a:r>
              <a:rPr lang="it-IT" sz="2400" dirty="0"/>
              <a:t>, the </a:t>
            </a:r>
            <a:r>
              <a:rPr lang="it-IT" sz="2400" dirty="0" err="1"/>
              <a:t>elastic</a:t>
            </a:r>
            <a:r>
              <a:rPr lang="it-IT" sz="2400" dirty="0"/>
              <a:t> </a:t>
            </a:r>
            <a:r>
              <a:rPr lang="it-IT" sz="2400" dirty="0" err="1"/>
              <a:t>stocking</a:t>
            </a:r>
            <a:r>
              <a:rPr lang="it-IT" sz="2400" dirty="0"/>
              <a:t> </a:t>
            </a:r>
            <a:r>
              <a:rPr lang="it-IT" sz="2400" dirty="0" smtClean="0"/>
              <a:t>guide. 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Timing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allow</a:t>
            </a:r>
            <a:r>
              <a:rPr lang="it-IT" sz="2400" dirty="0"/>
              <a:t> time to complete the </a:t>
            </a:r>
            <a:r>
              <a:rPr lang="it-IT" sz="2400" dirty="0" err="1"/>
              <a:t>cycle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5084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62000" y="426535"/>
            <a:ext cx="771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Guidelines</a:t>
            </a:r>
            <a:r>
              <a:rPr lang="it-IT" sz="2400" b="1" dirty="0" smtClean="0"/>
              <a:t> for a </a:t>
            </a:r>
            <a:r>
              <a:rPr lang="it-IT" sz="2400" b="1" dirty="0" err="1" smtClean="0"/>
              <a:t>good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result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according</a:t>
            </a:r>
            <a:r>
              <a:rPr lang="it-IT" sz="2400" b="1" dirty="0" smtClean="0"/>
              <a:t> to </a:t>
            </a:r>
            <a:r>
              <a:rPr lang="it-IT" sz="2400" b="1" dirty="0" err="1" smtClean="0"/>
              <a:t>these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haemodinamic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considerations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16000" y="1862667"/>
            <a:ext cx="7456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 smtClean="0"/>
              <a:t>Timing  of </a:t>
            </a:r>
            <a:r>
              <a:rPr lang="it-IT" sz="2400" dirty="0" err="1" smtClean="0"/>
              <a:t>sclerotherapic</a:t>
            </a:r>
            <a:r>
              <a:rPr lang="it-IT" sz="2400" dirty="0" smtClean="0"/>
              <a:t> </a:t>
            </a:r>
            <a:r>
              <a:rPr lang="it-IT" sz="2400" dirty="0" err="1" smtClean="0"/>
              <a:t>treatments</a:t>
            </a:r>
            <a:r>
              <a:rPr lang="it-IT" sz="2400" dirty="0" smtClean="0"/>
              <a:t> :1 treatment </a:t>
            </a:r>
            <a:r>
              <a:rPr lang="it-IT" sz="2400" dirty="0" err="1" smtClean="0"/>
              <a:t>every</a:t>
            </a:r>
            <a:r>
              <a:rPr lang="it-IT" sz="2400" dirty="0" smtClean="0"/>
              <a:t>  4 weeks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Light </a:t>
            </a:r>
            <a:r>
              <a:rPr lang="it-IT" sz="2400" dirty="0" err="1"/>
              <a:t>s</a:t>
            </a:r>
            <a:r>
              <a:rPr lang="it-IT" sz="2400" dirty="0" err="1" smtClean="0"/>
              <a:t>clerotherapic</a:t>
            </a:r>
            <a:r>
              <a:rPr lang="it-IT" sz="2400" dirty="0" smtClean="0"/>
              <a:t> agents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 smtClean="0"/>
              <a:t>Medical</a:t>
            </a:r>
            <a:r>
              <a:rPr lang="it-IT" sz="2400" dirty="0" smtClean="0"/>
              <a:t> treatment , </a:t>
            </a:r>
            <a:r>
              <a:rPr lang="it-IT" sz="2400" dirty="0" err="1"/>
              <a:t>sistemic</a:t>
            </a:r>
            <a:r>
              <a:rPr lang="it-IT" sz="2400" dirty="0"/>
              <a:t>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</a:t>
            </a:r>
            <a:r>
              <a:rPr lang="it-IT" sz="2400" dirty="0" err="1" smtClean="0"/>
              <a:t>drug</a:t>
            </a:r>
            <a:r>
              <a:rPr lang="it-IT" sz="2400" dirty="0" smtClean="0"/>
              <a:t> and </a:t>
            </a:r>
            <a:r>
              <a:rPr lang="it-IT" sz="2400" dirty="0" err="1" smtClean="0"/>
              <a:t>topic</a:t>
            </a:r>
            <a:r>
              <a:rPr lang="it-IT" sz="2400" dirty="0" smtClean="0"/>
              <a:t> treatment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 smtClean="0"/>
              <a:t>Compression</a:t>
            </a:r>
            <a:r>
              <a:rPr lang="it-IT" sz="2400" dirty="0" smtClean="0"/>
              <a:t> by a 24 </a:t>
            </a:r>
            <a:r>
              <a:rPr lang="it-IT" sz="2400" dirty="0" err="1" smtClean="0"/>
              <a:t>mm.Hg</a:t>
            </a:r>
            <a:r>
              <a:rPr lang="it-IT" sz="2400" dirty="0" smtClean="0"/>
              <a:t> </a:t>
            </a:r>
            <a:r>
              <a:rPr lang="it-IT" sz="2400" dirty="0" err="1" smtClean="0"/>
              <a:t>elastic</a:t>
            </a:r>
            <a:r>
              <a:rPr lang="it-IT" sz="2400" dirty="0" smtClean="0"/>
              <a:t> </a:t>
            </a:r>
            <a:r>
              <a:rPr lang="it-IT" sz="2400" dirty="0" err="1" smtClean="0"/>
              <a:t>stocking</a:t>
            </a:r>
            <a:r>
              <a:rPr lang="it-IT" sz="2400" dirty="0" smtClean="0"/>
              <a:t> for 3 weeks (*)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Stop treatment </a:t>
            </a:r>
            <a:r>
              <a:rPr lang="it-IT" sz="2400" dirty="0" err="1" smtClean="0"/>
              <a:t>at</a:t>
            </a:r>
            <a:r>
              <a:rPr lang="it-IT" sz="2400" dirty="0" smtClean="0"/>
              <a:t> the right time ( </a:t>
            </a:r>
            <a:r>
              <a:rPr lang="it-IT" sz="2400" dirty="0" err="1" smtClean="0"/>
              <a:t>before</a:t>
            </a:r>
            <a:r>
              <a:rPr lang="it-IT" sz="2400" dirty="0" smtClean="0"/>
              <a:t> </a:t>
            </a:r>
            <a:r>
              <a:rPr lang="it-IT" sz="2400" dirty="0" err="1" smtClean="0"/>
              <a:t>matting</a:t>
            </a:r>
            <a:r>
              <a:rPr lang="it-IT" sz="2400" dirty="0" smtClean="0"/>
              <a:t> !! ) 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59467" y="5655733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(*</a:t>
            </a:r>
            <a:r>
              <a:rPr lang="it-IT" dirty="0" smtClean="0"/>
              <a:t>) =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224327" y="5661798"/>
            <a:ext cx="624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 smtClean="0"/>
              <a:t>Compression</a:t>
            </a:r>
            <a:r>
              <a:rPr lang="it-IT" sz="1600" b="1" dirty="0" smtClean="0"/>
              <a:t> </a:t>
            </a:r>
            <a:r>
              <a:rPr lang="it-IT" sz="1600" b="1" dirty="0" err="1"/>
              <a:t>after</a:t>
            </a:r>
            <a:r>
              <a:rPr lang="it-IT" sz="1600" b="1" dirty="0"/>
              <a:t> </a:t>
            </a:r>
            <a:r>
              <a:rPr lang="it-IT" sz="1600" b="1" dirty="0" err="1"/>
              <a:t>sclerotherapy</a:t>
            </a:r>
            <a:r>
              <a:rPr lang="it-IT" sz="1600" b="1" dirty="0"/>
              <a:t> for </a:t>
            </a:r>
            <a:r>
              <a:rPr lang="it-IT" sz="1600" b="1" dirty="0" err="1"/>
              <a:t>telangiectasias</a:t>
            </a:r>
            <a:r>
              <a:rPr lang="it-IT" sz="1600" b="1" dirty="0"/>
              <a:t> and </a:t>
            </a:r>
            <a:r>
              <a:rPr lang="it-IT" sz="1600" b="1" dirty="0" err="1"/>
              <a:t>reticular</a:t>
            </a:r>
            <a:r>
              <a:rPr lang="it-IT" sz="1600" b="1" dirty="0"/>
              <a:t> </a:t>
            </a:r>
            <a:r>
              <a:rPr lang="it-IT" sz="1600" b="1" dirty="0" err="1"/>
              <a:t>leg</a:t>
            </a:r>
            <a:r>
              <a:rPr lang="it-IT" sz="1600" b="1" dirty="0"/>
              <a:t> </a:t>
            </a:r>
            <a:r>
              <a:rPr lang="it-IT" sz="1600" b="1" dirty="0" err="1"/>
              <a:t>veins</a:t>
            </a:r>
            <a:r>
              <a:rPr lang="it-IT" sz="1600" b="1" dirty="0"/>
              <a:t>: a </a:t>
            </a:r>
            <a:r>
              <a:rPr lang="it-IT" sz="1600" b="1" dirty="0" err="1"/>
              <a:t>randomized</a:t>
            </a:r>
            <a:r>
              <a:rPr lang="it-IT" sz="1600" b="1" dirty="0"/>
              <a:t> </a:t>
            </a:r>
            <a:r>
              <a:rPr lang="it-IT" sz="1600" b="1" dirty="0" err="1"/>
              <a:t>controlled</a:t>
            </a:r>
            <a:r>
              <a:rPr lang="it-IT" sz="1600" b="1" dirty="0"/>
              <a:t> </a:t>
            </a:r>
            <a:r>
              <a:rPr lang="it-IT" sz="1600" b="1" dirty="0" err="1"/>
              <a:t>study</a:t>
            </a:r>
            <a:r>
              <a:rPr lang="it-IT" sz="1600" b="1" dirty="0"/>
              <a:t>.</a:t>
            </a:r>
            <a:endParaRPr lang="it-IT" sz="1600" dirty="0"/>
          </a:p>
          <a:p>
            <a:r>
              <a:rPr lang="it-IT" sz="1600" dirty="0">
                <a:solidFill>
                  <a:srgbClr val="FFFFFF"/>
                </a:solidFill>
                <a:hlinkClick r:id="rId2"/>
              </a:rPr>
              <a:t>Kern P</a:t>
            </a:r>
            <a:r>
              <a:rPr lang="it-IT" sz="1600" dirty="0">
                <a:solidFill>
                  <a:srgbClr val="FFFFFF"/>
                </a:solidFill>
              </a:rPr>
              <a:t>, </a:t>
            </a:r>
            <a:r>
              <a:rPr lang="it-IT" sz="1600" dirty="0">
                <a:solidFill>
                  <a:srgbClr val="FFFFFF"/>
                </a:solidFill>
                <a:hlinkClick r:id="rId3"/>
              </a:rPr>
              <a:t>Ramelet AA</a:t>
            </a:r>
            <a:r>
              <a:rPr lang="it-IT" sz="1600" dirty="0">
                <a:solidFill>
                  <a:srgbClr val="FFFFFF"/>
                </a:solidFill>
              </a:rPr>
              <a:t>, </a:t>
            </a:r>
            <a:r>
              <a:rPr lang="it-IT" sz="1600" dirty="0">
                <a:solidFill>
                  <a:srgbClr val="FFFFFF"/>
                </a:solidFill>
                <a:hlinkClick r:id="rId4"/>
              </a:rPr>
              <a:t>Wütschert R</a:t>
            </a:r>
            <a:r>
              <a:rPr lang="it-IT" sz="1600" dirty="0">
                <a:solidFill>
                  <a:srgbClr val="FFFFFF"/>
                </a:solidFill>
              </a:rPr>
              <a:t>, </a:t>
            </a:r>
            <a:r>
              <a:rPr lang="it-IT" sz="1600" dirty="0">
                <a:solidFill>
                  <a:srgbClr val="FFFFFF"/>
                </a:solidFill>
                <a:hlinkClick r:id="rId5"/>
              </a:rPr>
              <a:t>Hayoz </a:t>
            </a:r>
            <a:r>
              <a:rPr lang="it-IT" sz="1600" dirty="0" smtClean="0">
                <a:solidFill>
                  <a:srgbClr val="FFFFFF"/>
                </a:solidFill>
                <a:hlinkClick r:id="rId5"/>
              </a:rPr>
              <a:t>D</a:t>
            </a:r>
            <a:endParaRPr lang="it-IT" sz="1600" dirty="0" smtClean="0">
              <a:solidFill>
                <a:srgbClr val="FFFFFF"/>
              </a:solidFill>
            </a:endParaRPr>
          </a:p>
          <a:p>
            <a:r>
              <a:rPr lang="it-IT" sz="1600" u="sng" dirty="0" err="1"/>
              <a:t>J</a:t>
            </a:r>
            <a:r>
              <a:rPr lang="it-IT" sz="1600" u="sng" dirty="0"/>
              <a:t> </a:t>
            </a:r>
            <a:r>
              <a:rPr lang="it-IT" sz="1600" u="sng" dirty="0" err="1"/>
              <a:t>Vasc</a:t>
            </a:r>
            <a:r>
              <a:rPr lang="it-IT" sz="1600" u="sng" dirty="0"/>
              <a:t> </a:t>
            </a:r>
            <a:r>
              <a:rPr lang="it-IT" sz="1600" u="sng" dirty="0" err="1"/>
              <a:t>Surg</a:t>
            </a:r>
            <a:r>
              <a:rPr lang="it-IT" sz="1600" u="sng" dirty="0"/>
              <a:t>.</a:t>
            </a:r>
            <a:r>
              <a:rPr lang="it-IT" sz="1600" dirty="0"/>
              <a:t> 2007 Jun;45(6):1212-6. </a:t>
            </a:r>
            <a:r>
              <a:rPr lang="it-IT" sz="1600" dirty="0" err="1"/>
              <a:t>Epub</a:t>
            </a:r>
            <a:r>
              <a:rPr lang="it-IT" sz="1600" dirty="0"/>
              <a:t> 2007 </a:t>
            </a:r>
            <a:r>
              <a:rPr lang="it-IT" sz="1600" dirty="0" err="1"/>
              <a:t>Apr</a:t>
            </a:r>
            <a:r>
              <a:rPr lang="it-IT" sz="1600" dirty="0"/>
              <a:t> 27.</a:t>
            </a:r>
          </a:p>
          <a:p>
            <a:r>
              <a:rPr lang="it-IT" sz="1600" dirty="0" smtClean="0">
                <a:solidFill>
                  <a:srgbClr val="FFFFFF"/>
                </a:solidFill>
              </a:rPr>
              <a:t> </a:t>
            </a:r>
            <a:endParaRPr lang="it-IT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7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ncatascia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0"/>
            <a:ext cx="5080000" cy="3810000"/>
          </a:xfrm>
          <a:prstGeom prst="rect">
            <a:avLst/>
          </a:prstGeom>
        </p:spPr>
      </p:pic>
      <p:pic>
        <p:nvPicPr>
          <p:cNvPr id="4" name="Immagine 3" descr="Diapositiva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7" y="3060701"/>
            <a:ext cx="4571999" cy="3428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89467" y="4181376"/>
            <a:ext cx="355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CONSENSO INFORMATO</a:t>
            </a:r>
          </a:p>
          <a:p>
            <a:r>
              <a:rPr lang="it-IT" b="1" dirty="0" smtClean="0"/>
              <a:t>…..  Il </a:t>
            </a:r>
            <a:r>
              <a:rPr lang="it-IT" b="1" dirty="0"/>
              <a:t>risultato finale dipenderà anche dalle cause e dalla estensione dei capillari e in alcuni casi non si potrà avere una completa scomparsa degli inestetismi cutanei, ma solo una loro </a:t>
            </a:r>
            <a:r>
              <a:rPr lang="it-IT" b="1" dirty="0" smtClean="0"/>
              <a:t>attenuazione……</a:t>
            </a:r>
            <a:endParaRPr lang="it-IT" b="1" dirty="0"/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664197" y="154165"/>
            <a:ext cx="36237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Small </a:t>
            </a:r>
            <a:r>
              <a:rPr lang="it-IT" sz="2800" b="1" dirty="0" err="1" smtClean="0"/>
              <a:t>red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telangiectasia</a:t>
            </a:r>
            <a:r>
              <a:rPr lang="it-IT" sz="2800" b="1" dirty="0" smtClean="0"/>
              <a:t> : </a:t>
            </a:r>
          </a:p>
          <a:p>
            <a:r>
              <a:rPr lang="it-IT" sz="2800" b="1" dirty="0" smtClean="0"/>
              <a:t>STOP</a:t>
            </a:r>
          </a:p>
          <a:p>
            <a:r>
              <a:rPr lang="it-IT" sz="2800" b="1" dirty="0" smtClean="0"/>
              <a:t> </a:t>
            </a:r>
            <a:r>
              <a:rPr lang="it-IT" sz="2800" b="1" dirty="0" err="1" smtClean="0"/>
              <a:t>sclerotherapyc</a:t>
            </a:r>
            <a:r>
              <a:rPr lang="it-IT" sz="2800" b="1" dirty="0" smtClean="0"/>
              <a:t> treatment</a:t>
            </a:r>
            <a:endParaRPr lang="it-IT" sz="2800" b="1" dirty="0"/>
          </a:p>
        </p:txBody>
      </p:sp>
      <p:sp>
        <p:nvSpPr>
          <p:cNvPr id="8" name="Freccia destra 7"/>
          <p:cNvSpPr/>
          <p:nvPr/>
        </p:nvSpPr>
        <p:spPr>
          <a:xfrm>
            <a:off x="2692400" y="1964267"/>
            <a:ext cx="694267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>
            <a:off x="6163733" y="4470400"/>
            <a:ext cx="694267" cy="50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>
            <a:stCxn id="7" idx="1"/>
          </p:cNvCxnSpPr>
          <p:nvPr/>
        </p:nvCxnSpPr>
        <p:spPr>
          <a:xfrm flipH="1">
            <a:off x="4351867" y="1277550"/>
            <a:ext cx="1312330" cy="22771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6819899" y="2472267"/>
            <a:ext cx="867834" cy="15240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01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57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50324" y="225181"/>
            <a:ext cx="36249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/>
              <a:t>Unsolved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problems</a:t>
            </a:r>
            <a:endParaRPr lang="it-IT" sz="32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93059" y="1596182"/>
            <a:ext cx="8471647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 dirty="0" err="1" smtClean="0"/>
              <a:t>Different</a:t>
            </a:r>
            <a:r>
              <a:rPr lang="it-IT" sz="2800" dirty="0" smtClean="0"/>
              <a:t> </a:t>
            </a:r>
            <a:r>
              <a:rPr lang="it-IT" sz="2800" dirty="0" err="1" smtClean="0"/>
              <a:t>kinds</a:t>
            </a:r>
            <a:r>
              <a:rPr lang="it-IT" sz="2800" dirty="0" smtClean="0"/>
              <a:t> of </a:t>
            </a:r>
            <a:r>
              <a:rPr lang="it-IT" sz="2800" dirty="0" err="1" smtClean="0"/>
              <a:t>teleangiectasias</a:t>
            </a:r>
            <a:r>
              <a:rPr lang="it-IT" sz="2800" dirty="0" smtClean="0"/>
              <a:t> ( </a:t>
            </a:r>
            <a:r>
              <a:rPr lang="it-IT" sz="2800" dirty="0" err="1" smtClean="0"/>
              <a:t>anatomy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hair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tree</a:t>
            </a:r>
            <a:r>
              <a:rPr lang="it-IT" sz="2800" dirty="0" smtClean="0"/>
              <a:t>, </a:t>
            </a:r>
            <a:r>
              <a:rPr lang="it-IT" sz="2800" dirty="0" err="1" smtClean="0"/>
              <a:t>hair</a:t>
            </a:r>
            <a:r>
              <a:rPr lang="it-IT" sz="2800" dirty="0" smtClean="0"/>
              <a:t> up, </a:t>
            </a:r>
            <a:r>
              <a:rPr lang="it-IT" sz="2800" dirty="0" err="1" smtClean="0"/>
              <a:t>hair</a:t>
            </a:r>
            <a:r>
              <a:rPr lang="it-IT" sz="2800" dirty="0" smtClean="0"/>
              <a:t> down 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Location in the </a:t>
            </a:r>
            <a:r>
              <a:rPr lang="it-IT" sz="2800" dirty="0" err="1" smtClean="0"/>
              <a:t>lower</a:t>
            </a:r>
            <a:r>
              <a:rPr lang="it-IT" sz="2800" dirty="0" smtClean="0"/>
              <a:t> </a:t>
            </a:r>
            <a:r>
              <a:rPr lang="it-IT" sz="2800" dirty="0" err="1" smtClean="0"/>
              <a:t>leg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 err="1" smtClean="0"/>
              <a:t>Interactions</a:t>
            </a:r>
            <a:r>
              <a:rPr lang="it-IT" sz="2800" dirty="0" smtClean="0"/>
              <a:t> with the reticolar </a:t>
            </a:r>
            <a:r>
              <a:rPr lang="it-IT" sz="2800" dirty="0" err="1" smtClean="0"/>
              <a:t>veins</a:t>
            </a:r>
            <a:r>
              <a:rPr lang="it-IT" sz="2800" dirty="0" smtClean="0"/>
              <a:t> ( </a:t>
            </a:r>
            <a:r>
              <a:rPr lang="it-IT" sz="2800" dirty="0" err="1" smtClean="0"/>
              <a:t>filling</a:t>
            </a:r>
            <a:r>
              <a:rPr lang="it-IT" sz="2800" dirty="0" smtClean="0"/>
              <a:t> or </a:t>
            </a:r>
            <a:r>
              <a:rPr lang="it-IT" sz="2800" dirty="0" err="1" smtClean="0"/>
              <a:t>draining</a:t>
            </a:r>
            <a:r>
              <a:rPr lang="it-IT" sz="2800" dirty="0" smtClean="0"/>
              <a:t> 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err="1" smtClean="0"/>
              <a:t>Role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perforator</a:t>
            </a:r>
            <a:r>
              <a:rPr lang="it-IT" sz="2800" dirty="0" smtClean="0"/>
              <a:t> </a:t>
            </a:r>
            <a:r>
              <a:rPr lang="it-IT" sz="2800" dirty="0" err="1" smtClean="0"/>
              <a:t>veins</a:t>
            </a:r>
            <a:r>
              <a:rPr lang="it-IT" sz="2800" dirty="0" smtClean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Relations with the </a:t>
            </a:r>
            <a:r>
              <a:rPr lang="it-IT" sz="2800" dirty="0" err="1" smtClean="0"/>
              <a:t>saphenous</a:t>
            </a:r>
            <a:r>
              <a:rPr lang="it-IT" sz="2800" dirty="0" smtClean="0"/>
              <a:t> </a:t>
            </a:r>
            <a:r>
              <a:rPr lang="it-IT" sz="2800" dirty="0" err="1" smtClean="0"/>
              <a:t>system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25148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72236" y="315835"/>
            <a:ext cx="3698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T</a:t>
            </a:r>
            <a:r>
              <a:rPr lang="it-IT" sz="3200" b="1" dirty="0" smtClean="0"/>
              <a:t>he </a:t>
            </a:r>
            <a:r>
              <a:rPr lang="it-IT" sz="3200" b="1" dirty="0" err="1" smtClean="0"/>
              <a:t>filling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gradient</a:t>
            </a:r>
            <a:r>
              <a:rPr lang="it-IT" sz="3200" b="1" dirty="0" smtClean="0"/>
              <a:t> </a:t>
            </a:r>
            <a:endParaRPr lang="it-IT" sz="32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98714" y="1045740"/>
            <a:ext cx="6753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1) The </a:t>
            </a:r>
            <a:r>
              <a:rPr lang="it-IT" sz="2400" dirty="0" err="1" smtClean="0"/>
              <a:t>Telangiectasic</a:t>
            </a:r>
            <a:r>
              <a:rPr lang="it-IT" sz="2400" dirty="0" smtClean="0"/>
              <a:t> </a:t>
            </a:r>
            <a:r>
              <a:rPr lang="it-IT" sz="2400" dirty="0" err="1" smtClean="0"/>
              <a:t>hair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fill</a:t>
            </a:r>
            <a:r>
              <a:rPr lang="it-IT" sz="2400" dirty="0" smtClean="0"/>
              <a:t> by a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endParaRPr lang="it-IT" sz="2400" dirty="0" smtClean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The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</a:t>
            </a:r>
            <a:r>
              <a:rPr lang="it-IT" sz="2400" dirty="0" err="1" smtClean="0"/>
              <a:t>origin</a:t>
            </a:r>
            <a:r>
              <a:rPr lang="it-IT" sz="2400" dirty="0" smtClean="0"/>
              <a:t> by an </a:t>
            </a:r>
            <a:r>
              <a:rPr lang="it-IT" sz="2400" dirty="0" err="1" smtClean="0"/>
              <a:t>escape</a:t>
            </a:r>
            <a:r>
              <a:rPr lang="it-IT" sz="2400" dirty="0" smtClean="0"/>
              <a:t> </a:t>
            </a:r>
            <a:r>
              <a:rPr lang="it-IT" sz="2400" dirty="0" err="1" smtClean="0"/>
              <a:t>point</a:t>
            </a:r>
            <a:r>
              <a:rPr lang="it-IT" sz="2400" dirty="0" smtClean="0"/>
              <a:t> or by an </a:t>
            </a:r>
            <a:r>
              <a:rPr lang="it-IT" sz="2400" dirty="0" err="1" smtClean="0"/>
              <a:t>incompetent</a:t>
            </a:r>
            <a:r>
              <a:rPr lang="it-IT" sz="2400" dirty="0" smtClean="0"/>
              <a:t> </a:t>
            </a:r>
            <a:r>
              <a:rPr lang="it-IT" sz="2400" dirty="0" err="1" smtClean="0"/>
              <a:t>saphena</a:t>
            </a:r>
            <a:r>
              <a:rPr lang="it-IT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The </a:t>
            </a:r>
            <a:r>
              <a:rPr lang="it-IT" sz="2400" dirty="0" err="1" smtClean="0"/>
              <a:t>origin</a:t>
            </a:r>
            <a:r>
              <a:rPr lang="it-IT" sz="2400" dirty="0" smtClean="0"/>
              <a:t> of the flow in the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detectable</a:t>
            </a:r>
            <a:endParaRPr lang="it-IT" sz="2400" dirty="0" smtClean="0"/>
          </a:p>
        </p:txBody>
      </p:sp>
      <p:pic>
        <p:nvPicPr>
          <p:cNvPr id="15" name="Immagine 14" descr="Messe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9" y="3488296"/>
            <a:ext cx="1995353" cy="2660470"/>
          </a:xfrm>
          <a:prstGeom prst="rect">
            <a:avLst/>
          </a:prstGeom>
        </p:spPr>
      </p:pic>
      <p:pic>
        <p:nvPicPr>
          <p:cNvPr id="7" name="Picture 132" descr="Albero ro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68" y="3602596"/>
            <a:ext cx="1995353" cy="26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2 11"/>
          <p:cNvCxnSpPr/>
          <p:nvPr/>
        </p:nvCxnSpPr>
        <p:spPr>
          <a:xfrm>
            <a:off x="7587907" y="3488296"/>
            <a:ext cx="0" cy="596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Borgo giov s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2460" y="3900497"/>
            <a:ext cx="2700079" cy="20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74703" y="526926"/>
            <a:ext cx="77096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2) No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detectable</a:t>
            </a:r>
            <a:r>
              <a:rPr lang="it-IT" sz="2400" dirty="0" smtClean="0"/>
              <a:t> ( </a:t>
            </a:r>
            <a:r>
              <a:rPr lang="it-IT" sz="2400" dirty="0" err="1" smtClean="0"/>
              <a:t>hair</a:t>
            </a:r>
            <a:r>
              <a:rPr lang="it-IT" sz="2400" dirty="0" smtClean="0"/>
              <a:t> up )</a:t>
            </a:r>
          </a:p>
          <a:p>
            <a:r>
              <a:rPr lang="it-IT" sz="2400" dirty="0" err="1" smtClean="0"/>
              <a:t>Hydrostatic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</a:t>
            </a:r>
            <a:r>
              <a:rPr lang="it-IT" sz="2400" dirty="0" err="1" smtClean="0"/>
              <a:t>dosen’t</a:t>
            </a:r>
            <a:r>
              <a:rPr lang="it-IT" sz="2400" dirty="0" smtClean="0"/>
              <a:t> </a:t>
            </a:r>
            <a:r>
              <a:rPr lang="it-IT" sz="2400" dirty="0" err="1" smtClean="0"/>
              <a:t>change</a:t>
            </a:r>
            <a:r>
              <a:rPr lang="it-IT" sz="2400" dirty="0" smtClean="0"/>
              <a:t> the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 , </a:t>
            </a:r>
            <a:r>
              <a:rPr lang="it-IT" sz="2400" dirty="0" err="1" smtClean="0"/>
              <a:t>but</a:t>
            </a:r>
            <a:r>
              <a:rPr lang="it-IT" sz="2400" dirty="0" smtClean="0"/>
              <a:t> </a:t>
            </a:r>
            <a:r>
              <a:rPr lang="it-IT" sz="2400" dirty="0" err="1" smtClean="0"/>
              <a:t>change</a:t>
            </a:r>
            <a:r>
              <a:rPr lang="it-IT" sz="2400" dirty="0" smtClean="0"/>
              <a:t> the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 </a:t>
            </a:r>
            <a:endParaRPr lang="it-IT" sz="2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973611" y="2719603"/>
            <a:ext cx="1852720" cy="3647131"/>
            <a:chOff x="457200" y="685800"/>
            <a:chExt cx="2540000" cy="5435600"/>
          </a:xfrm>
        </p:grpSpPr>
        <p:sp>
          <p:nvSpPr>
            <p:cNvPr id="15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6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17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35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6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18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9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0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1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2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7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8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9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30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31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32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33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4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grpSp>
        <p:nvGrpSpPr>
          <p:cNvPr id="37" name="Gruppo 36"/>
          <p:cNvGrpSpPr/>
          <p:nvPr/>
        </p:nvGrpSpPr>
        <p:grpSpPr>
          <a:xfrm rot="7070913">
            <a:off x="5677323" y="2236387"/>
            <a:ext cx="1852720" cy="3647131"/>
            <a:chOff x="457200" y="685800"/>
            <a:chExt cx="2540000" cy="5435600"/>
          </a:xfrm>
        </p:grpSpPr>
        <p:sp>
          <p:nvSpPr>
            <p:cNvPr id="38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39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40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58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9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41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3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4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5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0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1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2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3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4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55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56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7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65" name="Figura a mano libera 64"/>
          <p:cNvSpPr/>
          <p:nvPr/>
        </p:nvSpPr>
        <p:spPr>
          <a:xfrm>
            <a:off x="7450458" y="5533366"/>
            <a:ext cx="1456266" cy="183227"/>
          </a:xfrm>
          <a:custGeom>
            <a:avLst/>
            <a:gdLst>
              <a:gd name="connsiteX0" fmla="*/ 0 w 2573867"/>
              <a:gd name="connsiteY0" fmla="*/ 0 h 183227"/>
              <a:gd name="connsiteX1" fmla="*/ 423334 w 2573867"/>
              <a:gd name="connsiteY1" fmla="*/ 169333 h 183227"/>
              <a:gd name="connsiteX2" fmla="*/ 1473200 w 2573867"/>
              <a:gd name="connsiteY2" fmla="*/ 169333 h 183227"/>
              <a:gd name="connsiteX3" fmla="*/ 2573867 w 2573867"/>
              <a:gd name="connsiteY3" fmla="*/ 135467 h 18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867" h="183227">
                <a:moveTo>
                  <a:pt x="0" y="0"/>
                </a:moveTo>
                <a:cubicBezTo>
                  <a:pt x="88900" y="70555"/>
                  <a:pt x="177801" y="141111"/>
                  <a:pt x="423334" y="169333"/>
                </a:cubicBezTo>
                <a:cubicBezTo>
                  <a:pt x="668867" y="197555"/>
                  <a:pt x="1114778" y="174977"/>
                  <a:pt x="1473200" y="169333"/>
                </a:cubicBezTo>
                <a:cubicBezTo>
                  <a:pt x="1831622" y="163689"/>
                  <a:pt x="2573867" y="135467"/>
                  <a:pt x="2573867" y="135467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6" name="Connettore 1 65"/>
          <p:cNvCxnSpPr/>
          <p:nvPr/>
        </p:nvCxnSpPr>
        <p:spPr>
          <a:xfrm flipH="1" flipV="1">
            <a:off x="4703467" y="5777846"/>
            <a:ext cx="4558856" cy="52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uppo 72"/>
          <p:cNvGrpSpPr/>
          <p:nvPr/>
        </p:nvGrpSpPr>
        <p:grpSpPr>
          <a:xfrm>
            <a:off x="1707879" y="3569724"/>
            <a:ext cx="537288" cy="1675548"/>
            <a:chOff x="1707879" y="3569724"/>
            <a:chExt cx="537288" cy="1675548"/>
          </a:xfrm>
        </p:grpSpPr>
        <p:grpSp>
          <p:nvGrpSpPr>
            <p:cNvPr id="67" name="Gruppo 66"/>
            <p:cNvGrpSpPr/>
            <p:nvPr/>
          </p:nvGrpSpPr>
          <p:grpSpPr>
            <a:xfrm rot="10800000">
              <a:off x="1707879" y="3569724"/>
              <a:ext cx="537288" cy="434589"/>
              <a:chOff x="1964817" y="4960714"/>
              <a:chExt cx="537288" cy="434589"/>
            </a:xfrm>
          </p:grpSpPr>
          <p:sp>
            <p:nvSpPr>
              <p:cNvPr id="9" name="Figura a mano libera 8"/>
              <p:cNvSpPr/>
              <p:nvPr/>
            </p:nvSpPr>
            <p:spPr>
              <a:xfrm>
                <a:off x="2289042" y="4960714"/>
                <a:ext cx="213063" cy="391981"/>
              </a:xfrm>
              <a:custGeom>
                <a:avLst/>
                <a:gdLst>
                  <a:gd name="connsiteX0" fmla="*/ 0 w 292100"/>
                  <a:gd name="connsiteY0" fmla="*/ 0 h 584200"/>
                  <a:gd name="connsiteX1" fmla="*/ 63500 w 292100"/>
                  <a:gd name="connsiteY1" fmla="*/ 25400 h 584200"/>
                  <a:gd name="connsiteX2" fmla="*/ 152400 w 292100"/>
                  <a:gd name="connsiteY2" fmla="*/ 63500 h 584200"/>
                  <a:gd name="connsiteX3" fmla="*/ 228600 w 292100"/>
                  <a:gd name="connsiteY3" fmla="*/ 139700 h 584200"/>
                  <a:gd name="connsiteX4" fmla="*/ 241300 w 292100"/>
                  <a:gd name="connsiteY4" fmla="*/ 266700 h 584200"/>
                  <a:gd name="connsiteX5" fmla="*/ 266700 w 292100"/>
                  <a:gd name="connsiteY5" fmla="*/ 304800 h 584200"/>
                  <a:gd name="connsiteX6" fmla="*/ 292100 w 292100"/>
                  <a:gd name="connsiteY6" fmla="*/ 355600 h 584200"/>
                  <a:gd name="connsiteX7" fmla="*/ 279400 w 292100"/>
                  <a:gd name="connsiteY7" fmla="*/ 393700 h 584200"/>
                  <a:gd name="connsiteX8" fmla="*/ 215900 w 292100"/>
                  <a:gd name="connsiteY8" fmla="*/ 469900 h 584200"/>
                  <a:gd name="connsiteX9" fmla="*/ 190500 w 292100"/>
                  <a:gd name="connsiteY9" fmla="*/ 508000 h 584200"/>
                  <a:gd name="connsiteX10" fmla="*/ 241300 w 292100"/>
                  <a:gd name="connsiteY10" fmla="*/ 546100 h 584200"/>
                  <a:gd name="connsiteX11" fmla="*/ 266700 w 292100"/>
                  <a:gd name="connsiteY11" fmla="*/ 58420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2100" h="584200">
                    <a:moveTo>
                      <a:pt x="0" y="0"/>
                    </a:moveTo>
                    <a:cubicBezTo>
                      <a:pt x="21167" y="8467"/>
                      <a:pt x="42668" y="16141"/>
                      <a:pt x="63500" y="25400"/>
                    </a:cubicBezTo>
                    <a:cubicBezTo>
                      <a:pt x="157661" y="67249"/>
                      <a:pt x="74146" y="37415"/>
                      <a:pt x="152400" y="63500"/>
                    </a:cubicBezTo>
                    <a:cubicBezTo>
                      <a:pt x="177800" y="88900"/>
                      <a:pt x="225026" y="103957"/>
                      <a:pt x="228600" y="139700"/>
                    </a:cubicBezTo>
                    <a:cubicBezTo>
                      <a:pt x="232833" y="182033"/>
                      <a:pt x="231733" y="225245"/>
                      <a:pt x="241300" y="266700"/>
                    </a:cubicBezTo>
                    <a:cubicBezTo>
                      <a:pt x="244732" y="281573"/>
                      <a:pt x="259127" y="291548"/>
                      <a:pt x="266700" y="304800"/>
                    </a:cubicBezTo>
                    <a:cubicBezTo>
                      <a:pt x="276093" y="321238"/>
                      <a:pt x="283633" y="338667"/>
                      <a:pt x="292100" y="355600"/>
                    </a:cubicBezTo>
                    <a:cubicBezTo>
                      <a:pt x="287867" y="368300"/>
                      <a:pt x="285387" y="381726"/>
                      <a:pt x="279400" y="393700"/>
                    </a:cubicBezTo>
                    <a:cubicBezTo>
                      <a:pt x="255751" y="440998"/>
                      <a:pt x="251009" y="427769"/>
                      <a:pt x="215900" y="469900"/>
                    </a:cubicBezTo>
                    <a:cubicBezTo>
                      <a:pt x="206129" y="481626"/>
                      <a:pt x="198967" y="495300"/>
                      <a:pt x="190500" y="508000"/>
                    </a:cubicBezTo>
                    <a:cubicBezTo>
                      <a:pt x="207433" y="520700"/>
                      <a:pt x="226333" y="531133"/>
                      <a:pt x="241300" y="546100"/>
                    </a:cubicBezTo>
                    <a:cubicBezTo>
                      <a:pt x="252093" y="556893"/>
                      <a:pt x="266700" y="584200"/>
                      <a:pt x="266700" y="58420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Figura a mano libera 9"/>
              <p:cNvSpPr/>
              <p:nvPr/>
            </p:nvSpPr>
            <p:spPr>
              <a:xfrm>
                <a:off x="2270515" y="4994800"/>
                <a:ext cx="83373" cy="400503"/>
              </a:xfrm>
              <a:custGeom>
                <a:avLst/>
                <a:gdLst>
                  <a:gd name="connsiteX0" fmla="*/ 0 w 114300"/>
                  <a:gd name="connsiteY0" fmla="*/ 0 h 596900"/>
                  <a:gd name="connsiteX1" fmla="*/ 25400 w 114300"/>
                  <a:gd name="connsiteY1" fmla="*/ 63500 h 596900"/>
                  <a:gd name="connsiteX2" fmla="*/ 38100 w 114300"/>
                  <a:gd name="connsiteY2" fmla="*/ 101600 h 596900"/>
                  <a:gd name="connsiteX3" fmla="*/ 88900 w 114300"/>
                  <a:gd name="connsiteY3" fmla="*/ 177800 h 596900"/>
                  <a:gd name="connsiteX4" fmla="*/ 114300 w 114300"/>
                  <a:gd name="connsiteY4" fmla="*/ 215900 h 596900"/>
                  <a:gd name="connsiteX5" fmla="*/ 101600 w 114300"/>
                  <a:gd name="connsiteY5" fmla="*/ 266700 h 596900"/>
                  <a:gd name="connsiteX6" fmla="*/ 63500 w 114300"/>
                  <a:gd name="connsiteY6" fmla="*/ 304800 h 596900"/>
                  <a:gd name="connsiteX7" fmla="*/ 88900 w 114300"/>
                  <a:gd name="connsiteY7" fmla="*/ 419100 h 596900"/>
                  <a:gd name="connsiteX8" fmla="*/ 76200 w 114300"/>
                  <a:gd name="connsiteY8" fmla="*/ 508000 h 596900"/>
                  <a:gd name="connsiteX9" fmla="*/ 38100 w 114300"/>
                  <a:gd name="connsiteY9" fmla="*/ 571500 h 596900"/>
                  <a:gd name="connsiteX10" fmla="*/ 25400 w 114300"/>
                  <a:gd name="connsiteY10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300" h="596900">
                    <a:moveTo>
                      <a:pt x="0" y="0"/>
                    </a:moveTo>
                    <a:cubicBezTo>
                      <a:pt x="8467" y="21167"/>
                      <a:pt x="17395" y="42154"/>
                      <a:pt x="25400" y="63500"/>
                    </a:cubicBezTo>
                    <a:cubicBezTo>
                      <a:pt x="30100" y="76035"/>
                      <a:pt x="31599" y="89898"/>
                      <a:pt x="38100" y="101600"/>
                    </a:cubicBezTo>
                    <a:cubicBezTo>
                      <a:pt x="52925" y="128285"/>
                      <a:pt x="71967" y="152400"/>
                      <a:pt x="88900" y="177800"/>
                    </a:cubicBezTo>
                    <a:lnTo>
                      <a:pt x="114300" y="215900"/>
                    </a:lnTo>
                    <a:cubicBezTo>
                      <a:pt x="110067" y="232833"/>
                      <a:pt x="110260" y="251545"/>
                      <a:pt x="101600" y="266700"/>
                    </a:cubicBezTo>
                    <a:cubicBezTo>
                      <a:pt x="92689" y="282294"/>
                      <a:pt x="67396" y="287267"/>
                      <a:pt x="63500" y="304800"/>
                    </a:cubicBezTo>
                    <a:cubicBezTo>
                      <a:pt x="57540" y="331621"/>
                      <a:pt x="78902" y="389107"/>
                      <a:pt x="88900" y="419100"/>
                    </a:cubicBezTo>
                    <a:cubicBezTo>
                      <a:pt x="84667" y="448733"/>
                      <a:pt x="85666" y="479602"/>
                      <a:pt x="76200" y="508000"/>
                    </a:cubicBezTo>
                    <a:cubicBezTo>
                      <a:pt x="68394" y="531418"/>
                      <a:pt x="50347" y="550068"/>
                      <a:pt x="38100" y="571500"/>
                    </a:cubicBezTo>
                    <a:cubicBezTo>
                      <a:pt x="33404" y="579719"/>
                      <a:pt x="29633" y="588433"/>
                      <a:pt x="25400" y="59690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>
                <a:off x="2103770" y="5003321"/>
                <a:ext cx="148217" cy="374939"/>
              </a:xfrm>
              <a:custGeom>
                <a:avLst/>
                <a:gdLst>
                  <a:gd name="connsiteX0" fmla="*/ 203200 w 203200"/>
                  <a:gd name="connsiteY0" fmla="*/ 0 h 558800"/>
                  <a:gd name="connsiteX1" fmla="*/ 190500 w 203200"/>
                  <a:gd name="connsiteY1" fmla="*/ 88900 h 558800"/>
                  <a:gd name="connsiteX2" fmla="*/ 177800 w 203200"/>
                  <a:gd name="connsiteY2" fmla="*/ 127000 h 558800"/>
                  <a:gd name="connsiteX3" fmla="*/ 139700 w 203200"/>
                  <a:gd name="connsiteY3" fmla="*/ 139700 h 558800"/>
                  <a:gd name="connsiteX4" fmla="*/ 127000 w 203200"/>
                  <a:gd name="connsiteY4" fmla="*/ 177800 h 558800"/>
                  <a:gd name="connsiteX5" fmla="*/ 101600 w 203200"/>
                  <a:gd name="connsiteY5" fmla="*/ 215900 h 558800"/>
                  <a:gd name="connsiteX6" fmla="*/ 127000 w 203200"/>
                  <a:gd name="connsiteY6" fmla="*/ 304800 h 558800"/>
                  <a:gd name="connsiteX7" fmla="*/ 88900 w 203200"/>
                  <a:gd name="connsiteY7" fmla="*/ 355600 h 558800"/>
                  <a:gd name="connsiteX8" fmla="*/ 12700 w 203200"/>
                  <a:gd name="connsiteY8" fmla="*/ 393700 h 558800"/>
                  <a:gd name="connsiteX9" fmla="*/ 0 w 203200"/>
                  <a:gd name="connsiteY9" fmla="*/ 431800 h 558800"/>
                  <a:gd name="connsiteX10" fmla="*/ 38100 w 203200"/>
                  <a:gd name="connsiteY10" fmla="*/ 520700 h 558800"/>
                  <a:gd name="connsiteX11" fmla="*/ 50800 w 203200"/>
                  <a:gd name="connsiteY11" fmla="*/ 558800 h 5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200" h="558800">
                    <a:moveTo>
                      <a:pt x="203200" y="0"/>
                    </a:moveTo>
                    <a:cubicBezTo>
                      <a:pt x="198967" y="29633"/>
                      <a:pt x="196371" y="59547"/>
                      <a:pt x="190500" y="88900"/>
                    </a:cubicBezTo>
                    <a:cubicBezTo>
                      <a:pt x="187875" y="102027"/>
                      <a:pt x="187266" y="117534"/>
                      <a:pt x="177800" y="127000"/>
                    </a:cubicBezTo>
                    <a:cubicBezTo>
                      <a:pt x="168334" y="136466"/>
                      <a:pt x="152400" y="135467"/>
                      <a:pt x="139700" y="139700"/>
                    </a:cubicBezTo>
                    <a:cubicBezTo>
                      <a:pt x="135467" y="152400"/>
                      <a:pt x="132987" y="165826"/>
                      <a:pt x="127000" y="177800"/>
                    </a:cubicBezTo>
                    <a:cubicBezTo>
                      <a:pt x="120174" y="191452"/>
                      <a:pt x="103759" y="200790"/>
                      <a:pt x="101600" y="215900"/>
                    </a:cubicBezTo>
                    <a:cubicBezTo>
                      <a:pt x="100005" y="227063"/>
                      <a:pt x="122234" y="290502"/>
                      <a:pt x="127000" y="304800"/>
                    </a:cubicBezTo>
                    <a:cubicBezTo>
                      <a:pt x="114300" y="321733"/>
                      <a:pt x="103867" y="340633"/>
                      <a:pt x="88900" y="355600"/>
                    </a:cubicBezTo>
                    <a:cubicBezTo>
                      <a:pt x="64281" y="380219"/>
                      <a:pt x="43688" y="383371"/>
                      <a:pt x="12700" y="393700"/>
                    </a:cubicBezTo>
                    <a:cubicBezTo>
                      <a:pt x="8467" y="406400"/>
                      <a:pt x="0" y="418413"/>
                      <a:pt x="0" y="431800"/>
                    </a:cubicBezTo>
                    <a:cubicBezTo>
                      <a:pt x="0" y="451656"/>
                      <a:pt x="33140" y="509127"/>
                      <a:pt x="38100" y="520700"/>
                    </a:cubicBezTo>
                    <a:cubicBezTo>
                      <a:pt x="43373" y="533005"/>
                      <a:pt x="50800" y="558800"/>
                      <a:pt x="50800" y="55880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Figura a mano libera 11"/>
              <p:cNvSpPr/>
              <p:nvPr/>
            </p:nvSpPr>
            <p:spPr>
              <a:xfrm>
                <a:off x="1964817" y="4986279"/>
                <a:ext cx="287172" cy="400503"/>
              </a:xfrm>
              <a:custGeom>
                <a:avLst/>
                <a:gdLst>
                  <a:gd name="connsiteX0" fmla="*/ 393700 w 393700"/>
                  <a:gd name="connsiteY0" fmla="*/ 0 h 596900"/>
                  <a:gd name="connsiteX1" fmla="*/ 330200 w 393700"/>
                  <a:gd name="connsiteY1" fmla="*/ 63500 h 596900"/>
                  <a:gd name="connsiteX2" fmla="*/ 266700 w 393700"/>
                  <a:gd name="connsiteY2" fmla="*/ 50800 h 596900"/>
                  <a:gd name="connsiteX3" fmla="*/ 165100 w 393700"/>
                  <a:gd name="connsiteY3" fmla="*/ 63500 h 596900"/>
                  <a:gd name="connsiteX4" fmla="*/ 152400 w 393700"/>
                  <a:gd name="connsiteY4" fmla="*/ 152400 h 596900"/>
                  <a:gd name="connsiteX5" fmla="*/ 50800 w 393700"/>
                  <a:gd name="connsiteY5" fmla="*/ 203200 h 596900"/>
                  <a:gd name="connsiteX6" fmla="*/ 25400 w 393700"/>
                  <a:gd name="connsiteY6" fmla="*/ 241300 h 596900"/>
                  <a:gd name="connsiteX7" fmla="*/ 63500 w 393700"/>
                  <a:gd name="connsiteY7" fmla="*/ 317500 h 596900"/>
                  <a:gd name="connsiteX8" fmla="*/ 101600 w 393700"/>
                  <a:gd name="connsiteY8" fmla="*/ 393700 h 596900"/>
                  <a:gd name="connsiteX9" fmla="*/ 76200 w 393700"/>
                  <a:gd name="connsiteY9" fmla="*/ 533400 h 596900"/>
                  <a:gd name="connsiteX10" fmla="*/ 38100 w 393700"/>
                  <a:gd name="connsiteY10" fmla="*/ 571500 h 596900"/>
                  <a:gd name="connsiteX11" fmla="*/ 0 w 393700"/>
                  <a:gd name="connsiteY11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700" h="596900">
                    <a:moveTo>
                      <a:pt x="393700" y="0"/>
                    </a:moveTo>
                    <a:cubicBezTo>
                      <a:pt x="372533" y="21167"/>
                      <a:pt x="357993" y="52383"/>
                      <a:pt x="330200" y="63500"/>
                    </a:cubicBezTo>
                    <a:cubicBezTo>
                      <a:pt x="310158" y="71517"/>
                      <a:pt x="288286" y="50800"/>
                      <a:pt x="266700" y="50800"/>
                    </a:cubicBezTo>
                    <a:cubicBezTo>
                      <a:pt x="232570" y="50800"/>
                      <a:pt x="198967" y="59267"/>
                      <a:pt x="165100" y="63500"/>
                    </a:cubicBezTo>
                    <a:cubicBezTo>
                      <a:pt x="160867" y="93133"/>
                      <a:pt x="171355" y="129232"/>
                      <a:pt x="152400" y="152400"/>
                    </a:cubicBezTo>
                    <a:cubicBezTo>
                      <a:pt x="128423" y="181705"/>
                      <a:pt x="50800" y="203200"/>
                      <a:pt x="50800" y="203200"/>
                    </a:cubicBezTo>
                    <a:cubicBezTo>
                      <a:pt x="42333" y="215900"/>
                      <a:pt x="27909" y="226244"/>
                      <a:pt x="25400" y="241300"/>
                    </a:cubicBezTo>
                    <a:cubicBezTo>
                      <a:pt x="21410" y="265241"/>
                      <a:pt x="55207" y="300915"/>
                      <a:pt x="63500" y="317500"/>
                    </a:cubicBezTo>
                    <a:cubicBezTo>
                      <a:pt x="116080" y="422660"/>
                      <a:pt x="28807" y="284511"/>
                      <a:pt x="101600" y="393700"/>
                    </a:cubicBezTo>
                    <a:cubicBezTo>
                      <a:pt x="119255" y="464319"/>
                      <a:pt x="126467" y="449622"/>
                      <a:pt x="76200" y="533400"/>
                    </a:cubicBezTo>
                    <a:cubicBezTo>
                      <a:pt x="66959" y="548801"/>
                      <a:pt x="51898" y="560002"/>
                      <a:pt x="38100" y="571500"/>
                    </a:cubicBezTo>
                    <a:cubicBezTo>
                      <a:pt x="26374" y="581271"/>
                      <a:pt x="0" y="596900"/>
                      <a:pt x="0" y="596900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8" name="Figura a mano libera 67"/>
            <p:cNvSpPr/>
            <p:nvPr/>
          </p:nvSpPr>
          <p:spPr>
            <a:xfrm>
              <a:off x="1765300" y="3987800"/>
              <a:ext cx="340914" cy="1244912"/>
            </a:xfrm>
            <a:custGeom>
              <a:avLst/>
              <a:gdLst>
                <a:gd name="connsiteX0" fmla="*/ 152400 w 241300"/>
                <a:gd name="connsiteY0" fmla="*/ 0 h 1244912"/>
                <a:gd name="connsiteX1" fmla="*/ 177800 w 241300"/>
                <a:gd name="connsiteY1" fmla="*/ 63500 h 1244912"/>
                <a:gd name="connsiteX2" fmla="*/ 139700 w 241300"/>
                <a:gd name="connsiteY2" fmla="*/ 152400 h 1244912"/>
                <a:gd name="connsiteX3" fmla="*/ 127000 w 241300"/>
                <a:gd name="connsiteY3" fmla="*/ 203200 h 1244912"/>
                <a:gd name="connsiteX4" fmla="*/ 101600 w 241300"/>
                <a:gd name="connsiteY4" fmla="*/ 241300 h 1244912"/>
                <a:gd name="connsiteX5" fmla="*/ 88900 w 241300"/>
                <a:gd name="connsiteY5" fmla="*/ 279400 h 1244912"/>
                <a:gd name="connsiteX6" fmla="*/ 101600 w 241300"/>
                <a:gd name="connsiteY6" fmla="*/ 355600 h 1244912"/>
                <a:gd name="connsiteX7" fmla="*/ 114300 w 241300"/>
                <a:gd name="connsiteY7" fmla="*/ 520700 h 1244912"/>
                <a:gd name="connsiteX8" fmla="*/ 139700 w 241300"/>
                <a:gd name="connsiteY8" fmla="*/ 596900 h 1244912"/>
                <a:gd name="connsiteX9" fmla="*/ 127000 w 241300"/>
                <a:gd name="connsiteY9" fmla="*/ 647700 h 1244912"/>
                <a:gd name="connsiteX10" fmla="*/ 101600 w 241300"/>
                <a:gd name="connsiteY10" fmla="*/ 685800 h 1244912"/>
                <a:gd name="connsiteX11" fmla="*/ 127000 w 241300"/>
                <a:gd name="connsiteY11" fmla="*/ 812800 h 1244912"/>
                <a:gd name="connsiteX12" fmla="*/ 101600 w 241300"/>
                <a:gd name="connsiteY12" fmla="*/ 927100 h 1244912"/>
                <a:gd name="connsiteX13" fmla="*/ 50800 w 241300"/>
                <a:gd name="connsiteY13" fmla="*/ 1003300 h 1244912"/>
                <a:gd name="connsiteX14" fmla="*/ 25400 w 241300"/>
                <a:gd name="connsiteY14" fmla="*/ 1054100 h 1244912"/>
                <a:gd name="connsiteX15" fmla="*/ 0 w 241300"/>
                <a:gd name="connsiteY15" fmla="*/ 1143000 h 1244912"/>
                <a:gd name="connsiteX16" fmla="*/ 12700 w 241300"/>
                <a:gd name="connsiteY16" fmla="*/ 1181100 h 1244912"/>
                <a:gd name="connsiteX17" fmla="*/ 215900 w 241300"/>
                <a:gd name="connsiteY17" fmla="*/ 1244600 h 1244912"/>
                <a:gd name="connsiteX18" fmla="*/ 241300 w 241300"/>
                <a:gd name="connsiteY18" fmla="*/ 1244600 h 124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300" h="1244912">
                  <a:moveTo>
                    <a:pt x="152400" y="0"/>
                  </a:moveTo>
                  <a:cubicBezTo>
                    <a:pt x="160867" y="21167"/>
                    <a:pt x="175282" y="40842"/>
                    <a:pt x="177800" y="63500"/>
                  </a:cubicBezTo>
                  <a:cubicBezTo>
                    <a:pt x="181705" y="98647"/>
                    <a:pt x="157024" y="126414"/>
                    <a:pt x="139700" y="152400"/>
                  </a:cubicBezTo>
                  <a:cubicBezTo>
                    <a:pt x="135467" y="169333"/>
                    <a:pt x="133876" y="187157"/>
                    <a:pt x="127000" y="203200"/>
                  </a:cubicBezTo>
                  <a:cubicBezTo>
                    <a:pt x="120987" y="217229"/>
                    <a:pt x="108426" y="227648"/>
                    <a:pt x="101600" y="241300"/>
                  </a:cubicBezTo>
                  <a:cubicBezTo>
                    <a:pt x="95613" y="253274"/>
                    <a:pt x="93133" y="266700"/>
                    <a:pt x="88900" y="279400"/>
                  </a:cubicBezTo>
                  <a:cubicBezTo>
                    <a:pt x="93133" y="304800"/>
                    <a:pt x="98904" y="329991"/>
                    <a:pt x="101600" y="355600"/>
                  </a:cubicBezTo>
                  <a:cubicBezTo>
                    <a:pt x="107378" y="410493"/>
                    <a:pt x="105692" y="466180"/>
                    <a:pt x="114300" y="520700"/>
                  </a:cubicBezTo>
                  <a:cubicBezTo>
                    <a:pt x="118476" y="547146"/>
                    <a:pt x="139700" y="596900"/>
                    <a:pt x="139700" y="596900"/>
                  </a:cubicBezTo>
                  <a:cubicBezTo>
                    <a:pt x="135467" y="613833"/>
                    <a:pt x="133876" y="631657"/>
                    <a:pt x="127000" y="647700"/>
                  </a:cubicBezTo>
                  <a:cubicBezTo>
                    <a:pt x="120987" y="661729"/>
                    <a:pt x="103119" y="670612"/>
                    <a:pt x="101600" y="685800"/>
                  </a:cubicBezTo>
                  <a:cubicBezTo>
                    <a:pt x="97110" y="730702"/>
                    <a:pt x="113368" y="771905"/>
                    <a:pt x="127000" y="812800"/>
                  </a:cubicBezTo>
                  <a:cubicBezTo>
                    <a:pt x="123554" y="833475"/>
                    <a:pt x="116488" y="900302"/>
                    <a:pt x="101600" y="927100"/>
                  </a:cubicBezTo>
                  <a:cubicBezTo>
                    <a:pt x="86775" y="953785"/>
                    <a:pt x="66506" y="977123"/>
                    <a:pt x="50800" y="1003300"/>
                  </a:cubicBezTo>
                  <a:cubicBezTo>
                    <a:pt x="41060" y="1019534"/>
                    <a:pt x="32858" y="1036699"/>
                    <a:pt x="25400" y="1054100"/>
                  </a:cubicBezTo>
                  <a:cubicBezTo>
                    <a:pt x="14468" y="1079607"/>
                    <a:pt x="6445" y="1117221"/>
                    <a:pt x="0" y="1143000"/>
                  </a:cubicBezTo>
                  <a:cubicBezTo>
                    <a:pt x="4233" y="1155700"/>
                    <a:pt x="3234" y="1171634"/>
                    <a:pt x="12700" y="1181100"/>
                  </a:cubicBezTo>
                  <a:cubicBezTo>
                    <a:pt x="81665" y="1250065"/>
                    <a:pt x="117943" y="1236437"/>
                    <a:pt x="215900" y="1244600"/>
                  </a:cubicBezTo>
                  <a:cubicBezTo>
                    <a:pt x="224337" y="1245303"/>
                    <a:pt x="232833" y="1244600"/>
                    <a:pt x="241300" y="12446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Figura a mano libera 68"/>
            <p:cNvSpPr/>
            <p:nvPr/>
          </p:nvSpPr>
          <p:spPr>
            <a:xfrm>
              <a:off x="2108200" y="4936067"/>
              <a:ext cx="127000" cy="309205"/>
            </a:xfrm>
            <a:custGeom>
              <a:avLst/>
              <a:gdLst>
                <a:gd name="connsiteX0" fmla="*/ 0 w 127000"/>
                <a:gd name="connsiteY0" fmla="*/ 287866 h 309205"/>
                <a:gd name="connsiteX1" fmla="*/ 84667 w 127000"/>
                <a:gd name="connsiteY1" fmla="*/ 279400 h 309205"/>
                <a:gd name="connsiteX2" fmla="*/ 127000 w 127000"/>
                <a:gd name="connsiteY2" fmla="*/ 0 h 30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" h="309205">
                  <a:moveTo>
                    <a:pt x="0" y="287866"/>
                  </a:moveTo>
                  <a:cubicBezTo>
                    <a:pt x="31750" y="307622"/>
                    <a:pt x="63500" y="327378"/>
                    <a:pt x="84667" y="279400"/>
                  </a:cubicBezTo>
                  <a:cubicBezTo>
                    <a:pt x="105834" y="231422"/>
                    <a:pt x="127000" y="0"/>
                    <a:pt x="127000" y="0"/>
                  </a:cubicBez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1" name="Connettore 2 70"/>
            <p:cNvCxnSpPr/>
            <p:nvPr/>
          </p:nvCxnSpPr>
          <p:spPr>
            <a:xfrm flipH="1">
              <a:off x="1765300" y="4427388"/>
              <a:ext cx="36246" cy="43959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o 74"/>
          <p:cNvGrpSpPr/>
          <p:nvPr/>
        </p:nvGrpSpPr>
        <p:grpSpPr>
          <a:xfrm rot="17995643">
            <a:off x="7025866" y="4297762"/>
            <a:ext cx="537288" cy="434589"/>
            <a:chOff x="1964817" y="4960714"/>
            <a:chExt cx="537288" cy="434589"/>
          </a:xfrm>
        </p:grpSpPr>
        <p:sp>
          <p:nvSpPr>
            <p:cNvPr id="79" name="Figura a mano libera 78"/>
            <p:cNvSpPr/>
            <p:nvPr/>
          </p:nvSpPr>
          <p:spPr>
            <a:xfrm>
              <a:off x="2289042" y="4960714"/>
              <a:ext cx="213063" cy="391981"/>
            </a:xfrm>
            <a:custGeom>
              <a:avLst/>
              <a:gdLst>
                <a:gd name="connsiteX0" fmla="*/ 0 w 292100"/>
                <a:gd name="connsiteY0" fmla="*/ 0 h 584200"/>
                <a:gd name="connsiteX1" fmla="*/ 63500 w 292100"/>
                <a:gd name="connsiteY1" fmla="*/ 25400 h 584200"/>
                <a:gd name="connsiteX2" fmla="*/ 152400 w 292100"/>
                <a:gd name="connsiteY2" fmla="*/ 63500 h 584200"/>
                <a:gd name="connsiteX3" fmla="*/ 228600 w 292100"/>
                <a:gd name="connsiteY3" fmla="*/ 139700 h 584200"/>
                <a:gd name="connsiteX4" fmla="*/ 241300 w 292100"/>
                <a:gd name="connsiteY4" fmla="*/ 266700 h 584200"/>
                <a:gd name="connsiteX5" fmla="*/ 266700 w 292100"/>
                <a:gd name="connsiteY5" fmla="*/ 304800 h 584200"/>
                <a:gd name="connsiteX6" fmla="*/ 292100 w 292100"/>
                <a:gd name="connsiteY6" fmla="*/ 355600 h 584200"/>
                <a:gd name="connsiteX7" fmla="*/ 279400 w 292100"/>
                <a:gd name="connsiteY7" fmla="*/ 393700 h 584200"/>
                <a:gd name="connsiteX8" fmla="*/ 215900 w 292100"/>
                <a:gd name="connsiteY8" fmla="*/ 469900 h 584200"/>
                <a:gd name="connsiteX9" fmla="*/ 190500 w 292100"/>
                <a:gd name="connsiteY9" fmla="*/ 508000 h 584200"/>
                <a:gd name="connsiteX10" fmla="*/ 241300 w 292100"/>
                <a:gd name="connsiteY10" fmla="*/ 546100 h 584200"/>
                <a:gd name="connsiteX11" fmla="*/ 266700 w 292100"/>
                <a:gd name="connsiteY1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100" h="584200">
                  <a:moveTo>
                    <a:pt x="0" y="0"/>
                  </a:moveTo>
                  <a:cubicBezTo>
                    <a:pt x="21167" y="8467"/>
                    <a:pt x="42668" y="16141"/>
                    <a:pt x="63500" y="25400"/>
                  </a:cubicBezTo>
                  <a:cubicBezTo>
                    <a:pt x="157661" y="67249"/>
                    <a:pt x="74146" y="37415"/>
                    <a:pt x="152400" y="63500"/>
                  </a:cubicBezTo>
                  <a:cubicBezTo>
                    <a:pt x="177800" y="88900"/>
                    <a:pt x="225026" y="103957"/>
                    <a:pt x="228600" y="139700"/>
                  </a:cubicBezTo>
                  <a:cubicBezTo>
                    <a:pt x="232833" y="182033"/>
                    <a:pt x="231733" y="225245"/>
                    <a:pt x="241300" y="266700"/>
                  </a:cubicBezTo>
                  <a:cubicBezTo>
                    <a:pt x="244732" y="281573"/>
                    <a:pt x="259127" y="291548"/>
                    <a:pt x="266700" y="304800"/>
                  </a:cubicBezTo>
                  <a:cubicBezTo>
                    <a:pt x="276093" y="321238"/>
                    <a:pt x="283633" y="338667"/>
                    <a:pt x="292100" y="355600"/>
                  </a:cubicBezTo>
                  <a:cubicBezTo>
                    <a:pt x="287867" y="368300"/>
                    <a:pt x="285387" y="381726"/>
                    <a:pt x="279400" y="393700"/>
                  </a:cubicBezTo>
                  <a:cubicBezTo>
                    <a:pt x="255751" y="440998"/>
                    <a:pt x="251009" y="427769"/>
                    <a:pt x="215900" y="469900"/>
                  </a:cubicBezTo>
                  <a:cubicBezTo>
                    <a:pt x="206129" y="481626"/>
                    <a:pt x="198967" y="495300"/>
                    <a:pt x="190500" y="508000"/>
                  </a:cubicBezTo>
                  <a:cubicBezTo>
                    <a:pt x="207433" y="520700"/>
                    <a:pt x="226333" y="531133"/>
                    <a:pt x="241300" y="546100"/>
                  </a:cubicBezTo>
                  <a:cubicBezTo>
                    <a:pt x="252093" y="556893"/>
                    <a:pt x="266700" y="584200"/>
                    <a:pt x="266700" y="5842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2270515" y="4994800"/>
              <a:ext cx="83373" cy="400503"/>
            </a:xfrm>
            <a:custGeom>
              <a:avLst/>
              <a:gdLst>
                <a:gd name="connsiteX0" fmla="*/ 0 w 114300"/>
                <a:gd name="connsiteY0" fmla="*/ 0 h 596900"/>
                <a:gd name="connsiteX1" fmla="*/ 25400 w 114300"/>
                <a:gd name="connsiteY1" fmla="*/ 63500 h 596900"/>
                <a:gd name="connsiteX2" fmla="*/ 38100 w 114300"/>
                <a:gd name="connsiteY2" fmla="*/ 101600 h 596900"/>
                <a:gd name="connsiteX3" fmla="*/ 88900 w 114300"/>
                <a:gd name="connsiteY3" fmla="*/ 177800 h 596900"/>
                <a:gd name="connsiteX4" fmla="*/ 114300 w 114300"/>
                <a:gd name="connsiteY4" fmla="*/ 215900 h 596900"/>
                <a:gd name="connsiteX5" fmla="*/ 101600 w 114300"/>
                <a:gd name="connsiteY5" fmla="*/ 266700 h 596900"/>
                <a:gd name="connsiteX6" fmla="*/ 63500 w 114300"/>
                <a:gd name="connsiteY6" fmla="*/ 304800 h 596900"/>
                <a:gd name="connsiteX7" fmla="*/ 88900 w 114300"/>
                <a:gd name="connsiteY7" fmla="*/ 419100 h 596900"/>
                <a:gd name="connsiteX8" fmla="*/ 76200 w 114300"/>
                <a:gd name="connsiteY8" fmla="*/ 508000 h 596900"/>
                <a:gd name="connsiteX9" fmla="*/ 38100 w 114300"/>
                <a:gd name="connsiteY9" fmla="*/ 571500 h 596900"/>
                <a:gd name="connsiteX10" fmla="*/ 25400 w 114300"/>
                <a:gd name="connsiteY10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596900">
                  <a:moveTo>
                    <a:pt x="0" y="0"/>
                  </a:moveTo>
                  <a:cubicBezTo>
                    <a:pt x="8467" y="21167"/>
                    <a:pt x="17395" y="42154"/>
                    <a:pt x="25400" y="63500"/>
                  </a:cubicBezTo>
                  <a:cubicBezTo>
                    <a:pt x="30100" y="76035"/>
                    <a:pt x="31599" y="89898"/>
                    <a:pt x="38100" y="101600"/>
                  </a:cubicBezTo>
                  <a:cubicBezTo>
                    <a:pt x="52925" y="128285"/>
                    <a:pt x="71967" y="152400"/>
                    <a:pt x="88900" y="177800"/>
                  </a:cubicBezTo>
                  <a:lnTo>
                    <a:pt x="114300" y="215900"/>
                  </a:lnTo>
                  <a:cubicBezTo>
                    <a:pt x="110067" y="232833"/>
                    <a:pt x="110260" y="251545"/>
                    <a:pt x="101600" y="266700"/>
                  </a:cubicBezTo>
                  <a:cubicBezTo>
                    <a:pt x="92689" y="282294"/>
                    <a:pt x="67396" y="287267"/>
                    <a:pt x="63500" y="304800"/>
                  </a:cubicBezTo>
                  <a:cubicBezTo>
                    <a:pt x="57540" y="331621"/>
                    <a:pt x="78902" y="389107"/>
                    <a:pt x="88900" y="419100"/>
                  </a:cubicBezTo>
                  <a:cubicBezTo>
                    <a:pt x="84667" y="448733"/>
                    <a:pt x="85666" y="479602"/>
                    <a:pt x="76200" y="508000"/>
                  </a:cubicBezTo>
                  <a:cubicBezTo>
                    <a:pt x="68394" y="531418"/>
                    <a:pt x="50347" y="550068"/>
                    <a:pt x="38100" y="571500"/>
                  </a:cubicBezTo>
                  <a:cubicBezTo>
                    <a:pt x="33404" y="579719"/>
                    <a:pt x="29633" y="588433"/>
                    <a:pt x="2540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Figura a mano libera 80"/>
            <p:cNvSpPr/>
            <p:nvPr/>
          </p:nvSpPr>
          <p:spPr>
            <a:xfrm>
              <a:off x="2103770" y="5003321"/>
              <a:ext cx="148217" cy="374939"/>
            </a:xfrm>
            <a:custGeom>
              <a:avLst/>
              <a:gdLst>
                <a:gd name="connsiteX0" fmla="*/ 203200 w 203200"/>
                <a:gd name="connsiteY0" fmla="*/ 0 h 558800"/>
                <a:gd name="connsiteX1" fmla="*/ 190500 w 203200"/>
                <a:gd name="connsiteY1" fmla="*/ 88900 h 558800"/>
                <a:gd name="connsiteX2" fmla="*/ 177800 w 203200"/>
                <a:gd name="connsiteY2" fmla="*/ 127000 h 558800"/>
                <a:gd name="connsiteX3" fmla="*/ 139700 w 203200"/>
                <a:gd name="connsiteY3" fmla="*/ 139700 h 558800"/>
                <a:gd name="connsiteX4" fmla="*/ 127000 w 203200"/>
                <a:gd name="connsiteY4" fmla="*/ 177800 h 558800"/>
                <a:gd name="connsiteX5" fmla="*/ 101600 w 203200"/>
                <a:gd name="connsiteY5" fmla="*/ 215900 h 558800"/>
                <a:gd name="connsiteX6" fmla="*/ 127000 w 203200"/>
                <a:gd name="connsiteY6" fmla="*/ 304800 h 558800"/>
                <a:gd name="connsiteX7" fmla="*/ 88900 w 203200"/>
                <a:gd name="connsiteY7" fmla="*/ 355600 h 558800"/>
                <a:gd name="connsiteX8" fmla="*/ 12700 w 203200"/>
                <a:gd name="connsiteY8" fmla="*/ 393700 h 558800"/>
                <a:gd name="connsiteX9" fmla="*/ 0 w 203200"/>
                <a:gd name="connsiteY9" fmla="*/ 431800 h 558800"/>
                <a:gd name="connsiteX10" fmla="*/ 38100 w 203200"/>
                <a:gd name="connsiteY10" fmla="*/ 520700 h 558800"/>
                <a:gd name="connsiteX11" fmla="*/ 50800 w 203200"/>
                <a:gd name="connsiteY11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200" h="558800">
                  <a:moveTo>
                    <a:pt x="203200" y="0"/>
                  </a:moveTo>
                  <a:cubicBezTo>
                    <a:pt x="198967" y="29633"/>
                    <a:pt x="196371" y="59547"/>
                    <a:pt x="190500" y="88900"/>
                  </a:cubicBezTo>
                  <a:cubicBezTo>
                    <a:pt x="187875" y="102027"/>
                    <a:pt x="187266" y="117534"/>
                    <a:pt x="177800" y="127000"/>
                  </a:cubicBezTo>
                  <a:cubicBezTo>
                    <a:pt x="168334" y="136466"/>
                    <a:pt x="152400" y="135467"/>
                    <a:pt x="139700" y="139700"/>
                  </a:cubicBezTo>
                  <a:cubicBezTo>
                    <a:pt x="135467" y="152400"/>
                    <a:pt x="132987" y="165826"/>
                    <a:pt x="127000" y="177800"/>
                  </a:cubicBezTo>
                  <a:cubicBezTo>
                    <a:pt x="120174" y="191452"/>
                    <a:pt x="103759" y="200790"/>
                    <a:pt x="101600" y="215900"/>
                  </a:cubicBezTo>
                  <a:cubicBezTo>
                    <a:pt x="100005" y="227063"/>
                    <a:pt x="122234" y="290502"/>
                    <a:pt x="127000" y="304800"/>
                  </a:cubicBezTo>
                  <a:cubicBezTo>
                    <a:pt x="114300" y="321733"/>
                    <a:pt x="103867" y="340633"/>
                    <a:pt x="88900" y="355600"/>
                  </a:cubicBezTo>
                  <a:cubicBezTo>
                    <a:pt x="64281" y="380219"/>
                    <a:pt x="43688" y="383371"/>
                    <a:pt x="12700" y="393700"/>
                  </a:cubicBezTo>
                  <a:cubicBezTo>
                    <a:pt x="8467" y="406400"/>
                    <a:pt x="0" y="418413"/>
                    <a:pt x="0" y="431800"/>
                  </a:cubicBezTo>
                  <a:cubicBezTo>
                    <a:pt x="0" y="451656"/>
                    <a:pt x="33140" y="509127"/>
                    <a:pt x="38100" y="520700"/>
                  </a:cubicBezTo>
                  <a:cubicBezTo>
                    <a:pt x="43373" y="533005"/>
                    <a:pt x="50800" y="558800"/>
                    <a:pt x="5080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Figura a mano libera 81"/>
            <p:cNvSpPr/>
            <p:nvPr/>
          </p:nvSpPr>
          <p:spPr>
            <a:xfrm>
              <a:off x="1964817" y="4986279"/>
              <a:ext cx="287172" cy="400503"/>
            </a:xfrm>
            <a:custGeom>
              <a:avLst/>
              <a:gdLst>
                <a:gd name="connsiteX0" fmla="*/ 393700 w 393700"/>
                <a:gd name="connsiteY0" fmla="*/ 0 h 596900"/>
                <a:gd name="connsiteX1" fmla="*/ 330200 w 393700"/>
                <a:gd name="connsiteY1" fmla="*/ 63500 h 596900"/>
                <a:gd name="connsiteX2" fmla="*/ 266700 w 393700"/>
                <a:gd name="connsiteY2" fmla="*/ 50800 h 596900"/>
                <a:gd name="connsiteX3" fmla="*/ 165100 w 393700"/>
                <a:gd name="connsiteY3" fmla="*/ 63500 h 596900"/>
                <a:gd name="connsiteX4" fmla="*/ 152400 w 393700"/>
                <a:gd name="connsiteY4" fmla="*/ 152400 h 596900"/>
                <a:gd name="connsiteX5" fmla="*/ 50800 w 393700"/>
                <a:gd name="connsiteY5" fmla="*/ 203200 h 596900"/>
                <a:gd name="connsiteX6" fmla="*/ 25400 w 393700"/>
                <a:gd name="connsiteY6" fmla="*/ 241300 h 596900"/>
                <a:gd name="connsiteX7" fmla="*/ 63500 w 393700"/>
                <a:gd name="connsiteY7" fmla="*/ 317500 h 596900"/>
                <a:gd name="connsiteX8" fmla="*/ 101600 w 393700"/>
                <a:gd name="connsiteY8" fmla="*/ 393700 h 596900"/>
                <a:gd name="connsiteX9" fmla="*/ 76200 w 393700"/>
                <a:gd name="connsiteY9" fmla="*/ 533400 h 596900"/>
                <a:gd name="connsiteX10" fmla="*/ 38100 w 393700"/>
                <a:gd name="connsiteY10" fmla="*/ 571500 h 596900"/>
                <a:gd name="connsiteX11" fmla="*/ 0 w 393700"/>
                <a:gd name="connsiteY11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700" h="596900">
                  <a:moveTo>
                    <a:pt x="393700" y="0"/>
                  </a:moveTo>
                  <a:cubicBezTo>
                    <a:pt x="372533" y="21167"/>
                    <a:pt x="357993" y="52383"/>
                    <a:pt x="330200" y="63500"/>
                  </a:cubicBezTo>
                  <a:cubicBezTo>
                    <a:pt x="310158" y="71517"/>
                    <a:pt x="288286" y="50800"/>
                    <a:pt x="266700" y="50800"/>
                  </a:cubicBezTo>
                  <a:cubicBezTo>
                    <a:pt x="232570" y="50800"/>
                    <a:pt x="198967" y="59267"/>
                    <a:pt x="165100" y="63500"/>
                  </a:cubicBezTo>
                  <a:cubicBezTo>
                    <a:pt x="160867" y="93133"/>
                    <a:pt x="171355" y="129232"/>
                    <a:pt x="152400" y="152400"/>
                  </a:cubicBezTo>
                  <a:cubicBezTo>
                    <a:pt x="128423" y="181705"/>
                    <a:pt x="50800" y="203200"/>
                    <a:pt x="50800" y="203200"/>
                  </a:cubicBezTo>
                  <a:cubicBezTo>
                    <a:pt x="42333" y="215900"/>
                    <a:pt x="27909" y="226244"/>
                    <a:pt x="25400" y="241300"/>
                  </a:cubicBezTo>
                  <a:cubicBezTo>
                    <a:pt x="21410" y="265241"/>
                    <a:pt x="55207" y="300915"/>
                    <a:pt x="63500" y="317500"/>
                  </a:cubicBezTo>
                  <a:cubicBezTo>
                    <a:pt x="116080" y="422660"/>
                    <a:pt x="28807" y="284511"/>
                    <a:pt x="101600" y="393700"/>
                  </a:cubicBezTo>
                  <a:cubicBezTo>
                    <a:pt x="119255" y="464319"/>
                    <a:pt x="126467" y="449622"/>
                    <a:pt x="76200" y="533400"/>
                  </a:cubicBezTo>
                  <a:cubicBezTo>
                    <a:pt x="66959" y="548801"/>
                    <a:pt x="51898" y="560002"/>
                    <a:pt x="38100" y="571500"/>
                  </a:cubicBezTo>
                  <a:cubicBezTo>
                    <a:pt x="26374" y="581271"/>
                    <a:pt x="0" y="596900"/>
                    <a:pt x="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6" name="Figura a mano libera 75"/>
          <p:cNvSpPr/>
          <p:nvPr/>
        </p:nvSpPr>
        <p:spPr>
          <a:xfrm rot="7195643">
            <a:off x="6430925" y="3446555"/>
            <a:ext cx="340914" cy="1244912"/>
          </a:xfrm>
          <a:custGeom>
            <a:avLst/>
            <a:gdLst>
              <a:gd name="connsiteX0" fmla="*/ 152400 w 241300"/>
              <a:gd name="connsiteY0" fmla="*/ 0 h 1244912"/>
              <a:gd name="connsiteX1" fmla="*/ 177800 w 241300"/>
              <a:gd name="connsiteY1" fmla="*/ 63500 h 1244912"/>
              <a:gd name="connsiteX2" fmla="*/ 139700 w 241300"/>
              <a:gd name="connsiteY2" fmla="*/ 152400 h 1244912"/>
              <a:gd name="connsiteX3" fmla="*/ 127000 w 241300"/>
              <a:gd name="connsiteY3" fmla="*/ 203200 h 1244912"/>
              <a:gd name="connsiteX4" fmla="*/ 101600 w 241300"/>
              <a:gd name="connsiteY4" fmla="*/ 241300 h 1244912"/>
              <a:gd name="connsiteX5" fmla="*/ 88900 w 241300"/>
              <a:gd name="connsiteY5" fmla="*/ 279400 h 1244912"/>
              <a:gd name="connsiteX6" fmla="*/ 101600 w 241300"/>
              <a:gd name="connsiteY6" fmla="*/ 355600 h 1244912"/>
              <a:gd name="connsiteX7" fmla="*/ 114300 w 241300"/>
              <a:gd name="connsiteY7" fmla="*/ 520700 h 1244912"/>
              <a:gd name="connsiteX8" fmla="*/ 139700 w 241300"/>
              <a:gd name="connsiteY8" fmla="*/ 596900 h 1244912"/>
              <a:gd name="connsiteX9" fmla="*/ 127000 w 241300"/>
              <a:gd name="connsiteY9" fmla="*/ 647700 h 1244912"/>
              <a:gd name="connsiteX10" fmla="*/ 101600 w 241300"/>
              <a:gd name="connsiteY10" fmla="*/ 685800 h 1244912"/>
              <a:gd name="connsiteX11" fmla="*/ 127000 w 241300"/>
              <a:gd name="connsiteY11" fmla="*/ 812800 h 1244912"/>
              <a:gd name="connsiteX12" fmla="*/ 101600 w 241300"/>
              <a:gd name="connsiteY12" fmla="*/ 927100 h 1244912"/>
              <a:gd name="connsiteX13" fmla="*/ 50800 w 241300"/>
              <a:gd name="connsiteY13" fmla="*/ 1003300 h 1244912"/>
              <a:gd name="connsiteX14" fmla="*/ 25400 w 241300"/>
              <a:gd name="connsiteY14" fmla="*/ 1054100 h 1244912"/>
              <a:gd name="connsiteX15" fmla="*/ 0 w 241300"/>
              <a:gd name="connsiteY15" fmla="*/ 1143000 h 1244912"/>
              <a:gd name="connsiteX16" fmla="*/ 12700 w 241300"/>
              <a:gd name="connsiteY16" fmla="*/ 1181100 h 1244912"/>
              <a:gd name="connsiteX17" fmla="*/ 215900 w 241300"/>
              <a:gd name="connsiteY17" fmla="*/ 1244600 h 1244912"/>
              <a:gd name="connsiteX18" fmla="*/ 241300 w 241300"/>
              <a:gd name="connsiteY18" fmla="*/ 1244600 h 124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1300" h="1244912">
                <a:moveTo>
                  <a:pt x="152400" y="0"/>
                </a:moveTo>
                <a:cubicBezTo>
                  <a:pt x="160867" y="21167"/>
                  <a:pt x="175282" y="40842"/>
                  <a:pt x="177800" y="63500"/>
                </a:cubicBezTo>
                <a:cubicBezTo>
                  <a:pt x="181705" y="98647"/>
                  <a:pt x="157024" y="126414"/>
                  <a:pt x="139700" y="152400"/>
                </a:cubicBezTo>
                <a:cubicBezTo>
                  <a:pt x="135467" y="169333"/>
                  <a:pt x="133876" y="187157"/>
                  <a:pt x="127000" y="203200"/>
                </a:cubicBezTo>
                <a:cubicBezTo>
                  <a:pt x="120987" y="217229"/>
                  <a:pt x="108426" y="227648"/>
                  <a:pt x="101600" y="241300"/>
                </a:cubicBezTo>
                <a:cubicBezTo>
                  <a:pt x="95613" y="253274"/>
                  <a:pt x="93133" y="266700"/>
                  <a:pt x="88900" y="279400"/>
                </a:cubicBezTo>
                <a:cubicBezTo>
                  <a:pt x="93133" y="304800"/>
                  <a:pt x="98904" y="329991"/>
                  <a:pt x="101600" y="355600"/>
                </a:cubicBezTo>
                <a:cubicBezTo>
                  <a:pt x="107378" y="410493"/>
                  <a:pt x="105692" y="466180"/>
                  <a:pt x="114300" y="520700"/>
                </a:cubicBezTo>
                <a:cubicBezTo>
                  <a:pt x="118476" y="547146"/>
                  <a:pt x="139700" y="596900"/>
                  <a:pt x="139700" y="596900"/>
                </a:cubicBezTo>
                <a:cubicBezTo>
                  <a:pt x="135467" y="613833"/>
                  <a:pt x="133876" y="631657"/>
                  <a:pt x="127000" y="647700"/>
                </a:cubicBezTo>
                <a:cubicBezTo>
                  <a:pt x="120987" y="661729"/>
                  <a:pt x="103119" y="670612"/>
                  <a:pt x="101600" y="685800"/>
                </a:cubicBezTo>
                <a:cubicBezTo>
                  <a:pt x="97110" y="730702"/>
                  <a:pt x="113368" y="771905"/>
                  <a:pt x="127000" y="812800"/>
                </a:cubicBezTo>
                <a:cubicBezTo>
                  <a:pt x="123554" y="833475"/>
                  <a:pt x="116488" y="900302"/>
                  <a:pt x="101600" y="927100"/>
                </a:cubicBezTo>
                <a:cubicBezTo>
                  <a:pt x="86775" y="953785"/>
                  <a:pt x="66506" y="977123"/>
                  <a:pt x="50800" y="1003300"/>
                </a:cubicBezTo>
                <a:cubicBezTo>
                  <a:pt x="41060" y="1019534"/>
                  <a:pt x="32858" y="1036699"/>
                  <a:pt x="25400" y="1054100"/>
                </a:cubicBezTo>
                <a:cubicBezTo>
                  <a:pt x="14468" y="1079607"/>
                  <a:pt x="6445" y="1117221"/>
                  <a:pt x="0" y="1143000"/>
                </a:cubicBezTo>
                <a:cubicBezTo>
                  <a:pt x="4233" y="1155700"/>
                  <a:pt x="3234" y="1171634"/>
                  <a:pt x="12700" y="1181100"/>
                </a:cubicBezTo>
                <a:cubicBezTo>
                  <a:pt x="81665" y="1250065"/>
                  <a:pt x="117943" y="1236437"/>
                  <a:pt x="215900" y="1244600"/>
                </a:cubicBezTo>
                <a:cubicBezTo>
                  <a:pt x="224337" y="1245303"/>
                  <a:pt x="232833" y="1244600"/>
                  <a:pt x="241300" y="1244600"/>
                </a:cubicBezTo>
              </a:path>
            </a:pathLst>
          </a:cu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Figura a mano libera 76"/>
          <p:cNvSpPr/>
          <p:nvPr/>
        </p:nvSpPr>
        <p:spPr>
          <a:xfrm rot="7195643">
            <a:off x="6003815" y="3879212"/>
            <a:ext cx="127000" cy="309205"/>
          </a:xfrm>
          <a:custGeom>
            <a:avLst/>
            <a:gdLst>
              <a:gd name="connsiteX0" fmla="*/ 0 w 127000"/>
              <a:gd name="connsiteY0" fmla="*/ 287866 h 309205"/>
              <a:gd name="connsiteX1" fmla="*/ 84667 w 127000"/>
              <a:gd name="connsiteY1" fmla="*/ 279400 h 309205"/>
              <a:gd name="connsiteX2" fmla="*/ 127000 w 127000"/>
              <a:gd name="connsiteY2" fmla="*/ 0 h 30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" h="309205">
                <a:moveTo>
                  <a:pt x="0" y="287866"/>
                </a:moveTo>
                <a:cubicBezTo>
                  <a:pt x="31750" y="307622"/>
                  <a:pt x="63500" y="327378"/>
                  <a:pt x="84667" y="279400"/>
                </a:cubicBezTo>
                <a:cubicBezTo>
                  <a:pt x="105834" y="231422"/>
                  <a:pt x="127000" y="0"/>
                  <a:pt x="127000" y="0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8" name="Connettore 2 77"/>
          <p:cNvCxnSpPr/>
          <p:nvPr/>
        </p:nvCxnSpPr>
        <p:spPr>
          <a:xfrm rot="7195643" flipH="1">
            <a:off x="6627256" y="3698771"/>
            <a:ext cx="36246" cy="43959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/>
          <p:cNvSpPr txBox="1"/>
          <p:nvPr/>
        </p:nvSpPr>
        <p:spPr>
          <a:xfrm>
            <a:off x="4941588" y="6036953"/>
            <a:ext cx="376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worsens</a:t>
            </a:r>
            <a:r>
              <a:rPr lang="it-IT" sz="2400" dirty="0"/>
              <a:t> or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1157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82588" y="1060823"/>
            <a:ext cx="3569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Problemi aperti:</a:t>
            </a:r>
          </a:p>
          <a:p>
            <a:r>
              <a:rPr lang="it-IT" dirty="0" smtClean="0"/>
              <a:t>Fisiopatologia delle teleangectasie</a:t>
            </a:r>
          </a:p>
          <a:p>
            <a:r>
              <a:rPr lang="it-IT" dirty="0" smtClean="0"/>
              <a:t>Rapporti con le vene reticolari</a:t>
            </a:r>
          </a:p>
          <a:p>
            <a:r>
              <a:rPr lang="it-IT" dirty="0" smtClean="0"/>
              <a:t>Fisiopatologia del sottocutaneo </a:t>
            </a:r>
          </a:p>
          <a:p>
            <a:r>
              <a:rPr lang="it-IT" dirty="0" smtClean="0"/>
              <a:t>Strategia del trattamento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36530" y="2562662"/>
            <a:ext cx="6335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no information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venous</a:t>
            </a:r>
            <a:r>
              <a:rPr lang="it-IT" dirty="0" smtClean="0"/>
              <a:t> </a:t>
            </a:r>
            <a:r>
              <a:rPr lang="it-IT" dirty="0" err="1" smtClean="0"/>
              <a:t>skin</a:t>
            </a:r>
            <a:r>
              <a:rPr lang="it-IT" dirty="0" smtClean="0"/>
              <a:t> </a:t>
            </a:r>
            <a:r>
              <a:rPr lang="it-IT" dirty="0" err="1" smtClean="0"/>
              <a:t>drainage</a:t>
            </a:r>
            <a:r>
              <a:rPr lang="it-IT" dirty="0" smtClean="0"/>
              <a:t> in cellulite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anatomical</a:t>
            </a:r>
            <a:r>
              <a:rPr lang="it-IT" dirty="0" smtClean="0"/>
              <a:t> and </a:t>
            </a:r>
            <a:r>
              <a:rPr lang="it-IT" dirty="0" err="1" smtClean="0"/>
              <a:t>structural</a:t>
            </a:r>
            <a:r>
              <a:rPr lang="it-IT" dirty="0" smtClean="0"/>
              <a:t> data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936530" y="3944470"/>
            <a:ext cx="6221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MR </a:t>
            </a:r>
            <a:r>
              <a:rPr lang="it-IT" dirty="0" err="1" smtClean="0"/>
              <a:t>microimaging</a:t>
            </a:r>
            <a:r>
              <a:rPr lang="it-IT" dirty="0" smtClean="0"/>
              <a:t> dimostra la presenza di setti fibrosi a disposizione verticale</a:t>
            </a:r>
          </a:p>
          <a:p>
            <a:r>
              <a:rPr lang="it-IT" dirty="0" smtClean="0"/>
              <a:t>Termografia : diagnosi basata sulla </a:t>
            </a:r>
            <a:r>
              <a:rPr lang="it-IT" dirty="0" err="1" smtClean="0"/>
              <a:t>disomogenità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80353" y="5169647"/>
            <a:ext cx="674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 </a:t>
            </a:r>
            <a:r>
              <a:rPr lang="it-IT" dirty="0" err="1" smtClean="0"/>
              <a:t>pubmed</a:t>
            </a:r>
            <a:r>
              <a:rPr lang="it-IT" dirty="0" smtClean="0"/>
              <a:t> la ricerca cellulite </a:t>
            </a:r>
            <a:r>
              <a:rPr lang="it-IT" dirty="0" err="1" smtClean="0"/>
              <a:t>telangectasia</a:t>
            </a:r>
            <a:r>
              <a:rPr lang="it-IT" dirty="0" smtClean="0"/>
              <a:t>  non da nessun risultato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718236" y="5581454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Problema della definizione del ruolo delle perforanti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56236" y="6105569"/>
            <a:ext cx="684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Non ci sono lavori di studio dei capillari con l’ECD , ultimi del 1993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5652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astacaldi I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38" y="3067423"/>
            <a:ext cx="2842932" cy="3790577"/>
          </a:xfrm>
          <a:prstGeom prst="rect">
            <a:avLst/>
          </a:prstGeom>
        </p:spPr>
      </p:pic>
      <p:pic>
        <p:nvPicPr>
          <p:cNvPr id="6" name="Picture 132" descr="Albero ro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76" y="0"/>
            <a:ext cx="2835835" cy="37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ncasciato Giovann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" y="179294"/>
            <a:ext cx="2838823" cy="3785097"/>
          </a:xfrm>
          <a:prstGeom prst="rect">
            <a:avLst/>
          </a:prstGeom>
        </p:spPr>
      </p:pic>
      <p:pic>
        <p:nvPicPr>
          <p:cNvPr id="7" name="Immagine 6" descr="Poggiali Rita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82" y="3267135"/>
            <a:ext cx="2731247" cy="36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1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ighi perth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1" y="703411"/>
            <a:ext cx="3675529" cy="4900705"/>
          </a:xfrm>
          <a:prstGeom prst="rect">
            <a:avLst/>
          </a:prstGeom>
        </p:spPr>
      </p:pic>
      <p:pic>
        <p:nvPicPr>
          <p:cNvPr id="7" name="Immagine 6" descr="Righi serena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176"/>
            <a:ext cx="3720354" cy="496047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37648" y="0"/>
            <a:ext cx="2643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/>
              <a:t>Perthes</a:t>
            </a:r>
            <a:r>
              <a:rPr lang="it-IT" sz="3600" b="1" dirty="0" smtClean="0"/>
              <a:t> Test</a:t>
            </a:r>
            <a:endParaRPr lang="it-IT" sz="3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3813" y="4843794"/>
            <a:ext cx="84883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 smtClean="0"/>
              <a:t>Reduction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filling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gradient</a:t>
            </a:r>
            <a:r>
              <a:rPr lang="it-IT" sz="2400" b="1" dirty="0" smtClean="0"/>
              <a:t> (Tourniquet)</a:t>
            </a:r>
          </a:p>
          <a:p>
            <a:pPr algn="ctr"/>
            <a:r>
              <a:rPr lang="it-IT" sz="2400" b="1" dirty="0" smtClean="0"/>
              <a:t>+ </a:t>
            </a:r>
          </a:p>
          <a:p>
            <a:pPr algn="ctr"/>
            <a:r>
              <a:rPr lang="it-IT" sz="2400" b="1" dirty="0" err="1" smtClean="0"/>
              <a:t>Improvement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draining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gradient</a:t>
            </a:r>
            <a:r>
              <a:rPr lang="it-IT" sz="2400" b="1" dirty="0" smtClean="0"/>
              <a:t> ( </a:t>
            </a:r>
            <a:r>
              <a:rPr lang="it-IT" sz="2400" b="1" dirty="0" err="1" smtClean="0"/>
              <a:t>muscle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pomp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activity</a:t>
            </a:r>
            <a:r>
              <a:rPr lang="it-IT" sz="2400" b="1" dirty="0" smtClean="0"/>
              <a:t>) </a:t>
            </a:r>
          </a:p>
          <a:p>
            <a:pPr algn="ctr"/>
            <a:r>
              <a:rPr lang="it-IT" sz="2400" b="1" dirty="0" smtClean="0"/>
              <a:t>= </a:t>
            </a:r>
          </a:p>
          <a:p>
            <a:pPr algn="ctr"/>
            <a:r>
              <a:rPr lang="it-IT" sz="2400" b="1" dirty="0" err="1"/>
              <a:t>C</a:t>
            </a:r>
            <a:r>
              <a:rPr lang="it-IT" sz="2400" b="1" dirty="0" err="1" smtClean="0"/>
              <a:t>ollapse</a:t>
            </a:r>
            <a:r>
              <a:rPr lang="it-IT" sz="2400" b="1" dirty="0" smtClean="0"/>
              <a:t> of the </a:t>
            </a:r>
            <a:r>
              <a:rPr lang="it-IT" sz="2400" b="1" dirty="0" err="1" smtClean="0"/>
              <a:t>visible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varices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64713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48717" y="268940"/>
            <a:ext cx="8097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Every</a:t>
            </a:r>
            <a:r>
              <a:rPr lang="it-IT" sz="2400" dirty="0" smtClean="0"/>
              <a:t> </a:t>
            </a:r>
            <a:r>
              <a:rPr lang="it-IT" sz="2400" dirty="0" err="1" smtClean="0"/>
              <a:t>Telangiectasic</a:t>
            </a:r>
            <a:r>
              <a:rPr lang="it-IT" sz="2400" dirty="0" smtClean="0"/>
              <a:t> </a:t>
            </a:r>
            <a:r>
              <a:rPr lang="it-IT" sz="2400" dirty="0" err="1" smtClean="0"/>
              <a:t>tree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a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and a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pressure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02719" y="2001770"/>
            <a:ext cx="73791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Like in a varicose </a:t>
            </a:r>
            <a:r>
              <a:rPr lang="it-IT" sz="2400" dirty="0" err="1" smtClean="0"/>
              <a:t>sistem</a:t>
            </a:r>
            <a:r>
              <a:rPr lang="it-IT" sz="2400" dirty="0" smtClean="0"/>
              <a:t>, I can </a:t>
            </a:r>
            <a:r>
              <a:rPr lang="it-IT" sz="2400" dirty="0" err="1" smtClean="0"/>
              <a:t>resolve</a:t>
            </a:r>
            <a:r>
              <a:rPr lang="it-IT" sz="2400" dirty="0" smtClean="0"/>
              <a:t> the </a:t>
            </a:r>
            <a:r>
              <a:rPr lang="it-IT" sz="2400" dirty="0" err="1" smtClean="0"/>
              <a:t>telangiectasia</a:t>
            </a:r>
            <a:r>
              <a:rPr lang="it-IT" sz="2400" dirty="0" smtClean="0"/>
              <a:t> by </a:t>
            </a:r>
            <a:r>
              <a:rPr lang="it-IT" sz="2400" dirty="0" err="1" smtClean="0"/>
              <a:t>improving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drainage</a:t>
            </a:r>
            <a:r>
              <a:rPr lang="it-IT" sz="2400" dirty="0" smtClean="0"/>
              <a:t> and </a:t>
            </a:r>
            <a:r>
              <a:rPr lang="it-IT" sz="2400" dirty="0" err="1" smtClean="0"/>
              <a:t>reducing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02719" y="3913078"/>
            <a:ext cx="8291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First , I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</a:t>
            </a:r>
            <a:r>
              <a:rPr lang="it-IT" sz="2400" dirty="0" err="1" smtClean="0"/>
              <a:t>recognize</a:t>
            </a:r>
            <a:r>
              <a:rPr lang="it-IT" sz="2400" dirty="0" smtClean="0"/>
              <a:t> the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and the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358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7921" y="5964457"/>
            <a:ext cx="7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Hidrostatic</a:t>
            </a:r>
            <a:r>
              <a:rPr lang="it-IT" sz="2400" dirty="0" smtClean="0"/>
              <a:t> pressure and Doppler </a:t>
            </a:r>
            <a:r>
              <a:rPr lang="it-IT" sz="2400" dirty="0" err="1" smtClean="0"/>
              <a:t>check</a:t>
            </a:r>
            <a:r>
              <a:rPr lang="it-IT" sz="2400" dirty="0" smtClean="0"/>
              <a:t> up can help </a:t>
            </a:r>
            <a:r>
              <a:rPr lang="it-IT" sz="2400" dirty="0" err="1" smtClean="0"/>
              <a:t>us</a:t>
            </a:r>
            <a:r>
              <a:rPr lang="it-IT" sz="2400" dirty="0" smtClean="0"/>
              <a:t> to </a:t>
            </a:r>
            <a:r>
              <a:rPr lang="it-IT" sz="2400" dirty="0" err="1" smtClean="0"/>
              <a:t>detect</a:t>
            </a:r>
            <a:r>
              <a:rPr lang="it-IT" sz="2400" dirty="0" smtClean="0"/>
              <a:t> the </a:t>
            </a:r>
            <a:r>
              <a:rPr lang="it-IT" sz="2400" dirty="0" err="1" smtClean="0"/>
              <a:t>direction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</a:t>
            </a:r>
            <a:r>
              <a:rPr lang="it-IT" sz="2400" dirty="0" err="1" smtClean="0"/>
              <a:t>gradient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83015" y="675658"/>
            <a:ext cx="68511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With the </a:t>
            </a:r>
            <a:r>
              <a:rPr lang="it-IT" sz="2400" dirty="0" err="1" smtClean="0"/>
              <a:t>hair</a:t>
            </a:r>
            <a:r>
              <a:rPr lang="it-IT" sz="2400" dirty="0" smtClean="0"/>
              <a:t> up and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down</a:t>
            </a:r>
          </a:p>
          <a:p>
            <a:r>
              <a:rPr lang="it-IT" sz="2400" dirty="0" smtClean="0"/>
              <a:t>With </a:t>
            </a:r>
            <a:r>
              <a:rPr lang="it-IT" sz="2400" dirty="0" err="1" smtClean="0"/>
              <a:t>hair</a:t>
            </a:r>
            <a:r>
              <a:rPr lang="it-IT" sz="2400" dirty="0" smtClean="0"/>
              <a:t> down and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up</a:t>
            </a:r>
          </a:p>
          <a:p>
            <a:r>
              <a:rPr lang="it-IT" sz="2400" dirty="0" smtClean="0"/>
              <a:t>With reticolar </a:t>
            </a:r>
            <a:r>
              <a:rPr lang="it-IT" sz="2400" dirty="0" err="1" smtClean="0"/>
              <a:t>veins</a:t>
            </a:r>
            <a:r>
              <a:rPr lang="it-IT" sz="2400" dirty="0" smtClean="0"/>
              <a:t>  </a:t>
            </a:r>
            <a:r>
              <a:rPr lang="it-IT" sz="2400" dirty="0" err="1" smtClean="0"/>
              <a:t>mixed</a:t>
            </a:r>
            <a:r>
              <a:rPr lang="it-IT" sz="2400" dirty="0" smtClean="0"/>
              <a:t> with the </a:t>
            </a:r>
            <a:r>
              <a:rPr lang="it-IT" sz="2400" dirty="0" err="1" smtClean="0"/>
              <a:t>teleangectasias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7921" y="1779803"/>
            <a:ext cx="8057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This</a:t>
            </a:r>
            <a:r>
              <a:rPr lang="it-IT" sz="2400" dirty="0" smtClean="0"/>
              <a:t>, </a:t>
            </a:r>
            <a:r>
              <a:rPr lang="it-IT" sz="2400" dirty="0" err="1" smtClean="0"/>
              <a:t>according</a:t>
            </a:r>
            <a:r>
              <a:rPr lang="it-IT" sz="2400" dirty="0" smtClean="0"/>
              <a:t> to </a:t>
            </a:r>
            <a:r>
              <a:rPr lang="it-IT" sz="2400" dirty="0" err="1" smtClean="0"/>
              <a:t>gravitational</a:t>
            </a:r>
            <a:r>
              <a:rPr lang="it-IT" sz="2400" dirty="0" smtClean="0"/>
              <a:t> </a:t>
            </a:r>
            <a:r>
              <a:rPr lang="it-IT" sz="2400" dirty="0" err="1" smtClean="0"/>
              <a:t>low</a:t>
            </a:r>
            <a:r>
              <a:rPr lang="it-IT" sz="2400" dirty="0" smtClean="0"/>
              <a:t>,  </a:t>
            </a:r>
            <a:r>
              <a:rPr lang="it-IT" sz="2400" dirty="0" err="1" smtClean="0"/>
              <a:t>suggest</a:t>
            </a:r>
            <a:r>
              <a:rPr lang="it-IT" sz="2400" dirty="0" smtClean="0"/>
              <a:t> the </a:t>
            </a:r>
            <a:r>
              <a:rPr lang="it-IT" sz="2400" dirty="0" err="1" smtClean="0"/>
              <a:t>ipothesis</a:t>
            </a:r>
            <a:r>
              <a:rPr lang="it-IT" sz="2400" dirty="0" smtClean="0"/>
              <a:t> </a:t>
            </a:r>
            <a:r>
              <a:rPr lang="it-IT" sz="2400" dirty="0" err="1" smtClean="0"/>
              <a:t>that</a:t>
            </a:r>
            <a:r>
              <a:rPr lang="it-IT" sz="2400" dirty="0" smtClean="0"/>
              <a:t>  the </a:t>
            </a:r>
            <a:r>
              <a:rPr lang="it-IT" sz="2400" dirty="0" err="1" smtClean="0"/>
              <a:t>reticular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r>
              <a:rPr lang="it-IT" sz="2400" dirty="0" smtClean="0"/>
              <a:t> </a:t>
            </a:r>
          </a:p>
          <a:p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up </a:t>
            </a:r>
            <a:r>
              <a:rPr lang="it-IT" sz="2400" dirty="0" err="1" smtClean="0"/>
              <a:t>is</a:t>
            </a:r>
            <a:r>
              <a:rPr lang="it-IT" sz="2400" dirty="0" smtClean="0"/>
              <a:t> a </a:t>
            </a:r>
            <a:r>
              <a:rPr lang="it-IT" sz="2400" dirty="0" err="1" smtClean="0"/>
              <a:t>filling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endParaRPr lang="it-IT" sz="2400" dirty="0" smtClean="0"/>
          </a:p>
          <a:p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down </a:t>
            </a:r>
            <a:r>
              <a:rPr lang="it-IT" sz="2400" dirty="0" err="1" smtClean="0"/>
              <a:t>is</a:t>
            </a:r>
            <a:r>
              <a:rPr lang="it-IT" sz="2400" dirty="0" smtClean="0"/>
              <a:t> a </a:t>
            </a:r>
            <a:r>
              <a:rPr lang="it-IT" sz="2400" dirty="0" err="1" smtClean="0"/>
              <a:t>draining</a:t>
            </a:r>
            <a:r>
              <a:rPr lang="it-IT" sz="2400" dirty="0" smtClean="0"/>
              <a:t> </a:t>
            </a:r>
            <a:r>
              <a:rPr lang="it-IT" sz="2400" dirty="0" err="1" smtClean="0"/>
              <a:t>vein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28901" y="36736"/>
            <a:ext cx="7005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Anatomy</a:t>
            </a:r>
            <a:r>
              <a:rPr lang="it-IT" sz="3600" dirty="0"/>
              <a:t> of the </a:t>
            </a:r>
            <a:r>
              <a:rPr lang="it-IT" sz="3600" dirty="0" err="1" smtClean="0"/>
              <a:t>telangectasia</a:t>
            </a:r>
            <a:r>
              <a:rPr lang="it-IT" sz="3600" dirty="0" smtClean="0"/>
              <a:t> </a:t>
            </a:r>
            <a:r>
              <a:rPr lang="it-IT" sz="3600" dirty="0" err="1"/>
              <a:t>tree</a:t>
            </a:r>
            <a:r>
              <a:rPr lang="it-IT" sz="3600" dirty="0"/>
              <a:t> </a:t>
            </a:r>
            <a:r>
              <a:rPr lang="it-IT" sz="3600" dirty="0" smtClean="0"/>
              <a:t>:</a:t>
            </a:r>
            <a:endParaRPr lang="it-IT" sz="3600" dirty="0"/>
          </a:p>
        </p:txBody>
      </p:sp>
      <p:pic>
        <p:nvPicPr>
          <p:cNvPr id="6" name="Immagine 5" descr="Incasciato Giovann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23" y="3401049"/>
            <a:ext cx="1922556" cy="2563408"/>
          </a:xfrm>
          <a:prstGeom prst="rect">
            <a:avLst/>
          </a:prstGeom>
        </p:spPr>
      </p:pic>
      <p:pic>
        <p:nvPicPr>
          <p:cNvPr id="7" name="Immagine 6" descr="Poggiali Rita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23" y="3248648"/>
            <a:ext cx="1922557" cy="25634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32827" y="3231402"/>
            <a:ext cx="170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</a:rPr>
              <a:t>Filling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Vein</a:t>
            </a:r>
            <a:endParaRPr lang="it-IT" sz="2400" dirty="0">
              <a:solidFill>
                <a:srgbClr val="FFFF00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5384426" y="3693067"/>
            <a:ext cx="766297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044079" y="5070900"/>
            <a:ext cx="2026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</a:rPr>
              <a:t>Draining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Vein</a:t>
            </a:r>
            <a:endParaRPr lang="it-IT" sz="2400" dirty="0">
              <a:solidFill>
                <a:srgbClr val="FFFF00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2199228" y="5540399"/>
            <a:ext cx="844851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3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5878" y="171854"/>
            <a:ext cx="800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 smtClean="0"/>
              <a:t>Telangiectasia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Down - </a:t>
            </a:r>
            <a:r>
              <a:rPr lang="it-IT" sz="2800" dirty="0" err="1" smtClean="0"/>
              <a:t>postural</a:t>
            </a:r>
            <a:r>
              <a:rPr lang="it-IT" sz="2800" dirty="0" smtClean="0"/>
              <a:t> </a:t>
            </a:r>
            <a:r>
              <a:rPr lang="it-IT" sz="2800" dirty="0" err="1" smtClean="0"/>
              <a:t>changes</a:t>
            </a:r>
            <a:r>
              <a:rPr lang="it-IT" sz="2800" dirty="0" smtClean="0"/>
              <a:t> and </a:t>
            </a:r>
            <a:r>
              <a:rPr lang="it-IT" sz="2800" dirty="0" err="1" smtClean="0"/>
              <a:t>function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reticular</a:t>
            </a:r>
            <a:r>
              <a:rPr lang="it-IT" sz="2800" dirty="0" smtClean="0"/>
              <a:t> </a:t>
            </a:r>
            <a:r>
              <a:rPr lang="it-IT" sz="2800" dirty="0" err="1" smtClean="0"/>
              <a:t>vein</a:t>
            </a:r>
            <a:r>
              <a:rPr lang="it-IT" sz="2800" dirty="0" smtClean="0"/>
              <a:t> </a:t>
            </a:r>
            <a:r>
              <a:rPr lang="it-IT" sz="2800" dirty="0" err="1" smtClean="0"/>
              <a:t>above</a:t>
            </a:r>
            <a:endParaRPr lang="it-IT" sz="2800" dirty="0" smtClean="0"/>
          </a:p>
        </p:txBody>
      </p:sp>
      <p:grpSp>
        <p:nvGrpSpPr>
          <p:cNvPr id="94" name="Gruppo 93"/>
          <p:cNvGrpSpPr/>
          <p:nvPr/>
        </p:nvGrpSpPr>
        <p:grpSpPr>
          <a:xfrm>
            <a:off x="973611" y="1684874"/>
            <a:ext cx="2023837" cy="4681860"/>
            <a:chOff x="1500974" y="684878"/>
            <a:chExt cx="2512226" cy="5831735"/>
          </a:xfrm>
        </p:grpSpPr>
        <p:sp>
          <p:nvSpPr>
            <p:cNvPr id="93" name="Figura a mano libera 92"/>
            <p:cNvSpPr/>
            <p:nvPr/>
          </p:nvSpPr>
          <p:spPr>
            <a:xfrm>
              <a:off x="1913467" y="1507067"/>
              <a:ext cx="1320800" cy="1083733"/>
            </a:xfrm>
            <a:custGeom>
              <a:avLst/>
              <a:gdLst>
                <a:gd name="connsiteX0" fmla="*/ 0 w 1320800"/>
                <a:gd name="connsiteY0" fmla="*/ 0 h 1083733"/>
                <a:gd name="connsiteX1" fmla="*/ 135466 w 1320800"/>
                <a:gd name="connsiteY1" fmla="*/ 355600 h 1083733"/>
                <a:gd name="connsiteX2" fmla="*/ 423333 w 1320800"/>
                <a:gd name="connsiteY2" fmla="*/ 795866 h 1083733"/>
                <a:gd name="connsiteX3" fmla="*/ 1320800 w 1320800"/>
                <a:gd name="connsiteY3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800" h="1083733">
                  <a:moveTo>
                    <a:pt x="0" y="0"/>
                  </a:moveTo>
                  <a:cubicBezTo>
                    <a:pt x="32455" y="111478"/>
                    <a:pt x="64911" y="222956"/>
                    <a:pt x="135466" y="355600"/>
                  </a:cubicBezTo>
                  <a:cubicBezTo>
                    <a:pt x="206021" y="488244"/>
                    <a:pt x="225777" y="674511"/>
                    <a:pt x="423333" y="795866"/>
                  </a:cubicBezTo>
                  <a:cubicBezTo>
                    <a:pt x="620889" y="917221"/>
                    <a:pt x="1320800" y="1083733"/>
                    <a:pt x="1320800" y="1083733"/>
                  </a:cubicBezTo>
                </a:path>
              </a:pathLst>
            </a:custGeom>
            <a:ln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7" name="Gruppo 76"/>
            <p:cNvGrpSpPr/>
            <p:nvPr/>
          </p:nvGrpSpPr>
          <p:grpSpPr>
            <a:xfrm>
              <a:off x="1500974" y="1973739"/>
              <a:ext cx="2299815" cy="4542874"/>
              <a:chOff x="457200" y="685800"/>
              <a:chExt cx="2540000" cy="5435600"/>
            </a:xfrm>
          </p:grpSpPr>
          <p:sp>
            <p:nvSpPr>
              <p:cNvPr id="47" name="Arco 428"/>
              <p:cNvSpPr>
                <a:spLocks/>
              </p:cNvSpPr>
              <p:nvPr/>
            </p:nvSpPr>
            <p:spPr bwMode="auto">
              <a:xfrm flipH="1" flipV="1">
                <a:off x="939800" y="685800"/>
                <a:ext cx="228600" cy="2667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11"/>
                  <a:gd name="T1" fmla="*/ 0 h 21600"/>
                  <a:gd name="T2" fmla="*/ 21211 w 21211"/>
                  <a:gd name="T3" fmla="*/ 17520 h 21600"/>
                  <a:gd name="T4" fmla="*/ 0 w 212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11" h="21600" fill="none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</a:path>
                  <a:path w="21211" h="21600" stroke="0" extrusionOk="0">
                    <a:moveTo>
                      <a:pt x="0" y="-1"/>
                    </a:moveTo>
                    <a:cubicBezTo>
                      <a:pt x="10356" y="-1"/>
                      <a:pt x="19254" y="7350"/>
                      <a:pt x="21211" y="175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48" name="Arco 429"/>
              <p:cNvSpPr>
                <a:spLocks/>
              </p:cNvSpPr>
              <p:nvPr/>
            </p:nvSpPr>
            <p:spPr bwMode="auto">
              <a:xfrm flipH="1" flipV="1">
                <a:off x="1146175" y="3471863"/>
                <a:ext cx="233363" cy="2209800"/>
              </a:xfrm>
              <a:custGeom>
                <a:avLst/>
                <a:gdLst>
                  <a:gd name="G0" fmla="+- 553 0 0"/>
                  <a:gd name="G1" fmla="+- 21600 0 0"/>
                  <a:gd name="G2" fmla="+- 21600 0 0"/>
                  <a:gd name="T0" fmla="*/ 0 w 21764"/>
                  <a:gd name="T1" fmla="*/ 8 h 21600"/>
                  <a:gd name="T2" fmla="*/ 21764 w 21764"/>
                  <a:gd name="T3" fmla="*/ 17520 h 21600"/>
                  <a:gd name="T4" fmla="*/ 553 w 2176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64" h="21600" fill="none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</a:path>
                  <a:path w="21764" h="21600" stroke="0" extrusionOk="0">
                    <a:moveTo>
                      <a:pt x="-1" y="7"/>
                    </a:moveTo>
                    <a:cubicBezTo>
                      <a:pt x="184" y="2"/>
                      <a:pt x="368" y="-1"/>
                      <a:pt x="553" y="-1"/>
                    </a:cubicBezTo>
                    <a:cubicBezTo>
                      <a:pt x="10909" y="-1"/>
                      <a:pt x="19807" y="7350"/>
                      <a:pt x="21764" y="17519"/>
                    </a:cubicBezTo>
                    <a:lnTo>
                      <a:pt x="553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49" name="Group 430"/>
              <p:cNvGrpSpPr>
                <a:grpSpLocks/>
              </p:cNvGrpSpPr>
              <p:nvPr/>
            </p:nvGrpSpPr>
            <p:grpSpPr bwMode="auto">
              <a:xfrm flipH="1">
                <a:off x="1092200" y="3352800"/>
                <a:ext cx="76200" cy="533400"/>
                <a:chOff x="3840" y="2448"/>
                <a:chExt cx="96" cy="752"/>
              </a:xfrm>
            </p:grpSpPr>
            <p:sp>
              <p:nvSpPr>
                <p:cNvPr id="50" name="Arco 431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51" name="Arco 432"/>
                <p:cNvSpPr>
                  <a:spLocks/>
                </p:cNvSpPr>
                <p:nvPr/>
              </p:nvSpPr>
              <p:spPr bwMode="auto">
                <a:xfrm flipV="1">
                  <a:off x="3840" y="2815"/>
                  <a:ext cx="96" cy="38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  <p:sp>
            <p:nvSpPr>
              <p:cNvPr id="52" name="Arco 433"/>
              <p:cNvSpPr>
                <a:spLocks/>
              </p:cNvSpPr>
              <p:nvPr/>
            </p:nvSpPr>
            <p:spPr bwMode="auto">
              <a:xfrm flipH="1">
                <a:off x="863600" y="5672138"/>
                <a:ext cx="508000" cy="34766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9611"/>
                  <a:gd name="T1" fmla="*/ 0 h 21600"/>
                  <a:gd name="T2" fmla="*/ 19611 w 19611"/>
                  <a:gd name="T3" fmla="*/ 12549 h 21600"/>
                  <a:gd name="T4" fmla="*/ 0 w 196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1" h="21600" fill="none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</a:path>
                  <a:path w="19611" h="21600" stroke="0" extrusionOk="0">
                    <a:moveTo>
                      <a:pt x="0" y="-1"/>
                    </a:moveTo>
                    <a:cubicBezTo>
                      <a:pt x="8425" y="-1"/>
                      <a:pt x="16081" y="4898"/>
                      <a:pt x="19612" y="1254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3" name="Freeform 434"/>
              <p:cNvSpPr>
                <a:spLocks/>
              </p:cNvSpPr>
              <p:nvPr/>
            </p:nvSpPr>
            <p:spPr bwMode="auto">
              <a:xfrm flipH="1">
                <a:off x="457200" y="5854700"/>
                <a:ext cx="2082800" cy="266700"/>
              </a:xfrm>
              <a:custGeom>
                <a:avLst/>
                <a:gdLst>
                  <a:gd name="T0" fmla="*/ 0 w 1312"/>
                  <a:gd name="T1" fmla="*/ 152 h 168"/>
                  <a:gd name="T2" fmla="*/ 1104 w 1312"/>
                  <a:gd name="T3" fmla="*/ 152 h 168"/>
                  <a:gd name="T4" fmla="*/ 1248 w 1312"/>
                  <a:gd name="T5" fmla="*/ 56 h 168"/>
                  <a:gd name="T6" fmla="*/ 1152 w 1312"/>
                  <a:gd name="T7" fmla="*/ 8 h 168"/>
                  <a:gd name="T8" fmla="*/ 1056 w 1312"/>
                  <a:gd name="T9" fmla="*/ 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2" h="168">
                    <a:moveTo>
                      <a:pt x="0" y="152"/>
                    </a:moveTo>
                    <a:cubicBezTo>
                      <a:pt x="448" y="160"/>
                      <a:pt x="896" y="168"/>
                      <a:pt x="1104" y="152"/>
                    </a:cubicBezTo>
                    <a:cubicBezTo>
                      <a:pt x="1312" y="136"/>
                      <a:pt x="1240" y="80"/>
                      <a:pt x="1248" y="56"/>
                    </a:cubicBezTo>
                    <a:cubicBezTo>
                      <a:pt x="1256" y="32"/>
                      <a:pt x="1184" y="16"/>
                      <a:pt x="1152" y="8"/>
                    </a:cubicBezTo>
                    <a:cubicBezTo>
                      <a:pt x="1120" y="0"/>
                      <a:pt x="1088" y="4"/>
                      <a:pt x="1056" y="8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4" name="Arco 435"/>
              <p:cNvSpPr>
                <a:spLocks/>
              </p:cNvSpPr>
              <p:nvPr/>
            </p:nvSpPr>
            <p:spPr bwMode="auto">
              <a:xfrm flipV="1">
                <a:off x="2540000" y="3352800"/>
                <a:ext cx="152400" cy="2438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5" name="Arco 436"/>
              <p:cNvSpPr>
                <a:spLocks/>
              </p:cNvSpPr>
              <p:nvPr/>
            </p:nvSpPr>
            <p:spPr bwMode="auto">
              <a:xfrm flipV="1">
                <a:off x="2692400" y="1219200"/>
                <a:ext cx="304800" cy="21336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8" name="Oval 441"/>
              <p:cNvSpPr>
                <a:spLocks noChangeArrowheads="1"/>
              </p:cNvSpPr>
              <p:nvPr/>
            </p:nvSpPr>
            <p:spPr bwMode="auto">
              <a:xfrm flipH="1">
                <a:off x="1746250" y="5380038"/>
                <a:ext cx="158750" cy="15875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" name="Arco 442"/>
              <p:cNvSpPr>
                <a:spLocks/>
              </p:cNvSpPr>
              <p:nvPr/>
            </p:nvSpPr>
            <p:spPr bwMode="auto">
              <a:xfrm flipH="1">
                <a:off x="1490663" y="4130675"/>
                <a:ext cx="101600" cy="163513"/>
              </a:xfrm>
              <a:custGeom>
                <a:avLst/>
                <a:gdLst>
                  <a:gd name="T0" fmla="*/ 873461 w 11818"/>
                  <a:gd name="T1" fmla="*/ 1201011 h 21600"/>
                  <a:gd name="T2" fmla="*/ 0 w 11818"/>
                  <a:gd name="T3" fmla="*/ 1178777 h 21600"/>
                  <a:gd name="T4" fmla="*/ 487135 w 11818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18" h="21600" fill="none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18" h="21600" stroke="0" extrusionOk="0">
                    <a:moveTo>
                      <a:pt x="11818" y="20958"/>
                    </a:moveTo>
                    <a:cubicBezTo>
                      <a:pt x="10108" y="21384"/>
                      <a:pt x="835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18" y="2095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" name="Arco 443"/>
              <p:cNvSpPr>
                <a:spLocks/>
              </p:cNvSpPr>
              <p:nvPr/>
            </p:nvSpPr>
            <p:spPr bwMode="auto">
              <a:xfrm flipH="1">
                <a:off x="2312988" y="4143375"/>
                <a:ext cx="100012" cy="161925"/>
              </a:xfrm>
              <a:custGeom>
                <a:avLst/>
                <a:gdLst>
                  <a:gd name="T0" fmla="*/ 844369 w 11846"/>
                  <a:gd name="T1" fmla="*/ 1177405 h 21600"/>
                  <a:gd name="T2" fmla="*/ 0 w 11846"/>
                  <a:gd name="T3" fmla="*/ 1155995 h 21600"/>
                  <a:gd name="T4" fmla="*/ 469801 w 118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846" h="21600" fill="none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</a:path>
                  <a:path w="11846" h="21600" stroke="0" extrusionOk="0">
                    <a:moveTo>
                      <a:pt x="11846" y="20951"/>
                    </a:moveTo>
                    <a:cubicBezTo>
                      <a:pt x="10127" y="21382"/>
                      <a:pt x="8362" y="21599"/>
                      <a:pt x="6591" y="21599"/>
                    </a:cubicBezTo>
                    <a:cubicBezTo>
                      <a:pt x="4353" y="21599"/>
                      <a:pt x="2130" y="21252"/>
                      <a:pt x="0" y="20569"/>
                    </a:cubicBezTo>
                    <a:lnTo>
                      <a:pt x="6591" y="0"/>
                    </a:lnTo>
                    <a:lnTo>
                      <a:pt x="11846" y="2095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" name="Arco 444"/>
              <p:cNvSpPr>
                <a:spLocks/>
              </p:cNvSpPr>
              <p:nvPr/>
            </p:nvSpPr>
            <p:spPr bwMode="auto">
              <a:xfrm flipH="1">
                <a:off x="1697038" y="1452563"/>
                <a:ext cx="98425" cy="161925"/>
              </a:xfrm>
              <a:custGeom>
                <a:avLst/>
                <a:gdLst>
                  <a:gd name="T0" fmla="*/ 844814 w 11467"/>
                  <a:gd name="T1" fmla="*/ 1028704 h 21600"/>
                  <a:gd name="T2" fmla="*/ 0 w 11467"/>
                  <a:gd name="T3" fmla="*/ 1213875 h 21600"/>
                  <a:gd name="T4" fmla="*/ 0 w 11467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467" h="21600" fill="none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</a:path>
                  <a:path w="11467" h="21600" stroke="0" extrusionOk="0">
                    <a:moveTo>
                      <a:pt x="11466" y="18304"/>
                    </a:moveTo>
                    <a:cubicBezTo>
                      <a:pt x="8029" y="20458"/>
                      <a:pt x="4055" y="21599"/>
                      <a:pt x="0" y="21599"/>
                    </a:cubicBezTo>
                    <a:lnTo>
                      <a:pt x="0" y="0"/>
                    </a:lnTo>
                    <a:lnTo>
                      <a:pt x="11466" y="18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" name="Line 448"/>
              <p:cNvSpPr>
                <a:spLocks noChangeShapeType="1"/>
              </p:cNvSpPr>
              <p:nvPr/>
            </p:nvSpPr>
            <p:spPr bwMode="auto">
              <a:xfrm flipH="1">
                <a:off x="23114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6" name="Line 449"/>
              <p:cNvSpPr>
                <a:spLocks noChangeShapeType="1"/>
              </p:cNvSpPr>
              <p:nvPr/>
            </p:nvSpPr>
            <p:spPr bwMode="auto">
              <a:xfrm flipH="1">
                <a:off x="2159000" y="31242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7" name="Line 450"/>
              <p:cNvSpPr>
                <a:spLocks noChangeShapeType="1"/>
              </p:cNvSpPr>
              <p:nvPr/>
            </p:nvSpPr>
            <p:spPr bwMode="auto">
              <a:xfrm flipH="1">
                <a:off x="2235200" y="29718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8" name="Line 451"/>
              <p:cNvSpPr>
                <a:spLocks noChangeShapeType="1"/>
              </p:cNvSpPr>
              <p:nvPr/>
            </p:nvSpPr>
            <p:spPr bwMode="auto">
              <a:xfrm flipH="1">
                <a:off x="23114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69" name="Line 452"/>
              <p:cNvSpPr>
                <a:spLocks noChangeShapeType="1"/>
              </p:cNvSpPr>
              <p:nvPr/>
            </p:nvSpPr>
            <p:spPr bwMode="auto">
              <a:xfrm flipH="1">
                <a:off x="2159000" y="1066800"/>
                <a:ext cx="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70" name="Line 453"/>
              <p:cNvSpPr>
                <a:spLocks noChangeShapeType="1"/>
              </p:cNvSpPr>
              <p:nvPr/>
            </p:nvSpPr>
            <p:spPr bwMode="auto">
              <a:xfrm flipH="1">
                <a:off x="2235200" y="914400"/>
                <a:ext cx="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grpSp>
            <p:nvGrpSpPr>
              <p:cNvPr id="71" name="Group 454"/>
              <p:cNvGrpSpPr>
                <a:grpSpLocks/>
              </p:cNvGrpSpPr>
              <p:nvPr/>
            </p:nvGrpSpPr>
            <p:grpSpPr bwMode="auto">
              <a:xfrm>
                <a:off x="2540000" y="5791200"/>
                <a:ext cx="76200" cy="304800"/>
                <a:chOff x="3840" y="2448"/>
                <a:chExt cx="96" cy="752"/>
              </a:xfrm>
            </p:grpSpPr>
            <p:sp>
              <p:nvSpPr>
                <p:cNvPr id="72" name="Arco 455"/>
                <p:cNvSpPr>
                  <a:spLocks/>
                </p:cNvSpPr>
                <p:nvPr/>
              </p:nvSpPr>
              <p:spPr bwMode="auto">
                <a:xfrm>
                  <a:off x="3840" y="2448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  <p:sp>
              <p:nvSpPr>
                <p:cNvPr id="73" name="Arco 456"/>
                <p:cNvSpPr>
                  <a:spLocks/>
                </p:cNvSpPr>
                <p:nvPr/>
              </p:nvSpPr>
              <p:spPr bwMode="auto">
                <a:xfrm flipV="1">
                  <a:off x="3840" y="2816"/>
                  <a:ext cx="96" cy="3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>
                    <a:cs typeface="+mn-cs"/>
                  </a:endParaRPr>
                </a:p>
              </p:txBody>
            </p:sp>
          </p:grpSp>
        </p:grpSp>
        <p:sp>
          <p:nvSpPr>
            <p:cNvPr id="78" name="Figura a mano libera 77"/>
            <p:cNvSpPr/>
            <p:nvPr/>
          </p:nvSpPr>
          <p:spPr>
            <a:xfrm>
              <a:off x="2543468" y="2404216"/>
              <a:ext cx="578877" cy="2371670"/>
            </a:xfrm>
            <a:custGeom>
              <a:avLst/>
              <a:gdLst>
                <a:gd name="connsiteX0" fmla="*/ 537732 w 639332"/>
                <a:gd name="connsiteY0" fmla="*/ 18330 h 2837730"/>
                <a:gd name="connsiteX1" fmla="*/ 372632 w 639332"/>
                <a:gd name="connsiteY1" fmla="*/ 18330 h 2837730"/>
                <a:gd name="connsiteX2" fmla="*/ 42432 w 639332"/>
                <a:gd name="connsiteY2" fmla="*/ 208830 h 2837730"/>
                <a:gd name="connsiteX3" fmla="*/ 4332 w 639332"/>
                <a:gd name="connsiteY3" fmla="*/ 640630 h 2837730"/>
                <a:gd name="connsiteX4" fmla="*/ 42432 w 639332"/>
                <a:gd name="connsiteY4" fmla="*/ 1809030 h 2837730"/>
                <a:gd name="connsiteX5" fmla="*/ 118632 w 639332"/>
                <a:gd name="connsiteY5" fmla="*/ 2596430 h 2837730"/>
                <a:gd name="connsiteX6" fmla="*/ 283732 w 639332"/>
                <a:gd name="connsiteY6" fmla="*/ 2621830 h 2837730"/>
                <a:gd name="connsiteX7" fmla="*/ 448832 w 639332"/>
                <a:gd name="connsiteY7" fmla="*/ 2647230 h 2837730"/>
                <a:gd name="connsiteX8" fmla="*/ 639332 w 639332"/>
                <a:gd name="connsiteY8" fmla="*/ 2710730 h 2837730"/>
                <a:gd name="connsiteX9" fmla="*/ 639332 w 639332"/>
                <a:gd name="connsiteY9" fmla="*/ 2837730 h 2837730"/>
                <a:gd name="connsiteX10" fmla="*/ 639332 w 639332"/>
                <a:gd name="connsiteY10" fmla="*/ 2837730 h 283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9332" h="2837730">
                  <a:moveTo>
                    <a:pt x="537732" y="18330"/>
                  </a:moveTo>
                  <a:cubicBezTo>
                    <a:pt x="496457" y="2455"/>
                    <a:pt x="455182" y="-13420"/>
                    <a:pt x="372632" y="18330"/>
                  </a:cubicBezTo>
                  <a:cubicBezTo>
                    <a:pt x="290082" y="50080"/>
                    <a:pt x="103815" y="105113"/>
                    <a:pt x="42432" y="208830"/>
                  </a:cubicBezTo>
                  <a:cubicBezTo>
                    <a:pt x="-18951" y="312547"/>
                    <a:pt x="4332" y="373930"/>
                    <a:pt x="4332" y="640630"/>
                  </a:cubicBezTo>
                  <a:cubicBezTo>
                    <a:pt x="4332" y="907330"/>
                    <a:pt x="23382" y="1483063"/>
                    <a:pt x="42432" y="1809030"/>
                  </a:cubicBezTo>
                  <a:cubicBezTo>
                    <a:pt x="61482" y="2134997"/>
                    <a:pt x="78415" y="2460963"/>
                    <a:pt x="118632" y="2596430"/>
                  </a:cubicBezTo>
                  <a:cubicBezTo>
                    <a:pt x="158849" y="2731897"/>
                    <a:pt x="283732" y="2621830"/>
                    <a:pt x="283732" y="2621830"/>
                  </a:cubicBezTo>
                  <a:cubicBezTo>
                    <a:pt x="338765" y="2630297"/>
                    <a:pt x="389565" y="2632413"/>
                    <a:pt x="448832" y="2647230"/>
                  </a:cubicBezTo>
                  <a:cubicBezTo>
                    <a:pt x="508099" y="2662047"/>
                    <a:pt x="607582" y="2678980"/>
                    <a:pt x="639332" y="2710730"/>
                  </a:cubicBezTo>
                  <a:lnTo>
                    <a:pt x="639332" y="2837730"/>
                  </a:lnTo>
                  <a:lnTo>
                    <a:pt x="639332" y="2837730"/>
                  </a:ln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Figura a mano libera 78"/>
            <p:cNvSpPr/>
            <p:nvPr/>
          </p:nvSpPr>
          <p:spPr>
            <a:xfrm>
              <a:off x="3133843" y="4765271"/>
              <a:ext cx="264479" cy="488253"/>
            </a:xfrm>
            <a:custGeom>
              <a:avLst/>
              <a:gdLst>
                <a:gd name="connsiteX0" fmla="*/ 0 w 292100"/>
                <a:gd name="connsiteY0" fmla="*/ 0 h 584200"/>
                <a:gd name="connsiteX1" fmla="*/ 63500 w 292100"/>
                <a:gd name="connsiteY1" fmla="*/ 25400 h 584200"/>
                <a:gd name="connsiteX2" fmla="*/ 152400 w 292100"/>
                <a:gd name="connsiteY2" fmla="*/ 63500 h 584200"/>
                <a:gd name="connsiteX3" fmla="*/ 228600 w 292100"/>
                <a:gd name="connsiteY3" fmla="*/ 139700 h 584200"/>
                <a:gd name="connsiteX4" fmla="*/ 241300 w 292100"/>
                <a:gd name="connsiteY4" fmla="*/ 266700 h 584200"/>
                <a:gd name="connsiteX5" fmla="*/ 266700 w 292100"/>
                <a:gd name="connsiteY5" fmla="*/ 304800 h 584200"/>
                <a:gd name="connsiteX6" fmla="*/ 292100 w 292100"/>
                <a:gd name="connsiteY6" fmla="*/ 355600 h 584200"/>
                <a:gd name="connsiteX7" fmla="*/ 279400 w 292100"/>
                <a:gd name="connsiteY7" fmla="*/ 393700 h 584200"/>
                <a:gd name="connsiteX8" fmla="*/ 215900 w 292100"/>
                <a:gd name="connsiteY8" fmla="*/ 469900 h 584200"/>
                <a:gd name="connsiteX9" fmla="*/ 190500 w 292100"/>
                <a:gd name="connsiteY9" fmla="*/ 508000 h 584200"/>
                <a:gd name="connsiteX10" fmla="*/ 241300 w 292100"/>
                <a:gd name="connsiteY10" fmla="*/ 546100 h 584200"/>
                <a:gd name="connsiteX11" fmla="*/ 266700 w 292100"/>
                <a:gd name="connsiteY1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100" h="584200">
                  <a:moveTo>
                    <a:pt x="0" y="0"/>
                  </a:moveTo>
                  <a:cubicBezTo>
                    <a:pt x="21167" y="8467"/>
                    <a:pt x="42668" y="16141"/>
                    <a:pt x="63500" y="25400"/>
                  </a:cubicBezTo>
                  <a:cubicBezTo>
                    <a:pt x="157661" y="67249"/>
                    <a:pt x="74146" y="37415"/>
                    <a:pt x="152400" y="63500"/>
                  </a:cubicBezTo>
                  <a:cubicBezTo>
                    <a:pt x="177800" y="88900"/>
                    <a:pt x="225026" y="103957"/>
                    <a:pt x="228600" y="139700"/>
                  </a:cubicBezTo>
                  <a:cubicBezTo>
                    <a:pt x="232833" y="182033"/>
                    <a:pt x="231733" y="225245"/>
                    <a:pt x="241300" y="266700"/>
                  </a:cubicBezTo>
                  <a:cubicBezTo>
                    <a:pt x="244732" y="281573"/>
                    <a:pt x="259127" y="291548"/>
                    <a:pt x="266700" y="304800"/>
                  </a:cubicBezTo>
                  <a:cubicBezTo>
                    <a:pt x="276093" y="321238"/>
                    <a:pt x="283633" y="338667"/>
                    <a:pt x="292100" y="355600"/>
                  </a:cubicBezTo>
                  <a:cubicBezTo>
                    <a:pt x="287867" y="368300"/>
                    <a:pt x="285387" y="381726"/>
                    <a:pt x="279400" y="393700"/>
                  </a:cubicBezTo>
                  <a:cubicBezTo>
                    <a:pt x="255751" y="440998"/>
                    <a:pt x="251009" y="427769"/>
                    <a:pt x="215900" y="469900"/>
                  </a:cubicBezTo>
                  <a:cubicBezTo>
                    <a:pt x="206129" y="481626"/>
                    <a:pt x="198967" y="495300"/>
                    <a:pt x="190500" y="508000"/>
                  </a:cubicBezTo>
                  <a:cubicBezTo>
                    <a:pt x="207433" y="520700"/>
                    <a:pt x="226333" y="531133"/>
                    <a:pt x="241300" y="546100"/>
                  </a:cubicBezTo>
                  <a:cubicBezTo>
                    <a:pt x="252093" y="556893"/>
                    <a:pt x="266700" y="584200"/>
                    <a:pt x="266700" y="5842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igura a mano libera 79"/>
            <p:cNvSpPr/>
            <p:nvPr/>
          </p:nvSpPr>
          <p:spPr>
            <a:xfrm>
              <a:off x="3110845" y="4807729"/>
              <a:ext cx="103492" cy="498867"/>
            </a:xfrm>
            <a:custGeom>
              <a:avLst/>
              <a:gdLst>
                <a:gd name="connsiteX0" fmla="*/ 0 w 114300"/>
                <a:gd name="connsiteY0" fmla="*/ 0 h 596900"/>
                <a:gd name="connsiteX1" fmla="*/ 25400 w 114300"/>
                <a:gd name="connsiteY1" fmla="*/ 63500 h 596900"/>
                <a:gd name="connsiteX2" fmla="*/ 38100 w 114300"/>
                <a:gd name="connsiteY2" fmla="*/ 101600 h 596900"/>
                <a:gd name="connsiteX3" fmla="*/ 88900 w 114300"/>
                <a:gd name="connsiteY3" fmla="*/ 177800 h 596900"/>
                <a:gd name="connsiteX4" fmla="*/ 114300 w 114300"/>
                <a:gd name="connsiteY4" fmla="*/ 215900 h 596900"/>
                <a:gd name="connsiteX5" fmla="*/ 101600 w 114300"/>
                <a:gd name="connsiteY5" fmla="*/ 266700 h 596900"/>
                <a:gd name="connsiteX6" fmla="*/ 63500 w 114300"/>
                <a:gd name="connsiteY6" fmla="*/ 304800 h 596900"/>
                <a:gd name="connsiteX7" fmla="*/ 88900 w 114300"/>
                <a:gd name="connsiteY7" fmla="*/ 419100 h 596900"/>
                <a:gd name="connsiteX8" fmla="*/ 76200 w 114300"/>
                <a:gd name="connsiteY8" fmla="*/ 508000 h 596900"/>
                <a:gd name="connsiteX9" fmla="*/ 38100 w 114300"/>
                <a:gd name="connsiteY9" fmla="*/ 571500 h 596900"/>
                <a:gd name="connsiteX10" fmla="*/ 25400 w 114300"/>
                <a:gd name="connsiteY10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596900">
                  <a:moveTo>
                    <a:pt x="0" y="0"/>
                  </a:moveTo>
                  <a:cubicBezTo>
                    <a:pt x="8467" y="21167"/>
                    <a:pt x="17395" y="42154"/>
                    <a:pt x="25400" y="63500"/>
                  </a:cubicBezTo>
                  <a:cubicBezTo>
                    <a:pt x="30100" y="76035"/>
                    <a:pt x="31599" y="89898"/>
                    <a:pt x="38100" y="101600"/>
                  </a:cubicBezTo>
                  <a:cubicBezTo>
                    <a:pt x="52925" y="128285"/>
                    <a:pt x="71967" y="152400"/>
                    <a:pt x="88900" y="177800"/>
                  </a:cubicBezTo>
                  <a:lnTo>
                    <a:pt x="114300" y="215900"/>
                  </a:lnTo>
                  <a:cubicBezTo>
                    <a:pt x="110067" y="232833"/>
                    <a:pt x="110260" y="251545"/>
                    <a:pt x="101600" y="266700"/>
                  </a:cubicBezTo>
                  <a:cubicBezTo>
                    <a:pt x="92689" y="282294"/>
                    <a:pt x="67396" y="287267"/>
                    <a:pt x="63500" y="304800"/>
                  </a:cubicBezTo>
                  <a:cubicBezTo>
                    <a:pt x="57540" y="331621"/>
                    <a:pt x="78902" y="389107"/>
                    <a:pt x="88900" y="419100"/>
                  </a:cubicBezTo>
                  <a:cubicBezTo>
                    <a:pt x="84667" y="448733"/>
                    <a:pt x="85666" y="479602"/>
                    <a:pt x="76200" y="508000"/>
                  </a:cubicBezTo>
                  <a:cubicBezTo>
                    <a:pt x="68394" y="531418"/>
                    <a:pt x="50347" y="550068"/>
                    <a:pt x="38100" y="571500"/>
                  </a:cubicBezTo>
                  <a:cubicBezTo>
                    <a:pt x="33404" y="579719"/>
                    <a:pt x="29633" y="588433"/>
                    <a:pt x="2540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Figura a mano libera 80"/>
            <p:cNvSpPr/>
            <p:nvPr/>
          </p:nvSpPr>
          <p:spPr>
            <a:xfrm>
              <a:off x="2903861" y="4818343"/>
              <a:ext cx="183985" cy="467025"/>
            </a:xfrm>
            <a:custGeom>
              <a:avLst/>
              <a:gdLst>
                <a:gd name="connsiteX0" fmla="*/ 203200 w 203200"/>
                <a:gd name="connsiteY0" fmla="*/ 0 h 558800"/>
                <a:gd name="connsiteX1" fmla="*/ 190500 w 203200"/>
                <a:gd name="connsiteY1" fmla="*/ 88900 h 558800"/>
                <a:gd name="connsiteX2" fmla="*/ 177800 w 203200"/>
                <a:gd name="connsiteY2" fmla="*/ 127000 h 558800"/>
                <a:gd name="connsiteX3" fmla="*/ 139700 w 203200"/>
                <a:gd name="connsiteY3" fmla="*/ 139700 h 558800"/>
                <a:gd name="connsiteX4" fmla="*/ 127000 w 203200"/>
                <a:gd name="connsiteY4" fmla="*/ 177800 h 558800"/>
                <a:gd name="connsiteX5" fmla="*/ 101600 w 203200"/>
                <a:gd name="connsiteY5" fmla="*/ 215900 h 558800"/>
                <a:gd name="connsiteX6" fmla="*/ 127000 w 203200"/>
                <a:gd name="connsiteY6" fmla="*/ 304800 h 558800"/>
                <a:gd name="connsiteX7" fmla="*/ 88900 w 203200"/>
                <a:gd name="connsiteY7" fmla="*/ 355600 h 558800"/>
                <a:gd name="connsiteX8" fmla="*/ 12700 w 203200"/>
                <a:gd name="connsiteY8" fmla="*/ 393700 h 558800"/>
                <a:gd name="connsiteX9" fmla="*/ 0 w 203200"/>
                <a:gd name="connsiteY9" fmla="*/ 431800 h 558800"/>
                <a:gd name="connsiteX10" fmla="*/ 38100 w 203200"/>
                <a:gd name="connsiteY10" fmla="*/ 520700 h 558800"/>
                <a:gd name="connsiteX11" fmla="*/ 50800 w 203200"/>
                <a:gd name="connsiteY11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200" h="558800">
                  <a:moveTo>
                    <a:pt x="203200" y="0"/>
                  </a:moveTo>
                  <a:cubicBezTo>
                    <a:pt x="198967" y="29633"/>
                    <a:pt x="196371" y="59547"/>
                    <a:pt x="190500" y="88900"/>
                  </a:cubicBezTo>
                  <a:cubicBezTo>
                    <a:pt x="187875" y="102027"/>
                    <a:pt x="187266" y="117534"/>
                    <a:pt x="177800" y="127000"/>
                  </a:cubicBezTo>
                  <a:cubicBezTo>
                    <a:pt x="168334" y="136466"/>
                    <a:pt x="152400" y="135467"/>
                    <a:pt x="139700" y="139700"/>
                  </a:cubicBezTo>
                  <a:cubicBezTo>
                    <a:pt x="135467" y="152400"/>
                    <a:pt x="132987" y="165826"/>
                    <a:pt x="127000" y="177800"/>
                  </a:cubicBezTo>
                  <a:cubicBezTo>
                    <a:pt x="120174" y="191452"/>
                    <a:pt x="103759" y="200790"/>
                    <a:pt x="101600" y="215900"/>
                  </a:cubicBezTo>
                  <a:cubicBezTo>
                    <a:pt x="100005" y="227063"/>
                    <a:pt x="122234" y="290502"/>
                    <a:pt x="127000" y="304800"/>
                  </a:cubicBezTo>
                  <a:cubicBezTo>
                    <a:pt x="114300" y="321733"/>
                    <a:pt x="103867" y="340633"/>
                    <a:pt x="88900" y="355600"/>
                  </a:cubicBezTo>
                  <a:cubicBezTo>
                    <a:pt x="64281" y="380219"/>
                    <a:pt x="43688" y="383371"/>
                    <a:pt x="12700" y="393700"/>
                  </a:cubicBezTo>
                  <a:cubicBezTo>
                    <a:pt x="8467" y="406400"/>
                    <a:pt x="0" y="418413"/>
                    <a:pt x="0" y="431800"/>
                  </a:cubicBezTo>
                  <a:cubicBezTo>
                    <a:pt x="0" y="451656"/>
                    <a:pt x="33140" y="509127"/>
                    <a:pt x="38100" y="520700"/>
                  </a:cubicBezTo>
                  <a:cubicBezTo>
                    <a:pt x="43373" y="533005"/>
                    <a:pt x="50800" y="558800"/>
                    <a:pt x="5080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Figura a mano libera 81"/>
            <p:cNvSpPr/>
            <p:nvPr/>
          </p:nvSpPr>
          <p:spPr>
            <a:xfrm>
              <a:off x="2731376" y="4797115"/>
              <a:ext cx="356472" cy="498867"/>
            </a:xfrm>
            <a:custGeom>
              <a:avLst/>
              <a:gdLst>
                <a:gd name="connsiteX0" fmla="*/ 393700 w 393700"/>
                <a:gd name="connsiteY0" fmla="*/ 0 h 596900"/>
                <a:gd name="connsiteX1" fmla="*/ 330200 w 393700"/>
                <a:gd name="connsiteY1" fmla="*/ 63500 h 596900"/>
                <a:gd name="connsiteX2" fmla="*/ 266700 w 393700"/>
                <a:gd name="connsiteY2" fmla="*/ 50800 h 596900"/>
                <a:gd name="connsiteX3" fmla="*/ 165100 w 393700"/>
                <a:gd name="connsiteY3" fmla="*/ 63500 h 596900"/>
                <a:gd name="connsiteX4" fmla="*/ 152400 w 393700"/>
                <a:gd name="connsiteY4" fmla="*/ 152400 h 596900"/>
                <a:gd name="connsiteX5" fmla="*/ 50800 w 393700"/>
                <a:gd name="connsiteY5" fmla="*/ 203200 h 596900"/>
                <a:gd name="connsiteX6" fmla="*/ 25400 w 393700"/>
                <a:gd name="connsiteY6" fmla="*/ 241300 h 596900"/>
                <a:gd name="connsiteX7" fmla="*/ 63500 w 393700"/>
                <a:gd name="connsiteY7" fmla="*/ 317500 h 596900"/>
                <a:gd name="connsiteX8" fmla="*/ 101600 w 393700"/>
                <a:gd name="connsiteY8" fmla="*/ 393700 h 596900"/>
                <a:gd name="connsiteX9" fmla="*/ 76200 w 393700"/>
                <a:gd name="connsiteY9" fmla="*/ 533400 h 596900"/>
                <a:gd name="connsiteX10" fmla="*/ 38100 w 393700"/>
                <a:gd name="connsiteY10" fmla="*/ 571500 h 596900"/>
                <a:gd name="connsiteX11" fmla="*/ 0 w 393700"/>
                <a:gd name="connsiteY11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700" h="596900">
                  <a:moveTo>
                    <a:pt x="393700" y="0"/>
                  </a:moveTo>
                  <a:cubicBezTo>
                    <a:pt x="372533" y="21167"/>
                    <a:pt x="357993" y="52383"/>
                    <a:pt x="330200" y="63500"/>
                  </a:cubicBezTo>
                  <a:cubicBezTo>
                    <a:pt x="310158" y="71517"/>
                    <a:pt x="288286" y="50800"/>
                    <a:pt x="266700" y="50800"/>
                  </a:cubicBezTo>
                  <a:cubicBezTo>
                    <a:pt x="232570" y="50800"/>
                    <a:pt x="198967" y="59267"/>
                    <a:pt x="165100" y="63500"/>
                  </a:cubicBezTo>
                  <a:cubicBezTo>
                    <a:pt x="160867" y="93133"/>
                    <a:pt x="171355" y="129232"/>
                    <a:pt x="152400" y="152400"/>
                  </a:cubicBezTo>
                  <a:cubicBezTo>
                    <a:pt x="128423" y="181705"/>
                    <a:pt x="50800" y="203200"/>
                    <a:pt x="50800" y="203200"/>
                  </a:cubicBezTo>
                  <a:cubicBezTo>
                    <a:pt x="42333" y="215900"/>
                    <a:pt x="27909" y="226244"/>
                    <a:pt x="25400" y="241300"/>
                  </a:cubicBezTo>
                  <a:cubicBezTo>
                    <a:pt x="21410" y="265241"/>
                    <a:pt x="55207" y="300915"/>
                    <a:pt x="63500" y="317500"/>
                  </a:cubicBezTo>
                  <a:cubicBezTo>
                    <a:pt x="116080" y="422660"/>
                    <a:pt x="28807" y="284511"/>
                    <a:pt x="101600" y="393700"/>
                  </a:cubicBezTo>
                  <a:cubicBezTo>
                    <a:pt x="119255" y="464319"/>
                    <a:pt x="126467" y="449622"/>
                    <a:pt x="76200" y="533400"/>
                  </a:cubicBezTo>
                  <a:cubicBezTo>
                    <a:pt x="66959" y="548801"/>
                    <a:pt x="51898" y="560002"/>
                    <a:pt x="38100" y="571500"/>
                  </a:cubicBezTo>
                  <a:cubicBezTo>
                    <a:pt x="26374" y="581271"/>
                    <a:pt x="0" y="596900"/>
                    <a:pt x="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Figura a mano libera 87"/>
            <p:cNvSpPr/>
            <p:nvPr/>
          </p:nvSpPr>
          <p:spPr>
            <a:xfrm>
              <a:off x="3785728" y="684878"/>
              <a:ext cx="227472" cy="1769154"/>
            </a:xfrm>
            <a:custGeom>
              <a:avLst/>
              <a:gdLst>
                <a:gd name="connsiteX0" fmla="*/ 0 w 212288"/>
                <a:gd name="connsiteY0" fmla="*/ 1828800 h 1828800"/>
                <a:gd name="connsiteX1" fmla="*/ 169333 w 212288"/>
                <a:gd name="connsiteY1" fmla="*/ 1473200 h 1828800"/>
                <a:gd name="connsiteX2" fmla="*/ 203200 w 212288"/>
                <a:gd name="connsiteY2" fmla="*/ 1117600 h 1828800"/>
                <a:gd name="connsiteX3" fmla="*/ 33867 w 212288"/>
                <a:gd name="connsiteY3" fmla="*/ 406400 h 1828800"/>
                <a:gd name="connsiteX4" fmla="*/ 67733 w 212288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88" h="1828800">
                  <a:moveTo>
                    <a:pt x="0" y="1828800"/>
                  </a:moveTo>
                  <a:cubicBezTo>
                    <a:pt x="67733" y="1710266"/>
                    <a:pt x="135466" y="1591733"/>
                    <a:pt x="169333" y="1473200"/>
                  </a:cubicBezTo>
                  <a:cubicBezTo>
                    <a:pt x="203200" y="1354667"/>
                    <a:pt x="225778" y="1295400"/>
                    <a:pt x="203200" y="1117600"/>
                  </a:cubicBezTo>
                  <a:cubicBezTo>
                    <a:pt x="180622" y="939800"/>
                    <a:pt x="56445" y="592667"/>
                    <a:pt x="33867" y="406400"/>
                  </a:cubicBezTo>
                  <a:cubicBezTo>
                    <a:pt x="11289" y="220133"/>
                    <a:pt x="67733" y="0"/>
                    <a:pt x="67733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igura a mano libera 91"/>
            <p:cNvSpPr/>
            <p:nvPr/>
          </p:nvSpPr>
          <p:spPr>
            <a:xfrm>
              <a:off x="1912213" y="897464"/>
              <a:ext cx="45719" cy="1556567"/>
            </a:xfrm>
            <a:custGeom>
              <a:avLst/>
              <a:gdLst>
                <a:gd name="connsiteX0" fmla="*/ 18187 w 18187"/>
                <a:gd name="connsiteY0" fmla="*/ 1490134 h 1490134"/>
                <a:gd name="connsiteX1" fmla="*/ 1254 w 18187"/>
                <a:gd name="connsiteY1" fmla="*/ 626534 h 1490134"/>
                <a:gd name="connsiteX2" fmla="*/ 1254 w 18187"/>
                <a:gd name="connsiteY2" fmla="*/ 0 h 149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87" h="1490134">
                  <a:moveTo>
                    <a:pt x="18187" y="1490134"/>
                  </a:moveTo>
                  <a:cubicBezTo>
                    <a:pt x="11131" y="1182512"/>
                    <a:pt x="4076" y="874890"/>
                    <a:pt x="1254" y="626534"/>
                  </a:cubicBezTo>
                  <a:cubicBezTo>
                    <a:pt x="-1568" y="378178"/>
                    <a:pt x="1254" y="0"/>
                    <a:pt x="1254" y="0"/>
                  </a:cubicBezTo>
                </a:path>
              </a:pathLst>
            </a:cu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7" name="Gruppo 96"/>
          <p:cNvGrpSpPr/>
          <p:nvPr/>
        </p:nvGrpSpPr>
        <p:grpSpPr>
          <a:xfrm rot="7070913">
            <a:off x="5677323" y="2236387"/>
            <a:ext cx="1852720" cy="3647131"/>
            <a:chOff x="457200" y="685800"/>
            <a:chExt cx="2540000" cy="5435600"/>
          </a:xfrm>
        </p:grpSpPr>
        <p:sp>
          <p:nvSpPr>
            <p:cNvPr id="105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6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107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125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26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108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09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0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1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2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4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5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6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7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8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19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20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21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122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123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124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98" name="Figura a mano libera 97"/>
          <p:cNvSpPr/>
          <p:nvPr/>
        </p:nvSpPr>
        <p:spPr>
          <a:xfrm rot="7070913">
            <a:off x="6767050" y="3483281"/>
            <a:ext cx="466340" cy="1904035"/>
          </a:xfrm>
          <a:custGeom>
            <a:avLst/>
            <a:gdLst>
              <a:gd name="connsiteX0" fmla="*/ 537732 w 639332"/>
              <a:gd name="connsiteY0" fmla="*/ 18330 h 2837730"/>
              <a:gd name="connsiteX1" fmla="*/ 372632 w 639332"/>
              <a:gd name="connsiteY1" fmla="*/ 18330 h 2837730"/>
              <a:gd name="connsiteX2" fmla="*/ 42432 w 639332"/>
              <a:gd name="connsiteY2" fmla="*/ 208830 h 2837730"/>
              <a:gd name="connsiteX3" fmla="*/ 4332 w 639332"/>
              <a:gd name="connsiteY3" fmla="*/ 640630 h 2837730"/>
              <a:gd name="connsiteX4" fmla="*/ 42432 w 639332"/>
              <a:gd name="connsiteY4" fmla="*/ 1809030 h 2837730"/>
              <a:gd name="connsiteX5" fmla="*/ 118632 w 639332"/>
              <a:gd name="connsiteY5" fmla="*/ 2596430 h 2837730"/>
              <a:gd name="connsiteX6" fmla="*/ 283732 w 639332"/>
              <a:gd name="connsiteY6" fmla="*/ 2621830 h 2837730"/>
              <a:gd name="connsiteX7" fmla="*/ 448832 w 639332"/>
              <a:gd name="connsiteY7" fmla="*/ 2647230 h 2837730"/>
              <a:gd name="connsiteX8" fmla="*/ 639332 w 639332"/>
              <a:gd name="connsiteY8" fmla="*/ 2710730 h 2837730"/>
              <a:gd name="connsiteX9" fmla="*/ 639332 w 639332"/>
              <a:gd name="connsiteY9" fmla="*/ 2837730 h 2837730"/>
              <a:gd name="connsiteX10" fmla="*/ 639332 w 639332"/>
              <a:gd name="connsiteY10" fmla="*/ 2837730 h 283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9332" h="2837730">
                <a:moveTo>
                  <a:pt x="537732" y="18330"/>
                </a:moveTo>
                <a:cubicBezTo>
                  <a:pt x="496457" y="2455"/>
                  <a:pt x="455182" y="-13420"/>
                  <a:pt x="372632" y="18330"/>
                </a:cubicBezTo>
                <a:cubicBezTo>
                  <a:pt x="290082" y="50080"/>
                  <a:pt x="103815" y="105113"/>
                  <a:pt x="42432" y="208830"/>
                </a:cubicBezTo>
                <a:cubicBezTo>
                  <a:pt x="-18951" y="312547"/>
                  <a:pt x="4332" y="373930"/>
                  <a:pt x="4332" y="640630"/>
                </a:cubicBezTo>
                <a:cubicBezTo>
                  <a:pt x="4332" y="907330"/>
                  <a:pt x="23382" y="1483063"/>
                  <a:pt x="42432" y="1809030"/>
                </a:cubicBezTo>
                <a:cubicBezTo>
                  <a:pt x="61482" y="2134997"/>
                  <a:pt x="78415" y="2460963"/>
                  <a:pt x="118632" y="2596430"/>
                </a:cubicBezTo>
                <a:cubicBezTo>
                  <a:pt x="158849" y="2731897"/>
                  <a:pt x="283732" y="2621830"/>
                  <a:pt x="283732" y="2621830"/>
                </a:cubicBezTo>
                <a:cubicBezTo>
                  <a:pt x="338765" y="2630297"/>
                  <a:pt x="389565" y="2632413"/>
                  <a:pt x="448832" y="2647230"/>
                </a:cubicBezTo>
                <a:cubicBezTo>
                  <a:pt x="508099" y="2662047"/>
                  <a:pt x="607582" y="2678980"/>
                  <a:pt x="639332" y="2710730"/>
                </a:cubicBezTo>
                <a:lnTo>
                  <a:pt x="639332" y="2837730"/>
                </a:lnTo>
                <a:lnTo>
                  <a:pt x="639332" y="2837730"/>
                </a:ln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Figura a mano libera 98"/>
          <p:cNvSpPr/>
          <p:nvPr/>
        </p:nvSpPr>
        <p:spPr>
          <a:xfrm rot="7070913">
            <a:off x="5723158" y="4015562"/>
            <a:ext cx="213063" cy="391981"/>
          </a:xfrm>
          <a:custGeom>
            <a:avLst/>
            <a:gdLst>
              <a:gd name="connsiteX0" fmla="*/ 0 w 292100"/>
              <a:gd name="connsiteY0" fmla="*/ 0 h 584200"/>
              <a:gd name="connsiteX1" fmla="*/ 63500 w 292100"/>
              <a:gd name="connsiteY1" fmla="*/ 25400 h 584200"/>
              <a:gd name="connsiteX2" fmla="*/ 152400 w 292100"/>
              <a:gd name="connsiteY2" fmla="*/ 63500 h 584200"/>
              <a:gd name="connsiteX3" fmla="*/ 228600 w 292100"/>
              <a:gd name="connsiteY3" fmla="*/ 139700 h 584200"/>
              <a:gd name="connsiteX4" fmla="*/ 241300 w 292100"/>
              <a:gd name="connsiteY4" fmla="*/ 266700 h 584200"/>
              <a:gd name="connsiteX5" fmla="*/ 266700 w 292100"/>
              <a:gd name="connsiteY5" fmla="*/ 304800 h 584200"/>
              <a:gd name="connsiteX6" fmla="*/ 292100 w 292100"/>
              <a:gd name="connsiteY6" fmla="*/ 355600 h 584200"/>
              <a:gd name="connsiteX7" fmla="*/ 279400 w 292100"/>
              <a:gd name="connsiteY7" fmla="*/ 393700 h 584200"/>
              <a:gd name="connsiteX8" fmla="*/ 215900 w 292100"/>
              <a:gd name="connsiteY8" fmla="*/ 469900 h 584200"/>
              <a:gd name="connsiteX9" fmla="*/ 190500 w 292100"/>
              <a:gd name="connsiteY9" fmla="*/ 508000 h 584200"/>
              <a:gd name="connsiteX10" fmla="*/ 241300 w 292100"/>
              <a:gd name="connsiteY10" fmla="*/ 546100 h 584200"/>
              <a:gd name="connsiteX11" fmla="*/ 266700 w 292100"/>
              <a:gd name="connsiteY11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00" h="584200">
                <a:moveTo>
                  <a:pt x="0" y="0"/>
                </a:moveTo>
                <a:cubicBezTo>
                  <a:pt x="21167" y="8467"/>
                  <a:pt x="42668" y="16141"/>
                  <a:pt x="63500" y="25400"/>
                </a:cubicBezTo>
                <a:cubicBezTo>
                  <a:pt x="157661" y="67249"/>
                  <a:pt x="74146" y="37415"/>
                  <a:pt x="152400" y="63500"/>
                </a:cubicBezTo>
                <a:cubicBezTo>
                  <a:pt x="177800" y="88900"/>
                  <a:pt x="225026" y="103957"/>
                  <a:pt x="228600" y="139700"/>
                </a:cubicBezTo>
                <a:cubicBezTo>
                  <a:pt x="232833" y="182033"/>
                  <a:pt x="231733" y="225245"/>
                  <a:pt x="241300" y="266700"/>
                </a:cubicBezTo>
                <a:cubicBezTo>
                  <a:pt x="244732" y="281573"/>
                  <a:pt x="259127" y="291548"/>
                  <a:pt x="266700" y="304800"/>
                </a:cubicBezTo>
                <a:cubicBezTo>
                  <a:pt x="276093" y="321238"/>
                  <a:pt x="283633" y="338667"/>
                  <a:pt x="292100" y="355600"/>
                </a:cubicBezTo>
                <a:cubicBezTo>
                  <a:pt x="287867" y="368300"/>
                  <a:pt x="285387" y="381726"/>
                  <a:pt x="279400" y="393700"/>
                </a:cubicBezTo>
                <a:cubicBezTo>
                  <a:pt x="255751" y="440998"/>
                  <a:pt x="251009" y="427769"/>
                  <a:pt x="215900" y="469900"/>
                </a:cubicBezTo>
                <a:cubicBezTo>
                  <a:pt x="206129" y="481626"/>
                  <a:pt x="198967" y="495300"/>
                  <a:pt x="190500" y="508000"/>
                </a:cubicBezTo>
                <a:cubicBezTo>
                  <a:pt x="207433" y="520700"/>
                  <a:pt x="226333" y="531133"/>
                  <a:pt x="241300" y="546100"/>
                </a:cubicBezTo>
                <a:cubicBezTo>
                  <a:pt x="252093" y="556893"/>
                  <a:pt x="266700" y="584200"/>
                  <a:pt x="266700" y="584200"/>
                </a:cubicBezTo>
              </a:path>
            </a:pathLst>
          </a:custGeom>
          <a:ln w="952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igura a mano libera 99"/>
          <p:cNvSpPr/>
          <p:nvPr/>
        </p:nvSpPr>
        <p:spPr>
          <a:xfrm rot="7070913">
            <a:off x="5793043" y="3919672"/>
            <a:ext cx="83373" cy="400503"/>
          </a:xfrm>
          <a:custGeom>
            <a:avLst/>
            <a:gdLst>
              <a:gd name="connsiteX0" fmla="*/ 0 w 114300"/>
              <a:gd name="connsiteY0" fmla="*/ 0 h 596900"/>
              <a:gd name="connsiteX1" fmla="*/ 25400 w 114300"/>
              <a:gd name="connsiteY1" fmla="*/ 63500 h 596900"/>
              <a:gd name="connsiteX2" fmla="*/ 38100 w 114300"/>
              <a:gd name="connsiteY2" fmla="*/ 101600 h 596900"/>
              <a:gd name="connsiteX3" fmla="*/ 88900 w 114300"/>
              <a:gd name="connsiteY3" fmla="*/ 177800 h 596900"/>
              <a:gd name="connsiteX4" fmla="*/ 114300 w 114300"/>
              <a:gd name="connsiteY4" fmla="*/ 215900 h 596900"/>
              <a:gd name="connsiteX5" fmla="*/ 101600 w 114300"/>
              <a:gd name="connsiteY5" fmla="*/ 266700 h 596900"/>
              <a:gd name="connsiteX6" fmla="*/ 63500 w 114300"/>
              <a:gd name="connsiteY6" fmla="*/ 304800 h 596900"/>
              <a:gd name="connsiteX7" fmla="*/ 88900 w 114300"/>
              <a:gd name="connsiteY7" fmla="*/ 419100 h 596900"/>
              <a:gd name="connsiteX8" fmla="*/ 76200 w 114300"/>
              <a:gd name="connsiteY8" fmla="*/ 508000 h 596900"/>
              <a:gd name="connsiteX9" fmla="*/ 38100 w 114300"/>
              <a:gd name="connsiteY9" fmla="*/ 571500 h 596900"/>
              <a:gd name="connsiteX10" fmla="*/ 25400 w 114300"/>
              <a:gd name="connsiteY10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" h="596900">
                <a:moveTo>
                  <a:pt x="0" y="0"/>
                </a:moveTo>
                <a:cubicBezTo>
                  <a:pt x="8467" y="21167"/>
                  <a:pt x="17395" y="42154"/>
                  <a:pt x="25400" y="63500"/>
                </a:cubicBezTo>
                <a:cubicBezTo>
                  <a:pt x="30100" y="76035"/>
                  <a:pt x="31599" y="89898"/>
                  <a:pt x="38100" y="101600"/>
                </a:cubicBezTo>
                <a:cubicBezTo>
                  <a:pt x="52925" y="128285"/>
                  <a:pt x="71967" y="152400"/>
                  <a:pt x="88900" y="177800"/>
                </a:cubicBezTo>
                <a:lnTo>
                  <a:pt x="114300" y="215900"/>
                </a:lnTo>
                <a:cubicBezTo>
                  <a:pt x="110067" y="232833"/>
                  <a:pt x="110260" y="251545"/>
                  <a:pt x="101600" y="266700"/>
                </a:cubicBezTo>
                <a:cubicBezTo>
                  <a:pt x="92689" y="282294"/>
                  <a:pt x="67396" y="287267"/>
                  <a:pt x="63500" y="304800"/>
                </a:cubicBezTo>
                <a:cubicBezTo>
                  <a:pt x="57540" y="331621"/>
                  <a:pt x="78902" y="389107"/>
                  <a:pt x="88900" y="419100"/>
                </a:cubicBezTo>
                <a:cubicBezTo>
                  <a:pt x="84667" y="448733"/>
                  <a:pt x="85666" y="479602"/>
                  <a:pt x="76200" y="508000"/>
                </a:cubicBezTo>
                <a:cubicBezTo>
                  <a:pt x="68394" y="531418"/>
                  <a:pt x="50347" y="550068"/>
                  <a:pt x="38100" y="571500"/>
                </a:cubicBezTo>
                <a:cubicBezTo>
                  <a:pt x="33404" y="579719"/>
                  <a:pt x="29633" y="588433"/>
                  <a:pt x="25400" y="596900"/>
                </a:cubicBezTo>
              </a:path>
            </a:pathLst>
          </a:custGeom>
          <a:ln w="952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Figura a mano libera 100"/>
          <p:cNvSpPr/>
          <p:nvPr/>
        </p:nvSpPr>
        <p:spPr>
          <a:xfrm rot="7070913">
            <a:off x="5827135" y="3815677"/>
            <a:ext cx="148217" cy="374939"/>
          </a:xfrm>
          <a:custGeom>
            <a:avLst/>
            <a:gdLst>
              <a:gd name="connsiteX0" fmla="*/ 203200 w 203200"/>
              <a:gd name="connsiteY0" fmla="*/ 0 h 558800"/>
              <a:gd name="connsiteX1" fmla="*/ 190500 w 203200"/>
              <a:gd name="connsiteY1" fmla="*/ 88900 h 558800"/>
              <a:gd name="connsiteX2" fmla="*/ 177800 w 203200"/>
              <a:gd name="connsiteY2" fmla="*/ 127000 h 558800"/>
              <a:gd name="connsiteX3" fmla="*/ 139700 w 203200"/>
              <a:gd name="connsiteY3" fmla="*/ 139700 h 558800"/>
              <a:gd name="connsiteX4" fmla="*/ 127000 w 203200"/>
              <a:gd name="connsiteY4" fmla="*/ 177800 h 558800"/>
              <a:gd name="connsiteX5" fmla="*/ 101600 w 203200"/>
              <a:gd name="connsiteY5" fmla="*/ 215900 h 558800"/>
              <a:gd name="connsiteX6" fmla="*/ 127000 w 203200"/>
              <a:gd name="connsiteY6" fmla="*/ 304800 h 558800"/>
              <a:gd name="connsiteX7" fmla="*/ 88900 w 203200"/>
              <a:gd name="connsiteY7" fmla="*/ 355600 h 558800"/>
              <a:gd name="connsiteX8" fmla="*/ 12700 w 203200"/>
              <a:gd name="connsiteY8" fmla="*/ 393700 h 558800"/>
              <a:gd name="connsiteX9" fmla="*/ 0 w 203200"/>
              <a:gd name="connsiteY9" fmla="*/ 431800 h 558800"/>
              <a:gd name="connsiteX10" fmla="*/ 38100 w 203200"/>
              <a:gd name="connsiteY10" fmla="*/ 520700 h 558800"/>
              <a:gd name="connsiteX11" fmla="*/ 50800 w 20320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558800">
                <a:moveTo>
                  <a:pt x="203200" y="0"/>
                </a:moveTo>
                <a:cubicBezTo>
                  <a:pt x="198967" y="29633"/>
                  <a:pt x="196371" y="59547"/>
                  <a:pt x="190500" y="88900"/>
                </a:cubicBezTo>
                <a:cubicBezTo>
                  <a:pt x="187875" y="102027"/>
                  <a:pt x="187266" y="117534"/>
                  <a:pt x="177800" y="127000"/>
                </a:cubicBezTo>
                <a:cubicBezTo>
                  <a:pt x="168334" y="136466"/>
                  <a:pt x="152400" y="135467"/>
                  <a:pt x="139700" y="139700"/>
                </a:cubicBezTo>
                <a:cubicBezTo>
                  <a:pt x="135467" y="152400"/>
                  <a:pt x="132987" y="165826"/>
                  <a:pt x="127000" y="177800"/>
                </a:cubicBezTo>
                <a:cubicBezTo>
                  <a:pt x="120174" y="191452"/>
                  <a:pt x="103759" y="200790"/>
                  <a:pt x="101600" y="215900"/>
                </a:cubicBezTo>
                <a:cubicBezTo>
                  <a:pt x="100005" y="227063"/>
                  <a:pt x="122234" y="290502"/>
                  <a:pt x="127000" y="304800"/>
                </a:cubicBezTo>
                <a:cubicBezTo>
                  <a:pt x="114300" y="321733"/>
                  <a:pt x="103867" y="340633"/>
                  <a:pt x="88900" y="355600"/>
                </a:cubicBezTo>
                <a:cubicBezTo>
                  <a:pt x="64281" y="380219"/>
                  <a:pt x="43688" y="383371"/>
                  <a:pt x="12700" y="393700"/>
                </a:cubicBezTo>
                <a:cubicBezTo>
                  <a:pt x="8467" y="406400"/>
                  <a:pt x="0" y="418413"/>
                  <a:pt x="0" y="431800"/>
                </a:cubicBezTo>
                <a:cubicBezTo>
                  <a:pt x="0" y="451656"/>
                  <a:pt x="33140" y="509127"/>
                  <a:pt x="38100" y="520700"/>
                </a:cubicBezTo>
                <a:cubicBezTo>
                  <a:pt x="43373" y="533005"/>
                  <a:pt x="50800" y="558800"/>
                  <a:pt x="50800" y="558800"/>
                </a:cubicBezTo>
              </a:path>
            </a:pathLst>
          </a:custGeom>
          <a:ln w="952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Figura a mano libera 101"/>
          <p:cNvSpPr/>
          <p:nvPr/>
        </p:nvSpPr>
        <p:spPr>
          <a:xfrm rot="7070913">
            <a:off x="5793880" y="3743457"/>
            <a:ext cx="287172" cy="400503"/>
          </a:xfrm>
          <a:custGeom>
            <a:avLst/>
            <a:gdLst>
              <a:gd name="connsiteX0" fmla="*/ 393700 w 393700"/>
              <a:gd name="connsiteY0" fmla="*/ 0 h 596900"/>
              <a:gd name="connsiteX1" fmla="*/ 330200 w 393700"/>
              <a:gd name="connsiteY1" fmla="*/ 63500 h 596900"/>
              <a:gd name="connsiteX2" fmla="*/ 266700 w 393700"/>
              <a:gd name="connsiteY2" fmla="*/ 50800 h 596900"/>
              <a:gd name="connsiteX3" fmla="*/ 165100 w 393700"/>
              <a:gd name="connsiteY3" fmla="*/ 63500 h 596900"/>
              <a:gd name="connsiteX4" fmla="*/ 152400 w 393700"/>
              <a:gd name="connsiteY4" fmla="*/ 152400 h 596900"/>
              <a:gd name="connsiteX5" fmla="*/ 50800 w 393700"/>
              <a:gd name="connsiteY5" fmla="*/ 203200 h 596900"/>
              <a:gd name="connsiteX6" fmla="*/ 25400 w 393700"/>
              <a:gd name="connsiteY6" fmla="*/ 241300 h 596900"/>
              <a:gd name="connsiteX7" fmla="*/ 63500 w 393700"/>
              <a:gd name="connsiteY7" fmla="*/ 317500 h 596900"/>
              <a:gd name="connsiteX8" fmla="*/ 101600 w 393700"/>
              <a:gd name="connsiteY8" fmla="*/ 393700 h 596900"/>
              <a:gd name="connsiteX9" fmla="*/ 76200 w 393700"/>
              <a:gd name="connsiteY9" fmla="*/ 533400 h 596900"/>
              <a:gd name="connsiteX10" fmla="*/ 38100 w 393700"/>
              <a:gd name="connsiteY10" fmla="*/ 571500 h 596900"/>
              <a:gd name="connsiteX11" fmla="*/ 0 w 393700"/>
              <a:gd name="connsiteY11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700" h="596900">
                <a:moveTo>
                  <a:pt x="393700" y="0"/>
                </a:moveTo>
                <a:cubicBezTo>
                  <a:pt x="372533" y="21167"/>
                  <a:pt x="357993" y="52383"/>
                  <a:pt x="330200" y="63500"/>
                </a:cubicBezTo>
                <a:cubicBezTo>
                  <a:pt x="310158" y="71517"/>
                  <a:pt x="288286" y="50800"/>
                  <a:pt x="266700" y="50800"/>
                </a:cubicBezTo>
                <a:cubicBezTo>
                  <a:pt x="232570" y="50800"/>
                  <a:pt x="198967" y="59267"/>
                  <a:pt x="165100" y="63500"/>
                </a:cubicBezTo>
                <a:cubicBezTo>
                  <a:pt x="160867" y="93133"/>
                  <a:pt x="171355" y="129232"/>
                  <a:pt x="152400" y="152400"/>
                </a:cubicBezTo>
                <a:cubicBezTo>
                  <a:pt x="128423" y="181705"/>
                  <a:pt x="50800" y="203200"/>
                  <a:pt x="50800" y="203200"/>
                </a:cubicBezTo>
                <a:cubicBezTo>
                  <a:pt x="42333" y="215900"/>
                  <a:pt x="27909" y="226244"/>
                  <a:pt x="25400" y="241300"/>
                </a:cubicBezTo>
                <a:cubicBezTo>
                  <a:pt x="21410" y="265241"/>
                  <a:pt x="55207" y="300915"/>
                  <a:pt x="63500" y="317500"/>
                </a:cubicBezTo>
                <a:cubicBezTo>
                  <a:pt x="116080" y="422660"/>
                  <a:pt x="28807" y="284511"/>
                  <a:pt x="101600" y="393700"/>
                </a:cubicBezTo>
                <a:cubicBezTo>
                  <a:pt x="119255" y="464319"/>
                  <a:pt x="126467" y="449622"/>
                  <a:pt x="76200" y="533400"/>
                </a:cubicBezTo>
                <a:cubicBezTo>
                  <a:pt x="66959" y="548801"/>
                  <a:pt x="51898" y="560002"/>
                  <a:pt x="38100" y="571500"/>
                </a:cubicBezTo>
                <a:cubicBezTo>
                  <a:pt x="26374" y="581271"/>
                  <a:pt x="0" y="596900"/>
                  <a:pt x="0" y="596900"/>
                </a:cubicBezTo>
              </a:path>
            </a:pathLst>
          </a:custGeom>
          <a:ln w="952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Figura a mano libera 126"/>
          <p:cNvSpPr/>
          <p:nvPr/>
        </p:nvSpPr>
        <p:spPr>
          <a:xfrm>
            <a:off x="7450458" y="5533366"/>
            <a:ext cx="1456266" cy="183227"/>
          </a:xfrm>
          <a:custGeom>
            <a:avLst/>
            <a:gdLst>
              <a:gd name="connsiteX0" fmla="*/ 0 w 2573867"/>
              <a:gd name="connsiteY0" fmla="*/ 0 h 183227"/>
              <a:gd name="connsiteX1" fmla="*/ 423334 w 2573867"/>
              <a:gd name="connsiteY1" fmla="*/ 169333 h 183227"/>
              <a:gd name="connsiteX2" fmla="*/ 1473200 w 2573867"/>
              <a:gd name="connsiteY2" fmla="*/ 169333 h 183227"/>
              <a:gd name="connsiteX3" fmla="*/ 2573867 w 2573867"/>
              <a:gd name="connsiteY3" fmla="*/ 135467 h 18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867" h="183227">
                <a:moveTo>
                  <a:pt x="0" y="0"/>
                </a:moveTo>
                <a:cubicBezTo>
                  <a:pt x="88900" y="70555"/>
                  <a:pt x="177801" y="141111"/>
                  <a:pt x="423334" y="169333"/>
                </a:cubicBezTo>
                <a:cubicBezTo>
                  <a:pt x="668867" y="197555"/>
                  <a:pt x="1114778" y="174977"/>
                  <a:pt x="1473200" y="169333"/>
                </a:cubicBezTo>
                <a:cubicBezTo>
                  <a:pt x="1831622" y="163689"/>
                  <a:pt x="2573867" y="135467"/>
                  <a:pt x="2573867" y="135467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9" name="Connettore 1 128"/>
          <p:cNvCxnSpPr/>
          <p:nvPr/>
        </p:nvCxnSpPr>
        <p:spPr>
          <a:xfrm flipH="1" flipV="1">
            <a:off x="4703467" y="5777846"/>
            <a:ext cx="4558856" cy="52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1640590" y="3473174"/>
            <a:ext cx="0" cy="7162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>
            <a:off x="6761162" y="3850047"/>
            <a:ext cx="691158" cy="371041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3154511" y="14006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dirty="0" err="1"/>
              <a:t>Hydrostatic</a:t>
            </a:r>
            <a:r>
              <a:rPr lang="it-IT" dirty="0"/>
              <a:t> </a:t>
            </a:r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 and from a </a:t>
            </a:r>
            <a:r>
              <a:rPr lang="it-IT" dirty="0" err="1"/>
              <a:t>filling</a:t>
            </a:r>
            <a:r>
              <a:rPr lang="it-IT" dirty="0"/>
              <a:t> </a:t>
            </a:r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a </a:t>
            </a:r>
            <a:r>
              <a:rPr lang="it-IT" dirty="0" err="1"/>
              <a:t>draining</a:t>
            </a:r>
            <a:r>
              <a:rPr lang="it-IT" dirty="0"/>
              <a:t>  </a:t>
            </a:r>
            <a:r>
              <a:rPr lang="it-IT" dirty="0" err="1"/>
              <a:t>gradient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884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1289858" y="1718727"/>
            <a:ext cx="1064030" cy="870047"/>
          </a:xfrm>
          <a:custGeom>
            <a:avLst/>
            <a:gdLst>
              <a:gd name="connsiteX0" fmla="*/ 0 w 1320800"/>
              <a:gd name="connsiteY0" fmla="*/ 0 h 1083733"/>
              <a:gd name="connsiteX1" fmla="*/ 135466 w 1320800"/>
              <a:gd name="connsiteY1" fmla="*/ 355600 h 1083733"/>
              <a:gd name="connsiteX2" fmla="*/ 423333 w 1320800"/>
              <a:gd name="connsiteY2" fmla="*/ 795866 h 1083733"/>
              <a:gd name="connsiteX3" fmla="*/ 1320800 w 1320800"/>
              <a:gd name="connsiteY3" fmla="*/ 1083733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1083733">
                <a:moveTo>
                  <a:pt x="0" y="0"/>
                </a:moveTo>
                <a:cubicBezTo>
                  <a:pt x="32455" y="111478"/>
                  <a:pt x="64911" y="222956"/>
                  <a:pt x="135466" y="355600"/>
                </a:cubicBezTo>
                <a:cubicBezTo>
                  <a:pt x="206021" y="488244"/>
                  <a:pt x="225777" y="674511"/>
                  <a:pt x="423333" y="795866"/>
                </a:cubicBezTo>
                <a:cubicBezTo>
                  <a:pt x="620889" y="917221"/>
                  <a:pt x="1320800" y="1083733"/>
                  <a:pt x="1320800" y="1083733"/>
                </a:cubicBezTo>
              </a:path>
            </a:pathLst>
          </a:cu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957556" y="2093382"/>
            <a:ext cx="1852720" cy="3647131"/>
            <a:chOff x="457200" y="685800"/>
            <a:chExt cx="2540000" cy="5435600"/>
          </a:xfrm>
        </p:grpSpPr>
        <p:sp>
          <p:nvSpPr>
            <p:cNvPr id="12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3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14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32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3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15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6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7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8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19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4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5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6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7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8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29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30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31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6" name="Figura a mano libera 5"/>
          <p:cNvSpPr/>
          <p:nvPr/>
        </p:nvSpPr>
        <p:spPr>
          <a:xfrm>
            <a:off x="2272987" y="4334493"/>
            <a:ext cx="213063" cy="391981"/>
          </a:xfrm>
          <a:custGeom>
            <a:avLst/>
            <a:gdLst>
              <a:gd name="connsiteX0" fmla="*/ 0 w 292100"/>
              <a:gd name="connsiteY0" fmla="*/ 0 h 584200"/>
              <a:gd name="connsiteX1" fmla="*/ 63500 w 292100"/>
              <a:gd name="connsiteY1" fmla="*/ 25400 h 584200"/>
              <a:gd name="connsiteX2" fmla="*/ 152400 w 292100"/>
              <a:gd name="connsiteY2" fmla="*/ 63500 h 584200"/>
              <a:gd name="connsiteX3" fmla="*/ 228600 w 292100"/>
              <a:gd name="connsiteY3" fmla="*/ 139700 h 584200"/>
              <a:gd name="connsiteX4" fmla="*/ 241300 w 292100"/>
              <a:gd name="connsiteY4" fmla="*/ 266700 h 584200"/>
              <a:gd name="connsiteX5" fmla="*/ 266700 w 292100"/>
              <a:gd name="connsiteY5" fmla="*/ 304800 h 584200"/>
              <a:gd name="connsiteX6" fmla="*/ 292100 w 292100"/>
              <a:gd name="connsiteY6" fmla="*/ 355600 h 584200"/>
              <a:gd name="connsiteX7" fmla="*/ 279400 w 292100"/>
              <a:gd name="connsiteY7" fmla="*/ 393700 h 584200"/>
              <a:gd name="connsiteX8" fmla="*/ 215900 w 292100"/>
              <a:gd name="connsiteY8" fmla="*/ 469900 h 584200"/>
              <a:gd name="connsiteX9" fmla="*/ 190500 w 292100"/>
              <a:gd name="connsiteY9" fmla="*/ 508000 h 584200"/>
              <a:gd name="connsiteX10" fmla="*/ 241300 w 292100"/>
              <a:gd name="connsiteY10" fmla="*/ 546100 h 584200"/>
              <a:gd name="connsiteX11" fmla="*/ 266700 w 292100"/>
              <a:gd name="connsiteY11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100" h="584200">
                <a:moveTo>
                  <a:pt x="0" y="0"/>
                </a:moveTo>
                <a:cubicBezTo>
                  <a:pt x="21167" y="8467"/>
                  <a:pt x="42668" y="16141"/>
                  <a:pt x="63500" y="25400"/>
                </a:cubicBezTo>
                <a:cubicBezTo>
                  <a:pt x="157661" y="67249"/>
                  <a:pt x="74146" y="37415"/>
                  <a:pt x="152400" y="63500"/>
                </a:cubicBezTo>
                <a:cubicBezTo>
                  <a:pt x="177800" y="88900"/>
                  <a:pt x="225026" y="103957"/>
                  <a:pt x="228600" y="139700"/>
                </a:cubicBezTo>
                <a:cubicBezTo>
                  <a:pt x="232833" y="182033"/>
                  <a:pt x="231733" y="225245"/>
                  <a:pt x="241300" y="266700"/>
                </a:cubicBezTo>
                <a:cubicBezTo>
                  <a:pt x="244732" y="281573"/>
                  <a:pt x="259127" y="291548"/>
                  <a:pt x="266700" y="304800"/>
                </a:cubicBezTo>
                <a:cubicBezTo>
                  <a:pt x="276093" y="321238"/>
                  <a:pt x="283633" y="338667"/>
                  <a:pt x="292100" y="355600"/>
                </a:cubicBezTo>
                <a:cubicBezTo>
                  <a:pt x="287867" y="368300"/>
                  <a:pt x="285387" y="381726"/>
                  <a:pt x="279400" y="393700"/>
                </a:cubicBezTo>
                <a:cubicBezTo>
                  <a:pt x="255751" y="440998"/>
                  <a:pt x="251009" y="427769"/>
                  <a:pt x="215900" y="469900"/>
                </a:cubicBezTo>
                <a:cubicBezTo>
                  <a:pt x="206129" y="481626"/>
                  <a:pt x="198967" y="495300"/>
                  <a:pt x="190500" y="508000"/>
                </a:cubicBezTo>
                <a:cubicBezTo>
                  <a:pt x="207433" y="520700"/>
                  <a:pt x="226333" y="531133"/>
                  <a:pt x="241300" y="546100"/>
                </a:cubicBezTo>
                <a:cubicBezTo>
                  <a:pt x="252093" y="556893"/>
                  <a:pt x="266700" y="584200"/>
                  <a:pt x="266700" y="58420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2254460" y="4368579"/>
            <a:ext cx="83373" cy="400503"/>
          </a:xfrm>
          <a:custGeom>
            <a:avLst/>
            <a:gdLst>
              <a:gd name="connsiteX0" fmla="*/ 0 w 114300"/>
              <a:gd name="connsiteY0" fmla="*/ 0 h 596900"/>
              <a:gd name="connsiteX1" fmla="*/ 25400 w 114300"/>
              <a:gd name="connsiteY1" fmla="*/ 63500 h 596900"/>
              <a:gd name="connsiteX2" fmla="*/ 38100 w 114300"/>
              <a:gd name="connsiteY2" fmla="*/ 101600 h 596900"/>
              <a:gd name="connsiteX3" fmla="*/ 88900 w 114300"/>
              <a:gd name="connsiteY3" fmla="*/ 177800 h 596900"/>
              <a:gd name="connsiteX4" fmla="*/ 114300 w 114300"/>
              <a:gd name="connsiteY4" fmla="*/ 215900 h 596900"/>
              <a:gd name="connsiteX5" fmla="*/ 101600 w 114300"/>
              <a:gd name="connsiteY5" fmla="*/ 266700 h 596900"/>
              <a:gd name="connsiteX6" fmla="*/ 63500 w 114300"/>
              <a:gd name="connsiteY6" fmla="*/ 304800 h 596900"/>
              <a:gd name="connsiteX7" fmla="*/ 88900 w 114300"/>
              <a:gd name="connsiteY7" fmla="*/ 419100 h 596900"/>
              <a:gd name="connsiteX8" fmla="*/ 76200 w 114300"/>
              <a:gd name="connsiteY8" fmla="*/ 508000 h 596900"/>
              <a:gd name="connsiteX9" fmla="*/ 38100 w 114300"/>
              <a:gd name="connsiteY9" fmla="*/ 571500 h 596900"/>
              <a:gd name="connsiteX10" fmla="*/ 25400 w 114300"/>
              <a:gd name="connsiteY10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300" h="596900">
                <a:moveTo>
                  <a:pt x="0" y="0"/>
                </a:moveTo>
                <a:cubicBezTo>
                  <a:pt x="8467" y="21167"/>
                  <a:pt x="17395" y="42154"/>
                  <a:pt x="25400" y="63500"/>
                </a:cubicBezTo>
                <a:cubicBezTo>
                  <a:pt x="30100" y="76035"/>
                  <a:pt x="31599" y="89898"/>
                  <a:pt x="38100" y="101600"/>
                </a:cubicBezTo>
                <a:cubicBezTo>
                  <a:pt x="52925" y="128285"/>
                  <a:pt x="71967" y="152400"/>
                  <a:pt x="88900" y="177800"/>
                </a:cubicBezTo>
                <a:lnTo>
                  <a:pt x="114300" y="215900"/>
                </a:lnTo>
                <a:cubicBezTo>
                  <a:pt x="110067" y="232833"/>
                  <a:pt x="110260" y="251545"/>
                  <a:pt x="101600" y="266700"/>
                </a:cubicBezTo>
                <a:cubicBezTo>
                  <a:pt x="92689" y="282294"/>
                  <a:pt x="67396" y="287267"/>
                  <a:pt x="63500" y="304800"/>
                </a:cubicBezTo>
                <a:cubicBezTo>
                  <a:pt x="57540" y="331621"/>
                  <a:pt x="78902" y="389107"/>
                  <a:pt x="88900" y="419100"/>
                </a:cubicBezTo>
                <a:cubicBezTo>
                  <a:pt x="84667" y="448733"/>
                  <a:pt x="85666" y="479602"/>
                  <a:pt x="76200" y="508000"/>
                </a:cubicBezTo>
                <a:cubicBezTo>
                  <a:pt x="68394" y="531418"/>
                  <a:pt x="50347" y="550068"/>
                  <a:pt x="38100" y="571500"/>
                </a:cubicBezTo>
                <a:cubicBezTo>
                  <a:pt x="33404" y="579719"/>
                  <a:pt x="29633" y="588433"/>
                  <a:pt x="25400" y="59690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2087715" y="4377100"/>
            <a:ext cx="148217" cy="374939"/>
          </a:xfrm>
          <a:custGeom>
            <a:avLst/>
            <a:gdLst>
              <a:gd name="connsiteX0" fmla="*/ 203200 w 203200"/>
              <a:gd name="connsiteY0" fmla="*/ 0 h 558800"/>
              <a:gd name="connsiteX1" fmla="*/ 190500 w 203200"/>
              <a:gd name="connsiteY1" fmla="*/ 88900 h 558800"/>
              <a:gd name="connsiteX2" fmla="*/ 177800 w 203200"/>
              <a:gd name="connsiteY2" fmla="*/ 127000 h 558800"/>
              <a:gd name="connsiteX3" fmla="*/ 139700 w 203200"/>
              <a:gd name="connsiteY3" fmla="*/ 139700 h 558800"/>
              <a:gd name="connsiteX4" fmla="*/ 127000 w 203200"/>
              <a:gd name="connsiteY4" fmla="*/ 177800 h 558800"/>
              <a:gd name="connsiteX5" fmla="*/ 101600 w 203200"/>
              <a:gd name="connsiteY5" fmla="*/ 215900 h 558800"/>
              <a:gd name="connsiteX6" fmla="*/ 127000 w 203200"/>
              <a:gd name="connsiteY6" fmla="*/ 304800 h 558800"/>
              <a:gd name="connsiteX7" fmla="*/ 88900 w 203200"/>
              <a:gd name="connsiteY7" fmla="*/ 355600 h 558800"/>
              <a:gd name="connsiteX8" fmla="*/ 12700 w 203200"/>
              <a:gd name="connsiteY8" fmla="*/ 393700 h 558800"/>
              <a:gd name="connsiteX9" fmla="*/ 0 w 203200"/>
              <a:gd name="connsiteY9" fmla="*/ 431800 h 558800"/>
              <a:gd name="connsiteX10" fmla="*/ 38100 w 203200"/>
              <a:gd name="connsiteY10" fmla="*/ 520700 h 558800"/>
              <a:gd name="connsiteX11" fmla="*/ 50800 w 203200"/>
              <a:gd name="connsiteY11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558800">
                <a:moveTo>
                  <a:pt x="203200" y="0"/>
                </a:moveTo>
                <a:cubicBezTo>
                  <a:pt x="198967" y="29633"/>
                  <a:pt x="196371" y="59547"/>
                  <a:pt x="190500" y="88900"/>
                </a:cubicBezTo>
                <a:cubicBezTo>
                  <a:pt x="187875" y="102027"/>
                  <a:pt x="187266" y="117534"/>
                  <a:pt x="177800" y="127000"/>
                </a:cubicBezTo>
                <a:cubicBezTo>
                  <a:pt x="168334" y="136466"/>
                  <a:pt x="152400" y="135467"/>
                  <a:pt x="139700" y="139700"/>
                </a:cubicBezTo>
                <a:cubicBezTo>
                  <a:pt x="135467" y="152400"/>
                  <a:pt x="132987" y="165826"/>
                  <a:pt x="127000" y="177800"/>
                </a:cubicBezTo>
                <a:cubicBezTo>
                  <a:pt x="120174" y="191452"/>
                  <a:pt x="103759" y="200790"/>
                  <a:pt x="101600" y="215900"/>
                </a:cubicBezTo>
                <a:cubicBezTo>
                  <a:pt x="100005" y="227063"/>
                  <a:pt x="122234" y="290502"/>
                  <a:pt x="127000" y="304800"/>
                </a:cubicBezTo>
                <a:cubicBezTo>
                  <a:pt x="114300" y="321733"/>
                  <a:pt x="103867" y="340633"/>
                  <a:pt x="88900" y="355600"/>
                </a:cubicBezTo>
                <a:cubicBezTo>
                  <a:pt x="64281" y="380219"/>
                  <a:pt x="43688" y="383371"/>
                  <a:pt x="12700" y="393700"/>
                </a:cubicBezTo>
                <a:cubicBezTo>
                  <a:pt x="8467" y="406400"/>
                  <a:pt x="0" y="418413"/>
                  <a:pt x="0" y="431800"/>
                </a:cubicBezTo>
                <a:cubicBezTo>
                  <a:pt x="0" y="451656"/>
                  <a:pt x="33140" y="509127"/>
                  <a:pt x="38100" y="520700"/>
                </a:cubicBezTo>
                <a:cubicBezTo>
                  <a:pt x="43373" y="533005"/>
                  <a:pt x="50800" y="558800"/>
                  <a:pt x="50800" y="55880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1948762" y="4360058"/>
            <a:ext cx="287172" cy="400503"/>
          </a:xfrm>
          <a:custGeom>
            <a:avLst/>
            <a:gdLst>
              <a:gd name="connsiteX0" fmla="*/ 393700 w 393700"/>
              <a:gd name="connsiteY0" fmla="*/ 0 h 596900"/>
              <a:gd name="connsiteX1" fmla="*/ 330200 w 393700"/>
              <a:gd name="connsiteY1" fmla="*/ 63500 h 596900"/>
              <a:gd name="connsiteX2" fmla="*/ 266700 w 393700"/>
              <a:gd name="connsiteY2" fmla="*/ 50800 h 596900"/>
              <a:gd name="connsiteX3" fmla="*/ 165100 w 393700"/>
              <a:gd name="connsiteY3" fmla="*/ 63500 h 596900"/>
              <a:gd name="connsiteX4" fmla="*/ 152400 w 393700"/>
              <a:gd name="connsiteY4" fmla="*/ 152400 h 596900"/>
              <a:gd name="connsiteX5" fmla="*/ 50800 w 393700"/>
              <a:gd name="connsiteY5" fmla="*/ 203200 h 596900"/>
              <a:gd name="connsiteX6" fmla="*/ 25400 w 393700"/>
              <a:gd name="connsiteY6" fmla="*/ 241300 h 596900"/>
              <a:gd name="connsiteX7" fmla="*/ 63500 w 393700"/>
              <a:gd name="connsiteY7" fmla="*/ 317500 h 596900"/>
              <a:gd name="connsiteX8" fmla="*/ 101600 w 393700"/>
              <a:gd name="connsiteY8" fmla="*/ 393700 h 596900"/>
              <a:gd name="connsiteX9" fmla="*/ 76200 w 393700"/>
              <a:gd name="connsiteY9" fmla="*/ 533400 h 596900"/>
              <a:gd name="connsiteX10" fmla="*/ 38100 w 393700"/>
              <a:gd name="connsiteY10" fmla="*/ 571500 h 596900"/>
              <a:gd name="connsiteX11" fmla="*/ 0 w 393700"/>
              <a:gd name="connsiteY11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700" h="596900">
                <a:moveTo>
                  <a:pt x="393700" y="0"/>
                </a:moveTo>
                <a:cubicBezTo>
                  <a:pt x="372533" y="21167"/>
                  <a:pt x="357993" y="52383"/>
                  <a:pt x="330200" y="63500"/>
                </a:cubicBezTo>
                <a:cubicBezTo>
                  <a:pt x="310158" y="71517"/>
                  <a:pt x="288286" y="50800"/>
                  <a:pt x="266700" y="50800"/>
                </a:cubicBezTo>
                <a:cubicBezTo>
                  <a:pt x="232570" y="50800"/>
                  <a:pt x="198967" y="59267"/>
                  <a:pt x="165100" y="63500"/>
                </a:cubicBezTo>
                <a:cubicBezTo>
                  <a:pt x="160867" y="93133"/>
                  <a:pt x="171355" y="129232"/>
                  <a:pt x="152400" y="152400"/>
                </a:cubicBezTo>
                <a:cubicBezTo>
                  <a:pt x="128423" y="181705"/>
                  <a:pt x="50800" y="203200"/>
                  <a:pt x="50800" y="203200"/>
                </a:cubicBezTo>
                <a:cubicBezTo>
                  <a:pt x="42333" y="215900"/>
                  <a:pt x="27909" y="226244"/>
                  <a:pt x="25400" y="241300"/>
                </a:cubicBezTo>
                <a:cubicBezTo>
                  <a:pt x="21410" y="265241"/>
                  <a:pt x="55207" y="300915"/>
                  <a:pt x="63500" y="317500"/>
                </a:cubicBezTo>
                <a:cubicBezTo>
                  <a:pt x="116080" y="422660"/>
                  <a:pt x="28807" y="284511"/>
                  <a:pt x="101600" y="393700"/>
                </a:cubicBezTo>
                <a:cubicBezTo>
                  <a:pt x="119255" y="464319"/>
                  <a:pt x="126467" y="449622"/>
                  <a:pt x="76200" y="533400"/>
                </a:cubicBezTo>
                <a:cubicBezTo>
                  <a:pt x="66959" y="548801"/>
                  <a:pt x="51898" y="560002"/>
                  <a:pt x="38100" y="571500"/>
                </a:cubicBezTo>
                <a:cubicBezTo>
                  <a:pt x="26374" y="581271"/>
                  <a:pt x="0" y="596900"/>
                  <a:pt x="0" y="59690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2798143" y="1058653"/>
            <a:ext cx="183250" cy="1420320"/>
          </a:xfrm>
          <a:custGeom>
            <a:avLst/>
            <a:gdLst>
              <a:gd name="connsiteX0" fmla="*/ 0 w 212288"/>
              <a:gd name="connsiteY0" fmla="*/ 1828800 h 1828800"/>
              <a:gd name="connsiteX1" fmla="*/ 169333 w 212288"/>
              <a:gd name="connsiteY1" fmla="*/ 1473200 h 1828800"/>
              <a:gd name="connsiteX2" fmla="*/ 203200 w 212288"/>
              <a:gd name="connsiteY2" fmla="*/ 1117600 h 1828800"/>
              <a:gd name="connsiteX3" fmla="*/ 33867 w 212288"/>
              <a:gd name="connsiteY3" fmla="*/ 406400 h 1828800"/>
              <a:gd name="connsiteX4" fmla="*/ 67733 w 212288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88" h="1828800">
                <a:moveTo>
                  <a:pt x="0" y="1828800"/>
                </a:moveTo>
                <a:cubicBezTo>
                  <a:pt x="67733" y="1710266"/>
                  <a:pt x="135466" y="1591733"/>
                  <a:pt x="169333" y="1473200"/>
                </a:cubicBezTo>
                <a:cubicBezTo>
                  <a:pt x="203200" y="1354667"/>
                  <a:pt x="225778" y="1295400"/>
                  <a:pt x="203200" y="1117600"/>
                </a:cubicBezTo>
                <a:cubicBezTo>
                  <a:pt x="180622" y="939800"/>
                  <a:pt x="56445" y="592667"/>
                  <a:pt x="33867" y="406400"/>
                </a:cubicBezTo>
                <a:cubicBezTo>
                  <a:pt x="11289" y="220133"/>
                  <a:pt x="67733" y="0"/>
                  <a:pt x="67733" y="0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1288848" y="1229322"/>
            <a:ext cx="36831" cy="1249650"/>
          </a:xfrm>
          <a:custGeom>
            <a:avLst/>
            <a:gdLst>
              <a:gd name="connsiteX0" fmla="*/ 18187 w 18187"/>
              <a:gd name="connsiteY0" fmla="*/ 1490134 h 1490134"/>
              <a:gd name="connsiteX1" fmla="*/ 1254 w 18187"/>
              <a:gd name="connsiteY1" fmla="*/ 626534 h 1490134"/>
              <a:gd name="connsiteX2" fmla="*/ 1254 w 18187"/>
              <a:gd name="connsiteY2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7" h="1490134">
                <a:moveTo>
                  <a:pt x="18187" y="1490134"/>
                </a:moveTo>
                <a:cubicBezTo>
                  <a:pt x="11131" y="1182512"/>
                  <a:pt x="4076" y="874890"/>
                  <a:pt x="1254" y="626534"/>
                </a:cubicBezTo>
                <a:cubicBezTo>
                  <a:pt x="-1568" y="378178"/>
                  <a:pt x="1254" y="0"/>
                  <a:pt x="1254" y="0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>
            <a:off x="1507945" y="2438692"/>
            <a:ext cx="872067" cy="1888087"/>
          </a:xfrm>
          <a:custGeom>
            <a:avLst/>
            <a:gdLst>
              <a:gd name="connsiteX0" fmla="*/ 702733 w 872067"/>
              <a:gd name="connsiteY0" fmla="*/ 1888087 h 1888087"/>
              <a:gd name="connsiteX1" fmla="*/ 719667 w 872067"/>
              <a:gd name="connsiteY1" fmla="*/ 1845754 h 1888087"/>
              <a:gd name="connsiteX2" fmla="*/ 694267 w 872067"/>
              <a:gd name="connsiteY2" fmla="*/ 1837287 h 1888087"/>
              <a:gd name="connsiteX3" fmla="*/ 668867 w 872067"/>
              <a:gd name="connsiteY3" fmla="*/ 1820354 h 1888087"/>
              <a:gd name="connsiteX4" fmla="*/ 601133 w 872067"/>
              <a:gd name="connsiteY4" fmla="*/ 1803420 h 1888087"/>
              <a:gd name="connsiteX5" fmla="*/ 575733 w 872067"/>
              <a:gd name="connsiteY5" fmla="*/ 1794954 h 1888087"/>
              <a:gd name="connsiteX6" fmla="*/ 550333 w 872067"/>
              <a:gd name="connsiteY6" fmla="*/ 1778020 h 1888087"/>
              <a:gd name="connsiteX7" fmla="*/ 524933 w 872067"/>
              <a:gd name="connsiteY7" fmla="*/ 1769554 h 1888087"/>
              <a:gd name="connsiteX8" fmla="*/ 508000 w 872067"/>
              <a:gd name="connsiteY8" fmla="*/ 1752620 h 1888087"/>
              <a:gd name="connsiteX9" fmla="*/ 516467 w 872067"/>
              <a:gd name="connsiteY9" fmla="*/ 1701820 h 1888087"/>
              <a:gd name="connsiteX10" fmla="*/ 541867 w 872067"/>
              <a:gd name="connsiteY10" fmla="*/ 1684887 h 1888087"/>
              <a:gd name="connsiteX11" fmla="*/ 584200 w 872067"/>
              <a:gd name="connsiteY11" fmla="*/ 1634087 h 1888087"/>
              <a:gd name="connsiteX12" fmla="*/ 592667 w 872067"/>
              <a:gd name="connsiteY12" fmla="*/ 1608687 h 1888087"/>
              <a:gd name="connsiteX13" fmla="*/ 575733 w 872067"/>
              <a:gd name="connsiteY13" fmla="*/ 1591754 h 1888087"/>
              <a:gd name="connsiteX14" fmla="*/ 533400 w 872067"/>
              <a:gd name="connsiteY14" fmla="*/ 1583287 h 1888087"/>
              <a:gd name="connsiteX15" fmla="*/ 499533 w 872067"/>
              <a:gd name="connsiteY15" fmla="*/ 1574820 h 1888087"/>
              <a:gd name="connsiteX16" fmla="*/ 465667 w 872067"/>
              <a:gd name="connsiteY16" fmla="*/ 1549420 h 1888087"/>
              <a:gd name="connsiteX17" fmla="*/ 423333 w 872067"/>
              <a:gd name="connsiteY17" fmla="*/ 1540954 h 1888087"/>
              <a:gd name="connsiteX18" fmla="*/ 389467 w 872067"/>
              <a:gd name="connsiteY18" fmla="*/ 1532487 h 1888087"/>
              <a:gd name="connsiteX19" fmla="*/ 364067 w 872067"/>
              <a:gd name="connsiteY19" fmla="*/ 1515554 h 1888087"/>
              <a:gd name="connsiteX20" fmla="*/ 372533 w 872067"/>
              <a:gd name="connsiteY20" fmla="*/ 1490154 h 1888087"/>
              <a:gd name="connsiteX21" fmla="*/ 423333 w 872067"/>
              <a:gd name="connsiteY21" fmla="*/ 1456287 h 1888087"/>
              <a:gd name="connsiteX22" fmla="*/ 440267 w 872067"/>
              <a:gd name="connsiteY22" fmla="*/ 1439354 h 1888087"/>
              <a:gd name="connsiteX23" fmla="*/ 491067 w 872067"/>
              <a:gd name="connsiteY23" fmla="*/ 1405487 h 1888087"/>
              <a:gd name="connsiteX24" fmla="*/ 516467 w 872067"/>
              <a:gd name="connsiteY24" fmla="*/ 1388554 h 1888087"/>
              <a:gd name="connsiteX25" fmla="*/ 508000 w 872067"/>
              <a:gd name="connsiteY25" fmla="*/ 1346220 h 1888087"/>
              <a:gd name="connsiteX26" fmla="*/ 499533 w 872067"/>
              <a:gd name="connsiteY26" fmla="*/ 1312354 h 1888087"/>
              <a:gd name="connsiteX27" fmla="*/ 482600 w 872067"/>
              <a:gd name="connsiteY27" fmla="*/ 1295420 h 1888087"/>
              <a:gd name="connsiteX28" fmla="*/ 457200 w 872067"/>
              <a:gd name="connsiteY28" fmla="*/ 1261554 h 1888087"/>
              <a:gd name="connsiteX29" fmla="*/ 423333 w 872067"/>
              <a:gd name="connsiteY29" fmla="*/ 1227687 h 1888087"/>
              <a:gd name="connsiteX30" fmla="*/ 406400 w 872067"/>
              <a:gd name="connsiteY30" fmla="*/ 1202287 h 1888087"/>
              <a:gd name="connsiteX31" fmla="*/ 381000 w 872067"/>
              <a:gd name="connsiteY31" fmla="*/ 1185354 h 1888087"/>
              <a:gd name="connsiteX32" fmla="*/ 364067 w 872067"/>
              <a:gd name="connsiteY32" fmla="*/ 1168420 h 1888087"/>
              <a:gd name="connsiteX33" fmla="*/ 355600 w 872067"/>
              <a:gd name="connsiteY33" fmla="*/ 1143020 h 1888087"/>
              <a:gd name="connsiteX34" fmla="*/ 364067 w 872067"/>
              <a:gd name="connsiteY34" fmla="*/ 1117620 h 1888087"/>
              <a:gd name="connsiteX35" fmla="*/ 448733 w 872067"/>
              <a:gd name="connsiteY35" fmla="*/ 1075287 h 1888087"/>
              <a:gd name="connsiteX36" fmla="*/ 474133 w 872067"/>
              <a:gd name="connsiteY36" fmla="*/ 1058354 h 1888087"/>
              <a:gd name="connsiteX37" fmla="*/ 448733 w 872067"/>
              <a:gd name="connsiteY37" fmla="*/ 1007554 h 1888087"/>
              <a:gd name="connsiteX38" fmla="*/ 406400 w 872067"/>
              <a:gd name="connsiteY38" fmla="*/ 1016020 h 1888087"/>
              <a:gd name="connsiteX39" fmla="*/ 389467 w 872067"/>
              <a:gd name="connsiteY39" fmla="*/ 1032954 h 1888087"/>
              <a:gd name="connsiteX40" fmla="*/ 338667 w 872067"/>
              <a:gd name="connsiteY40" fmla="*/ 1058354 h 1888087"/>
              <a:gd name="connsiteX41" fmla="*/ 254000 w 872067"/>
              <a:gd name="connsiteY41" fmla="*/ 1041420 h 1888087"/>
              <a:gd name="connsiteX42" fmla="*/ 203200 w 872067"/>
              <a:gd name="connsiteY42" fmla="*/ 1024487 h 1888087"/>
              <a:gd name="connsiteX43" fmla="*/ 186267 w 872067"/>
              <a:gd name="connsiteY43" fmla="*/ 999087 h 1888087"/>
              <a:gd name="connsiteX44" fmla="*/ 177800 w 872067"/>
              <a:gd name="connsiteY44" fmla="*/ 973687 h 1888087"/>
              <a:gd name="connsiteX45" fmla="*/ 127000 w 872067"/>
              <a:gd name="connsiteY45" fmla="*/ 948287 h 1888087"/>
              <a:gd name="connsiteX46" fmla="*/ 50800 w 872067"/>
              <a:gd name="connsiteY46" fmla="*/ 931354 h 1888087"/>
              <a:gd name="connsiteX47" fmla="*/ 25400 w 872067"/>
              <a:gd name="connsiteY47" fmla="*/ 922887 h 1888087"/>
              <a:gd name="connsiteX48" fmla="*/ 0 w 872067"/>
              <a:gd name="connsiteY48" fmla="*/ 872087 h 1888087"/>
              <a:gd name="connsiteX49" fmla="*/ 8467 w 872067"/>
              <a:gd name="connsiteY49" fmla="*/ 846687 h 1888087"/>
              <a:gd name="connsiteX50" fmla="*/ 42333 w 872067"/>
              <a:gd name="connsiteY50" fmla="*/ 838220 h 1888087"/>
              <a:gd name="connsiteX51" fmla="*/ 67733 w 872067"/>
              <a:gd name="connsiteY51" fmla="*/ 821287 h 1888087"/>
              <a:gd name="connsiteX52" fmla="*/ 84667 w 872067"/>
              <a:gd name="connsiteY52" fmla="*/ 804354 h 1888087"/>
              <a:gd name="connsiteX53" fmla="*/ 135467 w 872067"/>
              <a:gd name="connsiteY53" fmla="*/ 812820 h 1888087"/>
              <a:gd name="connsiteX54" fmla="*/ 152400 w 872067"/>
              <a:gd name="connsiteY54" fmla="*/ 838220 h 1888087"/>
              <a:gd name="connsiteX55" fmla="*/ 194733 w 872067"/>
              <a:gd name="connsiteY55" fmla="*/ 880554 h 1888087"/>
              <a:gd name="connsiteX56" fmla="*/ 228600 w 872067"/>
              <a:gd name="connsiteY56" fmla="*/ 922887 h 1888087"/>
              <a:gd name="connsiteX57" fmla="*/ 279400 w 872067"/>
              <a:gd name="connsiteY57" fmla="*/ 905954 h 1888087"/>
              <a:gd name="connsiteX58" fmla="*/ 406400 w 872067"/>
              <a:gd name="connsiteY58" fmla="*/ 872087 h 1888087"/>
              <a:gd name="connsiteX59" fmla="*/ 457200 w 872067"/>
              <a:gd name="connsiteY59" fmla="*/ 922887 h 1888087"/>
              <a:gd name="connsiteX60" fmla="*/ 482600 w 872067"/>
              <a:gd name="connsiteY60" fmla="*/ 948287 h 1888087"/>
              <a:gd name="connsiteX61" fmla="*/ 516467 w 872067"/>
              <a:gd name="connsiteY61" fmla="*/ 965220 h 1888087"/>
              <a:gd name="connsiteX62" fmla="*/ 575733 w 872067"/>
              <a:gd name="connsiteY62" fmla="*/ 990620 h 1888087"/>
              <a:gd name="connsiteX63" fmla="*/ 685800 w 872067"/>
              <a:gd name="connsiteY63" fmla="*/ 999087 h 1888087"/>
              <a:gd name="connsiteX64" fmla="*/ 745067 w 872067"/>
              <a:gd name="connsiteY64" fmla="*/ 1016020 h 1888087"/>
              <a:gd name="connsiteX65" fmla="*/ 872067 w 872067"/>
              <a:gd name="connsiteY65" fmla="*/ 1007554 h 1888087"/>
              <a:gd name="connsiteX66" fmla="*/ 863600 w 872067"/>
              <a:gd name="connsiteY66" fmla="*/ 956754 h 1888087"/>
              <a:gd name="connsiteX67" fmla="*/ 846667 w 872067"/>
              <a:gd name="connsiteY67" fmla="*/ 931354 h 1888087"/>
              <a:gd name="connsiteX68" fmla="*/ 804333 w 872067"/>
              <a:gd name="connsiteY68" fmla="*/ 889020 h 1888087"/>
              <a:gd name="connsiteX69" fmla="*/ 762000 w 872067"/>
              <a:gd name="connsiteY69" fmla="*/ 846687 h 1888087"/>
              <a:gd name="connsiteX70" fmla="*/ 736600 w 872067"/>
              <a:gd name="connsiteY70" fmla="*/ 821287 h 1888087"/>
              <a:gd name="connsiteX71" fmla="*/ 711200 w 872067"/>
              <a:gd name="connsiteY71" fmla="*/ 795887 h 1888087"/>
              <a:gd name="connsiteX72" fmla="*/ 694267 w 872067"/>
              <a:gd name="connsiteY72" fmla="*/ 770487 h 1888087"/>
              <a:gd name="connsiteX73" fmla="*/ 668867 w 872067"/>
              <a:gd name="connsiteY73" fmla="*/ 753554 h 1888087"/>
              <a:gd name="connsiteX74" fmla="*/ 651933 w 872067"/>
              <a:gd name="connsiteY74" fmla="*/ 736620 h 1888087"/>
              <a:gd name="connsiteX75" fmla="*/ 601133 w 872067"/>
              <a:gd name="connsiteY75" fmla="*/ 719687 h 1888087"/>
              <a:gd name="connsiteX76" fmla="*/ 584200 w 872067"/>
              <a:gd name="connsiteY76" fmla="*/ 745087 h 1888087"/>
              <a:gd name="connsiteX77" fmla="*/ 508000 w 872067"/>
              <a:gd name="connsiteY77" fmla="*/ 745087 h 1888087"/>
              <a:gd name="connsiteX78" fmla="*/ 499533 w 872067"/>
              <a:gd name="connsiteY78" fmla="*/ 711220 h 1888087"/>
              <a:gd name="connsiteX79" fmla="*/ 491067 w 872067"/>
              <a:gd name="connsiteY79" fmla="*/ 685820 h 1888087"/>
              <a:gd name="connsiteX80" fmla="*/ 499533 w 872067"/>
              <a:gd name="connsiteY80" fmla="*/ 651954 h 1888087"/>
              <a:gd name="connsiteX81" fmla="*/ 524933 w 872067"/>
              <a:gd name="connsiteY81" fmla="*/ 626554 h 1888087"/>
              <a:gd name="connsiteX82" fmla="*/ 584200 w 872067"/>
              <a:gd name="connsiteY82" fmla="*/ 609620 h 1888087"/>
              <a:gd name="connsiteX83" fmla="*/ 592667 w 872067"/>
              <a:gd name="connsiteY83" fmla="*/ 584220 h 1888087"/>
              <a:gd name="connsiteX84" fmla="*/ 558800 w 872067"/>
              <a:gd name="connsiteY84" fmla="*/ 558820 h 1888087"/>
              <a:gd name="connsiteX85" fmla="*/ 491067 w 872067"/>
              <a:gd name="connsiteY85" fmla="*/ 533420 h 1888087"/>
              <a:gd name="connsiteX86" fmla="*/ 440267 w 872067"/>
              <a:gd name="connsiteY86" fmla="*/ 516487 h 1888087"/>
              <a:gd name="connsiteX87" fmla="*/ 313267 w 872067"/>
              <a:gd name="connsiteY87" fmla="*/ 550354 h 1888087"/>
              <a:gd name="connsiteX88" fmla="*/ 296333 w 872067"/>
              <a:gd name="connsiteY88" fmla="*/ 567287 h 1888087"/>
              <a:gd name="connsiteX89" fmla="*/ 211667 w 872067"/>
              <a:gd name="connsiteY89" fmla="*/ 541887 h 1888087"/>
              <a:gd name="connsiteX90" fmla="*/ 169333 w 872067"/>
              <a:gd name="connsiteY90" fmla="*/ 508020 h 1888087"/>
              <a:gd name="connsiteX91" fmla="*/ 177800 w 872067"/>
              <a:gd name="connsiteY91" fmla="*/ 474154 h 1888087"/>
              <a:gd name="connsiteX92" fmla="*/ 203200 w 872067"/>
              <a:gd name="connsiteY92" fmla="*/ 457220 h 1888087"/>
              <a:gd name="connsiteX93" fmla="*/ 220133 w 872067"/>
              <a:gd name="connsiteY93" fmla="*/ 431820 h 1888087"/>
              <a:gd name="connsiteX94" fmla="*/ 186267 w 872067"/>
              <a:gd name="connsiteY94" fmla="*/ 381020 h 1888087"/>
              <a:gd name="connsiteX95" fmla="*/ 169333 w 872067"/>
              <a:gd name="connsiteY95" fmla="*/ 364087 h 1888087"/>
              <a:gd name="connsiteX96" fmla="*/ 127000 w 872067"/>
              <a:gd name="connsiteY96" fmla="*/ 313287 h 1888087"/>
              <a:gd name="connsiteX97" fmla="*/ 135467 w 872067"/>
              <a:gd name="connsiteY97" fmla="*/ 279420 h 1888087"/>
              <a:gd name="connsiteX98" fmla="*/ 169333 w 872067"/>
              <a:gd name="connsiteY98" fmla="*/ 228620 h 1888087"/>
              <a:gd name="connsiteX99" fmla="*/ 169333 w 872067"/>
              <a:gd name="connsiteY99" fmla="*/ 152420 h 1888087"/>
              <a:gd name="connsiteX100" fmla="*/ 186267 w 872067"/>
              <a:gd name="connsiteY100" fmla="*/ 135487 h 1888087"/>
              <a:gd name="connsiteX101" fmla="*/ 211667 w 872067"/>
              <a:gd name="connsiteY101" fmla="*/ 84687 h 1888087"/>
              <a:gd name="connsiteX102" fmla="*/ 177800 w 872067"/>
              <a:gd name="connsiteY102" fmla="*/ 25420 h 1888087"/>
              <a:gd name="connsiteX103" fmla="*/ 135467 w 872067"/>
              <a:gd name="connsiteY103" fmla="*/ 20 h 18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72067" h="1888087">
                <a:moveTo>
                  <a:pt x="702733" y="1888087"/>
                </a:moveTo>
                <a:cubicBezTo>
                  <a:pt x="708378" y="1873976"/>
                  <a:pt x="722165" y="1860745"/>
                  <a:pt x="719667" y="1845754"/>
                </a:cubicBezTo>
                <a:cubicBezTo>
                  <a:pt x="718200" y="1836951"/>
                  <a:pt x="702249" y="1841278"/>
                  <a:pt x="694267" y="1837287"/>
                </a:cubicBezTo>
                <a:cubicBezTo>
                  <a:pt x="685166" y="1832736"/>
                  <a:pt x="678430" y="1823831"/>
                  <a:pt x="668867" y="1820354"/>
                </a:cubicBezTo>
                <a:cubicBezTo>
                  <a:pt x="646995" y="1812401"/>
                  <a:pt x="623212" y="1810779"/>
                  <a:pt x="601133" y="1803420"/>
                </a:cubicBezTo>
                <a:lnTo>
                  <a:pt x="575733" y="1794954"/>
                </a:lnTo>
                <a:cubicBezTo>
                  <a:pt x="567266" y="1789309"/>
                  <a:pt x="559435" y="1782571"/>
                  <a:pt x="550333" y="1778020"/>
                </a:cubicBezTo>
                <a:cubicBezTo>
                  <a:pt x="542351" y="1774029"/>
                  <a:pt x="532586" y="1774146"/>
                  <a:pt x="524933" y="1769554"/>
                </a:cubicBezTo>
                <a:cubicBezTo>
                  <a:pt x="518088" y="1765447"/>
                  <a:pt x="513644" y="1758265"/>
                  <a:pt x="508000" y="1752620"/>
                </a:cubicBezTo>
                <a:cubicBezTo>
                  <a:pt x="510822" y="1735687"/>
                  <a:pt x="508790" y="1717175"/>
                  <a:pt x="516467" y="1701820"/>
                </a:cubicBezTo>
                <a:cubicBezTo>
                  <a:pt x="521018" y="1692719"/>
                  <a:pt x="534050" y="1691401"/>
                  <a:pt x="541867" y="1684887"/>
                </a:cubicBezTo>
                <a:cubicBezTo>
                  <a:pt x="557918" y="1671512"/>
                  <a:pt x="574685" y="1653116"/>
                  <a:pt x="584200" y="1634087"/>
                </a:cubicBezTo>
                <a:cubicBezTo>
                  <a:pt x="588191" y="1626105"/>
                  <a:pt x="589845" y="1617154"/>
                  <a:pt x="592667" y="1608687"/>
                </a:cubicBezTo>
                <a:cubicBezTo>
                  <a:pt x="587022" y="1603043"/>
                  <a:pt x="583070" y="1594898"/>
                  <a:pt x="575733" y="1591754"/>
                </a:cubicBezTo>
                <a:cubicBezTo>
                  <a:pt x="562506" y="1586085"/>
                  <a:pt x="547448" y="1586409"/>
                  <a:pt x="533400" y="1583287"/>
                </a:cubicBezTo>
                <a:cubicBezTo>
                  <a:pt x="522041" y="1580763"/>
                  <a:pt x="510822" y="1577642"/>
                  <a:pt x="499533" y="1574820"/>
                </a:cubicBezTo>
                <a:cubicBezTo>
                  <a:pt x="488244" y="1566353"/>
                  <a:pt x="478562" y="1555151"/>
                  <a:pt x="465667" y="1549420"/>
                </a:cubicBezTo>
                <a:cubicBezTo>
                  <a:pt x="452517" y="1543575"/>
                  <a:pt x="437381" y="1544076"/>
                  <a:pt x="423333" y="1540954"/>
                </a:cubicBezTo>
                <a:cubicBezTo>
                  <a:pt x="411974" y="1538430"/>
                  <a:pt x="400756" y="1535309"/>
                  <a:pt x="389467" y="1532487"/>
                </a:cubicBezTo>
                <a:cubicBezTo>
                  <a:pt x="381000" y="1526843"/>
                  <a:pt x="367846" y="1525002"/>
                  <a:pt x="364067" y="1515554"/>
                </a:cubicBezTo>
                <a:cubicBezTo>
                  <a:pt x="360752" y="1507268"/>
                  <a:pt x="366222" y="1496465"/>
                  <a:pt x="372533" y="1490154"/>
                </a:cubicBezTo>
                <a:cubicBezTo>
                  <a:pt x="386923" y="1475763"/>
                  <a:pt x="408942" y="1470677"/>
                  <a:pt x="423333" y="1456287"/>
                </a:cubicBezTo>
                <a:cubicBezTo>
                  <a:pt x="428978" y="1450643"/>
                  <a:pt x="433881" y="1444143"/>
                  <a:pt x="440267" y="1439354"/>
                </a:cubicBezTo>
                <a:cubicBezTo>
                  <a:pt x="456548" y="1427143"/>
                  <a:pt x="474134" y="1416776"/>
                  <a:pt x="491067" y="1405487"/>
                </a:cubicBezTo>
                <a:lnTo>
                  <a:pt x="516467" y="1388554"/>
                </a:lnTo>
                <a:cubicBezTo>
                  <a:pt x="532654" y="1339990"/>
                  <a:pt x="526595" y="1383410"/>
                  <a:pt x="508000" y="1346220"/>
                </a:cubicBezTo>
                <a:cubicBezTo>
                  <a:pt x="502796" y="1335812"/>
                  <a:pt x="504737" y="1322762"/>
                  <a:pt x="499533" y="1312354"/>
                </a:cubicBezTo>
                <a:cubicBezTo>
                  <a:pt x="495963" y="1305214"/>
                  <a:pt x="487710" y="1301552"/>
                  <a:pt x="482600" y="1295420"/>
                </a:cubicBezTo>
                <a:cubicBezTo>
                  <a:pt x="473566" y="1284580"/>
                  <a:pt x="466492" y="1272174"/>
                  <a:pt x="457200" y="1261554"/>
                </a:cubicBezTo>
                <a:cubicBezTo>
                  <a:pt x="446687" y="1249539"/>
                  <a:pt x="433723" y="1239809"/>
                  <a:pt x="423333" y="1227687"/>
                </a:cubicBezTo>
                <a:cubicBezTo>
                  <a:pt x="416711" y="1219961"/>
                  <a:pt x="413595" y="1209482"/>
                  <a:pt x="406400" y="1202287"/>
                </a:cubicBezTo>
                <a:cubicBezTo>
                  <a:pt x="399205" y="1195092"/>
                  <a:pt x="388946" y="1191711"/>
                  <a:pt x="381000" y="1185354"/>
                </a:cubicBezTo>
                <a:cubicBezTo>
                  <a:pt x="374767" y="1180367"/>
                  <a:pt x="369711" y="1174065"/>
                  <a:pt x="364067" y="1168420"/>
                </a:cubicBezTo>
                <a:cubicBezTo>
                  <a:pt x="361245" y="1159953"/>
                  <a:pt x="355600" y="1151945"/>
                  <a:pt x="355600" y="1143020"/>
                </a:cubicBezTo>
                <a:cubicBezTo>
                  <a:pt x="355600" y="1134095"/>
                  <a:pt x="357756" y="1123931"/>
                  <a:pt x="364067" y="1117620"/>
                </a:cubicBezTo>
                <a:cubicBezTo>
                  <a:pt x="397667" y="1084020"/>
                  <a:pt x="410494" y="1084847"/>
                  <a:pt x="448733" y="1075287"/>
                </a:cubicBezTo>
                <a:cubicBezTo>
                  <a:pt x="457200" y="1069643"/>
                  <a:pt x="470915" y="1068007"/>
                  <a:pt x="474133" y="1058354"/>
                </a:cubicBezTo>
                <a:cubicBezTo>
                  <a:pt x="481936" y="1034946"/>
                  <a:pt x="461407" y="1020227"/>
                  <a:pt x="448733" y="1007554"/>
                </a:cubicBezTo>
                <a:cubicBezTo>
                  <a:pt x="434622" y="1010376"/>
                  <a:pt x="419627" y="1010351"/>
                  <a:pt x="406400" y="1016020"/>
                </a:cubicBezTo>
                <a:cubicBezTo>
                  <a:pt x="399063" y="1019165"/>
                  <a:pt x="395700" y="1027967"/>
                  <a:pt x="389467" y="1032954"/>
                </a:cubicBezTo>
                <a:cubicBezTo>
                  <a:pt x="366022" y="1051710"/>
                  <a:pt x="365493" y="1049412"/>
                  <a:pt x="338667" y="1058354"/>
                </a:cubicBezTo>
                <a:cubicBezTo>
                  <a:pt x="310445" y="1052709"/>
                  <a:pt x="281922" y="1048401"/>
                  <a:pt x="254000" y="1041420"/>
                </a:cubicBezTo>
                <a:cubicBezTo>
                  <a:pt x="236684" y="1037091"/>
                  <a:pt x="203200" y="1024487"/>
                  <a:pt x="203200" y="1024487"/>
                </a:cubicBezTo>
                <a:cubicBezTo>
                  <a:pt x="197556" y="1016020"/>
                  <a:pt x="190818" y="1008188"/>
                  <a:pt x="186267" y="999087"/>
                </a:cubicBezTo>
                <a:cubicBezTo>
                  <a:pt x="182276" y="991105"/>
                  <a:pt x="183375" y="980656"/>
                  <a:pt x="177800" y="973687"/>
                </a:cubicBezTo>
                <a:cubicBezTo>
                  <a:pt x="166806" y="959945"/>
                  <a:pt x="142905" y="952832"/>
                  <a:pt x="127000" y="948287"/>
                </a:cubicBezTo>
                <a:cubicBezTo>
                  <a:pt x="66153" y="930902"/>
                  <a:pt x="120644" y="948815"/>
                  <a:pt x="50800" y="931354"/>
                </a:cubicBezTo>
                <a:cubicBezTo>
                  <a:pt x="42142" y="929189"/>
                  <a:pt x="33867" y="925709"/>
                  <a:pt x="25400" y="922887"/>
                </a:cubicBezTo>
                <a:cubicBezTo>
                  <a:pt x="16839" y="910046"/>
                  <a:pt x="0" y="889613"/>
                  <a:pt x="0" y="872087"/>
                </a:cubicBezTo>
                <a:cubicBezTo>
                  <a:pt x="0" y="863162"/>
                  <a:pt x="1498" y="852262"/>
                  <a:pt x="8467" y="846687"/>
                </a:cubicBezTo>
                <a:cubicBezTo>
                  <a:pt x="17553" y="839418"/>
                  <a:pt x="31044" y="841042"/>
                  <a:pt x="42333" y="838220"/>
                </a:cubicBezTo>
                <a:cubicBezTo>
                  <a:pt x="50800" y="832576"/>
                  <a:pt x="59787" y="827644"/>
                  <a:pt x="67733" y="821287"/>
                </a:cubicBezTo>
                <a:cubicBezTo>
                  <a:pt x="73966" y="816300"/>
                  <a:pt x="76746" y="805344"/>
                  <a:pt x="84667" y="804354"/>
                </a:cubicBezTo>
                <a:cubicBezTo>
                  <a:pt x="101701" y="802225"/>
                  <a:pt x="118534" y="809998"/>
                  <a:pt x="135467" y="812820"/>
                </a:cubicBezTo>
                <a:cubicBezTo>
                  <a:pt x="141111" y="821287"/>
                  <a:pt x="145699" y="830562"/>
                  <a:pt x="152400" y="838220"/>
                </a:cubicBezTo>
                <a:cubicBezTo>
                  <a:pt x="165541" y="853239"/>
                  <a:pt x="194733" y="880554"/>
                  <a:pt x="194733" y="880554"/>
                </a:cubicBezTo>
                <a:cubicBezTo>
                  <a:pt x="200020" y="896414"/>
                  <a:pt x="203069" y="922887"/>
                  <a:pt x="228600" y="922887"/>
                </a:cubicBezTo>
                <a:cubicBezTo>
                  <a:pt x="246449" y="922887"/>
                  <a:pt x="279400" y="905954"/>
                  <a:pt x="279400" y="905954"/>
                </a:cubicBezTo>
                <a:cubicBezTo>
                  <a:pt x="341789" y="843564"/>
                  <a:pt x="301876" y="861634"/>
                  <a:pt x="406400" y="872087"/>
                </a:cubicBezTo>
                <a:lnTo>
                  <a:pt x="457200" y="922887"/>
                </a:lnTo>
                <a:cubicBezTo>
                  <a:pt x="465667" y="931354"/>
                  <a:pt x="471890" y="942932"/>
                  <a:pt x="482600" y="948287"/>
                </a:cubicBezTo>
                <a:cubicBezTo>
                  <a:pt x="493889" y="953931"/>
                  <a:pt x="505509" y="958958"/>
                  <a:pt x="516467" y="965220"/>
                </a:cubicBezTo>
                <a:cubicBezTo>
                  <a:pt x="547758" y="983101"/>
                  <a:pt x="536329" y="985984"/>
                  <a:pt x="575733" y="990620"/>
                </a:cubicBezTo>
                <a:cubicBezTo>
                  <a:pt x="612278" y="994919"/>
                  <a:pt x="649111" y="996265"/>
                  <a:pt x="685800" y="999087"/>
                </a:cubicBezTo>
                <a:cubicBezTo>
                  <a:pt x="697781" y="1003081"/>
                  <a:pt x="734432" y="1016020"/>
                  <a:pt x="745067" y="1016020"/>
                </a:cubicBezTo>
                <a:cubicBezTo>
                  <a:pt x="787494" y="1016020"/>
                  <a:pt x="829734" y="1010376"/>
                  <a:pt x="872067" y="1007554"/>
                </a:cubicBezTo>
                <a:cubicBezTo>
                  <a:pt x="869245" y="990621"/>
                  <a:pt x="869029" y="973040"/>
                  <a:pt x="863600" y="956754"/>
                </a:cubicBezTo>
                <a:cubicBezTo>
                  <a:pt x="860382" y="947101"/>
                  <a:pt x="853368" y="939012"/>
                  <a:pt x="846667" y="931354"/>
                </a:cubicBezTo>
                <a:cubicBezTo>
                  <a:pt x="833526" y="916335"/>
                  <a:pt x="818444" y="903131"/>
                  <a:pt x="804333" y="889020"/>
                </a:cubicBezTo>
                <a:lnTo>
                  <a:pt x="762000" y="846687"/>
                </a:lnTo>
                <a:lnTo>
                  <a:pt x="736600" y="821287"/>
                </a:lnTo>
                <a:cubicBezTo>
                  <a:pt x="728133" y="812820"/>
                  <a:pt x="717842" y="805850"/>
                  <a:pt x="711200" y="795887"/>
                </a:cubicBezTo>
                <a:cubicBezTo>
                  <a:pt x="705556" y="787420"/>
                  <a:pt x="701462" y="777682"/>
                  <a:pt x="694267" y="770487"/>
                </a:cubicBezTo>
                <a:cubicBezTo>
                  <a:pt x="687072" y="763292"/>
                  <a:pt x="676813" y="759911"/>
                  <a:pt x="668867" y="753554"/>
                </a:cubicBezTo>
                <a:cubicBezTo>
                  <a:pt x="662633" y="748567"/>
                  <a:pt x="659073" y="740190"/>
                  <a:pt x="651933" y="736620"/>
                </a:cubicBezTo>
                <a:cubicBezTo>
                  <a:pt x="635968" y="728638"/>
                  <a:pt x="601133" y="719687"/>
                  <a:pt x="601133" y="719687"/>
                </a:cubicBezTo>
                <a:cubicBezTo>
                  <a:pt x="595489" y="728154"/>
                  <a:pt x="592146" y="738730"/>
                  <a:pt x="584200" y="745087"/>
                </a:cubicBezTo>
                <a:cubicBezTo>
                  <a:pt x="562638" y="762337"/>
                  <a:pt x="528894" y="748570"/>
                  <a:pt x="508000" y="745087"/>
                </a:cubicBezTo>
                <a:cubicBezTo>
                  <a:pt x="505178" y="733798"/>
                  <a:pt x="502730" y="722409"/>
                  <a:pt x="499533" y="711220"/>
                </a:cubicBezTo>
                <a:cubicBezTo>
                  <a:pt x="497081" y="702639"/>
                  <a:pt x="491067" y="694745"/>
                  <a:pt x="491067" y="685820"/>
                </a:cubicBezTo>
                <a:cubicBezTo>
                  <a:pt x="491067" y="674184"/>
                  <a:pt x="493760" y="662057"/>
                  <a:pt x="499533" y="651954"/>
                </a:cubicBezTo>
                <a:cubicBezTo>
                  <a:pt x="505474" y="641558"/>
                  <a:pt x="514970" y="633196"/>
                  <a:pt x="524933" y="626554"/>
                </a:cubicBezTo>
                <a:cubicBezTo>
                  <a:pt x="532221" y="621695"/>
                  <a:pt x="579683" y="610749"/>
                  <a:pt x="584200" y="609620"/>
                </a:cubicBezTo>
                <a:cubicBezTo>
                  <a:pt x="587022" y="601153"/>
                  <a:pt x="596658" y="592202"/>
                  <a:pt x="592667" y="584220"/>
                </a:cubicBezTo>
                <a:cubicBezTo>
                  <a:pt x="586356" y="571599"/>
                  <a:pt x="570766" y="566299"/>
                  <a:pt x="558800" y="558820"/>
                </a:cubicBezTo>
                <a:cubicBezTo>
                  <a:pt x="523862" y="536984"/>
                  <a:pt x="528569" y="544671"/>
                  <a:pt x="491067" y="533420"/>
                </a:cubicBezTo>
                <a:cubicBezTo>
                  <a:pt x="473971" y="528291"/>
                  <a:pt x="457200" y="522131"/>
                  <a:pt x="440267" y="516487"/>
                </a:cubicBezTo>
                <a:cubicBezTo>
                  <a:pt x="347658" y="524906"/>
                  <a:pt x="365472" y="506850"/>
                  <a:pt x="313267" y="550354"/>
                </a:cubicBezTo>
                <a:cubicBezTo>
                  <a:pt x="307135" y="555464"/>
                  <a:pt x="301978" y="561643"/>
                  <a:pt x="296333" y="567287"/>
                </a:cubicBezTo>
                <a:cubicBezTo>
                  <a:pt x="277403" y="562554"/>
                  <a:pt x="224032" y="550130"/>
                  <a:pt x="211667" y="541887"/>
                </a:cubicBezTo>
                <a:cubicBezTo>
                  <a:pt x="179625" y="520526"/>
                  <a:pt x="193462" y="532149"/>
                  <a:pt x="169333" y="508020"/>
                </a:cubicBezTo>
                <a:cubicBezTo>
                  <a:pt x="172155" y="496731"/>
                  <a:pt x="171345" y="483836"/>
                  <a:pt x="177800" y="474154"/>
                </a:cubicBezTo>
                <a:cubicBezTo>
                  <a:pt x="183445" y="465687"/>
                  <a:pt x="196005" y="464415"/>
                  <a:pt x="203200" y="457220"/>
                </a:cubicBezTo>
                <a:cubicBezTo>
                  <a:pt x="210395" y="450025"/>
                  <a:pt x="214489" y="440287"/>
                  <a:pt x="220133" y="431820"/>
                </a:cubicBezTo>
                <a:cubicBezTo>
                  <a:pt x="208844" y="414887"/>
                  <a:pt x="200658" y="395410"/>
                  <a:pt x="186267" y="381020"/>
                </a:cubicBezTo>
                <a:cubicBezTo>
                  <a:pt x="180622" y="375376"/>
                  <a:pt x="174320" y="370320"/>
                  <a:pt x="169333" y="364087"/>
                </a:cubicBezTo>
                <a:cubicBezTo>
                  <a:pt x="122177" y="305143"/>
                  <a:pt x="187344" y="373631"/>
                  <a:pt x="127000" y="313287"/>
                </a:cubicBezTo>
                <a:cubicBezTo>
                  <a:pt x="129822" y="301998"/>
                  <a:pt x="130263" y="289828"/>
                  <a:pt x="135467" y="279420"/>
                </a:cubicBezTo>
                <a:cubicBezTo>
                  <a:pt x="144568" y="261217"/>
                  <a:pt x="169333" y="228620"/>
                  <a:pt x="169333" y="228620"/>
                </a:cubicBezTo>
                <a:cubicBezTo>
                  <a:pt x="161037" y="195432"/>
                  <a:pt x="154059" y="188059"/>
                  <a:pt x="169333" y="152420"/>
                </a:cubicBezTo>
                <a:cubicBezTo>
                  <a:pt x="172477" y="145083"/>
                  <a:pt x="181280" y="141720"/>
                  <a:pt x="186267" y="135487"/>
                </a:cubicBezTo>
                <a:cubicBezTo>
                  <a:pt x="205023" y="112042"/>
                  <a:pt x="202725" y="111513"/>
                  <a:pt x="211667" y="84687"/>
                </a:cubicBezTo>
                <a:cubicBezTo>
                  <a:pt x="201980" y="55626"/>
                  <a:pt x="203428" y="51048"/>
                  <a:pt x="177800" y="25420"/>
                </a:cubicBezTo>
                <a:cubicBezTo>
                  <a:pt x="150707" y="-1673"/>
                  <a:pt x="156238" y="20"/>
                  <a:pt x="135467" y="2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/>
          <p:cNvGrpSpPr/>
          <p:nvPr/>
        </p:nvGrpSpPr>
        <p:grpSpPr>
          <a:xfrm rot="7070913">
            <a:off x="5661268" y="1610166"/>
            <a:ext cx="1852720" cy="3647131"/>
            <a:chOff x="457200" y="685800"/>
            <a:chExt cx="2540000" cy="5435600"/>
          </a:xfrm>
        </p:grpSpPr>
        <p:sp>
          <p:nvSpPr>
            <p:cNvPr id="36" name="Arco 428"/>
            <p:cNvSpPr>
              <a:spLocks/>
            </p:cNvSpPr>
            <p:nvPr/>
          </p:nvSpPr>
          <p:spPr bwMode="auto">
            <a:xfrm flipH="1" flipV="1">
              <a:off x="939800" y="685800"/>
              <a:ext cx="228600" cy="26670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20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</a:path>
                <a:path w="21211" h="21600" stroke="0" extrusionOk="0">
                  <a:moveTo>
                    <a:pt x="0" y="-1"/>
                  </a:moveTo>
                  <a:cubicBezTo>
                    <a:pt x="10356" y="-1"/>
                    <a:pt x="19254" y="7350"/>
                    <a:pt x="21211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37" name="Arco 429"/>
            <p:cNvSpPr>
              <a:spLocks/>
            </p:cNvSpPr>
            <p:nvPr/>
          </p:nvSpPr>
          <p:spPr bwMode="auto">
            <a:xfrm flipH="1" flipV="1">
              <a:off x="1146175" y="3471863"/>
              <a:ext cx="233363" cy="2209800"/>
            </a:xfrm>
            <a:custGeom>
              <a:avLst/>
              <a:gdLst>
                <a:gd name="G0" fmla="+- 553 0 0"/>
                <a:gd name="G1" fmla="+- 21600 0 0"/>
                <a:gd name="G2" fmla="+- 21600 0 0"/>
                <a:gd name="T0" fmla="*/ 0 w 21764"/>
                <a:gd name="T1" fmla="*/ 8 h 21600"/>
                <a:gd name="T2" fmla="*/ 21764 w 21764"/>
                <a:gd name="T3" fmla="*/ 17520 h 21600"/>
                <a:gd name="T4" fmla="*/ 553 w 217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64" h="21600" fill="none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</a:path>
                <a:path w="21764" h="21600" stroke="0" extrusionOk="0">
                  <a:moveTo>
                    <a:pt x="-1" y="7"/>
                  </a:moveTo>
                  <a:cubicBezTo>
                    <a:pt x="184" y="2"/>
                    <a:pt x="368" y="-1"/>
                    <a:pt x="553" y="-1"/>
                  </a:cubicBezTo>
                  <a:cubicBezTo>
                    <a:pt x="10909" y="-1"/>
                    <a:pt x="19807" y="7350"/>
                    <a:pt x="21764" y="17519"/>
                  </a:cubicBezTo>
                  <a:lnTo>
                    <a:pt x="553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38" name="Group 430"/>
            <p:cNvGrpSpPr>
              <a:grpSpLocks/>
            </p:cNvGrpSpPr>
            <p:nvPr/>
          </p:nvGrpSpPr>
          <p:grpSpPr bwMode="auto">
            <a:xfrm flipH="1">
              <a:off x="1092200" y="3352800"/>
              <a:ext cx="76200" cy="533400"/>
              <a:chOff x="3840" y="2448"/>
              <a:chExt cx="96" cy="752"/>
            </a:xfrm>
          </p:grpSpPr>
          <p:sp>
            <p:nvSpPr>
              <p:cNvPr id="56" name="Arco 431"/>
              <p:cNvSpPr>
                <a:spLocks/>
              </p:cNvSpPr>
              <p:nvPr/>
            </p:nvSpPr>
            <p:spPr bwMode="auto">
              <a:xfrm>
                <a:off x="3840" y="2448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7" name="Arco 432"/>
              <p:cNvSpPr>
                <a:spLocks/>
              </p:cNvSpPr>
              <p:nvPr/>
            </p:nvSpPr>
            <p:spPr bwMode="auto">
              <a:xfrm flipV="1">
                <a:off x="3840" y="2815"/>
                <a:ext cx="96" cy="3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  <p:sp>
          <p:nvSpPr>
            <p:cNvPr id="39" name="Arco 433"/>
            <p:cNvSpPr>
              <a:spLocks/>
            </p:cNvSpPr>
            <p:nvPr/>
          </p:nvSpPr>
          <p:spPr bwMode="auto">
            <a:xfrm flipH="1">
              <a:off x="863600" y="5672138"/>
              <a:ext cx="508000" cy="3476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11"/>
                <a:gd name="T1" fmla="*/ 0 h 21600"/>
                <a:gd name="T2" fmla="*/ 19611 w 19611"/>
                <a:gd name="T3" fmla="*/ 12549 h 21600"/>
                <a:gd name="T4" fmla="*/ 0 w 196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11" h="21600" fill="none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</a:path>
                <a:path w="19611" h="21600" stroke="0" extrusionOk="0">
                  <a:moveTo>
                    <a:pt x="0" y="-1"/>
                  </a:moveTo>
                  <a:cubicBezTo>
                    <a:pt x="8425" y="-1"/>
                    <a:pt x="16081" y="4898"/>
                    <a:pt x="19612" y="1254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0" name="Freeform 434"/>
            <p:cNvSpPr>
              <a:spLocks/>
            </p:cNvSpPr>
            <p:nvPr/>
          </p:nvSpPr>
          <p:spPr bwMode="auto">
            <a:xfrm flipH="1">
              <a:off x="457200" y="5854700"/>
              <a:ext cx="2082800" cy="266700"/>
            </a:xfrm>
            <a:custGeom>
              <a:avLst/>
              <a:gdLst>
                <a:gd name="T0" fmla="*/ 0 w 1312"/>
                <a:gd name="T1" fmla="*/ 152 h 168"/>
                <a:gd name="T2" fmla="*/ 1104 w 1312"/>
                <a:gd name="T3" fmla="*/ 152 h 168"/>
                <a:gd name="T4" fmla="*/ 1248 w 1312"/>
                <a:gd name="T5" fmla="*/ 56 h 168"/>
                <a:gd name="T6" fmla="*/ 1152 w 1312"/>
                <a:gd name="T7" fmla="*/ 8 h 168"/>
                <a:gd name="T8" fmla="*/ 1056 w 1312"/>
                <a:gd name="T9" fmla="*/ 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2" h="168">
                  <a:moveTo>
                    <a:pt x="0" y="152"/>
                  </a:moveTo>
                  <a:cubicBezTo>
                    <a:pt x="448" y="160"/>
                    <a:pt x="896" y="168"/>
                    <a:pt x="1104" y="152"/>
                  </a:cubicBezTo>
                  <a:cubicBezTo>
                    <a:pt x="1312" y="136"/>
                    <a:pt x="1240" y="80"/>
                    <a:pt x="1248" y="56"/>
                  </a:cubicBezTo>
                  <a:cubicBezTo>
                    <a:pt x="1256" y="32"/>
                    <a:pt x="1184" y="16"/>
                    <a:pt x="1152" y="8"/>
                  </a:cubicBezTo>
                  <a:cubicBezTo>
                    <a:pt x="1120" y="0"/>
                    <a:pt x="1088" y="4"/>
                    <a:pt x="1056" y="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1" name="Arco 435"/>
            <p:cNvSpPr>
              <a:spLocks/>
            </p:cNvSpPr>
            <p:nvPr/>
          </p:nvSpPr>
          <p:spPr bwMode="auto">
            <a:xfrm flipV="1">
              <a:off x="2540000" y="3352800"/>
              <a:ext cx="152400" cy="2438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2" name="Arco 436"/>
            <p:cNvSpPr>
              <a:spLocks/>
            </p:cNvSpPr>
            <p:nvPr/>
          </p:nvSpPr>
          <p:spPr bwMode="auto">
            <a:xfrm flipV="1">
              <a:off x="2692400" y="1219200"/>
              <a:ext cx="304800" cy="2133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3" name="Oval 441"/>
            <p:cNvSpPr>
              <a:spLocks noChangeArrowheads="1"/>
            </p:cNvSpPr>
            <p:nvPr/>
          </p:nvSpPr>
          <p:spPr bwMode="auto">
            <a:xfrm flipH="1">
              <a:off x="1746250" y="5380038"/>
              <a:ext cx="158750" cy="158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Arco 442"/>
            <p:cNvSpPr>
              <a:spLocks/>
            </p:cNvSpPr>
            <p:nvPr/>
          </p:nvSpPr>
          <p:spPr bwMode="auto">
            <a:xfrm flipH="1">
              <a:off x="1490663" y="4130675"/>
              <a:ext cx="101600" cy="163513"/>
            </a:xfrm>
            <a:custGeom>
              <a:avLst/>
              <a:gdLst>
                <a:gd name="T0" fmla="*/ 873461 w 11818"/>
                <a:gd name="T1" fmla="*/ 1201011 h 21600"/>
                <a:gd name="T2" fmla="*/ 0 w 11818"/>
                <a:gd name="T3" fmla="*/ 1178777 h 21600"/>
                <a:gd name="T4" fmla="*/ 487135 w 1181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18" h="21600" fill="none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18" h="21600" stroke="0" extrusionOk="0">
                  <a:moveTo>
                    <a:pt x="11818" y="20958"/>
                  </a:moveTo>
                  <a:cubicBezTo>
                    <a:pt x="10108" y="21384"/>
                    <a:pt x="835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18" y="2095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Arco 443"/>
            <p:cNvSpPr>
              <a:spLocks/>
            </p:cNvSpPr>
            <p:nvPr/>
          </p:nvSpPr>
          <p:spPr bwMode="auto">
            <a:xfrm flipH="1">
              <a:off x="2312988" y="4143375"/>
              <a:ext cx="100012" cy="161925"/>
            </a:xfrm>
            <a:custGeom>
              <a:avLst/>
              <a:gdLst>
                <a:gd name="T0" fmla="*/ 844369 w 11846"/>
                <a:gd name="T1" fmla="*/ 1177405 h 21600"/>
                <a:gd name="T2" fmla="*/ 0 w 11846"/>
                <a:gd name="T3" fmla="*/ 1155995 h 21600"/>
                <a:gd name="T4" fmla="*/ 469801 w 118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46" h="21600" fill="none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</a:path>
                <a:path w="11846" h="21600" stroke="0" extrusionOk="0">
                  <a:moveTo>
                    <a:pt x="11846" y="20951"/>
                  </a:moveTo>
                  <a:cubicBezTo>
                    <a:pt x="10127" y="21382"/>
                    <a:pt x="8362" y="21599"/>
                    <a:pt x="6591" y="21599"/>
                  </a:cubicBezTo>
                  <a:cubicBezTo>
                    <a:pt x="4353" y="21599"/>
                    <a:pt x="2130" y="21252"/>
                    <a:pt x="0" y="20569"/>
                  </a:cubicBezTo>
                  <a:lnTo>
                    <a:pt x="6591" y="0"/>
                  </a:lnTo>
                  <a:lnTo>
                    <a:pt x="11846" y="2095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Arco 444"/>
            <p:cNvSpPr>
              <a:spLocks/>
            </p:cNvSpPr>
            <p:nvPr/>
          </p:nvSpPr>
          <p:spPr bwMode="auto">
            <a:xfrm flipH="1">
              <a:off x="1697038" y="1452563"/>
              <a:ext cx="98425" cy="161925"/>
            </a:xfrm>
            <a:custGeom>
              <a:avLst/>
              <a:gdLst>
                <a:gd name="T0" fmla="*/ 844814 w 11467"/>
                <a:gd name="T1" fmla="*/ 1028704 h 21600"/>
                <a:gd name="T2" fmla="*/ 0 w 11467"/>
                <a:gd name="T3" fmla="*/ 1213875 h 21600"/>
                <a:gd name="T4" fmla="*/ 0 w 114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7" h="21600" fill="none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</a:path>
                <a:path w="11467" h="21600" stroke="0" extrusionOk="0">
                  <a:moveTo>
                    <a:pt x="11466" y="18304"/>
                  </a:moveTo>
                  <a:cubicBezTo>
                    <a:pt x="8029" y="20458"/>
                    <a:pt x="4055" y="21599"/>
                    <a:pt x="0" y="21599"/>
                  </a:cubicBezTo>
                  <a:lnTo>
                    <a:pt x="0" y="0"/>
                  </a:lnTo>
                  <a:lnTo>
                    <a:pt x="11466" y="1830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Line 448"/>
            <p:cNvSpPr>
              <a:spLocks noChangeShapeType="1"/>
            </p:cNvSpPr>
            <p:nvPr/>
          </p:nvSpPr>
          <p:spPr bwMode="auto">
            <a:xfrm flipH="1">
              <a:off x="23114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8" name="Line 449"/>
            <p:cNvSpPr>
              <a:spLocks noChangeShapeType="1"/>
            </p:cNvSpPr>
            <p:nvPr/>
          </p:nvSpPr>
          <p:spPr bwMode="auto">
            <a:xfrm flipH="1">
              <a:off x="2159000" y="31242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49" name="Line 450"/>
            <p:cNvSpPr>
              <a:spLocks noChangeShapeType="1"/>
            </p:cNvSpPr>
            <p:nvPr/>
          </p:nvSpPr>
          <p:spPr bwMode="auto">
            <a:xfrm flipH="1">
              <a:off x="2235200" y="29718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0" name="Line 451"/>
            <p:cNvSpPr>
              <a:spLocks noChangeShapeType="1"/>
            </p:cNvSpPr>
            <p:nvPr/>
          </p:nvSpPr>
          <p:spPr bwMode="auto">
            <a:xfrm flipH="1">
              <a:off x="23114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1" name="Line 452"/>
            <p:cNvSpPr>
              <a:spLocks noChangeShapeType="1"/>
            </p:cNvSpPr>
            <p:nvPr/>
          </p:nvSpPr>
          <p:spPr bwMode="auto">
            <a:xfrm flipH="1">
              <a:off x="2159000" y="10668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52" name="Line 453"/>
            <p:cNvSpPr>
              <a:spLocks noChangeShapeType="1"/>
            </p:cNvSpPr>
            <p:nvPr/>
          </p:nvSpPr>
          <p:spPr bwMode="auto">
            <a:xfrm flipH="1">
              <a:off x="2235200" y="91440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grpSp>
          <p:nvGrpSpPr>
            <p:cNvPr id="53" name="Group 454"/>
            <p:cNvGrpSpPr>
              <a:grpSpLocks/>
            </p:cNvGrpSpPr>
            <p:nvPr/>
          </p:nvGrpSpPr>
          <p:grpSpPr bwMode="auto">
            <a:xfrm>
              <a:off x="2540000" y="5791200"/>
              <a:ext cx="76200" cy="304800"/>
              <a:chOff x="3840" y="2448"/>
              <a:chExt cx="96" cy="752"/>
            </a:xfrm>
          </p:grpSpPr>
          <p:sp>
            <p:nvSpPr>
              <p:cNvPr id="54" name="Arco 455"/>
              <p:cNvSpPr>
                <a:spLocks/>
              </p:cNvSpPr>
              <p:nvPr/>
            </p:nvSpPr>
            <p:spPr bwMode="auto">
              <a:xfrm>
                <a:off x="3840" y="2448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  <p:sp>
            <p:nvSpPr>
              <p:cNvPr id="55" name="Arco 456"/>
              <p:cNvSpPr>
                <a:spLocks/>
              </p:cNvSpPr>
              <p:nvPr/>
            </p:nvSpPr>
            <p:spPr bwMode="auto">
              <a:xfrm flipV="1">
                <a:off x="3840" y="2816"/>
                <a:ext cx="96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cs typeface="+mn-cs"/>
                </a:endParaRPr>
              </a:p>
            </p:txBody>
          </p:sp>
        </p:grpSp>
      </p:grpSp>
      <p:sp>
        <p:nvSpPr>
          <p:cNvPr id="63" name="Figura a mano libera 62"/>
          <p:cNvSpPr/>
          <p:nvPr/>
        </p:nvSpPr>
        <p:spPr>
          <a:xfrm>
            <a:off x="7434403" y="4907145"/>
            <a:ext cx="1456266" cy="183227"/>
          </a:xfrm>
          <a:custGeom>
            <a:avLst/>
            <a:gdLst>
              <a:gd name="connsiteX0" fmla="*/ 0 w 2573867"/>
              <a:gd name="connsiteY0" fmla="*/ 0 h 183227"/>
              <a:gd name="connsiteX1" fmla="*/ 423334 w 2573867"/>
              <a:gd name="connsiteY1" fmla="*/ 169333 h 183227"/>
              <a:gd name="connsiteX2" fmla="*/ 1473200 w 2573867"/>
              <a:gd name="connsiteY2" fmla="*/ 169333 h 183227"/>
              <a:gd name="connsiteX3" fmla="*/ 2573867 w 2573867"/>
              <a:gd name="connsiteY3" fmla="*/ 135467 h 18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3867" h="183227">
                <a:moveTo>
                  <a:pt x="0" y="0"/>
                </a:moveTo>
                <a:cubicBezTo>
                  <a:pt x="88900" y="70555"/>
                  <a:pt x="177801" y="141111"/>
                  <a:pt x="423334" y="169333"/>
                </a:cubicBezTo>
                <a:cubicBezTo>
                  <a:pt x="668867" y="197555"/>
                  <a:pt x="1114778" y="174977"/>
                  <a:pt x="1473200" y="169333"/>
                </a:cubicBezTo>
                <a:cubicBezTo>
                  <a:pt x="1831622" y="163689"/>
                  <a:pt x="2573867" y="135467"/>
                  <a:pt x="2573867" y="135467"/>
                </a:cubicBezTo>
              </a:path>
            </a:pathLst>
          </a:cu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4" name="Connettore 1 63"/>
          <p:cNvCxnSpPr/>
          <p:nvPr/>
        </p:nvCxnSpPr>
        <p:spPr>
          <a:xfrm flipH="1" flipV="1">
            <a:off x="4687412" y="5151625"/>
            <a:ext cx="4558856" cy="52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uppo 69"/>
          <p:cNvGrpSpPr/>
          <p:nvPr/>
        </p:nvGrpSpPr>
        <p:grpSpPr>
          <a:xfrm rot="8314875">
            <a:off x="6416981" y="2489956"/>
            <a:ext cx="978105" cy="2330390"/>
            <a:chOff x="1676400" y="3217313"/>
            <a:chExt cx="978105" cy="2330390"/>
          </a:xfrm>
        </p:grpSpPr>
        <p:sp>
          <p:nvSpPr>
            <p:cNvPr id="65" name="Figura a mano libera 64"/>
            <p:cNvSpPr/>
            <p:nvPr/>
          </p:nvSpPr>
          <p:spPr>
            <a:xfrm>
              <a:off x="2441442" y="5113114"/>
              <a:ext cx="213063" cy="391981"/>
            </a:xfrm>
            <a:custGeom>
              <a:avLst/>
              <a:gdLst>
                <a:gd name="connsiteX0" fmla="*/ 0 w 292100"/>
                <a:gd name="connsiteY0" fmla="*/ 0 h 584200"/>
                <a:gd name="connsiteX1" fmla="*/ 63500 w 292100"/>
                <a:gd name="connsiteY1" fmla="*/ 25400 h 584200"/>
                <a:gd name="connsiteX2" fmla="*/ 152400 w 292100"/>
                <a:gd name="connsiteY2" fmla="*/ 63500 h 584200"/>
                <a:gd name="connsiteX3" fmla="*/ 228600 w 292100"/>
                <a:gd name="connsiteY3" fmla="*/ 139700 h 584200"/>
                <a:gd name="connsiteX4" fmla="*/ 241300 w 292100"/>
                <a:gd name="connsiteY4" fmla="*/ 266700 h 584200"/>
                <a:gd name="connsiteX5" fmla="*/ 266700 w 292100"/>
                <a:gd name="connsiteY5" fmla="*/ 304800 h 584200"/>
                <a:gd name="connsiteX6" fmla="*/ 292100 w 292100"/>
                <a:gd name="connsiteY6" fmla="*/ 355600 h 584200"/>
                <a:gd name="connsiteX7" fmla="*/ 279400 w 292100"/>
                <a:gd name="connsiteY7" fmla="*/ 393700 h 584200"/>
                <a:gd name="connsiteX8" fmla="*/ 215900 w 292100"/>
                <a:gd name="connsiteY8" fmla="*/ 469900 h 584200"/>
                <a:gd name="connsiteX9" fmla="*/ 190500 w 292100"/>
                <a:gd name="connsiteY9" fmla="*/ 508000 h 584200"/>
                <a:gd name="connsiteX10" fmla="*/ 241300 w 292100"/>
                <a:gd name="connsiteY10" fmla="*/ 546100 h 584200"/>
                <a:gd name="connsiteX11" fmla="*/ 266700 w 292100"/>
                <a:gd name="connsiteY11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2100" h="584200">
                  <a:moveTo>
                    <a:pt x="0" y="0"/>
                  </a:moveTo>
                  <a:cubicBezTo>
                    <a:pt x="21167" y="8467"/>
                    <a:pt x="42668" y="16141"/>
                    <a:pt x="63500" y="25400"/>
                  </a:cubicBezTo>
                  <a:cubicBezTo>
                    <a:pt x="157661" y="67249"/>
                    <a:pt x="74146" y="37415"/>
                    <a:pt x="152400" y="63500"/>
                  </a:cubicBezTo>
                  <a:cubicBezTo>
                    <a:pt x="177800" y="88900"/>
                    <a:pt x="225026" y="103957"/>
                    <a:pt x="228600" y="139700"/>
                  </a:cubicBezTo>
                  <a:cubicBezTo>
                    <a:pt x="232833" y="182033"/>
                    <a:pt x="231733" y="225245"/>
                    <a:pt x="241300" y="266700"/>
                  </a:cubicBezTo>
                  <a:cubicBezTo>
                    <a:pt x="244732" y="281573"/>
                    <a:pt x="259127" y="291548"/>
                    <a:pt x="266700" y="304800"/>
                  </a:cubicBezTo>
                  <a:cubicBezTo>
                    <a:pt x="276093" y="321238"/>
                    <a:pt x="283633" y="338667"/>
                    <a:pt x="292100" y="355600"/>
                  </a:cubicBezTo>
                  <a:cubicBezTo>
                    <a:pt x="287867" y="368300"/>
                    <a:pt x="285387" y="381726"/>
                    <a:pt x="279400" y="393700"/>
                  </a:cubicBezTo>
                  <a:cubicBezTo>
                    <a:pt x="255751" y="440998"/>
                    <a:pt x="251009" y="427769"/>
                    <a:pt x="215900" y="469900"/>
                  </a:cubicBezTo>
                  <a:cubicBezTo>
                    <a:pt x="206129" y="481626"/>
                    <a:pt x="198967" y="495300"/>
                    <a:pt x="190500" y="508000"/>
                  </a:cubicBezTo>
                  <a:cubicBezTo>
                    <a:pt x="207433" y="520700"/>
                    <a:pt x="226333" y="531133"/>
                    <a:pt x="241300" y="546100"/>
                  </a:cubicBezTo>
                  <a:cubicBezTo>
                    <a:pt x="252093" y="556893"/>
                    <a:pt x="266700" y="584200"/>
                    <a:pt x="266700" y="5842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Figura a mano libera 65"/>
            <p:cNvSpPr/>
            <p:nvPr/>
          </p:nvSpPr>
          <p:spPr>
            <a:xfrm>
              <a:off x="2422915" y="5147200"/>
              <a:ext cx="83373" cy="400503"/>
            </a:xfrm>
            <a:custGeom>
              <a:avLst/>
              <a:gdLst>
                <a:gd name="connsiteX0" fmla="*/ 0 w 114300"/>
                <a:gd name="connsiteY0" fmla="*/ 0 h 596900"/>
                <a:gd name="connsiteX1" fmla="*/ 25400 w 114300"/>
                <a:gd name="connsiteY1" fmla="*/ 63500 h 596900"/>
                <a:gd name="connsiteX2" fmla="*/ 38100 w 114300"/>
                <a:gd name="connsiteY2" fmla="*/ 101600 h 596900"/>
                <a:gd name="connsiteX3" fmla="*/ 88900 w 114300"/>
                <a:gd name="connsiteY3" fmla="*/ 177800 h 596900"/>
                <a:gd name="connsiteX4" fmla="*/ 114300 w 114300"/>
                <a:gd name="connsiteY4" fmla="*/ 215900 h 596900"/>
                <a:gd name="connsiteX5" fmla="*/ 101600 w 114300"/>
                <a:gd name="connsiteY5" fmla="*/ 266700 h 596900"/>
                <a:gd name="connsiteX6" fmla="*/ 63500 w 114300"/>
                <a:gd name="connsiteY6" fmla="*/ 304800 h 596900"/>
                <a:gd name="connsiteX7" fmla="*/ 88900 w 114300"/>
                <a:gd name="connsiteY7" fmla="*/ 419100 h 596900"/>
                <a:gd name="connsiteX8" fmla="*/ 76200 w 114300"/>
                <a:gd name="connsiteY8" fmla="*/ 508000 h 596900"/>
                <a:gd name="connsiteX9" fmla="*/ 38100 w 114300"/>
                <a:gd name="connsiteY9" fmla="*/ 571500 h 596900"/>
                <a:gd name="connsiteX10" fmla="*/ 25400 w 114300"/>
                <a:gd name="connsiteY10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596900">
                  <a:moveTo>
                    <a:pt x="0" y="0"/>
                  </a:moveTo>
                  <a:cubicBezTo>
                    <a:pt x="8467" y="21167"/>
                    <a:pt x="17395" y="42154"/>
                    <a:pt x="25400" y="63500"/>
                  </a:cubicBezTo>
                  <a:cubicBezTo>
                    <a:pt x="30100" y="76035"/>
                    <a:pt x="31599" y="89898"/>
                    <a:pt x="38100" y="101600"/>
                  </a:cubicBezTo>
                  <a:cubicBezTo>
                    <a:pt x="52925" y="128285"/>
                    <a:pt x="71967" y="152400"/>
                    <a:pt x="88900" y="177800"/>
                  </a:cubicBezTo>
                  <a:lnTo>
                    <a:pt x="114300" y="215900"/>
                  </a:lnTo>
                  <a:cubicBezTo>
                    <a:pt x="110067" y="232833"/>
                    <a:pt x="110260" y="251545"/>
                    <a:pt x="101600" y="266700"/>
                  </a:cubicBezTo>
                  <a:cubicBezTo>
                    <a:pt x="92689" y="282294"/>
                    <a:pt x="67396" y="287267"/>
                    <a:pt x="63500" y="304800"/>
                  </a:cubicBezTo>
                  <a:cubicBezTo>
                    <a:pt x="57540" y="331621"/>
                    <a:pt x="78902" y="389107"/>
                    <a:pt x="88900" y="419100"/>
                  </a:cubicBezTo>
                  <a:cubicBezTo>
                    <a:pt x="84667" y="448733"/>
                    <a:pt x="85666" y="479602"/>
                    <a:pt x="76200" y="508000"/>
                  </a:cubicBezTo>
                  <a:cubicBezTo>
                    <a:pt x="68394" y="531418"/>
                    <a:pt x="50347" y="550068"/>
                    <a:pt x="38100" y="571500"/>
                  </a:cubicBezTo>
                  <a:cubicBezTo>
                    <a:pt x="33404" y="579719"/>
                    <a:pt x="29633" y="588433"/>
                    <a:pt x="2540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Figura a mano libera 66"/>
            <p:cNvSpPr/>
            <p:nvPr/>
          </p:nvSpPr>
          <p:spPr>
            <a:xfrm>
              <a:off x="2256170" y="5155721"/>
              <a:ext cx="148217" cy="374939"/>
            </a:xfrm>
            <a:custGeom>
              <a:avLst/>
              <a:gdLst>
                <a:gd name="connsiteX0" fmla="*/ 203200 w 203200"/>
                <a:gd name="connsiteY0" fmla="*/ 0 h 558800"/>
                <a:gd name="connsiteX1" fmla="*/ 190500 w 203200"/>
                <a:gd name="connsiteY1" fmla="*/ 88900 h 558800"/>
                <a:gd name="connsiteX2" fmla="*/ 177800 w 203200"/>
                <a:gd name="connsiteY2" fmla="*/ 127000 h 558800"/>
                <a:gd name="connsiteX3" fmla="*/ 139700 w 203200"/>
                <a:gd name="connsiteY3" fmla="*/ 139700 h 558800"/>
                <a:gd name="connsiteX4" fmla="*/ 127000 w 203200"/>
                <a:gd name="connsiteY4" fmla="*/ 177800 h 558800"/>
                <a:gd name="connsiteX5" fmla="*/ 101600 w 203200"/>
                <a:gd name="connsiteY5" fmla="*/ 215900 h 558800"/>
                <a:gd name="connsiteX6" fmla="*/ 127000 w 203200"/>
                <a:gd name="connsiteY6" fmla="*/ 304800 h 558800"/>
                <a:gd name="connsiteX7" fmla="*/ 88900 w 203200"/>
                <a:gd name="connsiteY7" fmla="*/ 355600 h 558800"/>
                <a:gd name="connsiteX8" fmla="*/ 12700 w 203200"/>
                <a:gd name="connsiteY8" fmla="*/ 393700 h 558800"/>
                <a:gd name="connsiteX9" fmla="*/ 0 w 203200"/>
                <a:gd name="connsiteY9" fmla="*/ 431800 h 558800"/>
                <a:gd name="connsiteX10" fmla="*/ 38100 w 203200"/>
                <a:gd name="connsiteY10" fmla="*/ 520700 h 558800"/>
                <a:gd name="connsiteX11" fmla="*/ 50800 w 203200"/>
                <a:gd name="connsiteY11" fmla="*/ 55880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200" h="558800">
                  <a:moveTo>
                    <a:pt x="203200" y="0"/>
                  </a:moveTo>
                  <a:cubicBezTo>
                    <a:pt x="198967" y="29633"/>
                    <a:pt x="196371" y="59547"/>
                    <a:pt x="190500" y="88900"/>
                  </a:cubicBezTo>
                  <a:cubicBezTo>
                    <a:pt x="187875" y="102027"/>
                    <a:pt x="187266" y="117534"/>
                    <a:pt x="177800" y="127000"/>
                  </a:cubicBezTo>
                  <a:cubicBezTo>
                    <a:pt x="168334" y="136466"/>
                    <a:pt x="152400" y="135467"/>
                    <a:pt x="139700" y="139700"/>
                  </a:cubicBezTo>
                  <a:cubicBezTo>
                    <a:pt x="135467" y="152400"/>
                    <a:pt x="132987" y="165826"/>
                    <a:pt x="127000" y="177800"/>
                  </a:cubicBezTo>
                  <a:cubicBezTo>
                    <a:pt x="120174" y="191452"/>
                    <a:pt x="103759" y="200790"/>
                    <a:pt x="101600" y="215900"/>
                  </a:cubicBezTo>
                  <a:cubicBezTo>
                    <a:pt x="100005" y="227063"/>
                    <a:pt x="122234" y="290502"/>
                    <a:pt x="127000" y="304800"/>
                  </a:cubicBezTo>
                  <a:cubicBezTo>
                    <a:pt x="114300" y="321733"/>
                    <a:pt x="103867" y="340633"/>
                    <a:pt x="88900" y="355600"/>
                  </a:cubicBezTo>
                  <a:cubicBezTo>
                    <a:pt x="64281" y="380219"/>
                    <a:pt x="43688" y="383371"/>
                    <a:pt x="12700" y="393700"/>
                  </a:cubicBezTo>
                  <a:cubicBezTo>
                    <a:pt x="8467" y="406400"/>
                    <a:pt x="0" y="418413"/>
                    <a:pt x="0" y="431800"/>
                  </a:cubicBezTo>
                  <a:cubicBezTo>
                    <a:pt x="0" y="451656"/>
                    <a:pt x="33140" y="509127"/>
                    <a:pt x="38100" y="520700"/>
                  </a:cubicBezTo>
                  <a:cubicBezTo>
                    <a:pt x="43373" y="533005"/>
                    <a:pt x="50800" y="558800"/>
                    <a:pt x="50800" y="5588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Figura a mano libera 67"/>
            <p:cNvSpPr/>
            <p:nvPr/>
          </p:nvSpPr>
          <p:spPr>
            <a:xfrm>
              <a:off x="2117217" y="5138679"/>
              <a:ext cx="287172" cy="400503"/>
            </a:xfrm>
            <a:custGeom>
              <a:avLst/>
              <a:gdLst>
                <a:gd name="connsiteX0" fmla="*/ 393700 w 393700"/>
                <a:gd name="connsiteY0" fmla="*/ 0 h 596900"/>
                <a:gd name="connsiteX1" fmla="*/ 330200 w 393700"/>
                <a:gd name="connsiteY1" fmla="*/ 63500 h 596900"/>
                <a:gd name="connsiteX2" fmla="*/ 266700 w 393700"/>
                <a:gd name="connsiteY2" fmla="*/ 50800 h 596900"/>
                <a:gd name="connsiteX3" fmla="*/ 165100 w 393700"/>
                <a:gd name="connsiteY3" fmla="*/ 63500 h 596900"/>
                <a:gd name="connsiteX4" fmla="*/ 152400 w 393700"/>
                <a:gd name="connsiteY4" fmla="*/ 152400 h 596900"/>
                <a:gd name="connsiteX5" fmla="*/ 50800 w 393700"/>
                <a:gd name="connsiteY5" fmla="*/ 203200 h 596900"/>
                <a:gd name="connsiteX6" fmla="*/ 25400 w 393700"/>
                <a:gd name="connsiteY6" fmla="*/ 241300 h 596900"/>
                <a:gd name="connsiteX7" fmla="*/ 63500 w 393700"/>
                <a:gd name="connsiteY7" fmla="*/ 317500 h 596900"/>
                <a:gd name="connsiteX8" fmla="*/ 101600 w 393700"/>
                <a:gd name="connsiteY8" fmla="*/ 393700 h 596900"/>
                <a:gd name="connsiteX9" fmla="*/ 76200 w 393700"/>
                <a:gd name="connsiteY9" fmla="*/ 533400 h 596900"/>
                <a:gd name="connsiteX10" fmla="*/ 38100 w 393700"/>
                <a:gd name="connsiteY10" fmla="*/ 571500 h 596900"/>
                <a:gd name="connsiteX11" fmla="*/ 0 w 393700"/>
                <a:gd name="connsiteY11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700" h="596900">
                  <a:moveTo>
                    <a:pt x="393700" y="0"/>
                  </a:moveTo>
                  <a:cubicBezTo>
                    <a:pt x="372533" y="21167"/>
                    <a:pt x="357993" y="52383"/>
                    <a:pt x="330200" y="63500"/>
                  </a:cubicBezTo>
                  <a:cubicBezTo>
                    <a:pt x="310158" y="71517"/>
                    <a:pt x="288286" y="50800"/>
                    <a:pt x="266700" y="50800"/>
                  </a:cubicBezTo>
                  <a:cubicBezTo>
                    <a:pt x="232570" y="50800"/>
                    <a:pt x="198967" y="59267"/>
                    <a:pt x="165100" y="63500"/>
                  </a:cubicBezTo>
                  <a:cubicBezTo>
                    <a:pt x="160867" y="93133"/>
                    <a:pt x="171355" y="129232"/>
                    <a:pt x="152400" y="152400"/>
                  </a:cubicBezTo>
                  <a:cubicBezTo>
                    <a:pt x="128423" y="181705"/>
                    <a:pt x="50800" y="203200"/>
                    <a:pt x="50800" y="203200"/>
                  </a:cubicBezTo>
                  <a:cubicBezTo>
                    <a:pt x="42333" y="215900"/>
                    <a:pt x="27909" y="226244"/>
                    <a:pt x="25400" y="241300"/>
                  </a:cubicBezTo>
                  <a:cubicBezTo>
                    <a:pt x="21410" y="265241"/>
                    <a:pt x="55207" y="300915"/>
                    <a:pt x="63500" y="317500"/>
                  </a:cubicBezTo>
                  <a:cubicBezTo>
                    <a:pt x="116080" y="422660"/>
                    <a:pt x="28807" y="284511"/>
                    <a:pt x="101600" y="393700"/>
                  </a:cubicBezTo>
                  <a:cubicBezTo>
                    <a:pt x="119255" y="464319"/>
                    <a:pt x="126467" y="449622"/>
                    <a:pt x="76200" y="533400"/>
                  </a:cubicBezTo>
                  <a:cubicBezTo>
                    <a:pt x="66959" y="548801"/>
                    <a:pt x="51898" y="560002"/>
                    <a:pt x="38100" y="571500"/>
                  </a:cubicBezTo>
                  <a:cubicBezTo>
                    <a:pt x="26374" y="581271"/>
                    <a:pt x="0" y="596900"/>
                    <a:pt x="0" y="59690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Figura a mano libera 68"/>
            <p:cNvSpPr/>
            <p:nvPr/>
          </p:nvSpPr>
          <p:spPr>
            <a:xfrm>
              <a:off x="1676400" y="3217313"/>
              <a:ext cx="872067" cy="1888087"/>
            </a:xfrm>
            <a:custGeom>
              <a:avLst/>
              <a:gdLst>
                <a:gd name="connsiteX0" fmla="*/ 702733 w 872067"/>
                <a:gd name="connsiteY0" fmla="*/ 1888087 h 1888087"/>
                <a:gd name="connsiteX1" fmla="*/ 719667 w 872067"/>
                <a:gd name="connsiteY1" fmla="*/ 1845754 h 1888087"/>
                <a:gd name="connsiteX2" fmla="*/ 694267 w 872067"/>
                <a:gd name="connsiteY2" fmla="*/ 1837287 h 1888087"/>
                <a:gd name="connsiteX3" fmla="*/ 668867 w 872067"/>
                <a:gd name="connsiteY3" fmla="*/ 1820354 h 1888087"/>
                <a:gd name="connsiteX4" fmla="*/ 601133 w 872067"/>
                <a:gd name="connsiteY4" fmla="*/ 1803420 h 1888087"/>
                <a:gd name="connsiteX5" fmla="*/ 575733 w 872067"/>
                <a:gd name="connsiteY5" fmla="*/ 1794954 h 1888087"/>
                <a:gd name="connsiteX6" fmla="*/ 550333 w 872067"/>
                <a:gd name="connsiteY6" fmla="*/ 1778020 h 1888087"/>
                <a:gd name="connsiteX7" fmla="*/ 524933 w 872067"/>
                <a:gd name="connsiteY7" fmla="*/ 1769554 h 1888087"/>
                <a:gd name="connsiteX8" fmla="*/ 508000 w 872067"/>
                <a:gd name="connsiteY8" fmla="*/ 1752620 h 1888087"/>
                <a:gd name="connsiteX9" fmla="*/ 516467 w 872067"/>
                <a:gd name="connsiteY9" fmla="*/ 1701820 h 1888087"/>
                <a:gd name="connsiteX10" fmla="*/ 541867 w 872067"/>
                <a:gd name="connsiteY10" fmla="*/ 1684887 h 1888087"/>
                <a:gd name="connsiteX11" fmla="*/ 584200 w 872067"/>
                <a:gd name="connsiteY11" fmla="*/ 1634087 h 1888087"/>
                <a:gd name="connsiteX12" fmla="*/ 592667 w 872067"/>
                <a:gd name="connsiteY12" fmla="*/ 1608687 h 1888087"/>
                <a:gd name="connsiteX13" fmla="*/ 575733 w 872067"/>
                <a:gd name="connsiteY13" fmla="*/ 1591754 h 1888087"/>
                <a:gd name="connsiteX14" fmla="*/ 533400 w 872067"/>
                <a:gd name="connsiteY14" fmla="*/ 1583287 h 1888087"/>
                <a:gd name="connsiteX15" fmla="*/ 499533 w 872067"/>
                <a:gd name="connsiteY15" fmla="*/ 1574820 h 1888087"/>
                <a:gd name="connsiteX16" fmla="*/ 465667 w 872067"/>
                <a:gd name="connsiteY16" fmla="*/ 1549420 h 1888087"/>
                <a:gd name="connsiteX17" fmla="*/ 423333 w 872067"/>
                <a:gd name="connsiteY17" fmla="*/ 1540954 h 1888087"/>
                <a:gd name="connsiteX18" fmla="*/ 389467 w 872067"/>
                <a:gd name="connsiteY18" fmla="*/ 1532487 h 1888087"/>
                <a:gd name="connsiteX19" fmla="*/ 364067 w 872067"/>
                <a:gd name="connsiteY19" fmla="*/ 1515554 h 1888087"/>
                <a:gd name="connsiteX20" fmla="*/ 372533 w 872067"/>
                <a:gd name="connsiteY20" fmla="*/ 1490154 h 1888087"/>
                <a:gd name="connsiteX21" fmla="*/ 423333 w 872067"/>
                <a:gd name="connsiteY21" fmla="*/ 1456287 h 1888087"/>
                <a:gd name="connsiteX22" fmla="*/ 440267 w 872067"/>
                <a:gd name="connsiteY22" fmla="*/ 1439354 h 1888087"/>
                <a:gd name="connsiteX23" fmla="*/ 491067 w 872067"/>
                <a:gd name="connsiteY23" fmla="*/ 1405487 h 1888087"/>
                <a:gd name="connsiteX24" fmla="*/ 516467 w 872067"/>
                <a:gd name="connsiteY24" fmla="*/ 1388554 h 1888087"/>
                <a:gd name="connsiteX25" fmla="*/ 508000 w 872067"/>
                <a:gd name="connsiteY25" fmla="*/ 1346220 h 1888087"/>
                <a:gd name="connsiteX26" fmla="*/ 499533 w 872067"/>
                <a:gd name="connsiteY26" fmla="*/ 1312354 h 1888087"/>
                <a:gd name="connsiteX27" fmla="*/ 482600 w 872067"/>
                <a:gd name="connsiteY27" fmla="*/ 1295420 h 1888087"/>
                <a:gd name="connsiteX28" fmla="*/ 457200 w 872067"/>
                <a:gd name="connsiteY28" fmla="*/ 1261554 h 1888087"/>
                <a:gd name="connsiteX29" fmla="*/ 423333 w 872067"/>
                <a:gd name="connsiteY29" fmla="*/ 1227687 h 1888087"/>
                <a:gd name="connsiteX30" fmla="*/ 406400 w 872067"/>
                <a:gd name="connsiteY30" fmla="*/ 1202287 h 1888087"/>
                <a:gd name="connsiteX31" fmla="*/ 381000 w 872067"/>
                <a:gd name="connsiteY31" fmla="*/ 1185354 h 1888087"/>
                <a:gd name="connsiteX32" fmla="*/ 364067 w 872067"/>
                <a:gd name="connsiteY32" fmla="*/ 1168420 h 1888087"/>
                <a:gd name="connsiteX33" fmla="*/ 355600 w 872067"/>
                <a:gd name="connsiteY33" fmla="*/ 1143020 h 1888087"/>
                <a:gd name="connsiteX34" fmla="*/ 364067 w 872067"/>
                <a:gd name="connsiteY34" fmla="*/ 1117620 h 1888087"/>
                <a:gd name="connsiteX35" fmla="*/ 448733 w 872067"/>
                <a:gd name="connsiteY35" fmla="*/ 1075287 h 1888087"/>
                <a:gd name="connsiteX36" fmla="*/ 474133 w 872067"/>
                <a:gd name="connsiteY36" fmla="*/ 1058354 h 1888087"/>
                <a:gd name="connsiteX37" fmla="*/ 448733 w 872067"/>
                <a:gd name="connsiteY37" fmla="*/ 1007554 h 1888087"/>
                <a:gd name="connsiteX38" fmla="*/ 406400 w 872067"/>
                <a:gd name="connsiteY38" fmla="*/ 1016020 h 1888087"/>
                <a:gd name="connsiteX39" fmla="*/ 389467 w 872067"/>
                <a:gd name="connsiteY39" fmla="*/ 1032954 h 1888087"/>
                <a:gd name="connsiteX40" fmla="*/ 338667 w 872067"/>
                <a:gd name="connsiteY40" fmla="*/ 1058354 h 1888087"/>
                <a:gd name="connsiteX41" fmla="*/ 254000 w 872067"/>
                <a:gd name="connsiteY41" fmla="*/ 1041420 h 1888087"/>
                <a:gd name="connsiteX42" fmla="*/ 203200 w 872067"/>
                <a:gd name="connsiteY42" fmla="*/ 1024487 h 1888087"/>
                <a:gd name="connsiteX43" fmla="*/ 186267 w 872067"/>
                <a:gd name="connsiteY43" fmla="*/ 999087 h 1888087"/>
                <a:gd name="connsiteX44" fmla="*/ 177800 w 872067"/>
                <a:gd name="connsiteY44" fmla="*/ 973687 h 1888087"/>
                <a:gd name="connsiteX45" fmla="*/ 127000 w 872067"/>
                <a:gd name="connsiteY45" fmla="*/ 948287 h 1888087"/>
                <a:gd name="connsiteX46" fmla="*/ 50800 w 872067"/>
                <a:gd name="connsiteY46" fmla="*/ 931354 h 1888087"/>
                <a:gd name="connsiteX47" fmla="*/ 25400 w 872067"/>
                <a:gd name="connsiteY47" fmla="*/ 922887 h 1888087"/>
                <a:gd name="connsiteX48" fmla="*/ 0 w 872067"/>
                <a:gd name="connsiteY48" fmla="*/ 872087 h 1888087"/>
                <a:gd name="connsiteX49" fmla="*/ 8467 w 872067"/>
                <a:gd name="connsiteY49" fmla="*/ 846687 h 1888087"/>
                <a:gd name="connsiteX50" fmla="*/ 42333 w 872067"/>
                <a:gd name="connsiteY50" fmla="*/ 838220 h 1888087"/>
                <a:gd name="connsiteX51" fmla="*/ 67733 w 872067"/>
                <a:gd name="connsiteY51" fmla="*/ 821287 h 1888087"/>
                <a:gd name="connsiteX52" fmla="*/ 84667 w 872067"/>
                <a:gd name="connsiteY52" fmla="*/ 804354 h 1888087"/>
                <a:gd name="connsiteX53" fmla="*/ 135467 w 872067"/>
                <a:gd name="connsiteY53" fmla="*/ 812820 h 1888087"/>
                <a:gd name="connsiteX54" fmla="*/ 152400 w 872067"/>
                <a:gd name="connsiteY54" fmla="*/ 838220 h 1888087"/>
                <a:gd name="connsiteX55" fmla="*/ 194733 w 872067"/>
                <a:gd name="connsiteY55" fmla="*/ 880554 h 1888087"/>
                <a:gd name="connsiteX56" fmla="*/ 228600 w 872067"/>
                <a:gd name="connsiteY56" fmla="*/ 922887 h 1888087"/>
                <a:gd name="connsiteX57" fmla="*/ 279400 w 872067"/>
                <a:gd name="connsiteY57" fmla="*/ 905954 h 1888087"/>
                <a:gd name="connsiteX58" fmla="*/ 406400 w 872067"/>
                <a:gd name="connsiteY58" fmla="*/ 872087 h 1888087"/>
                <a:gd name="connsiteX59" fmla="*/ 457200 w 872067"/>
                <a:gd name="connsiteY59" fmla="*/ 922887 h 1888087"/>
                <a:gd name="connsiteX60" fmla="*/ 482600 w 872067"/>
                <a:gd name="connsiteY60" fmla="*/ 948287 h 1888087"/>
                <a:gd name="connsiteX61" fmla="*/ 516467 w 872067"/>
                <a:gd name="connsiteY61" fmla="*/ 965220 h 1888087"/>
                <a:gd name="connsiteX62" fmla="*/ 575733 w 872067"/>
                <a:gd name="connsiteY62" fmla="*/ 990620 h 1888087"/>
                <a:gd name="connsiteX63" fmla="*/ 685800 w 872067"/>
                <a:gd name="connsiteY63" fmla="*/ 999087 h 1888087"/>
                <a:gd name="connsiteX64" fmla="*/ 745067 w 872067"/>
                <a:gd name="connsiteY64" fmla="*/ 1016020 h 1888087"/>
                <a:gd name="connsiteX65" fmla="*/ 872067 w 872067"/>
                <a:gd name="connsiteY65" fmla="*/ 1007554 h 1888087"/>
                <a:gd name="connsiteX66" fmla="*/ 863600 w 872067"/>
                <a:gd name="connsiteY66" fmla="*/ 956754 h 1888087"/>
                <a:gd name="connsiteX67" fmla="*/ 846667 w 872067"/>
                <a:gd name="connsiteY67" fmla="*/ 931354 h 1888087"/>
                <a:gd name="connsiteX68" fmla="*/ 804333 w 872067"/>
                <a:gd name="connsiteY68" fmla="*/ 889020 h 1888087"/>
                <a:gd name="connsiteX69" fmla="*/ 762000 w 872067"/>
                <a:gd name="connsiteY69" fmla="*/ 846687 h 1888087"/>
                <a:gd name="connsiteX70" fmla="*/ 736600 w 872067"/>
                <a:gd name="connsiteY70" fmla="*/ 821287 h 1888087"/>
                <a:gd name="connsiteX71" fmla="*/ 711200 w 872067"/>
                <a:gd name="connsiteY71" fmla="*/ 795887 h 1888087"/>
                <a:gd name="connsiteX72" fmla="*/ 694267 w 872067"/>
                <a:gd name="connsiteY72" fmla="*/ 770487 h 1888087"/>
                <a:gd name="connsiteX73" fmla="*/ 668867 w 872067"/>
                <a:gd name="connsiteY73" fmla="*/ 753554 h 1888087"/>
                <a:gd name="connsiteX74" fmla="*/ 651933 w 872067"/>
                <a:gd name="connsiteY74" fmla="*/ 736620 h 1888087"/>
                <a:gd name="connsiteX75" fmla="*/ 601133 w 872067"/>
                <a:gd name="connsiteY75" fmla="*/ 719687 h 1888087"/>
                <a:gd name="connsiteX76" fmla="*/ 584200 w 872067"/>
                <a:gd name="connsiteY76" fmla="*/ 745087 h 1888087"/>
                <a:gd name="connsiteX77" fmla="*/ 508000 w 872067"/>
                <a:gd name="connsiteY77" fmla="*/ 745087 h 1888087"/>
                <a:gd name="connsiteX78" fmla="*/ 499533 w 872067"/>
                <a:gd name="connsiteY78" fmla="*/ 711220 h 1888087"/>
                <a:gd name="connsiteX79" fmla="*/ 491067 w 872067"/>
                <a:gd name="connsiteY79" fmla="*/ 685820 h 1888087"/>
                <a:gd name="connsiteX80" fmla="*/ 499533 w 872067"/>
                <a:gd name="connsiteY80" fmla="*/ 651954 h 1888087"/>
                <a:gd name="connsiteX81" fmla="*/ 524933 w 872067"/>
                <a:gd name="connsiteY81" fmla="*/ 626554 h 1888087"/>
                <a:gd name="connsiteX82" fmla="*/ 584200 w 872067"/>
                <a:gd name="connsiteY82" fmla="*/ 609620 h 1888087"/>
                <a:gd name="connsiteX83" fmla="*/ 592667 w 872067"/>
                <a:gd name="connsiteY83" fmla="*/ 584220 h 1888087"/>
                <a:gd name="connsiteX84" fmla="*/ 558800 w 872067"/>
                <a:gd name="connsiteY84" fmla="*/ 558820 h 1888087"/>
                <a:gd name="connsiteX85" fmla="*/ 491067 w 872067"/>
                <a:gd name="connsiteY85" fmla="*/ 533420 h 1888087"/>
                <a:gd name="connsiteX86" fmla="*/ 440267 w 872067"/>
                <a:gd name="connsiteY86" fmla="*/ 516487 h 1888087"/>
                <a:gd name="connsiteX87" fmla="*/ 313267 w 872067"/>
                <a:gd name="connsiteY87" fmla="*/ 550354 h 1888087"/>
                <a:gd name="connsiteX88" fmla="*/ 296333 w 872067"/>
                <a:gd name="connsiteY88" fmla="*/ 567287 h 1888087"/>
                <a:gd name="connsiteX89" fmla="*/ 211667 w 872067"/>
                <a:gd name="connsiteY89" fmla="*/ 541887 h 1888087"/>
                <a:gd name="connsiteX90" fmla="*/ 169333 w 872067"/>
                <a:gd name="connsiteY90" fmla="*/ 508020 h 1888087"/>
                <a:gd name="connsiteX91" fmla="*/ 177800 w 872067"/>
                <a:gd name="connsiteY91" fmla="*/ 474154 h 1888087"/>
                <a:gd name="connsiteX92" fmla="*/ 203200 w 872067"/>
                <a:gd name="connsiteY92" fmla="*/ 457220 h 1888087"/>
                <a:gd name="connsiteX93" fmla="*/ 220133 w 872067"/>
                <a:gd name="connsiteY93" fmla="*/ 431820 h 1888087"/>
                <a:gd name="connsiteX94" fmla="*/ 186267 w 872067"/>
                <a:gd name="connsiteY94" fmla="*/ 381020 h 1888087"/>
                <a:gd name="connsiteX95" fmla="*/ 169333 w 872067"/>
                <a:gd name="connsiteY95" fmla="*/ 364087 h 1888087"/>
                <a:gd name="connsiteX96" fmla="*/ 127000 w 872067"/>
                <a:gd name="connsiteY96" fmla="*/ 313287 h 1888087"/>
                <a:gd name="connsiteX97" fmla="*/ 135467 w 872067"/>
                <a:gd name="connsiteY97" fmla="*/ 279420 h 1888087"/>
                <a:gd name="connsiteX98" fmla="*/ 169333 w 872067"/>
                <a:gd name="connsiteY98" fmla="*/ 228620 h 1888087"/>
                <a:gd name="connsiteX99" fmla="*/ 169333 w 872067"/>
                <a:gd name="connsiteY99" fmla="*/ 152420 h 1888087"/>
                <a:gd name="connsiteX100" fmla="*/ 186267 w 872067"/>
                <a:gd name="connsiteY100" fmla="*/ 135487 h 1888087"/>
                <a:gd name="connsiteX101" fmla="*/ 211667 w 872067"/>
                <a:gd name="connsiteY101" fmla="*/ 84687 h 1888087"/>
                <a:gd name="connsiteX102" fmla="*/ 177800 w 872067"/>
                <a:gd name="connsiteY102" fmla="*/ 25420 h 1888087"/>
                <a:gd name="connsiteX103" fmla="*/ 135467 w 872067"/>
                <a:gd name="connsiteY103" fmla="*/ 20 h 188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872067" h="1888087">
                  <a:moveTo>
                    <a:pt x="702733" y="1888087"/>
                  </a:moveTo>
                  <a:cubicBezTo>
                    <a:pt x="708378" y="1873976"/>
                    <a:pt x="722165" y="1860745"/>
                    <a:pt x="719667" y="1845754"/>
                  </a:cubicBezTo>
                  <a:cubicBezTo>
                    <a:pt x="718200" y="1836951"/>
                    <a:pt x="702249" y="1841278"/>
                    <a:pt x="694267" y="1837287"/>
                  </a:cubicBezTo>
                  <a:cubicBezTo>
                    <a:pt x="685166" y="1832736"/>
                    <a:pt x="678430" y="1823831"/>
                    <a:pt x="668867" y="1820354"/>
                  </a:cubicBezTo>
                  <a:cubicBezTo>
                    <a:pt x="646995" y="1812401"/>
                    <a:pt x="623212" y="1810779"/>
                    <a:pt x="601133" y="1803420"/>
                  </a:cubicBezTo>
                  <a:lnTo>
                    <a:pt x="575733" y="1794954"/>
                  </a:lnTo>
                  <a:cubicBezTo>
                    <a:pt x="567266" y="1789309"/>
                    <a:pt x="559435" y="1782571"/>
                    <a:pt x="550333" y="1778020"/>
                  </a:cubicBezTo>
                  <a:cubicBezTo>
                    <a:pt x="542351" y="1774029"/>
                    <a:pt x="532586" y="1774146"/>
                    <a:pt x="524933" y="1769554"/>
                  </a:cubicBezTo>
                  <a:cubicBezTo>
                    <a:pt x="518088" y="1765447"/>
                    <a:pt x="513644" y="1758265"/>
                    <a:pt x="508000" y="1752620"/>
                  </a:cubicBezTo>
                  <a:cubicBezTo>
                    <a:pt x="510822" y="1735687"/>
                    <a:pt x="508790" y="1717175"/>
                    <a:pt x="516467" y="1701820"/>
                  </a:cubicBezTo>
                  <a:cubicBezTo>
                    <a:pt x="521018" y="1692719"/>
                    <a:pt x="534050" y="1691401"/>
                    <a:pt x="541867" y="1684887"/>
                  </a:cubicBezTo>
                  <a:cubicBezTo>
                    <a:pt x="557918" y="1671512"/>
                    <a:pt x="574685" y="1653116"/>
                    <a:pt x="584200" y="1634087"/>
                  </a:cubicBezTo>
                  <a:cubicBezTo>
                    <a:pt x="588191" y="1626105"/>
                    <a:pt x="589845" y="1617154"/>
                    <a:pt x="592667" y="1608687"/>
                  </a:cubicBezTo>
                  <a:cubicBezTo>
                    <a:pt x="587022" y="1603043"/>
                    <a:pt x="583070" y="1594898"/>
                    <a:pt x="575733" y="1591754"/>
                  </a:cubicBezTo>
                  <a:cubicBezTo>
                    <a:pt x="562506" y="1586085"/>
                    <a:pt x="547448" y="1586409"/>
                    <a:pt x="533400" y="1583287"/>
                  </a:cubicBezTo>
                  <a:cubicBezTo>
                    <a:pt x="522041" y="1580763"/>
                    <a:pt x="510822" y="1577642"/>
                    <a:pt x="499533" y="1574820"/>
                  </a:cubicBezTo>
                  <a:cubicBezTo>
                    <a:pt x="488244" y="1566353"/>
                    <a:pt x="478562" y="1555151"/>
                    <a:pt x="465667" y="1549420"/>
                  </a:cubicBezTo>
                  <a:cubicBezTo>
                    <a:pt x="452517" y="1543575"/>
                    <a:pt x="437381" y="1544076"/>
                    <a:pt x="423333" y="1540954"/>
                  </a:cubicBezTo>
                  <a:cubicBezTo>
                    <a:pt x="411974" y="1538430"/>
                    <a:pt x="400756" y="1535309"/>
                    <a:pt x="389467" y="1532487"/>
                  </a:cubicBezTo>
                  <a:cubicBezTo>
                    <a:pt x="381000" y="1526843"/>
                    <a:pt x="367846" y="1525002"/>
                    <a:pt x="364067" y="1515554"/>
                  </a:cubicBezTo>
                  <a:cubicBezTo>
                    <a:pt x="360752" y="1507268"/>
                    <a:pt x="366222" y="1496465"/>
                    <a:pt x="372533" y="1490154"/>
                  </a:cubicBezTo>
                  <a:cubicBezTo>
                    <a:pt x="386923" y="1475763"/>
                    <a:pt x="408942" y="1470677"/>
                    <a:pt x="423333" y="1456287"/>
                  </a:cubicBezTo>
                  <a:cubicBezTo>
                    <a:pt x="428978" y="1450643"/>
                    <a:pt x="433881" y="1444143"/>
                    <a:pt x="440267" y="1439354"/>
                  </a:cubicBezTo>
                  <a:cubicBezTo>
                    <a:pt x="456548" y="1427143"/>
                    <a:pt x="474134" y="1416776"/>
                    <a:pt x="491067" y="1405487"/>
                  </a:cubicBezTo>
                  <a:lnTo>
                    <a:pt x="516467" y="1388554"/>
                  </a:lnTo>
                  <a:cubicBezTo>
                    <a:pt x="532654" y="1339990"/>
                    <a:pt x="526595" y="1383410"/>
                    <a:pt x="508000" y="1346220"/>
                  </a:cubicBezTo>
                  <a:cubicBezTo>
                    <a:pt x="502796" y="1335812"/>
                    <a:pt x="504737" y="1322762"/>
                    <a:pt x="499533" y="1312354"/>
                  </a:cubicBezTo>
                  <a:cubicBezTo>
                    <a:pt x="495963" y="1305214"/>
                    <a:pt x="487710" y="1301552"/>
                    <a:pt x="482600" y="1295420"/>
                  </a:cubicBezTo>
                  <a:cubicBezTo>
                    <a:pt x="473566" y="1284580"/>
                    <a:pt x="466492" y="1272174"/>
                    <a:pt x="457200" y="1261554"/>
                  </a:cubicBezTo>
                  <a:cubicBezTo>
                    <a:pt x="446687" y="1249539"/>
                    <a:pt x="433723" y="1239809"/>
                    <a:pt x="423333" y="1227687"/>
                  </a:cubicBezTo>
                  <a:cubicBezTo>
                    <a:pt x="416711" y="1219961"/>
                    <a:pt x="413595" y="1209482"/>
                    <a:pt x="406400" y="1202287"/>
                  </a:cubicBezTo>
                  <a:cubicBezTo>
                    <a:pt x="399205" y="1195092"/>
                    <a:pt x="388946" y="1191711"/>
                    <a:pt x="381000" y="1185354"/>
                  </a:cubicBezTo>
                  <a:cubicBezTo>
                    <a:pt x="374767" y="1180367"/>
                    <a:pt x="369711" y="1174065"/>
                    <a:pt x="364067" y="1168420"/>
                  </a:cubicBezTo>
                  <a:cubicBezTo>
                    <a:pt x="361245" y="1159953"/>
                    <a:pt x="355600" y="1151945"/>
                    <a:pt x="355600" y="1143020"/>
                  </a:cubicBezTo>
                  <a:cubicBezTo>
                    <a:pt x="355600" y="1134095"/>
                    <a:pt x="357756" y="1123931"/>
                    <a:pt x="364067" y="1117620"/>
                  </a:cubicBezTo>
                  <a:cubicBezTo>
                    <a:pt x="397667" y="1084020"/>
                    <a:pt x="410494" y="1084847"/>
                    <a:pt x="448733" y="1075287"/>
                  </a:cubicBezTo>
                  <a:cubicBezTo>
                    <a:pt x="457200" y="1069643"/>
                    <a:pt x="470915" y="1068007"/>
                    <a:pt x="474133" y="1058354"/>
                  </a:cubicBezTo>
                  <a:cubicBezTo>
                    <a:pt x="481936" y="1034946"/>
                    <a:pt x="461407" y="1020227"/>
                    <a:pt x="448733" y="1007554"/>
                  </a:cubicBezTo>
                  <a:cubicBezTo>
                    <a:pt x="434622" y="1010376"/>
                    <a:pt x="419627" y="1010351"/>
                    <a:pt x="406400" y="1016020"/>
                  </a:cubicBezTo>
                  <a:cubicBezTo>
                    <a:pt x="399063" y="1019165"/>
                    <a:pt x="395700" y="1027967"/>
                    <a:pt x="389467" y="1032954"/>
                  </a:cubicBezTo>
                  <a:cubicBezTo>
                    <a:pt x="366022" y="1051710"/>
                    <a:pt x="365493" y="1049412"/>
                    <a:pt x="338667" y="1058354"/>
                  </a:cubicBezTo>
                  <a:cubicBezTo>
                    <a:pt x="310445" y="1052709"/>
                    <a:pt x="281922" y="1048401"/>
                    <a:pt x="254000" y="1041420"/>
                  </a:cubicBezTo>
                  <a:cubicBezTo>
                    <a:pt x="236684" y="1037091"/>
                    <a:pt x="203200" y="1024487"/>
                    <a:pt x="203200" y="1024487"/>
                  </a:cubicBezTo>
                  <a:cubicBezTo>
                    <a:pt x="197556" y="1016020"/>
                    <a:pt x="190818" y="1008188"/>
                    <a:pt x="186267" y="999087"/>
                  </a:cubicBezTo>
                  <a:cubicBezTo>
                    <a:pt x="182276" y="991105"/>
                    <a:pt x="183375" y="980656"/>
                    <a:pt x="177800" y="973687"/>
                  </a:cubicBezTo>
                  <a:cubicBezTo>
                    <a:pt x="166806" y="959945"/>
                    <a:pt x="142905" y="952832"/>
                    <a:pt x="127000" y="948287"/>
                  </a:cubicBezTo>
                  <a:cubicBezTo>
                    <a:pt x="66153" y="930902"/>
                    <a:pt x="120644" y="948815"/>
                    <a:pt x="50800" y="931354"/>
                  </a:cubicBezTo>
                  <a:cubicBezTo>
                    <a:pt x="42142" y="929189"/>
                    <a:pt x="33867" y="925709"/>
                    <a:pt x="25400" y="922887"/>
                  </a:cubicBezTo>
                  <a:cubicBezTo>
                    <a:pt x="16839" y="910046"/>
                    <a:pt x="0" y="889613"/>
                    <a:pt x="0" y="872087"/>
                  </a:cubicBezTo>
                  <a:cubicBezTo>
                    <a:pt x="0" y="863162"/>
                    <a:pt x="1498" y="852262"/>
                    <a:pt x="8467" y="846687"/>
                  </a:cubicBezTo>
                  <a:cubicBezTo>
                    <a:pt x="17553" y="839418"/>
                    <a:pt x="31044" y="841042"/>
                    <a:pt x="42333" y="838220"/>
                  </a:cubicBezTo>
                  <a:cubicBezTo>
                    <a:pt x="50800" y="832576"/>
                    <a:pt x="59787" y="827644"/>
                    <a:pt x="67733" y="821287"/>
                  </a:cubicBezTo>
                  <a:cubicBezTo>
                    <a:pt x="73966" y="816300"/>
                    <a:pt x="76746" y="805344"/>
                    <a:pt x="84667" y="804354"/>
                  </a:cubicBezTo>
                  <a:cubicBezTo>
                    <a:pt x="101701" y="802225"/>
                    <a:pt x="118534" y="809998"/>
                    <a:pt x="135467" y="812820"/>
                  </a:cubicBezTo>
                  <a:cubicBezTo>
                    <a:pt x="141111" y="821287"/>
                    <a:pt x="145699" y="830562"/>
                    <a:pt x="152400" y="838220"/>
                  </a:cubicBezTo>
                  <a:cubicBezTo>
                    <a:pt x="165541" y="853239"/>
                    <a:pt x="194733" y="880554"/>
                    <a:pt x="194733" y="880554"/>
                  </a:cubicBezTo>
                  <a:cubicBezTo>
                    <a:pt x="200020" y="896414"/>
                    <a:pt x="203069" y="922887"/>
                    <a:pt x="228600" y="922887"/>
                  </a:cubicBezTo>
                  <a:cubicBezTo>
                    <a:pt x="246449" y="922887"/>
                    <a:pt x="279400" y="905954"/>
                    <a:pt x="279400" y="905954"/>
                  </a:cubicBezTo>
                  <a:cubicBezTo>
                    <a:pt x="341789" y="843564"/>
                    <a:pt x="301876" y="861634"/>
                    <a:pt x="406400" y="872087"/>
                  </a:cubicBezTo>
                  <a:lnTo>
                    <a:pt x="457200" y="922887"/>
                  </a:lnTo>
                  <a:cubicBezTo>
                    <a:pt x="465667" y="931354"/>
                    <a:pt x="471890" y="942932"/>
                    <a:pt x="482600" y="948287"/>
                  </a:cubicBezTo>
                  <a:cubicBezTo>
                    <a:pt x="493889" y="953931"/>
                    <a:pt x="505509" y="958958"/>
                    <a:pt x="516467" y="965220"/>
                  </a:cubicBezTo>
                  <a:cubicBezTo>
                    <a:pt x="547758" y="983101"/>
                    <a:pt x="536329" y="985984"/>
                    <a:pt x="575733" y="990620"/>
                  </a:cubicBezTo>
                  <a:cubicBezTo>
                    <a:pt x="612278" y="994919"/>
                    <a:pt x="649111" y="996265"/>
                    <a:pt x="685800" y="999087"/>
                  </a:cubicBezTo>
                  <a:cubicBezTo>
                    <a:pt x="697781" y="1003081"/>
                    <a:pt x="734432" y="1016020"/>
                    <a:pt x="745067" y="1016020"/>
                  </a:cubicBezTo>
                  <a:cubicBezTo>
                    <a:pt x="787494" y="1016020"/>
                    <a:pt x="829734" y="1010376"/>
                    <a:pt x="872067" y="1007554"/>
                  </a:cubicBezTo>
                  <a:cubicBezTo>
                    <a:pt x="869245" y="990621"/>
                    <a:pt x="869029" y="973040"/>
                    <a:pt x="863600" y="956754"/>
                  </a:cubicBezTo>
                  <a:cubicBezTo>
                    <a:pt x="860382" y="947101"/>
                    <a:pt x="853368" y="939012"/>
                    <a:pt x="846667" y="931354"/>
                  </a:cubicBezTo>
                  <a:cubicBezTo>
                    <a:pt x="833526" y="916335"/>
                    <a:pt x="818444" y="903131"/>
                    <a:pt x="804333" y="889020"/>
                  </a:cubicBezTo>
                  <a:lnTo>
                    <a:pt x="762000" y="846687"/>
                  </a:lnTo>
                  <a:lnTo>
                    <a:pt x="736600" y="821287"/>
                  </a:lnTo>
                  <a:cubicBezTo>
                    <a:pt x="728133" y="812820"/>
                    <a:pt x="717842" y="805850"/>
                    <a:pt x="711200" y="795887"/>
                  </a:cubicBezTo>
                  <a:cubicBezTo>
                    <a:pt x="705556" y="787420"/>
                    <a:pt x="701462" y="777682"/>
                    <a:pt x="694267" y="770487"/>
                  </a:cubicBezTo>
                  <a:cubicBezTo>
                    <a:pt x="687072" y="763292"/>
                    <a:pt x="676813" y="759911"/>
                    <a:pt x="668867" y="753554"/>
                  </a:cubicBezTo>
                  <a:cubicBezTo>
                    <a:pt x="662633" y="748567"/>
                    <a:pt x="659073" y="740190"/>
                    <a:pt x="651933" y="736620"/>
                  </a:cubicBezTo>
                  <a:cubicBezTo>
                    <a:pt x="635968" y="728638"/>
                    <a:pt x="601133" y="719687"/>
                    <a:pt x="601133" y="719687"/>
                  </a:cubicBezTo>
                  <a:cubicBezTo>
                    <a:pt x="595489" y="728154"/>
                    <a:pt x="592146" y="738730"/>
                    <a:pt x="584200" y="745087"/>
                  </a:cubicBezTo>
                  <a:cubicBezTo>
                    <a:pt x="562638" y="762337"/>
                    <a:pt x="528894" y="748570"/>
                    <a:pt x="508000" y="745087"/>
                  </a:cubicBezTo>
                  <a:cubicBezTo>
                    <a:pt x="505178" y="733798"/>
                    <a:pt x="502730" y="722409"/>
                    <a:pt x="499533" y="711220"/>
                  </a:cubicBezTo>
                  <a:cubicBezTo>
                    <a:pt x="497081" y="702639"/>
                    <a:pt x="491067" y="694745"/>
                    <a:pt x="491067" y="685820"/>
                  </a:cubicBezTo>
                  <a:cubicBezTo>
                    <a:pt x="491067" y="674184"/>
                    <a:pt x="493760" y="662057"/>
                    <a:pt x="499533" y="651954"/>
                  </a:cubicBezTo>
                  <a:cubicBezTo>
                    <a:pt x="505474" y="641558"/>
                    <a:pt x="514970" y="633196"/>
                    <a:pt x="524933" y="626554"/>
                  </a:cubicBezTo>
                  <a:cubicBezTo>
                    <a:pt x="532221" y="621695"/>
                    <a:pt x="579683" y="610749"/>
                    <a:pt x="584200" y="609620"/>
                  </a:cubicBezTo>
                  <a:cubicBezTo>
                    <a:pt x="587022" y="601153"/>
                    <a:pt x="596658" y="592202"/>
                    <a:pt x="592667" y="584220"/>
                  </a:cubicBezTo>
                  <a:cubicBezTo>
                    <a:pt x="586356" y="571599"/>
                    <a:pt x="570766" y="566299"/>
                    <a:pt x="558800" y="558820"/>
                  </a:cubicBezTo>
                  <a:cubicBezTo>
                    <a:pt x="523862" y="536984"/>
                    <a:pt x="528569" y="544671"/>
                    <a:pt x="491067" y="533420"/>
                  </a:cubicBezTo>
                  <a:cubicBezTo>
                    <a:pt x="473971" y="528291"/>
                    <a:pt x="457200" y="522131"/>
                    <a:pt x="440267" y="516487"/>
                  </a:cubicBezTo>
                  <a:cubicBezTo>
                    <a:pt x="347658" y="524906"/>
                    <a:pt x="365472" y="506850"/>
                    <a:pt x="313267" y="550354"/>
                  </a:cubicBezTo>
                  <a:cubicBezTo>
                    <a:pt x="307135" y="555464"/>
                    <a:pt x="301978" y="561643"/>
                    <a:pt x="296333" y="567287"/>
                  </a:cubicBezTo>
                  <a:cubicBezTo>
                    <a:pt x="277403" y="562554"/>
                    <a:pt x="224032" y="550130"/>
                    <a:pt x="211667" y="541887"/>
                  </a:cubicBezTo>
                  <a:cubicBezTo>
                    <a:pt x="179625" y="520526"/>
                    <a:pt x="193462" y="532149"/>
                    <a:pt x="169333" y="508020"/>
                  </a:cubicBezTo>
                  <a:cubicBezTo>
                    <a:pt x="172155" y="496731"/>
                    <a:pt x="171345" y="483836"/>
                    <a:pt x="177800" y="474154"/>
                  </a:cubicBezTo>
                  <a:cubicBezTo>
                    <a:pt x="183445" y="465687"/>
                    <a:pt x="196005" y="464415"/>
                    <a:pt x="203200" y="457220"/>
                  </a:cubicBezTo>
                  <a:cubicBezTo>
                    <a:pt x="210395" y="450025"/>
                    <a:pt x="214489" y="440287"/>
                    <a:pt x="220133" y="431820"/>
                  </a:cubicBezTo>
                  <a:cubicBezTo>
                    <a:pt x="208844" y="414887"/>
                    <a:pt x="200658" y="395410"/>
                    <a:pt x="186267" y="381020"/>
                  </a:cubicBezTo>
                  <a:cubicBezTo>
                    <a:pt x="180622" y="375376"/>
                    <a:pt x="174320" y="370320"/>
                    <a:pt x="169333" y="364087"/>
                  </a:cubicBezTo>
                  <a:cubicBezTo>
                    <a:pt x="122177" y="305143"/>
                    <a:pt x="187344" y="373631"/>
                    <a:pt x="127000" y="313287"/>
                  </a:cubicBezTo>
                  <a:cubicBezTo>
                    <a:pt x="129822" y="301998"/>
                    <a:pt x="130263" y="289828"/>
                    <a:pt x="135467" y="279420"/>
                  </a:cubicBezTo>
                  <a:cubicBezTo>
                    <a:pt x="144568" y="261217"/>
                    <a:pt x="169333" y="228620"/>
                    <a:pt x="169333" y="228620"/>
                  </a:cubicBezTo>
                  <a:cubicBezTo>
                    <a:pt x="161037" y="195432"/>
                    <a:pt x="154059" y="188059"/>
                    <a:pt x="169333" y="152420"/>
                  </a:cubicBezTo>
                  <a:cubicBezTo>
                    <a:pt x="172477" y="145083"/>
                    <a:pt x="181280" y="141720"/>
                    <a:pt x="186267" y="135487"/>
                  </a:cubicBezTo>
                  <a:cubicBezTo>
                    <a:pt x="205023" y="112042"/>
                    <a:pt x="202725" y="111513"/>
                    <a:pt x="211667" y="84687"/>
                  </a:cubicBezTo>
                  <a:cubicBezTo>
                    <a:pt x="201980" y="55626"/>
                    <a:pt x="203428" y="51048"/>
                    <a:pt x="177800" y="25420"/>
                  </a:cubicBezTo>
                  <a:cubicBezTo>
                    <a:pt x="150707" y="-1673"/>
                    <a:pt x="156238" y="20"/>
                    <a:pt x="135467" y="20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1" name="CasellaDiTesto 70"/>
          <p:cNvSpPr txBox="1"/>
          <p:nvPr/>
        </p:nvSpPr>
        <p:spPr>
          <a:xfrm>
            <a:off x="297472" y="5951745"/>
            <a:ext cx="852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the situation B the  </a:t>
            </a:r>
            <a:r>
              <a:rPr lang="it-IT" dirty="0" err="1" smtClean="0"/>
              <a:t>inversion</a:t>
            </a:r>
            <a:r>
              <a:rPr lang="it-IT" dirty="0" smtClean="0"/>
              <a:t> of the </a:t>
            </a:r>
            <a:r>
              <a:rPr lang="it-IT" dirty="0" err="1" smtClean="0"/>
              <a:t>gradient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slowed</a:t>
            </a:r>
            <a:r>
              <a:rPr lang="it-IT" dirty="0" smtClean="0"/>
              <a:t> by the </a:t>
            </a:r>
            <a:r>
              <a:rPr lang="it-IT" dirty="0" err="1" smtClean="0"/>
              <a:t>tortuosity</a:t>
            </a:r>
            <a:r>
              <a:rPr lang="it-IT" dirty="0" smtClean="0"/>
              <a:t> of the </a:t>
            </a:r>
            <a:r>
              <a:rPr lang="it-IT" dirty="0" err="1" smtClean="0"/>
              <a:t>reticular</a:t>
            </a:r>
            <a:r>
              <a:rPr lang="it-IT" dirty="0" smtClean="0"/>
              <a:t> network. </a:t>
            </a:r>
            <a:endParaRPr lang="it-IT" dirty="0"/>
          </a:p>
        </p:txBody>
      </p:sp>
      <p:sp>
        <p:nvSpPr>
          <p:cNvPr id="72" name="Rettangolo 71"/>
          <p:cNvSpPr/>
          <p:nvPr/>
        </p:nvSpPr>
        <p:spPr>
          <a:xfrm>
            <a:off x="475878" y="171854"/>
            <a:ext cx="800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 smtClean="0"/>
              <a:t>Telangiectasias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Down - </a:t>
            </a:r>
            <a:r>
              <a:rPr lang="it-IT" sz="2800" dirty="0" err="1" smtClean="0"/>
              <a:t>postural</a:t>
            </a:r>
            <a:r>
              <a:rPr lang="it-IT" sz="2800" dirty="0" smtClean="0"/>
              <a:t> </a:t>
            </a:r>
            <a:r>
              <a:rPr lang="it-IT" sz="2800" dirty="0" err="1" smtClean="0"/>
              <a:t>changes</a:t>
            </a:r>
            <a:r>
              <a:rPr lang="it-IT" sz="2800" dirty="0" smtClean="0"/>
              <a:t> and </a:t>
            </a:r>
            <a:r>
              <a:rPr lang="it-IT" sz="2800" dirty="0" err="1" smtClean="0"/>
              <a:t>function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reticular</a:t>
            </a:r>
            <a:r>
              <a:rPr lang="it-IT" sz="2800" dirty="0" smtClean="0"/>
              <a:t> </a:t>
            </a:r>
            <a:r>
              <a:rPr lang="it-IT" sz="2800" dirty="0" err="1" smtClean="0"/>
              <a:t>vein</a:t>
            </a:r>
            <a:r>
              <a:rPr lang="it-IT" sz="2800" dirty="0" smtClean="0"/>
              <a:t> </a:t>
            </a:r>
            <a:r>
              <a:rPr lang="it-IT" sz="2800" dirty="0" err="1" smtClean="0"/>
              <a:t>above</a:t>
            </a:r>
            <a:endParaRPr lang="it-IT" sz="2800" dirty="0" smtClean="0"/>
          </a:p>
        </p:txBody>
      </p:sp>
    </p:spTree>
    <p:extLst>
      <p:ext uri="{BB962C8B-B14F-4D97-AF65-F5344CB8AC3E}">
        <p14:creationId xmlns:p14="http://schemas.microsoft.com/office/powerpoint/2010/main" val="267862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4133" y="1357587"/>
            <a:ext cx="82766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1) The reticolar </a:t>
            </a:r>
            <a:r>
              <a:rPr lang="it-IT" sz="2800" dirty="0" err="1" smtClean="0"/>
              <a:t>vein</a:t>
            </a:r>
            <a:r>
              <a:rPr lang="it-IT" sz="2800" dirty="0" smtClean="0"/>
              <a:t> </a:t>
            </a:r>
            <a:r>
              <a:rPr lang="it-IT" sz="2800" dirty="0" err="1" smtClean="0"/>
              <a:t>does</a:t>
            </a:r>
            <a:r>
              <a:rPr lang="it-IT" sz="2800" dirty="0" smtClean="0"/>
              <a:t>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have</a:t>
            </a:r>
            <a:r>
              <a:rPr lang="it-IT" sz="2800" dirty="0"/>
              <a:t> a </a:t>
            </a:r>
            <a:r>
              <a:rPr lang="it-IT" sz="2800" dirty="0" err="1"/>
              <a:t>defined</a:t>
            </a:r>
            <a:r>
              <a:rPr lang="it-IT" sz="2800" dirty="0"/>
              <a:t> source</a:t>
            </a:r>
          </a:p>
          <a:p>
            <a:r>
              <a:rPr lang="it-IT" sz="2800" dirty="0" smtClean="0"/>
              <a:t>2) The </a:t>
            </a:r>
            <a:r>
              <a:rPr lang="it-IT" sz="2800" dirty="0" err="1" smtClean="0"/>
              <a:t>reticular</a:t>
            </a:r>
            <a:r>
              <a:rPr lang="it-IT" sz="2800" dirty="0" smtClean="0"/>
              <a:t> </a:t>
            </a:r>
            <a:r>
              <a:rPr lang="it-IT" sz="2800" dirty="0" err="1" smtClean="0"/>
              <a:t>vein</a:t>
            </a:r>
            <a:r>
              <a:rPr lang="it-IT" sz="2800" dirty="0" smtClean="0"/>
              <a:t>  </a:t>
            </a:r>
            <a:r>
              <a:rPr lang="it-IT" sz="2800" dirty="0" err="1"/>
              <a:t>originates</a:t>
            </a:r>
            <a:r>
              <a:rPr lang="it-IT" sz="2800" dirty="0"/>
              <a:t> from a </a:t>
            </a:r>
            <a:r>
              <a:rPr lang="it-IT" sz="2800" dirty="0" err="1" smtClean="0"/>
              <a:t>refluxing</a:t>
            </a:r>
            <a:r>
              <a:rPr lang="it-IT" sz="2800" dirty="0" smtClean="0"/>
              <a:t> </a:t>
            </a:r>
            <a:r>
              <a:rPr lang="it-IT" sz="2800" dirty="0" err="1" smtClean="0"/>
              <a:t>point</a:t>
            </a:r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475878" y="171854"/>
            <a:ext cx="800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 smtClean="0"/>
              <a:t>Telangiectasias</a:t>
            </a:r>
            <a:r>
              <a:rPr lang="it-IT" sz="2800" dirty="0" smtClean="0"/>
              <a:t> </a:t>
            </a:r>
            <a:r>
              <a:rPr lang="it-IT" sz="2800" dirty="0" err="1" smtClean="0"/>
              <a:t>hair</a:t>
            </a:r>
            <a:r>
              <a:rPr lang="it-IT" sz="2800" dirty="0" smtClean="0"/>
              <a:t> Down - </a:t>
            </a:r>
            <a:r>
              <a:rPr lang="it-IT" sz="2800" dirty="0" err="1" smtClean="0"/>
              <a:t>Origin</a:t>
            </a:r>
            <a:r>
              <a:rPr lang="it-IT" sz="2800" dirty="0" smtClean="0"/>
              <a:t> of the reticolar network</a:t>
            </a:r>
          </a:p>
        </p:txBody>
      </p:sp>
      <p:pic>
        <p:nvPicPr>
          <p:cNvPr id="8" name="Immagine 7" descr="Pastacaldi I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38" y="2641697"/>
            <a:ext cx="2695502" cy="3594003"/>
          </a:xfrm>
          <a:prstGeom prst="rect">
            <a:avLst/>
          </a:prstGeom>
        </p:spPr>
      </p:pic>
      <p:pic>
        <p:nvPicPr>
          <p:cNvPr id="10" name="Immagine 9" descr="Mancarella5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611966"/>
            <a:ext cx="2717800" cy="362373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47700" y="2585063"/>
            <a:ext cx="2659702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>
            <a:spAutoFit/>
          </a:bodyPr>
          <a:lstStyle/>
          <a:p>
            <a:r>
              <a:rPr lang="it-IT" dirty="0"/>
              <a:t>1) </a:t>
            </a:r>
            <a:r>
              <a:rPr lang="it-IT" dirty="0" err="1" smtClean="0"/>
              <a:t>Whithout</a:t>
            </a:r>
            <a:r>
              <a:rPr lang="it-IT" dirty="0" smtClean="0"/>
              <a:t> </a:t>
            </a:r>
            <a:r>
              <a:rPr lang="it-IT" dirty="0" err="1" smtClean="0"/>
              <a:t>escape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508438" y="2641697"/>
            <a:ext cx="1757212" cy="369332"/>
          </a:xfrm>
          <a:prstGeom prst="rect">
            <a:avLst/>
          </a:prstGeom>
          <a:solidFill>
            <a:srgbClr val="000000">
              <a:alpha val="61000"/>
            </a:srgbClr>
          </a:solidFill>
        </p:spPr>
        <p:txBody>
          <a:bodyPr wrap="none">
            <a:spAutoFit/>
          </a:bodyPr>
          <a:lstStyle/>
          <a:p>
            <a:r>
              <a:rPr lang="it-IT" dirty="0" smtClean="0"/>
              <a:t>2) From Point </a:t>
            </a:r>
            <a:r>
              <a:rPr lang="it-IT" dirty="0" err="1" smtClean="0"/>
              <a:t>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9563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ia">
  <a:themeElements>
    <a:clrScheme name="Storia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ia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i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Storia.thmx</Template>
  <TotalTime>1807</TotalTime>
  <Words>1275</Words>
  <Application>Microsoft Macintosh PowerPoint</Application>
  <PresentationFormat>Presentazione su schermo (4:3)</PresentationFormat>
  <Paragraphs>155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Storia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Studio Medico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Stefano Ermini</dc:creator>
  <cp:lastModifiedBy>Stefano Ermini</cp:lastModifiedBy>
  <cp:revision>103</cp:revision>
  <dcterms:created xsi:type="dcterms:W3CDTF">2012-08-05T05:35:39Z</dcterms:created>
  <dcterms:modified xsi:type="dcterms:W3CDTF">2012-08-10T09:37:10Z</dcterms:modified>
</cp:coreProperties>
</file>