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60" r:id="rId3"/>
    <p:sldId id="262" r:id="rId4"/>
    <p:sldId id="261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78475-3911-418A-872C-9CD63E2B2937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F7027-5729-4279-8CBC-BF170C0F3A77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6762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7F7027-5729-4279-8CBC-BF170C0F3A7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596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671F0E-EBB1-95CE-FB37-551E2A4EF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4288C4-A22F-A130-FB23-877C65A2C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85D76E-7FE8-D1E4-2E1C-12392630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5069-9970-4B7B-89C7-C1F53915452C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3FA4CE-D933-5A58-C1F7-0ADA56D16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F4D2C6-41D0-3C71-ED93-DCC9F8FC3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6ABE-B87D-4297-BBF1-2483B64FB1CC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11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55D19F-9E5E-95C6-47F2-AE4B33F7F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D39BDD6-270B-0634-F2DA-24257D69F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9D31D5-9335-5F02-3928-543488EF9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5069-9970-4B7B-89C7-C1F53915452C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098D5E-4C43-DE46-6A46-B55614B62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47A502-1DAF-BF12-1DFB-5DB70F7DF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6ABE-B87D-4297-BBF1-2483B64FB1CC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929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2359852-ADFF-CC0C-BAB4-0D5BFA2374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4C9CAC0-3B35-0AA6-6B5B-6FF6F4947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8DF9E5-5C9B-D7A1-B504-601440AD5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5069-9970-4B7B-89C7-C1F53915452C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D923BE-0E61-A15B-2476-FCDD1BC08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E2D761-34E4-E99C-9C8F-947FE66E4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6ABE-B87D-4297-BBF1-2483B64FB1CC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3774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AD9F6E-B6D2-F883-9CE0-CCAAF240A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5B693E-3845-ED46-614C-C3D9F9272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903DF7-E1F3-CD58-4074-8218CD072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5069-9970-4B7B-89C7-C1F53915452C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3F398E-FB96-042A-E1D3-B9C5D3468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C29465-C751-28C3-5410-CCA46E93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6ABE-B87D-4297-BBF1-2483B64FB1CC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442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9C074-BDB2-91D4-6BC4-DC5D9F305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CE2E17-20A7-CDE4-1631-4D6D2A247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D807A7-5656-850C-8A67-7958B5296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5069-9970-4B7B-89C7-C1F53915452C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104427-1264-C03B-9DA6-897A5ED95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1038E9-9D6C-8DB5-C945-C908CBE10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6ABE-B87D-4297-BBF1-2483B64FB1CC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3293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573ADD-01AA-2277-78E9-F6AA3554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7132CE-9638-D8FF-EBC0-06F6CF58B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DACD4B1-B11C-24C3-F9DC-CEE52CCEE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D386A1-DF74-8669-724F-460E4692D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5069-9970-4B7B-89C7-C1F53915452C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4634B3-F165-34C1-206A-22173AD9F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C533F3-7E40-37E5-F00A-25CEFEA11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6ABE-B87D-4297-BBF1-2483B64FB1CC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152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AEF406-2AF3-9265-0A69-C770DDBB8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910718-8A33-AFBD-7C9B-F0CF0422B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563F98D-6CE4-85CF-B438-1E4809DFE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00F7976-1BEA-759B-36D8-F6AFFFFD51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887D279-00C1-43BF-6EF4-1B2102DD33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AB90CCA-0832-6137-D315-C15DF2665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5069-9970-4B7B-89C7-C1F53915452C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A50F5D3-6D4A-D989-7CD8-A5FDF95E9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8006745-934C-3FC5-B1CB-95F43177B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6ABE-B87D-4297-BBF1-2483B64FB1CC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4275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200D20-38A6-3871-3CF8-B2E7B09B4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4CC42D2-6A0D-CB7F-81D7-06F13597D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5069-9970-4B7B-89C7-C1F53915452C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678ECC4-8787-94C2-9A3F-7A19762F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A7E420-104A-25B1-B4F4-7BF0A89F3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6ABE-B87D-4297-BBF1-2483B64FB1CC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021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D501443-13B7-8388-3EC4-DBB69A957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5069-9970-4B7B-89C7-C1F53915452C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9D60F5B-4A1A-D480-94BD-83244F331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55DBED-6211-C138-6FDD-157D4DA85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6ABE-B87D-4297-BBF1-2483B64FB1CC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202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6CCBBF-7843-81B8-F954-EA1AC687D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84FBC0-5380-03F6-F836-8FEB32BA0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781F0D0-5608-5FEE-6240-5CF335E39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93D403-9B77-2A1A-36B0-1C8B5FF8B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5069-9970-4B7B-89C7-C1F53915452C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02BB31-ECC4-74C7-1B0D-7573970DE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D01E93-377E-AE57-47E9-3A6945C59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6ABE-B87D-4297-BBF1-2483B64FB1CC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8891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B937B4-3004-18FA-6BFB-C7E5A2D0B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EC95A63-C444-F110-DC9C-192F2FCDA6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5CA467-E384-487A-8865-7DA4B08E0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C17D1B-0D41-82B6-CA75-0436EE514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B5069-9970-4B7B-89C7-C1F53915452C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AB5394-254B-177E-CE47-CBCBA32F2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7E0E7F-9FA5-8CCE-32DB-58E606127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6ABE-B87D-4297-BBF1-2483B64FB1CC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4511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1F50309-B884-C7C8-04C6-2C5A78DEE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it-IT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E35975-FAF4-7F77-97EE-1691385C0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it-IT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536665-9947-E7FB-E60F-D535D5C368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B5069-9970-4B7B-89C7-C1F53915452C}" type="datetimeFigureOut">
              <a:rPr lang="it-IT" smtClean="0"/>
              <a:t>19/12/2024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097C4E-7A0C-CDB1-D53B-ABC5B71935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AFA633-91E2-4489-A4AF-880817C62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E6ABE-B87D-4297-BBF1-2483B64FB1CC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485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003F405-8A8C-7888-ED4C-0F845ED70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CC42A71-2343-9873-7761-E9C8801EDBB6}"/>
              </a:ext>
            </a:extLst>
          </p:cNvPr>
          <p:cNvSpPr txBox="1"/>
          <p:nvPr/>
        </p:nvSpPr>
        <p:spPr>
          <a:xfrm>
            <a:off x="451104" y="316992"/>
            <a:ext cx="28407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August 2008. Claude Franceschi country house:  Paolo Zamboni </a:t>
            </a:r>
            <a:r>
              <a:rPr lang="it-IT" dirty="0" err="1"/>
              <a:t>posing</a:t>
            </a:r>
            <a:r>
              <a:rPr lang="it-IT" dirty="0"/>
              <a:t> for a photo with Claude home made model of </a:t>
            </a:r>
            <a:r>
              <a:rPr lang="it-IT" dirty="0" err="1"/>
              <a:t>venous</a:t>
            </a:r>
            <a:r>
              <a:rPr lang="it-IT" dirty="0"/>
              <a:t> system </a:t>
            </a:r>
            <a:r>
              <a:rPr lang="it-IT" dirty="0" err="1"/>
              <a:t>hemodynamics</a:t>
            </a:r>
            <a:r>
              <a:rPr lang="it-IT" dirty="0"/>
              <a:t> </a:t>
            </a:r>
            <a:r>
              <a:rPr lang="it-IT" dirty="0" err="1"/>
              <a:t>pathophysiology</a:t>
            </a:r>
            <a:r>
              <a:rPr lang="it-IT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09404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D035E-C868-EC0E-2D71-926AEF857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AE3E6E4-B483-6CED-1EEE-FF099F352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1" t="42194" r="47450" b="9704"/>
          <a:stretch/>
        </p:blipFill>
        <p:spPr>
          <a:xfrm>
            <a:off x="589417" y="351837"/>
            <a:ext cx="3321936" cy="6154326"/>
          </a:xfrm>
          <a:prstGeom prst="rect">
            <a:avLst/>
          </a:prstGeom>
        </p:spPr>
      </p:pic>
      <p:grpSp>
        <p:nvGrpSpPr>
          <p:cNvPr id="30" name="Groupe 29">
            <a:extLst>
              <a:ext uri="{FF2B5EF4-FFF2-40B4-BE49-F238E27FC236}">
                <a16:creationId xmlns:a16="http://schemas.microsoft.com/office/drawing/2014/main" id="{C8ED838C-A3B4-EAA1-C150-F7DE47E119DD}"/>
              </a:ext>
            </a:extLst>
          </p:cNvPr>
          <p:cNvGrpSpPr/>
          <p:nvPr/>
        </p:nvGrpSpPr>
        <p:grpSpPr>
          <a:xfrm>
            <a:off x="4622369" y="381153"/>
            <a:ext cx="3376611" cy="6248340"/>
            <a:chOff x="4622369" y="381153"/>
            <a:chExt cx="3376611" cy="6248340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5C073F70-7454-393E-8E8E-2831BD9A9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8000"/>
                      </a14:imgEffect>
                      <a14:imgEffect>
                        <a14:colorTemperature colorTemp="6772"/>
                      </a14:imgEffect>
                      <a14:imgEffect>
                        <a14:saturation sat="166000"/>
                      </a14:imgEffect>
                      <a14:imgEffect>
                        <a14:brightnessContrast contrast="-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1" t="42194" r="47450" b="9704"/>
            <a:stretch/>
          </p:blipFill>
          <p:spPr>
            <a:xfrm>
              <a:off x="4622369" y="381153"/>
              <a:ext cx="3321936" cy="6154326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8E22C68F-4E62-508B-7DE1-8BA2874789E9}"/>
                </a:ext>
              </a:extLst>
            </p:cNvPr>
            <p:cNvSpPr txBox="1"/>
            <p:nvPr/>
          </p:nvSpPr>
          <p:spPr>
            <a:xfrm>
              <a:off x="5392027" y="1607127"/>
              <a:ext cx="20698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Cava V: </a:t>
              </a:r>
              <a:r>
                <a:rPr lang="it-IT" dirty="0" err="1"/>
                <a:t>Vol,Press</a:t>
              </a:r>
              <a:endParaRPr lang="it-IT" dirty="0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51C4A477-BA98-FBFF-FF7A-44134FBBF84F}"/>
                </a:ext>
              </a:extLst>
            </p:cNvPr>
            <p:cNvSpPr txBox="1"/>
            <p:nvPr/>
          </p:nvSpPr>
          <p:spPr>
            <a:xfrm>
              <a:off x="5581372" y="1103746"/>
              <a:ext cx="1692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R. </a:t>
              </a:r>
              <a:r>
                <a:rPr lang="it-IT" dirty="0" err="1"/>
                <a:t>Atr</a:t>
              </a:r>
              <a:r>
                <a:rPr lang="it-IT" dirty="0"/>
                <a:t> </a:t>
              </a:r>
              <a:r>
                <a:rPr lang="it-IT" dirty="0" err="1"/>
                <a:t>Vol.Press</a:t>
              </a:r>
              <a:r>
                <a:rPr lang="it-IT" dirty="0"/>
                <a:t>.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9AB39061-15D3-1146-830D-B9F2B1DB49DF}"/>
                </a:ext>
              </a:extLst>
            </p:cNvPr>
            <p:cNvSpPr txBox="1"/>
            <p:nvPr/>
          </p:nvSpPr>
          <p:spPr>
            <a:xfrm>
              <a:off x="6010863" y="2193989"/>
              <a:ext cx="13828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Card. Pump </a:t>
              </a:r>
              <a:r>
                <a:rPr lang="it-IT" dirty="0" err="1"/>
                <a:t>Seringe</a:t>
              </a:r>
              <a:endParaRPr lang="it-IT" dirty="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6F051375-749C-9BBB-5E26-286AD89E9C49}"/>
                </a:ext>
              </a:extLst>
            </p:cNvPr>
            <p:cNvSpPr txBox="1"/>
            <p:nvPr/>
          </p:nvSpPr>
          <p:spPr>
            <a:xfrm>
              <a:off x="5626793" y="482724"/>
              <a:ext cx="21509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Card. Pump </a:t>
              </a:r>
              <a:r>
                <a:rPr lang="it-IT" dirty="0" err="1"/>
                <a:t>valves</a:t>
              </a:r>
              <a:endParaRPr lang="it-IT" dirty="0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3F4B1846-3CA3-B6F5-BD58-C97BC7A32B18}"/>
                </a:ext>
              </a:extLst>
            </p:cNvPr>
            <p:cNvSpPr txBox="1"/>
            <p:nvPr/>
          </p:nvSpPr>
          <p:spPr>
            <a:xfrm>
              <a:off x="5890742" y="2766659"/>
              <a:ext cx="1382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/>
                <a:t>Faucet</a:t>
              </a:r>
              <a:endParaRPr lang="it-IT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46C2C8FE-C3F5-0534-533F-27AC88278E52}"/>
                </a:ext>
              </a:extLst>
            </p:cNvPr>
            <p:cNvSpPr txBox="1"/>
            <p:nvPr/>
          </p:nvSpPr>
          <p:spPr>
            <a:xfrm>
              <a:off x="5319440" y="3228324"/>
              <a:ext cx="1382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Valve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DF1456A0-552A-89A2-4328-CC06BA32D08B}"/>
                </a:ext>
              </a:extLst>
            </p:cNvPr>
            <p:cNvSpPr txBox="1"/>
            <p:nvPr/>
          </p:nvSpPr>
          <p:spPr>
            <a:xfrm>
              <a:off x="6557881" y="4235570"/>
              <a:ext cx="13828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Pop. </a:t>
              </a:r>
              <a:r>
                <a:rPr lang="it-IT" dirty="0" err="1"/>
                <a:t>Valves</a:t>
              </a:r>
              <a:r>
                <a:rPr lang="it-IT" dirty="0"/>
                <a:t> </a:t>
              </a:r>
              <a:r>
                <a:rPr lang="it-IT" dirty="0" err="1"/>
                <a:t>Faucet</a:t>
              </a:r>
              <a:endParaRPr lang="it-IT" dirty="0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1D9DCD2F-00B6-F0F9-6AE4-3E9059524F6A}"/>
                </a:ext>
              </a:extLst>
            </p:cNvPr>
            <p:cNvSpPr txBox="1"/>
            <p:nvPr/>
          </p:nvSpPr>
          <p:spPr>
            <a:xfrm>
              <a:off x="6283337" y="3381344"/>
              <a:ext cx="1382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Fem. V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3FF3F4E9-7ADB-F41A-F048-9CB8CEEE88A9}"/>
                </a:ext>
              </a:extLst>
            </p:cNvPr>
            <p:cNvSpPr txBox="1"/>
            <p:nvPr/>
          </p:nvSpPr>
          <p:spPr>
            <a:xfrm>
              <a:off x="4700604" y="4621190"/>
              <a:ext cx="13828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GSV </a:t>
              </a:r>
              <a:r>
                <a:rPr lang="it-IT" dirty="0" err="1"/>
                <a:t>Vol,Press</a:t>
              </a:r>
              <a:endParaRPr lang="it-IT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DD967CC-9709-9D13-4D03-A6E5DF5CE135}"/>
                </a:ext>
              </a:extLst>
            </p:cNvPr>
            <p:cNvSpPr txBox="1"/>
            <p:nvPr/>
          </p:nvSpPr>
          <p:spPr>
            <a:xfrm>
              <a:off x="6557881" y="5062358"/>
              <a:ext cx="1382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/>
                <a:t>Calf</a:t>
              </a:r>
              <a:r>
                <a:rPr lang="it-IT" dirty="0"/>
                <a:t> Pump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48CD43CC-133C-81B6-7F05-6C74C7874C14}"/>
                </a:ext>
              </a:extLst>
            </p:cNvPr>
            <p:cNvSpPr txBox="1"/>
            <p:nvPr/>
          </p:nvSpPr>
          <p:spPr>
            <a:xfrm>
              <a:off x="6616134" y="5983162"/>
              <a:ext cx="13828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3 </a:t>
              </a:r>
              <a:r>
                <a:rPr lang="it-IT" dirty="0" err="1"/>
                <a:t>Faucets</a:t>
              </a:r>
              <a:r>
                <a:rPr lang="it-IT" dirty="0"/>
                <a:t>: </a:t>
              </a:r>
              <a:r>
                <a:rPr lang="it-IT" dirty="0" err="1"/>
                <a:t>Res.P</a:t>
              </a:r>
              <a:r>
                <a:rPr lang="it-IT" dirty="0"/>
                <a:t> var.</a:t>
              </a:r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FD92F053-BFC4-A72D-763A-825E315DC234}"/>
              </a:ext>
            </a:extLst>
          </p:cNvPr>
          <p:cNvSpPr txBox="1"/>
          <p:nvPr/>
        </p:nvSpPr>
        <p:spPr>
          <a:xfrm>
            <a:off x="8460558" y="1526193"/>
            <a:ext cx="206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Cava V: </a:t>
            </a:r>
            <a:r>
              <a:rPr lang="it-IT" dirty="0" err="1"/>
              <a:t>Vol,Press</a:t>
            </a:r>
            <a:endParaRPr lang="it-IT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AE17029-6E82-48EE-332B-65F993FE3076}"/>
              </a:ext>
            </a:extLst>
          </p:cNvPr>
          <p:cNvSpPr txBox="1"/>
          <p:nvPr/>
        </p:nvSpPr>
        <p:spPr>
          <a:xfrm>
            <a:off x="8378751" y="994491"/>
            <a:ext cx="181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R. </a:t>
            </a:r>
            <a:r>
              <a:rPr lang="it-IT" dirty="0" err="1"/>
              <a:t>Atr</a:t>
            </a:r>
            <a:r>
              <a:rPr lang="it-IT" dirty="0"/>
              <a:t> </a:t>
            </a:r>
            <a:r>
              <a:rPr lang="it-IT" dirty="0" err="1"/>
              <a:t>Vol</a:t>
            </a:r>
            <a:r>
              <a:rPr lang="it-IT" dirty="0"/>
              <a:t> Press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0DDDFB5-A45A-63F0-4A3B-47DF071A425C}"/>
              </a:ext>
            </a:extLst>
          </p:cNvPr>
          <p:cNvSpPr txBox="1"/>
          <p:nvPr/>
        </p:nvSpPr>
        <p:spPr>
          <a:xfrm>
            <a:off x="8460558" y="1935491"/>
            <a:ext cx="138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Card. Pump </a:t>
            </a:r>
            <a:r>
              <a:rPr lang="it-IT" dirty="0" err="1"/>
              <a:t>Seringe</a:t>
            </a:r>
            <a:endParaRPr lang="it-IT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353FBA3-DB8F-0CC2-9230-1D1888A70E43}"/>
              </a:ext>
            </a:extLst>
          </p:cNvPr>
          <p:cNvSpPr txBox="1"/>
          <p:nvPr/>
        </p:nvSpPr>
        <p:spPr>
          <a:xfrm>
            <a:off x="8354428" y="482724"/>
            <a:ext cx="2150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Card. Pump </a:t>
            </a:r>
            <a:r>
              <a:rPr lang="it-IT" dirty="0" err="1"/>
              <a:t>valves</a:t>
            </a:r>
            <a:r>
              <a:rPr lang="it-IT" dirty="0"/>
              <a:t>: 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258202E-22EF-3F15-C01C-5A60BC9A4BEA}"/>
              </a:ext>
            </a:extLst>
          </p:cNvPr>
          <p:cNvSpPr txBox="1"/>
          <p:nvPr/>
        </p:nvSpPr>
        <p:spPr>
          <a:xfrm>
            <a:off x="8460558" y="2664356"/>
            <a:ext cx="138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Faucet</a:t>
            </a:r>
            <a:endParaRPr lang="it-IT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6AA1035-99C4-6123-F362-0156F48802AF}"/>
              </a:ext>
            </a:extLst>
          </p:cNvPr>
          <p:cNvSpPr txBox="1"/>
          <p:nvPr/>
        </p:nvSpPr>
        <p:spPr>
          <a:xfrm>
            <a:off x="8460558" y="3196678"/>
            <a:ext cx="138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Valve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BF7F651-3723-0D4C-3B4E-83374FE8FC6E}"/>
              </a:ext>
            </a:extLst>
          </p:cNvPr>
          <p:cNvSpPr txBox="1"/>
          <p:nvPr/>
        </p:nvSpPr>
        <p:spPr>
          <a:xfrm>
            <a:off x="8473402" y="4137058"/>
            <a:ext cx="222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Pop. </a:t>
            </a:r>
            <a:r>
              <a:rPr lang="it-IT" dirty="0" err="1"/>
              <a:t>Valves</a:t>
            </a:r>
            <a:r>
              <a:rPr lang="it-IT" dirty="0"/>
              <a:t> </a:t>
            </a:r>
            <a:r>
              <a:rPr lang="it-IT" dirty="0" err="1"/>
              <a:t>Faucet</a:t>
            </a:r>
            <a:endParaRPr lang="it-IT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1E04CB5-E406-CBC2-AC7C-0AA28FBC4494}"/>
              </a:ext>
            </a:extLst>
          </p:cNvPr>
          <p:cNvSpPr txBox="1"/>
          <p:nvPr/>
        </p:nvSpPr>
        <p:spPr>
          <a:xfrm>
            <a:off x="8460558" y="3597656"/>
            <a:ext cx="138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Fem. V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C4AA74E-915D-C75C-C0B9-DD30CBAB4FC0}"/>
              </a:ext>
            </a:extLst>
          </p:cNvPr>
          <p:cNvSpPr txBox="1"/>
          <p:nvPr/>
        </p:nvSpPr>
        <p:spPr>
          <a:xfrm>
            <a:off x="8495666" y="4638689"/>
            <a:ext cx="157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GSV </a:t>
            </a:r>
            <a:r>
              <a:rPr lang="it-IT" dirty="0" err="1"/>
              <a:t>Vol,Press</a:t>
            </a:r>
            <a:endParaRPr lang="it-IT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7E30110-F8FE-A72E-A747-7431DDBC55DB}"/>
              </a:ext>
            </a:extLst>
          </p:cNvPr>
          <p:cNvSpPr txBox="1"/>
          <p:nvPr/>
        </p:nvSpPr>
        <p:spPr>
          <a:xfrm>
            <a:off x="8495666" y="5121246"/>
            <a:ext cx="138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Calf</a:t>
            </a:r>
            <a:r>
              <a:rPr lang="it-IT" dirty="0"/>
              <a:t> Pump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8C0036F-567B-7D11-2347-B51B4F95C67B}"/>
              </a:ext>
            </a:extLst>
          </p:cNvPr>
          <p:cNvSpPr txBox="1"/>
          <p:nvPr/>
        </p:nvSpPr>
        <p:spPr>
          <a:xfrm>
            <a:off x="8382486" y="5899981"/>
            <a:ext cx="138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 </a:t>
            </a:r>
            <a:r>
              <a:rPr lang="it-IT" dirty="0" err="1"/>
              <a:t>Faucets</a:t>
            </a:r>
            <a:r>
              <a:rPr lang="it-IT" dirty="0"/>
              <a:t>: </a:t>
            </a:r>
            <a:r>
              <a:rPr lang="it-IT" dirty="0" err="1"/>
              <a:t>Res.P</a:t>
            </a:r>
            <a:r>
              <a:rPr lang="it-IT" dirty="0"/>
              <a:t> var.</a:t>
            </a:r>
          </a:p>
        </p:txBody>
      </p:sp>
    </p:spTree>
    <p:extLst>
      <p:ext uri="{BB962C8B-B14F-4D97-AF65-F5344CB8AC3E}">
        <p14:creationId xmlns:p14="http://schemas.microsoft.com/office/powerpoint/2010/main" val="2641963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77E55-17CE-4F7F-752B-BA1178E67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e 29">
            <a:extLst>
              <a:ext uri="{FF2B5EF4-FFF2-40B4-BE49-F238E27FC236}">
                <a16:creationId xmlns:a16="http://schemas.microsoft.com/office/drawing/2014/main" id="{A7B0FDFF-8E77-5225-BEA3-D99B5AF6465C}"/>
              </a:ext>
            </a:extLst>
          </p:cNvPr>
          <p:cNvGrpSpPr/>
          <p:nvPr/>
        </p:nvGrpSpPr>
        <p:grpSpPr>
          <a:xfrm>
            <a:off x="7911251" y="304830"/>
            <a:ext cx="3646765" cy="6440880"/>
            <a:chOff x="4622369" y="381153"/>
            <a:chExt cx="3376611" cy="6248340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56B19CF8-53F4-A87F-D0DE-E339F6547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8000"/>
                      </a14:imgEffect>
                      <a14:imgEffect>
                        <a14:colorTemperature colorTemp="6772"/>
                      </a14:imgEffect>
                      <a14:imgEffect>
                        <a14:saturation sat="166000"/>
                      </a14:imgEffect>
                      <a14:imgEffect>
                        <a14:brightnessContrast contrast="-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1" t="42194" r="47450" b="9704"/>
            <a:stretch/>
          </p:blipFill>
          <p:spPr>
            <a:xfrm>
              <a:off x="4622369" y="381153"/>
              <a:ext cx="3321936" cy="6154326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8C4133DE-1940-59B8-A5F2-E373119B2207}"/>
                </a:ext>
              </a:extLst>
            </p:cNvPr>
            <p:cNvSpPr txBox="1"/>
            <p:nvPr/>
          </p:nvSpPr>
          <p:spPr>
            <a:xfrm>
              <a:off x="5392027" y="1607127"/>
              <a:ext cx="20698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Cava V: </a:t>
              </a:r>
              <a:r>
                <a:rPr lang="it-IT" dirty="0" err="1"/>
                <a:t>Vol,Press</a:t>
              </a:r>
              <a:endParaRPr lang="it-IT" dirty="0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AFEC2736-D2A5-59E5-50EA-908561E9C67E}"/>
                </a:ext>
              </a:extLst>
            </p:cNvPr>
            <p:cNvSpPr txBox="1"/>
            <p:nvPr/>
          </p:nvSpPr>
          <p:spPr>
            <a:xfrm>
              <a:off x="5581372" y="1103746"/>
              <a:ext cx="1692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R. </a:t>
              </a:r>
              <a:r>
                <a:rPr lang="it-IT" dirty="0" err="1"/>
                <a:t>Atr</a:t>
              </a:r>
              <a:r>
                <a:rPr lang="it-IT" dirty="0"/>
                <a:t> </a:t>
              </a:r>
              <a:r>
                <a:rPr lang="it-IT" dirty="0" err="1"/>
                <a:t>Vol.Press</a:t>
              </a:r>
              <a:r>
                <a:rPr lang="it-IT" dirty="0"/>
                <a:t>.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8BBAFA59-2C22-02A8-20C6-06E6CF608438}"/>
                </a:ext>
              </a:extLst>
            </p:cNvPr>
            <p:cNvSpPr txBox="1"/>
            <p:nvPr/>
          </p:nvSpPr>
          <p:spPr>
            <a:xfrm>
              <a:off x="6010863" y="2193989"/>
              <a:ext cx="13828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Card. Pump </a:t>
              </a:r>
              <a:r>
                <a:rPr lang="it-IT" dirty="0" err="1"/>
                <a:t>Seringe</a:t>
              </a:r>
              <a:endParaRPr lang="it-IT" dirty="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D7FE2D49-E032-7381-4BE5-B5F66D0BA7AC}"/>
                </a:ext>
              </a:extLst>
            </p:cNvPr>
            <p:cNvSpPr txBox="1"/>
            <p:nvPr/>
          </p:nvSpPr>
          <p:spPr>
            <a:xfrm>
              <a:off x="5626793" y="482724"/>
              <a:ext cx="21509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Card. Pump </a:t>
              </a:r>
              <a:r>
                <a:rPr lang="it-IT" dirty="0" err="1"/>
                <a:t>valves</a:t>
              </a:r>
              <a:endParaRPr lang="it-IT" dirty="0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1FA8B442-6EDD-4472-95A9-AFAD78D7DDD3}"/>
                </a:ext>
              </a:extLst>
            </p:cNvPr>
            <p:cNvSpPr txBox="1"/>
            <p:nvPr/>
          </p:nvSpPr>
          <p:spPr>
            <a:xfrm>
              <a:off x="5890742" y="2766659"/>
              <a:ext cx="1382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/>
                <a:t>Faucet</a:t>
              </a:r>
              <a:endParaRPr lang="it-IT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6796EB5-02DF-2BD2-307C-183D9D35F33C}"/>
                </a:ext>
              </a:extLst>
            </p:cNvPr>
            <p:cNvSpPr txBox="1"/>
            <p:nvPr/>
          </p:nvSpPr>
          <p:spPr>
            <a:xfrm>
              <a:off x="5319440" y="3228324"/>
              <a:ext cx="1382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Valve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1DC77644-3D5F-25D8-681D-DDA29C214FD4}"/>
                </a:ext>
              </a:extLst>
            </p:cNvPr>
            <p:cNvSpPr txBox="1"/>
            <p:nvPr/>
          </p:nvSpPr>
          <p:spPr>
            <a:xfrm>
              <a:off x="6557881" y="4235570"/>
              <a:ext cx="13828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Pop. </a:t>
              </a:r>
              <a:r>
                <a:rPr lang="it-IT" dirty="0" err="1"/>
                <a:t>Valves</a:t>
              </a:r>
              <a:r>
                <a:rPr lang="it-IT" dirty="0"/>
                <a:t> </a:t>
              </a:r>
              <a:r>
                <a:rPr lang="it-IT" dirty="0" err="1"/>
                <a:t>Faucet</a:t>
              </a:r>
              <a:endParaRPr lang="it-IT" dirty="0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F39A40BF-34F8-74BF-BAC9-4FF87E359768}"/>
                </a:ext>
              </a:extLst>
            </p:cNvPr>
            <p:cNvSpPr txBox="1"/>
            <p:nvPr/>
          </p:nvSpPr>
          <p:spPr>
            <a:xfrm>
              <a:off x="6283337" y="3381344"/>
              <a:ext cx="1382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Fem. V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CDBB1F13-1EF0-4590-58C6-2803F122E318}"/>
                </a:ext>
              </a:extLst>
            </p:cNvPr>
            <p:cNvSpPr txBox="1"/>
            <p:nvPr/>
          </p:nvSpPr>
          <p:spPr>
            <a:xfrm>
              <a:off x="4700604" y="4621190"/>
              <a:ext cx="13828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GSV </a:t>
              </a:r>
              <a:r>
                <a:rPr lang="it-IT" dirty="0" err="1"/>
                <a:t>Vol,Press</a:t>
              </a:r>
              <a:endParaRPr lang="it-IT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75BA0275-8843-AE5D-4B8B-8ED2BB779A9D}"/>
                </a:ext>
              </a:extLst>
            </p:cNvPr>
            <p:cNvSpPr txBox="1"/>
            <p:nvPr/>
          </p:nvSpPr>
          <p:spPr>
            <a:xfrm>
              <a:off x="6557881" y="5062358"/>
              <a:ext cx="1382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/>
                <a:t>Calf</a:t>
              </a:r>
              <a:r>
                <a:rPr lang="it-IT" dirty="0"/>
                <a:t> Pump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9DCBA424-A1A2-1644-610B-F569E0BAC1CF}"/>
                </a:ext>
              </a:extLst>
            </p:cNvPr>
            <p:cNvSpPr txBox="1"/>
            <p:nvPr/>
          </p:nvSpPr>
          <p:spPr>
            <a:xfrm>
              <a:off x="6616134" y="5983162"/>
              <a:ext cx="13828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3 </a:t>
              </a:r>
              <a:r>
                <a:rPr lang="it-IT" dirty="0" err="1"/>
                <a:t>Faucets</a:t>
              </a:r>
              <a:r>
                <a:rPr lang="it-IT" dirty="0"/>
                <a:t>: </a:t>
              </a:r>
              <a:r>
                <a:rPr lang="it-IT" dirty="0" err="1"/>
                <a:t>Res.P</a:t>
              </a:r>
              <a:r>
                <a:rPr lang="it-IT" dirty="0"/>
                <a:t> var.</a:t>
              </a: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E75FA6F6-2B64-4B26-FA59-5F1F3F8E4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098" y="329648"/>
            <a:ext cx="4812047" cy="641606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572D06D-0C06-0007-90EB-628A7C808C1A}"/>
              </a:ext>
            </a:extLst>
          </p:cNvPr>
          <p:cNvSpPr txBox="1"/>
          <p:nvPr/>
        </p:nvSpPr>
        <p:spPr>
          <a:xfrm>
            <a:off x="90315" y="497370"/>
            <a:ext cx="26332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August 2008. Claude Franceschi country house:  </a:t>
            </a:r>
            <a:r>
              <a:rPr lang="en-US" dirty="0"/>
              <a:t>Visiting Paolo Zamboni poses for a photo with Claude's home-made model on </a:t>
            </a:r>
            <a:r>
              <a:rPr lang="en-US" dirty="0" err="1"/>
              <a:t>haemodynamic</a:t>
            </a:r>
            <a:r>
              <a:rPr lang="en-US" dirty="0"/>
              <a:t> pathophysiology of the venous system. </a:t>
            </a:r>
            <a:endParaRPr lang="it-IT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24E2F60-5BB8-2DC7-22FD-FD11BDE6FB66}"/>
              </a:ext>
            </a:extLst>
          </p:cNvPr>
          <p:cNvSpPr txBox="1"/>
          <p:nvPr/>
        </p:nvSpPr>
        <p:spPr>
          <a:xfrm>
            <a:off x="3352800" y="952247"/>
            <a:ext cx="2072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</a:rPr>
              <a:t>Countryside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laboratory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281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B2402-C796-5725-6CC2-6089A5ABB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e 29">
            <a:extLst>
              <a:ext uri="{FF2B5EF4-FFF2-40B4-BE49-F238E27FC236}">
                <a16:creationId xmlns:a16="http://schemas.microsoft.com/office/drawing/2014/main" id="{3700B3C6-3742-5FA1-4E3B-80BEEABF6DB3}"/>
              </a:ext>
            </a:extLst>
          </p:cNvPr>
          <p:cNvGrpSpPr/>
          <p:nvPr/>
        </p:nvGrpSpPr>
        <p:grpSpPr>
          <a:xfrm>
            <a:off x="769697" y="381153"/>
            <a:ext cx="9264112" cy="6248340"/>
            <a:chOff x="4622369" y="381153"/>
            <a:chExt cx="9264112" cy="6248340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7FF2D2DE-0A18-69A6-A325-59909B683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8000"/>
                      </a14:imgEffect>
                      <a14:imgEffect>
                        <a14:colorTemperature colorTemp="6772"/>
                      </a14:imgEffect>
                      <a14:imgEffect>
                        <a14:saturation sat="166000"/>
                      </a14:imgEffect>
                      <a14:imgEffect>
                        <a14:brightnessContrast contrast="-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1" t="42194" r="47450" b="9704"/>
            <a:stretch/>
          </p:blipFill>
          <p:spPr>
            <a:xfrm>
              <a:off x="4622369" y="381153"/>
              <a:ext cx="3321936" cy="6154326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576FA2EB-AFEB-83FE-3350-1C8B82ABEAAE}"/>
                </a:ext>
              </a:extLst>
            </p:cNvPr>
            <p:cNvSpPr txBox="1"/>
            <p:nvPr/>
          </p:nvSpPr>
          <p:spPr>
            <a:xfrm>
              <a:off x="5392027" y="1607127"/>
              <a:ext cx="20698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Cava V: </a:t>
              </a:r>
              <a:r>
                <a:rPr lang="it-IT" dirty="0" err="1"/>
                <a:t>Vol,Press</a:t>
              </a:r>
              <a:endParaRPr lang="it-IT" dirty="0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76C11F4F-8F61-8D1E-3F9F-E5AFB6824509}"/>
                </a:ext>
              </a:extLst>
            </p:cNvPr>
            <p:cNvSpPr txBox="1"/>
            <p:nvPr/>
          </p:nvSpPr>
          <p:spPr>
            <a:xfrm>
              <a:off x="5581372" y="1103746"/>
              <a:ext cx="1692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R. </a:t>
              </a:r>
              <a:r>
                <a:rPr lang="it-IT" dirty="0" err="1"/>
                <a:t>Atr</a:t>
              </a:r>
              <a:r>
                <a:rPr lang="it-IT" dirty="0"/>
                <a:t> </a:t>
              </a:r>
              <a:r>
                <a:rPr lang="it-IT" dirty="0" err="1"/>
                <a:t>Vol.Press</a:t>
              </a:r>
              <a:r>
                <a:rPr lang="it-IT" dirty="0"/>
                <a:t>.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18B326AC-4731-3D0F-89AD-B883FB9B816B}"/>
                </a:ext>
              </a:extLst>
            </p:cNvPr>
            <p:cNvSpPr txBox="1"/>
            <p:nvPr/>
          </p:nvSpPr>
          <p:spPr>
            <a:xfrm>
              <a:off x="6010863" y="2193989"/>
              <a:ext cx="13828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Card. Pump </a:t>
              </a:r>
              <a:r>
                <a:rPr lang="it-IT" dirty="0" err="1"/>
                <a:t>Seringe</a:t>
              </a:r>
              <a:endParaRPr lang="it-IT" dirty="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6B1754C8-361A-8482-7D2F-91E36013BF35}"/>
                </a:ext>
              </a:extLst>
            </p:cNvPr>
            <p:cNvSpPr txBox="1"/>
            <p:nvPr/>
          </p:nvSpPr>
          <p:spPr>
            <a:xfrm>
              <a:off x="5626793" y="482724"/>
              <a:ext cx="21509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Card. Pump </a:t>
              </a:r>
              <a:r>
                <a:rPr lang="it-IT" dirty="0" err="1"/>
                <a:t>valves</a:t>
              </a:r>
              <a:endParaRPr lang="it-IT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DDB53559-20BE-7BC5-DB1C-3831C0C7A20A}"/>
                </a:ext>
              </a:extLst>
            </p:cNvPr>
            <p:cNvSpPr txBox="1"/>
            <p:nvPr/>
          </p:nvSpPr>
          <p:spPr>
            <a:xfrm>
              <a:off x="4845816" y="3200863"/>
              <a:ext cx="13828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GSV Valve </a:t>
              </a:r>
              <a:r>
                <a:rPr lang="it-IT" dirty="0" err="1"/>
                <a:t>Faucet</a:t>
              </a:r>
              <a:endParaRPr lang="it-IT" dirty="0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E4B30E33-44D1-0758-951F-229ED1376AD9}"/>
                </a:ext>
              </a:extLst>
            </p:cNvPr>
            <p:cNvSpPr txBox="1"/>
            <p:nvPr/>
          </p:nvSpPr>
          <p:spPr>
            <a:xfrm>
              <a:off x="6557880" y="4235570"/>
              <a:ext cx="15785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Pop V. </a:t>
              </a:r>
              <a:r>
                <a:rPr lang="it-IT" dirty="0" err="1"/>
                <a:t>Valves</a:t>
              </a:r>
              <a:r>
                <a:rPr lang="it-IT" dirty="0"/>
                <a:t> </a:t>
              </a:r>
              <a:r>
                <a:rPr lang="it-IT" dirty="0" err="1"/>
                <a:t>Faucet</a:t>
              </a:r>
              <a:r>
                <a:rPr lang="it-IT" dirty="0"/>
                <a:t> 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1D737AA2-0735-6309-761F-D1F972329163}"/>
                </a:ext>
              </a:extLst>
            </p:cNvPr>
            <p:cNvSpPr txBox="1"/>
            <p:nvPr/>
          </p:nvSpPr>
          <p:spPr>
            <a:xfrm>
              <a:off x="6283337" y="3381344"/>
              <a:ext cx="1382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Fem. V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3C01B795-4D8B-BA8D-E0D8-C9FE6E413232}"/>
                </a:ext>
              </a:extLst>
            </p:cNvPr>
            <p:cNvSpPr txBox="1"/>
            <p:nvPr/>
          </p:nvSpPr>
          <p:spPr>
            <a:xfrm>
              <a:off x="4700604" y="4621190"/>
              <a:ext cx="13828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GSV </a:t>
              </a:r>
              <a:r>
                <a:rPr lang="it-IT" dirty="0" err="1"/>
                <a:t>Vol,Press</a:t>
              </a:r>
              <a:endParaRPr lang="it-IT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E66F32B8-A2CB-A8F6-661A-87436F02CA54}"/>
                </a:ext>
              </a:extLst>
            </p:cNvPr>
            <p:cNvSpPr txBox="1"/>
            <p:nvPr/>
          </p:nvSpPr>
          <p:spPr>
            <a:xfrm>
              <a:off x="6557881" y="5062358"/>
              <a:ext cx="1382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/>
                <a:t>Calf</a:t>
              </a:r>
              <a:r>
                <a:rPr lang="it-IT" dirty="0"/>
                <a:t> Pump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0E8AA5A5-5F2F-701F-A4A5-9F8DC2635B55}"/>
                </a:ext>
              </a:extLst>
            </p:cNvPr>
            <p:cNvSpPr txBox="1"/>
            <p:nvPr/>
          </p:nvSpPr>
          <p:spPr>
            <a:xfrm>
              <a:off x="6616134" y="5983162"/>
              <a:ext cx="13828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3 </a:t>
              </a:r>
              <a:r>
                <a:rPr lang="it-IT" dirty="0" err="1"/>
                <a:t>Faucets</a:t>
              </a:r>
              <a:r>
                <a:rPr lang="it-IT" dirty="0"/>
                <a:t>: </a:t>
              </a:r>
              <a:r>
                <a:rPr lang="it-IT" dirty="0" err="1"/>
                <a:t>Res.P</a:t>
              </a:r>
              <a:r>
                <a:rPr lang="it-IT" dirty="0"/>
                <a:t> var.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05B3A4FF-1E1D-8CD0-714D-5E393A4DD8C6}"/>
                </a:ext>
              </a:extLst>
            </p:cNvPr>
            <p:cNvSpPr txBox="1"/>
            <p:nvPr/>
          </p:nvSpPr>
          <p:spPr>
            <a:xfrm>
              <a:off x="7127150" y="2230475"/>
              <a:ext cx="13828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/>
                <a:t>Arteries</a:t>
              </a:r>
              <a:r>
                <a:rPr lang="it-IT" dirty="0"/>
                <a:t> 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2864EBEE-AC20-E7D7-6552-6085E315189E}"/>
                </a:ext>
              </a:extLst>
            </p:cNvPr>
            <p:cNvSpPr txBox="1"/>
            <p:nvPr/>
          </p:nvSpPr>
          <p:spPr>
            <a:xfrm>
              <a:off x="8449097" y="2458464"/>
              <a:ext cx="5437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err="1"/>
                <a:t>Arteries</a:t>
              </a:r>
              <a:r>
                <a:rPr lang="it-IT" dirty="0"/>
                <a:t>: </a:t>
              </a:r>
              <a:r>
                <a:rPr lang="it-IT" dirty="0" err="1"/>
                <a:t>Arterial</a:t>
              </a:r>
              <a:r>
                <a:rPr lang="it-IT" dirty="0"/>
                <a:t> volume-pressure  </a:t>
              </a:r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943E9BCC-651B-24AE-6F46-454C06498DA5}"/>
              </a:ext>
            </a:extLst>
          </p:cNvPr>
          <p:cNvSpPr txBox="1"/>
          <p:nvPr/>
        </p:nvSpPr>
        <p:spPr>
          <a:xfrm>
            <a:off x="4607886" y="1526193"/>
            <a:ext cx="4353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Cava V: </a:t>
            </a:r>
            <a:r>
              <a:rPr lang="it-IT" b="1" dirty="0" err="1"/>
              <a:t>Vol,Press</a:t>
            </a:r>
            <a:r>
              <a:rPr lang="it-IT" b="1" dirty="0"/>
              <a:t>: </a:t>
            </a:r>
            <a:r>
              <a:rPr lang="it-IT" dirty="0"/>
              <a:t>Reservoir </a:t>
            </a:r>
            <a:r>
              <a:rPr lang="it-IT" dirty="0" err="1"/>
              <a:t>effect</a:t>
            </a:r>
            <a:r>
              <a:rPr lang="it-IT" dirty="0"/>
              <a:t>.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0DF45C5-8A38-B721-0615-DCA46761C5EC}"/>
              </a:ext>
            </a:extLst>
          </p:cNvPr>
          <p:cNvSpPr txBox="1"/>
          <p:nvPr/>
        </p:nvSpPr>
        <p:spPr>
          <a:xfrm>
            <a:off x="4607886" y="872246"/>
            <a:ext cx="707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Yellow balloon. R. </a:t>
            </a:r>
            <a:r>
              <a:rPr lang="it-IT" b="1" dirty="0" err="1"/>
              <a:t>Atr</a:t>
            </a:r>
            <a:r>
              <a:rPr lang="it-IT" b="1" dirty="0"/>
              <a:t> </a:t>
            </a:r>
            <a:r>
              <a:rPr lang="it-IT" b="1" dirty="0" err="1"/>
              <a:t>Vol</a:t>
            </a:r>
            <a:r>
              <a:rPr lang="it-IT" b="1" dirty="0"/>
              <a:t> Press: </a:t>
            </a:r>
            <a:r>
              <a:rPr lang="it-IT" dirty="0" err="1"/>
              <a:t>Atrium</a:t>
            </a:r>
            <a:r>
              <a:rPr lang="it-IT" dirty="0"/>
              <a:t> Volume-pressure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C171EE0-11A9-EEAE-C5C1-EFB083F96187}"/>
              </a:ext>
            </a:extLst>
          </p:cNvPr>
          <p:cNvSpPr txBox="1"/>
          <p:nvPr/>
        </p:nvSpPr>
        <p:spPr>
          <a:xfrm>
            <a:off x="4583167" y="1960798"/>
            <a:ext cx="7560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Card. Pump . </a:t>
            </a:r>
            <a:r>
              <a:rPr lang="it-IT" b="1" dirty="0" err="1"/>
              <a:t>Seringe</a:t>
            </a:r>
            <a:r>
              <a:rPr lang="it-IT" b="1" dirty="0"/>
              <a:t> </a:t>
            </a:r>
            <a:r>
              <a:rPr lang="it-IT" dirty="0"/>
              <a:t>: hand </a:t>
            </a:r>
            <a:r>
              <a:rPr lang="it-IT" dirty="0" err="1"/>
              <a:t>push</a:t>
            </a:r>
            <a:r>
              <a:rPr lang="it-IT" dirty="0"/>
              <a:t>-pull </a:t>
            </a:r>
            <a:r>
              <a:rPr lang="it-IT" dirty="0" err="1"/>
              <a:t>heart</a:t>
            </a:r>
            <a:r>
              <a:rPr lang="it-IT" dirty="0"/>
              <a:t> </a:t>
            </a:r>
            <a:r>
              <a:rPr lang="it-IT" dirty="0" err="1"/>
              <a:t>mimicking</a:t>
            </a:r>
            <a:r>
              <a:rPr lang="it-IT" dirty="0"/>
              <a:t>. </a:t>
            </a:r>
            <a:r>
              <a:rPr lang="it-IT" dirty="0" err="1"/>
              <a:t>Fills</a:t>
            </a:r>
            <a:r>
              <a:rPr lang="it-IT" dirty="0"/>
              <a:t> or </a:t>
            </a:r>
            <a:r>
              <a:rPr lang="it-IT" dirty="0" err="1"/>
              <a:t>empties</a:t>
            </a:r>
            <a:r>
              <a:rPr lang="it-IT" dirty="0"/>
              <a:t> the system.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A8BE888-AD2C-FEBC-2D2E-48E065717D74}"/>
              </a:ext>
            </a:extLst>
          </p:cNvPr>
          <p:cNvSpPr txBox="1"/>
          <p:nvPr/>
        </p:nvSpPr>
        <p:spPr>
          <a:xfrm>
            <a:off x="4657324" y="482724"/>
            <a:ext cx="5129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Card. Pump :</a:t>
            </a:r>
            <a:r>
              <a:rPr lang="it-IT" b="1" dirty="0" err="1"/>
              <a:t>valves</a:t>
            </a:r>
            <a:endParaRPr lang="it-IT" b="1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03FAC8A-A14E-BEFF-56F5-137B512D2773}"/>
              </a:ext>
            </a:extLst>
          </p:cNvPr>
          <p:cNvSpPr txBox="1"/>
          <p:nvPr/>
        </p:nvSpPr>
        <p:spPr>
          <a:xfrm>
            <a:off x="4632604" y="2811985"/>
            <a:ext cx="7535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GSV valve </a:t>
            </a:r>
            <a:r>
              <a:rPr lang="it-IT" b="1" dirty="0" err="1"/>
              <a:t>faucet</a:t>
            </a:r>
            <a:r>
              <a:rPr lang="it-IT" b="1" dirty="0"/>
              <a:t> </a:t>
            </a:r>
            <a:r>
              <a:rPr lang="it-IT" dirty="0"/>
              <a:t>: stop, </a:t>
            </a:r>
            <a:r>
              <a:rPr lang="it-IT" dirty="0" err="1"/>
              <a:t>incompetence</a:t>
            </a:r>
            <a:r>
              <a:rPr lang="it-IT" dirty="0"/>
              <a:t> : </a:t>
            </a:r>
            <a:r>
              <a:rPr lang="it-IT" dirty="0" err="1"/>
              <a:t>mimicking</a:t>
            </a:r>
            <a:r>
              <a:rPr lang="it-IT" dirty="0"/>
              <a:t> </a:t>
            </a:r>
            <a:r>
              <a:rPr lang="it-IT" dirty="0" err="1"/>
              <a:t>closed</a:t>
            </a:r>
            <a:r>
              <a:rPr lang="it-IT" dirty="0"/>
              <a:t> shunts and open </a:t>
            </a:r>
            <a:r>
              <a:rPr lang="it-IT" dirty="0" err="1"/>
              <a:t>vicarious</a:t>
            </a:r>
            <a:r>
              <a:rPr lang="it-IT" dirty="0"/>
              <a:t> shunts 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8546547-21A7-990C-4B68-64E083EBDA0C}"/>
              </a:ext>
            </a:extLst>
          </p:cNvPr>
          <p:cNvSpPr txBox="1"/>
          <p:nvPr/>
        </p:nvSpPr>
        <p:spPr>
          <a:xfrm>
            <a:off x="4596425" y="3419911"/>
            <a:ext cx="3950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Valve</a:t>
            </a:r>
            <a:r>
              <a:rPr lang="it-IT" dirty="0"/>
              <a:t>: </a:t>
            </a:r>
            <a:r>
              <a:rPr lang="it-IT" dirty="0" err="1"/>
              <a:t>competent</a:t>
            </a:r>
            <a:r>
              <a:rPr lang="it-IT" dirty="0"/>
              <a:t> and </a:t>
            </a:r>
            <a:r>
              <a:rPr lang="it-IT" dirty="0" err="1"/>
              <a:t>incompetent</a:t>
            </a:r>
            <a:r>
              <a:rPr lang="it-IT" dirty="0"/>
              <a:t>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AD5D10B-B629-56CC-034C-DB6BCB321470}"/>
              </a:ext>
            </a:extLst>
          </p:cNvPr>
          <p:cNvSpPr txBox="1"/>
          <p:nvPr/>
        </p:nvSpPr>
        <p:spPr>
          <a:xfrm>
            <a:off x="4657324" y="4148260"/>
            <a:ext cx="7485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Pop V. </a:t>
            </a:r>
            <a:r>
              <a:rPr lang="it-IT" b="1" dirty="0" err="1"/>
              <a:t>Valves</a:t>
            </a:r>
            <a:r>
              <a:rPr lang="it-IT" b="1" dirty="0"/>
              <a:t> </a:t>
            </a:r>
            <a:r>
              <a:rPr lang="it-IT" b="1" dirty="0" err="1"/>
              <a:t>Faucet</a:t>
            </a:r>
            <a:r>
              <a:rPr lang="it-IT" dirty="0"/>
              <a:t>:. </a:t>
            </a:r>
            <a:r>
              <a:rPr lang="fr-FR" dirty="0" err="1"/>
              <a:t>Mimicking</a:t>
            </a:r>
            <a:r>
              <a:rPr lang="fr-FR" dirty="0"/>
              <a:t>. Block, </a:t>
            </a:r>
            <a:r>
              <a:rPr lang="fr-FR" dirty="0" err="1"/>
              <a:t>incompetnece</a:t>
            </a:r>
            <a:r>
              <a:rPr lang="fr-FR" dirty="0"/>
              <a:t> Open </a:t>
            </a:r>
            <a:r>
              <a:rPr lang="fr-FR" dirty="0" err="1"/>
              <a:t>vicarious</a:t>
            </a:r>
            <a:r>
              <a:rPr lang="fr-FR" dirty="0"/>
              <a:t> Shunts</a:t>
            </a:r>
            <a:endParaRPr lang="it-IT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900178E-66C1-7016-03CC-26B0D97B37C9}"/>
              </a:ext>
            </a:extLst>
          </p:cNvPr>
          <p:cNvSpPr txBox="1"/>
          <p:nvPr/>
        </p:nvSpPr>
        <p:spPr>
          <a:xfrm>
            <a:off x="4579137" y="3738857"/>
            <a:ext cx="3792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Fem. V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1180871-6BFC-E3EC-58C9-2E7B18DCEFF4}"/>
              </a:ext>
            </a:extLst>
          </p:cNvPr>
          <p:cNvSpPr txBox="1"/>
          <p:nvPr/>
        </p:nvSpPr>
        <p:spPr>
          <a:xfrm>
            <a:off x="4645193" y="5077423"/>
            <a:ext cx="6293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GSV </a:t>
            </a:r>
            <a:r>
              <a:rPr lang="it-IT" b="1" dirty="0" err="1"/>
              <a:t>Vol,Press</a:t>
            </a:r>
            <a:r>
              <a:rPr lang="it-IT" dirty="0"/>
              <a:t>: Balloon Volume Pressure </a:t>
            </a:r>
            <a:r>
              <a:rPr lang="it-IT" dirty="0" err="1"/>
              <a:t>variation</a:t>
            </a:r>
            <a:r>
              <a:rPr lang="it-IT" dirty="0"/>
              <a:t> </a:t>
            </a:r>
            <a:r>
              <a:rPr lang="it-IT" dirty="0" err="1"/>
              <a:t>asseessment</a:t>
            </a:r>
            <a:r>
              <a:rPr lang="it-IT" dirty="0"/>
              <a:t>   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0D2ADE2-A122-CFC1-E8C5-E8D3A8CEA0D8}"/>
              </a:ext>
            </a:extLst>
          </p:cNvPr>
          <p:cNvSpPr txBox="1"/>
          <p:nvPr/>
        </p:nvSpPr>
        <p:spPr>
          <a:xfrm>
            <a:off x="4657324" y="5493851"/>
            <a:ext cx="714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Green Balloon. </a:t>
            </a:r>
            <a:r>
              <a:rPr lang="it-IT" b="1" dirty="0" err="1"/>
              <a:t>Calf</a:t>
            </a:r>
            <a:r>
              <a:rPr lang="it-IT" b="1" dirty="0"/>
              <a:t> Pump</a:t>
            </a:r>
            <a:r>
              <a:rPr lang="it-IT" dirty="0"/>
              <a:t>: Hand Press-release </a:t>
            </a:r>
            <a:r>
              <a:rPr lang="it-IT" dirty="0" err="1"/>
              <a:t>systole</a:t>
            </a:r>
            <a:r>
              <a:rPr lang="it-IT" dirty="0"/>
              <a:t>-diastole </a:t>
            </a:r>
            <a:r>
              <a:rPr lang="it-IT" dirty="0" err="1"/>
              <a:t>mimicking</a:t>
            </a:r>
            <a:endParaRPr lang="it-IT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8F903E09-0E18-AD93-5B63-FBE4DDA9DA32}"/>
              </a:ext>
            </a:extLst>
          </p:cNvPr>
          <p:cNvSpPr txBox="1"/>
          <p:nvPr/>
        </p:nvSpPr>
        <p:spPr>
          <a:xfrm>
            <a:off x="4529814" y="5899981"/>
            <a:ext cx="5540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3 </a:t>
            </a:r>
            <a:r>
              <a:rPr lang="it-IT" b="1" dirty="0" err="1"/>
              <a:t>Faucets</a:t>
            </a:r>
            <a:r>
              <a:rPr lang="it-IT" b="1" dirty="0"/>
              <a:t> opening </a:t>
            </a:r>
            <a:r>
              <a:rPr lang="it-IT" b="1" dirty="0" err="1"/>
              <a:t>variation</a:t>
            </a:r>
            <a:r>
              <a:rPr lang="it-IT" b="1" dirty="0"/>
              <a:t>: </a:t>
            </a:r>
            <a:r>
              <a:rPr lang="it-IT" b="1" dirty="0" err="1"/>
              <a:t>Res.P</a:t>
            </a:r>
            <a:r>
              <a:rPr lang="it-IT" b="1" dirty="0"/>
              <a:t> var</a:t>
            </a:r>
            <a:r>
              <a:rPr lang="it-IT" dirty="0"/>
              <a:t>. </a:t>
            </a:r>
            <a:r>
              <a:rPr lang="it-IT" dirty="0" err="1"/>
              <a:t>Residual</a:t>
            </a:r>
            <a:r>
              <a:rPr lang="it-IT" dirty="0"/>
              <a:t> volume-pressure </a:t>
            </a:r>
            <a:r>
              <a:rPr lang="it-IT" dirty="0" err="1"/>
              <a:t>variation</a:t>
            </a:r>
            <a:r>
              <a:rPr lang="it-IT" dirty="0"/>
              <a:t> in deep </a:t>
            </a:r>
            <a:r>
              <a:rPr lang="it-IT" dirty="0" err="1"/>
              <a:t>veins</a:t>
            </a:r>
            <a:r>
              <a:rPr lang="it-IT" dirty="0"/>
              <a:t> and/or GSV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0A1743A-94B4-97F7-631D-AC6211B84EA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7457" r="37148"/>
          <a:stretch/>
        </p:blipFill>
        <p:spPr>
          <a:xfrm rot="19655485">
            <a:off x="3216192" y="2674969"/>
            <a:ext cx="360879" cy="1421024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64CA5FA1-BF4B-EC4B-F6EE-C601D0ACAEF5}"/>
              </a:ext>
            </a:extLst>
          </p:cNvPr>
          <p:cNvSpPr txBox="1"/>
          <p:nvPr/>
        </p:nvSpPr>
        <p:spPr>
          <a:xfrm>
            <a:off x="4657325" y="4561427"/>
            <a:ext cx="7510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GSV Valve </a:t>
            </a:r>
            <a:r>
              <a:rPr lang="it-IT" b="1" dirty="0" err="1"/>
              <a:t>Faucet</a:t>
            </a:r>
            <a:r>
              <a:rPr lang="it-IT" dirty="0"/>
              <a:t>: </a:t>
            </a:r>
            <a:r>
              <a:rPr lang="it-IT" dirty="0" err="1"/>
              <a:t>Mimicking</a:t>
            </a:r>
            <a:r>
              <a:rPr lang="it-IT" dirty="0"/>
              <a:t>: </a:t>
            </a:r>
            <a:r>
              <a:rPr lang="it-IT" dirty="0" err="1"/>
              <a:t>incompetence</a:t>
            </a:r>
            <a:r>
              <a:rPr lang="it-IT" dirty="0"/>
              <a:t>, </a:t>
            </a:r>
            <a:r>
              <a:rPr lang="it-IT" dirty="0" err="1"/>
              <a:t>disconnection</a:t>
            </a:r>
            <a:r>
              <a:rPr lang="it-IT" dirty="0"/>
              <a:t>, </a:t>
            </a:r>
            <a:r>
              <a:rPr lang="it-IT" dirty="0" err="1"/>
              <a:t>closed</a:t>
            </a:r>
            <a:r>
              <a:rPr lang="it-IT" dirty="0"/>
              <a:t> and open </a:t>
            </a:r>
            <a:r>
              <a:rPr lang="it-IT" dirty="0" err="1"/>
              <a:t>vicarious</a:t>
            </a:r>
            <a:r>
              <a:rPr lang="it-IT" dirty="0"/>
              <a:t> shunts.  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14F16EB-7301-0F7C-C856-90A0F14DC8F1}"/>
              </a:ext>
            </a:extLst>
          </p:cNvPr>
          <p:cNvSpPr txBox="1"/>
          <p:nvPr/>
        </p:nvSpPr>
        <p:spPr>
          <a:xfrm>
            <a:off x="4632101" y="1176861"/>
            <a:ext cx="512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Blue Balloons : </a:t>
            </a:r>
            <a:r>
              <a:rPr lang="it-IT" dirty="0"/>
              <a:t>Volume-pressure assesment </a:t>
            </a:r>
          </a:p>
        </p:txBody>
      </p:sp>
    </p:spTree>
    <p:extLst>
      <p:ext uri="{BB962C8B-B14F-4D97-AF65-F5344CB8AC3E}">
        <p14:creationId xmlns:p14="http://schemas.microsoft.com/office/powerpoint/2010/main" val="4868216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377</Words>
  <Application>Microsoft Office PowerPoint</Application>
  <PresentationFormat>Grand écran</PresentationFormat>
  <Paragraphs>62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claude franceschi</dc:creator>
  <cp:lastModifiedBy>claude franceschi</cp:lastModifiedBy>
  <cp:revision>7</cp:revision>
  <dcterms:created xsi:type="dcterms:W3CDTF">2024-12-19T10:49:14Z</dcterms:created>
  <dcterms:modified xsi:type="dcterms:W3CDTF">2024-12-19T12:36:01Z</dcterms:modified>
</cp:coreProperties>
</file>