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06/04/2015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 16"/>
          <p:cNvGrpSpPr/>
          <p:nvPr/>
        </p:nvGrpSpPr>
        <p:grpSpPr>
          <a:xfrm rot="16200000">
            <a:off x="645717" y="2563953"/>
            <a:ext cx="6033531" cy="1675022"/>
            <a:chOff x="770717" y="260648"/>
            <a:chExt cx="6941216" cy="1605422"/>
          </a:xfrm>
        </p:grpSpPr>
        <p:pic>
          <p:nvPicPr>
            <p:cNvPr id="51" name="Picture 3" descr="C:\Users\franceschi\Pictures\Instantané 3 (04-04-2015 19-43)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866" t="25944" r="20101" b="8727"/>
            <a:stretch/>
          </p:blipFill>
          <p:spPr bwMode="auto">
            <a:xfrm>
              <a:off x="3923928" y="260648"/>
              <a:ext cx="1920961" cy="1605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1" name="Groupe 60"/>
            <p:cNvGrpSpPr/>
            <p:nvPr/>
          </p:nvGrpSpPr>
          <p:grpSpPr>
            <a:xfrm>
              <a:off x="770717" y="337260"/>
              <a:ext cx="6941216" cy="1312606"/>
              <a:chOff x="654203" y="1976284"/>
              <a:chExt cx="6941216" cy="1312606"/>
            </a:xfrm>
          </p:grpSpPr>
          <p:sp>
            <p:nvSpPr>
              <p:cNvPr id="63" name="Forme libre 62"/>
              <p:cNvSpPr/>
              <p:nvPr/>
            </p:nvSpPr>
            <p:spPr>
              <a:xfrm>
                <a:off x="2188325" y="2212258"/>
                <a:ext cx="1719998" cy="399447"/>
              </a:xfrm>
              <a:custGeom>
                <a:avLst/>
                <a:gdLst>
                  <a:gd name="connsiteX0" fmla="*/ 1675752 w 1719998"/>
                  <a:gd name="connsiteY0" fmla="*/ 0 h 399447"/>
                  <a:gd name="connsiteX1" fmla="*/ 672862 w 1719998"/>
                  <a:gd name="connsiteY1" fmla="*/ 88490 h 399447"/>
                  <a:gd name="connsiteX2" fmla="*/ 9185 w 1719998"/>
                  <a:gd name="connsiteY2" fmla="*/ 383458 h 399447"/>
                  <a:gd name="connsiteX3" fmla="*/ 333649 w 1719998"/>
                  <a:gd name="connsiteY3" fmla="*/ 339213 h 399447"/>
                  <a:gd name="connsiteX4" fmla="*/ 997327 w 1719998"/>
                  <a:gd name="connsiteY4" fmla="*/ 162232 h 399447"/>
                  <a:gd name="connsiteX5" fmla="*/ 1719998 w 1719998"/>
                  <a:gd name="connsiteY5" fmla="*/ 117987 h 399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9998" h="399447">
                    <a:moveTo>
                      <a:pt x="1675752" y="0"/>
                    </a:moveTo>
                    <a:cubicBezTo>
                      <a:pt x="1313187" y="12290"/>
                      <a:pt x="950623" y="24580"/>
                      <a:pt x="672862" y="88490"/>
                    </a:cubicBezTo>
                    <a:cubicBezTo>
                      <a:pt x="395101" y="152400"/>
                      <a:pt x="65720" y="341671"/>
                      <a:pt x="9185" y="383458"/>
                    </a:cubicBezTo>
                    <a:cubicBezTo>
                      <a:pt x="-47351" y="425245"/>
                      <a:pt x="168959" y="376084"/>
                      <a:pt x="333649" y="339213"/>
                    </a:cubicBezTo>
                    <a:cubicBezTo>
                      <a:pt x="498339" y="302342"/>
                      <a:pt x="766269" y="199103"/>
                      <a:pt x="997327" y="162232"/>
                    </a:cubicBezTo>
                    <a:cubicBezTo>
                      <a:pt x="1228385" y="125361"/>
                      <a:pt x="1474191" y="121674"/>
                      <a:pt x="1719998" y="117987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4" name="Forme libre 63"/>
              <p:cNvSpPr/>
              <p:nvPr/>
            </p:nvSpPr>
            <p:spPr>
              <a:xfrm>
                <a:off x="752168" y="2580968"/>
                <a:ext cx="3141406" cy="707922"/>
              </a:xfrm>
              <a:custGeom>
                <a:avLst/>
                <a:gdLst>
                  <a:gd name="connsiteX0" fmla="*/ 3141406 w 3141406"/>
                  <a:gd name="connsiteY0" fmla="*/ 0 h 707922"/>
                  <a:gd name="connsiteX1" fmla="*/ 2094271 w 3141406"/>
                  <a:gd name="connsiteY1" fmla="*/ 88490 h 707922"/>
                  <a:gd name="connsiteX2" fmla="*/ 1312606 w 3141406"/>
                  <a:gd name="connsiteY2" fmla="*/ 309716 h 707922"/>
                  <a:gd name="connsiteX3" fmla="*/ 560438 w 3141406"/>
                  <a:gd name="connsiteY3" fmla="*/ 545690 h 707922"/>
                  <a:gd name="connsiteX4" fmla="*/ 0 w 3141406"/>
                  <a:gd name="connsiteY4" fmla="*/ 707922 h 707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41406" h="707922">
                    <a:moveTo>
                      <a:pt x="3141406" y="0"/>
                    </a:moveTo>
                    <a:cubicBezTo>
                      <a:pt x="2770238" y="18435"/>
                      <a:pt x="2399071" y="36871"/>
                      <a:pt x="2094271" y="88490"/>
                    </a:cubicBezTo>
                    <a:cubicBezTo>
                      <a:pt x="1789471" y="140109"/>
                      <a:pt x="1568245" y="233516"/>
                      <a:pt x="1312606" y="309716"/>
                    </a:cubicBezTo>
                    <a:cubicBezTo>
                      <a:pt x="1056967" y="385916"/>
                      <a:pt x="779206" y="479322"/>
                      <a:pt x="560438" y="545690"/>
                    </a:cubicBezTo>
                    <a:cubicBezTo>
                      <a:pt x="341670" y="612058"/>
                      <a:pt x="170835" y="659990"/>
                      <a:pt x="0" y="707922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5" name="Forme libre 64"/>
              <p:cNvSpPr/>
              <p:nvPr/>
            </p:nvSpPr>
            <p:spPr>
              <a:xfrm>
                <a:off x="654203" y="1976284"/>
                <a:ext cx="3239371" cy="826455"/>
              </a:xfrm>
              <a:custGeom>
                <a:avLst/>
                <a:gdLst>
                  <a:gd name="connsiteX0" fmla="*/ 3239371 w 3239371"/>
                  <a:gd name="connsiteY0" fmla="*/ 0 h 826455"/>
                  <a:gd name="connsiteX1" fmla="*/ 2383965 w 3239371"/>
                  <a:gd name="connsiteY1" fmla="*/ 58993 h 826455"/>
                  <a:gd name="connsiteX2" fmla="*/ 1749784 w 3239371"/>
                  <a:gd name="connsiteY2" fmla="*/ 250722 h 826455"/>
                  <a:gd name="connsiteX3" fmla="*/ 1056610 w 3239371"/>
                  <a:gd name="connsiteY3" fmla="*/ 604684 h 826455"/>
                  <a:gd name="connsiteX4" fmla="*/ 68468 w 3239371"/>
                  <a:gd name="connsiteY4" fmla="*/ 811161 h 826455"/>
                  <a:gd name="connsiteX5" fmla="*/ 83216 w 3239371"/>
                  <a:gd name="connsiteY5" fmla="*/ 811161 h 826455"/>
                  <a:gd name="connsiteX6" fmla="*/ 83216 w 3239371"/>
                  <a:gd name="connsiteY6" fmla="*/ 811161 h 826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39371" h="826455">
                    <a:moveTo>
                      <a:pt x="3239371" y="0"/>
                    </a:moveTo>
                    <a:cubicBezTo>
                      <a:pt x="2935800" y="8603"/>
                      <a:pt x="2632229" y="17206"/>
                      <a:pt x="2383965" y="58993"/>
                    </a:cubicBezTo>
                    <a:cubicBezTo>
                      <a:pt x="2135701" y="100780"/>
                      <a:pt x="1971010" y="159774"/>
                      <a:pt x="1749784" y="250722"/>
                    </a:cubicBezTo>
                    <a:cubicBezTo>
                      <a:pt x="1528558" y="341670"/>
                      <a:pt x="1336829" y="511278"/>
                      <a:pt x="1056610" y="604684"/>
                    </a:cubicBezTo>
                    <a:cubicBezTo>
                      <a:pt x="776391" y="698091"/>
                      <a:pt x="230700" y="776748"/>
                      <a:pt x="68468" y="811161"/>
                    </a:cubicBezTo>
                    <a:cubicBezTo>
                      <a:pt x="-93764" y="845574"/>
                      <a:pt x="83216" y="811161"/>
                      <a:pt x="83216" y="811161"/>
                    </a:cubicBezTo>
                    <a:lnTo>
                      <a:pt x="83216" y="811161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6" name="Forme libre 65"/>
              <p:cNvSpPr/>
              <p:nvPr/>
            </p:nvSpPr>
            <p:spPr>
              <a:xfrm>
                <a:off x="5309419" y="2197510"/>
                <a:ext cx="2241755" cy="184143"/>
              </a:xfrm>
              <a:custGeom>
                <a:avLst/>
                <a:gdLst>
                  <a:gd name="connsiteX0" fmla="*/ 0 w 2241755"/>
                  <a:gd name="connsiteY0" fmla="*/ 132735 h 184143"/>
                  <a:gd name="connsiteX1" fmla="*/ 530942 w 2241755"/>
                  <a:gd name="connsiteY1" fmla="*/ 176980 h 184143"/>
                  <a:gd name="connsiteX2" fmla="*/ 2241755 w 2241755"/>
                  <a:gd name="connsiteY2" fmla="*/ 0 h 184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41755" h="184143">
                    <a:moveTo>
                      <a:pt x="0" y="132735"/>
                    </a:moveTo>
                    <a:cubicBezTo>
                      <a:pt x="78658" y="165919"/>
                      <a:pt x="157316" y="199103"/>
                      <a:pt x="530942" y="176980"/>
                    </a:cubicBezTo>
                    <a:cubicBezTo>
                      <a:pt x="904568" y="154857"/>
                      <a:pt x="1573161" y="77428"/>
                      <a:pt x="2241755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7" name="Forme libre 66"/>
              <p:cNvSpPr/>
              <p:nvPr/>
            </p:nvSpPr>
            <p:spPr>
              <a:xfrm>
                <a:off x="5471652" y="2625213"/>
                <a:ext cx="2123767" cy="294968"/>
              </a:xfrm>
              <a:custGeom>
                <a:avLst/>
                <a:gdLst>
                  <a:gd name="connsiteX0" fmla="*/ 0 w 2123767"/>
                  <a:gd name="connsiteY0" fmla="*/ 294968 h 294968"/>
                  <a:gd name="connsiteX1" fmla="*/ 707922 w 2123767"/>
                  <a:gd name="connsiteY1" fmla="*/ 176981 h 294968"/>
                  <a:gd name="connsiteX2" fmla="*/ 2123767 w 2123767"/>
                  <a:gd name="connsiteY2" fmla="*/ 0 h 294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123767" h="294968">
                    <a:moveTo>
                      <a:pt x="0" y="294968"/>
                    </a:moveTo>
                    <a:cubicBezTo>
                      <a:pt x="176980" y="260555"/>
                      <a:pt x="353961" y="226142"/>
                      <a:pt x="707922" y="176981"/>
                    </a:cubicBezTo>
                    <a:cubicBezTo>
                      <a:pt x="1061883" y="127820"/>
                      <a:pt x="1592825" y="63910"/>
                      <a:pt x="2123767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68" name="Connecteur droit avec flèche 67"/>
            <p:cNvCxnSpPr/>
            <p:nvPr/>
          </p:nvCxnSpPr>
          <p:spPr>
            <a:xfrm flipH="1">
              <a:off x="6228184" y="711114"/>
              <a:ext cx="1152128" cy="199315"/>
            </a:xfrm>
            <a:prstGeom prst="straightConnector1">
              <a:avLst/>
            </a:prstGeom>
            <a:ln w="57150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necteur droit avec flèche 68"/>
            <p:cNvCxnSpPr/>
            <p:nvPr/>
          </p:nvCxnSpPr>
          <p:spPr>
            <a:xfrm flipH="1">
              <a:off x="3059832" y="425910"/>
              <a:ext cx="864096" cy="101061"/>
            </a:xfrm>
            <a:prstGeom prst="straightConnector1">
              <a:avLst/>
            </a:prstGeom>
            <a:ln w="57150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eur droit avec flèche 69"/>
            <p:cNvCxnSpPr/>
            <p:nvPr/>
          </p:nvCxnSpPr>
          <p:spPr>
            <a:xfrm flipV="1">
              <a:off x="2987824" y="741442"/>
              <a:ext cx="936104" cy="187648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ZoneTexte 19"/>
          <p:cNvSpPr txBox="1"/>
          <p:nvPr/>
        </p:nvSpPr>
        <p:spPr>
          <a:xfrm>
            <a:off x="5040540" y="243261"/>
            <a:ext cx="34563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SYSTOLE: No reflux in </a:t>
            </a:r>
            <a:r>
              <a:rPr lang="fr-FR" sz="3600" b="1" dirty="0" err="1" smtClean="0"/>
              <a:t>both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duplicated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femoral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vein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channels</a:t>
            </a:r>
            <a:endParaRPr lang="fr-FR" sz="3600" b="1" dirty="0"/>
          </a:p>
        </p:txBody>
      </p:sp>
      <p:grpSp>
        <p:nvGrpSpPr>
          <p:cNvPr id="85" name="Groupe 84"/>
          <p:cNvGrpSpPr/>
          <p:nvPr/>
        </p:nvGrpSpPr>
        <p:grpSpPr>
          <a:xfrm>
            <a:off x="1262366" y="2264855"/>
            <a:ext cx="1534148" cy="2850660"/>
            <a:chOff x="187896" y="301571"/>
            <a:chExt cx="1534148" cy="2850660"/>
          </a:xfrm>
        </p:grpSpPr>
        <p:sp>
          <p:nvSpPr>
            <p:cNvPr id="86" name="Ellipse 85"/>
            <p:cNvSpPr/>
            <p:nvPr/>
          </p:nvSpPr>
          <p:spPr>
            <a:xfrm>
              <a:off x="756604" y="1915834"/>
              <a:ext cx="291571" cy="683969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Forme libre 86"/>
            <p:cNvSpPr/>
            <p:nvPr/>
          </p:nvSpPr>
          <p:spPr>
            <a:xfrm>
              <a:off x="187896" y="301571"/>
              <a:ext cx="1534148" cy="2850660"/>
            </a:xfrm>
            <a:custGeom>
              <a:avLst/>
              <a:gdLst>
                <a:gd name="connsiteX0" fmla="*/ 900928 w 3467148"/>
                <a:gd name="connsiteY0" fmla="*/ 0 h 6531956"/>
                <a:gd name="connsiteX1" fmla="*/ 900928 w 3467148"/>
                <a:gd name="connsiteY1" fmla="*/ 1238865 h 6531956"/>
                <a:gd name="connsiteX2" fmla="*/ 959922 w 3467148"/>
                <a:gd name="connsiteY2" fmla="*/ 2433484 h 6531956"/>
                <a:gd name="connsiteX3" fmla="*/ 694451 w 3467148"/>
                <a:gd name="connsiteY3" fmla="*/ 2934929 h 6531956"/>
                <a:gd name="connsiteX4" fmla="*/ 768193 w 3467148"/>
                <a:gd name="connsiteY4" fmla="*/ 3259394 h 6531956"/>
                <a:gd name="connsiteX5" fmla="*/ 930425 w 3467148"/>
                <a:gd name="connsiteY5" fmla="*/ 3406878 h 6531956"/>
                <a:gd name="connsiteX6" fmla="*/ 1018915 w 3467148"/>
                <a:gd name="connsiteY6" fmla="*/ 4159046 h 6531956"/>
                <a:gd name="connsiteX7" fmla="*/ 1107406 w 3467148"/>
                <a:gd name="connsiteY7" fmla="*/ 5663381 h 6531956"/>
                <a:gd name="connsiteX8" fmla="*/ 104515 w 3467148"/>
                <a:gd name="connsiteY8" fmla="*/ 6341807 h 6531956"/>
                <a:gd name="connsiteX9" fmla="*/ 119264 w 3467148"/>
                <a:gd name="connsiteY9" fmla="*/ 6518788 h 6531956"/>
                <a:gd name="connsiteX10" fmla="*/ 886180 w 3467148"/>
                <a:gd name="connsiteY10" fmla="*/ 6489291 h 6531956"/>
                <a:gd name="connsiteX11" fmla="*/ 1490864 w 3467148"/>
                <a:gd name="connsiteY11" fmla="*/ 6253317 h 6531956"/>
                <a:gd name="connsiteX12" fmla="*/ 2257780 w 3467148"/>
                <a:gd name="connsiteY12" fmla="*/ 6430297 h 6531956"/>
                <a:gd name="connsiteX13" fmla="*/ 2655986 w 3467148"/>
                <a:gd name="connsiteY13" fmla="*/ 6223820 h 6531956"/>
                <a:gd name="connsiteX14" fmla="*/ 2493754 w 3467148"/>
                <a:gd name="connsiteY14" fmla="*/ 5545394 h 6531956"/>
                <a:gd name="connsiteX15" fmla="*/ 2611741 w 3467148"/>
                <a:gd name="connsiteY15" fmla="*/ 3377381 h 6531956"/>
                <a:gd name="connsiteX16" fmla="*/ 2700231 w 3467148"/>
                <a:gd name="connsiteY16" fmla="*/ 2861188 h 6531956"/>
                <a:gd name="connsiteX17" fmla="*/ 3467148 w 3467148"/>
                <a:gd name="connsiteY17" fmla="*/ 73742 h 6531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67148" h="6531956">
                  <a:moveTo>
                    <a:pt x="900928" y="0"/>
                  </a:moveTo>
                  <a:cubicBezTo>
                    <a:pt x="896012" y="416642"/>
                    <a:pt x="891096" y="833284"/>
                    <a:pt x="900928" y="1238865"/>
                  </a:cubicBezTo>
                  <a:cubicBezTo>
                    <a:pt x="910760" y="1644446"/>
                    <a:pt x="994335" y="2150807"/>
                    <a:pt x="959922" y="2433484"/>
                  </a:cubicBezTo>
                  <a:cubicBezTo>
                    <a:pt x="925509" y="2716161"/>
                    <a:pt x="726406" y="2797277"/>
                    <a:pt x="694451" y="2934929"/>
                  </a:cubicBezTo>
                  <a:cubicBezTo>
                    <a:pt x="662496" y="3072581"/>
                    <a:pt x="728864" y="3180736"/>
                    <a:pt x="768193" y="3259394"/>
                  </a:cubicBezTo>
                  <a:cubicBezTo>
                    <a:pt x="807522" y="3338052"/>
                    <a:pt x="888638" y="3256936"/>
                    <a:pt x="930425" y="3406878"/>
                  </a:cubicBezTo>
                  <a:cubicBezTo>
                    <a:pt x="972212" y="3556820"/>
                    <a:pt x="989418" y="3782962"/>
                    <a:pt x="1018915" y="4159046"/>
                  </a:cubicBezTo>
                  <a:cubicBezTo>
                    <a:pt x="1048412" y="4535130"/>
                    <a:pt x="1259806" y="5299588"/>
                    <a:pt x="1107406" y="5663381"/>
                  </a:cubicBezTo>
                  <a:cubicBezTo>
                    <a:pt x="955006" y="6027174"/>
                    <a:pt x="269205" y="6199239"/>
                    <a:pt x="104515" y="6341807"/>
                  </a:cubicBezTo>
                  <a:cubicBezTo>
                    <a:pt x="-60175" y="6484375"/>
                    <a:pt x="-11013" y="6494207"/>
                    <a:pt x="119264" y="6518788"/>
                  </a:cubicBezTo>
                  <a:cubicBezTo>
                    <a:pt x="249541" y="6543369"/>
                    <a:pt x="657580" y="6533536"/>
                    <a:pt x="886180" y="6489291"/>
                  </a:cubicBezTo>
                  <a:cubicBezTo>
                    <a:pt x="1114780" y="6445046"/>
                    <a:pt x="1262264" y="6263149"/>
                    <a:pt x="1490864" y="6253317"/>
                  </a:cubicBezTo>
                  <a:cubicBezTo>
                    <a:pt x="1719464" y="6243485"/>
                    <a:pt x="2063593" y="6435213"/>
                    <a:pt x="2257780" y="6430297"/>
                  </a:cubicBezTo>
                  <a:cubicBezTo>
                    <a:pt x="2451967" y="6425381"/>
                    <a:pt x="2616657" y="6371304"/>
                    <a:pt x="2655986" y="6223820"/>
                  </a:cubicBezTo>
                  <a:cubicBezTo>
                    <a:pt x="2695315" y="6076336"/>
                    <a:pt x="2501128" y="6019801"/>
                    <a:pt x="2493754" y="5545394"/>
                  </a:cubicBezTo>
                  <a:cubicBezTo>
                    <a:pt x="2486380" y="5070988"/>
                    <a:pt x="2577328" y="3824749"/>
                    <a:pt x="2611741" y="3377381"/>
                  </a:cubicBezTo>
                  <a:cubicBezTo>
                    <a:pt x="2646154" y="2930013"/>
                    <a:pt x="2557663" y="3411795"/>
                    <a:pt x="2700231" y="2861188"/>
                  </a:cubicBezTo>
                  <a:cubicBezTo>
                    <a:pt x="2842799" y="2310581"/>
                    <a:pt x="3154973" y="1192161"/>
                    <a:pt x="3467148" y="7374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Forme libre 87"/>
            <p:cNvSpPr/>
            <p:nvPr/>
          </p:nvSpPr>
          <p:spPr>
            <a:xfrm>
              <a:off x="776452" y="385245"/>
              <a:ext cx="136381" cy="2362179"/>
            </a:xfrm>
            <a:custGeom>
              <a:avLst/>
              <a:gdLst>
                <a:gd name="connsiteX0" fmla="*/ 176981 w 202034"/>
                <a:gd name="connsiteY0" fmla="*/ 0 h 5383162"/>
                <a:gd name="connsiteX1" fmla="*/ 44245 w 202034"/>
                <a:gd name="connsiteY1" fmla="*/ 1592826 h 5383162"/>
                <a:gd name="connsiteX2" fmla="*/ 162232 w 202034"/>
                <a:gd name="connsiteY2" fmla="*/ 3318388 h 5383162"/>
                <a:gd name="connsiteX3" fmla="*/ 191729 w 202034"/>
                <a:gd name="connsiteY3" fmla="*/ 3687097 h 5383162"/>
                <a:gd name="connsiteX4" fmla="*/ 0 w 202034"/>
                <a:gd name="connsiteY4" fmla="*/ 5383162 h 5383162"/>
                <a:gd name="connsiteX0" fmla="*/ 239476 w 264529"/>
                <a:gd name="connsiteY0" fmla="*/ 0 h 5383162"/>
                <a:gd name="connsiteX1" fmla="*/ 3501 w 264529"/>
                <a:gd name="connsiteY1" fmla="*/ 1179871 h 5383162"/>
                <a:gd name="connsiteX2" fmla="*/ 106740 w 264529"/>
                <a:gd name="connsiteY2" fmla="*/ 1592826 h 5383162"/>
                <a:gd name="connsiteX3" fmla="*/ 224727 w 264529"/>
                <a:gd name="connsiteY3" fmla="*/ 3318388 h 5383162"/>
                <a:gd name="connsiteX4" fmla="*/ 254224 w 264529"/>
                <a:gd name="connsiteY4" fmla="*/ 3687097 h 5383162"/>
                <a:gd name="connsiteX5" fmla="*/ 62495 w 264529"/>
                <a:gd name="connsiteY5" fmla="*/ 5383162 h 5383162"/>
                <a:gd name="connsiteX0" fmla="*/ 305122 w 336049"/>
                <a:gd name="connsiteY0" fmla="*/ 0 h 5383162"/>
                <a:gd name="connsiteX1" fmla="*/ 69147 w 336049"/>
                <a:gd name="connsiteY1" fmla="*/ 1179871 h 5383162"/>
                <a:gd name="connsiteX2" fmla="*/ 10154 w 336049"/>
                <a:gd name="connsiteY2" fmla="*/ 1710813 h 5383162"/>
                <a:gd name="connsiteX3" fmla="*/ 290373 w 336049"/>
                <a:gd name="connsiteY3" fmla="*/ 3318388 h 5383162"/>
                <a:gd name="connsiteX4" fmla="*/ 319870 w 336049"/>
                <a:gd name="connsiteY4" fmla="*/ 3687097 h 5383162"/>
                <a:gd name="connsiteX5" fmla="*/ 128141 w 336049"/>
                <a:gd name="connsiteY5" fmla="*/ 5383162 h 5383162"/>
                <a:gd name="connsiteX0" fmla="*/ 318087 w 349014"/>
                <a:gd name="connsiteY0" fmla="*/ 0 h 5383162"/>
                <a:gd name="connsiteX1" fmla="*/ 82112 w 349014"/>
                <a:gd name="connsiteY1" fmla="*/ 1179871 h 5383162"/>
                <a:gd name="connsiteX2" fmla="*/ 23120 w 349014"/>
                <a:gd name="connsiteY2" fmla="*/ 1165123 h 5383162"/>
                <a:gd name="connsiteX3" fmla="*/ 23119 w 349014"/>
                <a:gd name="connsiteY3" fmla="*/ 1710813 h 5383162"/>
                <a:gd name="connsiteX4" fmla="*/ 303338 w 349014"/>
                <a:gd name="connsiteY4" fmla="*/ 3318388 h 5383162"/>
                <a:gd name="connsiteX5" fmla="*/ 332835 w 349014"/>
                <a:gd name="connsiteY5" fmla="*/ 3687097 h 5383162"/>
                <a:gd name="connsiteX6" fmla="*/ 141106 w 349014"/>
                <a:gd name="connsiteY6" fmla="*/ 5383162 h 5383162"/>
                <a:gd name="connsiteX0" fmla="*/ 308219 w 339146"/>
                <a:gd name="connsiteY0" fmla="*/ 0 h 5383162"/>
                <a:gd name="connsiteX1" fmla="*/ 72244 w 339146"/>
                <a:gd name="connsiteY1" fmla="*/ 1179871 h 5383162"/>
                <a:gd name="connsiteX2" fmla="*/ 13251 w 339146"/>
                <a:gd name="connsiteY2" fmla="*/ 1710813 h 5383162"/>
                <a:gd name="connsiteX3" fmla="*/ 293470 w 339146"/>
                <a:gd name="connsiteY3" fmla="*/ 3318388 h 5383162"/>
                <a:gd name="connsiteX4" fmla="*/ 322967 w 339146"/>
                <a:gd name="connsiteY4" fmla="*/ 3687097 h 5383162"/>
                <a:gd name="connsiteX5" fmla="*/ 131238 w 339146"/>
                <a:gd name="connsiteY5" fmla="*/ 5383162 h 5383162"/>
                <a:gd name="connsiteX0" fmla="*/ 308219 w 329684"/>
                <a:gd name="connsiteY0" fmla="*/ 0 h 5412659"/>
                <a:gd name="connsiteX1" fmla="*/ 72244 w 329684"/>
                <a:gd name="connsiteY1" fmla="*/ 1179871 h 5412659"/>
                <a:gd name="connsiteX2" fmla="*/ 13251 w 329684"/>
                <a:gd name="connsiteY2" fmla="*/ 1710813 h 5412659"/>
                <a:gd name="connsiteX3" fmla="*/ 293470 w 329684"/>
                <a:gd name="connsiteY3" fmla="*/ 3318388 h 5412659"/>
                <a:gd name="connsiteX4" fmla="*/ 322967 w 329684"/>
                <a:gd name="connsiteY4" fmla="*/ 3687097 h 5412659"/>
                <a:gd name="connsiteX5" fmla="*/ 263974 w 329684"/>
                <a:gd name="connsiteY5" fmla="*/ 5412659 h 5412659"/>
                <a:gd name="connsiteX0" fmla="*/ 308219 w 308219"/>
                <a:gd name="connsiteY0" fmla="*/ 0 h 5412659"/>
                <a:gd name="connsiteX1" fmla="*/ 72244 w 308219"/>
                <a:gd name="connsiteY1" fmla="*/ 1179871 h 5412659"/>
                <a:gd name="connsiteX2" fmla="*/ 13251 w 308219"/>
                <a:gd name="connsiteY2" fmla="*/ 1710813 h 5412659"/>
                <a:gd name="connsiteX3" fmla="*/ 293470 w 308219"/>
                <a:gd name="connsiteY3" fmla="*/ 3318388 h 5412659"/>
                <a:gd name="connsiteX4" fmla="*/ 263973 w 308219"/>
                <a:gd name="connsiteY4" fmla="*/ 3687097 h 5412659"/>
                <a:gd name="connsiteX5" fmla="*/ 263974 w 308219"/>
                <a:gd name="connsiteY5" fmla="*/ 5412659 h 5412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8219" h="5412659">
                  <a:moveTo>
                    <a:pt x="308219" y="0"/>
                  </a:moveTo>
                  <a:cubicBezTo>
                    <a:pt x="286096" y="196645"/>
                    <a:pt x="94367" y="914400"/>
                    <a:pt x="72244" y="1179871"/>
                  </a:cubicBezTo>
                  <a:cubicBezTo>
                    <a:pt x="23083" y="1465007"/>
                    <a:pt x="-23620" y="1354393"/>
                    <a:pt x="13251" y="1710813"/>
                  </a:cubicBezTo>
                  <a:cubicBezTo>
                    <a:pt x="50122" y="2067233"/>
                    <a:pt x="251683" y="2989007"/>
                    <a:pt x="293470" y="3318388"/>
                  </a:cubicBezTo>
                  <a:cubicBezTo>
                    <a:pt x="335257" y="3647769"/>
                    <a:pt x="268889" y="3338052"/>
                    <a:pt x="263973" y="3687097"/>
                  </a:cubicBezTo>
                  <a:cubicBezTo>
                    <a:pt x="259057" y="4036142"/>
                    <a:pt x="346319" y="4736691"/>
                    <a:pt x="263974" y="5412659"/>
                  </a:cubicBezTo>
                </a:path>
              </a:pathLst>
            </a:cu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Forme libre 88"/>
            <p:cNvSpPr/>
            <p:nvPr/>
          </p:nvSpPr>
          <p:spPr>
            <a:xfrm>
              <a:off x="854102" y="629830"/>
              <a:ext cx="47358" cy="810993"/>
            </a:xfrm>
            <a:custGeom>
              <a:avLst/>
              <a:gdLst>
                <a:gd name="connsiteX0" fmla="*/ 0 w 148147"/>
                <a:gd name="connsiteY0" fmla="*/ 0 h 1504336"/>
                <a:gd name="connsiteX1" fmla="*/ 147484 w 148147"/>
                <a:gd name="connsiteY1" fmla="*/ 383459 h 1504336"/>
                <a:gd name="connsiteX2" fmla="*/ 44245 w 148147"/>
                <a:gd name="connsiteY2" fmla="*/ 1504336 h 1504336"/>
                <a:gd name="connsiteX0" fmla="*/ 44245 w 107029"/>
                <a:gd name="connsiteY0" fmla="*/ 0 h 1858297"/>
                <a:gd name="connsiteX1" fmla="*/ 103239 w 107029"/>
                <a:gd name="connsiteY1" fmla="*/ 737420 h 1858297"/>
                <a:gd name="connsiteX2" fmla="*/ 0 w 107029"/>
                <a:gd name="connsiteY2" fmla="*/ 1858297 h 1858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029" h="1858297">
                  <a:moveTo>
                    <a:pt x="44245" y="0"/>
                  </a:moveTo>
                  <a:cubicBezTo>
                    <a:pt x="114300" y="66368"/>
                    <a:pt x="110613" y="427704"/>
                    <a:pt x="103239" y="737420"/>
                  </a:cubicBezTo>
                  <a:cubicBezTo>
                    <a:pt x="95865" y="1047136"/>
                    <a:pt x="55306" y="1423220"/>
                    <a:pt x="0" y="1858297"/>
                  </a:cubicBezTo>
                </a:path>
              </a:pathLst>
            </a:custGeom>
            <a:noFill/>
            <a:ln w="57150">
              <a:headEnd type="triangle" w="med" len="med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90" name="Connecteur droit avec flèche 89"/>
            <p:cNvCxnSpPr/>
            <p:nvPr/>
          </p:nvCxnSpPr>
          <p:spPr>
            <a:xfrm flipV="1">
              <a:off x="746537" y="375590"/>
              <a:ext cx="97498" cy="328259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necteur droit avec flèche 90"/>
            <p:cNvCxnSpPr/>
            <p:nvPr/>
          </p:nvCxnSpPr>
          <p:spPr>
            <a:xfrm flipH="1" flipV="1">
              <a:off x="697691" y="890872"/>
              <a:ext cx="0" cy="2828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cteur droit avec flèche 91"/>
            <p:cNvCxnSpPr/>
            <p:nvPr/>
          </p:nvCxnSpPr>
          <p:spPr>
            <a:xfrm flipH="1" flipV="1">
              <a:off x="756604" y="1440824"/>
              <a:ext cx="94882" cy="3613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necteur droit avec flèche 92"/>
            <p:cNvCxnSpPr/>
            <p:nvPr/>
          </p:nvCxnSpPr>
          <p:spPr>
            <a:xfrm flipV="1">
              <a:off x="952589" y="808547"/>
              <a:ext cx="38839" cy="46834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99773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 15"/>
          <p:cNvGrpSpPr/>
          <p:nvPr/>
        </p:nvGrpSpPr>
        <p:grpSpPr>
          <a:xfrm rot="16200000">
            <a:off x="1037092" y="2682298"/>
            <a:ext cx="5735433" cy="1756230"/>
            <a:chOff x="709525" y="2420888"/>
            <a:chExt cx="6941216" cy="1607574"/>
          </a:xfrm>
        </p:grpSpPr>
        <p:grpSp>
          <p:nvGrpSpPr>
            <p:cNvPr id="7" name="Groupe 6"/>
            <p:cNvGrpSpPr/>
            <p:nvPr/>
          </p:nvGrpSpPr>
          <p:grpSpPr>
            <a:xfrm>
              <a:off x="709525" y="2420888"/>
              <a:ext cx="6941216" cy="1607574"/>
              <a:chOff x="654203" y="1916832"/>
              <a:chExt cx="6941216" cy="1607574"/>
            </a:xfrm>
          </p:grpSpPr>
          <p:pic>
            <p:nvPicPr>
              <p:cNvPr id="1030" name="Picture 6" descr="C:\Users\franceschi\Pictures\Instantané 6 (06-04-2015 09-55).png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4146" t="25825" r="20213" b="8759"/>
              <a:stretch/>
            </p:blipFill>
            <p:spPr bwMode="auto">
              <a:xfrm>
                <a:off x="3851920" y="1916832"/>
                <a:ext cx="1991072" cy="160757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" name="Forme libre 1"/>
              <p:cNvSpPr/>
              <p:nvPr/>
            </p:nvSpPr>
            <p:spPr>
              <a:xfrm>
                <a:off x="2188325" y="2212258"/>
                <a:ext cx="1719998" cy="399447"/>
              </a:xfrm>
              <a:custGeom>
                <a:avLst/>
                <a:gdLst>
                  <a:gd name="connsiteX0" fmla="*/ 1675752 w 1719998"/>
                  <a:gd name="connsiteY0" fmla="*/ 0 h 399447"/>
                  <a:gd name="connsiteX1" fmla="*/ 672862 w 1719998"/>
                  <a:gd name="connsiteY1" fmla="*/ 88490 h 399447"/>
                  <a:gd name="connsiteX2" fmla="*/ 9185 w 1719998"/>
                  <a:gd name="connsiteY2" fmla="*/ 383458 h 399447"/>
                  <a:gd name="connsiteX3" fmla="*/ 333649 w 1719998"/>
                  <a:gd name="connsiteY3" fmla="*/ 339213 h 399447"/>
                  <a:gd name="connsiteX4" fmla="*/ 997327 w 1719998"/>
                  <a:gd name="connsiteY4" fmla="*/ 162232 h 399447"/>
                  <a:gd name="connsiteX5" fmla="*/ 1719998 w 1719998"/>
                  <a:gd name="connsiteY5" fmla="*/ 117987 h 399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9998" h="399447">
                    <a:moveTo>
                      <a:pt x="1675752" y="0"/>
                    </a:moveTo>
                    <a:cubicBezTo>
                      <a:pt x="1313187" y="12290"/>
                      <a:pt x="950623" y="24580"/>
                      <a:pt x="672862" y="88490"/>
                    </a:cubicBezTo>
                    <a:cubicBezTo>
                      <a:pt x="395101" y="152400"/>
                      <a:pt x="65720" y="341671"/>
                      <a:pt x="9185" y="383458"/>
                    </a:cubicBezTo>
                    <a:cubicBezTo>
                      <a:pt x="-47351" y="425245"/>
                      <a:pt x="168959" y="376084"/>
                      <a:pt x="333649" y="339213"/>
                    </a:cubicBezTo>
                    <a:cubicBezTo>
                      <a:pt x="498339" y="302342"/>
                      <a:pt x="766269" y="199103"/>
                      <a:pt x="997327" y="162232"/>
                    </a:cubicBezTo>
                    <a:cubicBezTo>
                      <a:pt x="1228385" y="125361"/>
                      <a:pt x="1474191" y="121674"/>
                      <a:pt x="1719998" y="117987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" name="Forme libre 2"/>
              <p:cNvSpPr/>
              <p:nvPr/>
            </p:nvSpPr>
            <p:spPr>
              <a:xfrm>
                <a:off x="752168" y="2580968"/>
                <a:ext cx="3141406" cy="707922"/>
              </a:xfrm>
              <a:custGeom>
                <a:avLst/>
                <a:gdLst>
                  <a:gd name="connsiteX0" fmla="*/ 3141406 w 3141406"/>
                  <a:gd name="connsiteY0" fmla="*/ 0 h 707922"/>
                  <a:gd name="connsiteX1" fmla="*/ 2094271 w 3141406"/>
                  <a:gd name="connsiteY1" fmla="*/ 88490 h 707922"/>
                  <a:gd name="connsiteX2" fmla="*/ 1312606 w 3141406"/>
                  <a:gd name="connsiteY2" fmla="*/ 309716 h 707922"/>
                  <a:gd name="connsiteX3" fmla="*/ 560438 w 3141406"/>
                  <a:gd name="connsiteY3" fmla="*/ 545690 h 707922"/>
                  <a:gd name="connsiteX4" fmla="*/ 0 w 3141406"/>
                  <a:gd name="connsiteY4" fmla="*/ 707922 h 707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41406" h="707922">
                    <a:moveTo>
                      <a:pt x="3141406" y="0"/>
                    </a:moveTo>
                    <a:cubicBezTo>
                      <a:pt x="2770238" y="18435"/>
                      <a:pt x="2399071" y="36871"/>
                      <a:pt x="2094271" y="88490"/>
                    </a:cubicBezTo>
                    <a:cubicBezTo>
                      <a:pt x="1789471" y="140109"/>
                      <a:pt x="1568245" y="233516"/>
                      <a:pt x="1312606" y="309716"/>
                    </a:cubicBezTo>
                    <a:cubicBezTo>
                      <a:pt x="1056967" y="385916"/>
                      <a:pt x="779206" y="479322"/>
                      <a:pt x="560438" y="545690"/>
                    </a:cubicBezTo>
                    <a:cubicBezTo>
                      <a:pt x="341670" y="612058"/>
                      <a:pt x="170835" y="659990"/>
                      <a:pt x="0" y="707922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" name="Forme libre 3"/>
              <p:cNvSpPr/>
              <p:nvPr/>
            </p:nvSpPr>
            <p:spPr>
              <a:xfrm>
                <a:off x="654203" y="1976284"/>
                <a:ext cx="3239371" cy="826455"/>
              </a:xfrm>
              <a:custGeom>
                <a:avLst/>
                <a:gdLst>
                  <a:gd name="connsiteX0" fmla="*/ 3239371 w 3239371"/>
                  <a:gd name="connsiteY0" fmla="*/ 0 h 826455"/>
                  <a:gd name="connsiteX1" fmla="*/ 2383965 w 3239371"/>
                  <a:gd name="connsiteY1" fmla="*/ 58993 h 826455"/>
                  <a:gd name="connsiteX2" fmla="*/ 1749784 w 3239371"/>
                  <a:gd name="connsiteY2" fmla="*/ 250722 h 826455"/>
                  <a:gd name="connsiteX3" fmla="*/ 1056610 w 3239371"/>
                  <a:gd name="connsiteY3" fmla="*/ 604684 h 826455"/>
                  <a:gd name="connsiteX4" fmla="*/ 68468 w 3239371"/>
                  <a:gd name="connsiteY4" fmla="*/ 811161 h 826455"/>
                  <a:gd name="connsiteX5" fmla="*/ 83216 w 3239371"/>
                  <a:gd name="connsiteY5" fmla="*/ 811161 h 826455"/>
                  <a:gd name="connsiteX6" fmla="*/ 83216 w 3239371"/>
                  <a:gd name="connsiteY6" fmla="*/ 811161 h 826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39371" h="826455">
                    <a:moveTo>
                      <a:pt x="3239371" y="0"/>
                    </a:moveTo>
                    <a:cubicBezTo>
                      <a:pt x="2935800" y="8603"/>
                      <a:pt x="2632229" y="17206"/>
                      <a:pt x="2383965" y="58993"/>
                    </a:cubicBezTo>
                    <a:cubicBezTo>
                      <a:pt x="2135701" y="100780"/>
                      <a:pt x="1971010" y="159774"/>
                      <a:pt x="1749784" y="250722"/>
                    </a:cubicBezTo>
                    <a:cubicBezTo>
                      <a:pt x="1528558" y="341670"/>
                      <a:pt x="1336829" y="511278"/>
                      <a:pt x="1056610" y="604684"/>
                    </a:cubicBezTo>
                    <a:cubicBezTo>
                      <a:pt x="776391" y="698091"/>
                      <a:pt x="230700" y="776748"/>
                      <a:pt x="68468" y="811161"/>
                    </a:cubicBezTo>
                    <a:cubicBezTo>
                      <a:pt x="-93764" y="845574"/>
                      <a:pt x="83216" y="811161"/>
                      <a:pt x="83216" y="811161"/>
                    </a:cubicBezTo>
                    <a:lnTo>
                      <a:pt x="83216" y="811161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" name="Forme libre 4"/>
              <p:cNvSpPr/>
              <p:nvPr/>
            </p:nvSpPr>
            <p:spPr>
              <a:xfrm>
                <a:off x="5309419" y="2197510"/>
                <a:ext cx="2241755" cy="184143"/>
              </a:xfrm>
              <a:custGeom>
                <a:avLst/>
                <a:gdLst>
                  <a:gd name="connsiteX0" fmla="*/ 0 w 2241755"/>
                  <a:gd name="connsiteY0" fmla="*/ 132735 h 184143"/>
                  <a:gd name="connsiteX1" fmla="*/ 530942 w 2241755"/>
                  <a:gd name="connsiteY1" fmla="*/ 176980 h 184143"/>
                  <a:gd name="connsiteX2" fmla="*/ 2241755 w 2241755"/>
                  <a:gd name="connsiteY2" fmla="*/ 0 h 184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41755" h="184143">
                    <a:moveTo>
                      <a:pt x="0" y="132735"/>
                    </a:moveTo>
                    <a:cubicBezTo>
                      <a:pt x="78658" y="165919"/>
                      <a:pt x="157316" y="199103"/>
                      <a:pt x="530942" y="176980"/>
                    </a:cubicBezTo>
                    <a:cubicBezTo>
                      <a:pt x="904568" y="154857"/>
                      <a:pt x="1573161" y="77428"/>
                      <a:pt x="2241755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" name="Forme libre 5"/>
              <p:cNvSpPr/>
              <p:nvPr/>
            </p:nvSpPr>
            <p:spPr>
              <a:xfrm>
                <a:off x="5471652" y="2625213"/>
                <a:ext cx="2123767" cy="294968"/>
              </a:xfrm>
              <a:custGeom>
                <a:avLst/>
                <a:gdLst>
                  <a:gd name="connsiteX0" fmla="*/ 0 w 2123767"/>
                  <a:gd name="connsiteY0" fmla="*/ 294968 h 294968"/>
                  <a:gd name="connsiteX1" fmla="*/ 707922 w 2123767"/>
                  <a:gd name="connsiteY1" fmla="*/ 176981 h 294968"/>
                  <a:gd name="connsiteX2" fmla="*/ 2123767 w 2123767"/>
                  <a:gd name="connsiteY2" fmla="*/ 0 h 294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123767" h="294968">
                    <a:moveTo>
                      <a:pt x="0" y="294968"/>
                    </a:moveTo>
                    <a:cubicBezTo>
                      <a:pt x="176980" y="260555"/>
                      <a:pt x="353961" y="226142"/>
                      <a:pt x="707922" y="176981"/>
                    </a:cubicBezTo>
                    <a:cubicBezTo>
                      <a:pt x="1061883" y="127820"/>
                      <a:pt x="1592825" y="63910"/>
                      <a:pt x="2123767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11" name="Connecteur droit avec flèche 10"/>
            <p:cNvCxnSpPr>
              <a:endCxn id="52" idx="2"/>
            </p:cNvCxnSpPr>
            <p:nvPr/>
          </p:nvCxnSpPr>
          <p:spPr>
            <a:xfrm rot="5400000">
              <a:off x="5964075" y="2542707"/>
              <a:ext cx="89271" cy="953818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/>
            <p:nvPr/>
          </p:nvCxnSpPr>
          <p:spPr>
            <a:xfrm flipH="1">
              <a:off x="2869765" y="2600505"/>
              <a:ext cx="864096" cy="101061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avec flèche 49"/>
            <p:cNvCxnSpPr/>
            <p:nvPr/>
          </p:nvCxnSpPr>
          <p:spPr>
            <a:xfrm flipV="1">
              <a:off x="2797757" y="2916037"/>
              <a:ext cx="936104" cy="187648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ZoneTexte 82"/>
          <p:cNvSpPr txBox="1"/>
          <p:nvPr/>
        </p:nvSpPr>
        <p:spPr>
          <a:xfrm>
            <a:off x="4811622" y="71002"/>
            <a:ext cx="433237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DIASTOLE: 	</a:t>
            </a:r>
            <a:r>
              <a:rPr lang="fr-FR" sz="4000" b="1" dirty="0" err="1" smtClean="0"/>
              <a:t>Incompetent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channel</a:t>
            </a:r>
            <a:r>
              <a:rPr lang="fr-FR" sz="4000" b="1" dirty="0" smtClean="0"/>
              <a:t> :   Reflux</a:t>
            </a:r>
          </a:p>
          <a:p>
            <a:r>
              <a:rPr lang="fr-FR" sz="4000" b="1" dirty="0" smtClean="0"/>
              <a:t>	</a:t>
            </a:r>
            <a:r>
              <a:rPr lang="fr-FR" sz="4000" b="1" dirty="0" err="1" smtClean="0"/>
              <a:t>Competent</a:t>
            </a:r>
            <a:r>
              <a:rPr lang="fr-FR" sz="4000" b="1" dirty="0" smtClean="0"/>
              <a:t> Channel: </a:t>
            </a:r>
            <a:r>
              <a:rPr lang="fr-FR" sz="4000" b="1" dirty="0" err="1" smtClean="0"/>
              <a:t>antegrade</a:t>
            </a:r>
            <a:r>
              <a:rPr lang="fr-FR" sz="4000" b="1" dirty="0" smtClean="0"/>
              <a:t> flow  </a:t>
            </a:r>
            <a:r>
              <a:rPr lang="fr-FR" sz="4000" b="1" dirty="0" err="1" smtClean="0"/>
              <a:t>feeds</a:t>
            </a:r>
            <a:r>
              <a:rPr lang="fr-FR" sz="4000" b="1" dirty="0" smtClean="0"/>
              <a:t> the reflux </a:t>
            </a:r>
            <a:r>
              <a:rPr lang="fr-FR" sz="4000" b="1" dirty="0" err="1" smtClean="0"/>
              <a:t>together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with</a:t>
            </a:r>
            <a:r>
              <a:rPr lang="fr-FR" sz="4000" b="1" dirty="0" smtClean="0"/>
              <a:t> the </a:t>
            </a:r>
            <a:r>
              <a:rPr lang="fr-FR" sz="4000" b="1" dirty="0" err="1" smtClean="0"/>
              <a:t>above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femoral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incompetent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vein</a:t>
            </a:r>
            <a:endParaRPr lang="fr-FR" sz="4000" b="1" dirty="0"/>
          </a:p>
        </p:txBody>
      </p:sp>
      <p:grpSp>
        <p:nvGrpSpPr>
          <p:cNvPr id="39" name="Groupe 38"/>
          <p:cNvGrpSpPr/>
          <p:nvPr/>
        </p:nvGrpSpPr>
        <p:grpSpPr>
          <a:xfrm>
            <a:off x="1247734" y="2264755"/>
            <a:ext cx="1534148" cy="2895750"/>
            <a:chOff x="1398659" y="260648"/>
            <a:chExt cx="1534148" cy="2895750"/>
          </a:xfrm>
        </p:grpSpPr>
        <p:sp>
          <p:nvSpPr>
            <p:cNvPr id="40" name="Forme libre 39"/>
            <p:cNvSpPr/>
            <p:nvPr/>
          </p:nvSpPr>
          <p:spPr>
            <a:xfrm>
              <a:off x="1944783" y="575486"/>
              <a:ext cx="234932" cy="389382"/>
            </a:xfrm>
            <a:custGeom>
              <a:avLst/>
              <a:gdLst>
                <a:gd name="connsiteX0" fmla="*/ 530942 w 530942"/>
                <a:gd name="connsiteY0" fmla="*/ 892223 h 892223"/>
                <a:gd name="connsiteX1" fmla="*/ 427703 w 530942"/>
                <a:gd name="connsiteY1" fmla="*/ 125307 h 892223"/>
                <a:gd name="connsiteX2" fmla="*/ 162232 w 530942"/>
                <a:gd name="connsiteY2" fmla="*/ 51565 h 892223"/>
                <a:gd name="connsiteX3" fmla="*/ 0 w 530942"/>
                <a:gd name="connsiteY3" fmla="*/ 641500 h 892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0942" h="892223">
                  <a:moveTo>
                    <a:pt x="530942" y="892223"/>
                  </a:moveTo>
                  <a:cubicBezTo>
                    <a:pt x="510048" y="578820"/>
                    <a:pt x="489155" y="265417"/>
                    <a:pt x="427703" y="125307"/>
                  </a:cubicBezTo>
                  <a:cubicBezTo>
                    <a:pt x="366251" y="-14803"/>
                    <a:pt x="233516" y="-34467"/>
                    <a:pt x="162232" y="51565"/>
                  </a:cubicBezTo>
                  <a:cubicBezTo>
                    <a:pt x="90948" y="137597"/>
                    <a:pt x="45474" y="389548"/>
                    <a:pt x="0" y="64150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1908454" y="1920000"/>
              <a:ext cx="414208" cy="778246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Forme libre 41"/>
            <p:cNvSpPr/>
            <p:nvPr/>
          </p:nvSpPr>
          <p:spPr>
            <a:xfrm>
              <a:off x="1398659" y="305738"/>
              <a:ext cx="1534148" cy="2850660"/>
            </a:xfrm>
            <a:custGeom>
              <a:avLst/>
              <a:gdLst>
                <a:gd name="connsiteX0" fmla="*/ 900928 w 3467148"/>
                <a:gd name="connsiteY0" fmla="*/ 0 h 6531956"/>
                <a:gd name="connsiteX1" fmla="*/ 900928 w 3467148"/>
                <a:gd name="connsiteY1" fmla="*/ 1238865 h 6531956"/>
                <a:gd name="connsiteX2" fmla="*/ 959922 w 3467148"/>
                <a:gd name="connsiteY2" fmla="*/ 2433484 h 6531956"/>
                <a:gd name="connsiteX3" fmla="*/ 694451 w 3467148"/>
                <a:gd name="connsiteY3" fmla="*/ 2934929 h 6531956"/>
                <a:gd name="connsiteX4" fmla="*/ 768193 w 3467148"/>
                <a:gd name="connsiteY4" fmla="*/ 3259394 h 6531956"/>
                <a:gd name="connsiteX5" fmla="*/ 930425 w 3467148"/>
                <a:gd name="connsiteY5" fmla="*/ 3406878 h 6531956"/>
                <a:gd name="connsiteX6" fmla="*/ 1018915 w 3467148"/>
                <a:gd name="connsiteY6" fmla="*/ 4159046 h 6531956"/>
                <a:gd name="connsiteX7" fmla="*/ 1107406 w 3467148"/>
                <a:gd name="connsiteY7" fmla="*/ 5663381 h 6531956"/>
                <a:gd name="connsiteX8" fmla="*/ 104515 w 3467148"/>
                <a:gd name="connsiteY8" fmla="*/ 6341807 h 6531956"/>
                <a:gd name="connsiteX9" fmla="*/ 119264 w 3467148"/>
                <a:gd name="connsiteY9" fmla="*/ 6518788 h 6531956"/>
                <a:gd name="connsiteX10" fmla="*/ 886180 w 3467148"/>
                <a:gd name="connsiteY10" fmla="*/ 6489291 h 6531956"/>
                <a:gd name="connsiteX11" fmla="*/ 1490864 w 3467148"/>
                <a:gd name="connsiteY11" fmla="*/ 6253317 h 6531956"/>
                <a:gd name="connsiteX12" fmla="*/ 2257780 w 3467148"/>
                <a:gd name="connsiteY12" fmla="*/ 6430297 h 6531956"/>
                <a:gd name="connsiteX13" fmla="*/ 2655986 w 3467148"/>
                <a:gd name="connsiteY13" fmla="*/ 6223820 h 6531956"/>
                <a:gd name="connsiteX14" fmla="*/ 2493754 w 3467148"/>
                <a:gd name="connsiteY14" fmla="*/ 5545394 h 6531956"/>
                <a:gd name="connsiteX15" fmla="*/ 2611741 w 3467148"/>
                <a:gd name="connsiteY15" fmla="*/ 3377381 h 6531956"/>
                <a:gd name="connsiteX16" fmla="*/ 2700231 w 3467148"/>
                <a:gd name="connsiteY16" fmla="*/ 2861188 h 6531956"/>
                <a:gd name="connsiteX17" fmla="*/ 3467148 w 3467148"/>
                <a:gd name="connsiteY17" fmla="*/ 73742 h 6531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67148" h="6531956">
                  <a:moveTo>
                    <a:pt x="900928" y="0"/>
                  </a:moveTo>
                  <a:cubicBezTo>
                    <a:pt x="896012" y="416642"/>
                    <a:pt x="891096" y="833284"/>
                    <a:pt x="900928" y="1238865"/>
                  </a:cubicBezTo>
                  <a:cubicBezTo>
                    <a:pt x="910760" y="1644446"/>
                    <a:pt x="994335" y="2150807"/>
                    <a:pt x="959922" y="2433484"/>
                  </a:cubicBezTo>
                  <a:cubicBezTo>
                    <a:pt x="925509" y="2716161"/>
                    <a:pt x="726406" y="2797277"/>
                    <a:pt x="694451" y="2934929"/>
                  </a:cubicBezTo>
                  <a:cubicBezTo>
                    <a:pt x="662496" y="3072581"/>
                    <a:pt x="728864" y="3180736"/>
                    <a:pt x="768193" y="3259394"/>
                  </a:cubicBezTo>
                  <a:cubicBezTo>
                    <a:pt x="807522" y="3338052"/>
                    <a:pt x="888638" y="3256936"/>
                    <a:pt x="930425" y="3406878"/>
                  </a:cubicBezTo>
                  <a:cubicBezTo>
                    <a:pt x="972212" y="3556820"/>
                    <a:pt x="989418" y="3782962"/>
                    <a:pt x="1018915" y="4159046"/>
                  </a:cubicBezTo>
                  <a:cubicBezTo>
                    <a:pt x="1048412" y="4535130"/>
                    <a:pt x="1259806" y="5299588"/>
                    <a:pt x="1107406" y="5663381"/>
                  </a:cubicBezTo>
                  <a:cubicBezTo>
                    <a:pt x="955006" y="6027174"/>
                    <a:pt x="269205" y="6199239"/>
                    <a:pt x="104515" y="6341807"/>
                  </a:cubicBezTo>
                  <a:cubicBezTo>
                    <a:pt x="-60175" y="6484375"/>
                    <a:pt x="-11013" y="6494207"/>
                    <a:pt x="119264" y="6518788"/>
                  </a:cubicBezTo>
                  <a:cubicBezTo>
                    <a:pt x="249541" y="6543369"/>
                    <a:pt x="657580" y="6533536"/>
                    <a:pt x="886180" y="6489291"/>
                  </a:cubicBezTo>
                  <a:cubicBezTo>
                    <a:pt x="1114780" y="6445046"/>
                    <a:pt x="1262264" y="6263149"/>
                    <a:pt x="1490864" y="6253317"/>
                  </a:cubicBezTo>
                  <a:cubicBezTo>
                    <a:pt x="1719464" y="6243485"/>
                    <a:pt x="2063593" y="6435213"/>
                    <a:pt x="2257780" y="6430297"/>
                  </a:cubicBezTo>
                  <a:cubicBezTo>
                    <a:pt x="2451967" y="6425381"/>
                    <a:pt x="2616657" y="6371304"/>
                    <a:pt x="2655986" y="6223820"/>
                  </a:cubicBezTo>
                  <a:cubicBezTo>
                    <a:pt x="2695315" y="6076336"/>
                    <a:pt x="2501128" y="6019801"/>
                    <a:pt x="2493754" y="5545394"/>
                  </a:cubicBezTo>
                  <a:cubicBezTo>
                    <a:pt x="2486380" y="5070988"/>
                    <a:pt x="2577328" y="3824749"/>
                    <a:pt x="2611741" y="3377381"/>
                  </a:cubicBezTo>
                  <a:cubicBezTo>
                    <a:pt x="2646154" y="2930013"/>
                    <a:pt x="2557663" y="3411795"/>
                    <a:pt x="2700231" y="2861188"/>
                  </a:cubicBezTo>
                  <a:cubicBezTo>
                    <a:pt x="2842799" y="2310581"/>
                    <a:pt x="3154973" y="1192161"/>
                    <a:pt x="3467148" y="7374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Forme libre 42"/>
            <p:cNvSpPr/>
            <p:nvPr/>
          </p:nvSpPr>
          <p:spPr>
            <a:xfrm>
              <a:off x="1987216" y="389412"/>
              <a:ext cx="136381" cy="2362179"/>
            </a:xfrm>
            <a:custGeom>
              <a:avLst/>
              <a:gdLst>
                <a:gd name="connsiteX0" fmla="*/ 176981 w 202034"/>
                <a:gd name="connsiteY0" fmla="*/ 0 h 5383162"/>
                <a:gd name="connsiteX1" fmla="*/ 44245 w 202034"/>
                <a:gd name="connsiteY1" fmla="*/ 1592826 h 5383162"/>
                <a:gd name="connsiteX2" fmla="*/ 162232 w 202034"/>
                <a:gd name="connsiteY2" fmla="*/ 3318388 h 5383162"/>
                <a:gd name="connsiteX3" fmla="*/ 191729 w 202034"/>
                <a:gd name="connsiteY3" fmla="*/ 3687097 h 5383162"/>
                <a:gd name="connsiteX4" fmla="*/ 0 w 202034"/>
                <a:gd name="connsiteY4" fmla="*/ 5383162 h 5383162"/>
                <a:gd name="connsiteX0" fmla="*/ 239476 w 264529"/>
                <a:gd name="connsiteY0" fmla="*/ 0 h 5383162"/>
                <a:gd name="connsiteX1" fmla="*/ 3501 w 264529"/>
                <a:gd name="connsiteY1" fmla="*/ 1179871 h 5383162"/>
                <a:gd name="connsiteX2" fmla="*/ 106740 w 264529"/>
                <a:gd name="connsiteY2" fmla="*/ 1592826 h 5383162"/>
                <a:gd name="connsiteX3" fmla="*/ 224727 w 264529"/>
                <a:gd name="connsiteY3" fmla="*/ 3318388 h 5383162"/>
                <a:gd name="connsiteX4" fmla="*/ 254224 w 264529"/>
                <a:gd name="connsiteY4" fmla="*/ 3687097 h 5383162"/>
                <a:gd name="connsiteX5" fmla="*/ 62495 w 264529"/>
                <a:gd name="connsiteY5" fmla="*/ 5383162 h 5383162"/>
                <a:gd name="connsiteX0" fmla="*/ 305122 w 336049"/>
                <a:gd name="connsiteY0" fmla="*/ 0 h 5383162"/>
                <a:gd name="connsiteX1" fmla="*/ 69147 w 336049"/>
                <a:gd name="connsiteY1" fmla="*/ 1179871 h 5383162"/>
                <a:gd name="connsiteX2" fmla="*/ 10154 w 336049"/>
                <a:gd name="connsiteY2" fmla="*/ 1710813 h 5383162"/>
                <a:gd name="connsiteX3" fmla="*/ 290373 w 336049"/>
                <a:gd name="connsiteY3" fmla="*/ 3318388 h 5383162"/>
                <a:gd name="connsiteX4" fmla="*/ 319870 w 336049"/>
                <a:gd name="connsiteY4" fmla="*/ 3687097 h 5383162"/>
                <a:gd name="connsiteX5" fmla="*/ 128141 w 336049"/>
                <a:gd name="connsiteY5" fmla="*/ 5383162 h 5383162"/>
                <a:gd name="connsiteX0" fmla="*/ 318087 w 349014"/>
                <a:gd name="connsiteY0" fmla="*/ 0 h 5383162"/>
                <a:gd name="connsiteX1" fmla="*/ 82112 w 349014"/>
                <a:gd name="connsiteY1" fmla="*/ 1179871 h 5383162"/>
                <a:gd name="connsiteX2" fmla="*/ 23120 w 349014"/>
                <a:gd name="connsiteY2" fmla="*/ 1165123 h 5383162"/>
                <a:gd name="connsiteX3" fmla="*/ 23119 w 349014"/>
                <a:gd name="connsiteY3" fmla="*/ 1710813 h 5383162"/>
                <a:gd name="connsiteX4" fmla="*/ 303338 w 349014"/>
                <a:gd name="connsiteY4" fmla="*/ 3318388 h 5383162"/>
                <a:gd name="connsiteX5" fmla="*/ 332835 w 349014"/>
                <a:gd name="connsiteY5" fmla="*/ 3687097 h 5383162"/>
                <a:gd name="connsiteX6" fmla="*/ 141106 w 349014"/>
                <a:gd name="connsiteY6" fmla="*/ 5383162 h 5383162"/>
                <a:gd name="connsiteX0" fmla="*/ 308219 w 339146"/>
                <a:gd name="connsiteY0" fmla="*/ 0 h 5383162"/>
                <a:gd name="connsiteX1" fmla="*/ 72244 w 339146"/>
                <a:gd name="connsiteY1" fmla="*/ 1179871 h 5383162"/>
                <a:gd name="connsiteX2" fmla="*/ 13251 w 339146"/>
                <a:gd name="connsiteY2" fmla="*/ 1710813 h 5383162"/>
                <a:gd name="connsiteX3" fmla="*/ 293470 w 339146"/>
                <a:gd name="connsiteY3" fmla="*/ 3318388 h 5383162"/>
                <a:gd name="connsiteX4" fmla="*/ 322967 w 339146"/>
                <a:gd name="connsiteY4" fmla="*/ 3687097 h 5383162"/>
                <a:gd name="connsiteX5" fmla="*/ 131238 w 339146"/>
                <a:gd name="connsiteY5" fmla="*/ 5383162 h 5383162"/>
                <a:gd name="connsiteX0" fmla="*/ 308219 w 329684"/>
                <a:gd name="connsiteY0" fmla="*/ 0 h 5412659"/>
                <a:gd name="connsiteX1" fmla="*/ 72244 w 329684"/>
                <a:gd name="connsiteY1" fmla="*/ 1179871 h 5412659"/>
                <a:gd name="connsiteX2" fmla="*/ 13251 w 329684"/>
                <a:gd name="connsiteY2" fmla="*/ 1710813 h 5412659"/>
                <a:gd name="connsiteX3" fmla="*/ 293470 w 329684"/>
                <a:gd name="connsiteY3" fmla="*/ 3318388 h 5412659"/>
                <a:gd name="connsiteX4" fmla="*/ 322967 w 329684"/>
                <a:gd name="connsiteY4" fmla="*/ 3687097 h 5412659"/>
                <a:gd name="connsiteX5" fmla="*/ 263974 w 329684"/>
                <a:gd name="connsiteY5" fmla="*/ 5412659 h 5412659"/>
                <a:gd name="connsiteX0" fmla="*/ 308219 w 308219"/>
                <a:gd name="connsiteY0" fmla="*/ 0 h 5412659"/>
                <a:gd name="connsiteX1" fmla="*/ 72244 w 308219"/>
                <a:gd name="connsiteY1" fmla="*/ 1179871 h 5412659"/>
                <a:gd name="connsiteX2" fmla="*/ 13251 w 308219"/>
                <a:gd name="connsiteY2" fmla="*/ 1710813 h 5412659"/>
                <a:gd name="connsiteX3" fmla="*/ 293470 w 308219"/>
                <a:gd name="connsiteY3" fmla="*/ 3318388 h 5412659"/>
                <a:gd name="connsiteX4" fmla="*/ 263973 w 308219"/>
                <a:gd name="connsiteY4" fmla="*/ 3687097 h 5412659"/>
                <a:gd name="connsiteX5" fmla="*/ 263974 w 308219"/>
                <a:gd name="connsiteY5" fmla="*/ 5412659 h 5412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8219" h="5412659">
                  <a:moveTo>
                    <a:pt x="308219" y="0"/>
                  </a:moveTo>
                  <a:cubicBezTo>
                    <a:pt x="286096" y="196645"/>
                    <a:pt x="94367" y="914400"/>
                    <a:pt x="72244" y="1179871"/>
                  </a:cubicBezTo>
                  <a:cubicBezTo>
                    <a:pt x="23083" y="1465007"/>
                    <a:pt x="-23620" y="1354393"/>
                    <a:pt x="13251" y="1710813"/>
                  </a:cubicBezTo>
                  <a:cubicBezTo>
                    <a:pt x="50122" y="2067233"/>
                    <a:pt x="251683" y="2989007"/>
                    <a:pt x="293470" y="3318388"/>
                  </a:cubicBezTo>
                  <a:cubicBezTo>
                    <a:pt x="335257" y="3647769"/>
                    <a:pt x="268889" y="3338052"/>
                    <a:pt x="263973" y="3687097"/>
                  </a:cubicBezTo>
                  <a:cubicBezTo>
                    <a:pt x="259057" y="4036142"/>
                    <a:pt x="346319" y="4736691"/>
                    <a:pt x="263974" y="5412659"/>
                  </a:cubicBezTo>
                </a:path>
              </a:pathLst>
            </a:cu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Forme libre 43"/>
            <p:cNvSpPr/>
            <p:nvPr/>
          </p:nvSpPr>
          <p:spPr>
            <a:xfrm>
              <a:off x="2064865" y="633997"/>
              <a:ext cx="47358" cy="810993"/>
            </a:xfrm>
            <a:custGeom>
              <a:avLst/>
              <a:gdLst>
                <a:gd name="connsiteX0" fmla="*/ 0 w 148147"/>
                <a:gd name="connsiteY0" fmla="*/ 0 h 1504336"/>
                <a:gd name="connsiteX1" fmla="*/ 147484 w 148147"/>
                <a:gd name="connsiteY1" fmla="*/ 383459 h 1504336"/>
                <a:gd name="connsiteX2" fmla="*/ 44245 w 148147"/>
                <a:gd name="connsiteY2" fmla="*/ 1504336 h 1504336"/>
                <a:gd name="connsiteX0" fmla="*/ 44245 w 107029"/>
                <a:gd name="connsiteY0" fmla="*/ 0 h 1858297"/>
                <a:gd name="connsiteX1" fmla="*/ 103239 w 107029"/>
                <a:gd name="connsiteY1" fmla="*/ 737420 h 1858297"/>
                <a:gd name="connsiteX2" fmla="*/ 0 w 107029"/>
                <a:gd name="connsiteY2" fmla="*/ 1858297 h 1858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029" h="1858297">
                  <a:moveTo>
                    <a:pt x="44245" y="0"/>
                  </a:moveTo>
                  <a:cubicBezTo>
                    <a:pt x="114300" y="66368"/>
                    <a:pt x="110613" y="427704"/>
                    <a:pt x="103239" y="737420"/>
                  </a:cubicBezTo>
                  <a:cubicBezTo>
                    <a:pt x="95865" y="1047136"/>
                    <a:pt x="55306" y="1423220"/>
                    <a:pt x="0" y="1858297"/>
                  </a:cubicBezTo>
                </a:path>
              </a:pathLst>
            </a:custGeom>
            <a:noFill/>
            <a:ln w="57150">
              <a:headEnd type="triangle" w="med" len="med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45" name="Connecteur droit avec flèche 44"/>
            <p:cNvCxnSpPr/>
            <p:nvPr/>
          </p:nvCxnSpPr>
          <p:spPr>
            <a:xfrm rot="10800000" flipV="1">
              <a:off x="1983573" y="260648"/>
              <a:ext cx="97498" cy="32825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avec flèche 45"/>
            <p:cNvCxnSpPr/>
            <p:nvPr/>
          </p:nvCxnSpPr>
          <p:spPr>
            <a:xfrm flipH="1">
              <a:off x="1908454" y="895039"/>
              <a:ext cx="0" cy="28283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avec flèche 46"/>
            <p:cNvCxnSpPr/>
            <p:nvPr/>
          </p:nvCxnSpPr>
          <p:spPr>
            <a:xfrm>
              <a:off x="1967367" y="1444990"/>
              <a:ext cx="94882" cy="36139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avec flèche 47"/>
            <p:cNvCxnSpPr/>
            <p:nvPr/>
          </p:nvCxnSpPr>
          <p:spPr>
            <a:xfrm flipV="1">
              <a:off x="2165733" y="976642"/>
              <a:ext cx="19420" cy="3044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Ellipse 48"/>
            <p:cNvSpPr/>
            <p:nvPr/>
          </p:nvSpPr>
          <p:spPr>
            <a:xfrm>
              <a:off x="2039694" y="1939867"/>
              <a:ext cx="187383" cy="778246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2" name="Forme libre 51"/>
          <p:cNvSpPr/>
          <p:nvPr/>
        </p:nvSpPr>
        <p:spPr>
          <a:xfrm>
            <a:off x="3554526" y="2398240"/>
            <a:ext cx="451339" cy="589166"/>
          </a:xfrm>
          <a:custGeom>
            <a:avLst/>
            <a:gdLst>
              <a:gd name="connsiteX0" fmla="*/ 530942 w 530942"/>
              <a:gd name="connsiteY0" fmla="*/ 892223 h 892223"/>
              <a:gd name="connsiteX1" fmla="*/ 427703 w 530942"/>
              <a:gd name="connsiteY1" fmla="*/ 125307 h 892223"/>
              <a:gd name="connsiteX2" fmla="*/ 162232 w 530942"/>
              <a:gd name="connsiteY2" fmla="*/ 51565 h 892223"/>
              <a:gd name="connsiteX3" fmla="*/ 0 w 530942"/>
              <a:gd name="connsiteY3" fmla="*/ 641500 h 892223"/>
              <a:gd name="connsiteX0" fmla="*/ 964246 w 964246"/>
              <a:gd name="connsiteY0" fmla="*/ 916828 h 1004047"/>
              <a:gd name="connsiteX1" fmla="*/ 861007 w 964246"/>
              <a:gd name="connsiteY1" fmla="*/ 149912 h 1004047"/>
              <a:gd name="connsiteX2" fmla="*/ 595536 w 964246"/>
              <a:gd name="connsiteY2" fmla="*/ 76170 h 1004047"/>
              <a:gd name="connsiteX3" fmla="*/ 0 w 964246"/>
              <a:gd name="connsiteY3" fmla="*/ 1004047 h 1004047"/>
              <a:gd name="connsiteX0" fmla="*/ 897583 w 897583"/>
              <a:gd name="connsiteY0" fmla="*/ 1413712 h 1413712"/>
              <a:gd name="connsiteX1" fmla="*/ 861007 w 897583"/>
              <a:gd name="connsiteY1" fmla="*/ 173678 h 1413712"/>
              <a:gd name="connsiteX2" fmla="*/ 595536 w 897583"/>
              <a:gd name="connsiteY2" fmla="*/ 99936 h 1413712"/>
              <a:gd name="connsiteX3" fmla="*/ 0 w 897583"/>
              <a:gd name="connsiteY3" fmla="*/ 1027813 h 1413712"/>
              <a:gd name="connsiteX0" fmla="*/ 897583 w 972350"/>
              <a:gd name="connsiteY0" fmla="*/ 1413712 h 1413712"/>
              <a:gd name="connsiteX1" fmla="*/ 961000 w 972350"/>
              <a:gd name="connsiteY1" fmla="*/ 173678 h 1413712"/>
              <a:gd name="connsiteX2" fmla="*/ 595536 w 972350"/>
              <a:gd name="connsiteY2" fmla="*/ 99936 h 1413712"/>
              <a:gd name="connsiteX3" fmla="*/ 0 w 972350"/>
              <a:gd name="connsiteY3" fmla="*/ 1027813 h 1413712"/>
              <a:gd name="connsiteX0" fmla="*/ 897583 w 986687"/>
              <a:gd name="connsiteY0" fmla="*/ 1375125 h 1375125"/>
              <a:gd name="connsiteX1" fmla="*/ 961000 w 986687"/>
              <a:gd name="connsiteY1" fmla="*/ 135091 h 1375125"/>
              <a:gd name="connsiteX2" fmla="*/ 362221 w 986687"/>
              <a:gd name="connsiteY2" fmla="*/ 128938 h 1375125"/>
              <a:gd name="connsiteX3" fmla="*/ 0 w 986687"/>
              <a:gd name="connsiteY3" fmla="*/ 989226 h 1375125"/>
              <a:gd name="connsiteX0" fmla="*/ 930913 w 1020017"/>
              <a:gd name="connsiteY0" fmla="*/ 1391293 h 1391293"/>
              <a:gd name="connsiteX1" fmla="*/ 994330 w 1020017"/>
              <a:gd name="connsiteY1" fmla="*/ 151259 h 1391293"/>
              <a:gd name="connsiteX2" fmla="*/ 395551 w 1020017"/>
              <a:gd name="connsiteY2" fmla="*/ 145106 h 1391293"/>
              <a:gd name="connsiteX3" fmla="*/ 0 w 1020017"/>
              <a:gd name="connsiteY3" fmla="*/ 1275748 h 1391293"/>
              <a:gd name="connsiteX0" fmla="*/ 930913 w 1020017"/>
              <a:gd name="connsiteY0" fmla="*/ 1350005 h 1350005"/>
              <a:gd name="connsiteX1" fmla="*/ 994330 w 1020017"/>
              <a:gd name="connsiteY1" fmla="*/ 109971 h 1350005"/>
              <a:gd name="connsiteX2" fmla="*/ 395551 w 1020017"/>
              <a:gd name="connsiteY2" fmla="*/ 103818 h 1350005"/>
              <a:gd name="connsiteX3" fmla="*/ 32960 w 1020017"/>
              <a:gd name="connsiteY3" fmla="*/ 486291 h 1350005"/>
              <a:gd name="connsiteX4" fmla="*/ 0 w 1020017"/>
              <a:gd name="connsiteY4" fmla="*/ 1234460 h 1350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0017" h="1350005">
                <a:moveTo>
                  <a:pt x="930913" y="1350005"/>
                </a:moveTo>
                <a:cubicBezTo>
                  <a:pt x="910019" y="1036602"/>
                  <a:pt x="1083557" y="317669"/>
                  <a:pt x="994330" y="109971"/>
                </a:cubicBezTo>
                <a:cubicBezTo>
                  <a:pt x="905103" y="-97727"/>
                  <a:pt x="555779" y="41098"/>
                  <a:pt x="395551" y="103818"/>
                </a:cubicBezTo>
                <a:cubicBezTo>
                  <a:pt x="235323" y="166538"/>
                  <a:pt x="98885" y="297851"/>
                  <a:pt x="32960" y="486291"/>
                </a:cubicBezTo>
                <a:cubicBezTo>
                  <a:pt x="-32965" y="674731"/>
                  <a:pt x="27714" y="1109765"/>
                  <a:pt x="0" y="1234460"/>
                </a:cubicBezTo>
              </a:path>
            </a:pathLst>
          </a:custGeom>
          <a:noFill/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3" name="Connecteur droit avec flèche 52"/>
          <p:cNvCxnSpPr/>
          <p:nvPr/>
        </p:nvCxnSpPr>
        <p:spPr>
          <a:xfrm flipV="1">
            <a:off x="3643371" y="2963300"/>
            <a:ext cx="261438" cy="82260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 flipH="1">
            <a:off x="3278123" y="3284984"/>
            <a:ext cx="175359" cy="52550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>
            <a:off x="3538370" y="764704"/>
            <a:ext cx="97526" cy="78812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2298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/>
          <p:cNvGrpSpPr/>
          <p:nvPr/>
        </p:nvGrpSpPr>
        <p:grpSpPr>
          <a:xfrm rot="16200000">
            <a:off x="1689487" y="2927942"/>
            <a:ext cx="5294917" cy="1342103"/>
            <a:chOff x="1413800" y="4772259"/>
            <a:chExt cx="6941216" cy="1651820"/>
          </a:xfrm>
        </p:grpSpPr>
        <p:pic>
          <p:nvPicPr>
            <p:cNvPr id="71" name="Picture 5" descr="C:\Users\franceschi\Pictures\Instantané 1 (04-04-2015 19-35)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657" t="27036" r="18660" b="5748"/>
            <a:stretch/>
          </p:blipFill>
          <p:spPr bwMode="auto">
            <a:xfrm>
              <a:off x="4553920" y="4772259"/>
              <a:ext cx="1992890" cy="16518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2" name="Groupe 71"/>
            <p:cNvGrpSpPr/>
            <p:nvPr/>
          </p:nvGrpSpPr>
          <p:grpSpPr>
            <a:xfrm>
              <a:off x="1413800" y="4801756"/>
              <a:ext cx="6941216" cy="1312606"/>
              <a:chOff x="770717" y="337260"/>
              <a:chExt cx="6941216" cy="1312606"/>
            </a:xfrm>
          </p:grpSpPr>
          <p:grpSp>
            <p:nvGrpSpPr>
              <p:cNvPr id="74" name="Groupe 73"/>
              <p:cNvGrpSpPr/>
              <p:nvPr/>
            </p:nvGrpSpPr>
            <p:grpSpPr>
              <a:xfrm>
                <a:off x="770717" y="337260"/>
                <a:ext cx="6941216" cy="1312606"/>
                <a:chOff x="654203" y="1976284"/>
                <a:chExt cx="6941216" cy="1312606"/>
              </a:xfrm>
            </p:grpSpPr>
            <p:sp>
              <p:nvSpPr>
                <p:cNvPr id="78" name="Forme libre 77"/>
                <p:cNvSpPr/>
                <p:nvPr/>
              </p:nvSpPr>
              <p:spPr>
                <a:xfrm>
                  <a:off x="2188325" y="2212258"/>
                  <a:ext cx="1719998" cy="399447"/>
                </a:xfrm>
                <a:custGeom>
                  <a:avLst/>
                  <a:gdLst>
                    <a:gd name="connsiteX0" fmla="*/ 1675752 w 1719998"/>
                    <a:gd name="connsiteY0" fmla="*/ 0 h 399447"/>
                    <a:gd name="connsiteX1" fmla="*/ 672862 w 1719998"/>
                    <a:gd name="connsiteY1" fmla="*/ 88490 h 399447"/>
                    <a:gd name="connsiteX2" fmla="*/ 9185 w 1719998"/>
                    <a:gd name="connsiteY2" fmla="*/ 383458 h 399447"/>
                    <a:gd name="connsiteX3" fmla="*/ 333649 w 1719998"/>
                    <a:gd name="connsiteY3" fmla="*/ 339213 h 399447"/>
                    <a:gd name="connsiteX4" fmla="*/ 997327 w 1719998"/>
                    <a:gd name="connsiteY4" fmla="*/ 162232 h 399447"/>
                    <a:gd name="connsiteX5" fmla="*/ 1719998 w 1719998"/>
                    <a:gd name="connsiteY5" fmla="*/ 117987 h 3994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719998" h="399447">
                      <a:moveTo>
                        <a:pt x="1675752" y="0"/>
                      </a:moveTo>
                      <a:cubicBezTo>
                        <a:pt x="1313187" y="12290"/>
                        <a:pt x="950623" y="24580"/>
                        <a:pt x="672862" y="88490"/>
                      </a:cubicBezTo>
                      <a:cubicBezTo>
                        <a:pt x="395101" y="152400"/>
                        <a:pt x="65720" y="341671"/>
                        <a:pt x="9185" y="383458"/>
                      </a:cubicBezTo>
                      <a:cubicBezTo>
                        <a:pt x="-47351" y="425245"/>
                        <a:pt x="168959" y="376084"/>
                        <a:pt x="333649" y="339213"/>
                      </a:cubicBezTo>
                      <a:cubicBezTo>
                        <a:pt x="498339" y="302342"/>
                        <a:pt x="766269" y="199103"/>
                        <a:pt x="997327" y="162232"/>
                      </a:cubicBezTo>
                      <a:cubicBezTo>
                        <a:pt x="1228385" y="125361"/>
                        <a:pt x="1474191" y="121674"/>
                        <a:pt x="1719998" y="117987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9" name="Forme libre 78"/>
                <p:cNvSpPr/>
                <p:nvPr/>
              </p:nvSpPr>
              <p:spPr>
                <a:xfrm>
                  <a:off x="752168" y="2580968"/>
                  <a:ext cx="3141406" cy="707922"/>
                </a:xfrm>
                <a:custGeom>
                  <a:avLst/>
                  <a:gdLst>
                    <a:gd name="connsiteX0" fmla="*/ 3141406 w 3141406"/>
                    <a:gd name="connsiteY0" fmla="*/ 0 h 707922"/>
                    <a:gd name="connsiteX1" fmla="*/ 2094271 w 3141406"/>
                    <a:gd name="connsiteY1" fmla="*/ 88490 h 707922"/>
                    <a:gd name="connsiteX2" fmla="*/ 1312606 w 3141406"/>
                    <a:gd name="connsiteY2" fmla="*/ 309716 h 707922"/>
                    <a:gd name="connsiteX3" fmla="*/ 560438 w 3141406"/>
                    <a:gd name="connsiteY3" fmla="*/ 545690 h 707922"/>
                    <a:gd name="connsiteX4" fmla="*/ 0 w 3141406"/>
                    <a:gd name="connsiteY4" fmla="*/ 707922 h 707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41406" h="707922">
                      <a:moveTo>
                        <a:pt x="3141406" y="0"/>
                      </a:moveTo>
                      <a:cubicBezTo>
                        <a:pt x="2770238" y="18435"/>
                        <a:pt x="2399071" y="36871"/>
                        <a:pt x="2094271" y="88490"/>
                      </a:cubicBezTo>
                      <a:cubicBezTo>
                        <a:pt x="1789471" y="140109"/>
                        <a:pt x="1568245" y="233516"/>
                        <a:pt x="1312606" y="309716"/>
                      </a:cubicBezTo>
                      <a:cubicBezTo>
                        <a:pt x="1056967" y="385916"/>
                        <a:pt x="779206" y="479322"/>
                        <a:pt x="560438" y="545690"/>
                      </a:cubicBezTo>
                      <a:cubicBezTo>
                        <a:pt x="341670" y="612058"/>
                        <a:pt x="170835" y="659990"/>
                        <a:pt x="0" y="707922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80" name="Forme libre 79"/>
                <p:cNvSpPr/>
                <p:nvPr/>
              </p:nvSpPr>
              <p:spPr>
                <a:xfrm>
                  <a:off x="654203" y="1976284"/>
                  <a:ext cx="3239371" cy="826455"/>
                </a:xfrm>
                <a:custGeom>
                  <a:avLst/>
                  <a:gdLst>
                    <a:gd name="connsiteX0" fmla="*/ 3239371 w 3239371"/>
                    <a:gd name="connsiteY0" fmla="*/ 0 h 826455"/>
                    <a:gd name="connsiteX1" fmla="*/ 2383965 w 3239371"/>
                    <a:gd name="connsiteY1" fmla="*/ 58993 h 826455"/>
                    <a:gd name="connsiteX2" fmla="*/ 1749784 w 3239371"/>
                    <a:gd name="connsiteY2" fmla="*/ 250722 h 826455"/>
                    <a:gd name="connsiteX3" fmla="*/ 1056610 w 3239371"/>
                    <a:gd name="connsiteY3" fmla="*/ 604684 h 826455"/>
                    <a:gd name="connsiteX4" fmla="*/ 68468 w 3239371"/>
                    <a:gd name="connsiteY4" fmla="*/ 811161 h 826455"/>
                    <a:gd name="connsiteX5" fmla="*/ 83216 w 3239371"/>
                    <a:gd name="connsiteY5" fmla="*/ 811161 h 826455"/>
                    <a:gd name="connsiteX6" fmla="*/ 83216 w 3239371"/>
                    <a:gd name="connsiteY6" fmla="*/ 811161 h 8264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239371" h="826455">
                      <a:moveTo>
                        <a:pt x="3239371" y="0"/>
                      </a:moveTo>
                      <a:cubicBezTo>
                        <a:pt x="2935800" y="8603"/>
                        <a:pt x="2632229" y="17206"/>
                        <a:pt x="2383965" y="58993"/>
                      </a:cubicBezTo>
                      <a:cubicBezTo>
                        <a:pt x="2135701" y="100780"/>
                        <a:pt x="1971010" y="159774"/>
                        <a:pt x="1749784" y="250722"/>
                      </a:cubicBezTo>
                      <a:cubicBezTo>
                        <a:pt x="1528558" y="341670"/>
                        <a:pt x="1336829" y="511278"/>
                        <a:pt x="1056610" y="604684"/>
                      </a:cubicBezTo>
                      <a:cubicBezTo>
                        <a:pt x="776391" y="698091"/>
                        <a:pt x="230700" y="776748"/>
                        <a:pt x="68468" y="811161"/>
                      </a:cubicBezTo>
                      <a:cubicBezTo>
                        <a:pt x="-93764" y="845574"/>
                        <a:pt x="83216" y="811161"/>
                        <a:pt x="83216" y="811161"/>
                      </a:cubicBezTo>
                      <a:lnTo>
                        <a:pt x="83216" y="811161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81" name="Forme libre 80"/>
                <p:cNvSpPr/>
                <p:nvPr/>
              </p:nvSpPr>
              <p:spPr>
                <a:xfrm>
                  <a:off x="5309419" y="2197510"/>
                  <a:ext cx="2241755" cy="184143"/>
                </a:xfrm>
                <a:custGeom>
                  <a:avLst/>
                  <a:gdLst>
                    <a:gd name="connsiteX0" fmla="*/ 0 w 2241755"/>
                    <a:gd name="connsiteY0" fmla="*/ 132735 h 184143"/>
                    <a:gd name="connsiteX1" fmla="*/ 530942 w 2241755"/>
                    <a:gd name="connsiteY1" fmla="*/ 176980 h 184143"/>
                    <a:gd name="connsiteX2" fmla="*/ 2241755 w 2241755"/>
                    <a:gd name="connsiteY2" fmla="*/ 0 h 184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241755" h="184143">
                      <a:moveTo>
                        <a:pt x="0" y="132735"/>
                      </a:moveTo>
                      <a:cubicBezTo>
                        <a:pt x="78658" y="165919"/>
                        <a:pt x="157316" y="199103"/>
                        <a:pt x="530942" y="176980"/>
                      </a:cubicBezTo>
                      <a:cubicBezTo>
                        <a:pt x="904568" y="154857"/>
                        <a:pt x="1573161" y="77428"/>
                        <a:pt x="2241755" y="0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82" name="Forme libre 81"/>
                <p:cNvSpPr/>
                <p:nvPr/>
              </p:nvSpPr>
              <p:spPr>
                <a:xfrm>
                  <a:off x="5471652" y="2625213"/>
                  <a:ext cx="2123767" cy="294968"/>
                </a:xfrm>
                <a:custGeom>
                  <a:avLst/>
                  <a:gdLst>
                    <a:gd name="connsiteX0" fmla="*/ 0 w 2123767"/>
                    <a:gd name="connsiteY0" fmla="*/ 294968 h 294968"/>
                    <a:gd name="connsiteX1" fmla="*/ 707922 w 2123767"/>
                    <a:gd name="connsiteY1" fmla="*/ 176981 h 294968"/>
                    <a:gd name="connsiteX2" fmla="*/ 2123767 w 2123767"/>
                    <a:gd name="connsiteY2" fmla="*/ 0 h 2949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123767" h="294968">
                      <a:moveTo>
                        <a:pt x="0" y="294968"/>
                      </a:moveTo>
                      <a:cubicBezTo>
                        <a:pt x="176980" y="260555"/>
                        <a:pt x="353961" y="226142"/>
                        <a:pt x="707922" y="176981"/>
                      </a:cubicBezTo>
                      <a:cubicBezTo>
                        <a:pt x="1061883" y="127820"/>
                        <a:pt x="1592825" y="63910"/>
                        <a:pt x="2123767" y="0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cxnSp>
            <p:nvCxnSpPr>
              <p:cNvPr id="75" name="Connecteur droit avec flèche 74"/>
              <p:cNvCxnSpPr/>
              <p:nvPr/>
            </p:nvCxnSpPr>
            <p:spPr>
              <a:xfrm flipH="1">
                <a:off x="6228184" y="711114"/>
                <a:ext cx="1152128" cy="199315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Connecteur droit avec flèche 76"/>
              <p:cNvCxnSpPr/>
              <p:nvPr/>
            </p:nvCxnSpPr>
            <p:spPr>
              <a:xfrm flipV="1">
                <a:off x="2987824" y="741442"/>
                <a:ext cx="936104" cy="187648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Rectangle 17"/>
            <p:cNvSpPr/>
            <p:nvPr/>
          </p:nvSpPr>
          <p:spPr>
            <a:xfrm>
              <a:off x="5425933" y="5210659"/>
              <a:ext cx="806464" cy="15092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4" name="ZoneTexte 83"/>
          <p:cNvSpPr txBox="1"/>
          <p:nvPr/>
        </p:nvSpPr>
        <p:spPr>
          <a:xfrm>
            <a:off x="5007998" y="561235"/>
            <a:ext cx="38124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CHIVA: Shunt </a:t>
            </a:r>
            <a:r>
              <a:rPr lang="fr-FR" sz="3600" b="1" dirty="0" err="1" smtClean="0"/>
              <a:t>disconnection</a:t>
            </a:r>
            <a:r>
              <a:rPr lang="fr-FR" sz="3600" b="1" dirty="0" smtClean="0"/>
              <a:t>  at the escape point of the </a:t>
            </a:r>
            <a:r>
              <a:rPr lang="fr-FR" sz="3600" b="1" dirty="0" err="1" smtClean="0"/>
              <a:t>deep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closed</a:t>
            </a:r>
            <a:r>
              <a:rPr lang="fr-FR" sz="3600" b="1" dirty="0" smtClean="0"/>
              <a:t> shunt : </a:t>
            </a:r>
          </a:p>
          <a:p>
            <a:r>
              <a:rPr lang="fr-FR" sz="3600" b="1" dirty="0" smtClean="0"/>
              <a:t>No more </a:t>
            </a:r>
            <a:r>
              <a:rPr lang="fr-FR" sz="3600" b="1" dirty="0" err="1" smtClean="0"/>
              <a:t>Femoral</a:t>
            </a:r>
            <a:r>
              <a:rPr lang="fr-FR" sz="3600" b="1" dirty="0" smtClean="0"/>
              <a:t> Reflux</a:t>
            </a:r>
            <a:endParaRPr lang="fr-FR" sz="3600" b="1" dirty="0"/>
          </a:p>
        </p:txBody>
      </p:sp>
      <p:grpSp>
        <p:nvGrpSpPr>
          <p:cNvPr id="39" name="Groupe 38"/>
          <p:cNvGrpSpPr/>
          <p:nvPr/>
        </p:nvGrpSpPr>
        <p:grpSpPr>
          <a:xfrm>
            <a:off x="2056120" y="2398406"/>
            <a:ext cx="1534148" cy="2850660"/>
            <a:chOff x="2604660" y="305738"/>
            <a:chExt cx="1534148" cy="2850660"/>
          </a:xfrm>
        </p:grpSpPr>
        <p:sp>
          <p:nvSpPr>
            <p:cNvPr id="40" name="Ellipse 39"/>
            <p:cNvSpPr/>
            <p:nvPr/>
          </p:nvSpPr>
          <p:spPr>
            <a:xfrm>
              <a:off x="3220808" y="1920000"/>
              <a:ext cx="187383" cy="778246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Forme libre 40"/>
            <p:cNvSpPr/>
            <p:nvPr/>
          </p:nvSpPr>
          <p:spPr>
            <a:xfrm>
              <a:off x="2604660" y="305738"/>
              <a:ext cx="1534148" cy="2850660"/>
            </a:xfrm>
            <a:custGeom>
              <a:avLst/>
              <a:gdLst>
                <a:gd name="connsiteX0" fmla="*/ 900928 w 3467148"/>
                <a:gd name="connsiteY0" fmla="*/ 0 h 6531956"/>
                <a:gd name="connsiteX1" fmla="*/ 900928 w 3467148"/>
                <a:gd name="connsiteY1" fmla="*/ 1238865 h 6531956"/>
                <a:gd name="connsiteX2" fmla="*/ 959922 w 3467148"/>
                <a:gd name="connsiteY2" fmla="*/ 2433484 h 6531956"/>
                <a:gd name="connsiteX3" fmla="*/ 694451 w 3467148"/>
                <a:gd name="connsiteY3" fmla="*/ 2934929 h 6531956"/>
                <a:gd name="connsiteX4" fmla="*/ 768193 w 3467148"/>
                <a:gd name="connsiteY4" fmla="*/ 3259394 h 6531956"/>
                <a:gd name="connsiteX5" fmla="*/ 930425 w 3467148"/>
                <a:gd name="connsiteY5" fmla="*/ 3406878 h 6531956"/>
                <a:gd name="connsiteX6" fmla="*/ 1018915 w 3467148"/>
                <a:gd name="connsiteY6" fmla="*/ 4159046 h 6531956"/>
                <a:gd name="connsiteX7" fmla="*/ 1107406 w 3467148"/>
                <a:gd name="connsiteY7" fmla="*/ 5663381 h 6531956"/>
                <a:gd name="connsiteX8" fmla="*/ 104515 w 3467148"/>
                <a:gd name="connsiteY8" fmla="*/ 6341807 h 6531956"/>
                <a:gd name="connsiteX9" fmla="*/ 119264 w 3467148"/>
                <a:gd name="connsiteY9" fmla="*/ 6518788 h 6531956"/>
                <a:gd name="connsiteX10" fmla="*/ 886180 w 3467148"/>
                <a:gd name="connsiteY10" fmla="*/ 6489291 h 6531956"/>
                <a:gd name="connsiteX11" fmla="*/ 1490864 w 3467148"/>
                <a:gd name="connsiteY11" fmla="*/ 6253317 h 6531956"/>
                <a:gd name="connsiteX12" fmla="*/ 2257780 w 3467148"/>
                <a:gd name="connsiteY12" fmla="*/ 6430297 h 6531956"/>
                <a:gd name="connsiteX13" fmla="*/ 2655986 w 3467148"/>
                <a:gd name="connsiteY13" fmla="*/ 6223820 h 6531956"/>
                <a:gd name="connsiteX14" fmla="*/ 2493754 w 3467148"/>
                <a:gd name="connsiteY14" fmla="*/ 5545394 h 6531956"/>
                <a:gd name="connsiteX15" fmla="*/ 2611741 w 3467148"/>
                <a:gd name="connsiteY15" fmla="*/ 3377381 h 6531956"/>
                <a:gd name="connsiteX16" fmla="*/ 2700231 w 3467148"/>
                <a:gd name="connsiteY16" fmla="*/ 2861188 h 6531956"/>
                <a:gd name="connsiteX17" fmla="*/ 3467148 w 3467148"/>
                <a:gd name="connsiteY17" fmla="*/ 73742 h 6531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67148" h="6531956">
                  <a:moveTo>
                    <a:pt x="900928" y="0"/>
                  </a:moveTo>
                  <a:cubicBezTo>
                    <a:pt x="896012" y="416642"/>
                    <a:pt x="891096" y="833284"/>
                    <a:pt x="900928" y="1238865"/>
                  </a:cubicBezTo>
                  <a:cubicBezTo>
                    <a:pt x="910760" y="1644446"/>
                    <a:pt x="994335" y="2150807"/>
                    <a:pt x="959922" y="2433484"/>
                  </a:cubicBezTo>
                  <a:cubicBezTo>
                    <a:pt x="925509" y="2716161"/>
                    <a:pt x="726406" y="2797277"/>
                    <a:pt x="694451" y="2934929"/>
                  </a:cubicBezTo>
                  <a:cubicBezTo>
                    <a:pt x="662496" y="3072581"/>
                    <a:pt x="728864" y="3180736"/>
                    <a:pt x="768193" y="3259394"/>
                  </a:cubicBezTo>
                  <a:cubicBezTo>
                    <a:pt x="807522" y="3338052"/>
                    <a:pt x="888638" y="3256936"/>
                    <a:pt x="930425" y="3406878"/>
                  </a:cubicBezTo>
                  <a:cubicBezTo>
                    <a:pt x="972212" y="3556820"/>
                    <a:pt x="989418" y="3782962"/>
                    <a:pt x="1018915" y="4159046"/>
                  </a:cubicBezTo>
                  <a:cubicBezTo>
                    <a:pt x="1048412" y="4535130"/>
                    <a:pt x="1259806" y="5299588"/>
                    <a:pt x="1107406" y="5663381"/>
                  </a:cubicBezTo>
                  <a:cubicBezTo>
                    <a:pt x="955006" y="6027174"/>
                    <a:pt x="269205" y="6199239"/>
                    <a:pt x="104515" y="6341807"/>
                  </a:cubicBezTo>
                  <a:cubicBezTo>
                    <a:pt x="-60175" y="6484375"/>
                    <a:pt x="-11013" y="6494207"/>
                    <a:pt x="119264" y="6518788"/>
                  </a:cubicBezTo>
                  <a:cubicBezTo>
                    <a:pt x="249541" y="6543369"/>
                    <a:pt x="657580" y="6533536"/>
                    <a:pt x="886180" y="6489291"/>
                  </a:cubicBezTo>
                  <a:cubicBezTo>
                    <a:pt x="1114780" y="6445046"/>
                    <a:pt x="1262264" y="6263149"/>
                    <a:pt x="1490864" y="6253317"/>
                  </a:cubicBezTo>
                  <a:cubicBezTo>
                    <a:pt x="1719464" y="6243485"/>
                    <a:pt x="2063593" y="6435213"/>
                    <a:pt x="2257780" y="6430297"/>
                  </a:cubicBezTo>
                  <a:cubicBezTo>
                    <a:pt x="2451967" y="6425381"/>
                    <a:pt x="2616657" y="6371304"/>
                    <a:pt x="2655986" y="6223820"/>
                  </a:cubicBezTo>
                  <a:cubicBezTo>
                    <a:pt x="2695315" y="6076336"/>
                    <a:pt x="2501128" y="6019801"/>
                    <a:pt x="2493754" y="5545394"/>
                  </a:cubicBezTo>
                  <a:cubicBezTo>
                    <a:pt x="2486380" y="5070988"/>
                    <a:pt x="2577328" y="3824749"/>
                    <a:pt x="2611741" y="3377381"/>
                  </a:cubicBezTo>
                  <a:cubicBezTo>
                    <a:pt x="2646154" y="2930013"/>
                    <a:pt x="2557663" y="3411795"/>
                    <a:pt x="2700231" y="2861188"/>
                  </a:cubicBezTo>
                  <a:cubicBezTo>
                    <a:pt x="2842799" y="2310581"/>
                    <a:pt x="3154973" y="1192161"/>
                    <a:pt x="3467148" y="7374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Forme libre 41"/>
            <p:cNvSpPr/>
            <p:nvPr/>
          </p:nvSpPr>
          <p:spPr>
            <a:xfrm>
              <a:off x="3193216" y="389412"/>
              <a:ext cx="136381" cy="2362179"/>
            </a:xfrm>
            <a:custGeom>
              <a:avLst/>
              <a:gdLst>
                <a:gd name="connsiteX0" fmla="*/ 176981 w 202034"/>
                <a:gd name="connsiteY0" fmla="*/ 0 h 5383162"/>
                <a:gd name="connsiteX1" fmla="*/ 44245 w 202034"/>
                <a:gd name="connsiteY1" fmla="*/ 1592826 h 5383162"/>
                <a:gd name="connsiteX2" fmla="*/ 162232 w 202034"/>
                <a:gd name="connsiteY2" fmla="*/ 3318388 h 5383162"/>
                <a:gd name="connsiteX3" fmla="*/ 191729 w 202034"/>
                <a:gd name="connsiteY3" fmla="*/ 3687097 h 5383162"/>
                <a:gd name="connsiteX4" fmla="*/ 0 w 202034"/>
                <a:gd name="connsiteY4" fmla="*/ 5383162 h 5383162"/>
                <a:gd name="connsiteX0" fmla="*/ 239476 w 264529"/>
                <a:gd name="connsiteY0" fmla="*/ 0 h 5383162"/>
                <a:gd name="connsiteX1" fmla="*/ 3501 w 264529"/>
                <a:gd name="connsiteY1" fmla="*/ 1179871 h 5383162"/>
                <a:gd name="connsiteX2" fmla="*/ 106740 w 264529"/>
                <a:gd name="connsiteY2" fmla="*/ 1592826 h 5383162"/>
                <a:gd name="connsiteX3" fmla="*/ 224727 w 264529"/>
                <a:gd name="connsiteY3" fmla="*/ 3318388 h 5383162"/>
                <a:gd name="connsiteX4" fmla="*/ 254224 w 264529"/>
                <a:gd name="connsiteY4" fmla="*/ 3687097 h 5383162"/>
                <a:gd name="connsiteX5" fmla="*/ 62495 w 264529"/>
                <a:gd name="connsiteY5" fmla="*/ 5383162 h 5383162"/>
                <a:gd name="connsiteX0" fmla="*/ 305122 w 336049"/>
                <a:gd name="connsiteY0" fmla="*/ 0 h 5383162"/>
                <a:gd name="connsiteX1" fmla="*/ 69147 w 336049"/>
                <a:gd name="connsiteY1" fmla="*/ 1179871 h 5383162"/>
                <a:gd name="connsiteX2" fmla="*/ 10154 w 336049"/>
                <a:gd name="connsiteY2" fmla="*/ 1710813 h 5383162"/>
                <a:gd name="connsiteX3" fmla="*/ 290373 w 336049"/>
                <a:gd name="connsiteY3" fmla="*/ 3318388 h 5383162"/>
                <a:gd name="connsiteX4" fmla="*/ 319870 w 336049"/>
                <a:gd name="connsiteY4" fmla="*/ 3687097 h 5383162"/>
                <a:gd name="connsiteX5" fmla="*/ 128141 w 336049"/>
                <a:gd name="connsiteY5" fmla="*/ 5383162 h 5383162"/>
                <a:gd name="connsiteX0" fmla="*/ 318087 w 349014"/>
                <a:gd name="connsiteY0" fmla="*/ 0 h 5383162"/>
                <a:gd name="connsiteX1" fmla="*/ 82112 w 349014"/>
                <a:gd name="connsiteY1" fmla="*/ 1179871 h 5383162"/>
                <a:gd name="connsiteX2" fmla="*/ 23120 w 349014"/>
                <a:gd name="connsiteY2" fmla="*/ 1165123 h 5383162"/>
                <a:gd name="connsiteX3" fmla="*/ 23119 w 349014"/>
                <a:gd name="connsiteY3" fmla="*/ 1710813 h 5383162"/>
                <a:gd name="connsiteX4" fmla="*/ 303338 w 349014"/>
                <a:gd name="connsiteY4" fmla="*/ 3318388 h 5383162"/>
                <a:gd name="connsiteX5" fmla="*/ 332835 w 349014"/>
                <a:gd name="connsiteY5" fmla="*/ 3687097 h 5383162"/>
                <a:gd name="connsiteX6" fmla="*/ 141106 w 349014"/>
                <a:gd name="connsiteY6" fmla="*/ 5383162 h 5383162"/>
                <a:gd name="connsiteX0" fmla="*/ 308219 w 339146"/>
                <a:gd name="connsiteY0" fmla="*/ 0 h 5383162"/>
                <a:gd name="connsiteX1" fmla="*/ 72244 w 339146"/>
                <a:gd name="connsiteY1" fmla="*/ 1179871 h 5383162"/>
                <a:gd name="connsiteX2" fmla="*/ 13251 w 339146"/>
                <a:gd name="connsiteY2" fmla="*/ 1710813 h 5383162"/>
                <a:gd name="connsiteX3" fmla="*/ 293470 w 339146"/>
                <a:gd name="connsiteY3" fmla="*/ 3318388 h 5383162"/>
                <a:gd name="connsiteX4" fmla="*/ 322967 w 339146"/>
                <a:gd name="connsiteY4" fmla="*/ 3687097 h 5383162"/>
                <a:gd name="connsiteX5" fmla="*/ 131238 w 339146"/>
                <a:gd name="connsiteY5" fmla="*/ 5383162 h 5383162"/>
                <a:gd name="connsiteX0" fmla="*/ 308219 w 329684"/>
                <a:gd name="connsiteY0" fmla="*/ 0 h 5412659"/>
                <a:gd name="connsiteX1" fmla="*/ 72244 w 329684"/>
                <a:gd name="connsiteY1" fmla="*/ 1179871 h 5412659"/>
                <a:gd name="connsiteX2" fmla="*/ 13251 w 329684"/>
                <a:gd name="connsiteY2" fmla="*/ 1710813 h 5412659"/>
                <a:gd name="connsiteX3" fmla="*/ 293470 w 329684"/>
                <a:gd name="connsiteY3" fmla="*/ 3318388 h 5412659"/>
                <a:gd name="connsiteX4" fmla="*/ 322967 w 329684"/>
                <a:gd name="connsiteY4" fmla="*/ 3687097 h 5412659"/>
                <a:gd name="connsiteX5" fmla="*/ 263974 w 329684"/>
                <a:gd name="connsiteY5" fmla="*/ 5412659 h 5412659"/>
                <a:gd name="connsiteX0" fmla="*/ 308219 w 308219"/>
                <a:gd name="connsiteY0" fmla="*/ 0 h 5412659"/>
                <a:gd name="connsiteX1" fmla="*/ 72244 w 308219"/>
                <a:gd name="connsiteY1" fmla="*/ 1179871 h 5412659"/>
                <a:gd name="connsiteX2" fmla="*/ 13251 w 308219"/>
                <a:gd name="connsiteY2" fmla="*/ 1710813 h 5412659"/>
                <a:gd name="connsiteX3" fmla="*/ 293470 w 308219"/>
                <a:gd name="connsiteY3" fmla="*/ 3318388 h 5412659"/>
                <a:gd name="connsiteX4" fmla="*/ 263973 w 308219"/>
                <a:gd name="connsiteY4" fmla="*/ 3687097 h 5412659"/>
                <a:gd name="connsiteX5" fmla="*/ 263974 w 308219"/>
                <a:gd name="connsiteY5" fmla="*/ 5412659 h 5412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8219" h="5412659">
                  <a:moveTo>
                    <a:pt x="308219" y="0"/>
                  </a:moveTo>
                  <a:cubicBezTo>
                    <a:pt x="286096" y="196645"/>
                    <a:pt x="94367" y="914400"/>
                    <a:pt x="72244" y="1179871"/>
                  </a:cubicBezTo>
                  <a:cubicBezTo>
                    <a:pt x="23083" y="1465007"/>
                    <a:pt x="-23620" y="1354393"/>
                    <a:pt x="13251" y="1710813"/>
                  </a:cubicBezTo>
                  <a:cubicBezTo>
                    <a:pt x="50122" y="2067233"/>
                    <a:pt x="251683" y="2989007"/>
                    <a:pt x="293470" y="3318388"/>
                  </a:cubicBezTo>
                  <a:cubicBezTo>
                    <a:pt x="335257" y="3647769"/>
                    <a:pt x="268889" y="3338052"/>
                    <a:pt x="263973" y="3687097"/>
                  </a:cubicBezTo>
                  <a:cubicBezTo>
                    <a:pt x="259057" y="4036142"/>
                    <a:pt x="346319" y="4736691"/>
                    <a:pt x="263974" y="5412659"/>
                  </a:cubicBezTo>
                </a:path>
              </a:pathLst>
            </a:cu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Forme libre 42"/>
            <p:cNvSpPr/>
            <p:nvPr/>
          </p:nvSpPr>
          <p:spPr>
            <a:xfrm>
              <a:off x="3270865" y="633997"/>
              <a:ext cx="47358" cy="810993"/>
            </a:xfrm>
            <a:custGeom>
              <a:avLst/>
              <a:gdLst>
                <a:gd name="connsiteX0" fmla="*/ 0 w 148147"/>
                <a:gd name="connsiteY0" fmla="*/ 0 h 1504336"/>
                <a:gd name="connsiteX1" fmla="*/ 147484 w 148147"/>
                <a:gd name="connsiteY1" fmla="*/ 383459 h 1504336"/>
                <a:gd name="connsiteX2" fmla="*/ 44245 w 148147"/>
                <a:gd name="connsiteY2" fmla="*/ 1504336 h 1504336"/>
                <a:gd name="connsiteX0" fmla="*/ 44245 w 107029"/>
                <a:gd name="connsiteY0" fmla="*/ 0 h 1858297"/>
                <a:gd name="connsiteX1" fmla="*/ 103239 w 107029"/>
                <a:gd name="connsiteY1" fmla="*/ 737420 h 1858297"/>
                <a:gd name="connsiteX2" fmla="*/ 0 w 107029"/>
                <a:gd name="connsiteY2" fmla="*/ 1858297 h 1858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029" h="1858297">
                  <a:moveTo>
                    <a:pt x="44245" y="0"/>
                  </a:moveTo>
                  <a:cubicBezTo>
                    <a:pt x="114300" y="66368"/>
                    <a:pt x="110613" y="427704"/>
                    <a:pt x="103239" y="737420"/>
                  </a:cubicBezTo>
                  <a:cubicBezTo>
                    <a:pt x="95865" y="1047136"/>
                    <a:pt x="55306" y="1423220"/>
                    <a:pt x="0" y="1858297"/>
                  </a:cubicBezTo>
                </a:path>
              </a:pathLst>
            </a:custGeom>
            <a:noFill/>
            <a:ln w="57150">
              <a:headEnd type="triangle" w="med" len="med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44" name="Connecteur droit avec flèche 43"/>
            <p:cNvCxnSpPr/>
            <p:nvPr/>
          </p:nvCxnSpPr>
          <p:spPr>
            <a:xfrm flipV="1">
              <a:off x="3163301" y="379757"/>
              <a:ext cx="97498" cy="328259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3138795" y="766700"/>
              <a:ext cx="151199" cy="1046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26229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 15"/>
          <p:cNvGrpSpPr/>
          <p:nvPr/>
        </p:nvGrpSpPr>
        <p:grpSpPr>
          <a:xfrm>
            <a:off x="653005" y="2304604"/>
            <a:ext cx="6941216" cy="1607574"/>
            <a:chOff x="709525" y="2420888"/>
            <a:chExt cx="6941216" cy="1607574"/>
          </a:xfrm>
        </p:grpSpPr>
        <p:grpSp>
          <p:nvGrpSpPr>
            <p:cNvPr id="7" name="Groupe 6"/>
            <p:cNvGrpSpPr/>
            <p:nvPr/>
          </p:nvGrpSpPr>
          <p:grpSpPr>
            <a:xfrm>
              <a:off x="709525" y="2420888"/>
              <a:ext cx="6941216" cy="1607574"/>
              <a:chOff x="654203" y="1916832"/>
              <a:chExt cx="6941216" cy="1607574"/>
            </a:xfrm>
          </p:grpSpPr>
          <p:pic>
            <p:nvPicPr>
              <p:cNvPr id="1030" name="Picture 6" descr="C:\Users\franceschi\Pictures\Instantané 6 (06-04-2015 09-55).png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4146" t="25825" r="20213" b="8759"/>
              <a:stretch/>
            </p:blipFill>
            <p:spPr bwMode="auto">
              <a:xfrm>
                <a:off x="3851920" y="1916832"/>
                <a:ext cx="1991072" cy="160757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" name="Forme libre 1"/>
              <p:cNvSpPr/>
              <p:nvPr/>
            </p:nvSpPr>
            <p:spPr>
              <a:xfrm>
                <a:off x="2188325" y="2212258"/>
                <a:ext cx="1719998" cy="399447"/>
              </a:xfrm>
              <a:custGeom>
                <a:avLst/>
                <a:gdLst>
                  <a:gd name="connsiteX0" fmla="*/ 1675752 w 1719998"/>
                  <a:gd name="connsiteY0" fmla="*/ 0 h 399447"/>
                  <a:gd name="connsiteX1" fmla="*/ 672862 w 1719998"/>
                  <a:gd name="connsiteY1" fmla="*/ 88490 h 399447"/>
                  <a:gd name="connsiteX2" fmla="*/ 9185 w 1719998"/>
                  <a:gd name="connsiteY2" fmla="*/ 383458 h 399447"/>
                  <a:gd name="connsiteX3" fmla="*/ 333649 w 1719998"/>
                  <a:gd name="connsiteY3" fmla="*/ 339213 h 399447"/>
                  <a:gd name="connsiteX4" fmla="*/ 997327 w 1719998"/>
                  <a:gd name="connsiteY4" fmla="*/ 162232 h 399447"/>
                  <a:gd name="connsiteX5" fmla="*/ 1719998 w 1719998"/>
                  <a:gd name="connsiteY5" fmla="*/ 117987 h 399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9998" h="399447">
                    <a:moveTo>
                      <a:pt x="1675752" y="0"/>
                    </a:moveTo>
                    <a:cubicBezTo>
                      <a:pt x="1313187" y="12290"/>
                      <a:pt x="950623" y="24580"/>
                      <a:pt x="672862" y="88490"/>
                    </a:cubicBezTo>
                    <a:cubicBezTo>
                      <a:pt x="395101" y="152400"/>
                      <a:pt x="65720" y="341671"/>
                      <a:pt x="9185" y="383458"/>
                    </a:cubicBezTo>
                    <a:cubicBezTo>
                      <a:pt x="-47351" y="425245"/>
                      <a:pt x="168959" y="376084"/>
                      <a:pt x="333649" y="339213"/>
                    </a:cubicBezTo>
                    <a:cubicBezTo>
                      <a:pt x="498339" y="302342"/>
                      <a:pt x="766269" y="199103"/>
                      <a:pt x="997327" y="162232"/>
                    </a:cubicBezTo>
                    <a:cubicBezTo>
                      <a:pt x="1228385" y="125361"/>
                      <a:pt x="1474191" y="121674"/>
                      <a:pt x="1719998" y="117987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" name="Forme libre 2"/>
              <p:cNvSpPr/>
              <p:nvPr/>
            </p:nvSpPr>
            <p:spPr>
              <a:xfrm>
                <a:off x="752168" y="2580968"/>
                <a:ext cx="3141406" cy="707922"/>
              </a:xfrm>
              <a:custGeom>
                <a:avLst/>
                <a:gdLst>
                  <a:gd name="connsiteX0" fmla="*/ 3141406 w 3141406"/>
                  <a:gd name="connsiteY0" fmla="*/ 0 h 707922"/>
                  <a:gd name="connsiteX1" fmla="*/ 2094271 w 3141406"/>
                  <a:gd name="connsiteY1" fmla="*/ 88490 h 707922"/>
                  <a:gd name="connsiteX2" fmla="*/ 1312606 w 3141406"/>
                  <a:gd name="connsiteY2" fmla="*/ 309716 h 707922"/>
                  <a:gd name="connsiteX3" fmla="*/ 560438 w 3141406"/>
                  <a:gd name="connsiteY3" fmla="*/ 545690 h 707922"/>
                  <a:gd name="connsiteX4" fmla="*/ 0 w 3141406"/>
                  <a:gd name="connsiteY4" fmla="*/ 707922 h 707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41406" h="707922">
                    <a:moveTo>
                      <a:pt x="3141406" y="0"/>
                    </a:moveTo>
                    <a:cubicBezTo>
                      <a:pt x="2770238" y="18435"/>
                      <a:pt x="2399071" y="36871"/>
                      <a:pt x="2094271" y="88490"/>
                    </a:cubicBezTo>
                    <a:cubicBezTo>
                      <a:pt x="1789471" y="140109"/>
                      <a:pt x="1568245" y="233516"/>
                      <a:pt x="1312606" y="309716"/>
                    </a:cubicBezTo>
                    <a:cubicBezTo>
                      <a:pt x="1056967" y="385916"/>
                      <a:pt x="779206" y="479322"/>
                      <a:pt x="560438" y="545690"/>
                    </a:cubicBezTo>
                    <a:cubicBezTo>
                      <a:pt x="341670" y="612058"/>
                      <a:pt x="170835" y="659990"/>
                      <a:pt x="0" y="707922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" name="Forme libre 3"/>
              <p:cNvSpPr/>
              <p:nvPr/>
            </p:nvSpPr>
            <p:spPr>
              <a:xfrm>
                <a:off x="654203" y="1976284"/>
                <a:ext cx="3239371" cy="826455"/>
              </a:xfrm>
              <a:custGeom>
                <a:avLst/>
                <a:gdLst>
                  <a:gd name="connsiteX0" fmla="*/ 3239371 w 3239371"/>
                  <a:gd name="connsiteY0" fmla="*/ 0 h 826455"/>
                  <a:gd name="connsiteX1" fmla="*/ 2383965 w 3239371"/>
                  <a:gd name="connsiteY1" fmla="*/ 58993 h 826455"/>
                  <a:gd name="connsiteX2" fmla="*/ 1749784 w 3239371"/>
                  <a:gd name="connsiteY2" fmla="*/ 250722 h 826455"/>
                  <a:gd name="connsiteX3" fmla="*/ 1056610 w 3239371"/>
                  <a:gd name="connsiteY3" fmla="*/ 604684 h 826455"/>
                  <a:gd name="connsiteX4" fmla="*/ 68468 w 3239371"/>
                  <a:gd name="connsiteY4" fmla="*/ 811161 h 826455"/>
                  <a:gd name="connsiteX5" fmla="*/ 83216 w 3239371"/>
                  <a:gd name="connsiteY5" fmla="*/ 811161 h 826455"/>
                  <a:gd name="connsiteX6" fmla="*/ 83216 w 3239371"/>
                  <a:gd name="connsiteY6" fmla="*/ 811161 h 826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39371" h="826455">
                    <a:moveTo>
                      <a:pt x="3239371" y="0"/>
                    </a:moveTo>
                    <a:cubicBezTo>
                      <a:pt x="2935800" y="8603"/>
                      <a:pt x="2632229" y="17206"/>
                      <a:pt x="2383965" y="58993"/>
                    </a:cubicBezTo>
                    <a:cubicBezTo>
                      <a:pt x="2135701" y="100780"/>
                      <a:pt x="1971010" y="159774"/>
                      <a:pt x="1749784" y="250722"/>
                    </a:cubicBezTo>
                    <a:cubicBezTo>
                      <a:pt x="1528558" y="341670"/>
                      <a:pt x="1336829" y="511278"/>
                      <a:pt x="1056610" y="604684"/>
                    </a:cubicBezTo>
                    <a:cubicBezTo>
                      <a:pt x="776391" y="698091"/>
                      <a:pt x="230700" y="776748"/>
                      <a:pt x="68468" y="811161"/>
                    </a:cubicBezTo>
                    <a:cubicBezTo>
                      <a:pt x="-93764" y="845574"/>
                      <a:pt x="83216" y="811161"/>
                      <a:pt x="83216" y="811161"/>
                    </a:cubicBezTo>
                    <a:lnTo>
                      <a:pt x="83216" y="811161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" name="Forme libre 4"/>
              <p:cNvSpPr/>
              <p:nvPr/>
            </p:nvSpPr>
            <p:spPr>
              <a:xfrm>
                <a:off x="5309419" y="2197510"/>
                <a:ext cx="2241755" cy="184143"/>
              </a:xfrm>
              <a:custGeom>
                <a:avLst/>
                <a:gdLst>
                  <a:gd name="connsiteX0" fmla="*/ 0 w 2241755"/>
                  <a:gd name="connsiteY0" fmla="*/ 132735 h 184143"/>
                  <a:gd name="connsiteX1" fmla="*/ 530942 w 2241755"/>
                  <a:gd name="connsiteY1" fmla="*/ 176980 h 184143"/>
                  <a:gd name="connsiteX2" fmla="*/ 2241755 w 2241755"/>
                  <a:gd name="connsiteY2" fmla="*/ 0 h 184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41755" h="184143">
                    <a:moveTo>
                      <a:pt x="0" y="132735"/>
                    </a:moveTo>
                    <a:cubicBezTo>
                      <a:pt x="78658" y="165919"/>
                      <a:pt x="157316" y="199103"/>
                      <a:pt x="530942" y="176980"/>
                    </a:cubicBezTo>
                    <a:cubicBezTo>
                      <a:pt x="904568" y="154857"/>
                      <a:pt x="1573161" y="77428"/>
                      <a:pt x="2241755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" name="Forme libre 5"/>
              <p:cNvSpPr/>
              <p:nvPr/>
            </p:nvSpPr>
            <p:spPr>
              <a:xfrm>
                <a:off x="5471652" y="2625213"/>
                <a:ext cx="2123767" cy="294968"/>
              </a:xfrm>
              <a:custGeom>
                <a:avLst/>
                <a:gdLst>
                  <a:gd name="connsiteX0" fmla="*/ 0 w 2123767"/>
                  <a:gd name="connsiteY0" fmla="*/ 294968 h 294968"/>
                  <a:gd name="connsiteX1" fmla="*/ 707922 w 2123767"/>
                  <a:gd name="connsiteY1" fmla="*/ 176981 h 294968"/>
                  <a:gd name="connsiteX2" fmla="*/ 2123767 w 2123767"/>
                  <a:gd name="connsiteY2" fmla="*/ 0 h 294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123767" h="294968">
                    <a:moveTo>
                      <a:pt x="0" y="294968"/>
                    </a:moveTo>
                    <a:cubicBezTo>
                      <a:pt x="176980" y="260555"/>
                      <a:pt x="353961" y="226142"/>
                      <a:pt x="707922" y="176981"/>
                    </a:cubicBezTo>
                    <a:cubicBezTo>
                      <a:pt x="1061883" y="127820"/>
                      <a:pt x="1592825" y="63910"/>
                      <a:pt x="2123767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11" name="Connecteur droit avec flèche 10"/>
            <p:cNvCxnSpPr/>
            <p:nvPr/>
          </p:nvCxnSpPr>
          <p:spPr>
            <a:xfrm flipH="1">
              <a:off x="6038117" y="2885709"/>
              <a:ext cx="1152128" cy="199315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/>
            <p:nvPr/>
          </p:nvCxnSpPr>
          <p:spPr>
            <a:xfrm flipH="1">
              <a:off x="2869765" y="2600505"/>
              <a:ext cx="864096" cy="101061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avec flèche 49"/>
            <p:cNvCxnSpPr/>
            <p:nvPr/>
          </p:nvCxnSpPr>
          <p:spPr>
            <a:xfrm flipV="1">
              <a:off x="2797757" y="2916037"/>
              <a:ext cx="936104" cy="187648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611560" y="532112"/>
            <a:ext cx="6941216" cy="1605422"/>
            <a:chOff x="770717" y="260648"/>
            <a:chExt cx="6941216" cy="1605422"/>
          </a:xfrm>
        </p:grpSpPr>
        <p:pic>
          <p:nvPicPr>
            <p:cNvPr id="51" name="Picture 3" descr="C:\Users\franceschi\Pictures\Instantané 3 (04-04-2015 19-43)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866" t="25944" r="20101" b="8727"/>
            <a:stretch/>
          </p:blipFill>
          <p:spPr bwMode="auto">
            <a:xfrm>
              <a:off x="3923928" y="260648"/>
              <a:ext cx="1920961" cy="1605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1" name="Groupe 60"/>
            <p:cNvGrpSpPr/>
            <p:nvPr/>
          </p:nvGrpSpPr>
          <p:grpSpPr>
            <a:xfrm>
              <a:off x="770717" y="337260"/>
              <a:ext cx="6941216" cy="1312606"/>
              <a:chOff x="654203" y="1976284"/>
              <a:chExt cx="6941216" cy="1312606"/>
            </a:xfrm>
          </p:grpSpPr>
          <p:sp>
            <p:nvSpPr>
              <p:cNvPr id="63" name="Forme libre 62"/>
              <p:cNvSpPr/>
              <p:nvPr/>
            </p:nvSpPr>
            <p:spPr>
              <a:xfrm>
                <a:off x="2188325" y="2212258"/>
                <a:ext cx="1719998" cy="399447"/>
              </a:xfrm>
              <a:custGeom>
                <a:avLst/>
                <a:gdLst>
                  <a:gd name="connsiteX0" fmla="*/ 1675752 w 1719998"/>
                  <a:gd name="connsiteY0" fmla="*/ 0 h 399447"/>
                  <a:gd name="connsiteX1" fmla="*/ 672862 w 1719998"/>
                  <a:gd name="connsiteY1" fmla="*/ 88490 h 399447"/>
                  <a:gd name="connsiteX2" fmla="*/ 9185 w 1719998"/>
                  <a:gd name="connsiteY2" fmla="*/ 383458 h 399447"/>
                  <a:gd name="connsiteX3" fmla="*/ 333649 w 1719998"/>
                  <a:gd name="connsiteY3" fmla="*/ 339213 h 399447"/>
                  <a:gd name="connsiteX4" fmla="*/ 997327 w 1719998"/>
                  <a:gd name="connsiteY4" fmla="*/ 162232 h 399447"/>
                  <a:gd name="connsiteX5" fmla="*/ 1719998 w 1719998"/>
                  <a:gd name="connsiteY5" fmla="*/ 117987 h 399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9998" h="399447">
                    <a:moveTo>
                      <a:pt x="1675752" y="0"/>
                    </a:moveTo>
                    <a:cubicBezTo>
                      <a:pt x="1313187" y="12290"/>
                      <a:pt x="950623" y="24580"/>
                      <a:pt x="672862" y="88490"/>
                    </a:cubicBezTo>
                    <a:cubicBezTo>
                      <a:pt x="395101" y="152400"/>
                      <a:pt x="65720" y="341671"/>
                      <a:pt x="9185" y="383458"/>
                    </a:cubicBezTo>
                    <a:cubicBezTo>
                      <a:pt x="-47351" y="425245"/>
                      <a:pt x="168959" y="376084"/>
                      <a:pt x="333649" y="339213"/>
                    </a:cubicBezTo>
                    <a:cubicBezTo>
                      <a:pt x="498339" y="302342"/>
                      <a:pt x="766269" y="199103"/>
                      <a:pt x="997327" y="162232"/>
                    </a:cubicBezTo>
                    <a:cubicBezTo>
                      <a:pt x="1228385" y="125361"/>
                      <a:pt x="1474191" y="121674"/>
                      <a:pt x="1719998" y="117987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4" name="Forme libre 63"/>
              <p:cNvSpPr/>
              <p:nvPr/>
            </p:nvSpPr>
            <p:spPr>
              <a:xfrm>
                <a:off x="752168" y="2580968"/>
                <a:ext cx="3141406" cy="707922"/>
              </a:xfrm>
              <a:custGeom>
                <a:avLst/>
                <a:gdLst>
                  <a:gd name="connsiteX0" fmla="*/ 3141406 w 3141406"/>
                  <a:gd name="connsiteY0" fmla="*/ 0 h 707922"/>
                  <a:gd name="connsiteX1" fmla="*/ 2094271 w 3141406"/>
                  <a:gd name="connsiteY1" fmla="*/ 88490 h 707922"/>
                  <a:gd name="connsiteX2" fmla="*/ 1312606 w 3141406"/>
                  <a:gd name="connsiteY2" fmla="*/ 309716 h 707922"/>
                  <a:gd name="connsiteX3" fmla="*/ 560438 w 3141406"/>
                  <a:gd name="connsiteY3" fmla="*/ 545690 h 707922"/>
                  <a:gd name="connsiteX4" fmla="*/ 0 w 3141406"/>
                  <a:gd name="connsiteY4" fmla="*/ 707922 h 707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41406" h="707922">
                    <a:moveTo>
                      <a:pt x="3141406" y="0"/>
                    </a:moveTo>
                    <a:cubicBezTo>
                      <a:pt x="2770238" y="18435"/>
                      <a:pt x="2399071" y="36871"/>
                      <a:pt x="2094271" y="88490"/>
                    </a:cubicBezTo>
                    <a:cubicBezTo>
                      <a:pt x="1789471" y="140109"/>
                      <a:pt x="1568245" y="233516"/>
                      <a:pt x="1312606" y="309716"/>
                    </a:cubicBezTo>
                    <a:cubicBezTo>
                      <a:pt x="1056967" y="385916"/>
                      <a:pt x="779206" y="479322"/>
                      <a:pt x="560438" y="545690"/>
                    </a:cubicBezTo>
                    <a:cubicBezTo>
                      <a:pt x="341670" y="612058"/>
                      <a:pt x="170835" y="659990"/>
                      <a:pt x="0" y="707922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5" name="Forme libre 64"/>
              <p:cNvSpPr/>
              <p:nvPr/>
            </p:nvSpPr>
            <p:spPr>
              <a:xfrm>
                <a:off x="654203" y="1976284"/>
                <a:ext cx="3239371" cy="826455"/>
              </a:xfrm>
              <a:custGeom>
                <a:avLst/>
                <a:gdLst>
                  <a:gd name="connsiteX0" fmla="*/ 3239371 w 3239371"/>
                  <a:gd name="connsiteY0" fmla="*/ 0 h 826455"/>
                  <a:gd name="connsiteX1" fmla="*/ 2383965 w 3239371"/>
                  <a:gd name="connsiteY1" fmla="*/ 58993 h 826455"/>
                  <a:gd name="connsiteX2" fmla="*/ 1749784 w 3239371"/>
                  <a:gd name="connsiteY2" fmla="*/ 250722 h 826455"/>
                  <a:gd name="connsiteX3" fmla="*/ 1056610 w 3239371"/>
                  <a:gd name="connsiteY3" fmla="*/ 604684 h 826455"/>
                  <a:gd name="connsiteX4" fmla="*/ 68468 w 3239371"/>
                  <a:gd name="connsiteY4" fmla="*/ 811161 h 826455"/>
                  <a:gd name="connsiteX5" fmla="*/ 83216 w 3239371"/>
                  <a:gd name="connsiteY5" fmla="*/ 811161 h 826455"/>
                  <a:gd name="connsiteX6" fmla="*/ 83216 w 3239371"/>
                  <a:gd name="connsiteY6" fmla="*/ 811161 h 826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39371" h="826455">
                    <a:moveTo>
                      <a:pt x="3239371" y="0"/>
                    </a:moveTo>
                    <a:cubicBezTo>
                      <a:pt x="2935800" y="8603"/>
                      <a:pt x="2632229" y="17206"/>
                      <a:pt x="2383965" y="58993"/>
                    </a:cubicBezTo>
                    <a:cubicBezTo>
                      <a:pt x="2135701" y="100780"/>
                      <a:pt x="1971010" y="159774"/>
                      <a:pt x="1749784" y="250722"/>
                    </a:cubicBezTo>
                    <a:cubicBezTo>
                      <a:pt x="1528558" y="341670"/>
                      <a:pt x="1336829" y="511278"/>
                      <a:pt x="1056610" y="604684"/>
                    </a:cubicBezTo>
                    <a:cubicBezTo>
                      <a:pt x="776391" y="698091"/>
                      <a:pt x="230700" y="776748"/>
                      <a:pt x="68468" y="811161"/>
                    </a:cubicBezTo>
                    <a:cubicBezTo>
                      <a:pt x="-93764" y="845574"/>
                      <a:pt x="83216" y="811161"/>
                      <a:pt x="83216" y="811161"/>
                    </a:cubicBezTo>
                    <a:lnTo>
                      <a:pt x="83216" y="811161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6" name="Forme libre 65"/>
              <p:cNvSpPr/>
              <p:nvPr/>
            </p:nvSpPr>
            <p:spPr>
              <a:xfrm>
                <a:off x="5309419" y="2197510"/>
                <a:ext cx="2241755" cy="184143"/>
              </a:xfrm>
              <a:custGeom>
                <a:avLst/>
                <a:gdLst>
                  <a:gd name="connsiteX0" fmla="*/ 0 w 2241755"/>
                  <a:gd name="connsiteY0" fmla="*/ 132735 h 184143"/>
                  <a:gd name="connsiteX1" fmla="*/ 530942 w 2241755"/>
                  <a:gd name="connsiteY1" fmla="*/ 176980 h 184143"/>
                  <a:gd name="connsiteX2" fmla="*/ 2241755 w 2241755"/>
                  <a:gd name="connsiteY2" fmla="*/ 0 h 184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41755" h="184143">
                    <a:moveTo>
                      <a:pt x="0" y="132735"/>
                    </a:moveTo>
                    <a:cubicBezTo>
                      <a:pt x="78658" y="165919"/>
                      <a:pt x="157316" y="199103"/>
                      <a:pt x="530942" y="176980"/>
                    </a:cubicBezTo>
                    <a:cubicBezTo>
                      <a:pt x="904568" y="154857"/>
                      <a:pt x="1573161" y="77428"/>
                      <a:pt x="2241755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7" name="Forme libre 66"/>
              <p:cNvSpPr/>
              <p:nvPr/>
            </p:nvSpPr>
            <p:spPr>
              <a:xfrm>
                <a:off x="5471652" y="2625213"/>
                <a:ext cx="2123767" cy="294968"/>
              </a:xfrm>
              <a:custGeom>
                <a:avLst/>
                <a:gdLst>
                  <a:gd name="connsiteX0" fmla="*/ 0 w 2123767"/>
                  <a:gd name="connsiteY0" fmla="*/ 294968 h 294968"/>
                  <a:gd name="connsiteX1" fmla="*/ 707922 w 2123767"/>
                  <a:gd name="connsiteY1" fmla="*/ 176981 h 294968"/>
                  <a:gd name="connsiteX2" fmla="*/ 2123767 w 2123767"/>
                  <a:gd name="connsiteY2" fmla="*/ 0 h 294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123767" h="294968">
                    <a:moveTo>
                      <a:pt x="0" y="294968"/>
                    </a:moveTo>
                    <a:cubicBezTo>
                      <a:pt x="176980" y="260555"/>
                      <a:pt x="353961" y="226142"/>
                      <a:pt x="707922" y="176981"/>
                    </a:cubicBezTo>
                    <a:cubicBezTo>
                      <a:pt x="1061883" y="127820"/>
                      <a:pt x="1592825" y="63910"/>
                      <a:pt x="2123767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68" name="Connecteur droit avec flèche 67"/>
            <p:cNvCxnSpPr/>
            <p:nvPr/>
          </p:nvCxnSpPr>
          <p:spPr>
            <a:xfrm flipH="1">
              <a:off x="6228184" y="711114"/>
              <a:ext cx="1152128" cy="199315"/>
            </a:xfrm>
            <a:prstGeom prst="straightConnector1">
              <a:avLst/>
            </a:prstGeom>
            <a:ln w="57150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necteur droit avec flèche 68"/>
            <p:cNvCxnSpPr/>
            <p:nvPr/>
          </p:nvCxnSpPr>
          <p:spPr>
            <a:xfrm flipH="1">
              <a:off x="3059832" y="425910"/>
              <a:ext cx="864096" cy="101061"/>
            </a:xfrm>
            <a:prstGeom prst="straightConnector1">
              <a:avLst/>
            </a:prstGeom>
            <a:ln w="57150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eur droit avec flèche 69"/>
            <p:cNvCxnSpPr/>
            <p:nvPr/>
          </p:nvCxnSpPr>
          <p:spPr>
            <a:xfrm flipV="1">
              <a:off x="2987824" y="741442"/>
              <a:ext cx="936104" cy="187648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e 18"/>
          <p:cNvGrpSpPr/>
          <p:nvPr/>
        </p:nvGrpSpPr>
        <p:grpSpPr>
          <a:xfrm>
            <a:off x="750970" y="4099839"/>
            <a:ext cx="6941216" cy="1651820"/>
            <a:chOff x="1413800" y="4772259"/>
            <a:chExt cx="6941216" cy="1651820"/>
          </a:xfrm>
        </p:grpSpPr>
        <p:pic>
          <p:nvPicPr>
            <p:cNvPr id="71" name="Picture 5" descr="C:\Users\franceschi\Pictures\Instantané 1 (04-04-2015 19-35)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657" t="27036" r="18660" b="5748"/>
            <a:stretch/>
          </p:blipFill>
          <p:spPr bwMode="auto">
            <a:xfrm>
              <a:off x="4553920" y="4772259"/>
              <a:ext cx="1992890" cy="16518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2" name="Groupe 71"/>
            <p:cNvGrpSpPr/>
            <p:nvPr/>
          </p:nvGrpSpPr>
          <p:grpSpPr>
            <a:xfrm>
              <a:off x="1413800" y="4801756"/>
              <a:ext cx="6941216" cy="1312606"/>
              <a:chOff x="770717" y="337260"/>
              <a:chExt cx="6941216" cy="1312606"/>
            </a:xfrm>
          </p:grpSpPr>
          <p:grpSp>
            <p:nvGrpSpPr>
              <p:cNvPr id="74" name="Groupe 73"/>
              <p:cNvGrpSpPr/>
              <p:nvPr/>
            </p:nvGrpSpPr>
            <p:grpSpPr>
              <a:xfrm>
                <a:off x="770717" y="337260"/>
                <a:ext cx="6941216" cy="1312606"/>
                <a:chOff x="654203" y="1976284"/>
                <a:chExt cx="6941216" cy="1312606"/>
              </a:xfrm>
            </p:grpSpPr>
            <p:sp>
              <p:nvSpPr>
                <p:cNvPr id="78" name="Forme libre 77"/>
                <p:cNvSpPr/>
                <p:nvPr/>
              </p:nvSpPr>
              <p:spPr>
                <a:xfrm>
                  <a:off x="2188325" y="2212258"/>
                  <a:ext cx="1719998" cy="399447"/>
                </a:xfrm>
                <a:custGeom>
                  <a:avLst/>
                  <a:gdLst>
                    <a:gd name="connsiteX0" fmla="*/ 1675752 w 1719998"/>
                    <a:gd name="connsiteY0" fmla="*/ 0 h 399447"/>
                    <a:gd name="connsiteX1" fmla="*/ 672862 w 1719998"/>
                    <a:gd name="connsiteY1" fmla="*/ 88490 h 399447"/>
                    <a:gd name="connsiteX2" fmla="*/ 9185 w 1719998"/>
                    <a:gd name="connsiteY2" fmla="*/ 383458 h 399447"/>
                    <a:gd name="connsiteX3" fmla="*/ 333649 w 1719998"/>
                    <a:gd name="connsiteY3" fmla="*/ 339213 h 399447"/>
                    <a:gd name="connsiteX4" fmla="*/ 997327 w 1719998"/>
                    <a:gd name="connsiteY4" fmla="*/ 162232 h 399447"/>
                    <a:gd name="connsiteX5" fmla="*/ 1719998 w 1719998"/>
                    <a:gd name="connsiteY5" fmla="*/ 117987 h 3994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719998" h="399447">
                      <a:moveTo>
                        <a:pt x="1675752" y="0"/>
                      </a:moveTo>
                      <a:cubicBezTo>
                        <a:pt x="1313187" y="12290"/>
                        <a:pt x="950623" y="24580"/>
                        <a:pt x="672862" y="88490"/>
                      </a:cubicBezTo>
                      <a:cubicBezTo>
                        <a:pt x="395101" y="152400"/>
                        <a:pt x="65720" y="341671"/>
                        <a:pt x="9185" y="383458"/>
                      </a:cubicBezTo>
                      <a:cubicBezTo>
                        <a:pt x="-47351" y="425245"/>
                        <a:pt x="168959" y="376084"/>
                        <a:pt x="333649" y="339213"/>
                      </a:cubicBezTo>
                      <a:cubicBezTo>
                        <a:pt x="498339" y="302342"/>
                        <a:pt x="766269" y="199103"/>
                        <a:pt x="997327" y="162232"/>
                      </a:cubicBezTo>
                      <a:cubicBezTo>
                        <a:pt x="1228385" y="125361"/>
                        <a:pt x="1474191" y="121674"/>
                        <a:pt x="1719998" y="117987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9" name="Forme libre 78"/>
                <p:cNvSpPr/>
                <p:nvPr/>
              </p:nvSpPr>
              <p:spPr>
                <a:xfrm>
                  <a:off x="752168" y="2580968"/>
                  <a:ext cx="3141406" cy="707922"/>
                </a:xfrm>
                <a:custGeom>
                  <a:avLst/>
                  <a:gdLst>
                    <a:gd name="connsiteX0" fmla="*/ 3141406 w 3141406"/>
                    <a:gd name="connsiteY0" fmla="*/ 0 h 707922"/>
                    <a:gd name="connsiteX1" fmla="*/ 2094271 w 3141406"/>
                    <a:gd name="connsiteY1" fmla="*/ 88490 h 707922"/>
                    <a:gd name="connsiteX2" fmla="*/ 1312606 w 3141406"/>
                    <a:gd name="connsiteY2" fmla="*/ 309716 h 707922"/>
                    <a:gd name="connsiteX3" fmla="*/ 560438 w 3141406"/>
                    <a:gd name="connsiteY3" fmla="*/ 545690 h 707922"/>
                    <a:gd name="connsiteX4" fmla="*/ 0 w 3141406"/>
                    <a:gd name="connsiteY4" fmla="*/ 707922 h 707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41406" h="707922">
                      <a:moveTo>
                        <a:pt x="3141406" y="0"/>
                      </a:moveTo>
                      <a:cubicBezTo>
                        <a:pt x="2770238" y="18435"/>
                        <a:pt x="2399071" y="36871"/>
                        <a:pt x="2094271" y="88490"/>
                      </a:cubicBezTo>
                      <a:cubicBezTo>
                        <a:pt x="1789471" y="140109"/>
                        <a:pt x="1568245" y="233516"/>
                        <a:pt x="1312606" y="309716"/>
                      </a:cubicBezTo>
                      <a:cubicBezTo>
                        <a:pt x="1056967" y="385916"/>
                        <a:pt x="779206" y="479322"/>
                        <a:pt x="560438" y="545690"/>
                      </a:cubicBezTo>
                      <a:cubicBezTo>
                        <a:pt x="341670" y="612058"/>
                        <a:pt x="170835" y="659990"/>
                        <a:pt x="0" y="707922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80" name="Forme libre 79"/>
                <p:cNvSpPr/>
                <p:nvPr/>
              </p:nvSpPr>
              <p:spPr>
                <a:xfrm>
                  <a:off x="654203" y="1976284"/>
                  <a:ext cx="3239371" cy="826455"/>
                </a:xfrm>
                <a:custGeom>
                  <a:avLst/>
                  <a:gdLst>
                    <a:gd name="connsiteX0" fmla="*/ 3239371 w 3239371"/>
                    <a:gd name="connsiteY0" fmla="*/ 0 h 826455"/>
                    <a:gd name="connsiteX1" fmla="*/ 2383965 w 3239371"/>
                    <a:gd name="connsiteY1" fmla="*/ 58993 h 826455"/>
                    <a:gd name="connsiteX2" fmla="*/ 1749784 w 3239371"/>
                    <a:gd name="connsiteY2" fmla="*/ 250722 h 826455"/>
                    <a:gd name="connsiteX3" fmla="*/ 1056610 w 3239371"/>
                    <a:gd name="connsiteY3" fmla="*/ 604684 h 826455"/>
                    <a:gd name="connsiteX4" fmla="*/ 68468 w 3239371"/>
                    <a:gd name="connsiteY4" fmla="*/ 811161 h 826455"/>
                    <a:gd name="connsiteX5" fmla="*/ 83216 w 3239371"/>
                    <a:gd name="connsiteY5" fmla="*/ 811161 h 826455"/>
                    <a:gd name="connsiteX6" fmla="*/ 83216 w 3239371"/>
                    <a:gd name="connsiteY6" fmla="*/ 811161 h 8264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239371" h="826455">
                      <a:moveTo>
                        <a:pt x="3239371" y="0"/>
                      </a:moveTo>
                      <a:cubicBezTo>
                        <a:pt x="2935800" y="8603"/>
                        <a:pt x="2632229" y="17206"/>
                        <a:pt x="2383965" y="58993"/>
                      </a:cubicBezTo>
                      <a:cubicBezTo>
                        <a:pt x="2135701" y="100780"/>
                        <a:pt x="1971010" y="159774"/>
                        <a:pt x="1749784" y="250722"/>
                      </a:cubicBezTo>
                      <a:cubicBezTo>
                        <a:pt x="1528558" y="341670"/>
                        <a:pt x="1336829" y="511278"/>
                        <a:pt x="1056610" y="604684"/>
                      </a:cubicBezTo>
                      <a:cubicBezTo>
                        <a:pt x="776391" y="698091"/>
                        <a:pt x="230700" y="776748"/>
                        <a:pt x="68468" y="811161"/>
                      </a:cubicBezTo>
                      <a:cubicBezTo>
                        <a:pt x="-93764" y="845574"/>
                        <a:pt x="83216" y="811161"/>
                        <a:pt x="83216" y="811161"/>
                      </a:cubicBezTo>
                      <a:lnTo>
                        <a:pt x="83216" y="811161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81" name="Forme libre 80"/>
                <p:cNvSpPr/>
                <p:nvPr/>
              </p:nvSpPr>
              <p:spPr>
                <a:xfrm>
                  <a:off x="5309419" y="2197510"/>
                  <a:ext cx="2241755" cy="184143"/>
                </a:xfrm>
                <a:custGeom>
                  <a:avLst/>
                  <a:gdLst>
                    <a:gd name="connsiteX0" fmla="*/ 0 w 2241755"/>
                    <a:gd name="connsiteY0" fmla="*/ 132735 h 184143"/>
                    <a:gd name="connsiteX1" fmla="*/ 530942 w 2241755"/>
                    <a:gd name="connsiteY1" fmla="*/ 176980 h 184143"/>
                    <a:gd name="connsiteX2" fmla="*/ 2241755 w 2241755"/>
                    <a:gd name="connsiteY2" fmla="*/ 0 h 184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241755" h="184143">
                      <a:moveTo>
                        <a:pt x="0" y="132735"/>
                      </a:moveTo>
                      <a:cubicBezTo>
                        <a:pt x="78658" y="165919"/>
                        <a:pt x="157316" y="199103"/>
                        <a:pt x="530942" y="176980"/>
                      </a:cubicBezTo>
                      <a:cubicBezTo>
                        <a:pt x="904568" y="154857"/>
                        <a:pt x="1573161" y="77428"/>
                        <a:pt x="2241755" y="0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82" name="Forme libre 81"/>
                <p:cNvSpPr/>
                <p:nvPr/>
              </p:nvSpPr>
              <p:spPr>
                <a:xfrm>
                  <a:off x="5471652" y="2625213"/>
                  <a:ext cx="2123767" cy="294968"/>
                </a:xfrm>
                <a:custGeom>
                  <a:avLst/>
                  <a:gdLst>
                    <a:gd name="connsiteX0" fmla="*/ 0 w 2123767"/>
                    <a:gd name="connsiteY0" fmla="*/ 294968 h 294968"/>
                    <a:gd name="connsiteX1" fmla="*/ 707922 w 2123767"/>
                    <a:gd name="connsiteY1" fmla="*/ 176981 h 294968"/>
                    <a:gd name="connsiteX2" fmla="*/ 2123767 w 2123767"/>
                    <a:gd name="connsiteY2" fmla="*/ 0 h 2949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123767" h="294968">
                      <a:moveTo>
                        <a:pt x="0" y="294968"/>
                      </a:moveTo>
                      <a:cubicBezTo>
                        <a:pt x="176980" y="260555"/>
                        <a:pt x="353961" y="226142"/>
                        <a:pt x="707922" y="176981"/>
                      </a:cubicBezTo>
                      <a:cubicBezTo>
                        <a:pt x="1061883" y="127820"/>
                        <a:pt x="1592825" y="63910"/>
                        <a:pt x="2123767" y="0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cxnSp>
            <p:nvCxnSpPr>
              <p:cNvPr id="75" name="Connecteur droit avec flèche 74"/>
              <p:cNvCxnSpPr/>
              <p:nvPr/>
            </p:nvCxnSpPr>
            <p:spPr>
              <a:xfrm flipH="1">
                <a:off x="6228184" y="711114"/>
                <a:ext cx="1152128" cy="199315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Connecteur droit avec flèche 76"/>
              <p:cNvCxnSpPr/>
              <p:nvPr/>
            </p:nvCxnSpPr>
            <p:spPr>
              <a:xfrm flipV="1">
                <a:off x="2987824" y="741442"/>
                <a:ext cx="936104" cy="187648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Rectangle 17"/>
            <p:cNvSpPr/>
            <p:nvPr/>
          </p:nvSpPr>
          <p:spPr>
            <a:xfrm>
              <a:off x="5425933" y="5210659"/>
              <a:ext cx="806464" cy="15092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0" name="ZoneTexte 19"/>
          <p:cNvSpPr txBox="1"/>
          <p:nvPr/>
        </p:nvSpPr>
        <p:spPr>
          <a:xfrm>
            <a:off x="5968956" y="1439868"/>
            <a:ext cx="16088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SYSTOLE: No reflux</a:t>
            </a:r>
            <a:endParaRPr lang="fr-FR" sz="2400" b="1" dirty="0"/>
          </a:p>
        </p:txBody>
      </p:sp>
      <p:sp>
        <p:nvSpPr>
          <p:cNvPr id="83" name="ZoneTexte 82"/>
          <p:cNvSpPr txBox="1"/>
          <p:nvPr/>
        </p:nvSpPr>
        <p:spPr>
          <a:xfrm>
            <a:off x="6013633" y="3201159"/>
            <a:ext cx="16088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DIASTOLE: Reflux</a:t>
            </a:r>
            <a:endParaRPr lang="fr-FR" sz="2400" b="1" dirty="0"/>
          </a:p>
        </p:txBody>
      </p:sp>
      <p:sp>
        <p:nvSpPr>
          <p:cNvPr id="84" name="ZoneTexte 83"/>
          <p:cNvSpPr txBox="1"/>
          <p:nvPr/>
        </p:nvSpPr>
        <p:spPr>
          <a:xfrm>
            <a:off x="5883980" y="5073233"/>
            <a:ext cx="30925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Shunt </a:t>
            </a:r>
            <a:r>
              <a:rPr lang="fr-FR" sz="2400" b="1" dirty="0" err="1" smtClean="0"/>
              <a:t>disconnection</a:t>
            </a:r>
            <a:r>
              <a:rPr lang="fr-FR" sz="2400" b="1" dirty="0" smtClean="0"/>
              <a:t>            at the escape point: No more Reflux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2622982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47</Words>
  <Application>Microsoft Office PowerPoint</Application>
  <PresentationFormat>Affichage à l'écran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claude franceschi</dc:creator>
  <cp:lastModifiedBy>franceschi</cp:lastModifiedBy>
  <cp:revision>10</cp:revision>
  <dcterms:created xsi:type="dcterms:W3CDTF">2015-04-06T06:48:50Z</dcterms:created>
  <dcterms:modified xsi:type="dcterms:W3CDTF">2015-04-06T09:28:04Z</dcterms:modified>
</cp:coreProperties>
</file>