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8"/>
  </p:notesMasterIdLst>
  <p:sldIdLst>
    <p:sldId id="276" r:id="rId2"/>
    <p:sldId id="277" r:id="rId3"/>
    <p:sldId id="278" r:id="rId4"/>
    <p:sldId id="301" r:id="rId5"/>
    <p:sldId id="302" r:id="rId6"/>
    <p:sldId id="303" r:id="rId7"/>
    <p:sldId id="619" r:id="rId8"/>
    <p:sldId id="620" r:id="rId9"/>
    <p:sldId id="311" r:id="rId10"/>
    <p:sldId id="563" r:id="rId11"/>
    <p:sldId id="360" r:id="rId12"/>
    <p:sldId id="357" r:id="rId13"/>
    <p:sldId id="359" r:id="rId14"/>
    <p:sldId id="366" r:id="rId15"/>
    <p:sldId id="369" r:id="rId16"/>
    <p:sldId id="367" r:id="rId17"/>
    <p:sldId id="561" r:id="rId18"/>
    <p:sldId id="462" r:id="rId19"/>
    <p:sldId id="562" r:id="rId20"/>
    <p:sldId id="565" r:id="rId21"/>
    <p:sldId id="567" r:id="rId22"/>
    <p:sldId id="566" r:id="rId23"/>
    <p:sldId id="568" r:id="rId24"/>
    <p:sldId id="569" r:id="rId25"/>
    <p:sldId id="605" r:id="rId26"/>
    <p:sldId id="571" r:id="rId27"/>
    <p:sldId id="572" r:id="rId28"/>
    <p:sldId id="575" r:id="rId29"/>
    <p:sldId id="576" r:id="rId30"/>
    <p:sldId id="739" r:id="rId31"/>
    <p:sldId id="741" r:id="rId32"/>
    <p:sldId id="749" r:id="rId33"/>
    <p:sldId id="750" r:id="rId34"/>
    <p:sldId id="752" r:id="rId35"/>
    <p:sldId id="768" r:id="rId36"/>
    <p:sldId id="769" r:id="rId37"/>
    <p:sldId id="743" r:id="rId38"/>
    <p:sldId id="745" r:id="rId39"/>
    <p:sldId id="756" r:id="rId40"/>
    <p:sldId id="757" r:id="rId41"/>
    <p:sldId id="771" r:id="rId42"/>
    <p:sldId id="772" r:id="rId43"/>
    <p:sldId id="760" r:id="rId44"/>
    <p:sldId id="607" r:id="rId45"/>
    <p:sldId id="606" r:id="rId46"/>
    <p:sldId id="879" r:id="rId47"/>
    <p:sldId id="608" r:id="rId48"/>
    <p:sldId id="578" r:id="rId49"/>
    <p:sldId id="579" r:id="rId50"/>
    <p:sldId id="583" r:id="rId51"/>
    <p:sldId id="584" r:id="rId52"/>
    <p:sldId id="585" r:id="rId53"/>
    <p:sldId id="586" r:id="rId54"/>
    <p:sldId id="587" r:id="rId55"/>
    <p:sldId id="588" r:id="rId56"/>
    <p:sldId id="589" r:id="rId57"/>
    <p:sldId id="590" r:id="rId58"/>
    <p:sldId id="591" r:id="rId59"/>
    <p:sldId id="609" r:id="rId60"/>
    <p:sldId id="592" r:id="rId61"/>
    <p:sldId id="610" r:id="rId62"/>
    <p:sldId id="593" r:id="rId63"/>
    <p:sldId id="595" r:id="rId64"/>
    <p:sldId id="614" r:id="rId65"/>
    <p:sldId id="880" r:id="rId66"/>
    <p:sldId id="615" r:id="rId67"/>
    <p:sldId id="617" r:id="rId68"/>
    <p:sldId id="618" r:id="rId69"/>
    <p:sldId id="599" r:id="rId70"/>
    <p:sldId id="600" r:id="rId71"/>
    <p:sldId id="601" r:id="rId72"/>
    <p:sldId id="773" r:id="rId73"/>
    <p:sldId id="774" r:id="rId74"/>
    <p:sldId id="602" r:id="rId75"/>
    <p:sldId id="603" r:id="rId76"/>
    <p:sldId id="604" r:id="rId77"/>
    <p:sldId id="646" r:id="rId78"/>
    <p:sldId id="621" r:id="rId79"/>
    <p:sldId id="622" r:id="rId80"/>
    <p:sldId id="656" r:id="rId81"/>
    <p:sldId id="657" r:id="rId82"/>
    <p:sldId id="625" r:id="rId83"/>
    <p:sldId id="665" r:id="rId84"/>
    <p:sldId id="666" r:id="rId85"/>
    <p:sldId id="667" r:id="rId86"/>
    <p:sldId id="668" r:id="rId87"/>
    <p:sldId id="645" r:id="rId88"/>
    <p:sldId id="643" r:id="rId89"/>
    <p:sldId id="669" r:id="rId90"/>
    <p:sldId id="670" r:id="rId91"/>
    <p:sldId id="671" r:id="rId92"/>
    <p:sldId id="672" r:id="rId93"/>
    <p:sldId id="673" r:id="rId94"/>
    <p:sldId id="677" r:id="rId95"/>
    <p:sldId id="678" r:id="rId96"/>
    <p:sldId id="674" r:id="rId97"/>
    <p:sldId id="675" r:id="rId98"/>
    <p:sldId id="676" r:id="rId99"/>
    <p:sldId id="679" r:id="rId100"/>
    <p:sldId id="680" r:id="rId101"/>
    <p:sldId id="876" r:id="rId102"/>
    <p:sldId id="682" r:id="rId103"/>
    <p:sldId id="683" r:id="rId104"/>
    <p:sldId id="681" r:id="rId105"/>
    <p:sldId id="663" r:id="rId106"/>
    <p:sldId id="684" r:id="rId107"/>
    <p:sldId id="717" r:id="rId108"/>
    <p:sldId id="735" r:id="rId109"/>
    <p:sldId id="695" r:id="rId110"/>
    <p:sldId id="697" r:id="rId111"/>
    <p:sldId id="736" r:id="rId112"/>
    <p:sldId id="704" r:id="rId113"/>
    <p:sldId id="705" r:id="rId114"/>
    <p:sldId id="706" r:id="rId115"/>
    <p:sldId id="707" r:id="rId116"/>
    <p:sldId id="708" r:id="rId117"/>
    <p:sldId id="709" r:id="rId118"/>
    <p:sldId id="649" r:id="rId119"/>
    <p:sldId id="721" r:id="rId120"/>
    <p:sldId id="723" r:id="rId121"/>
    <p:sldId id="725" r:id="rId122"/>
    <p:sldId id="726" r:id="rId123"/>
    <p:sldId id="800" r:id="rId124"/>
    <p:sldId id="802" r:id="rId125"/>
    <p:sldId id="803" r:id="rId126"/>
    <p:sldId id="804" r:id="rId127"/>
    <p:sldId id="805" r:id="rId128"/>
    <p:sldId id="806" r:id="rId129"/>
    <p:sldId id="807" r:id="rId130"/>
    <p:sldId id="808" r:id="rId131"/>
    <p:sldId id="809" r:id="rId132"/>
    <p:sldId id="810" r:id="rId133"/>
    <p:sldId id="811" r:id="rId134"/>
    <p:sldId id="812" r:id="rId135"/>
    <p:sldId id="813" r:id="rId136"/>
    <p:sldId id="814" r:id="rId137"/>
    <p:sldId id="815" r:id="rId138"/>
    <p:sldId id="816" r:id="rId139"/>
    <p:sldId id="817" r:id="rId140"/>
    <p:sldId id="818" r:id="rId141"/>
    <p:sldId id="819" r:id="rId142"/>
    <p:sldId id="820" r:id="rId143"/>
    <p:sldId id="821" r:id="rId144"/>
    <p:sldId id="824" r:id="rId145"/>
    <p:sldId id="825" r:id="rId146"/>
    <p:sldId id="823" r:id="rId147"/>
    <p:sldId id="822" r:id="rId148"/>
    <p:sldId id="828" r:id="rId149"/>
    <p:sldId id="829" r:id="rId150"/>
    <p:sldId id="830" r:id="rId151"/>
    <p:sldId id="831" r:id="rId152"/>
    <p:sldId id="855" r:id="rId153"/>
    <p:sldId id="856" r:id="rId154"/>
    <p:sldId id="835" r:id="rId155"/>
    <p:sldId id="836" r:id="rId156"/>
    <p:sldId id="837" r:id="rId157"/>
    <p:sldId id="857" r:id="rId158"/>
    <p:sldId id="838" r:id="rId159"/>
    <p:sldId id="839" r:id="rId160"/>
    <p:sldId id="841" r:id="rId161"/>
    <p:sldId id="842" r:id="rId162"/>
    <p:sldId id="843" r:id="rId163"/>
    <p:sldId id="845" r:id="rId164"/>
    <p:sldId id="847" r:id="rId165"/>
    <p:sldId id="849" r:id="rId166"/>
    <p:sldId id="851" r:id="rId167"/>
    <p:sldId id="853" r:id="rId168"/>
    <p:sldId id="858" r:id="rId169"/>
    <p:sldId id="860" r:id="rId170"/>
    <p:sldId id="859" r:id="rId171"/>
    <p:sldId id="861" r:id="rId172"/>
    <p:sldId id="862" r:id="rId173"/>
    <p:sldId id="863" r:id="rId174"/>
    <p:sldId id="864" r:id="rId175"/>
    <p:sldId id="865" r:id="rId176"/>
    <p:sldId id="867" r:id="rId177"/>
    <p:sldId id="868" r:id="rId178"/>
    <p:sldId id="866" r:id="rId179"/>
    <p:sldId id="869" r:id="rId180"/>
    <p:sldId id="870" r:id="rId181"/>
    <p:sldId id="881" r:id="rId182"/>
    <p:sldId id="882" r:id="rId183"/>
    <p:sldId id="874" r:id="rId184"/>
    <p:sldId id="873" r:id="rId185"/>
    <p:sldId id="872" r:id="rId186"/>
    <p:sldId id="875" r:id="rId1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rgbClr val="FFFF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FF"/>
    <a:srgbClr val="00CCFF"/>
    <a:srgbClr val="5F5F5F"/>
    <a:srgbClr val="000066"/>
    <a:srgbClr val="808080"/>
    <a:srgbClr val="FFCC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39" autoAdjust="0"/>
  </p:normalViewPr>
  <p:slideViewPr>
    <p:cSldViewPr>
      <p:cViewPr>
        <p:scale>
          <a:sx n="69" d="100"/>
          <a:sy n="69" d="100"/>
        </p:scale>
        <p:origin x="-1326" y="-1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70"/>
    </p:cViewPr>
  </p:sorterViewPr>
  <p:notesViewPr>
    <p:cSldViewPr>
      <p:cViewPr varScale="1">
        <p:scale>
          <a:sx n="55" d="100"/>
          <a:sy n="55" d="100"/>
        </p:scale>
        <p:origin x="-15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C589210-7D7C-4BC2-A21C-0735EB09A87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B6EDF-5C0E-4A7A-9277-1992AE5AF6CC}" type="slidenum">
              <a:rPr lang="fr-FR"/>
              <a:pPr/>
              <a:t>63</a:t>
            </a:fld>
            <a:endParaRPr lang="fr-FR"/>
          </a:p>
        </p:txBody>
      </p:sp>
      <p:sp>
        <p:nvSpPr>
          <p:cNvPr id="42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0C797-A44C-49AE-9587-D08253575B81}" type="slidenum">
              <a:rPr lang="fr-FR"/>
              <a:pPr/>
              <a:t>73</a:t>
            </a:fld>
            <a:endParaRPr lang="fr-FR"/>
          </a:p>
        </p:txBody>
      </p:sp>
      <p:sp>
        <p:nvSpPr>
          <p:cNvPr id="70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600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3441F-DDE4-46E0-B949-25BE9E10BCC7}" type="slidenum">
              <a:rPr lang="fr-FR"/>
              <a:pPr/>
              <a:t>92</a:t>
            </a:fld>
            <a:endParaRPr lang="fr-FR"/>
          </a:p>
        </p:txBody>
      </p:sp>
      <p:sp>
        <p:nvSpPr>
          <p:cNvPr id="530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23664-EFA2-417F-9017-20BAB2516740}" type="slidenum">
              <a:rPr lang="fr-FR"/>
              <a:pPr/>
              <a:t>93</a:t>
            </a:fld>
            <a:endParaRPr lang="fr-FR"/>
          </a:p>
        </p:txBody>
      </p:sp>
      <p:sp>
        <p:nvSpPr>
          <p:cNvPr id="532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FB14F2-009C-4F58-B41B-3EB0F4D16F00}" type="slidenum">
              <a:rPr lang="fr-FR"/>
              <a:pPr/>
              <a:t>94</a:t>
            </a:fld>
            <a:endParaRPr lang="fr-FR"/>
          </a:p>
        </p:txBody>
      </p:sp>
      <p:sp>
        <p:nvSpPr>
          <p:cNvPr id="540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C57FF-0EF8-4B51-8B52-D416B1B8598D}" type="slidenum">
              <a:rPr lang="fr-FR"/>
              <a:pPr/>
              <a:t>95</a:t>
            </a:fld>
            <a:endParaRPr lang="fr-FR"/>
          </a:p>
        </p:txBody>
      </p:sp>
      <p:sp>
        <p:nvSpPr>
          <p:cNvPr id="542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EE054-3E74-4CA5-8749-6F16025B1B22}" type="slidenum">
              <a:rPr lang="fr-FR"/>
              <a:pPr/>
              <a:t>96</a:t>
            </a:fld>
            <a:endParaRPr lang="fr-FR"/>
          </a:p>
        </p:txBody>
      </p:sp>
      <p:sp>
        <p:nvSpPr>
          <p:cNvPr id="534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FBDB7-2B2A-4F2F-B245-3BCC33256126}" type="slidenum">
              <a:rPr lang="fr-FR"/>
              <a:pPr/>
              <a:t>97</a:t>
            </a:fld>
            <a:endParaRPr lang="fr-FR"/>
          </a:p>
        </p:txBody>
      </p:sp>
      <p:sp>
        <p:nvSpPr>
          <p:cNvPr id="536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EAD74-4F02-447D-90E9-174443A31437}" type="slidenum">
              <a:rPr lang="fr-FR"/>
              <a:pPr/>
              <a:t>98</a:t>
            </a:fld>
            <a:endParaRPr lang="fr-FR"/>
          </a:p>
        </p:txBody>
      </p:sp>
      <p:sp>
        <p:nvSpPr>
          <p:cNvPr id="538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IL REFLUSSO DA PERFORANTE ISOLATA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78FA6-17E3-45E6-B3CB-1B1FF0031D1D}" type="slidenum">
              <a:rPr lang="fr-FR"/>
              <a:pPr/>
              <a:t>107</a:t>
            </a:fld>
            <a:endParaRPr lang="fr-FR"/>
          </a:p>
        </p:txBody>
      </p:sp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55FF5-E062-401F-A66C-106BD262E71E}" type="slidenum">
              <a:rPr lang="fr-FR"/>
              <a:pPr/>
              <a:t>108</a:t>
            </a:fld>
            <a:endParaRPr lang="fr-FR"/>
          </a:p>
        </p:txBody>
      </p:sp>
      <p:sp>
        <p:nvSpPr>
          <p:cNvPr id="65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7C48-6F8B-4AC4-9F93-C0346CA088E3}" type="slidenum">
              <a:rPr lang="fr-FR"/>
              <a:pPr/>
              <a:t>64</a:t>
            </a:fld>
            <a:endParaRPr lang="fr-FR"/>
          </a:p>
        </p:txBody>
      </p:sp>
      <p:sp>
        <p:nvSpPr>
          <p:cNvPr id="455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07308-9268-4510-AEF0-24F83C6B3452}" type="slidenum">
              <a:rPr lang="fr-FR"/>
              <a:pPr/>
              <a:t>109</a:t>
            </a:fld>
            <a:endParaRPr lang="fr-FR"/>
          </a:p>
        </p:txBody>
      </p:sp>
      <p:sp>
        <p:nvSpPr>
          <p:cNvPr id="572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6C2FA-A050-490B-8A6D-4826BC9D7F65}" type="slidenum">
              <a:rPr lang="fr-FR"/>
              <a:pPr/>
              <a:t>110</a:t>
            </a:fld>
            <a:endParaRPr lang="fr-FR"/>
          </a:p>
        </p:txBody>
      </p:sp>
      <p:sp>
        <p:nvSpPr>
          <p:cNvPr id="576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BAB8B-A7B8-4A67-8DCF-9159C4BD2D99}" type="slidenum">
              <a:rPr lang="fr-FR"/>
              <a:pPr/>
              <a:t>111</a:t>
            </a:fld>
            <a:endParaRPr lang="fr-FR"/>
          </a:p>
        </p:txBody>
      </p:sp>
      <p:sp>
        <p:nvSpPr>
          <p:cNvPr id="65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172E2-3BD4-42F4-8319-734CE13F8A81}" type="slidenum">
              <a:rPr lang="fr-FR"/>
              <a:pPr/>
              <a:t>112</a:t>
            </a:fld>
            <a:endParaRPr lang="fr-FR"/>
          </a:p>
        </p:txBody>
      </p:sp>
      <p:sp>
        <p:nvSpPr>
          <p:cNvPr id="590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5A18A-D5D6-4BB9-81BB-5DEDDEF6055F}" type="slidenum">
              <a:rPr lang="fr-FR"/>
              <a:pPr/>
              <a:t>113</a:t>
            </a:fld>
            <a:endParaRPr lang="fr-FR"/>
          </a:p>
        </p:txBody>
      </p:sp>
      <p:sp>
        <p:nvSpPr>
          <p:cNvPr id="592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96730-B334-4C7E-AE4A-92E117112538}" type="slidenum">
              <a:rPr lang="fr-FR"/>
              <a:pPr/>
              <a:t>114</a:t>
            </a:fld>
            <a:endParaRPr lang="fr-FR"/>
          </a:p>
        </p:txBody>
      </p:sp>
      <p:sp>
        <p:nvSpPr>
          <p:cNvPr id="594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A201C-7E8E-4BE3-B164-877330FD257D}" type="slidenum">
              <a:rPr lang="fr-FR"/>
              <a:pPr/>
              <a:t>115</a:t>
            </a:fld>
            <a:endParaRPr lang="fr-FR"/>
          </a:p>
        </p:txBody>
      </p:sp>
      <p:sp>
        <p:nvSpPr>
          <p:cNvPr id="596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EAB45-07F8-44F4-B1B6-414A59D218F1}" type="slidenum">
              <a:rPr lang="fr-FR"/>
              <a:pPr/>
              <a:t>116</a:t>
            </a:fld>
            <a:endParaRPr lang="fr-FR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83FFE-183C-42A3-AE18-03C7C9FE14F5}" type="slidenum">
              <a:rPr lang="fr-FR"/>
              <a:pPr/>
              <a:t>117</a:t>
            </a:fld>
            <a:endParaRPr lang="fr-FR"/>
          </a:p>
        </p:txBody>
      </p:sp>
      <p:sp>
        <p:nvSpPr>
          <p:cNvPr id="601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F6F4B-CDAD-4901-8043-FD7F5673257C}" type="slidenum">
              <a:rPr lang="fr-FR"/>
              <a:pPr/>
              <a:t>118</a:t>
            </a:fld>
            <a:endParaRPr lang="fr-FR"/>
          </a:p>
        </p:txBody>
      </p:sp>
      <p:sp>
        <p:nvSpPr>
          <p:cNvPr id="499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D1AE0-D88F-4B44-9283-D824F117CECE}" type="slidenum">
              <a:rPr lang="fr-FR"/>
              <a:pPr/>
              <a:t>65</a:t>
            </a:fld>
            <a:endParaRPr lang="fr-FR"/>
          </a:p>
        </p:txBody>
      </p:sp>
      <p:sp>
        <p:nvSpPr>
          <p:cNvPr id="84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08CF-C540-44DF-8B06-15AAB53BBC09}" type="slidenum">
              <a:rPr lang="fr-FR"/>
              <a:pPr/>
              <a:t>119</a:t>
            </a:fld>
            <a:endParaRPr lang="fr-FR"/>
          </a:p>
        </p:txBody>
      </p:sp>
      <p:sp>
        <p:nvSpPr>
          <p:cNvPr id="625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EED8F-7A3C-458B-B9B1-C62450B3E34A}" type="slidenum">
              <a:rPr lang="fr-FR"/>
              <a:pPr/>
              <a:t>120</a:t>
            </a:fld>
            <a:endParaRPr lang="fr-FR"/>
          </a:p>
        </p:txBody>
      </p:sp>
      <p:sp>
        <p:nvSpPr>
          <p:cNvPr id="629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71DF6-2DF9-4FA3-BF09-4924BBD93C68}" type="slidenum">
              <a:rPr lang="fr-FR"/>
              <a:pPr/>
              <a:t>121</a:t>
            </a:fld>
            <a:endParaRPr lang="fr-FR"/>
          </a:p>
        </p:txBody>
      </p:sp>
      <p:sp>
        <p:nvSpPr>
          <p:cNvPr id="633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DD803-1C94-4745-AD06-4E6A64BCECE5}" type="slidenum">
              <a:rPr lang="fr-FR"/>
              <a:pPr/>
              <a:t>122</a:t>
            </a:fld>
            <a:endParaRPr lang="fr-FR"/>
          </a:p>
        </p:txBody>
      </p:sp>
      <p:sp>
        <p:nvSpPr>
          <p:cNvPr id="635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2664D-24A2-4ED3-BB46-ED2F641ECED9}" type="slidenum">
              <a:rPr lang="fr-FR"/>
              <a:pPr/>
              <a:t>66</a:t>
            </a:fld>
            <a:endParaRPr lang="fr-FR"/>
          </a:p>
        </p:txBody>
      </p:sp>
      <p:sp>
        <p:nvSpPr>
          <p:cNvPr id="457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D9593-78F1-468F-9DB5-DF52403C263B}" type="slidenum">
              <a:rPr lang="fr-FR"/>
              <a:pPr/>
              <a:t>67</a:t>
            </a:fld>
            <a:endParaRPr lang="fr-FR"/>
          </a:p>
        </p:txBody>
      </p:sp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FF1A2-29AC-4BDB-A127-84DEA9B19177}" type="slidenum">
              <a:rPr lang="fr-FR"/>
              <a:pPr/>
              <a:t>68</a:t>
            </a:fld>
            <a:endParaRPr lang="fr-FR"/>
          </a:p>
        </p:txBody>
      </p:sp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in genere in relazione con uno SHUNT PELVICO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0E9A1-7C0E-44C7-994F-0054A38DD3A6}" type="slidenum">
              <a:rPr lang="fr-FR"/>
              <a:pPr/>
              <a:t>69</a:t>
            </a:fld>
            <a:endParaRPr lang="fr-FR"/>
          </a:p>
        </p:txBody>
      </p:sp>
      <p:sp>
        <p:nvSpPr>
          <p:cNvPr id="434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IL REFLUSSO DA PERFORANTE ISOLATA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26527-1443-46D6-9A64-DFC462F3F07F}" type="slidenum">
              <a:rPr lang="fr-FR"/>
              <a:pPr/>
              <a:t>70</a:t>
            </a:fld>
            <a:endParaRPr lang="fr-FR"/>
          </a:p>
        </p:txBody>
      </p:sp>
      <p:sp>
        <p:nvSpPr>
          <p:cNvPr id="436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E’ IL REFLUSSO DA PERFORANTE ISOLATA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A58A1-CA8A-4E7C-B353-9D23B557E018}" type="slidenum">
              <a:rPr lang="fr-FR"/>
              <a:pPr/>
              <a:t>72</a:t>
            </a:fld>
            <a:endParaRPr lang="fr-FR"/>
          </a:p>
        </p:txBody>
      </p:sp>
      <p:sp>
        <p:nvSpPr>
          <p:cNvPr id="69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z="16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E06E-3275-47E8-8BF3-7875FB8BCAD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99A4C-B0AB-461C-A8FE-E0D3CC35E4F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C9F66-F67B-4B12-A291-F7285200855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E378A7-BAB7-43A0-80F1-46EFCDC6260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F8ADB0-C372-4A50-8E63-C570C5A6889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67BBD1-8F39-4832-89C3-795A9C2840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3D955F-B88D-4596-8242-0C638714B6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E2F2D-6ED1-4E05-9A19-ACEE7D0EEDA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C0F05-C300-40C1-BA6E-EE7C1863E42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32475-613B-4090-ACA9-77AF2F26EF2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A18A-A78C-47D1-9284-65FC9275E4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FDE70-3352-4FF4-8937-17B9CF2D8B6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6E1D0-CABC-4CB7-A8FC-9DC9481D503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B82F5-E36B-4AE8-BE63-BF4DC0A57CB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it-IT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4A207-510F-458B-8DFD-4369E3CC543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it-IT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5AC1A-7AC7-4584-886E-1D43B1B8FB7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91DA503C-6297-459B-A6A3-7B256DE2A45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 flipH="1">
            <a:off x="2114550" y="319088"/>
            <a:ext cx="1863725" cy="6038850"/>
          </a:xfrm>
          <a:custGeom>
            <a:avLst/>
            <a:gdLst/>
            <a:ahLst/>
            <a:cxnLst>
              <a:cxn ang="0">
                <a:pos x="77" y="325"/>
              </a:cxn>
              <a:cxn ang="0">
                <a:pos x="0" y="538"/>
              </a:cxn>
              <a:cxn ang="0">
                <a:pos x="15" y="649"/>
              </a:cxn>
              <a:cxn ang="0">
                <a:pos x="108" y="830"/>
              </a:cxn>
              <a:cxn ang="0">
                <a:pos x="108" y="914"/>
              </a:cxn>
              <a:cxn ang="0">
                <a:pos x="186" y="1206"/>
              </a:cxn>
              <a:cxn ang="0">
                <a:pos x="217" y="1290"/>
              </a:cxn>
              <a:cxn ang="0">
                <a:pos x="276" y="1615"/>
              </a:cxn>
              <a:cxn ang="0">
                <a:pos x="292" y="1718"/>
              </a:cxn>
              <a:cxn ang="0">
                <a:pos x="232" y="1881"/>
              </a:cxn>
              <a:cxn ang="0">
                <a:pos x="217" y="1948"/>
              </a:cxn>
              <a:cxn ang="0">
                <a:pos x="186" y="2025"/>
              </a:cxn>
              <a:cxn ang="0">
                <a:pos x="170" y="2257"/>
              </a:cxn>
              <a:cxn ang="0">
                <a:pos x="276" y="2410"/>
              </a:cxn>
              <a:cxn ang="0">
                <a:pos x="322" y="2607"/>
              </a:cxn>
              <a:cxn ang="0">
                <a:pos x="338" y="2683"/>
              </a:cxn>
              <a:cxn ang="0">
                <a:pos x="353" y="2829"/>
              </a:cxn>
              <a:cxn ang="0">
                <a:pos x="232" y="2889"/>
              </a:cxn>
              <a:cxn ang="0">
                <a:pos x="170" y="2967"/>
              </a:cxn>
              <a:cxn ang="0">
                <a:pos x="276" y="3042"/>
              </a:cxn>
              <a:cxn ang="0">
                <a:pos x="384" y="3120"/>
              </a:cxn>
              <a:cxn ang="0">
                <a:pos x="508" y="3316"/>
              </a:cxn>
              <a:cxn ang="0">
                <a:pos x="539" y="3341"/>
              </a:cxn>
              <a:cxn ang="0">
                <a:pos x="725" y="3367"/>
              </a:cxn>
              <a:cxn ang="0">
                <a:pos x="880" y="3350"/>
              </a:cxn>
              <a:cxn ang="0">
                <a:pos x="833" y="3274"/>
              </a:cxn>
              <a:cxn ang="0">
                <a:pos x="787" y="3025"/>
              </a:cxn>
              <a:cxn ang="0">
                <a:pos x="771" y="2864"/>
              </a:cxn>
              <a:cxn ang="0">
                <a:pos x="756" y="2700"/>
              </a:cxn>
              <a:cxn ang="0">
                <a:pos x="740" y="2513"/>
              </a:cxn>
              <a:cxn ang="0">
                <a:pos x="740" y="2257"/>
              </a:cxn>
              <a:cxn ang="0">
                <a:pos x="740" y="2128"/>
              </a:cxn>
              <a:cxn ang="0">
                <a:pos x="740" y="1931"/>
              </a:cxn>
              <a:cxn ang="0">
                <a:pos x="771" y="1864"/>
              </a:cxn>
              <a:cxn ang="0">
                <a:pos x="864" y="1744"/>
              </a:cxn>
              <a:cxn ang="0">
                <a:pos x="880" y="1709"/>
              </a:cxn>
              <a:cxn ang="0">
                <a:pos x="880" y="1623"/>
              </a:cxn>
              <a:cxn ang="0">
                <a:pos x="911" y="1462"/>
              </a:cxn>
              <a:cxn ang="0">
                <a:pos x="942" y="1376"/>
              </a:cxn>
              <a:cxn ang="0">
                <a:pos x="1003" y="1197"/>
              </a:cxn>
              <a:cxn ang="0">
                <a:pos x="1050" y="897"/>
              </a:cxn>
              <a:cxn ang="0">
                <a:pos x="1034" y="804"/>
              </a:cxn>
              <a:cxn ang="0">
                <a:pos x="1050" y="641"/>
              </a:cxn>
              <a:cxn ang="0">
                <a:pos x="1079" y="472"/>
              </a:cxn>
              <a:cxn ang="0">
                <a:pos x="1193" y="157"/>
              </a:cxn>
              <a:cxn ang="0">
                <a:pos x="1236" y="43"/>
              </a:cxn>
              <a:cxn ang="0">
                <a:pos x="1205" y="60"/>
              </a:cxn>
              <a:cxn ang="0">
                <a:pos x="942" y="0"/>
              </a:cxn>
              <a:cxn ang="0">
                <a:pos x="709" y="34"/>
              </a:cxn>
              <a:cxn ang="0">
                <a:pos x="415" y="120"/>
              </a:cxn>
              <a:cxn ang="0">
                <a:pos x="276" y="180"/>
              </a:cxn>
            </a:cxnLst>
            <a:rect l="0" t="0" r="r" b="b"/>
            <a:pathLst>
              <a:path w="1267" h="3367">
                <a:moveTo>
                  <a:pt x="276" y="180"/>
                </a:moveTo>
                <a:lnTo>
                  <a:pt x="170" y="247"/>
                </a:lnTo>
                <a:lnTo>
                  <a:pt x="77" y="325"/>
                </a:lnTo>
                <a:lnTo>
                  <a:pt x="15" y="428"/>
                </a:lnTo>
                <a:lnTo>
                  <a:pt x="0" y="479"/>
                </a:lnTo>
                <a:lnTo>
                  <a:pt x="0" y="538"/>
                </a:lnTo>
                <a:lnTo>
                  <a:pt x="0" y="538"/>
                </a:lnTo>
                <a:lnTo>
                  <a:pt x="0" y="598"/>
                </a:lnTo>
                <a:lnTo>
                  <a:pt x="15" y="649"/>
                </a:lnTo>
                <a:lnTo>
                  <a:pt x="62" y="718"/>
                </a:lnTo>
                <a:lnTo>
                  <a:pt x="93" y="778"/>
                </a:lnTo>
                <a:lnTo>
                  <a:pt x="108" y="830"/>
                </a:lnTo>
                <a:lnTo>
                  <a:pt x="108" y="830"/>
                </a:lnTo>
                <a:lnTo>
                  <a:pt x="108" y="864"/>
                </a:lnTo>
                <a:lnTo>
                  <a:pt x="108" y="914"/>
                </a:lnTo>
                <a:lnTo>
                  <a:pt x="139" y="1034"/>
                </a:lnTo>
                <a:lnTo>
                  <a:pt x="155" y="1154"/>
                </a:lnTo>
                <a:lnTo>
                  <a:pt x="186" y="1206"/>
                </a:lnTo>
                <a:lnTo>
                  <a:pt x="201" y="1247"/>
                </a:lnTo>
                <a:lnTo>
                  <a:pt x="201" y="1247"/>
                </a:lnTo>
                <a:lnTo>
                  <a:pt x="217" y="1290"/>
                </a:lnTo>
                <a:lnTo>
                  <a:pt x="232" y="1350"/>
                </a:lnTo>
                <a:lnTo>
                  <a:pt x="263" y="1479"/>
                </a:lnTo>
                <a:lnTo>
                  <a:pt x="276" y="1615"/>
                </a:lnTo>
                <a:lnTo>
                  <a:pt x="292" y="1675"/>
                </a:lnTo>
                <a:lnTo>
                  <a:pt x="292" y="1718"/>
                </a:lnTo>
                <a:lnTo>
                  <a:pt x="292" y="1718"/>
                </a:lnTo>
                <a:lnTo>
                  <a:pt x="276" y="1786"/>
                </a:lnTo>
                <a:lnTo>
                  <a:pt x="263" y="1838"/>
                </a:lnTo>
                <a:lnTo>
                  <a:pt x="232" y="1881"/>
                </a:lnTo>
                <a:lnTo>
                  <a:pt x="232" y="1898"/>
                </a:lnTo>
                <a:lnTo>
                  <a:pt x="232" y="1898"/>
                </a:lnTo>
                <a:lnTo>
                  <a:pt x="217" y="1948"/>
                </a:lnTo>
                <a:lnTo>
                  <a:pt x="201" y="1982"/>
                </a:lnTo>
                <a:lnTo>
                  <a:pt x="186" y="2025"/>
                </a:lnTo>
                <a:lnTo>
                  <a:pt x="186" y="2025"/>
                </a:lnTo>
                <a:lnTo>
                  <a:pt x="155" y="2094"/>
                </a:lnTo>
                <a:lnTo>
                  <a:pt x="155" y="2171"/>
                </a:lnTo>
                <a:lnTo>
                  <a:pt x="170" y="2257"/>
                </a:lnTo>
                <a:lnTo>
                  <a:pt x="232" y="2333"/>
                </a:lnTo>
                <a:lnTo>
                  <a:pt x="232" y="2333"/>
                </a:lnTo>
                <a:lnTo>
                  <a:pt x="276" y="2410"/>
                </a:lnTo>
                <a:lnTo>
                  <a:pt x="307" y="2496"/>
                </a:lnTo>
                <a:lnTo>
                  <a:pt x="322" y="2582"/>
                </a:lnTo>
                <a:lnTo>
                  <a:pt x="322" y="2607"/>
                </a:lnTo>
                <a:lnTo>
                  <a:pt x="338" y="2632"/>
                </a:lnTo>
                <a:lnTo>
                  <a:pt x="338" y="2632"/>
                </a:lnTo>
                <a:lnTo>
                  <a:pt x="338" y="2683"/>
                </a:lnTo>
                <a:lnTo>
                  <a:pt x="353" y="2743"/>
                </a:lnTo>
                <a:lnTo>
                  <a:pt x="353" y="2795"/>
                </a:lnTo>
                <a:lnTo>
                  <a:pt x="353" y="2829"/>
                </a:lnTo>
                <a:lnTo>
                  <a:pt x="353" y="2829"/>
                </a:lnTo>
                <a:lnTo>
                  <a:pt x="292" y="2855"/>
                </a:lnTo>
                <a:lnTo>
                  <a:pt x="232" y="2889"/>
                </a:lnTo>
                <a:lnTo>
                  <a:pt x="170" y="2932"/>
                </a:lnTo>
                <a:lnTo>
                  <a:pt x="155" y="2949"/>
                </a:lnTo>
                <a:lnTo>
                  <a:pt x="170" y="2967"/>
                </a:lnTo>
                <a:lnTo>
                  <a:pt x="170" y="2967"/>
                </a:lnTo>
                <a:lnTo>
                  <a:pt x="201" y="3008"/>
                </a:lnTo>
                <a:lnTo>
                  <a:pt x="276" y="3042"/>
                </a:lnTo>
                <a:lnTo>
                  <a:pt x="338" y="3077"/>
                </a:lnTo>
                <a:lnTo>
                  <a:pt x="384" y="3120"/>
                </a:lnTo>
                <a:lnTo>
                  <a:pt x="384" y="3120"/>
                </a:lnTo>
                <a:lnTo>
                  <a:pt x="415" y="3188"/>
                </a:lnTo>
                <a:lnTo>
                  <a:pt x="462" y="3257"/>
                </a:lnTo>
                <a:lnTo>
                  <a:pt x="508" y="3316"/>
                </a:lnTo>
                <a:lnTo>
                  <a:pt x="524" y="3333"/>
                </a:lnTo>
                <a:lnTo>
                  <a:pt x="539" y="3341"/>
                </a:lnTo>
                <a:lnTo>
                  <a:pt x="539" y="3341"/>
                </a:lnTo>
                <a:lnTo>
                  <a:pt x="555" y="3350"/>
                </a:lnTo>
                <a:lnTo>
                  <a:pt x="601" y="3358"/>
                </a:lnTo>
                <a:lnTo>
                  <a:pt x="725" y="3367"/>
                </a:lnTo>
                <a:lnTo>
                  <a:pt x="787" y="3367"/>
                </a:lnTo>
                <a:lnTo>
                  <a:pt x="849" y="3358"/>
                </a:lnTo>
                <a:lnTo>
                  <a:pt x="880" y="3350"/>
                </a:lnTo>
                <a:lnTo>
                  <a:pt x="880" y="3333"/>
                </a:lnTo>
                <a:lnTo>
                  <a:pt x="880" y="3333"/>
                </a:lnTo>
                <a:lnTo>
                  <a:pt x="833" y="3274"/>
                </a:lnTo>
                <a:lnTo>
                  <a:pt x="818" y="3205"/>
                </a:lnTo>
                <a:lnTo>
                  <a:pt x="787" y="3111"/>
                </a:lnTo>
                <a:lnTo>
                  <a:pt x="787" y="3025"/>
                </a:lnTo>
                <a:lnTo>
                  <a:pt x="787" y="3025"/>
                </a:lnTo>
                <a:lnTo>
                  <a:pt x="787" y="2949"/>
                </a:lnTo>
                <a:lnTo>
                  <a:pt x="771" y="2864"/>
                </a:lnTo>
                <a:lnTo>
                  <a:pt x="771" y="2778"/>
                </a:lnTo>
                <a:lnTo>
                  <a:pt x="756" y="2700"/>
                </a:lnTo>
                <a:lnTo>
                  <a:pt x="756" y="2700"/>
                </a:lnTo>
                <a:lnTo>
                  <a:pt x="740" y="2658"/>
                </a:lnTo>
                <a:lnTo>
                  <a:pt x="740" y="2590"/>
                </a:lnTo>
                <a:lnTo>
                  <a:pt x="740" y="2513"/>
                </a:lnTo>
                <a:lnTo>
                  <a:pt x="740" y="2427"/>
                </a:lnTo>
                <a:lnTo>
                  <a:pt x="740" y="2341"/>
                </a:lnTo>
                <a:lnTo>
                  <a:pt x="740" y="2257"/>
                </a:lnTo>
                <a:lnTo>
                  <a:pt x="740" y="2180"/>
                </a:lnTo>
                <a:lnTo>
                  <a:pt x="740" y="2128"/>
                </a:lnTo>
                <a:lnTo>
                  <a:pt x="740" y="2128"/>
                </a:lnTo>
                <a:lnTo>
                  <a:pt x="740" y="2051"/>
                </a:lnTo>
                <a:lnTo>
                  <a:pt x="740" y="1991"/>
                </a:lnTo>
                <a:lnTo>
                  <a:pt x="740" y="1931"/>
                </a:lnTo>
                <a:lnTo>
                  <a:pt x="756" y="1889"/>
                </a:lnTo>
                <a:lnTo>
                  <a:pt x="756" y="1889"/>
                </a:lnTo>
                <a:lnTo>
                  <a:pt x="771" y="1864"/>
                </a:lnTo>
                <a:lnTo>
                  <a:pt x="818" y="1829"/>
                </a:lnTo>
                <a:lnTo>
                  <a:pt x="849" y="1795"/>
                </a:lnTo>
                <a:lnTo>
                  <a:pt x="864" y="1744"/>
                </a:lnTo>
                <a:lnTo>
                  <a:pt x="864" y="1744"/>
                </a:lnTo>
                <a:lnTo>
                  <a:pt x="864" y="1735"/>
                </a:lnTo>
                <a:lnTo>
                  <a:pt x="880" y="1709"/>
                </a:lnTo>
                <a:lnTo>
                  <a:pt x="880" y="1666"/>
                </a:lnTo>
                <a:lnTo>
                  <a:pt x="880" y="1623"/>
                </a:lnTo>
                <a:lnTo>
                  <a:pt x="880" y="1623"/>
                </a:lnTo>
                <a:lnTo>
                  <a:pt x="880" y="1573"/>
                </a:lnTo>
                <a:lnTo>
                  <a:pt x="895" y="1513"/>
                </a:lnTo>
                <a:lnTo>
                  <a:pt x="911" y="1462"/>
                </a:lnTo>
                <a:lnTo>
                  <a:pt x="926" y="1410"/>
                </a:lnTo>
                <a:lnTo>
                  <a:pt x="926" y="1410"/>
                </a:lnTo>
                <a:lnTo>
                  <a:pt x="942" y="1376"/>
                </a:lnTo>
                <a:lnTo>
                  <a:pt x="957" y="1333"/>
                </a:lnTo>
                <a:lnTo>
                  <a:pt x="973" y="1264"/>
                </a:lnTo>
                <a:lnTo>
                  <a:pt x="1003" y="1197"/>
                </a:lnTo>
                <a:lnTo>
                  <a:pt x="1034" y="1034"/>
                </a:lnTo>
                <a:lnTo>
                  <a:pt x="1050" y="965"/>
                </a:lnTo>
                <a:lnTo>
                  <a:pt x="1050" y="897"/>
                </a:lnTo>
                <a:lnTo>
                  <a:pt x="1050" y="897"/>
                </a:lnTo>
                <a:lnTo>
                  <a:pt x="1050" y="847"/>
                </a:lnTo>
                <a:lnTo>
                  <a:pt x="1034" y="804"/>
                </a:lnTo>
                <a:lnTo>
                  <a:pt x="1034" y="752"/>
                </a:lnTo>
                <a:lnTo>
                  <a:pt x="1034" y="701"/>
                </a:lnTo>
                <a:lnTo>
                  <a:pt x="1050" y="641"/>
                </a:lnTo>
                <a:lnTo>
                  <a:pt x="1050" y="641"/>
                </a:lnTo>
                <a:lnTo>
                  <a:pt x="1065" y="606"/>
                </a:lnTo>
                <a:lnTo>
                  <a:pt x="1079" y="472"/>
                </a:lnTo>
                <a:lnTo>
                  <a:pt x="1093" y="343"/>
                </a:lnTo>
                <a:lnTo>
                  <a:pt x="1164" y="243"/>
                </a:lnTo>
                <a:lnTo>
                  <a:pt x="1193" y="157"/>
                </a:lnTo>
                <a:lnTo>
                  <a:pt x="1221" y="143"/>
                </a:lnTo>
                <a:lnTo>
                  <a:pt x="1236" y="100"/>
                </a:lnTo>
                <a:lnTo>
                  <a:pt x="1236" y="43"/>
                </a:lnTo>
                <a:lnTo>
                  <a:pt x="1250" y="71"/>
                </a:lnTo>
                <a:lnTo>
                  <a:pt x="1267" y="112"/>
                </a:lnTo>
                <a:lnTo>
                  <a:pt x="1205" y="60"/>
                </a:lnTo>
                <a:lnTo>
                  <a:pt x="1127" y="26"/>
                </a:lnTo>
                <a:lnTo>
                  <a:pt x="1050" y="0"/>
                </a:lnTo>
                <a:lnTo>
                  <a:pt x="942" y="0"/>
                </a:lnTo>
                <a:lnTo>
                  <a:pt x="833" y="9"/>
                </a:lnTo>
                <a:lnTo>
                  <a:pt x="833" y="9"/>
                </a:lnTo>
                <a:lnTo>
                  <a:pt x="709" y="34"/>
                </a:lnTo>
                <a:lnTo>
                  <a:pt x="601" y="69"/>
                </a:lnTo>
                <a:lnTo>
                  <a:pt x="493" y="94"/>
                </a:lnTo>
                <a:lnTo>
                  <a:pt x="415" y="120"/>
                </a:lnTo>
                <a:lnTo>
                  <a:pt x="353" y="146"/>
                </a:lnTo>
                <a:lnTo>
                  <a:pt x="307" y="163"/>
                </a:lnTo>
                <a:lnTo>
                  <a:pt x="276" y="180"/>
                </a:lnTo>
                <a:lnTo>
                  <a:pt x="276" y="180"/>
                </a:lnTo>
                <a:close/>
              </a:path>
            </a:pathLst>
          </a:custGeom>
          <a:solidFill>
            <a:srgbClr val="F2AD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2481263" y="666750"/>
            <a:ext cx="1246187" cy="1944688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132" y="6"/>
              </a:cxn>
              <a:cxn ang="0">
                <a:pos x="198" y="29"/>
              </a:cxn>
              <a:cxn ang="0">
                <a:pos x="246" y="59"/>
              </a:cxn>
              <a:cxn ang="0">
                <a:pos x="282" y="101"/>
              </a:cxn>
              <a:cxn ang="0">
                <a:pos x="311" y="155"/>
              </a:cxn>
              <a:cxn ang="0">
                <a:pos x="323" y="209"/>
              </a:cxn>
              <a:cxn ang="0">
                <a:pos x="329" y="269"/>
              </a:cxn>
              <a:cxn ang="0">
                <a:pos x="329" y="334"/>
              </a:cxn>
              <a:cxn ang="0">
                <a:pos x="323" y="400"/>
              </a:cxn>
              <a:cxn ang="0">
                <a:pos x="305" y="466"/>
              </a:cxn>
              <a:cxn ang="0">
                <a:pos x="293" y="525"/>
              </a:cxn>
              <a:cxn ang="0">
                <a:pos x="270" y="585"/>
              </a:cxn>
              <a:cxn ang="0">
                <a:pos x="252" y="633"/>
              </a:cxn>
              <a:cxn ang="0">
                <a:pos x="234" y="681"/>
              </a:cxn>
              <a:cxn ang="0">
                <a:pos x="216" y="711"/>
              </a:cxn>
              <a:cxn ang="0">
                <a:pos x="198" y="735"/>
              </a:cxn>
              <a:cxn ang="0">
                <a:pos x="198" y="735"/>
              </a:cxn>
              <a:cxn ang="0">
                <a:pos x="186" y="747"/>
              </a:cxn>
              <a:cxn ang="0">
                <a:pos x="174" y="758"/>
              </a:cxn>
              <a:cxn ang="0">
                <a:pos x="150" y="753"/>
              </a:cxn>
              <a:cxn ang="0">
                <a:pos x="126" y="735"/>
              </a:cxn>
              <a:cxn ang="0">
                <a:pos x="102" y="693"/>
              </a:cxn>
              <a:cxn ang="0">
                <a:pos x="78" y="645"/>
              </a:cxn>
              <a:cxn ang="0">
                <a:pos x="60" y="579"/>
              </a:cxn>
              <a:cxn ang="0">
                <a:pos x="42" y="508"/>
              </a:cxn>
              <a:cxn ang="0">
                <a:pos x="24" y="436"/>
              </a:cxn>
              <a:cxn ang="0">
                <a:pos x="0" y="280"/>
              </a:cxn>
              <a:cxn ang="0">
                <a:pos x="0" y="209"/>
              </a:cxn>
              <a:cxn ang="0">
                <a:pos x="0" y="143"/>
              </a:cxn>
              <a:cxn ang="0">
                <a:pos x="0" y="83"/>
              </a:cxn>
              <a:cxn ang="0">
                <a:pos x="12" y="35"/>
              </a:cxn>
              <a:cxn ang="0">
                <a:pos x="30" y="12"/>
              </a:cxn>
              <a:cxn ang="0">
                <a:pos x="54" y="0"/>
              </a:cxn>
            </a:cxnLst>
            <a:rect l="0" t="0" r="r" b="b"/>
            <a:pathLst>
              <a:path w="329" h="758">
                <a:moveTo>
                  <a:pt x="54" y="0"/>
                </a:moveTo>
                <a:lnTo>
                  <a:pt x="132" y="6"/>
                </a:lnTo>
                <a:lnTo>
                  <a:pt x="198" y="29"/>
                </a:lnTo>
                <a:lnTo>
                  <a:pt x="246" y="59"/>
                </a:lnTo>
                <a:lnTo>
                  <a:pt x="282" y="101"/>
                </a:lnTo>
                <a:lnTo>
                  <a:pt x="311" y="155"/>
                </a:lnTo>
                <a:lnTo>
                  <a:pt x="323" y="209"/>
                </a:lnTo>
                <a:lnTo>
                  <a:pt x="329" y="269"/>
                </a:lnTo>
                <a:lnTo>
                  <a:pt x="329" y="334"/>
                </a:lnTo>
                <a:lnTo>
                  <a:pt x="323" y="400"/>
                </a:lnTo>
                <a:lnTo>
                  <a:pt x="305" y="466"/>
                </a:lnTo>
                <a:lnTo>
                  <a:pt x="293" y="525"/>
                </a:lnTo>
                <a:lnTo>
                  <a:pt x="270" y="585"/>
                </a:lnTo>
                <a:lnTo>
                  <a:pt x="252" y="633"/>
                </a:lnTo>
                <a:lnTo>
                  <a:pt x="234" y="681"/>
                </a:lnTo>
                <a:lnTo>
                  <a:pt x="216" y="711"/>
                </a:lnTo>
                <a:lnTo>
                  <a:pt x="198" y="735"/>
                </a:lnTo>
                <a:lnTo>
                  <a:pt x="198" y="735"/>
                </a:lnTo>
                <a:lnTo>
                  <a:pt x="186" y="747"/>
                </a:lnTo>
                <a:lnTo>
                  <a:pt x="174" y="758"/>
                </a:lnTo>
                <a:lnTo>
                  <a:pt x="150" y="753"/>
                </a:lnTo>
                <a:lnTo>
                  <a:pt x="126" y="735"/>
                </a:lnTo>
                <a:lnTo>
                  <a:pt x="102" y="693"/>
                </a:lnTo>
                <a:lnTo>
                  <a:pt x="78" y="645"/>
                </a:lnTo>
                <a:lnTo>
                  <a:pt x="60" y="579"/>
                </a:lnTo>
                <a:lnTo>
                  <a:pt x="42" y="508"/>
                </a:lnTo>
                <a:lnTo>
                  <a:pt x="24" y="436"/>
                </a:lnTo>
                <a:lnTo>
                  <a:pt x="0" y="280"/>
                </a:lnTo>
                <a:lnTo>
                  <a:pt x="0" y="209"/>
                </a:lnTo>
                <a:lnTo>
                  <a:pt x="0" y="143"/>
                </a:lnTo>
                <a:lnTo>
                  <a:pt x="0" y="83"/>
                </a:lnTo>
                <a:lnTo>
                  <a:pt x="12" y="35"/>
                </a:lnTo>
                <a:lnTo>
                  <a:pt x="30" y="12"/>
                </a:lnTo>
                <a:lnTo>
                  <a:pt x="54" y="0"/>
                </a:lnTo>
                <a:close/>
              </a:path>
            </a:pathLst>
          </a:custGeom>
          <a:solidFill>
            <a:srgbClr val="F2AD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2844800" y="3452813"/>
            <a:ext cx="793750" cy="2732087"/>
          </a:xfrm>
          <a:custGeom>
            <a:avLst/>
            <a:gdLst/>
            <a:ahLst/>
            <a:cxnLst>
              <a:cxn ang="0">
                <a:pos x="162" y="102"/>
              </a:cxn>
              <a:cxn ang="0">
                <a:pos x="192" y="197"/>
              </a:cxn>
              <a:cxn ang="0">
                <a:pos x="197" y="215"/>
              </a:cxn>
              <a:cxn ang="0">
                <a:pos x="209" y="299"/>
              </a:cxn>
              <a:cxn ang="0">
                <a:pos x="192" y="412"/>
              </a:cxn>
              <a:cxn ang="0">
                <a:pos x="180" y="430"/>
              </a:cxn>
              <a:cxn ang="0">
                <a:pos x="150" y="532"/>
              </a:cxn>
              <a:cxn ang="0">
                <a:pos x="132" y="592"/>
              </a:cxn>
              <a:cxn ang="0">
                <a:pos x="126" y="622"/>
              </a:cxn>
              <a:cxn ang="0">
                <a:pos x="120" y="675"/>
              </a:cxn>
              <a:cxn ang="0">
                <a:pos x="114" y="717"/>
              </a:cxn>
              <a:cxn ang="0">
                <a:pos x="120" y="771"/>
              </a:cxn>
              <a:cxn ang="0">
                <a:pos x="132" y="825"/>
              </a:cxn>
              <a:cxn ang="0">
                <a:pos x="132" y="849"/>
              </a:cxn>
              <a:cxn ang="0">
                <a:pos x="108" y="885"/>
              </a:cxn>
              <a:cxn ang="0">
                <a:pos x="90" y="896"/>
              </a:cxn>
              <a:cxn ang="0">
                <a:pos x="72" y="908"/>
              </a:cxn>
              <a:cxn ang="0">
                <a:pos x="60" y="932"/>
              </a:cxn>
              <a:cxn ang="0">
                <a:pos x="60" y="950"/>
              </a:cxn>
              <a:cxn ang="0">
                <a:pos x="36" y="1028"/>
              </a:cxn>
              <a:cxn ang="0">
                <a:pos x="12" y="1058"/>
              </a:cxn>
              <a:cxn ang="0">
                <a:pos x="0" y="1058"/>
              </a:cxn>
              <a:cxn ang="0">
                <a:pos x="0" y="1034"/>
              </a:cxn>
              <a:cxn ang="0">
                <a:pos x="12" y="902"/>
              </a:cxn>
              <a:cxn ang="0">
                <a:pos x="18" y="825"/>
              </a:cxn>
              <a:cxn ang="0">
                <a:pos x="18" y="807"/>
              </a:cxn>
              <a:cxn ang="0">
                <a:pos x="24" y="717"/>
              </a:cxn>
              <a:cxn ang="0">
                <a:pos x="30" y="598"/>
              </a:cxn>
              <a:cxn ang="0">
                <a:pos x="30" y="562"/>
              </a:cxn>
              <a:cxn ang="0">
                <a:pos x="36" y="466"/>
              </a:cxn>
              <a:cxn ang="0">
                <a:pos x="36" y="353"/>
              </a:cxn>
              <a:cxn ang="0">
                <a:pos x="30" y="251"/>
              </a:cxn>
              <a:cxn ang="0">
                <a:pos x="30" y="215"/>
              </a:cxn>
              <a:cxn ang="0">
                <a:pos x="36" y="126"/>
              </a:cxn>
              <a:cxn ang="0">
                <a:pos x="54" y="72"/>
              </a:cxn>
              <a:cxn ang="0">
                <a:pos x="60" y="60"/>
              </a:cxn>
              <a:cxn ang="0">
                <a:pos x="84" y="18"/>
              </a:cxn>
              <a:cxn ang="0">
                <a:pos x="120" y="0"/>
              </a:cxn>
              <a:cxn ang="0">
                <a:pos x="144" y="18"/>
              </a:cxn>
            </a:cxnLst>
            <a:rect l="0" t="0" r="r" b="b"/>
            <a:pathLst>
              <a:path w="209" h="1064">
                <a:moveTo>
                  <a:pt x="150" y="54"/>
                </a:moveTo>
                <a:lnTo>
                  <a:pt x="162" y="102"/>
                </a:lnTo>
                <a:lnTo>
                  <a:pt x="168" y="138"/>
                </a:lnTo>
                <a:lnTo>
                  <a:pt x="192" y="197"/>
                </a:lnTo>
                <a:lnTo>
                  <a:pt x="192" y="197"/>
                </a:lnTo>
                <a:lnTo>
                  <a:pt x="197" y="215"/>
                </a:lnTo>
                <a:lnTo>
                  <a:pt x="203" y="239"/>
                </a:lnTo>
                <a:lnTo>
                  <a:pt x="209" y="299"/>
                </a:lnTo>
                <a:lnTo>
                  <a:pt x="209" y="359"/>
                </a:lnTo>
                <a:lnTo>
                  <a:pt x="192" y="412"/>
                </a:lnTo>
                <a:lnTo>
                  <a:pt x="192" y="412"/>
                </a:lnTo>
                <a:lnTo>
                  <a:pt x="180" y="430"/>
                </a:lnTo>
                <a:lnTo>
                  <a:pt x="174" y="460"/>
                </a:lnTo>
                <a:lnTo>
                  <a:pt x="150" y="532"/>
                </a:lnTo>
                <a:lnTo>
                  <a:pt x="138" y="562"/>
                </a:lnTo>
                <a:lnTo>
                  <a:pt x="132" y="592"/>
                </a:lnTo>
                <a:lnTo>
                  <a:pt x="126" y="610"/>
                </a:lnTo>
                <a:lnTo>
                  <a:pt x="126" y="622"/>
                </a:lnTo>
                <a:lnTo>
                  <a:pt x="126" y="622"/>
                </a:lnTo>
                <a:lnTo>
                  <a:pt x="120" y="675"/>
                </a:lnTo>
                <a:lnTo>
                  <a:pt x="114" y="717"/>
                </a:lnTo>
                <a:lnTo>
                  <a:pt x="114" y="717"/>
                </a:lnTo>
                <a:lnTo>
                  <a:pt x="114" y="741"/>
                </a:lnTo>
                <a:lnTo>
                  <a:pt x="120" y="771"/>
                </a:lnTo>
                <a:lnTo>
                  <a:pt x="126" y="801"/>
                </a:lnTo>
                <a:lnTo>
                  <a:pt x="132" y="825"/>
                </a:lnTo>
                <a:lnTo>
                  <a:pt x="132" y="825"/>
                </a:lnTo>
                <a:lnTo>
                  <a:pt x="132" y="849"/>
                </a:lnTo>
                <a:lnTo>
                  <a:pt x="120" y="873"/>
                </a:lnTo>
                <a:lnTo>
                  <a:pt x="108" y="885"/>
                </a:lnTo>
                <a:lnTo>
                  <a:pt x="90" y="896"/>
                </a:lnTo>
                <a:lnTo>
                  <a:pt x="90" y="896"/>
                </a:lnTo>
                <a:lnTo>
                  <a:pt x="78" y="902"/>
                </a:lnTo>
                <a:lnTo>
                  <a:pt x="72" y="908"/>
                </a:lnTo>
                <a:lnTo>
                  <a:pt x="66" y="920"/>
                </a:lnTo>
                <a:lnTo>
                  <a:pt x="60" y="932"/>
                </a:lnTo>
                <a:lnTo>
                  <a:pt x="60" y="950"/>
                </a:lnTo>
                <a:lnTo>
                  <a:pt x="60" y="950"/>
                </a:lnTo>
                <a:lnTo>
                  <a:pt x="42" y="1004"/>
                </a:lnTo>
                <a:lnTo>
                  <a:pt x="36" y="1028"/>
                </a:lnTo>
                <a:lnTo>
                  <a:pt x="24" y="1046"/>
                </a:lnTo>
                <a:lnTo>
                  <a:pt x="12" y="1058"/>
                </a:lnTo>
                <a:lnTo>
                  <a:pt x="6" y="1064"/>
                </a:lnTo>
                <a:lnTo>
                  <a:pt x="0" y="1058"/>
                </a:lnTo>
                <a:lnTo>
                  <a:pt x="0" y="1034"/>
                </a:lnTo>
                <a:lnTo>
                  <a:pt x="0" y="1034"/>
                </a:lnTo>
                <a:lnTo>
                  <a:pt x="6" y="962"/>
                </a:lnTo>
                <a:lnTo>
                  <a:pt x="12" y="902"/>
                </a:lnTo>
                <a:lnTo>
                  <a:pt x="12" y="843"/>
                </a:lnTo>
                <a:lnTo>
                  <a:pt x="18" y="825"/>
                </a:lnTo>
                <a:lnTo>
                  <a:pt x="18" y="807"/>
                </a:lnTo>
                <a:lnTo>
                  <a:pt x="18" y="807"/>
                </a:lnTo>
                <a:lnTo>
                  <a:pt x="24" y="771"/>
                </a:lnTo>
                <a:lnTo>
                  <a:pt x="24" y="717"/>
                </a:lnTo>
                <a:lnTo>
                  <a:pt x="30" y="657"/>
                </a:lnTo>
                <a:lnTo>
                  <a:pt x="30" y="598"/>
                </a:lnTo>
                <a:lnTo>
                  <a:pt x="30" y="598"/>
                </a:lnTo>
                <a:lnTo>
                  <a:pt x="30" y="562"/>
                </a:lnTo>
                <a:lnTo>
                  <a:pt x="36" y="520"/>
                </a:lnTo>
                <a:lnTo>
                  <a:pt x="36" y="466"/>
                </a:lnTo>
                <a:lnTo>
                  <a:pt x="36" y="406"/>
                </a:lnTo>
                <a:lnTo>
                  <a:pt x="36" y="353"/>
                </a:lnTo>
                <a:lnTo>
                  <a:pt x="36" y="299"/>
                </a:lnTo>
                <a:lnTo>
                  <a:pt x="30" y="251"/>
                </a:lnTo>
                <a:lnTo>
                  <a:pt x="30" y="215"/>
                </a:lnTo>
                <a:lnTo>
                  <a:pt x="30" y="215"/>
                </a:lnTo>
                <a:lnTo>
                  <a:pt x="30" y="167"/>
                </a:lnTo>
                <a:lnTo>
                  <a:pt x="36" y="126"/>
                </a:lnTo>
                <a:lnTo>
                  <a:pt x="42" y="96"/>
                </a:lnTo>
                <a:lnTo>
                  <a:pt x="54" y="72"/>
                </a:lnTo>
                <a:lnTo>
                  <a:pt x="54" y="72"/>
                </a:lnTo>
                <a:lnTo>
                  <a:pt x="60" y="60"/>
                </a:lnTo>
                <a:lnTo>
                  <a:pt x="72" y="36"/>
                </a:lnTo>
                <a:lnTo>
                  <a:pt x="84" y="18"/>
                </a:lnTo>
                <a:lnTo>
                  <a:pt x="102" y="6"/>
                </a:lnTo>
                <a:lnTo>
                  <a:pt x="120" y="0"/>
                </a:lnTo>
                <a:lnTo>
                  <a:pt x="132" y="0"/>
                </a:lnTo>
                <a:lnTo>
                  <a:pt x="144" y="18"/>
                </a:lnTo>
                <a:lnTo>
                  <a:pt x="150" y="54"/>
                </a:lnTo>
                <a:close/>
              </a:path>
            </a:pathLst>
          </a:custGeom>
          <a:solidFill>
            <a:srgbClr val="F2AD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2889250" y="3516313"/>
            <a:ext cx="723900" cy="2528887"/>
          </a:xfrm>
          <a:custGeom>
            <a:avLst/>
            <a:gdLst/>
            <a:ahLst/>
            <a:cxnLst>
              <a:cxn ang="0">
                <a:pos x="162" y="400"/>
              </a:cxn>
              <a:cxn ang="0">
                <a:pos x="138" y="484"/>
              </a:cxn>
              <a:cxn ang="0">
                <a:pos x="120" y="544"/>
              </a:cxn>
              <a:cxn ang="0">
                <a:pos x="114" y="556"/>
              </a:cxn>
              <a:cxn ang="0">
                <a:pos x="108" y="610"/>
              </a:cxn>
              <a:cxn ang="0">
                <a:pos x="102" y="657"/>
              </a:cxn>
              <a:cxn ang="0">
                <a:pos x="102" y="711"/>
              </a:cxn>
              <a:cxn ang="0">
                <a:pos x="108" y="765"/>
              </a:cxn>
              <a:cxn ang="0">
                <a:pos x="108" y="789"/>
              </a:cxn>
              <a:cxn ang="0">
                <a:pos x="84" y="831"/>
              </a:cxn>
              <a:cxn ang="0">
                <a:pos x="72" y="843"/>
              </a:cxn>
              <a:cxn ang="0">
                <a:pos x="54" y="855"/>
              </a:cxn>
              <a:cxn ang="0">
                <a:pos x="48" y="884"/>
              </a:cxn>
              <a:cxn ang="0">
                <a:pos x="48" y="902"/>
              </a:cxn>
              <a:cxn ang="0">
                <a:pos x="24" y="962"/>
              </a:cxn>
              <a:cxn ang="0">
                <a:pos x="12" y="986"/>
              </a:cxn>
              <a:cxn ang="0">
                <a:pos x="0" y="980"/>
              </a:cxn>
              <a:cxn ang="0">
                <a:pos x="0" y="956"/>
              </a:cxn>
              <a:cxn ang="0">
                <a:pos x="12" y="837"/>
              </a:cxn>
              <a:cxn ang="0">
                <a:pos x="18" y="753"/>
              </a:cxn>
              <a:cxn ang="0">
                <a:pos x="24" y="717"/>
              </a:cxn>
              <a:cxn ang="0">
                <a:pos x="30" y="604"/>
              </a:cxn>
              <a:cxn ang="0">
                <a:pos x="36" y="544"/>
              </a:cxn>
              <a:cxn ang="0">
                <a:pos x="36" y="472"/>
              </a:cxn>
              <a:cxn ang="0">
                <a:pos x="36" y="371"/>
              </a:cxn>
              <a:cxn ang="0">
                <a:pos x="30" y="227"/>
              </a:cxn>
              <a:cxn ang="0">
                <a:pos x="30" y="191"/>
              </a:cxn>
              <a:cxn ang="0">
                <a:pos x="30" y="108"/>
              </a:cxn>
              <a:cxn ang="0">
                <a:pos x="48" y="60"/>
              </a:cxn>
              <a:cxn ang="0">
                <a:pos x="66" y="30"/>
              </a:cxn>
              <a:cxn ang="0">
                <a:pos x="90" y="6"/>
              </a:cxn>
              <a:cxn ang="0">
                <a:pos x="114" y="6"/>
              </a:cxn>
              <a:cxn ang="0">
                <a:pos x="132" y="54"/>
              </a:cxn>
              <a:cxn ang="0">
                <a:pos x="138" y="96"/>
              </a:cxn>
              <a:cxn ang="0">
                <a:pos x="168" y="179"/>
              </a:cxn>
              <a:cxn ang="0">
                <a:pos x="174" y="197"/>
              </a:cxn>
              <a:cxn ang="0">
                <a:pos x="191" y="269"/>
              </a:cxn>
              <a:cxn ang="0">
                <a:pos x="174" y="382"/>
              </a:cxn>
            </a:cxnLst>
            <a:rect l="0" t="0" r="r" b="b"/>
            <a:pathLst>
              <a:path w="191" h="986">
                <a:moveTo>
                  <a:pt x="174" y="382"/>
                </a:moveTo>
                <a:lnTo>
                  <a:pt x="162" y="400"/>
                </a:lnTo>
                <a:lnTo>
                  <a:pt x="156" y="430"/>
                </a:lnTo>
                <a:lnTo>
                  <a:pt x="138" y="484"/>
                </a:lnTo>
                <a:lnTo>
                  <a:pt x="120" y="532"/>
                </a:lnTo>
                <a:lnTo>
                  <a:pt x="120" y="544"/>
                </a:lnTo>
                <a:lnTo>
                  <a:pt x="114" y="556"/>
                </a:lnTo>
                <a:lnTo>
                  <a:pt x="114" y="556"/>
                </a:lnTo>
                <a:lnTo>
                  <a:pt x="108" y="586"/>
                </a:lnTo>
                <a:lnTo>
                  <a:pt x="108" y="610"/>
                </a:lnTo>
                <a:lnTo>
                  <a:pt x="102" y="657"/>
                </a:lnTo>
                <a:lnTo>
                  <a:pt x="102" y="657"/>
                </a:lnTo>
                <a:lnTo>
                  <a:pt x="96" y="681"/>
                </a:lnTo>
                <a:lnTo>
                  <a:pt x="102" y="711"/>
                </a:lnTo>
                <a:lnTo>
                  <a:pt x="108" y="741"/>
                </a:lnTo>
                <a:lnTo>
                  <a:pt x="108" y="765"/>
                </a:lnTo>
                <a:lnTo>
                  <a:pt x="108" y="765"/>
                </a:lnTo>
                <a:lnTo>
                  <a:pt x="108" y="789"/>
                </a:lnTo>
                <a:lnTo>
                  <a:pt x="96" y="813"/>
                </a:lnTo>
                <a:lnTo>
                  <a:pt x="84" y="831"/>
                </a:lnTo>
                <a:lnTo>
                  <a:pt x="72" y="843"/>
                </a:lnTo>
                <a:lnTo>
                  <a:pt x="72" y="843"/>
                </a:lnTo>
                <a:lnTo>
                  <a:pt x="60" y="849"/>
                </a:lnTo>
                <a:lnTo>
                  <a:pt x="54" y="855"/>
                </a:lnTo>
                <a:lnTo>
                  <a:pt x="54" y="872"/>
                </a:lnTo>
                <a:lnTo>
                  <a:pt x="48" y="884"/>
                </a:lnTo>
                <a:lnTo>
                  <a:pt x="48" y="902"/>
                </a:lnTo>
                <a:lnTo>
                  <a:pt x="48" y="902"/>
                </a:lnTo>
                <a:lnTo>
                  <a:pt x="36" y="944"/>
                </a:lnTo>
                <a:lnTo>
                  <a:pt x="24" y="962"/>
                </a:lnTo>
                <a:lnTo>
                  <a:pt x="18" y="980"/>
                </a:lnTo>
                <a:lnTo>
                  <a:pt x="12" y="986"/>
                </a:lnTo>
                <a:lnTo>
                  <a:pt x="6" y="986"/>
                </a:lnTo>
                <a:lnTo>
                  <a:pt x="0" y="980"/>
                </a:lnTo>
                <a:lnTo>
                  <a:pt x="0" y="956"/>
                </a:lnTo>
                <a:lnTo>
                  <a:pt x="0" y="956"/>
                </a:lnTo>
                <a:lnTo>
                  <a:pt x="6" y="896"/>
                </a:lnTo>
                <a:lnTo>
                  <a:pt x="12" y="837"/>
                </a:lnTo>
                <a:lnTo>
                  <a:pt x="12" y="789"/>
                </a:lnTo>
                <a:lnTo>
                  <a:pt x="18" y="753"/>
                </a:lnTo>
                <a:lnTo>
                  <a:pt x="18" y="753"/>
                </a:lnTo>
                <a:lnTo>
                  <a:pt x="24" y="717"/>
                </a:lnTo>
                <a:lnTo>
                  <a:pt x="30" y="663"/>
                </a:lnTo>
                <a:lnTo>
                  <a:pt x="30" y="604"/>
                </a:lnTo>
                <a:lnTo>
                  <a:pt x="36" y="544"/>
                </a:lnTo>
                <a:lnTo>
                  <a:pt x="36" y="544"/>
                </a:lnTo>
                <a:lnTo>
                  <a:pt x="36" y="514"/>
                </a:lnTo>
                <a:lnTo>
                  <a:pt x="36" y="472"/>
                </a:lnTo>
                <a:lnTo>
                  <a:pt x="36" y="424"/>
                </a:lnTo>
                <a:lnTo>
                  <a:pt x="36" y="371"/>
                </a:lnTo>
                <a:lnTo>
                  <a:pt x="36" y="269"/>
                </a:lnTo>
                <a:lnTo>
                  <a:pt x="30" y="227"/>
                </a:lnTo>
                <a:lnTo>
                  <a:pt x="30" y="191"/>
                </a:lnTo>
                <a:lnTo>
                  <a:pt x="30" y="191"/>
                </a:lnTo>
                <a:lnTo>
                  <a:pt x="30" y="143"/>
                </a:lnTo>
                <a:lnTo>
                  <a:pt x="30" y="108"/>
                </a:lnTo>
                <a:lnTo>
                  <a:pt x="42" y="84"/>
                </a:lnTo>
                <a:lnTo>
                  <a:pt x="48" y="60"/>
                </a:lnTo>
                <a:lnTo>
                  <a:pt x="48" y="60"/>
                </a:lnTo>
                <a:lnTo>
                  <a:pt x="66" y="30"/>
                </a:lnTo>
                <a:lnTo>
                  <a:pt x="78" y="18"/>
                </a:lnTo>
                <a:lnTo>
                  <a:pt x="90" y="6"/>
                </a:lnTo>
                <a:lnTo>
                  <a:pt x="102" y="0"/>
                </a:lnTo>
                <a:lnTo>
                  <a:pt x="114" y="6"/>
                </a:lnTo>
                <a:lnTo>
                  <a:pt x="126" y="24"/>
                </a:lnTo>
                <a:lnTo>
                  <a:pt x="132" y="54"/>
                </a:lnTo>
                <a:lnTo>
                  <a:pt x="132" y="54"/>
                </a:lnTo>
                <a:lnTo>
                  <a:pt x="138" y="96"/>
                </a:lnTo>
                <a:lnTo>
                  <a:pt x="150" y="126"/>
                </a:lnTo>
                <a:lnTo>
                  <a:pt x="168" y="179"/>
                </a:lnTo>
                <a:lnTo>
                  <a:pt x="168" y="179"/>
                </a:lnTo>
                <a:lnTo>
                  <a:pt x="174" y="197"/>
                </a:lnTo>
                <a:lnTo>
                  <a:pt x="180" y="215"/>
                </a:lnTo>
                <a:lnTo>
                  <a:pt x="191" y="269"/>
                </a:lnTo>
                <a:lnTo>
                  <a:pt x="185" y="329"/>
                </a:lnTo>
                <a:lnTo>
                  <a:pt x="174" y="382"/>
                </a:lnTo>
                <a:close/>
              </a:path>
            </a:pathLst>
          </a:custGeom>
          <a:solidFill>
            <a:srgbClr val="F4B28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2936875" y="3594100"/>
            <a:ext cx="635000" cy="2328863"/>
          </a:xfrm>
          <a:custGeom>
            <a:avLst/>
            <a:gdLst/>
            <a:ahLst/>
            <a:cxnLst>
              <a:cxn ang="0">
                <a:pos x="138" y="376"/>
              </a:cxn>
              <a:cxn ang="0">
                <a:pos x="114" y="466"/>
              </a:cxn>
              <a:cxn ang="0">
                <a:pos x="108" y="490"/>
              </a:cxn>
              <a:cxn ang="0">
                <a:pos x="84" y="586"/>
              </a:cxn>
              <a:cxn ang="0">
                <a:pos x="84" y="609"/>
              </a:cxn>
              <a:cxn ang="0">
                <a:pos x="84" y="675"/>
              </a:cxn>
              <a:cxn ang="0">
                <a:pos x="84" y="699"/>
              </a:cxn>
              <a:cxn ang="0">
                <a:pos x="72" y="747"/>
              </a:cxn>
              <a:cxn ang="0">
                <a:pos x="54" y="777"/>
              </a:cxn>
              <a:cxn ang="0">
                <a:pos x="48" y="789"/>
              </a:cxn>
              <a:cxn ang="0">
                <a:pos x="36" y="813"/>
              </a:cxn>
              <a:cxn ang="0">
                <a:pos x="36" y="842"/>
              </a:cxn>
              <a:cxn ang="0">
                <a:pos x="24" y="878"/>
              </a:cxn>
              <a:cxn ang="0">
                <a:pos x="6" y="908"/>
              </a:cxn>
              <a:cxn ang="0">
                <a:pos x="0" y="896"/>
              </a:cxn>
              <a:cxn ang="0">
                <a:pos x="0" y="878"/>
              </a:cxn>
              <a:cxn ang="0">
                <a:pos x="6" y="771"/>
              </a:cxn>
              <a:cxn ang="0">
                <a:pos x="18" y="693"/>
              </a:cxn>
              <a:cxn ang="0">
                <a:pos x="18" y="681"/>
              </a:cxn>
              <a:cxn ang="0">
                <a:pos x="30" y="609"/>
              </a:cxn>
              <a:cxn ang="0">
                <a:pos x="36" y="484"/>
              </a:cxn>
              <a:cxn ang="0">
                <a:pos x="36" y="454"/>
              </a:cxn>
              <a:cxn ang="0">
                <a:pos x="36" y="329"/>
              </a:cxn>
              <a:cxn ang="0">
                <a:pos x="30" y="197"/>
              </a:cxn>
              <a:cxn ang="0">
                <a:pos x="30" y="167"/>
              </a:cxn>
              <a:cxn ang="0">
                <a:pos x="24" y="119"/>
              </a:cxn>
              <a:cxn ang="0">
                <a:pos x="36" y="60"/>
              </a:cxn>
              <a:cxn ang="0">
                <a:pos x="42" y="42"/>
              </a:cxn>
              <a:cxn ang="0">
                <a:pos x="78" y="0"/>
              </a:cxn>
              <a:cxn ang="0">
                <a:pos x="102" y="0"/>
              </a:cxn>
              <a:cxn ang="0">
                <a:pos x="114" y="42"/>
              </a:cxn>
              <a:cxn ang="0">
                <a:pos x="120" y="84"/>
              </a:cxn>
              <a:cxn ang="0">
                <a:pos x="138" y="125"/>
              </a:cxn>
              <a:cxn ang="0">
                <a:pos x="144" y="149"/>
              </a:cxn>
              <a:cxn ang="0">
                <a:pos x="168" y="233"/>
              </a:cxn>
              <a:cxn ang="0">
                <a:pos x="156" y="335"/>
              </a:cxn>
            </a:cxnLst>
            <a:rect l="0" t="0" r="r" b="b"/>
            <a:pathLst>
              <a:path w="168" h="908">
                <a:moveTo>
                  <a:pt x="156" y="335"/>
                </a:moveTo>
                <a:lnTo>
                  <a:pt x="138" y="376"/>
                </a:lnTo>
                <a:lnTo>
                  <a:pt x="126" y="424"/>
                </a:lnTo>
                <a:lnTo>
                  <a:pt x="114" y="466"/>
                </a:lnTo>
                <a:lnTo>
                  <a:pt x="108" y="490"/>
                </a:lnTo>
                <a:lnTo>
                  <a:pt x="108" y="490"/>
                </a:lnTo>
                <a:lnTo>
                  <a:pt x="96" y="544"/>
                </a:lnTo>
                <a:lnTo>
                  <a:pt x="84" y="586"/>
                </a:lnTo>
                <a:lnTo>
                  <a:pt x="84" y="586"/>
                </a:lnTo>
                <a:lnTo>
                  <a:pt x="84" y="609"/>
                </a:lnTo>
                <a:lnTo>
                  <a:pt x="84" y="639"/>
                </a:lnTo>
                <a:lnTo>
                  <a:pt x="84" y="675"/>
                </a:lnTo>
                <a:lnTo>
                  <a:pt x="84" y="699"/>
                </a:lnTo>
                <a:lnTo>
                  <a:pt x="84" y="699"/>
                </a:lnTo>
                <a:lnTo>
                  <a:pt x="84" y="723"/>
                </a:lnTo>
                <a:lnTo>
                  <a:pt x="72" y="747"/>
                </a:lnTo>
                <a:lnTo>
                  <a:pt x="60" y="765"/>
                </a:lnTo>
                <a:lnTo>
                  <a:pt x="54" y="777"/>
                </a:lnTo>
                <a:lnTo>
                  <a:pt x="54" y="777"/>
                </a:lnTo>
                <a:lnTo>
                  <a:pt x="48" y="789"/>
                </a:lnTo>
                <a:lnTo>
                  <a:pt x="42" y="795"/>
                </a:lnTo>
                <a:lnTo>
                  <a:pt x="36" y="813"/>
                </a:lnTo>
                <a:lnTo>
                  <a:pt x="36" y="825"/>
                </a:lnTo>
                <a:lnTo>
                  <a:pt x="36" y="842"/>
                </a:lnTo>
                <a:lnTo>
                  <a:pt x="36" y="842"/>
                </a:lnTo>
                <a:lnTo>
                  <a:pt x="24" y="878"/>
                </a:lnTo>
                <a:lnTo>
                  <a:pt x="12" y="908"/>
                </a:lnTo>
                <a:lnTo>
                  <a:pt x="6" y="908"/>
                </a:lnTo>
                <a:lnTo>
                  <a:pt x="0" y="908"/>
                </a:lnTo>
                <a:lnTo>
                  <a:pt x="0" y="896"/>
                </a:lnTo>
                <a:lnTo>
                  <a:pt x="0" y="878"/>
                </a:lnTo>
                <a:lnTo>
                  <a:pt x="0" y="878"/>
                </a:lnTo>
                <a:lnTo>
                  <a:pt x="6" y="819"/>
                </a:lnTo>
                <a:lnTo>
                  <a:pt x="6" y="771"/>
                </a:lnTo>
                <a:lnTo>
                  <a:pt x="12" y="729"/>
                </a:lnTo>
                <a:lnTo>
                  <a:pt x="18" y="693"/>
                </a:lnTo>
                <a:lnTo>
                  <a:pt x="18" y="693"/>
                </a:lnTo>
                <a:lnTo>
                  <a:pt x="18" y="681"/>
                </a:lnTo>
                <a:lnTo>
                  <a:pt x="24" y="657"/>
                </a:lnTo>
                <a:lnTo>
                  <a:pt x="30" y="609"/>
                </a:lnTo>
                <a:lnTo>
                  <a:pt x="36" y="544"/>
                </a:lnTo>
                <a:lnTo>
                  <a:pt x="36" y="484"/>
                </a:lnTo>
                <a:lnTo>
                  <a:pt x="36" y="484"/>
                </a:lnTo>
                <a:lnTo>
                  <a:pt x="36" y="454"/>
                </a:lnTo>
                <a:lnTo>
                  <a:pt x="36" y="418"/>
                </a:lnTo>
                <a:lnTo>
                  <a:pt x="36" y="329"/>
                </a:lnTo>
                <a:lnTo>
                  <a:pt x="36" y="239"/>
                </a:lnTo>
                <a:lnTo>
                  <a:pt x="30" y="197"/>
                </a:lnTo>
                <a:lnTo>
                  <a:pt x="30" y="167"/>
                </a:lnTo>
                <a:lnTo>
                  <a:pt x="30" y="167"/>
                </a:lnTo>
                <a:lnTo>
                  <a:pt x="30" y="143"/>
                </a:lnTo>
                <a:lnTo>
                  <a:pt x="24" y="119"/>
                </a:lnTo>
                <a:lnTo>
                  <a:pt x="30" y="84"/>
                </a:lnTo>
                <a:lnTo>
                  <a:pt x="36" y="60"/>
                </a:lnTo>
                <a:lnTo>
                  <a:pt x="42" y="42"/>
                </a:lnTo>
                <a:lnTo>
                  <a:pt x="42" y="42"/>
                </a:lnTo>
                <a:lnTo>
                  <a:pt x="54" y="18"/>
                </a:lnTo>
                <a:lnTo>
                  <a:pt x="78" y="0"/>
                </a:lnTo>
                <a:lnTo>
                  <a:pt x="90" y="0"/>
                </a:lnTo>
                <a:lnTo>
                  <a:pt x="102" y="0"/>
                </a:lnTo>
                <a:lnTo>
                  <a:pt x="108" y="18"/>
                </a:lnTo>
                <a:lnTo>
                  <a:pt x="114" y="42"/>
                </a:lnTo>
                <a:lnTo>
                  <a:pt x="114" y="42"/>
                </a:lnTo>
                <a:lnTo>
                  <a:pt x="120" y="84"/>
                </a:lnTo>
                <a:lnTo>
                  <a:pt x="132" y="107"/>
                </a:lnTo>
                <a:lnTo>
                  <a:pt x="138" y="125"/>
                </a:lnTo>
                <a:lnTo>
                  <a:pt x="144" y="149"/>
                </a:lnTo>
                <a:lnTo>
                  <a:pt x="144" y="149"/>
                </a:lnTo>
                <a:lnTo>
                  <a:pt x="156" y="185"/>
                </a:lnTo>
                <a:lnTo>
                  <a:pt x="168" y="233"/>
                </a:lnTo>
                <a:lnTo>
                  <a:pt x="168" y="281"/>
                </a:lnTo>
                <a:lnTo>
                  <a:pt x="156" y="335"/>
                </a:lnTo>
                <a:close/>
              </a:path>
            </a:pathLst>
          </a:custGeom>
          <a:solidFill>
            <a:srgbClr val="F7B79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3109913" y="3656013"/>
            <a:ext cx="547687" cy="2157412"/>
          </a:xfrm>
          <a:custGeom>
            <a:avLst/>
            <a:gdLst/>
            <a:ahLst/>
            <a:cxnLst>
              <a:cxn ang="0">
                <a:pos x="120" y="340"/>
              </a:cxn>
              <a:cxn ang="0">
                <a:pos x="96" y="430"/>
              </a:cxn>
              <a:cxn ang="0">
                <a:pos x="90" y="460"/>
              </a:cxn>
              <a:cxn ang="0">
                <a:pos x="66" y="526"/>
              </a:cxn>
              <a:cxn ang="0">
                <a:pos x="60" y="550"/>
              </a:cxn>
              <a:cxn ang="0">
                <a:pos x="60" y="615"/>
              </a:cxn>
              <a:cxn ang="0">
                <a:pos x="60" y="645"/>
              </a:cxn>
              <a:cxn ang="0">
                <a:pos x="42" y="717"/>
              </a:cxn>
              <a:cxn ang="0">
                <a:pos x="36" y="729"/>
              </a:cxn>
              <a:cxn ang="0">
                <a:pos x="30" y="747"/>
              </a:cxn>
              <a:cxn ang="0">
                <a:pos x="24" y="771"/>
              </a:cxn>
              <a:cxn ang="0">
                <a:pos x="24" y="789"/>
              </a:cxn>
              <a:cxn ang="0">
                <a:pos x="6" y="842"/>
              </a:cxn>
              <a:cxn ang="0">
                <a:pos x="0" y="842"/>
              </a:cxn>
              <a:cxn ang="0">
                <a:pos x="0" y="812"/>
              </a:cxn>
              <a:cxn ang="0">
                <a:pos x="6" y="753"/>
              </a:cxn>
              <a:cxn ang="0">
                <a:pos x="12" y="675"/>
              </a:cxn>
              <a:cxn ang="0">
                <a:pos x="18" y="645"/>
              </a:cxn>
              <a:cxn ang="0">
                <a:pos x="24" y="609"/>
              </a:cxn>
              <a:cxn ang="0">
                <a:pos x="36" y="496"/>
              </a:cxn>
              <a:cxn ang="0">
                <a:pos x="42" y="436"/>
              </a:cxn>
              <a:cxn ang="0">
                <a:pos x="36" y="293"/>
              </a:cxn>
              <a:cxn ang="0">
                <a:pos x="30" y="143"/>
              </a:cxn>
              <a:cxn ang="0">
                <a:pos x="30" y="119"/>
              </a:cxn>
              <a:cxn ang="0">
                <a:pos x="30" y="72"/>
              </a:cxn>
              <a:cxn ang="0">
                <a:pos x="42" y="36"/>
              </a:cxn>
              <a:cxn ang="0">
                <a:pos x="54" y="12"/>
              </a:cxn>
              <a:cxn ang="0">
                <a:pos x="78" y="0"/>
              </a:cxn>
              <a:cxn ang="0">
                <a:pos x="96" y="24"/>
              </a:cxn>
              <a:cxn ang="0">
                <a:pos x="96" y="42"/>
              </a:cxn>
              <a:cxn ang="0">
                <a:pos x="102" y="78"/>
              </a:cxn>
              <a:cxn ang="0">
                <a:pos x="108" y="107"/>
              </a:cxn>
              <a:cxn ang="0">
                <a:pos x="120" y="131"/>
              </a:cxn>
              <a:cxn ang="0">
                <a:pos x="144" y="203"/>
              </a:cxn>
              <a:cxn ang="0">
                <a:pos x="132" y="299"/>
              </a:cxn>
            </a:cxnLst>
            <a:rect l="0" t="0" r="r" b="b"/>
            <a:pathLst>
              <a:path w="144" h="842">
                <a:moveTo>
                  <a:pt x="132" y="299"/>
                </a:moveTo>
                <a:lnTo>
                  <a:pt x="120" y="340"/>
                </a:lnTo>
                <a:lnTo>
                  <a:pt x="108" y="376"/>
                </a:lnTo>
                <a:lnTo>
                  <a:pt x="96" y="430"/>
                </a:lnTo>
                <a:lnTo>
                  <a:pt x="96" y="430"/>
                </a:lnTo>
                <a:lnTo>
                  <a:pt x="90" y="460"/>
                </a:lnTo>
                <a:lnTo>
                  <a:pt x="78" y="490"/>
                </a:lnTo>
                <a:lnTo>
                  <a:pt x="66" y="526"/>
                </a:lnTo>
                <a:lnTo>
                  <a:pt x="66" y="526"/>
                </a:lnTo>
                <a:lnTo>
                  <a:pt x="60" y="550"/>
                </a:lnTo>
                <a:lnTo>
                  <a:pt x="60" y="585"/>
                </a:lnTo>
                <a:lnTo>
                  <a:pt x="60" y="615"/>
                </a:lnTo>
                <a:lnTo>
                  <a:pt x="60" y="645"/>
                </a:lnTo>
                <a:lnTo>
                  <a:pt x="60" y="645"/>
                </a:lnTo>
                <a:lnTo>
                  <a:pt x="48" y="693"/>
                </a:lnTo>
                <a:lnTo>
                  <a:pt x="42" y="717"/>
                </a:lnTo>
                <a:lnTo>
                  <a:pt x="36" y="729"/>
                </a:lnTo>
                <a:lnTo>
                  <a:pt x="36" y="729"/>
                </a:lnTo>
                <a:lnTo>
                  <a:pt x="30" y="741"/>
                </a:lnTo>
                <a:lnTo>
                  <a:pt x="30" y="747"/>
                </a:lnTo>
                <a:lnTo>
                  <a:pt x="24" y="759"/>
                </a:lnTo>
                <a:lnTo>
                  <a:pt x="24" y="771"/>
                </a:lnTo>
                <a:lnTo>
                  <a:pt x="24" y="789"/>
                </a:lnTo>
                <a:lnTo>
                  <a:pt x="24" y="789"/>
                </a:lnTo>
                <a:lnTo>
                  <a:pt x="12" y="824"/>
                </a:lnTo>
                <a:lnTo>
                  <a:pt x="6" y="842"/>
                </a:lnTo>
                <a:lnTo>
                  <a:pt x="0" y="842"/>
                </a:lnTo>
                <a:lnTo>
                  <a:pt x="0" y="842"/>
                </a:lnTo>
                <a:lnTo>
                  <a:pt x="0" y="830"/>
                </a:lnTo>
                <a:lnTo>
                  <a:pt x="0" y="812"/>
                </a:lnTo>
                <a:lnTo>
                  <a:pt x="0" y="812"/>
                </a:lnTo>
                <a:lnTo>
                  <a:pt x="6" y="753"/>
                </a:lnTo>
                <a:lnTo>
                  <a:pt x="6" y="711"/>
                </a:lnTo>
                <a:lnTo>
                  <a:pt x="12" y="675"/>
                </a:lnTo>
                <a:lnTo>
                  <a:pt x="18" y="645"/>
                </a:lnTo>
                <a:lnTo>
                  <a:pt x="18" y="645"/>
                </a:lnTo>
                <a:lnTo>
                  <a:pt x="18" y="627"/>
                </a:lnTo>
                <a:lnTo>
                  <a:pt x="24" y="609"/>
                </a:lnTo>
                <a:lnTo>
                  <a:pt x="30" y="556"/>
                </a:lnTo>
                <a:lnTo>
                  <a:pt x="36" y="496"/>
                </a:lnTo>
                <a:lnTo>
                  <a:pt x="42" y="436"/>
                </a:lnTo>
                <a:lnTo>
                  <a:pt x="42" y="436"/>
                </a:lnTo>
                <a:lnTo>
                  <a:pt x="42" y="370"/>
                </a:lnTo>
                <a:lnTo>
                  <a:pt x="36" y="293"/>
                </a:lnTo>
                <a:lnTo>
                  <a:pt x="36" y="209"/>
                </a:lnTo>
                <a:lnTo>
                  <a:pt x="30" y="143"/>
                </a:lnTo>
                <a:lnTo>
                  <a:pt x="30" y="143"/>
                </a:lnTo>
                <a:lnTo>
                  <a:pt x="30" y="119"/>
                </a:lnTo>
                <a:lnTo>
                  <a:pt x="30" y="95"/>
                </a:lnTo>
                <a:lnTo>
                  <a:pt x="30" y="72"/>
                </a:lnTo>
                <a:lnTo>
                  <a:pt x="36" y="54"/>
                </a:lnTo>
                <a:lnTo>
                  <a:pt x="42" y="36"/>
                </a:lnTo>
                <a:lnTo>
                  <a:pt x="42" y="36"/>
                </a:lnTo>
                <a:lnTo>
                  <a:pt x="54" y="12"/>
                </a:lnTo>
                <a:lnTo>
                  <a:pt x="72" y="0"/>
                </a:lnTo>
                <a:lnTo>
                  <a:pt x="78" y="0"/>
                </a:lnTo>
                <a:lnTo>
                  <a:pt x="90" y="6"/>
                </a:lnTo>
                <a:lnTo>
                  <a:pt x="96" y="24"/>
                </a:lnTo>
                <a:lnTo>
                  <a:pt x="96" y="42"/>
                </a:lnTo>
                <a:lnTo>
                  <a:pt x="96" y="42"/>
                </a:lnTo>
                <a:lnTo>
                  <a:pt x="102" y="60"/>
                </a:lnTo>
                <a:lnTo>
                  <a:pt x="102" y="78"/>
                </a:lnTo>
                <a:lnTo>
                  <a:pt x="108" y="95"/>
                </a:lnTo>
                <a:lnTo>
                  <a:pt x="108" y="107"/>
                </a:lnTo>
                <a:lnTo>
                  <a:pt x="120" y="131"/>
                </a:lnTo>
                <a:lnTo>
                  <a:pt x="120" y="131"/>
                </a:lnTo>
                <a:lnTo>
                  <a:pt x="132" y="167"/>
                </a:lnTo>
                <a:lnTo>
                  <a:pt x="144" y="203"/>
                </a:lnTo>
                <a:lnTo>
                  <a:pt x="144" y="251"/>
                </a:lnTo>
                <a:lnTo>
                  <a:pt x="132" y="299"/>
                </a:lnTo>
                <a:close/>
              </a:path>
            </a:pathLst>
          </a:custGeom>
          <a:solidFill>
            <a:srgbClr val="FCC19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3003550" y="3732213"/>
            <a:ext cx="455613" cy="1978025"/>
          </a:xfrm>
          <a:custGeom>
            <a:avLst/>
            <a:gdLst/>
            <a:ahLst/>
            <a:cxnLst>
              <a:cxn ang="0">
                <a:pos x="84" y="53"/>
              </a:cxn>
              <a:cxn ang="0">
                <a:pos x="90" y="77"/>
              </a:cxn>
              <a:cxn ang="0">
                <a:pos x="90" y="89"/>
              </a:cxn>
              <a:cxn ang="0">
                <a:pos x="96" y="101"/>
              </a:cxn>
              <a:cxn ang="0">
                <a:pos x="120" y="167"/>
              </a:cxn>
              <a:cxn ang="0">
                <a:pos x="114" y="263"/>
              </a:cxn>
              <a:cxn ang="0">
                <a:pos x="108" y="287"/>
              </a:cxn>
              <a:cxn ang="0">
                <a:pos x="96" y="322"/>
              </a:cxn>
              <a:cxn ang="0">
                <a:pos x="84" y="364"/>
              </a:cxn>
              <a:cxn ang="0">
                <a:pos x="78" y="400"/>
              </a:cxn>
              <a:cxn ang="0">
                <a:pos x="54" y="460"/>
              </a:cxn>
              <a:cxn ang="0">
                <a:pos x="48" y="484"/>
              </a:cxn>
              <a:cxn ang="0">
                <a:pos x="42" y="555"/>
              </a:cxn>
              <a:cxn ang="0">
                <a:pos x="36" y="585"/>
              </a:cxn>
              <a:cxn ang="0">
                <a:pos x="30" y="651"/>
              </a:cxn>
              <a:cxn ang="0">
                <a:pos x="24" y="663"/>
              </a:cxn>
              <a:cxn ang="0">
                <a:pos x="18" y="687"/>
              </a:cxn>
              <a:cxn ang="0">
                <a:pos x="18" y="711"/>
              </a:cxn>
              <a:cxn ang="0">
                <a:pos x="18" y="729"/>
              </a:cxn>
              <a:cxn ang="0">
                <a:pos x="12" y="759"/>
              </a:cxn>
              <a:cxn ang="0">
                <a:pos x="0" y="759"/>
              </a:cxn>
              <a:cxn ang="0">
                <a:pos x="0" y="735"/>
              </a:cxn>
              <a:cxn ang="0">
                <a:pos x="6" y="681"/>
              </a:cxn>
              <a:cxn ang="0">
                <a:pos x="24" y="615"/>
              </a:cxn>
              <a:cxn ang="0">
                <a:pos x="30" y="591"/>
              </a:cxn>
              <a:cxn ang="0">
                <a:pos x="36" y="555"/>
              </a:cxn>
              <a:cxn ang="0">
                <a:pos x="48" y="436"/>
              </a:cxn>
              <a:cxn ang="0">
                <a:pos x="48" y="376"/>
              </a:cxn>
              <a:cxn ang="0">
                <a:pos x="48" y="245"/>
              </a:cxn>
              <a:cxn ang="0">
                <a:pos x="36" y="119"/>
              </a:cxn>
              <a:cxn ang="0">
                <a:pos x="36" y="95"/>
              </a:cxn>
              <a:cxn ang="0">
                <a:pos x="30" y="48"/>
              </a:cxn>
              <a:cxn ang="0">
                <a:pos x="42" y="18"/>
              </a:cxn>
              <a:cxn ang="0">
                <a:pos x="54" y="0"/>
              </a:cxn>
              <a:cxn ang="0">
                <a:pos x="78" y="12"/>
              </a:cxn>
            </a:cxnLst>
            <a:rect l="0" t="0" r="r" b="b"/>
            <a:pathLst>
              <a:path w="120" h="771">
                <a:moveTo>
                  <a:pt x="84" y="36"/>
                </a:moveTo>
                <a:lnTo>
                  <a:pt x="84" y="53"/>
                </a:lnTo>
                <a:lnTo>
                  <a:pt x="90" y="71"/>
                </a:lnTo>
                <a:lnTo>
                  <a:pt x="90" y="77"/>
                </a:lnTo>
                <a:lnTo>
                  <a:pt x="90" y="83"/>
                </a:lnTo>
                <a:lnTo>
                  <a:pt x="90" y="89"/>
                </a:lnTo>
                <a:lnTo>
                  <a:pt x="96" y="101"/>
                </a:lnTo>
                <a:lnTo>
                  <a:pt x="96" y="101"/>
                </a:lnTo>
                <a:lnTo>
                  <a:pt x="108" y="131"/>
                </a:lnTo>
                <a:lnTo>
                  <a:pt x="120" y="167"/>
                </a:lnTo>
                <a:lnTo>
                  <a:pt x="120" y="215"/>
                </a:lnTo>
                <a:lnTo>
                  <a:pt x="114" y="263"/>
                </a:lnTo>
                <a:lnTo>
                  <a:pt x="114" y="263"/>
                </a:lnTo>
                <a:lnTo>
                  <a:pt x="108" y="287"/>
                </a:lnTo>
                <a:lnTo>
                  <a:pt x="102" y="298"/>
                </a:lnTo>
                <a:lnTo>
                  <a:pt x="96" y="322"/>
                </a:lnTo>
                <a:lnTo>
                  <a:pt x="90" y="334"/>
                </a:lnTo>
                <a:lnTo>
                  <a:pt x="84" y="364"/>
                </a:lnTo>
                <a:lnTo>
                  <a:pt x="84" y="364"/>
                </a:lnTo>
                <a:lnTo>
                  <a:pt x="78" y="400"/>
                </a:lnTo>
                <a:lnTo>
                  <a:pt x="66" y="424"/>
                </a:lnTo>
                <a:lnTo>
                  <a:pt x="54" y="460"/>
                </a:lnTo>
                <a:lnTo>
                  <a:pt x="54" y="460"/>
                </a:lnTo>
                <a:lnTo>
                  <a:pt x="48" y="484"/>
                </a:lnTo>
                <a:lnTo>
                  <a:pt x="42" y="520"/>
                </a:lnTo>
                <a:lnTo>
                  <a:pt x="42" y="555"/>
                </a:lnTo>
                <a:lnTo>
                  <a:pt x="36" y="585"/>
                </a:lnTo>
                <a:lnTo>
                  <a:pt x="36" y="585"/>
                </a:lnTo>
                <a:lnTo>
                  <a:pt x="30" y="633"/>
                </a:lnTo>
                <a:lnTo>
                  <a:pt x="30" y="651"/>
                </a:lnTo>
                <a:lnTo>
                  <a:pt x="24" y="663"/>
                </a:lnTo>
                <a:lnTo>
                  <a:pt x="24" y="663"/>
                </a:lnTo>
                <a:lnTo>
                  <a:pt x="18" y="675"/>
                </a:lnTo>
                <a:lnTo>
                  <a:pt x="18" y="687"/>
                </a:lnTo>
                <a:lnTo>
                  <a:pt x="18" y="699"/>
                </a:lnTo>
                <a:lnTo>
                  <a:pt x="18" y="711"/>
                </a:lnTo>
                <a:lnTo>
                  <a:pt x="18" y="729"/>
                </a:lnTo>
                <a:lnTo>
                  <a:pt x="18" y="729"/>
                </a:lnTo>
                <a:lnTo>
                  <a:pt x="12" y="747"/>
                </a:lnTo>
                <a:lnTo>
                  <a:pt x="12" y="759"/>
                </a:lnTo>
                <a:lnTo>
                  <a:pt x="6" y="771"/>
                </a:lnTo>
                <a:lnTo>
                  <a:pt x="0" y="759"/>
                </a:lnTo>
                <a:lnTo>
                  <a:pt x="0" y="735"/>
                </a:lnTo>
                <a:lnTo>
                  <a:pt x="0" y="735"/>
                </a:lnTo>
                <a:lnTo>
                  <a:pt x="6" y="705"/>
                </a:lnTo>
                <a:lnTo>
                  <a:pt x="6" y="681"/>
                </a:lnTo>
                <a:lnTo>
                  <a:pt x="12" y="645"/>
                </a:lnTo>
                <a:lnTo>
                  <a:pt x="24" y="615"/>
                </a:lnTo>
                <a:lnTo>
                  <a:pt x="30" y="591"/>
                </a:lnTo>
                <a:lnTo>
                  <a:pt x="30" y="591"/>
                </a:lnTo>
                <a:lnTo>
                  <a:pt x="30" y="573"/>
                </a:lnTo>
                <a:lnTo>
                  <a:pt x="36" y="555"/>
                </a:lnTo>
                <a:lnTo>
                  <a:pt x="42" y="502"/>
                </a:lnTo>
                <a:lnTo>
                  <a:pt x="48" y="436"/>
                </a:lnTo>
                <a:lnTo>
                  <a:pt x="48" y="376"/>
                </a:lnTo>
                <a:lnTo>
                  <a:pt x="48" y="376"/>
                </a:lnTo>
                <a:lnTo>
                  <a:pt x="48" y="316"/>
                </a:lnTo>
                <a:lnTo>
                  <a:pt x="48" y="245"/>
                </a:lnTo>
                <a:lnTo>
                  <a:pt x="42" y="179"/>
                </a:lnTo>
                <a:lnTo>
                  <a:pt x="36" y="119"/>
                </a:lnTo>
                <a:lnTo>
                  <a:pt x="36" y="119"/>
                </a:lnTo>
                <a:lnTo>
                  <a:pt x="36" y="95"/>
                </a:lnTo>
                <a:lnTo>
                  <a:pt x="30" y="71"/>
                </a:lnTo>
                <a:lnTo>
                  <a:pt x="30" y="48"/>
                </a:lnTo>
                <a:lnTo>
                  <a:pt x="36" y="36"/>
                </a:lnTo>
                <a:lnTo>
                  <a:pt x="42" y="18"/>
                </a:lnTo>
                <a:lnTo>
                  <a:pt x="42" y="18"/>
                </a:lnTo>
                <a:lnTo>
                  <a:pt x="54" y="0"/>
                </a:lnTo>
                <a:lnTo>
                  <a:pt x="66" y="0"/>
                </a:lnTo>
                <a:lnTo>
                  <a:pt x="78" y="12"/>
                </a:lnTo>
                <a:lnTo>
                  <a:pt x="84" y="36"/>
                </a:lnTo>
                <a:close/>
              </a:path>
            </a:pathLst>
          </a:custGeom>
          <a:solidFill>
            <a:srgbClr val="FFC69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2844800" y="3041650"/>
            <a:ext cx="296863" cy="630238"/>
          </a:xfrm>
          <a:custGeom>
            <a:avLst/>
            <a:gdLst/>
            <a:ahLst/>
            <a:cxnLst>
              <a:cxn ang="0">
                <a:pos x="36" y="6"/>
              </a:cxn>
              <a:cxn ang="0">
                <a:pos x="60" y="24"/>
              </a:cxn>
              <a:cxn ang="0">
                <a:pos x="72" y="48"/>
              </a:cxn>
              <a:cxn ang="0">
                <a:pos x="78" y="77"/>
              </a:cxn>
              <a:cxn ang="0">
                <a:pos x="78" y="101"/>
              </a:cxn>
              <a:cxn ang="0">
                <a:pos x="78" y="101"/>
              </a:cxn>
              <a:cxn ang="0">
                <a:pos x="72" y="131"/>
              </a:cxn>
              <a:cxn ang="0">
                <a:pos x="72" y="155"/>
              </a:cxn>
              <a:cxn ang="0">
                <a:pos x="66" y="185"/>
              </a:cxn>
              <a:cxn ang="0">
                <a:pos x="60" y="215"/>
              </a:cxn>
              <a:cxn ang="0">
                <a:pos x="60" y="215"/>
              </a:cxn>
              <a:cxn ang="0">
                <a:pos x="48" y="239"/>
              </a:cxn>
              <a:cxn ang="0">
                <a:pos x="36" y="245"/>
              </a:cxn>
              <a:cxn ang="0">
                <a:pos x="30" y="239"/>
              </a:cxn>
              <a:cxn ang="0">
                <a:pos x="24" y="209"/>
              </a:cxn>
              <a:cxn ang="0">
                <a:pos x="24" y="209"/>
              </a:cxn>
              <a:cxn ang="0">
                <a:pos x="24" y="185"/>
              </a:cxn>
              <a:cxn ang="0">
                <a:pos x="12" y="167"/>
              </a:cxn>
              <a:cxn ang="0">
                <a:pos x="0" y="125"/>
              </a:cxn>
              <a:cxn ang="0">
                <a:pos x="0" y="125"/>
              </a:cxn>
              <a:cxn ang="0">
                <a:pos x="0" y="113"/>
              </a:cxn>
              <a:cxn ang="0">
                <a:pos x="0" y="89"/>
              </a:cxn>
              <a:cxn ang="0">
                <a:pos x="0" y="48"/>
              </a:cxn>
              <a:cxn ang="0">
                <a:pos x="6" y="24"/>
              </a:cxn>
              <a:cxn ang="0">
                <a:pos x="12" y="12"/>
              </a:cxn>
              <a:cxn ang="0">
                <a:pos x="24" y="0"/>
              </a:cxn>
              <a:cxn ang="0">
                <a:pos x="36" y="6"/>
              </a:cxn>
            </a:cxnLst>
            <a:rect l="0" t="0" r="r" b="b"/>
            <a:pathLst>
              <a:path w="78" h="245">
                <a:moveTo>
                  <a:pt x="36" y="6"/>
                </a:moveTo>
                <a:lnTo>
                  <a:pt x="60" y="24"/>
                </a:lnTo>
                <a:lnTo>
                  <a:pt x="72" y="48"/>
                </a:lnTo>
                <a:lnTo>
                  <a:pt x="78" y="77"/>
                </a:lnTo>
                <a:lnTo>
                  <a:pt x="78" y="101"/>
                </a:lnTo>
                <a:lnTo>
                  <a:pt x="78" y="101"/>
                </a:lnTo>
                <a:lnTo>
                  <a:pt x="72" y="131"/>
                </a:lnTo>
                <a:lnTo>
                  <a:pt x="72" y="155"/>
                </a:lnTo>
                <a:lnTo>
                  <a:pt x="66" y="185"/>
                </a:lnTo>
                <a:lnTo>
                  <a:pt x="60" y="215"/>
                </a:lnTo>
                <a:lnTo>
                  <a:pt x="60" y="215"/>
                </a:lnTo>
                <a:lnTo>
                  <a:pt x="48" y="239"/>
                </a:lnTo>
                <a:lnTo>
                  <a:pt x="36" y="245"/>
                </a:lnTo>
                <a:lnTo>
                  <a:pt x="30" y="239"/>
                </a:lnTo>
                <a:lnTo>
                  <a:pt x="24" y="209"/>
                </a:lnTo>
                <a:lnTo>
                  <a:pt x="24" y="209"/>
                </a:lnTo>
                <a:lnTo>
                  <a:pt x="24" y="185"/>
                </a:lnTo>
                <a:lnTo>
                  <a:pt x="12" y="167"/>
                </a:lnTo>
                <a:lnTo>
                  <a:pt x="0" y="125"/>
                </a:lnTo>
                <a:lnTo>
                  <a:pt x="0" y="125"/>
                </a:lnTo>
                <a:lnTo>
                  <a:pt x="0" y="113"/>
                </a:lnTo>
                <a:lnTo>
                  <a:pt x="0" y="89"/>
                </a:lnTo>
                <a:lnTo>
                  <a:pt x="0" y="48"/>
                </a:lnTo>
                <a:lnTo>
                  <a:pt x="6" y="24"/>
                </a:lnTo>
                <a:lnTo>
                  <a:pt x="12" y="12"/>
                </a:lnTo>
                <a:lnTo>
                  <a:pt x="24" y="0"/>
                </a:lnTo>
                <a:lnTo>
                  <a:pt x="36" y="6"/>
                </a:lnTo>
                <a:close/>
              </a:path>
            </a:pathLst>
          </a:custGeom>
          <a:solidFill>
            <a:srgbClr val="F2AD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2867025" y="3087688"/>
            <a:ext cx="274638" cy="552450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0" y="101"/>
              </a:cxn>
              <a:cxn ang="0">
                <a:pos x="0" y="83"/>
              </a:cxn>
              <a:cxn ang="0">
                <a:pos x="0" y="36"/>
              </a:cxn>
              <a:cxn ang="0">
                <a:pos x="0" y="18"/>
              </a:cxn>
              <a:cxn ang="0">
                <a:pos x="12" y="6"/>
              </a:cxn>
              <a:cxn ang="0">
                <a:pos x="18" y="0"/>
              </a:cxn>
              <a:cxn ang="0">
                <a:pos x="30" y="6"/>
              </a:cxn>
              <a:cxn ang="0">
                <a:pos x="30" y="6"/>
              </a:cxn>
              <a:cxn ang="0">
                <a:pos x="54" y="24"/>
              </a:cxn>
              <a:cxn ang="0">
                <a:pos x="66" y="42"/>
              </a:cxn>
              <a:cxn ang="0">
                <a:pos x="72" y="65"/>
              </a:cxn>
              <a:cxn ang="0">
                <a:pos x="66" y="89"/>
              </a:cxn>
              <a:cxn ang="0">
                <a:pos x="66" y="89"/>
              </a:cxn>
              <a:cxn ang="0">
                <a:pos x="60" y="113"/>
              </a:cxn>
              <a:cxn ang="0">
                <a:pos x="66" y="137"/>
              </a:cxn>
              <a:cxn ang="0">
                <a:pos x="60" y="167"/>
              </a:cxn>
              <a:cxn ang="0">
                <a:pos x="54" y="191"/>
              </a:cxn>
              <a:cxn ang="0">
                <a:pos x="54" y="191"/>
              </a:cxn>
              <a:cxn ang="0">
                <a:pos x="42" y="209"/>
              </a:cxn>
              <a:cxn ang="0">
                <a:pos x="30" y="215"/>
              </a:cxn>
              <a:cxn ang="0">
                <a:pos x="24" y="209"/>
              </a:cxn>
              <a:cxn ang="0">
                <a:pos x="24" y="185"/>
              </a:cxn>
              <a:cxn ang="0">
                <a:pos x="24" y="185"/>
              </a:cxn>
              <a:cxn ang="0">
                <a:pos x="18" y="161"/>
              </a:cxn>
              <a:cxn ang="0">
                <a:pos x="12" y="143"/>
              </a:cxn>
              <a:cxn ang="0">
                <a:pos x="0" y="113"/>
              </a:cxn>
            </a:cxnLst>
            <a:rect l="0" t="0" r="r" b="b"/>
            <a:pathLst>
              <a:path w="72" h="215">
                <a:moveTo>
                  <a:pt x="0" y="113"/>
                </a:moveTo>
                <a:lnTo>
                  <a:pt x="0" y="101"/>
                </a:lnTo>
                <a:lnTo>
                  <a:pt x="0" y="83"/>
                </a:lnTo>
                <a:lnTo>
                  <a:pt x="0" y="36"/>
                </a:lnTo>
                <a:lnTo>
                  <a:pt x="0" y="18"/>
                </a:lnTo>
                <a:lnTo>
                  <a:pt x="12" y="6"/>
                </a:lnTo>
                <a:lnTo>
                  <a:pt x="18" y="0"/>
                </a:lnTo>
                <a:lnTo>
                  <a:pt x="30" y="6"/>
                </a:lnTo>
                <a:lnTo>
                  <a:pt x="30" y="6"/>
                </a:lnTo>
                <a:lnTo>
                  <a:pt x="54" y="24"/>
                </a:lnTo>
                <a:lnTo>
                  <a:pt x="66" y="42"/>
                </a:lnTo>
                <a:lnTo>
                  <a:pt x="72" y="65"/>
                </a:lnTo>
                <a:lnTo>
                  <a:pt x="66" y="89"/>
                </a:lnTo>
                <a:lnTo>
                  <a:pt x="66" y="89"/>
                </a:lnTo>
                <a:lnTo>
                  <a:pt x="60" y="113"/>
                </a:lnTo>
                <a:lnTo>
                  <a:pt x="66" y="137"/>
                </a:lnTo>
                <a:lnTo>
                  <a:pt x="60" y="167"/>
                </a:lnTo>
                <a:lnTo>
                  <a:pt x="54" y="191"/>
                </a:lnTo>
                <a:lnTo>
                  <a:pt x="54" y="191"/>
                </a:lnTo>
                <a:lnTo>
                  <a:pt x="42" y="209"/>
                </a:lnTo>
                <a:lnTo>
                  <a:pt x="30" y="215"/>
                </a:lnTo>
                <a:lnTo>
                  <a:pt x="24" y="209"/>
                </a:lnTo>
                <a:lnTo>
                  <a:pt x="24" y="185"/>
                </a:lnTo>
                <a:lnTo>
                  <a:pt x="24" y="185"/>
                </a:lnTo>
                <a:lnTo>
                  <a:pt x="18" y="161"/>
                </a:lnTo>
                <a:lnTo>
                  <a:pt x="12" y="143"/>
                </a:lnTo>
                <a:lnTo>
                  <a:pt x="0" y="113"/>
                </a:lnTo>
                <a:close/>
              </a:path>
            </a:pathLst>
          </a:custGeom>
          <a:solidFill>
            <a:srgbClr val="F4B28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2889250" y="3101975"/>
            <a:ext cx="203200" cy="522288"/>
          </a:xfrm>
          <a:custGeom>
            <a:avLst/>
            <a:gdLst/>
            <a:ahLst/>
            <a:cxnLst>
              <a:cxn ang="0">
                <a:pos x="6" y="101"/>
              </a:cxn>
              <a:cxn ang="0">
                <a:pos x="0" y="71"/>
              </a:cxn>
              <a:cxn ang="0">
                <a:pos x="0" y="36"/>
              </a:cxn>
              <a:cxn ang="0">
                <a:pos x="0" y="18"/>
              </a:cxn>
              <a:cxn ang="0">
                <a:pos x="6" y="6"/>
              </a:cxn>
              <a:cxn ang="0">
                <a:pos x="12" y="0"/>
              </a:cxn>
              <a:cxn ang="0">
                <a:pos x="24" y="6"/>
              </a:cxn>
              <a:cxn ang="0">
                <a:pos x="24" y="6"/>
              </a:cxn>
              <a:cxn ang="0">
                <a:pos x="42" y="18"/>
              </a:cxn>
              <a:cxn ang="0">
                <a:pos x="48" y="42"/>
              </a:cxn>
              <a:cxn ang="0">
                <a:pos x="54" y="59"/>
              </a:cxn>
              <a:cxn ang="0">
                <a:pos x="48" y="83"/>
              </a:cxn>
              <a:cxn ang="0">
                <a:pos x="48" y="83"/>
              </a:cxn>
              <a:cxn ang="0">
                <a:pos x="48" y="107"/>
              </a:cxn>
              <a:cxn ang="0">
                <a:pos x="48" y="131"/>
              </a:cxn>
              <a:cxn ang="0">
                <a:pos x="48" y="155"/>
              </a:cxn>
              <a:cxn ang="0">
                <a:pos x="42" y="179"/>
              </a:cxn>
              <a:cxn ang="0">
                <a:pos x="42" y="179"/>
              </a:cxn>
              <a:cxn ang="0">
                <a:pos x="36" y="197"/>
              </a:cxn>
              <a:cxn ang="0">
                <a:pos x="30" y="203"/>
              </a:cxn>
              <a:cxn ang="0">
                <a:pos x="24" y="191"/>
              </a:cxn>
              <a:cxn ang="0">
                <a:pos x="18" y="167"/>
              </a:cxn>
              <a:cxn ang="0">
                <a:pos x="18" y="167"/>
              </a:cxn>
              <a:cxn ang="0">
                <a:pos x="18" y="143"/>
              </a:cxn>
              <a:cxn ang="0">
                <a:pos x="12" y="131"/>
              </a:cxn>
              <a:cxn ang="0">
                <a:pos x="12" y="113"/>
              </a:cxn>
              <a:cxn ang="0">
                <a:pos x="6" y="101"/>
              </a:cxn>
            </a:cxnLst>
            <a:rect l="0" t="0" r="r" b="b"/>
            <a:pathLst>
              <a:path w="54" h="203">
                <a:moveTo>
                  <a:pt x="6" y="101"/>
                </a:moveTo>
                <a:lnTo>
                  <a:pt x="0" y="71"/>
                </a:lnTo>
                <a:lnTo>
                  <a:pt x="0" y="36"/>
                </a:lnTo>
                <a:lnTo>
                  <a:pt x="0" y="18"/>
                </a:lnTo>
                <a:lnTo>
                  <a:pt x="6" y="6"/>
                </a:lnTo>
                <a:lnTo>
                  <a:pt x="12" y="0"/>
                </a:lnTo>
                <a:lnTo>
                  <a:pt x="24" y="6"/>
                </a:lnTo>
                <a:lnTo>
                  <a:pt x="24" y="6"/>
                </a:lnTo>
                <a:lnTo>
                  <a:pt x="42" y="18"/>
                </a:lnTo>
                <a:lnTo>
                  <a:pt x="48" y="42"/>
                </a:lnTo>
                <a:lnTo>
                  <a:pt x="54" y="59"/>
                </a:lnTo>
                <a:lnTo>
                  <a:pt x="48" y="83"/>
                </a:lnTo>
                <a:lnTo>
                  <a:pt x="48" y="83"/>
                </a:lnTo>
                <a:lnTo>
                  <a:pt x="48" y="107"/>
                </a:lnTo>
                <a:lnTo>
                  <a:pt x="48" y="131"/>
                </a:lnTo>
                <a:lnTo>
                  <a:pt x="48" y="155"/>
                </a:lnTo>
                <a:lnTo>
                  <a:pt x="42" y="179"/>
                </a:lnTo>
                <a:lnTo>
                  <a:pt x="42" y="179"/>
                </a:lnTo>
                <a:lnTo>
                  <a:pt x="36" y="197"/>
                </a:lnTo>
                <a:lnTo>
                  <a:pt x="30" y="203"/>
                </a:lnTo>
                <a:lnTo>
                  <a:pt x="24" y="191"/>
                </a:lnTo>
                <a:lnTo>
                  <a:pt x="18" y="167"/>
                </a:lnTo>
                <a:lnTo>
                  <a:pt x="18" y="167"/>
                </a:lnTo>
                <a:lnTo>
                  <a:pt x="18" y="143"/>
                </a:lnTo>
                <a:lnTo>
                  <a:pt x="12" y="131"/>
                </a:lnTo>
                <a:lnTo>
                  <a:pt x="12" y="113"/>
                </a:lnTo>
                <a:lnTo>
                  <a:pt x="6" y="101"/>
                </a:lnTo>
                <a:close/>
              </a:path>
            </a:pathLst>
          </a:custGeom>
          <a:solidFill>
            <a:srgbClr val="F7B79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2914650" y="3149600"/>
            <a:ext cx="158750" cy="428625"/>
          </a:xfrm>
          <a:custGeom>
            <a:avLst/>
            <a:gdLst/>
            <a:ahLst/>
            <a:cxnLst>
              <a:cxn ang="0">
                <a:pos x="6" y="83"/>
              </a:cxn>
              <a:cxn ang="0">
                <a:pos x="0" y="53"/>
              </a:cxn>
              <a:cxn ang="0">
                <a:pos x="0" y="24"/>
              </a:cxn>
              <a:cxn ang="0">
                <a:pos x="6" y="0"/>
              </a:cxn>
              <a:cxn ang="0">
                <a:pos x="12" y="0"/>
              </a:cxn>
              <a:cxn ang="0">
                <a:pos x="24" y="0"/>
              </a:cxn>
              <a:cxn ang="0">
                <a:pos x="24" y="0"/>
              </a:cxn>
              <a:cxn ang="0">
                <a:pos x="42" y="24"/>
              </a:cxn>
              <a:cxn ang="0">
                <a:pos x="42" y="41"/>
              </a:cxn>
              <a:cxn ang="0">
                <a:pos x="42" y="65"/>
              </a:cxn>
              <a:cxn ang="0">
                <a:pos x="42" y="65"/>
              </a:cxn>
              <a:cxn ang="0">
                <a:pos x="42" y="89"/>
              </a:cxn>
              <a:cxn ang="0">
                <a:pos x="36" y="107"/>
              </a:cxn>
              <a:cxn ang="0">
                <a:pos x="36" y="149"/>
              </a:cxn>
              <a:cxn ang="0">
                <a:pos x="36" y="149"/>
              </a:cxn>
              <a:cxn ang="0">
                <a:pos x="30" y="167"/>
              </a:cxn>
              <a:cxn ang="0">
                <a:pos x="24" y="167"/>
              </a:cxn>
              <a:cxn ang="0">
                <a:pos x="18" y="161"/>
              </a:cxn>
              <a:cxn ang="0">
                <a:pos x="18" y="143"/>
              </a:cxn>
              <a:cxn ang="0">
                <a:pos x="18" y="143"/>
              </a:cxn>
              <a:cxn ang="0">
                <a:pos x="18" y="119"/>
              </a:cxn>
              <a:cxn ang="0">
                <a:pos x="12" y="107"/>
              </a:cxn>
              <a:cxn ang="0">
                <a:pos x="12" y="95"/>
              </a:cxn>
              <a:cxn ang="0">
                <a:pos x="6" y="83"/>
              </a:cxn>
            </a:cxnLst>
            <a:rect l="0" t="0" r="r" b="b"/>
            <a:pathLst>
              <a:path w="42" h="167">
                <a:moveTo>
                  <a:pt x="6" y="83"/>
                </a:moveTo>
                <a:lnTo>
                  <a:pt x="0" y="53"/>
                </a:lnTo>
                <a:lnTo>
                  <a:pt x="0" y="24"/>
                </a:lnTo>
                <a:lnTo>
                  <a:pt x="6" y="0"/>
                </a:lnTo>
                <a:lnTo>
                  <a:pt x="12" y="0"/>
                </a:lnTo>
                <a:lnTo>
                  <a:pt x="24" y="0"/>
                </a:lnTo>
                <a:lnTo>
                  <a:pt x="24" y="0"/>
                </a:lnTo>
                <a:lnTo>
                  <a:pt x="42" y="24"/>
                </a:lnTo>
                <a:lnTo>
                  <a:pt x="42" y="41"/>
                </a:lnTo>
                <a:lnTo>
                  <a:pt x="42" y="65"/>
                </a:lnTo>
                <a:lnTo>
                  <a:pt x="42" y="65"/>
                </a:lnTo>
                <a:lnTo>
                  <a:pt x="42" y="89"/>
                </a:lnTo>
                <a:lnTo>
                  <a:pt x="36" y="107"/>
                </a:lnTo>
                <a:lnTo>
                  <a:pt x="36" y="149"/>
                </a:lnTo>
                <a:lnTo>
                  <a:pt x="36" y="149"/>
                </a:lnTo>
                <a:lnTo>
                  <a:pt x="30" y="167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43"/>
                </a:lnTo>
                <a:lnTo>
                  <a:pt x="18" y="119"/>
                </a:lnTo>
                <a:lnTo>
                  <a:pt x="12" y="107"/>
                </a:lnTo>
                <a:lnTo>
                  <a:pt x="12" y="95"/>
                </a:lnTo>
                <a:lnTo>
                  <a:pt x="6" y="83"/>
                </a:lnTo>
                <a:close/>
              </a:path>
            </a:pathLst>
          </a:custGeom>
          <a:solidFill>
            <a:srgbClr val="FCC1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2936875" y="3165475"/>
            <a:ext cx="136525" cy="382588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30" y="12"/>
              </a:cxn>
              <a:cxn ang="0">
                <a:pos x="36" y="18"/>
              </a:cxn>
              <a:cxn ang="0">
                <a:pos x="36" y="35"/>
              </a:cxn>
              <a:cxn ang="0">
                <a:pos x="30" y="59"/>
              </a:cxn>
              <a:cxn ang="0">
                <a:pos x="30" y="59"/>
              </a:cxn>
              <a:cxn ang="0">
                <a:pos x="30" y="83"/>
              </a:cxn>
              <a:cxn ang="0">
                <a:pos x="30" y="101"/>
              </a:cxn>
              <a:cxn ang="0">
                <a:pos x="30" y="119"/>
              </a:cxn>
              <a:cxn ang="0">
                <a:pos x="30" y="137"/>
              </a:cxn>
              <a:cxn ang="0">
                <a:pos x="30" y="137"/>
              </a:cxn>
              <a:cxn ang="0">
                <a:pos x="24" y="149"/>
              </a:cxn>
              <a:cxn ang="0">
                <a:pos x="24" y="149"/>
              </a:cxn>
              <a:cxn ang="0">
                <a:pos x="18" y="143"/>
              </a:cxn>
              <a:cxn ang="0">
                <a:pos x="18" y="125"/>
              </a:cxn>
              <a:cxn ang="0">
                <a:pos x="18" y="125"/>
              </a:cxn>
              <a:cxn ang="0">
                <a:pos x="18" y="107"/>
              </a:cxn>
              <a:cxn ang="0">
                <a:pos x="18" y="95"/>
              </a:cxn>
              <a:cxn ang="0">
                <a:pos x="12" y="89"/>
              </a:cxn>
              <a:cxn ang="0">
                <a:pos x="6" y="77"/>
              </a:cxn>
              <a:cxn ang="0">
                <a:pos x="6" y="77"/>
              </a:cxn>
              <a:cxn ang="0">
                <a:pos x="0" y="47"/>
              </a:cxn>
              <a:cxn ang="0">
                <a:pos x="0" y="18"/>
              </a:cxn>
              <a:cxn ang="0">
                <a:pos x="6" y="0"/>
              </a:cxn>
              <a:cxn ang="0">
                <a:pos x="12" y="0"/>
              </a:cxn>
              <a:cxn ang="0">
                <a:pos x="18" y="0"/>
              </a:cxn>
            </a:cxnLst>
            <a:rect l="0" t="0" r="r" b="b"/>
            <a:pathLst>
              <a:path w="36" h="149">
                <a:moveTo>
                  <a:pt x="18" y="0"/>
                </a:moveTo>
                <a:lnTo>
                  <a:pt x="30" y="12"/>
                </a:lnTo>
                <a:lnTo>
                  <a:pt x="36" y="18"/>
                </a:lnTo>
                <a:lnTo>
                  <a:pt x="36" y="35"/>
                </a:lnTo>
                <a:lnTo>
                  <a:pt x="30" y="59"/>
                </a:lnTo>
                <a:lnTo>
                  <a:pt x="30" y="59"/>
                </a:lnTo>
                <a:lnTo>
                  <a:pt x="30" y="83"/>
                </a:lnTo>
                <a:lnTo>
                  <a:pt x="30" y="101"/>
                </a:lnTo>
                <a:lnTo>
                  <a:pt x="30" y="119"/>
                </a:lnTo>
                <a:lnTo>
                  <a:pt x="30" y="137"/>
                </a:lnTo>
                <a:lnTo>
                  <a:pt x="30" y="137"/>
                </a:lnTo>
                <a:lnTo>
                  <a:pt x="24" y="149"/>
                </a:lnTo>
                <a:lnTo>
                  <a:pt x="24" y="149"/>
                </a:lnTo>
                <a:lnTo>
                  <a:pt x="18" y="143"/>
                </a:lnTo>
                <a:lnTo>
                  <a:pt x="18" y="125"/>
                </a:lnTo>
                <a:lnTo>
                  <a:pt x="18" y="125"/>
                </a:lnTo>
                <a:lnTo>
                  <a:pt x="18" y="107"/>
                </a:lnTo>
                <a:lnTo>
                  <a:pt x="18" y="95"/>
                </a:lnTo>
                <a:lnTo>
                  <a:pt x="12" y="89"/>
                </a:lnTo>
                <a:lnTo>
                  <a:pt x="6" y="77"/>
                </a:lnTo>
                <a:lnTo>
                  <a:pt x="6" y="77"/>
                </a:lnTo>
                <a:lnTo>
                  <a:pt x="0" y="47"/>
                </a:lnTo>
                <a:lnTo>
                  <a:pt x="0" y="18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C69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3184525" y="4346575"/>
            <a:ext cx="542925" cy="1466850"/>
          </a:xfrm>
          <a:custGeom>
            <a:avLst/>
            <a:gdLst/>
            <a:ahLst/>
            <a:cxnLst>
              <a:cxn ang="0">
                <a:pos x="143" y="0"/>
              </a:cxn>
              <a:cxn ang="0">
                <a:pos x="137" y="12"/>
              </a:cxn>
              <a:cxn ang="0">
                <a:pos x="119" y="65"/>
              </a:cxn>
              <a:cxn ang="0">
                <a:pos x="96" y="89"/>
              </a:cxn>
              <a:cxn ang="0">
                <a:pos x="84" y="107"/>
              </a:cxn>
              <a:cxn ang="0">
                <a:pos x="84" y="149"/>
              </a:cxn>
              <a:cxn ang="0">
                <a:pos x="84" y="167"/>
              </a:cxn>
              <a:cxn ang="0">
                <a:pos x="72" y="233"/>
              </a:cxn>
              <a:cxn ang="0">
                <a:pos x="54" y="316"/>
              </a:cxn>
              <a:cxn ang="0">
                <a:pos x="48" y="382"/>
              </a:cxn>
              <a:cxn ang="0">
                <a:pos x="48" y="400"/>
              </a:cxn>
              <a:cxn ang="0">
                <a:pos x="42" y="484"/>
              </a:cxn>
              <a:cxn ang="0">
                <a:pos x="42" y="502"/>
              </a:cxn>
              <a:cxn ang="0">
                <a:pos x="36" y="532"/>
              </a:cxn>
              <a:cxn ang="0">
                <a:pos x="18" y="549"/>
              </a:cxn>
              <a:cxn ang="0">
                <a:pos x="0" y="561"/>
              </a:cxn>
              <a:cxn ang="0">
                <a:pos x="6" y="561"/>
              </a:cxn>
              <a:cxn ang="0">
                <a:pos x="24" y="555"/>
              </a:cxn>
              <a:cxn ang="0">
                <a:pos x="42" y="543"/>
              </a:cxn>
              <a:cxn ang="0">
                <a:pos x="42" y="549"/>
              </a:cxn>
              <a:cxn ang="0">
                <a:pos x="42" y="573"/>
              </a:cxn>
              <a:cxn ang="0">
                <a:pos x="48" y="573"/>
              </a:cxn>
              <a:cxn ang="0">
                <a:pos x="48" y="555"/>
              </a:cxn>
              <a:cxn ang="0">
                <a:pos x="48" y="526"/>
              </a:cxn>
              <a:cxn ang="0">
                <a:pos x="54" y="502"/>
              </a:cxn>
              <a:cxn ang="0">
                <a:pos x="60" y="472"/>
              </a:cxn>
              <a:cxn ang="0">
                <a:pos x="66" y="436"/>
              </a:cxn>
              <a:cxn ang="0">
                <a:pos x="66" y="436"/>
              </a:cxn>
              <a:cxn ang="0">
                <a:pos x="66" y="424"/>
              </a:cxn>
              <a:cxn ang="0">
                <a:pos x="66" y="382"/>
              </a:cxn>
              <a:cxn ang="0">
                <a:pos x="72" y="352"/>
              </a:cxn>
              <a:cxn ang="0">
                <a:pos x="78" y="281"/>
              </a:cxn>
              <a:cxn ang="0">
                <a:pos x="78" y="257"/>
              </a:cxn>
              <a:cxn ang="0">
                <a:pos x="84" y="209"/>
              </a:cxn>
              <a:cxn ang="0">
                <a:pos x="102" y="149"/>
              </a:cxn>
              <a:cxn ang="0">
                <a:pos x="107" y="125"/>
              </a:cxn>
              <a:cxn ang="0">
                <a:pos x="119" y="89"/>
              </a:cxn>
              <a:cxn ang="0">
                <a:pos x="125" y="77"/>
              </a:cxn>
              <a:cxn ang="0">
                <a:pos x="143" y="30"/>
              </a:cxn>
            </a:cxnLst>
            <a:rect l="0" t="0" r="r" b="b"/>
            <a:pathLst>
              <a:path w="143" h="573">
                <a:moveTo>
                  <a:pt x="143" y="6"/>
                </a:moveTo>
                <a:lnTo>
                  <a:pt x="143" y="0"/>
                </a:lnTo>
                <a:lnTo>
                  <a:pt x="143" y="6"/>
                </a:lnTo>
                <a:lnTo>
                  <a:pt x="137" y="12"/>
                </a:lnTo>
                <a:lnTo>
                  <a:pt x="131" y="30"/>
                </a:lnTo>
                <a:lnTo>
                  <a:pt x="119" y="65"/>
                </a:lnTo>
                <a:lnTo>
                  <a:pt x="107" y="77"/>
                </a:lnTo>
                <a:lnTo>
                  <a:pt x="96" y="89"/>
                </a:lnTo>
                <a:lnTo>
                  <a:pt x="96" y="89"/>
                </a:lnTo>
                <a:lnTo>
                  <a:pt x="84" y="107"/>
                </a:lnTo>
                <a:lnTo>
                  <a:pt x="84" y="119"/>
                </a:lnTo>
                <a:lnTo>
                  <a:pt x="84" y="149"/>
                </a:lnTo>
                <a:lnTo>
                  <a:pt x="84" y="149"/>
                </a:lnTo>
                <a:lnTo>
                  <a:pt x="84" y="167"/>
                </a:lnTo>
                <a:lnTo>
                  <a:pt x="78" y="197"/>
                </a:lnTo>
                <a:lnTo>
                  <a:pt x="72" y="233"/>
                </a:lnTo>
                <a:lnTo>
                  <a:pt x="60" y="275"/>
                </a:lnTo>
                <a:lnTo>
                  <a:pt x="54" y="316"/>
                </a:lnTo>
                <a:lnTo>
                  <a:pt x="48" y="352"/>
                </a:lnTo>
                <a:lnTo>
                  <a:pt x="48" y="382"/>
                </a:lnTo>
                <a:lnTo>
                  <a:pt x="48" y="400"/>
                </a:lnTo>
                <a:lnTo>
                  <a:pt x="48" y="400"/>
                </a:lnTo>
                <a:lnTo>
                  <a:pt x="42" y="460"/>
                </a:lnTo>
                <a:lnTo>
                  <a:pt x="42" y="484"/>
                </a:lnTo>
                <a:lnTo>
                  <a:pt x="42" y="502"/>
                </a:lnTo>
                <a:lnTo>
                  <a:pt x="42" y="502"/>
                </a:lnTo>
                <a:lnTo>
                  <a:pt x="42" y="520"/>
                </a:lnTo>
                <a:lnTo>
                  <a:pt x="36" y="532"/>
                </a:lnTo>
                <a:lnTo>
                  <a:pt x="18" y="549"/>
                </a:lnTo>
                <a:lnTo>
                  <a:pt x="18" y="549"/>
                </a:lnTo>
                <a:lnTo>
                  <a:pt x="0" y="561"/>
                </a:lnTo>
                <a:lnTo>
                  <a:pt x="0" y="561"/>
                </a:lnTo>
                <a:lnTo>
                  <a:pt x="6" y="561"/>
                </a:lnTo>
                <a:lnTo>
                  <a:pt x="6" y="561"/>
                </a:lnTo>
                <a:lnTo>
                  <a:pt x="18" y="561"/>
                </a:lnTo>
                <a:lnTo>
                  <a:pt x="24" y="555"/>
                </a:lnTo>
                <a:lnTo>
                  <a:pt x="36" y="549"/>
                </a:lnTo>
                <a:lnTo>
                  <a:pt x="42" y="543"/>
                </a:lnTo>
                <a:lnTo>
                  <a:pt x="42" y="543"/>
                </a:lnTo>
                <a:lnTo>
                  <a:pt x="42" y="549"/>
                </a:lnTo>
                <a:lnTo>
                  <a:pt x="42" y="561"/>
                </a:lnTo>
                <a:lnTo>
                  <a:pt x="42" y="573"/>
                </a:lnTo>
                <a:lnTo>
                  <a:pt x="48" y="573"/>
                </a:lnTo>
                <a:lnTo>
                  <a:pt x="48" y="573"/>
                </a:lnTo>
                <a:lnTo>
                  <a:pt x="48" y="561"/>
                </a:lnTo>
                <a:lnTo>
                  <a:pt x="48" y="555"/>
                </a:lnTo>
                <a:lnTo>
                  <a:pt x="48" y="538"/>
                </a:lnTo>
                <a:lnTo>
                  <a:pt x="48" y="526"/>
                </a:lnTo>
                <a:lnTo>
                  <a:pt x="48" y="526"/>
                </a:lnTo>
                <a:lnTo>
                  <a:pt x="54" y="502"/>
                </a:lnTo>
                <a:lnTo>
                  <a:pt x="60" y="472"/>
                </a:lnTo>
                <a:lnTo>
                  <a:pt x="60" y="472"/>
                </a:lnTo>
                <a:lnTo>
                  <a:pt x="66" y="448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24"/>
                </a:lnTo>
                <a:lnTo>
                  <a:pt x="66" y="406"/>
                </a:lnTo>
                <a:lnTo>
                  <a:pt x="66" y="382"/>
                </a:lnTo>
                <a:lnTo>
                  <a:pt x="66" y="382"/>
                </a:lnTo>
                <a:lnTo>
                  <a:pt x="72" y="352"/>
                </a:lnTo>
                <a:lnTo>
                  <a:pt x="78" y="316"/>
                </a:lnTo>
                <a:lnTo>
                  <a:pt x="78" y="281"/>
                </a:lnTo>
                <a:lnTo>
                  <a:pt x="78" y="257"/>
                </a:lnTo>
                <a:lnTo>
                  <a:pt x="78" y="257"/>
                </a:lnTo>
                <a:lnTo>
                  <a:pt x="84" y="239"/>
                </a:lnTo>
                <a:lnTo>
                  <a:pt x="84" y="209"/>
                </a:lnTo>
                <a:lnTo>
                  <a:pt x="96" y="179"/>
                </a:lnTo>
                <a:lnTo>
                  <a:pt x="102" y="149"/>
                </a:lnTo>
                <a:lnTo>
                  <a:pt x="102" y="149"/>
                </a:lnTo>
                <a:lnTo>
                  <a:pt x="107" y="125"/>
                </a:lnTo>
                <a:lnTo>
                  <a:pt x="113" y="113"/>
                </a:lnTo>
                <a:lnTo>
                  <a:pt x="119" y="89"/>
                </a:lnTo>
                <a:lnTo>
                  <a:pt x="119" y="89"/>
                </a:lnTo>
                <a:lnTo>
                  <a:pt x="125" y="77"/>
                </a:lnTo>
                <a:lnTo>
                  <a:pt x="131" y="59"/>
                </a:lnTo>
                <a:lnTo>
                  <a:pt x="143" y="30"/>
                </a:lnTo>
                <a:lnTo>
                  <a:pt x="143" y="6"/>
                </a:lnTo>
                <a:close/>
              </a:path>
            </a:pathLst>
          </a:custGeom>
          <a:solidFill>
            <a:srgbClr val="D382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3481388" y="1908175"/>
            <a:ext cx="246062" cy="1792288"/>
          </a:xfrm>
          <a:custGeom>
            <a:avLst/>
            <a:gdLst/>
            <a:ahLst/>
            <a:cxnLst>
              <a:cxn ang="0">
                <a:pos x="18" y="633"/>
              </a:cxn>
              <a:cxn ang="0">
                <a:pos x="18" y="633"/>
              </a:cxn>
              <a:cxn ang="0">
                <a:pos x="18" y="639"/>
              </a:cxn>
              <a:cxn ang="0">
                <a:pos x="12" y="657"/>
              </a:cxn>
              <a:cxn ang="0">
                <a:pos x="12" y="657"/>
              </a:cxn>
              <a:cxn ang="0">
                <a:pos x="6" y="681"/>
              </a:cxn>
              <a:cxn ang="0">
                <a:pos x="0" y="699"/>
              </a:cxn>
              <a:cxn ang="0">
                <a:pos x="0" y="699"/>
              </a:cxn>
              <a:cxn ang="0">
                <a:pos x="0" y="699"/>
              </a:cxn>
              <a:cxn ang="0">
                <a:pos x="0" y="687"/>
              </a:cxn>
              <a:cxn ang="0">
                <a:pos x="0" y="669"/>
              </a:cxn>
              <a:cxn ang="0">
                <a:pos x="0" y="669"/>
              </a:cxn>
              <a:cxn ang="0">
                <a:pos x="6" y="633"/>
              </a:cxn>
              <a:cxn ang="0">
                <a:pos x="6" y="603"/>
              </a:cxn>
              <a:cxn ang="0">
                <a:pos x="6" y="561"/>
              </a:cxn>
              <a:cxn ang="0">
                <a:pos x="6" y="561"/>
              </a:cxn>
              <a:cxn ang="0">
                <a:pos x="6" y="543"/>
              </a:cxn>
              <a:cxn ang="0">
                <a:pos x="6" y="525"/>
              </a:cxn>
              <a:cxn ang="0">
                <a:pos x="6" y="478"/>
              </a:cxn>
              <a:cxn ang="0">
                <a:pos x="12" y="430"/>
              </a:cxn>
              <a:cxn ang="0">
                <a:pos x="12" y="412"/>
              </a:cxn>
              <a:cxn ang="0">
                <a:pos x="12" y="400"/>
              </a:cxn>
              <a:cxn ang="0">
                <a:pos x="12" y="400"/>
              </a:cxn>
              <a:cxn ang="0">
                <a:pos x="18" y="388"/>
              </a:cxn>
              <a:cxn ang="0">
                <a:pos x="24" y="370"/>
              </a:cxn>
              <a:cxn ang="0">
                <a:pos x="35" y="316"/>
              </a:cxn>
              <a:cxn ang="0">
                <a:pos x="41" y="257"/>
              </a:cxn>
              <a:cxn ang="0">
                <a:pos x="47" y="233"/>
              </a:cxn>
              <a:cxn ang="0">
                <a:pos x="47" y="215"/>
              </a:cxn>
              <a:cxn ang="0">
                <a:pos x="47" y="215"/>
              </a:cxn>
              <a:cxn ang="0">
                <a:pos x="47" y="179"/>
              </a:cxn>
              <a:cxn ang="0">
                <a:pos x="53" y="131"/>
              </a:cxn>
              <a:cxn ang="0">
                <a:pos x="53" y="83"/>
              </a:cxn>
              <a:cxn ang="0">
                <a:pos x="53" y="47"/>
              </a:cxn>
              <a:cxn ang="0">
                <a:pos x="53" y="47"/>
              </a:cxn>
              <a:cxn ang="0">
                <a:pos x="53" y="24"/>
              </a:cxn>
              <a:cxn ang="0">
                <a:pos x="53" y="6"/>
              </a:cxn>
              <a:cxn ang="0">
                <a:pos x="53" y="0"/>
              </a:cxn>
              <a:cxn ang="0">
                <a:pos x="59" y="6"/>
              </a:cxn>
              <a:cxn ang="0">
                <a:pos x="59" y="18"/>
              </a:cxn>
              <a:cxn ang="0">
                <a:pos x="59" y="41"/>
              </a:cxn>
              <a:cxn ang="0">
                <a:pos x="59" y="41"/>
              </a:cxn>
              <a:cxn ang="0">
                <a:pos x="59" y="65"/>
              </a:cxn>
              <a:cxn ang="0">
                <a:pos x="59" y="83"/>
              </a:cxn>
              <a:cxn ang="0">
                <a:pos x="65" y="113"/>
              </a:cxn>
              <a:cxn ang="0">
                <a:pos x="65" y="137"/>
              </a:cxn>
              <a:cxn ang="0">
                <a:pos x="65" y="167"/>
              </a:cxn>
              <a:cxn ang="0">
                <a:pos x="65" y="167"/>
              </a:cxn>
              <a:cxn ang="0">
                <a:pos x="59" y="209"/>
              </a:cxn>
              <a:cxn ang="0">
                <a:pos x="53" y="245"/>
              </a:cxn>
              <a:cxn ang="0">
                <a:pos x="47" y="280"/>
              </a:cxn>
              <a:cxn ang="0">
                <a:pos x="41" y="298"/>
              </a:cxn>
              <a:cxn ang="0">
                <a:pos x="41" y="298"/>
              </a:cxn>
              <a:cxn ang="0">
                <a:pos x="41" y="316"/>
              </a:cxn>
              <a:cxn ang="0">
                <a:pos x="35" y="346"/>
              </a:cxn>
              <a:cxn ang="0">
                <a:pos x="29" y="382"/>
              </a:cxn>
              <a:cxn ang="0">
                <a:pos x="29" y="412"/>
              </a:cxn>
              <a:cxn ang="0">
                <a:pos x="29" y="412"/>
              </a:cxn>
              <a:cxn ang="0">
                <a:pos x="24" y="448"/>
              </a:cxn>
              <a:cxn ang="0">
                <a:pos x="18" y="496"/>
              </a:cxn>
              <a:cxn ang="0">
                <a:pos x="18" y="555"/>
              </a:cxn>
              <a:cxn ang="0">
                <a:pos x="18" y="633"/>
              </a:cxn>
            </a:cxnLst>
            <a:rect l="0" t="0" r="r" b="b"/>
            <a:pathLst>
              <a:path w="65" h="699">
                <a:moveTo>
                  <a:pt x="18" y="633"/>
                </a:moveTo>
                <a:lnTo>
                  <a:pt x="18" y="633"/>
                </a:lnTo>
                <a:lnTo>
                  <a:pt x="18" y="639"/>
                </a:lnTo>
                <a:lnTo>
                  <a:pt x="12" y="657"/>
                </a:lnTo>
                <a:lnTo>
                  <a:pt x="12" y="657"/>
                </a:lnTo>
                <a:lnTo>
                  <a:pt x="6" y="681"/>
                </a:lnTo>
                <a:lnTo>
                  <a:pt x="0" y="699"/>
                </a:lnTo>
                <a:lnTo>
                  <a:pt x="0" y="699"/>
                </a:lnTo>
                <a:lnTo>
                  <a:pt x="0" y="699"/>
                </a:lnTo>
                <a:lnTo>
                  <a:pt x="0" y="687"/>
                </a:lnTo>
                <a:lnTo>
                  <a:pt x="0" y="669"/>
                </a:lnTo>
                <a:lnTo>
                  <a:pt x="0" y="669"/>
                </a:lnTo>
                <a:lnTo>
                  <a:pt x="6" y="633"/>
                </a:lnTo>
                <a:lnTo>
                  <a:pt x="6" y="603"/>
                </a:lnTo>
                <a:lnTo>
                  <a:pt x="6" y="561"/>
                </a:lnTo>
                <a:lnTo>
                  <a:pt x="6" y="561"/>
                </a:lnTo>
                <a:lnTo>
                  <a:pt x="6" y="543"/>
                </a:lnTo>
                <a:lnTo>
                  <a:pt x="6" y="525"/>
                </a:lnTo>
                <a:lnTo>
                  <a:pt x="6" y="478"/>
                </a:lnTo>
                <a:lnTo>
                  <a:pt x="12" y="430"/>
                </a:lnTo>
                <a:lnTo>
                  <a:pt x="12" y="412"/>
                </a:lnTo>
                <a:lnTo>
                  <a:pt x="12" y="400"/>
                </a:lnTo>
                <a:lnTo>
                  <a:pt x="12" y="400"/>
                </a:lnTo>
                <a:lnTo>
                  <a:pt x="18" y="388"/>
                </a:lnTo>
                <a:lnTo>
                  <a:pt x="24" y="370"/>
                </a:lnTo>
                <a:lnTo>
                  <a:pt x="35" y="316"/>
                </a:lnTo>
                <a:lnTo>
                  <a:pt x="41" y="257"/>
                </a:lnTo>
                <a:lnTo>
                  <a:pt x="47" y="233"/>
                </a:lnTo>
                <a:lnTo>
                  <a:pt x="47" y="215"/>
                </a:lnTo>
                <a:lnTo>
                  <a:pt x="47" y="215"/>
                </a:lnTo>
                <a:lnTo>
                  <a:pt x="47" y="179"/>
                </a:lnTo>
                <a:lnTo>
                  <a:pt x="53" y="131"/>
                </a:lnTo>
                <a:lnTo>
                  <a:pt x="53" y="83"/>
                </a:lnTo>
                <a:lnTo>
                  <a:pt x="53" y="47"/>
                </a:lnTo>
                <a:lnTo>
                  <a:pt x="53" y="47"/>
                </a:lnTo>
                <a:lnTo>
                  <a:pt x="53" y="24"/>
                </a:lnTo>
                <a:lnTo>
                  <a:pt x="53" y="6"/>
                </a:lnTo>
                <a:lnTo>
                  <a:pt x="53" y="0"/>
                </a:lnTo>
                <a:lnTo>
                  <a:pt x="59" y="6"/>
                </a:lnTo>
                <a:lnTo>
                  <a:pt x="59" y="18"/>
                </a:lnTo>
                <a:lnTo>
                  <a:pt x="59" y="41"/>
                </a:lnTo>
                <a:lnTo>
                  <a:pt x="59" y="41"/>
                </a:lnTo>
                <a:lnTo>
                  <a:pt x="59" y="65"/>
                </a:lnTo>
                <a:lnTo>
                  <a:pt x="59" y="83"/>
                </a:lnTo>
                <a:lnTo>
                  <a:pt x="65" y="113"/>
                </a:lnTo>
                <a:lnTo>
                  <a:pt x="65" y="137"/>
                </a:lnTo>
                <a:lnTo>
                  <a:pt x="65" y="167"/>
                </a:lnTo>
                <a:lnTo>
                  <a:pt x="65" y="167"/>
                </a:lnTo>
                <a:lnTo>
                  <a:pt x="59" y="209"/>
                </a:lnTo>
                <a:lnTo>
                  <a:pt x="53" y="245"/>
                </a:lnTo>
                <a:lnTo>
                  <a:pt x="47" y="280"/>
                </a:lnTo>
                <a:lnTo>
                  <a:pt x="41" y="298"/>
                </a:lnTo>
                <a:lnTo>
                  <a:pt x="41" y="298"/>
                </a:lnTo>
                <a:lnTo>
                  <a:pt x="41" y="316"/>
                </a:lnTo>
                <a:lnTo>
                  <a:pt x="35" y="346"/>
                </a:lnTo>
                <a:lnTo>
                  <a:pt x="29" y="382"/>
                </a:lnTo>
                <a:lnTo>
                  <a:pt x="29" y="412"/>
                </a:lnTo>
                <a:lnTo>
                  <a:pt x="29" y="412"/>
                </a:lnTo>
                <a:lnTo>
                  <a:pt x="24" y="448"/>
                </a:lnTo>
                <a:lnTo>
                  <a:pt x="18" y="496"/>
                </a:lnTo>
                <a:lnTo>
                  <a:pt x="18" y="555"/>
                </a:lnTo>
                <a:lnTo>
                  <a:pt x="18" y="633"/>
                </a:lnTo>
                <a:close/>
              </a:path>
            </a:pathLst>
          </a:custGeom>
          <a:solidFill>
            <a:srgbClr val="D382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2297113" y="6184900"/>
            <a:ext cx="933450" cy="395288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246" y="6"/>
              </a:cxn>
              <a:cxn ang="0">
                <a:pos x="240" y="18"/>
              </a:cxn>
              <a:cxn ang="0">
                <a:pos x="228" y="54"/>
              </a:cxn>
              <a:cxn ang="0">
                <a:pos x="210" y="95"/>
              </a:cxn>
              <a:cxn ang="0">
                <a:pos x="204" y="107"/>
              </a:cxn>
              <a:cxn ang="0">
                <a:pos x="192" y="119"/>
              </a:cxn>
              <a:cxn ang="0">
                <a:pos x="192" y="119"/>
              </a:cxn>
              <a:cxn ang="0">
                <a:pos x="180" y="125"/>
              </a:cxn>
              <a:cxn ang="0">
                <a:pos x="168" y="131"/>
              </a:cxn>
              <a:cxn ang="0">
                <a:pos x="126" y="143"/>
              </a:cxn>
              <a:cxn ang="0">
                <a:pos x="66" y="155"/>
              </a:cxn>
              <a:cxn ang="0">
                <a:pos x="6" y="143"/>
              </a:cxn>
              <a:cxn ang="0">
                <a:pos x="6" y="143"/>
              </a:cxn>
              <a:cxn ang="0">
                <a:pos x="0" y="143"/>
              </a:cxn>
              <a:cxn ang="0">
                <a:pos x="0" y="137"/>
              </a:cxn>
              <a:cxn ang="0">
                <a:pos x="6" y="125"/>
              </a:cxn>
              <a:cxn ang="0">
                <a:pos x="6" y="125"/>
              </a:cxn>
              <a:cxn ang="0">
                <a:pos x="12" y="113"/>
              </a:cxn>
              <a:cxn ang="0">
                <a:pos x="24" y="101"/>
              </a:cxn>
              <a:cxn ang="0">
                <a:pos x="66" y="77"/>
              </a:cxn>
              <a:cxn ang="0">
                <a:pos x="66" y="77"/>
              </a:cxn>
              <a:cxn ang="0">
                <a:pos x="66" y="71"/>
              </a:cxn>
              <a:cxn ang="0">
                <a:pos x="78" y="66"/>
              </a:cxn>
              <a:cxn ang="0">
                <a:pos x="78" y="66"/>
              </a:cxn>
              <a:cxn ang="0">
                <a:pos x="78" y="60"/>
              </a:cxn>
              <a:cxn ang="0">
                <a:pos x="84" y="48"/>
              </a:cxn>
              <a:cxn ang="0">
                <a:pos x="84" y="36"/>
              </a:cxn>
              <a:cxn ang="0">
                <a:pos x="90" y="30"/>
              </a:cxn>
              <a:cxn ang="0">
                <a:pos x="90" y="30"/>
              </a:cxn>
              <a:cxn ang="0">
                <a:pos x="90" y="36"/>
              </a:cxn>
              <a:cxn ang="0">
                <a:pos x="84" y="48"/>
              </a:cxn>
              <a:cxn ang="0">
                <a:pos x="84" y="66"/>
              </a:cxn>
              <a:cxn ang="0">
                <a:pos x="90" y="66"/>
              </a:cxn>
              <a:cxn ang="0">
                <a:pos x="90" y="66"/>
              </a:cxn>
              <a:cxn ang="0">
                <a:pos x="96" y="60"/>
              </a:cxn>
              <a:cxn ang="0">
                <a:pos x="114" y="54"/>
              </a:cxn>
              <a:cxn ang="0">
                <a:pos x="156" y="30"/>
              </a:cxn>
              <a:cxn ang="0">
                <a:pos x="204" y="6"/>
              </a:cxn>
              <a:cxn ang="0">
                <a:pos x="228" y="0"/>
              </a:cxn>
              <a:cxn ang="0">
                <a:pos x="246" y="0"/>
              </a:cxn>
            </a:cxnLst>
            <a:rect l="0" t="0" r="r" b="b"/>
            <a:pathLst>
              <a:path w="246" h="155">
                <a:moveTo>
                  <a:pt x="246" y="0"/>
                </a:moveTo>
                <a:lnTo>
                  <a:pt x="246" y="6"/>
                </a:lnTo>
                <a:lnTo>
                  <a:pt x="240" y="18"/>
                </a:lnTo>
                <a:lnTo>
                  <a:pt x="228" y="54"/>
                </a:lnTo>
                <a:lnTo>
                  <a:pt x="210" y="95"/>
                </a:lnTo>
                <a:lnTo>
                  <a:pt x="204" y="107"/>
                </a:lnTo>
                <a:lnTo>
                  <a:pt x="192" y="119"/>
                </a:lnTo>
                <a:lnTo>
                  <a:pt x="192" y="119"/>
                </a:lnTo>
                <a:lnTo>
                  <a:pt x="180" y="125"/>
                </a:lnTo>
                <a:lnTo>
                  <a:pt x="168" y="131"/>
                </a:lnTo>
                <a:lnTo>
                  <a:pt x="126" y="143"/>
                </a:lnTo>
                <a:lnTo>
                  <a:pt x="66" y="155"/>
                </a:lnTo>
                <a:lnTo>
                  <a:pt x="6" y="143"/>
                </a:lnTo>
                <a:lnTo>
                  <a:pt x="6" y="143"/>
                </a:lnTo>
                <a:lnTo>
                  <a:pt x="0" y="143"/>
                </a:lnTo>
                <a:lnTo>
                  <a:pt x="0" y="137"/>
                </a:lnTo>
                <a:lnTo>
                  <a:pt x="6" y="125"/>
                </a:lnTo>
                <a:lnTo>
                  <a:pt x="6" y="125"/>
                </a:lnTo>
                <a:lnTo>
                  <a:pt x="12" y="113"/>
                </a:lnTo>
                <a:lnTo>
                  <a:pt x="24" y="101"/>
                </a:lnTo>
                <a:lnTo>
                  <a:pt x="66" y="77"/>
                </a:lnTo>
                <a:lnTo>
                  <a:pt x="66" y="77"/>
                </a:lnTo>
                <a:lnTo>
                  <a:pt x="66" y="71"/>
                </a:lnTo>
                <a:lnTo>
                  <a:pt x="78" y="66"/>
                </a:lnTo>
                <a:lnTo>
                  <a:pt x="78" y="66"/>
                </a:lnTo>
                <a:lnTo>
                  <a:pt x="78" y="60"/>
                </a:lnTo>
                <a:lnTo>
                  <a:pt x="84" y="48"/>
                </a:lnTo>
                <a:lnTo>
                  <a:pt x="84" y="36"/>
                </a:lnTo>
                <a:lnTo>
                  <a:pt x="90" y="30"/>
                </a:lnTo>
                <a:lnTo>
                  <a:pt x="90" y="30"/>
                </a:lnTo>
                <a:lnTo>
                  <a:pt x="90" y="36"/>
                </a:lnTo>
                <a:lnTo>
                  <a:pt x="84" y="48"/>
                </a:lnTo>
                <a:lnTo>
                  <a:pt x="84" y="66"/>
                </a:lnTo>
                <a:lnTo>
                  <a:pt x="90" y="66"/>
                </a:lnTo>
                <a:lnTo>
                  <a:pt x="90" y="66"/>
                </a:lnTo>
                <a:lnTo>
                  <a:pt x="96" y="60"/>
                </a:lnTo>
                <a:lnTo>
                  <a:pt x="114" y="54"/>
                </a:lnTo>
                <a:lnTo>
                  <a:pt x="156" y="30"/>
                </a:lnTo>
                <a:lnTo>
                  <a:pt x="204" y="6"/>
                </a:lnTo>
                <a:lnTo>
                  <a:pt x="228" y="0"/>
                </a:lnTo>
                <a:lnTo>
                  <a:pt x="246" y="0"/>
                </a:lnTo>
                <a:close/>
              </a:path>
            </a:pathLst>
          </a:custGeom>
          <a:solidFill>
            <a:srgbClr val="F8C9A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3503613" y="5908675"/>
            <a:ext cx="87312" cy="889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0"/>
              </a:cxn>
              <a:cxn ang="0">
                <a:pos x="18" y="6"/>
              </a:cxn>
              <a:cxn ang="0">
                <a:pos x="6" y="18"/>
              </a:cxn>
              <a:cxn ang="0">
                <a:pos x="0" y="36"/>
              </a:cxn>
            </a:cxnLst>
            <a:rect l="0" t="0" r="r" b="b"/>
            <a:pathLst>
              <a:path w="23" h="36">
                <a:moveTo>
                  <a:pt x="23" y="0"/>
                </a:moveTo>
                <a:lnTo>
                  <a:pt x="23" y="0"/>
                </a:lnTo>
                <a:lnTo>
                  <a:pt x="18" y="6"/>
                </a:lnTo>
                <a:lnTo>
                  <a:pt x="6" y="18"/>
                </a:lnTo>
                <a:lnTo>
                  <a:pt x="0" y="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2527300" y="2319338"/>
            <a:ext cx="725488" cy="830262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42" y="48"/>
              </a:cxn>
              <a:cxn ang="0">
                <a:pos x="54" y="72"/>
              </a:cxn>
              <a:cxn ang="0">
                <a:pos x="84" y="131"/>
              </a:cxn>
              <a:cxn ang="0">
                <a:pos x="120" y="197"/>
              </a:cxn>
              <a:cxn ang="0">
                <a:pos x="138" y="227"/>
              </a:cxn>
              <a:cxn ang="0">
                <a:pos x="156" y="245"/>
              </a:cxn>
              <a:cxn ang="0">
                <a:pos x="156" y="245"/>
              </a:cxn>
              <a:cxn ang="0">
                <a:pos x="180" y="275"/>
              </a:cxn>
              <a:cxn ang="0">
                <a:pos x="192" y="305"/>
              </a:cxn>
              <a:cxn ang="0">
                <a:pos x="180" y="323"/>
              </a:cxn>
              <a:cxn ang="0">
                <a:pos x="168" y="323"/>
              </a:cxn>
              <a:cxn ang="0">
                <a:pos x="156" y="323"/>
              </a:cxn>
              <a:cxn ang="0">
                <a:pos x="156" y="323"/>
              </a:cxn>
              <a:cxn ang="0">
                <a:pos x="138" y="305"/>
              </a:cxn>
              <a:cxn ang="0">
                <a:pos x="120" y="287"/>
              </a:cxn>
              <a:cxn ang="0">
                <a:pos x="96" y="275"/>
              </a:cxn>
              <a:cxn ang="0">
                <a:pos x="90" y="275"/>
              </a:cxn>
              <a:cxn ang="0">
                <a:pos x="78" y="281"/>
              </a:cxn>
              <a:cxn ang="0">
                <a:pos x="78" y="281"/>
              </a:cxn>
              <a:cxn ang="0">
                <a:pos x="78" y="287"/>
              </a:cxn>
              <a:cxn ang="0">
                <a:pos x="66" y="287"/>
              </a:cxn>
              <a:cxn ang="0">
                <a:pos x="54" y="281"/>
              </a:cxn>
              <a:cxn ang="0">
                <a:pos x="48" y="269"/>
              </a:cxn>
              <a:cxn ang="0">
                <a:pos x="42" y="251"/>
              </a:cxn>
              <a:cxn ang="0">
                <a:pos x="42" y="251"/>
              </a:cxn>
              <a:cxn ang="0">
                <a:pos x="36" y="221"/>
              </a:cxn>
              <a:cxn ang="0">
                <a:pos x="24" y="173"/>
              </a:cxn>
              <a:cxn ang="0">
                <a:pos x="12" y="125"/>
              </a:cxn>
              <a:cxn ang="0">
                <a:pos x="6" y="72"/>
              </a:cxn>
              <a:cxn ang="0">
                <a:pos x="0" y="36"/>
              </a:cxn>
              <a:cxn ang="0">
                <a:pos x="6" y="6"/>
              </a:cxn>
              <a:cxn ang="0">
                <a:pos x="6" y="0"/>
              </a:cxn>
              <a:cxn ang="0">
                <a:pos x="12" y="0"/>
              </a:cxn>
              <a:cxn ang="0">
                <a:pos x="18" y="12"/>
              </a:cxn>
              <a:cxn ang="0">
                <a:pos x="30" y="24"/>
              </a:cxn>
            </a:cxnLst>
            <a:rect l="0" t="0" r="r" b="b"/>
            <a:pathLst>
              <a:path w="192" h="323">
                <a:moveTo>
                  <a:pt x="30" y="24"/>
                </a:moveTo>
                <a:lnTo>
                  <a:pt x="42" y="48"/>
                </a:lnTo>
                <a:lnTo>
                  <a:pt x="54" y="72"/>
                </a:lnTo>
                <a:lnTo>
                  <a:pt x="84" y="131"/>
                </a:lnTo>
                <a:lnTo>
                  <a:pt x="120" y="197"/>
                </a:lnTo>
                <a:lnTo>
                  <a:pt x="138" y="227"/>
                </a:lnTo>
                <a:lnTo>
                  <a:pt x="156" y="245"/>
                </a:lnTo>
                <a:lnTo>
                  <a:pt x="156" y="245"/>
                </a:lnTo>
                <a:lnTo>
                  <a:pt x="180" y="275"/>
                </a:lnTo>
                <a:lnTo>
                  <a:pt x="192" y="305"/>
                </a:lnTo>
                <a:lnTo>
                  <a:pt x="180" y="323"/>
                </a:lnTo>
                <a:lnTo>
                  <a:pt x="168" y="323"/>
                </a:lnTo>
                <a:lnTo>
                  <a:pt x="156" y="323"/>
                </a:lnTo>
                <a:lnTo>
                  <a:pt x="156" y="323"/>
                </a:lnTo>
                <a:lnTo>
                  <a:pt x="138" y="305"/>
                </a:lnTo>
                <a:lnTo>
                  <a:pt x="120" y="287"/>
                </a:lnTo>
                <a:lnTo>
                  <a:pt x="96" y="275"/>
                </a:lnTo>
                <a:lnTo>
                  <a:pt x="90" y="275"/>
                </a:lnTo>
                <a:lnTo>
                  <a:pt x="78" y="281"/>
                </a:lnTo>
                <a:lnTo>
                  <a:pt x="78" y="281"/>
                </a:lnTo>
                <a:lnTo>
                  <a:pt x="78" y="287"/>
                </a:lnTo>
                <a:lnTo>
                  <a:pt x="66" y="287"/>
                </a:lnTo>
                <a:lnTo>
                  <a:pt x="54" y="281"/>
                </a:lnTo>
                <a:lnTo>
                  <a:pt x="48" y="269"/>
                </a:lnTo>
                <a:lnTo>
                  <a:pt x="42" y="251"/>
                </a:lnTo>
                <a:lnTo>
                  <a:pt x="42" y="251"/>
                </a:lnTo>
                <a:lnTo>
                  <a:pt x="36" y="221"/>
                </a:lnTo>
                <a:lnTo>
                  <a:pt x="24" y="173"/>
                </a:lnTo>
                <a:lnTo>
                  <a:pt x="12" y="125"/>
                </a:lnTo>
                <a:lnTo>
                  <a:pt x="6" y="72"/>
                </a:lnTo>
                <a:lnTo>
                  <a:pt x="0" y="3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lnTo>
                  <a:pt x="18" y="12"/>
                </a:lnTo>
                <a:lnTo>
                  <a:pt x="30" y="24"/>
                </a:lnTo>
                <a:close/>
              </a:path>
            </a:pathLst>
          </a:custGeom>
          <a:solidFill>
            <a:srgbClr val="F2AD8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2708275" y="6245225"/>
            <a:ext cx="566738" cy="152400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38" y="0"/>
              </a:cxn>
              <a:cxn ang="0">
                <a:pos x="126" y="0"/>
              </a:cxn>
              <a:cxn ang="0">
                <a:pos x="108" y="6"/>
              </a:cxn>
              <a:cxn ang="0">
                <a:pos x="90" y="18"/>
              </a:cxn>
              <a:cxn ang="0">
                <a:pos x="78" y="24"/>
              </a:cxn>
              <a:cxn ang="0">
                <a:pos x="66" y="30"/>
              </a:cxn>
              <a:cxn ang="0">
                <a:pos x="42" y="41"/>
              </a:cxn>
              <a:cxn ang="0">
                <a:pos x="24" y="47"/>
              </a:cxn>
              <a:cxn ang="0">
                <a:pos x="18" y="53"/>
              </a:cxn>
              <a:cxn ang="0">
                <a:pos x="6" y="59"/>
              </a:cxn>
              <a:cxn ang="0">
                <a:pos x="0" y="59"/>
              </a:cxn>
            </a:cxnLst>
            <a:rect l="0" t="0" r="r" b="b"/>
            <a:pathLst>
              <a:path w="150" h="59">
                <a:moveTo>
                  <a:pt x="150" y="0"/>
                </a:moveTo>
                <a:lnTo>
                  <a:pt x="138" y="0"/>
                </a:lnTo>
                <a:lnTo>
                  <a:pt x="126" y="0"/>
                </a:lnTo>
                <a:lnTo>
                  <a:pt x="108" y="6"/>
                </a:lnTo>
                <a:lnTo>
                  <a:pt x="90" y="18"/>
                </a:lnTo>
                <a:lnTo>
                  <a:pt x="78" y="24"/>
                </a:lnTo>
                <a:lnTo>
                  <a:pt x="66" y="30"/>
                </a:lnTo>
                <a:lnTo>
                  <a:pt x="42" y="41"/>
                </a:lnTo>
                <a:lnTo>
                  <a:pt x="24" y="47"/>
                </a:lnTo>
                <a:lnTo>
                  <a:pt x="18" y="53"/>
                </a:lnTo>
                <a:lnTo>
                  <a:pt x="6" y="59"/>
                </a:lnTo>
                <a:lnTo>
                  <a:pt x="0" y="59"/>
                </a:lnTo>
              </a:path>
            </a:pathLst>
          </a:custGeom>
          <a:noFill/>
          <a:ln w="0">
            <a:solidFill>
              <a:srgbClr val="FFE5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2686050" y="6276975"/>
            <a:ext cx="588963" cy="150813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144" y="0"/>
              </a:cxn>
              <a:cxn ang="0">
                <a:pos x="132" y="6"/>
              </a:cxn>
              <a:cxn ang="0">
                <a:pos x="114" y="6"/>
              </a:cxn>
              <a:cxn ang="0">
                <a:pos x="96" y="18"/>
              </a:cxn>
              <a:cxn ang="0">
                <a:pos x="84" y="24"/>
              </a:cxn>
              <a:cxn ang="0">
                <a:pos x="66" y="29"/>
              </a:cxn>
              <a:cxn ang="0">
                <a:pos x="42" y="41"/>
              </a:cxn>
              <a:cxn ang="0">
                <a:pos x="30" y="47"/>
              </a:cxn>
              <a:cxn ang="0">
                <a:pos x="18" y="53"/>
              </a:cxn>
              <a:cxn ang="0">
                <a:pos x="6" y="59"/>
              </a:cxn>
              <a:cxn ang="0">
                <a:pos x="0" y="59"/>
              </a:cxn>
            </a:cxnLst>
            <a:rect l="0" t="0" r="r" b="b"/>
            <a:pathLst>
              <a:path w="156" h="59">
                <a:moveTo>
                  <a:pt x="156" y="0"/>
                </a:moveTo>
                <a:lnTo>
                  <a:pt x="144" y="0"/>
                </a:lnTo>
                <a:lnTo>
                  <a:pt x="132" y="6"/>
                </a:lnTo>
                <a:lnTo>
                  <a:pt x="114" y="6"/>
                </a:lnTo>
                <a:lnTo>
                  <a:pt x="96" y="18"/>
                </a:lnTo>
                <a:lnTo>
                  <a:pt x="84" y="24"/>
                </a:lnTo>
                <a:lnTo>
                  <a:pt x="66" y="29"/>
                </a:lnTo>
                <a:lnTo>
                  <a:pt x="42" y="41"/>
                </a:lnTo>
                <a:lnTo>
                  <a:pt x="30" y="47"/>
                </a:lnTo>
                <a:lnTo>
                  <a:pt x="18" y="53"/>
                </a:lnTo>
                <a:lnTo>
                  <a:pt x="6" y="59"/>
                </a:lnTo>
                <a:lnTo>
                  <a:pt x="0" y="59"/>
                </a:lnTo>
              </a:path>
            </a:pathLst>
          </a:custGeom>
          <a:solidFill>
            <a:srgbClr val="F8C9A6"/>
          </a:solidFill>
          <a:ln w="0">
            <a:solidFill>
              <a:srgbClr val="FFE5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2867025" y="3671888"/>
            <a:ext cx="114300" cy="1841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6" y="18"/>
              </a:cxn>
              <a:cxn ang="0">
                <a:pos x="18" y="18"/>
              </a:cxn>
              <a:cxn ang="0">
                <a:pos x="24" y="6"/>
              </a:cxn>
              <a:cxn ang="0">
                <a:pos x="24" y="6"/>
              </a:cxn>
              <a:cxn ang="0">
                <a:pos x="30" y="0"/>
              </a:cxn>
              <a:cxn ang="0">
                <a:pos x="30" y="12"/>
              </a:cxn>
              <a:cxn ang="0">
                <a:pos x="24" y="30"/>
              </a:cxn>
              <a:cxn ang="0">
                <a:pos x="24" y="30"/>
              </a:cxn>
              <a:cxn ang="0">
                <a:pos x="24" y="42"/>
              </a:cxn>
              <a:cxn ang="0">
                <a:pos x="24" y="54"/>
              </a:cxn>
              <a:cxn ang="0">
                <a:pos x="18" y="66"/>
              </a:cxn>
              <a:cxn ang="0">
                <a:pos x="12" y="72"/>
              </a:cxn>
              <a:cxn ang="0">
                <a:pos x="12" y="72"/>
              </a:cxn>
              <a:cxn ang="0">
                <a:pos x="12" y="66"/>
              </a:cxn>
              <a:cxn ang="0">
                <a:pos x="6" y="54"/>
              </a:cxn>
              <a:cxn ang="0">
                <a:pos x="6" y="36"/>
              </a:cxn>
              <a:cxn ang="0">
                <a:pos x="0" y="24"/>
              </a:cxn>
            </a:cxnLst>
            <a:rect l="0" t="0" r="r" b="b"/>
            <a:pathLst>
              <a:path w="30" h="72">
                <a:moveTo>
                  <a:pt x="0" y="24"/>
                </a:moveTo>
                <a:lnTo>
                  <a:pt x="0" y="24"/>
                </a:lnTo>
                <a:lnTo>
                  <a:pt x="6" y="18"/>
                </a:lnTo>
                <a:lnTo>
                  <a:pt x="18" y="18"/>
                </a:lnTo>
                <a:lnTo>
                  <a:pt x="24" y="6"/>
                </a:lnTo>
                <a:lnTo>
                  <a:pt x="24" y="6"/>
                </a:lnTo>
                <a:lnTo>
                  <a:pt x="30" y="0"/>
                </a:lnTo>
                <a:lnTo>
                  <a:pt x="30" y="12"/>
                </a:lnTo>
                <a:lnTo>
                  <a:pt x="24" y="30"/>
                </a:lnTo>
                <a:lnTo>
                  <a:pt x="24" y="30"/>
                </a:lnTo>
                <a:lnTo>
                  <a:pt x="24" y="42"/>
                </a:lnTo>
                <a:lnTo>
                  <a:pt x="24" y="54"/>
                </a:lnTo>
                <a:lnTo>
                  <a:pt x="18" y="66"/>
                </a:lnTo>
                <a:lnTo>
                  <a:pt x="12" y="72"/>
                </a:lnTo>
                <a:lnTo>
                  <a:pt x="12" y="72"/>
                </a:lnTo>
                <a:lnTo>
                  <a:pt x="12" y="66"/>
                </a:lnTo>
                <a:lnTo>
                  <a:pt x="6" y="54"/>
                </a:lnTo>
                <a:lnTo>
                  <a:pt x="6" y="36"/>
                </a:lnTo>
                <a:lnTo>
                  <a:pt x="0" y="24"/>
                </a:lnTo>
                <a:close/>
              </a:path>
            </a:pathLst>
          </a:custGeom>
          <a:solidFill>
            <a:srgbClr val="DD8C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2284413" y="5562600"/>
            <a:ext cx="1490662" cy="1106488"/>
          </a:xfrm>
          <a:custGeom>
            <a:avLst/>
            <a:gdLst/>
            <a:ahLst/>
            <a:cxnLst>
              <a:cxn ang="0">
                <a:pos x="341" y="0"/>
              </a:cxn>
              <a:cxn ang="0">
                <a:pos x="347" y="6"/>
              </a:cxn>
              <a:cxn ang="0">
                <a:pos x="353" y="18"/>
              </a:cxn>
              <a:cxn ang="0">
                <a:pos x="353" y="18"/>
              </a:cxn>
              <a:cxn ang="0">
                <a:pos x="347" y="30"/>
              </a:cxn>
              <a:cxn ang="0">
                <a:pos x="341" y="54"/>
              </a:cxn>
              <a:cxn ang="0">
                <a:pos x="335" y="84"/>
              </a:cxn>
              <a:cxn ang="0">
                <a:pos x="329" y="126"/>
              </a:cxn>
              <a:cxn ang="0">
                <a:pos x="305" y="210"/>
              </a:cxn>
              <a:cxn ang="0">
                <a:pos x="294" y="245"/>
              </a:cxn>
              <a:cxn ang="0">
                <a:pos x="288" y="275"/>
              </a:cxn>
              <a:cxn ang="0">
                <a:pos x="270" y="281"/>
              </a:cxn>
              <a:cxn ang="0">
                <a:pos x="258" y="275"/>
              </a:cxn>
              <a:cxn ang="0">
                <a:pos x="270" y="138"/>
              </a:cxn>
              <a:cxn ang="0">
                <a:pos x="264" y="144"/>
              </a:cxn>
              <a:cxn ang="0">
                <a:pos x="258" y="168"/>
              </a:cxn>
              <a:cxn ang="0">
                <a:pos x="252" y="186"/>
              </a:cxn>
              <a:cxn ang="0">
                <a:pos x="246" y="210"/>
              </a:cxn>
              <a:cxn ang="0">
                <a:pos x="246" y="210"/>
              </a:cxn>
              <a:cxn ang="0">
                <a:pos x="240" y="234"/>
              </a:cxn>
              <a:cxn ang="0">
                <a:pos x="228" y="257"/>
              </a:cxn>
              <a:cxn ang="0">
                <a:pos x="216" y="281"/>
              </a:cxn>
              <a:cxn ang="0">
                <a:pos x="198" y="299"/>
              </a:cxn>
              <a:cxn ang="0">
                <a:pos x="198" y="299"/>
              </a:cxn>
              <a:cxn ang="0">
                <a:pos x="186" y="305"/>
              </a:cxn>
              <a:cxn ang="0">
                <a:pos x="162" y="317"/>
              </a:cxn>
              <a:cxn ang="0">
                <a:pos x="114" y="329"/>
              </a:cxn>
              <a:cxn ang="0">
                <a:pos x="54" y="329"/>
              </a:cxn>
              <a:cxn ang="0">
                <a:pos x="0" y="323"/>
              </a:cxn>
              <a:cxn ang="0">
                <a:pos x="0" y="323"/>
              </a:cxn>
              <a:cxn ang="0">
                <a:pos x="0" y="317"/>
              </a:cxn>
              <a:cxn ang="0">
                <a:pos x="0" y="305"/>
              </a:cxn>
              <a:cxn ang="0">
                <a:pos x="0" y="305"/>
              </a:cxn>
              <a:cxn ang="0">
                <a:pos x="0" y="305"/>
              </a:cxn>
              <a:cxn ang="0">
                <a:pos x="12" y="299"/>
              </a:cxn>
              <a:cxn ang="0">
                <a:pos x="42" y="281"/>
              </a:cxn>
              <a:cxn ang="0">
                <a:pos x="78" y="257"/>
              </a:cxn>
              <a:cxn ang="0">
                <a:pos x="108" y="245"/>
              </a:cxn>
              <a:cxn ang="0">
                <a:pos x="108" y="245"/>
              </a:cxn>
              <a:cxn ang="0">
                <a:pos x="114" y="239"/>
              </a:cxn>
              <a:cxn ang="0">
                <a:pos x="132" y="234"/>
              </a:cxn>
              <a:cxn ang="0">
                <a:pos x="168" y="210"/>
              </a:cxn>
              <a:cxn ang="0">
                <a:pos x="204" y="186"/>
              </a:cxn>
              <a:cxn ang="0">
                <a:pos x="216" y="174"/>
              </a:cxn>
              <a:cxn ang="0">
                <a:pos x="228" y="156"/>
              </a:cxn>
              <a:cxn ang="0">
                <a:pos x="228" y="156"/>
              </a:cxn>
              <a:cxn ang="0">
                <a:pos x="246" y="114"/>
              </a:cxn>
              <a:cxn ang="0">
                <a:pos x="270" y="66"/>
              </a:cxn>
              <a:cxn ang="0">
                <a:pos x="300" y="24"/>
              </a:cxn>
              <a:cxn ang="0">
                <a:pos x="323" y="6"/>
              </a:cxn>
              <a:cxn ang="0">
                <a:pos x="341" y="0"/>
              </a:cxn>
            </a:cxnLst>
            <a:rect l="0" t="0" r="r" b="b"/>
            <a:pathLst>
              <a:path w="353" h="329">
                <a:moveTo>
                  <a:pt x="341" y="0"/>
                </a:moveTo>
                <a:lnTo>
                  <a:pt x="347" y="6"/>
                </a:lnTo>
                <a:lnTo>
                  <a:pt x="353" y="18"/>
                </a:lnTo>
                <a:lnTo>
                  <a:pt x="353" y="18"/>
                </a:lnTo>
                <a:lnTo>
                  <a:pt x="347" y="30"/>
                </a:lnTo>
                <a:lnTo>
                  <a:pt x="341" y="54"/>
                </a:lnTo>
                <a:lnTo>
                  <a:pt x="335" y="84"/>
                </a:lnTo>
                <a:lnTo>
                  <a:pt x="329" y="126"/>
                </a:lnTo>
                <a:lnTo>
                  <a:pt x="305" y="210"/>
                </a:lnTo>
                <a:lnTo>
                  <a:pt x="294" y="245"/>
                </a:lnTo>
                <a:lnTo>
                  <a:pt x="288" y="275"/>
                </a:lnTo>
                <a:lnTo>
                  <a:pt x="270" y="281"/>
                </a:lnTo>
                <a:lnTo>
                  <a:pt x="258" y="275"/>
                </a:lnTo>
                <a:lnTo>
                  <a:pt x="270" y="138"/>
                </a:lnTo>
                <a:lnTo>
                  <a:pt x="264" y="144"/>
                </a:lnTo>
                <a:lnTo>
                  <a:pt x="258" y="168"/>
                </a:lnTo>
                <a:lnTo>
                  <a:pt x="252" y="186"/>
                </a:lnTo>
                <a:lnTo>
                  <a:pt x="246" y="210"/>
                </a:lnTo>
                <a:lnTo>
                  <a:pt x="246" y="210"/>
                </a:lnTo>
                <a:lnTo>
                  <a:pt x="240" y="234"/>
                </a:lnTo>
                <a:lnTo>
                  <a:pt x="228" y="257"/>
                </a:lnTo>
                <a:lnTo>
                  <a:pt x="216" y="281"/>
                </a:lnTo>
                <a:lnTo>
                  <a:pt x="198" y="299"/>
                </a:lnTo>
                <a:lnTo>
                  <a:pt x="198" y="299"/>
                </a:lnTo>
                <a:lnTo>
                  <a:pt x="186" y="305"/>
                </a:lnTo>
                <a:lnTo>
                  <a:pt x="162" y="317"/>
                </a:lnTo>
                <a:lnTo>
                  <a:pt x="114" y="329"/>
                </a:lnTo>
                <a:lnTo>
                  <a:pt x="54" y="329"/>
                </a:lnTo>
                <a:lnTo>
                  <a:pt x="0" y="323"/>
                </a:lnTo>
                <a:lnTo>
                  <a:pt x="0" y="323"/>
                </a:lnTo>
                <a:lnTo>
                  <a:pt x="0" y="317"/>
                </a:lnTo>
                <a:lnTo>
                  <a:pt x="0" y="305"/>
                </a:lnTo>
                <a:lnTo>
                  <a:pt x="0" y="305"/>
                </a:lnTo>
                <a:lnTo>
                  <a:pt x="0" y="305"/>
                </a:lnTo>
                <a:lnTo>
                  <a:pt x="12" y="299"/>
                </a:lnTo>
                <a:lnTo>
                  <a:pt x="42" y="281"/>
                </a:lnTo>
                <a:lnTo>
                  <a:pt x="78" y="257"/>
                </a:lnTo>
                <a:lnTo>
                  <a:pt x="108" y="245"/>
                </a:lnTo>
                <a:lnTo>
                  <a:pt x="108" y="245"/>
                </a:lnTo>
                <a:lnTo>
                  <a:pt x="114" y="239"/>
                </a:lnTo>
                <a:lnTo>
                  <a:pt x="132" y="234"/>
                </a:lnTo>
                <a:lnTo>
                  <a:pt x="168" y="210"/>
                </a:lnTo>
                <a:lnTo>
                  <a:pt x="204" y="186"/>
                </a:lnTo>
                <a:lnTo>
                  <a:pt x="216" y="174"/>
                </a:lnTo>
                <a:lnTo>
                  <a:pt x="228" y="156"/>
                </a:lnTo>
                <a:lnTo>
                  <a:pt x="228" y="156"/>
                </a:lnTo>
                <a:lnTo>
                  <a:pt x="246" y="114"/>
                </a:lnTo>
                <a:lnTo>
                  <a:pt x="270" y="66"/>
                </a:lnTo>
                <a:lnTo>
                  <a:pt x="300" y="24"/>
                </a:lnTo>
                <a:lnTo>
                  <a:pt x="323" y="6"/>
                </a:lnTo>
                <a:lnTo>
                  <a:pt x="341" y="0"/>
                </a:lnTo>
                <a:close/>
              </a:path>
            </a:pathLst>
          </a:custGeom>
          <a:solidFill>
            <a:srgbClr val="FFCC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3273425" y="5562600"/>
            <a:ext cx="452438" cy="606425"/>
          </a:xfrm>
          <a:custGeom>
            <a:avLst/>
            <a:gdLst/>
            <a:ahLst/>
            <a:cxnLst>
              <a:cxn ang="0">
                <a:pos x="101" y="0"/>
              </a:cxn>
              <a:cxn ang="0">
                <a:pos x="107" y="6"/>
              </a:cxn>
              <a:cxn ang="0">
                <a:pos x="107" y="12"/>
              </a:cxn>
              <a:cxn ang="0">
                <a:pos x="101" y="18"/>
              </a:cxn>
              <a:cxn ang="0">
                <a:pos x="101" y="18"/>
              </a:cxn>
              <a:cxn ang="0">
                <a:pos x="89" y="24"/>
              </a:cxn>
              <a:cxn ang="0">
                <a:pos x="77" y="42"/>
              </a:cxn>
              <a:cxn ang="0">
                <a:pos x="66" y="54"/>
              </a:cxn>
              <a:cxn ang="0">
                <a:pos x="54" y="66"/>
              </a:cxn>
              <a:cxn ang="0">
                <a:pos x="54" y="66"/>
              </a:cxn>
              <a:cxn ang="0">
                <a:pos x="42" y="84"/>
              </a:cxn>
              <a:cxn ang="0">
                <a:pos x="30" y="102"/>
              </a:cxn>
              <a:cxn ang="0">
                <a:pos x="30" y="102"/>
              </a:cxn>
              <a:cxn ang="0">
                <a:pos x="24" y="120"/>
              </a:cxn>
              <a:cxn ang="0">
                <a:pos x="12" y="144"/>
              </a:cxn>
              <a:cxn ang="0">
                <a:pos x="6" y="168"/>
              </a:cxn>
              <a:cxn ang="0">
                <a:pos x="0" y="180"/>
              </a:cxn>
              <a:cxn ang="0">
                <a:pos x="0" y="180"/>
              </a:cxn>
              <a:cxn ang="0">
                <a:pos x="0" y="180"/>
              </a:cxn>
              <a:cxn ang="0">
                <a:pos x="0" y="168"/>
              </a:cxn>
              <a:cxn ang="0">
                <a:pos x="6" y="132"/>
              </a:cxn>
              <a:cxn ang="0">
                <a:pos x="6" y="132"/>
              </a:cxn>
              <a:cxn ang="0">
                <a:pos x="6" y="120"/>
              </a:cxn>
              <a:cxn ang="0">
                <a:pos x="12" y="108"/>
              </a:cxn>
              <a:cxn ang="0">
                <a:pos x="36" y="66"/>
              </a:cxn>
              <a:cxn ang="0">
                <a:pos x="60" y="24"/>
              </a:cxn>
              <a:cxn ang="0">
                <a:pos x="77" y="12"/>
              </a:cxn>
              <a:cxn ang="0">
                <a:pos x="101" y="0"/>
              </a:cxn>
            </a:cxnLst>
            <a:rect l="0" t="0" r="r" b="b"/>
            <a:pathLst>
              <a:path w="107" h="180">
                <a:moveTo>
                  <a:pt x="101" y="0"/>
                </a:moveTo>
                <a:lnTo>
                  <a:pt x="107" y="6"/>
                </a:lnTo>
                <a:lnTo>
                  <a:pt x="107" y="12"/>
                </a:lnTo>
                <a:lnTo>
                  <a:pt x="101" y="18"/>
                </a:lnTo>
                <a:lnTo>
                  <a:pt x="101" y="18"/>
                </a:lnTo>
                <a:lnTo>
                  <a:pt x="89" y="24"/>
                </a:lnTo>
                <a:lnTo>
                  <a:pt x="77" y="42"/>
                </a:lnTo>
                <a:lnTo>
                  <a:pt x="66" y="54"/>
                </a:lnTo>
                <a:lnTo>
                  <a:pt x="54" y="66"/>
                </a:lnTo>
                <a:lnTo>
                  <a:pt x="54" y="66"/>
                </a:lnTo>
                <a:lnTo>
                  <a:pt x="42" y="84"/>
                </a:lnTo>
                <a:lnTo>
                  <a:pt x="30" y="102"/>
                </a:lnTo>
                <a:lnTo>
                  <a:pt x="30" y="102"/>
                </a:lnTo>
                <a:lnTo>
                  <a:pt x="24" y="120"/>
                </a:lnTo>
                <a:lnTo>
                  <a:pt x="12" y="144"/>
                </a:lnTo>
                <a:lnTo>
                  <a:pt x="6" y="168"/>
                </a:lnTo>
                <a:lnTo>
                  <a:pt x="0" y="180"/>
                </a:lnTo>
                <a:lnTo>
                  <a:pt x="0" y="180"/>
                </a:lnTo>
                <a:lnTo>
                  <a:pt x="0" y="180"/>
                </a:lnTo>
                <a:lnTo>
                  <a:pt x="0" y="168"/>
                </a:lnTo>
                <a:lnTo>
                  <a:pt x="6" y="132"/>
                </a:lnTo>
                <a:lnTo>
                  <a:pt x="6" y="132"/>
                </a:lnTo>
                <a:lnTo>
                  <a:pt x="6" y="120"/>
                </a:lnTo>
                <a:lnTo>
                  <a:pt x="12" y="108"/>
                </a:lnTo>
                <a:lnTo>
                  <a:pt x="36" y="66"/>
                </a:lnTo>
                <a:lnTo>
                  <a:pt x="60" y="24"/>
                </a:lnTo>
                <a:lnTo>
                  <a:pt x="77" y="12"/>
                </a:lnTo>
                <a:lnTo>
                  <a:pt x="101" y="0"/>
                </a:lnTo>
                <a:close/>
              </a:path>
            </a:pathLst>
          </a:custGeom>
          <a:solidFill>
            <a:srgbClr val="BF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2255838" y="6129338"/>
            <a:ext cx="1041400" cy="519112"/>
          </a:xfrm>
          <a:custGeom>
            <a:avLst/>
            <a:gdLst/>
            <a:ahLst/>
            <a:cxnLst>
              <a:cxn ang="0">
                <a:pos x="246" y="0"/>
              </a:cxn>
              <a:cxn ang="0">
                <a:pos x="246" y="6"/>
              </a:cxn>
              <a:cxn ang="0">
                <a:pos x="240" y="18"/>
              </a:cxn>
              <a:cxn ang="0">
                <a:pos x="228" y="54"/>
              </a:cxn>
              <a:cxn ang="0">
                <a:pos x="210" y="95"/>
              </a:cxn>
              <a:cxn ang="0">
                <a:pos x="204" y="107"/>
              </a:cxn>
              <a:cxn ang="0">
                <a:pos x="192" y="119"/>
              </a:cxn>
              <a:cxn ang="0">
                <a:pos x="192" y="119"/>
              </a:cxn>
              <a:cxn ang="0">
                <a:pos x="180" y="125"/>
              </a:cxn>
              <a:cxn ang="0">
                <a:pos x="168" y="131"/>
              </a:cxn>
              <a:cxn ang="0">
                <a:pos x="126" y="143"/>
              </a:cxn>
              <a:cxn ang="0">
                <a:pos x="66" y="155"/>
              </a:cxn>
              <a:cxn ang="0">
                <a:pos x="6" y="143"/>
              </a:cxn>
              <a:cxn ang="0">
                <a:pos x="6" y="143"/>
              </a:cxn>
              <a:cxn ang="0">
                <a:pos x="0" y="143"/>
              </a:cxn>
              <a:cxn ang="0">
                <a:pos x="0" y="137"/>
              </a:cxn>
              <a:cxn ang="0">
                <a:pos x="6" y="125"/>
              </a:cxn>
              <a:cxn ang="0">
                <a:pos x="6" y="125"/>
              </a:cxn>
              <a:cxn ang="0">
                <a:pos x="12" y="113"/>
              </a:cxn>
              <a:cxn ang="0">
                <a:pos x="24" y="101"/>
              </a:cxn>
              <a:cxn ang="0">
                <a:pos x="66" y="77"/>
              </a:cxn>
              <a:cxn ang="0">
                <a:pos x="66" y="77"/>
              </a:cxn>
              <a:cxn ang="0">
                <a:pos x="66" y="71"/>
              </a:cxn>
              <a:cxn ang="0">
                <a:pos x="78" y="66"/>
              </a:cxn>
              <a:cxn ang="0">
                <a:pos x="78" y="66"/>
              </a:cxn>
              <a:cxn ang="0">
                <a:pos x="78" y="60"/>
              </a:cxn>
              <a:cxn ang="0">
                <a:pos x="84" y="48"/>
              </a:cxn>
              <a:cxn ang="0">
                <a:pos x="84" y="36"/>
              </a:cxn>
              <a:cxn ang="0">
                <a:pos x="90" y="30"/>
              </a:cxn>
              <a:cxn ang="0">
                <a:pos x="90" y="30"/>
              </a:cxn>
              <a:cxn ang="0">
                <a:pos x="90" y="36"/>
              </a:cxn>
              <a:cxn ang="0">
                <a:pos x="84" y="48"/>
              </a:cxn>
              <a:cxn ang="0">
                <a:pos x="84" y="66"/>
              </a:cxn>
              <a:cxn ang="0">
                <a:pos x="90" y="66"/>
              </a:cxn>
              <a:cxn ang="0">
                <a:pos x="90" y="66"/>
              </a:cxn>
              <a:cxn ang="0">
                <a:pos x="96" y="60"/>
              </a:cxn>
              <a:cxn ang="0">
                <a:pos x="114" y="54"/>
              </a:cxn>
              <a:cxn ang="0">
                <a:pos x="156" y="30"/>
              </a:cxn>
              <a:cxn ang="0">
                <a:pos x="204" y="6"/>
              </a:cxn>
              <a:cxn ang="0">
                <a:pos x="228" y="0"/>
              </a:cxn>
              <a:cxn ang="0">
                <a:pos x="246" y="0"/>
              </a:cxn>
            </a:cxnLst>
            <a:rect l="0" t="0" r="r" b="b"/>
            <a:pathLst>
              <a:path w="246" h="155">
                <a:moveTo>
                  <a:pt x="246" y="0"/>
                </a:moveTo>
                <a:lnTo>
                  <a:pt x="246" y="6"/>
                </a:lnTo>
                <a:lnTo>
                  <a:pt x="240" y="18"/>
                </a:lnTo>
                <a:lnTo>
                  <a:pt x="228" y="54"/>
                </a:lnTo>
                <a:lnTo>
                  <a:pt x="210" y="95"/>
                </a:lnTo>
                <a:lnTo>
                  <a:pt x="204" y="107"/>
                </a:lnTo>
                <a:lnTo>
                  <a:pt x="192" y="119"/>
                </a:lnTo>
                <a:lnTo>
                  <a:pt x="192" y="119"/>
                </a:lnTo>
                <a:lnTo>
                  <a:pt x="180" y="125"/>
                </a:lnTo>
                <a:lnTo>
                  <a:pt x="168" y="131"/>
                </a:lnTo>
                <a:lnTo>
                  <a:pt x="126" y="143"/>
                </a:lnTo>
                <a:lnTo>
                  <a:pt x="66" y="155"/>
                </a:lnTo>
                <a:lnTo>
                  <a:pt x="6" y="143"/>
                </a:lnTo>
                <a:lnTo>
                  <a:pt x="6" y="143"/>
                </a:lnTo>
                <a:lnTo>
                  <a:pt x="0" y="143"/>
                </a:lnTo>
                <a:lnTo>
                  <a:pt x="0" y="137"/>
                </a:lnTo>
                <a:lnTo>
                  <a:pt x="6" y="125"/>
                </a:lnTo>
                <a:lnTo>
                  <a:pt x="6" y="125"/>
                </a:lnTo>
                <a:lnTo>
                  <a:pt x="12" y="113"/>
                </a:lnTo>
                <a:lnTo>
                  <a:pt x="24" y="101"/>
                </a:lnTo>
                <a:lnTo>
                  <a:pt x="66" y="77"/>
                </a:lnTo>
                <a:lnTo>
                  <a:pt x="66" y="77"/>
                </a:lnTo>
                <a:lnTo>
                  <a:pt x="66" y="71"/>
                </a:lnTo>
                <a:lnTo>
                  <a:pt x="78" y="66"/>
                </a:lnTo>
                <a:lnTo>
                  <a:pt x="78" y="66"/>
                </a:lnTo>
                <a:lnTo>
                  <a:pt x="78" y="60"/>
                </a:lnTo>
                <a:lnTo>
                  <a:pt x="84" y="48"/>
                </a:lnTo>
                <a:lnTo>
                  <a:pt x="84" y="36"/>
                </a:lnTo>
                <a:lnTo>
                  <a:pt x="90" y="30"/>
                </a:lnTo>
                <a:lnTo>
                  <a:pt x="90" y="30"/>
                </a:lnTo>
                <a:lnTo>
                  <a:pt x="90" y="36"/>
                </a:lnTo>
                <a:lnTo>
                  <a:pt x="84" y="48"/>
                </a:lnTo>
                <a:lnTo>
                  <a:pt x="84" y="66"/>
                </a:lnTo>
                <a:lnTo>
                  <a:pt x="90" y="66"/>
                </a:lnTo>
                <a:lnTo>
                  <a:pt x="90" y="66"/>
                </a:lnTo>
                <a:lnTo>
                  <a:pt x="96" y="60"/>
                </a:lnTo>
                <a:lnTo>
                  <a:pt x="114" y="54"/>
                </a:lnTo>
                <a:lnTo>
                  <a:pt x="156" y="30"/>
                </a:lnTo>
                <a:lnTo>
                  <a:pt x="204" y="6"/>
                </a:lnTo>
                <a:lnTo>
                  <a:pt x="228" y="0"/>
                </a:lnTo>
                <a:lnTo>
                  <a:pt x="246" y="0"/>
                </a:lnTo>
                <a:close/>
              </a:path>
            </a:pathLst>
          </a:custGeom>
          <a:solidFill>
            <a:srgbClr val="FFCC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3373438" y="5786438"/>
            <a:ext cx="200025" cy="701675"/>
          </a:xfrm>
          <a:custGeom>
            <a:avLst/>
            <a:gdLst/>
            <a:ahLst/>
            <a:cxnLst>
              <a:cxn ang="0">
                <a:pos x="18" y="60"/>
              </a:cxn>
              <a:cxn ang="0">
                <a:pos x="18" y="54"/>
              </a:cxn>
              <a:cxn ang="0">
                <a:pos x="24" y="36"/>
              </a:cxn>
              <a:cxn ang="0">
                <a:pos x="30" y="18"/>
              </a:cxn>
              <a:cxn ang="0">
                <a:pos x="47" y="0"/>
              </a:cxn>
              <a:cxn ang="0">
                <a:pos x="47" y="0"/>
              </a:cxn>
              <a:cxn ang="0">
                <a:pos x="47" y="6"/>
              </a:cxn>
              <a:cxn ang="0">
                <a:pos x="42" y="30"/>
              </a:cxn>
              <a:cxn ang="0">
                <a:pos x="42" y="60"/>
              </a:cxn>
              <a:cxn ang="0">
                <a:pos x="36" y="96"/>
              </a:cxn>
              <a:cxn ang="0">
                <a:pos x="30" y="132"/>
              </a:cxn>
              <a:cxn ang="0">
                <a:pos x="24" y="162"/>
              </a:cxn>
              <a:cxn ang="0">
                <a:pos x="18" y="191"/>
              </a:cxn>
              <a:cxn ang="0">
                <a:pos x="12" y="209"/>
              </a:cxn>
              <a:cxn ang="0">
                <a:pos x="0" y="203"/>
              </a:cxn>
              <a:cxn ang="0">
                <a:pos x="18" y="60"/>
              </a:cxn>
              <a:cxn ang="0">
                <a:pos x="18" y="60"/>
              </a:cxn>
            </a:cxnLst>
            <a:rect l="0" t="0" r="r" b="b"/>
            <a:pathLst>
              <a:path w="47" h="209">
                <a:moveTo>
                  <a:pt x="18" y="60"/>
                </a:moveTo>
                <a:lnTo>
                  <a:pt x="18" y="54"/>
                </a:lnTo>
                <a:lnTo>
                  <a:pt x="24" y="36"/>
                </a:lnTo>
                <a:lnTo>
                  <a:pt x="30" y="18"/>
                </a:lnTo>
                <a:lnTo>
                  <a:pt x="47" y="0"/>
                </a:lnTo>
                <a:lnTo>
                  <a:pt x="47" y="0"/>
                </a:lnTo>
                <a:lnTo>
                  <a:pt x="47" y="6"/>
                </a:lnTo>
                <a:lnTo>
                  <a:pt x="42" y="30"/>
                </a:lnTo>
                <a:lnTo>
                  <a:pt x="42" y="60"/>
                </a:lnTo>
                <a:lnTo>
                  <a:pt x="36" y="96"/>
                </a:lnTo>
                <a:lnTo>
                  <a:pt x="30" y="132"/>
                </a:lnTo>
                <a:lnTo>
                  <a:pt x="24" y="162"/>
                </a:lnTo>
                <a:lnTo>
                  <a:pt x="18" y="191"/>
                </a:lnTo>
                <a:lnTo>
                  <a:pt x="12" y="209"/>
                </a:lnTo>
                <a:lnTo>
                  <a:pt x="0" y="203"/>
                </a:lnTo>
                <a:lnTo>
                  <a:pt x="18" y="60"/>
                </a:lnTo>
                <a:lnTo>
                  <a:pt x="18" y="60"/>
                </a:lnTo>
                <a:close/>
              </a:path>
            </a:pathLst>
          </a:custGeom>
          <a:solidFill>
            <a:srgbClr val="BF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4603" name="Group 27"/>
          <p:cNvGrpSpPr>
            <a:grpSpLocks/>
          </p:cNvGrpSpPr>
          <p:nvPr/>
        </p:nvGrpSpPr>
        <p:grpSpPr bwMode="auto">
          <a:xfrm flipH="1">
            <a:off x="2228850" y="5562600"/>
            <a:ext cx="1546225" cy="1106488"/>
            <a:chOff x="3147" y="3309"/>
            <a:chExt cx="505" cy="471"/>
          </a:xfrm>
        </p:grpSpPr>
        <p:sp>
          <p:nvSpPr>
            <p:cNvPr id="24604" name="Freeform 28"/>
            <p:cNvSpPr>
              <a:spLocks/>
            </p:cNvSpPr>
            <p:nvPr/>
          </p:nvSpPr>
          <p:spPr bwMode="auto">
            <a:xfrm flipH="1">
              <a:off x="3147" y="3309"/>
              <a:ext cx="487" cy="471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347" y="6"/>
                </a:cxn>
                <a:cxn ang="0">
                  <a:pos x="353" y="18"/>
                </a:cxn>
                <a:cxn ang="0">
                  <a:pos x="353" y="18"/>
                </a:cxn>
                <a:cxn ang="0">
                  <a:pos x="347" y="30"/>
                </a:cxn>
                <a:cxn ang="0">
                  <a:pos x="341" y="54"/>
                </a:cxn>
                <a:cxn ang="0">
                  <a:pos x="335" y="84"/>
                </a:cxn>
                <a:cxn ang="0">
                  <a:pos x="329" y="126"/>
                </a:cxn>
                <a:cxn ang="0">
                  <a:pos x="305" y="210"/>
                </a:cxn>
                <a:cxn ang="0">
                  <a:pos x="294" y="245"/>
                </a:cxn>
                <a:cxn ang="0">
                  <a:pos x="288" y="275"/>
                </a:cxn>
                <a:cxn ang="0">
                  <a:pos x="270" y="281"/>
                </a:cxn>
                <a:cxn ang="0">
                  <a:pos x="258" y="275"/>
                </a:cxn>
                <a:cxn ang="0">
                  <a:pos x="270" y="138"/>
                </a:cxn>
                <a:cxn ang="0">
                  <a:pos x="264" y="144"/>
                </a:cxn>
                <a:cxn ang="0">
                  <a:pos x="258" y="168"/>
                </a:cxn>
                <a:cxn ang="0">
                  <a:pos x="252" y="186"/>
                </a:cxn>
                <a:cxn ang="0">
                  <a:pos x="246" y="210"/>
                </a:cxn>
                <a:cxn ang="0">
                  <a:pos x="246" y="210"/>
                </a:cxn>
                <a:cxn ang="0">
                  <a:pos x="240" y="234"/>
                </a:cxn>
                <a:cxn ang="0">
                  <a:pos x="228" y="257"/>
                </a:cxn>
                <a:cxn ang="0">
                  <a:pos x="216" y="281"/>
                </a:cxn>
                <a:cxn ang="0">
                  <a:pos x="198" y="299"/>
                </a:cxn>
                <a:cxn ang="0">
                  <a:pos x="198" y="299"/>
                </a:cxn>
                <a:cxn ang="0">
                  <a:pos x="186" y="305"/>
                </a:cxn>
                <a:cxn ang="0">
                  <a:pos x="162" y="317"/>
                </a:cxn>
                <a:cxn ang="0">
                  <a:pos x="114" y="329"/>
                </a:cxn>
                <a:cxn ang="0">
                  <a:pos x="54" y="329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17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12" y="299"/>
                </a:cxn>
                <a:cxn ang="0">
                  <a:pos x="42" y="281"/>
                </a:cxn>
                <a:cxn ang="0">
                  <a:pos x="78" y="257"/>
                </a:cxn>
                <a:cxn ang="0">
                  <a:pos x="108" y="245"/>
                </a:cxn>
                <a:cxn ang="0">
                  <a:pos x="108" y="245"/>
                </a:cxn>
                <a:cxn ang="0">
                  <a:pos x="114" y="239"/>
                </a:cxn>
                <a:cxn ang="0">
                  <a:pos x="132" y="234"/>
                </a:cxn>
                <a:cxn ang="0">
                  <a:pos x="168" y="210"/>
                </a:cxn>
                <a:cxn ang="0">
                  <a:pos x="204" y="186"/>
                </a:cxn>
                <a:cxn ang="0">
                  <a:pos x="216" y="174"/>
                </a:cxn>
                <a:cxn ang="0">
                  <a:pos x="228" y="156"/>
                </a:cxn>
                <a:cxn ang="0">
                  <a:pos x="228" y="156"/>
                </a:cxn>
                <a:cxn ang="0">
                  <a:pos x="246" y="114"/>
                </a:cxn>
                <a:cxn ang="0">
                  <a:pos x="270" y="66"/>
                </a:cxn>
                <a:cxn ang="0">
                  <a:pos x="300" y="24"/>
                </a:cxn>
                <a:cxn ang="0">
                  <a:pos x="323" y="6"/>
                </a:cxn>
                <a:cxn ang="0">
                  <a:pos x="341" y="0"/>
                </a:cxn>
              </a:cxnLst>
              <a:rect l="0" t="0" r="r" b="b"/>
              <a:pathLst>
                <a:path w="353" h="329">
                  <a:moveTo>
                    <a:pt x="341" y="0"/>
                  </a:moveTo>
                  <a:lnTo>
                    <a:pt x="347" y="6"/>
                  </a:lnTo>
                  <a:lnTo>
                    <a:pt x="353" y="18"/>
                  </a:lnTo>
                  <a:lnTo>
                    <a:pt x="353" y="18"/>
                  </a:lnTo>
                  <a:lnTo>
                    <a:pt x="347" y="30"/>
                  </a:lnTo>
                  <a:lnTo>
                    <a:pt x="341" y="54"/>
                  </a:lnTo>
                  <a:lnTo>
                    <a:pt x="335" y="84"/>
                  </a:lnTo>
                  <a:lnTo>
                    <a:pt x="329" y="126"/>
                  </a:lnTo>
                  <a:lnTo>
                    <a:pt x="305" y="210"/>
                  </a:lnTo>
                  <a:lnTo>
                    <a:pt x="294" y="245"/>
                  </a:lnTo>
                  <a:lnTo>
                    <a:pt x="288" y="275"/>
                  </a:lnTo>
                  <a:lnTo>
                    <a:pt x="270" y="281"/>
                  </a:lnTo>
                  <a:lnTo>
                    <a:pt x="258" y="275"/>
                  </a:lnTo>
                  <a:lnTo>
                    <a:pt x="270" y="138"/>
                  </a:lnTo>
                  <a:lnTo>
                    <a:pt x="264" y="144"/>
                  </a:lnTo>
                  <a:lnTo>
                    <a:pt x="258" y="168"/>
                  </a:lnTo>
                  <a:lnTo>
                    <a:pt x="252" y="186"/>
                  </a:lnTo>
                  <a:lnTo>
                    <a:pt x="246" y="210"/>
                  </a:lnTo>
                  <a:lnTo>
                    <a:pt x="246" y="210"/>
                  </a:lnTo>
                  <a:lnTo>
                    <a:pt x="240" y="234"/>
                  </a:lnTo>
                  <a:lnTo>
                    <a:pt x="228" y="257"/>
                  </a:lnTo>
                  <a:lnTo>
                    <a:pt x="216" y="281"/>
                  </a:lnTo>
                  <a:lnTo>
                    <a:pt x="198" y="299"/>
                  </a:lnTo>
                  <a:lnTo>
                    <a:pt x="198" y="299"/>
                  </a:lnTo>
                  <a:lnTo>
                    <a:pt x="186" y="305"/>
                  </a:lnTo>
                  <a:lnTo>
                    <a:pt x="162" y="317"/>
                  </a:lnTo>
                  <a:lnTo>
                    <a:pt x="114" y="329"/>
                  </a:lnTo>
                  <a:lnTo>
                    <a:pt x="54" y="329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12" y="299"/>
                  </a:lnTo>
                  <a:lnTo>
                    <a:pt x="42" y="281"/>
                  </a:lnTo>
                  <a:lnTo>
                    <a:pt x="78" y="257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14" y="239"/>
                  </a:lnTo>
                  <a:lnTo>
                    <a:pt x="132" y="234"/>
                  </a:lnTo>
                  <a:lnTo>
                    <a:pt x="168" y="210"/>
                  </a:lnTo>
                  <a:lnTo>
                    <a:pt x="204" y="186"/>
                  </a:lnTo>
                  <a:lnTo>
                    <a:pt x="216" y="174"/>
                  </a:lnTo>
                  <a:lnTo>
                    <a:pt x="228" y="156"/>
                  </a:lnTo>
                  <a:lnTo>
                    <a:pt x="228" y="156"/>
                  </a:lnTo>
                  <a:lnTo>
                    <a:pt x="246" y="114"/>
                  </a:lnTo>
                  <a:lnTo>
                    <a:pt x="270" y="66"/>
                  </a:lnTo>
                  <a:lnTo>
                    <a:pt x="300" y="24"/>
                  </a:lnTo>
                  <a:lnTo>
                    <a:pt x="323" y="6"/>
                  </a:lnTo>
                  <a:lnTo>
                    <a:pt x="3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 flipH="1">
              <a:off x="3312" y="3552"/>
              <a:ext cx="340" cy="221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46" y="6"/>
                </a:cxn>
                <a:cxn ang="0">
                  <a:pos x="240" y="18"/>
                </a:cxn>
                <a:cxn ang="0">
                  <a:pos x="228" y="54"/>
                </a:cxn>
                <a:cxn ang="0">
                  <a:pos x="210" y="95"/>
                </a:cxn>
                <a:cxn ang="0">
                  <a:pos x="204" y="107"/>
                </a:cxn>
                <a:cxn ang="0">
                  <a:pos x="192" y="119"/>
                </a:cxn>
                <a:cxn ang="0">
                  <a:pos x="192" y="119"/>
                </a:cxn>
                <a:cxn ang="0">
                  <a:pos x="180" y="125"/>
                </a:cxn>
                <a:cxn ang="0">
                  <a:pos x="168" y="131"/>
                </a:cxn>
                <a:cxn ang="0">
                  <a:pos x="126" y="143"/>
                </a:cxn>
                <a:cxn ang="0">
                  <a:pos x="66" y="155"/>
                </a:cxn>
                <a:cxn ang="0">
                  <a:pos x="6" y="143"/>
                </a:cxn>
                <a:cxn ang="0">
                  <a:pos x="6" y="143"/>
                </a:cxn>
                <a:cxn ang="0">
                  <a:pos x="0" y="143"/>
                </a:cxn>
                <a:cxn ang="0">
                  <a:pos x="0" y="137"/>
                </a:cxn>
                <a:cxn ang="0">
                  <a:pos x="6" y="125"/>
                </a:cxn>
                <a:cxn ang="0">
                  <a:pos x="6" y="125"/>
                </a:cxn>
                <a:cxn ang="0">
                  <a:pos x="12" y="113"/>
                </a:cxn>
                <a:cxn ang="0">
                  <a:pos x="24" y="101"/>
                </a:cxn>
                <a:cxn ang="0">
                  <a:pos x="66" y="77"/>
                </a:cxn>
                <a:cxn ang="0">
                  <a:pos x="66" y="77"/>
                </a:cxn>
                <a:cxn ang="0">
                  <a:pos x="66" y="71"/>
                </a:cxn>
                <a:cxn ang="0">
                  <a:pos x="78" y="66"/>
                </a:cxn>
                <a:cxn ang="0">
                  <a:pos x="78" y="66"/>
                </a:cxn>
                <a:cxn ang="0">
                  <a:pos x="78" y="60"/>
                </a:cxn>
                <a:cxn ang="0">
                  <a:pos x="84" y="48"/>
                </a:cxn>
                <a:cxn ang="0">
                  <a:pos x="84" y="36"/>
                </a:cxn>
                <a:cxn ang="0">
                  <a:pos x="90" y="30"/>
                </a:cxn>
                <a:cxn ang="0">
                  <a:pos x="90" y="30"/>
                </a:cxn>
                <a:cxn ang="0">
                  <a:pos x="90" y="36"/>
                </a:cxn>
                <a:cxn ang="0">
                  <a:pos x="84" y="48"/>
                </a:cxn>
                <a:cxn ang="0">
                  <a:pos x="84" y="66"/>
                </a:cxn>
                <a:cxn ang="0">
                  <a:pos x="90" y="66"/>
                </a:cxn>
                <a:cxn ang="0">
                  <a:pos x="90" y="66"/>
                </a:cxn>
                <a:cxn ang="0">
                  <a:pos x="96" y="60"/>
                </a:cxn>
                <a:cxn ang="0">
                  <a:pos x="114" y="54"/>
                </a:cxn>
                <a:cxn ang="0">
                  <a:pos x="156" y="30"/>
                </a:cxn>
                <a:cxn ang="0">
                  <a:pos x="204" y="6"/>
                </a:cxn>
                <a:cxn ang="0">
                  <a:pos x="228" y="0"/>
                </a:cxn>
                <a:cxn ang="0">
                  <a:pos x="246" y="0"/>
                </a:cxn>
              </a:cxnLst>
              <a:rect l="0" t="0" r="r" b="b"/>
              <a:pathLst>
                <a:path w="246" h="155">
                  <a:moveTo>
                    <a:pt x="246" y="0"/>
                  </a:moveTo>
                  <a:lnTo>
                    <a:pt x="246" y="6"/>
                  </a:lnTo>
                  <a:lnTo>
                    <a:pt x="240" y="18"/>
                  </a:lnTo>
                  <a:lnTo>
                    <a:pt x="228" y="54"/>
                  </a:lnTo>
                  <a:lnTo>
                    <a:pt x="210" y="95"/>
                  </a:lnTo>
                  <a:lnTo>
                    <a:pt x="204" y="107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0" y="125"/>
                  </a:lnTo>
                  <a:lnTo>
                    <a:pt x="168" y="131"/>
                  </a:lnTo>
                  <a:lnTo>
                    <a:pt x="126" y="143"/>
                  </a:lnTo>
                  <a:lnTo>
                    <a:pt x="66" y="155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12" y="113"/>
                  </a:lnTo>
                  <a:lnTo>
                    <a:pt x="24" y="101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6" y="71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84" y="48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6" y="60"/>
                  </a:lnTo>
                  <a:lnTo>
                    <a:pt x="114" y="54"/>
                  </a:lnTo>
                  <a:lnTo>
                    <a:pt x="156" y="30"/>
                  </a:lnTo>
                  <a:lnTo>
                    <a:pt x="204" y="6"/>
                  </a:lnTo>
                  <a:lnTo>
                    <a:pt x="228" y="0"/>
                  </a:lnTo>
                  <a:lnTo>
                    <a:pt x="2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 flipH="1">
              <a:off x="3213" y="3404"/>
              <a:ext cx="32" cy="5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18" y="6"/>
                </a:cxn>
                <a:cxn ang="0">
                  <a:pos x="6" y="18"/>
                </a:cxn>
                <a:cxn ang="0">
                  <a:pos x="0" y="36"/>
                </a:cxn>
              </a:cxnLst>
              <a:rect l="0" t="0" r="r" b="b"/>
              <a:pathLst>
                <a:path w="23" h="36">
                  <a:moveTo>
                    <a:pt x="23" y="0"/>
                  </a:moveTo>
                  <a:lnTo>
                    <a:pt x="23" y="0"/>
                  </a:lnTo>
                  <a:lnTo>
                    <a:pt x="18" y="6"/>
                  </a:lnTo>
                  <a:lnTo>
                    <a:pt x="6" y="18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607" name="Freeform 31"/>
          <p:cNvSpPr>
            <a:spLocks/>
          </p:cNvSpPr>
          <p:nvPr/>
        </p:nvSpPr>
        <p:spPr bwMode="auto">
          <a:xfrm>
            <a:off x="2587625" y="6229350"/>
            <a:ext cx="633413" cy="198438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38" y="0"/>
              </a:cxn>
              <a:cxn ang="0">
                <a:pos x="126" y="0"/>
              </a:cxn>
              <a:cxn ang="0">
                <a:pos x="108" y="6"/>
              </a:cxn>
              <a:cxn ang="0">
                <a:pos x="90" y="18"/>
              </a:cxn>
              <a:cxn ang="0">
                <a:pos x="78" y="24"/>
              </a:cxn>
              <a:cxn ang="0">
                <a:pos x="66" y="30"/>
              </a:cxn>
              <a:cxn ang="0">
                <a:pos x="42" y="41"/>
              </a:cxn>
              <a:cxn ang="0">
                <a:pos x="24" y="47"/>
              </a:cxn>
              <a:cxn ang="0">
                <a:pos x="18" y="53"/>
              </a:cxn>
              <a:cxn ang="0">
                <a:pos x="6" y="59"/>
              </a:cxn>
              <a:cxn ang="0">
                <a:pos x="0" y="59"/>
              </a:cxn>
            </a:cxnLst>
            <a:rect l="0" t="0" r="r" b="b"/>
            <a:pathLst>
              <a:path w="150" h="59">
                <a:moveTo>
                  <a:pt x="150" y="0"/>
                </a:moveTo>
                <a:lnTo>
                  <a:pt x="138" y="0"/>
                </a:lnTo>
                <a:lnTo>
                  <a:pt x="126" y="0"/>
                </a:lnTo>
                <a:lnTo>
                  <a:pt x="108" y="6"/>
                </a:lnTo>
                <a:lnTo>
                  <a:pt x="90" y="18"/>
                </a:lnTo>
                <a:lnTo>
                  <a:pt x="78" y="24"/>
                </a:lnTo>
                <a:lnTo>
                  <a:pt x="66" y="30"/>
                </a:lnTo>
                <a:lnTo>
                  <a:pt x="42" y="41"/>
                </a:lnTo>
                <a:lnTo>
                  <a:pt x="24" y="47"/>
                </a:lnTo>
                <a:lnTo>
                  <a:pt x="18" y="53"/>
                </a:lnTo>
                <a:lnTo>
                  <a:pt x="6" y="59"/>
                </a:lnTo>
                <a:lnTo>
                  <a:pt x="0" y="59"/>
                </a:lnTo>
              </a:path>
            </a:pathLst>
          </a:custGeom>
          <a:noFill/>
          <a:ln w="0">
            <a:solidFill>
              <a:srgbClr val="FFE5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608" name="Freeform 32"/>
          <p:cNvSpPr>
            <a:spLocks/>
          </p:cNvSpPr>
          <p:nvPr/>
        </p:nvSpPr>
        <p:spPr bwMode="auto">
          <a:xfrm>
            <a:off x="2562225" y="6269038"/>
            <a:ext cx="658813" cy="198437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144" y="0"/>
              </a:cxn>
              <a:cxn ang="0">
                <a:pos x="132" y="6"/>
              </a:cxn>
              <a:cxn ang="0">
                <a:pos x="114" y="6"/>
              </a:cxn>
              <a:cxn ang="0">
                <a:pos x="96" y="18"/>
              </a:cxn>
              <a:cxn ang="0">
                <a:pos x="84" y="24"/>
              </a:cxn>
              <a:cxn ang="0">
                <a:pos x="66" y="29"/>
              </a:cxn>
              <a:cxn ang="0">
                <a:pos x="42" y="41"/>
              </a:cxn>
              <a:cxn ang="0">
                <a:pos x="30" y="47"/>
              </a:cxn>
              <a:cxn ang="0">
                <a:pos x="18" y="53"/>
              </a:cxn>
              <a:cxn ang="0">
                <a:pos x="6" y="59"/>
              </a:cxn>
              <a:cxn ang="0">
                <a:pos x="0" y="59"/>
              </a:cxn>
            </a:cxnLst>
            <a:rect l="0" t="0" r="r" b="b"/>
            <a:pathLst>
              <a:path w="156" h="59">
                <a:moveTo>
                  <a:pt x="156" y="0"/>
                </a:moveTo>
                <a:lnTo>
                  <a:pt x="144" y="0"/>
                </a:lnTo>
                <a:lnTo>
                  <a:pt x="132" y="6"/>
                </a:lnTo>
                <a:lnTo>
                  <a:pt x="114" y="6"/>
                </a:lnTo>
                <a:lnTo>
                  <a:pt x="96" y="18"/>
                </a:lnTo>
                <a:lnTo>
                  <a:pt x="84" y="24"/>
                </a:lnTo>
                <a:lnTo>
                  <a:pt x="66" y="29"/>
                </a:lnTo>
                <a:lnTo>
                  <a:pt x="42" y="41"/>
                </a:lnTo>
                <a:lnTo>
                  <a:pt x="30" y="47"/>
                </a:lnTo>
                <a:lnTo>
                  <a:pt x="18" y="53"/>
                </a:lnTo>
                <a:lnTo>
                  <a:pt x="6" y="59"/>
                </a:lnTo>
                <a:lnTo>
                  <a:pt x="0" y="59"/>
                </a:lnTo>
              </a:path>
            </a:pathLst>
          </a:custGeom>
          <a:noFill/>
          <a:ln w="0">
            <a:solidFill>
              <a:srgbClr val="FFE57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609" name="Freeform 33"/>
          <p:cNvSpPr>
            <a:spLocks/>
          </p:cNvSpPr>
          <p:nvPr/>
        </p:nvSpPr>
        <p:spPr bwMode="auto">
          <a:xfrm>
            <a:off x="2284413" y="6448425"/>
            <a:ext cx="682625" cy="141288"/>
          </a:xfrm>
          <a:custGeom>
            <a:avLst/>
            <a:gdLst/>
            <a:ahLst/>
            <a:cxnLst>
              <a:cxn ang="0">
                <a:pos x="162" y="6"/>
              </a:cxn>
              <a:cxn ang="0">
                <a:pos x="156" y="18"/>
              </a:cxn>
              <a:cxn ang="0">
                <a:pos x="144" y="18"/>
              </a:cxn>
              <a:cxn ang="0">
                <a:pos x="132" y="24"/>
              </a:cxn>
              <a:cxn ang="0">
                <a:pos x="132" y="24"/>
              </a:cxn>
              <a:cxn ang="0">
                <a:pos x="108" y="30"/>
              </a:cxn>
              <a:cxn ang="0">
                <a:pos x="78" y="36"/>
              </a:cxn>
              <a:cxn ang="0">
                <a:pos x="42" y="42"/>
              </a:cxn>
              <a:cxn ang="0">
                <a:pos x="6" y="36"/>
              </a:cxn>
              <a:cxn ang="0">
                <a:pos x="6" y="36"/>
              </a:cxn>
              <a:cxn ang="0">
                <a:pos x="0" y="36"/>
              </a:cxn>
              <a:cxn ang="0">
                <a:pos x="0" y="36"/>
              </a:cxn>
              <a:cxn ang="0">
                <a:pos x="6" y="30"/>
              </a:cxn>
              <a:cxn ang="0">
                <a:pos x="6" y="30"/>
              </a:cxn>
              <a:cxn ang="0">
                <a:pos x="18" y="30"/>
              </a:cxn>
              <a:cxn ang="0">
                <a:pos x="36" y="30"/>
              </a:cxn>
              <a:cxn ang="0">
                <a:pos x="54" y="36"/>
              </a:cxn>
              <a:cxn ang="0">
                <a:pos x="84" y="30"/>
              </a:cxn>
              <a:cxn ang="0">
                <a:pos x="84" y="30"/>
              </a:cxn>
              <a:cxn ang="0">
                <a:pos x="108" y="24"/>
              </a:cxn>
              <a:cxn ang="0">
                <a:pos x="120" y="24"/>
              </a:cxn>
              <a:cxn ang="0">
                <a:pos x="138" y="18"/>
              </a:cxn>
              <a:cxn ang="0">
                <a:pos x="138" y="18"/>
              </a:cxn>
              <a:cxn ang="0">
                <a:pos x="162" y="6"/>
              </a:cxn>
              <a:cxn ang="0">
                <a:pos x="162" y="0"/>
              </a:cxn>
              <a:cxn ang="0">
                <a:pos x="162" y="6"/>
              </a:cxn>
            </a:cxnLst>
            <a:rect l="0" t="0" r="r" b="b"/>
            <a:pathLst>
              <a:path w="162" h="42">
                <a:moveTo>
                  <a:pt x="162" y="6"/>
                </a:moveTo>
                <a:lnTo>
                  <a:pt x="156" y="18"/>
                </a:lnTo>
                <a:lnTo>
                  <a:pt x="144" y="18"/>
                </a:lnTo>
                <a:lnTo>
                  <a:pt x="132" y="24"/>
                </a:lnTo>
                <a:lnTo>
                  <a:pt x="132" y="24"/>
                </a:lnTo>
                <a:lnTo>
                  <a:pt x="108" y="30"/>
                </a:lnTo>
                <a:lnTo>
                  <a:pt x="78" y="36"/>
                </a:lnTo>
                <a:lnTo>
                  <a:pt x="42" y="42"/>
                </a:lnTo>
                <a:lnTo>
                  <a:pt x="6" y="36"/>
                </a:lnTo>
                <a:lnTo>
                  <a:pt x="6" y="36"/>
                </a:lnTo>
                <a:lnTo>
                  <a:pt x="0" y="36"/>
                </a:lnTo>
                <a:lnTo>
                  <a:pt x="0" y="36"/>
                </a:lnTo>
                <a:lnTo>
                  <a:pt x="6" y="30"/>
                </a:lnTo>
                <a:lnTo>
                  <a:pt x="6" y="30"/>
                </a:lnTo>
                <a:lnTo>
                  <a:pt x="18" y="30"/>
                </a:lnTo>
                <a:lnTo>
                  <a:pt x="36" y="30"/>
                </a:lnTo>
                <a:lnTo>
                  <a:pt x="54" y="36"/>
                </a:lnTo>
                <a:lnTo>
                  <a:pt x="84" y="30"/>
                </a:lnTo>
                <a:lnTo>
                  <a:pt x="84" y="30"/>
                </a:lnTo>
                <a:lnTo>
                  <a:pt x="108" y="24"/>
                </a:lnTo>
                <a:lnTo>
                  <a:pt x="120" y="24"/>
                </a:lnTo>
                <a:lnTo>
                  <a:pt x="138" y="18"/>
                </a:lnTo>
                <a:lnTo>
                  <a:pt x="138" y="18"/>
                </a:lnTo>
                <a:lnTo>
                  <a:pt x="162" y="6"/>
                </a:lnTo>
                <a:lnTo>
                  <a:pt x="162" y="0"/>
                </a:lnTo>
                <a:lnTo>
                  <a:pt x="162" y="6"/>
                </a:lnTo>
                <a:close/>
              </a:path>
            </a:pathLst>
          </a:custGeom>
          <a:solidFill>
            <a:srgbClr val="FFD8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4610" name="Group 34"/>
          <p:cNvGrpSpPr>
            <a:grpSpLocks/>
          </p:cNvGrpSpPr>
          <p:nvPr/>
        </p:nvGrpSpPr>
        <p:grpSpPr bwMode="auto">
          <a:xfrm>
            <a:off x="2595563" y="304800"/>
            <a:ext cx="985837" cy="5649913"/>
            <a:chOff x="1866" y="181"/>
            <a:chExt cx="699" cy="3559"/>
          </a:xfrm>
        </p:grpSpPr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1866" y="181"/>
              <a:ext cx="461" cy="2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6" y="1857"/>
                </a:cxn>
                <a:cxn ang="0">
                  <a:pos x="452" y="2268"/>
                </a:cxn>
                <a:cxn ang="0">
                  <a:pos x="436" y="2416"/>
                </a:cxn>
              </a:cxnLst>
              <a:rect l="0" t="0" r="r" b="b"/>
              <a:pathLst>
                <a:path w="461" h="2416">
                  <a:moveTo>
                    <a:pt x="0" y="0"/>
                  </a:moveTo>
                  <a:cubicBezTo>
                    <a:pt x="155" y="739"/>
                    <a:pt x="311" y="1479"/>
                    <a:pt x="386" y="1857"/>
                  </a:cubicBezTo>
                  <a:cubicBezTo>
                    <a:pt x="461" y="2235"/>
                    <a:pt x="444" y="2175"/>
                    <a:pt x="452" y="2268"/>
                  </a:cubicBezTo>
                  <a:cubicBezTo>
                    <a:pt x="460" y="2361"/>
                    <a:pt x="448" y="2388"/>
                    <a:pt x="436" y="2416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2276" y="2589"/>
              <a:ext cx="17" cy="115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151"/>
                </a:cxn>
              </a:cxnLst>
              <a:rect l="0" t="0" r="r" b="b"/>
              <a:pathLst>
                <a:path w="17" h="1151">
                  <a:moveTo>
                    <a:pt x="17" y="0"/>
                  </a:moveTo>
                  <a:cubicBezTo>
                    <a:pt x="17" y="0"/>
                    <a:pt x="8" y="575"/>
                    <a:pt x="0" y="1151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2334" y="2556"/>
              <a:ext cx="231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1" y="263"/>
                </a:cxn>
              </a:cxnLst>
              <a:rect l="0" t="0" r="r" b="b"/>
              <a:pathLst>
                <a:path w="231" h="263">
                  <a:moveTo>
                    <a:pt x="0" y="0"/>
                  </a:moveTo>
                  <a:cubicBezTo>
                    <a:pt x="96" y="109"/>
                    <a:pt x="193" y="219"/>
                    <a:pt x="231" y="263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1981" y="625"/>
              <a:ext cx="378" cy="7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3" y="230"/>
                </a:cxn>
                <a:cxn ang="0">
                  <a:pos x="378" y="772"/>
                </a:cxn>
              </a:cxnLst>
              <a:rect l="0" t="0" r="r" b="b"/>
              <a:pathLst>
                <a:path w="378" h="772">
                  <a:moveTo>
                    <a:pt x="0" y="0"/>
                  </a:moveTo>
                  <a:cubicBezTo>
                    <a:pt x="100" y="50"/>
                    <a:pt x="200" y="101"/>
                    <a:pt x="263" y="230"/>
                  </a:cubicBezTo>
                  <a:cubicBezTo>
                    <a:pt x="326" y="359"/>
                    <a:pt x="352" y="565"/>
                    <a:pt x="378" y="772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4616" name="Freeform 40"/>
          <p:cNvSpPr>
            <a:spLocks/>
          </p:cNvSpPr>
          <p:nvPr/>
        </p:nvSpPr>
        <p:spPr bwMode="auto">
          <a:xfrm>
            <a:off x="2438400" y="674688"/>
            <a:ext cx="582613" cy="5248275"/>
          </a:xfrm>
          <a:custGeom>
            <a:avLst/>
            <a:gdLst/>
            <a:ahLst/>
            <a:cxnLst>
              <a:cxn ang="0">
                <a:pos x="130" y="11"/>
              </a:cxn>
              <a:cxn ang="0">
                <a:pos x="23" y="241"/>
              </a:cxn>
              <a:cxn ang="0">
                <a:pos x="270" y="1457"/>
              </a:cxn>
              <a:cxn ang="0">
                <a:pos x="385" y="1860"/>
              </a:cxn>
              <a:cxn ang="0">
                <a:pos x="409" y="2402"/>
              </a:cxn>
              <a:cxn ang="0">
                <a:pos x="409" y="3306"/>
              </a:cxn>
            </a:cxnLst>
            <a:rect l="0" t="0" r="r" b="b"/>
            <a:pathLst>
              <a:path w="413" h="3306">
                <a:moveTo>
                  <a:pt x="130" y="11"/>
                </a:moveTo>
                <a:cubicBezTo>
                  <a:pt x="65" y="5"/>
                  <a:pt x="0" y="0"/>
                  <a:pt x="23" y="241"/>
                </a:cubicBezTo>
                <a:cubicBezTo>
                  <a:pt x="46" y="482"/>
                  <a:pt x="210" y="1187"/>
                  <a:pt x="270" y="1457"/>
                </a:cubicBezTo>
                <a:cubicBezTo>
                  <a:pt x="330" y="1727"/>
                  <a:pt x="362" y="1703"/>
                  <a:pt x="385" y="1860"/>
                </a:cubicBezTo>
                <a:cubicBezTo>
                  <a:pt x="408" y="2017"/>
                  <a:pt x="405" y="2161"/>
                  <a:pt x="409" y="2402"/>
                </a:cubicBezTo>
                <a:cubicBezTo>
                  <a:pt x="413" y="2643"/>
                  <a:pt x="411" y="2974"/>
                  <a:pt x="409" y="3306"/>
                </a:cubicBezTo>
              </a:path>
            </a:pathLst>
          </a:custGeom>
          <a:noFill/>
          <a:ln w="57150" cmpd="sng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17" name="Freeform 41"/>
          <p:cNvSpPr>
            <a:spLocks/>
          </p:cNvSpPr>
          <p:nvPr/>
        </p:nvSpPr>
        <p:spPr bwMode="auto">
          <a:xfrm>
            <a:off x="3178175" y="3457575"/>
            <a:ext cx="444500" cy="2257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73"/>
              </a:cxn>
              <a:cxn ang="0">
                <a:pos x="296" y="444"/>
              </a:cxn>
              <a:cxn ang="0">
                <a:pos x="296" y="617"/>
              </a:cxn>
              <a:cxn ang="0">
                <a:pos x="206" y="814"/>
              </a:cxn>
              <a:cxn ang="0">
                <a:pos x="115" y="1036"/>
              </a:cxn>
              <a:cxn ang="0">
                <a:pos x="99" y="1422"/>
              </a:cxn>
            </a:cxnLst>
            <a:rect l="0" t="0" r="r" b="b"/>
            <a:pathLst>
              <a:path w="315" h="1422">
                <a:moveTo>
                  <a:pt x="0" y="0"/>
                </a:moveTo>
                <a:cubicBezTo>
                  <a:pt x="66" y="49"/>
                  <a:pt x="132" y="99"/>
                  <a:pt x="181" y="173"/>
                </a:cubicBezTo>
                <a:cubicBezTo>
                  <a:pt x="230" y="247"/>
                  <a:pt x="277" y="370"/>
                  <a:pt x="296" y="444"/>
                </a:cubicBezTo>
                <a:cubicBezTo>
                  <a:pt x="315" y="518"/>
                  <a:pt x="311" y="556"/>
                  <a:pt x="296" y="617"/>
                </a:cubicBezTo>
                <a:cubicBezTo>
                  <a:pt x="281" y="678"/>
                  <a:pt x="236" y="744"/>
                  <a:pt x="206" y="814"/>
                </a:cubicBezTo>
                <a:cubicBezTo>
                  <a:pt x="176" y="884"/>
                  <a:pt x="133" y="935"/>
                  <a:pt x="115" y="1036"/>
                </a:cubicBezTo>
                <a:cubicBezTo>
                  <a:pt x="97" y="1137"/>
                  <a:pt x="98" y="1279"/>
                  <a:pt x="99" y="1422"/>
                </a:cubicBezTo>
              </a:path>
            </a:pathLst>
          </a:custGeom>
          <a:noFill/>
          <a:ln w="57150" cmpd="sng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18" name="Freeform 42"/>
          <p:cNvSpPr>
            <a:spLocks/>
          </p:cNvSpPr>
          <p:nvPr/>
        </p:nvSpPr>
        <p:spPr bwMode="auto">
          <a:xfrm>
            <a:off x="2493963" y="1227138"/>
            <a:ext cx="958850" cy="2387600"/>
          </a:xfrm>
          <a:custGeom>
            <a:avLst/>
            <a:gdLst/>
            <a:ahLst/>
            <a:cxnLst>
              <a:cxn ang="0">
                <a:pos x="625" y="1504"/>
              </a:cxn>
              <a:cxn ang="0">
                <a:pos x="576" y="1175"/>
              </a:cxn>
              <a:cxn ang="0">
                <a:pos x="0" y="0"/>
              </a:cxn>
            </a:cxnLst>
            <a:rect l="0" t="0" r="r" b="b"/>
            <a:pathLst>
              <a:path w="680" h="1504">
                <a:moveTo>
                  <a:pt x="625" y="1504"/>
                </a:moveTo>
                <a:cubicBezTo>
                  <a:pt x="652" y="1465"/>
                  <a:pt x="680" y="1426"/>
                  <a:pt x="576" y="1175"/>
                </a:cubicBezTo>
                <a:cubicBezTo>
                  <a:pt x="472" y="924"/>
                  <a:pt x="236" y="462"/>
                  <a:pt x="0" y="0"/>
                </a:cubicBezTo>
              </a:path>
            </a:pathLst>
          </a:custGeom>
          <a:noFill/>
          <a:ln w="57150" cmpd="sng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2514600" y="609600"/>
            <a:ext cx="227013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3254375" y="3416300"/>
            <a:ext cx="227013" cy="138113"/>
          </a:xfrm>
          <a:prstGeom prst="ellipse">
            <a:avLst/>
          </a:prstGeom>
          <a:solidFill>
            <a:srgbClr val="FF3300"/>
          </a:solidFill>
          <a:ln w="9525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3" name="Freeform 47"/>
          <p:cNvSpPr>
            <a:spLocks/>
          </p:cNvSpPr>
          <p:nvPr/>
        </p:nvSpPr>
        <p:spPr bwMode="auto">
          <a:xfrm>
            <a:off x="2730500" y="2378075"/>
            <a:ext cx="254000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8"/>
              </a:cxn>
            </a:cxnLst>
            <a:rect l="0" t="0" r="r" b="b"/>
            <a:pathLst>
              <a:path w="180" h="8">
                <a:moveTo>
                  <a:pt x="0" y="0"/>
                </a:moveTo>
                <a:cubicBezTo>
                  <a:pt x="75" y="3"/>
                  <a:pt x="151" y="7"/>
                  <a:pt x="180" y="8"/>
                </a:cubicBezTo>
              </a:path>
            </a:pathLst>
          </a:custGeom>
          <a:solidFill>
            <a:schemeClr val="accent1"/>
          </a:solidFill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2992438" y="4195763"/>
            <a:ext cx="207962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8"/>
              </a:cxn>
            </a:cxnLst>
            <a:rect l="0" t="0" r="r" b="b"/>
            <a:pathLst>
              <a:path w="180" h="8">
                <a:moveTo>
                  <a:pt x="0" y="0"/>
                </a:moveTo>
                <a:cubicBezTo>
                  <a:pt x="75" y="3"/>
                  <a:pt x="151" y="7"/>
                  <a:pt x="180" y="8"/>
                </a:cubicBezTo>
              </a:path>
            </a:pathLst>
          </a:custGeom>
          <a:solidFill>
            <a:schemeClr val="accent1"/>
          </a:solidFill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 flipV="1">
            <a:off x="3001963" y="5322888"/>
            <a:ext cx="195262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8"/>
              </a:cxn>
            </a:cxnLst>
            <a:rect l="0" t="0" r="r" b="b"/>
            <a:pathLst>
              <a:path w="180" h="8">
                <a:moveTo>
                  <a:pt x="0" y="0"/>
                </a:moveTo>
                <a:cubicBezTo>
                  <a:pt x="75" y="3"/>
                  <a:pt x="151" y="7"/>
                  <a:pt x="180" y="8"/>
                </a:cubicBezTo>
              </a:path>
            </a:pathLst>
          </a:custGeom>
          <a:solidFill>
            <a:schemeClr val="accent1"/>
          </a:solidFill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6" name="Freeform 50"/>
          <p:cNvSpPr>
            <a:spLocks/>
          </p:cNvSpPr>
          <p:nvPr/>
        </p:nvSpPr>
        <p:spPr bwMode="auto">
          <a:xfrm flipV="1">
            <a:off x="3419475" y="4217988"/>
            <a:ext cx="196850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" y="8"/>
              </a:cxn>
            </a:cxnLst>
            <a:rect l="0" t="0" r="r" b="b"/>
            <a:pathLst>
              <a:path w="180" h="8">
                <a:moveTo>
                  <a:pt x="0" y="0"/>
                </a:moveTo>
                <a:cubicBezTo>
                  <a:pt x="75" y="3"/>
                  <a:pt x="151" y="7"/>
                  <a:pt x="180" y="8"/>
                </a:cubicBezTo>
              </a:path>
            </a:pathLst>
          </a:custGeom>
          <a:solidFill>
            <a:schemeClr val="accent1"/>
          </a:solidFill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8" name="Rectangle 52" descr="Diagonales larges vers le haut"/>
          <p:cNvSpPr>
            <a:spLocks noChangeArrowheads="1"/>
          </p:cNvSpPr>
          <p:nvPr/>
        </p:nvSpPr>
        <p:spPr bwMode="auto">
          <a:xfrm>
            <a:off x="5634038" y="2551113"/>
            <a:ext cx="1011237" cy="2886075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5703888" y="2551113"/>
            <a:ext cx="871537" cy="28860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0" name="AutoShape 54"/>
          <p:cNvSpPr>
            <a:spLocks noChangeArrowheads="1"/>
          </p:cNvSpPr>
          <p:nvPr/>
        </p:nvSpPr>
        <p:spPr bwMode="auto">
          <a:xfrm rot="5400000" flipV="1">
            <a:off x="5493544" y="4028281"/>
            <a:ext cx="890588" cy="3778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1" name="AutoShape 55"/>
          <p:cNvSpPr>
            <a:spLocks noChangeArrowheads="1"/>
          </p:cNvSpPr>
          <p:nvPr/>
        </p:nvSpPr>
        <p:spPr bwMode="auto">
          <a:xfrm rot="-5400000" flipH="1" flipV="1">
            <a:off x="5895182" y="4028281"/>
            <a:ext cx="890588" cy="3778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2" name="Oval 56" descr="Diagonales larges vers le haut"/>
          <p:cNvSpPr>
            <a:spLocks noChangeArrowheads="1"/>
          </p:cNvSpPr>
          <p:nvPr/>
        </p:nvSpPr>
        <p:spPr bwMode="auto">
          <a:xfrm>
            <a:off x="5562600" y="3743325"/>
            <a:ext cx="396875" cy="917575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3" name="Oval 57" descr="Diagonales larges vers le haut"/>
          <p:cNvSpPr>
            <a:spLocks noChangeArrowheads="1"/>
          </p:cNvSpPr>
          <p:nvPr/>
        </p:nvSpPr>
        <p:spPr bwMode="auto">
          <a:xfrm>
            <a:off x="6365875" y="3727450"/>
            <a:ext cx="327025" cy="917575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6411913" y="3803650"/>
            <a:ext cx="236537" cy="7969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5630863" y="3803650"/>
            <a:ext cx="284162" cy="7969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6" name="AutoShape 60"/>
          <p:cNvSpPr>
            <a:spLocks noChangeArrowheads="1"/>
          </p:cNvSpPr>
          <p:nvPr/>
        </p:nvSpPr>
        <p:spPr bwMode="auto">
          <a:xfrm>
            <a:off x="5702300" y="3389313"/>
            <a:ext cx="874713" cy="477837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7" name="Oval 61" descr="Diagonales larges vers le bas"/>
          <p:cNvSpPr>
            <a:spLocks noChangeArrowheads="1"/>
          </p:cNvSpPr>
          <p:nvPr/>
        </p:nvSpPr>
        <p:spPr bwMode="auto">
          <a:xfrm>
            <a:off x="5654675" y="2417763"/>
            <a:ext cx="993775" cy="285750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5730875" y="2474913"/>
            <a:ext cx="898525" cy="3317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5737225" y="5264150"/>
            <a:ext cx="850900" cy="287338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0" name="AutoShape 64"/>
          <p:cNvSpPr>
            <a:spLocks noChangeArrowheads="1"/>
          </p:cNvSpPr>
          <p:nvPr/>
        </p:nvSpPr>
        <p:spPr bwMode="auto">
          <a:xfrm rot="5400000" flipV="1">
            <a:off x="5445919" y="4050506"/>
            <a:ext cx="890588" cy="3778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1" name="AutoShape 65"/>
          <p:cNvSpPr>
            <a:spLocks noChangeArrowheads="1"/>
          </p:cNvSpPr>
          <p:nvPr/>
        </p:nvSpPr>
        <p:spPr bwMode="auto">
          <a:xfrm rot="-5400000" flipH="1" flipV="1">
            <a:off x="5847557" y="4050506"/>
            <a:ext cx="890588" cy="3778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2" name="Oval 66" descr="Diagonales larges vers le haut"/>
          <p:cNvSpPr>
            <a:spLocks noChangeArrowheads="1"/>
          </p:cNvSpPr>
          <p:nvPr/>
        </p:nvSpPr>
        <p:spPr bwMode="auto">
          <a:xfrm>
            <a:off x="5514975" y="3765550"/>
            <a:ext cx="396875" cy="917575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3" name="Oval 67" descr="Diagonales larges vers le haut"/>
          <p:cNvSpPr>
            <a:spLocks noChangeArrowheads="1"/>
          </p:cNvSpPr>
          <p:nvPr/>
        </p:nvSpPr>
        <p:spPr bwMode="auto">
          <a:xfrm>
            <a:off x="6340475" y="3749675"/>
            <a:ext cx="327025" cy="917575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6416675" y="3694113"/>
            <a:ext cx="228600" cy="914400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5583238" y="3825875"/>
            <a:ext cx="284162" cy="7969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6" name="AutoShape 70"/>
          <p:cNvSpPr>
            <a:spLocks noChangeArrowheads="1"/>
          </p:cNvSpPr>
          <p:nvPr/>
        </p:nvSpPr>
        <p:spPr bwMode="auto">
          <a:xfrm>
            <a:off x="5654675" y="3411538"/>
            <a:ext cx="874713" cy="477837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1093788" y="404813"/>
            <a:ext cx="123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>
                <a:solidFill>
                  <a:srgbClr val="000066"/>
                </a:solidFill>
              </a:rPr>
              <a:t>Cayados</a:t>
            </a:r>
          </a:p>
        </p:txBody>
      </p:sp>
      <p:sp>
        <p:nvSpPr>
          <p:cNvPr id="24650" name="Text Box 74"/>
          <p:cNvSpPr txBox="1">
            <a:spLocks noChangeArrowheads="1"/>
          </p:cNvSpPr>
          <p:nvPr/>
        </p:nvSpPr>
        <p:spPr bwMode="auto">
          <a:xfrm>
            <a:off x="1084263" y="21336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>
                <a:solidFill>
                  <a:srgbClr val="000066"/>
                </a:solidFill>
              </a:rPr>
              <a:t>Perforantes</a:t>
            </a:r>
          </a:p>
        </p:txBody>
      </p:sp>
      <p:sp>
        <p:nvSpPr>
          <p:cNvPr id="24651" name="Text Box 75"/>
          <p:cNvSpPr txBox="1">
            <a:spLocks noChangeArrowheads="1"/>
          </p:cNvSpPr>
          <p:nvPr/>
        </p:nvSpPr>
        <p:spPr bwMode="auto">
          <a:xfrm>
            <a:off x="6905625" y="4051300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>
                <a:solidFill>
                  <a:srgbClr val="000066"/>
                </a:solidFill>
              </a:rPr>
              <a:t>Válvulas</a:t>
            </a:r>
          </a:p>
        </p:txBody>
      </p:sp>
      <p:sp>
        <p:nvSpPr>
          <p:cNvPr id="24653" name="Text Box 77"/>
          <p:cNvSpPr txBox="1">
            <a:spLocks noChangeArrowheads="1"/>
          </p:cNvSpPr>
          <p:nvPr/>
        </p:nvSpPr>
        <p:spPr bwMode="auto">
          <a:xfrm>
            <a:off x="4800600" y="293688"/>
            <a:ext cx="4038600" cy="71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b="1">
                <a:solidFill>
                  <a:schemeClr val="tx1"/>
                </a:solidFill>
              </a:rPr>
              <a:t>Las Vías Venosas</a:t>
            </a:r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2887663" y="13414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b="1">
                <a:solidFill>
                  <a:srgbClr val="000066"/>
                </a:solidFill>
              </a:rPr>
              <a:t>Profundas</a:t>
            </a: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304800" y="1436688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b="1">
                <a:solidFill>
                  <a:srgbClr val="000066"/>
                </a:solidFill>
              </a:rPr>
              <a:t>Superficiales</a:t>
            </a:r>
          </a:p>
        </p:txBody>
      </p:sp>
      <p:grpSp>
        <p:nvGrpSpPr>
          <p:cNvPr id="24676" name="Group 100"/>
          <p:cNvGrpSpPr>
            <a:grpSpLocks/>
          </p:cNvGrpSpPr>
          <p:nvPr/>
        </p:nvGrpSpPr>
        <p:grpSpPr bwMode="auto">
          <a:xfrm>
            <a:off x="5527675" y="3684588"/>
            <a:ext cx="1177925" cy="990600"/>
            <a:chOff x="4320" y="2292"/>
            <a:chExt cx="742" cy="624"/>
          </a:xfrm>
        </p:grpSpPr>
        <p:sp>
          <p:nvSpPr>
            <p:cNvPr id="24659" name="AutoShape 83"/>
            <p:cNvSpPr>
              <a:spLocks noChangeArrowheads="1"/>
            </p:cNvSpPr>
            <p:nvPr/>
          </p:nvSpPr>
          <p:spPr bwMode="auto">
            <a:xfrm rot="5400000" flipV="1">
              <a:off x="4306" y="2503"/>
              <a:ext cx="561" cy="238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0" name="AutoShape 84"/>
            <p:cNvSpPr>
              <a:spLocks noChangeArrowheads="1"/>
            </p:cNvSpPr>
            <p:nvPr/>
          </p:nvSpPr>
          <p:spPr bwMode="auto">
            <a:xfrm rot="-5400000" flipH="1" flipV="1">
              <a:off x="4559" y="2503"/>
              <a:ext cx="561" cy="238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1" name="Oval 85" descr="Diagonales larges vers le haut"/>
            <p:cNvSpPr>
              <a:spLocks noChangeArrowheads="1"/>
            </p:cNvSpPr>
            <p:nvPr/>
          </p:nvSpPr>
          <p:spPr bwMode="auto">
            <a:xfrm>
              <a:off x="4350" y="2323"/>
              <a:ext cx="250" cy="578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2" name="Oval 86" descr="Diagonales larges vers le haut"/>
            <p:cNvSpPr>
              <a:spLocks noChangeArrowheads="1"/>
            </p:cNvSpPr>
            <p:nvPr/>
          </p:nvSpPr>
          <p:spPr bwMode="auto">
            <a:xfrm>
              <a:off x="4856" y="2313"/>
              <a:ext cx="206" cy="578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3" name="Oval 87"/>
            <p:cNvSpPr>
              <a:spLocks noChangeArrowheads="1"/>
            </p:cNvSpPr>
            <p:nvPr/>
          </p:nvSpPr>
          <p:spPr bwMode="auto">
            <a:xfrm>
              <a:off x="4885" y="2361"/>
              <a:ext cx="149" cy="502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4" name="Oval 88"/>
            <p:cNvSpPr>
              <a:spLocks noChangeArrowheads="1"/>
            </p:cNvSpPr>
            <p:nvPr/>
          </p:nvSpPr>
          <p:spPr bwMode="auto">
            <a:xfrm>
              <a:off x="4393" y="2361"/>
              <a:ext cx="179" cy="502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9" name="AutoShape 93"/>
            <p:cNvSpPr>
              <a:spLocks noChangeArrowheads="1"/>
            </p:cNvSpPr>
            <p:nvPr/>
          </p:nvSpPr>
          <p:spPr bwMode="auto">
            <a:xfrm rot="5400000" flipV="1">
              <a:off x="4276" y="2517"/>
              <a:ext cx="561" cy="238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0" name="AutoShape 94"/>
            <p:cNvSpPr>
              <a:spLocks noChangeArrowheads="1"/>
            </p:cNvSpPr>
            <p:nvPr/>
          </p:nvSpPr>
          <p:spPr bwMode="auto">
            <a:xfrm rot="-5400000" flipH="1" flipV="1">
              <a:off x="4529" y="2517"/>
              <a:ext cx="561" cy="238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1" name="Oval 95" descr="Diagonales larges vers le haut"/>
            <p:cNvSpPr>
              <a:spLocks noChangeArrowheads="1"/>
            </p:cNvSpPr>
            <p:nvPr/>
          </p:nvSpPr>
          <p:spPr bwMode="auto">
            <a:xfrm>
              <a:off x="4320" y="2337"/>
              <a:ext cx="384" cy="578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2" name="Oval 96" descr="Diagonales larges vers le haut"/>
            <p:cNvSpPr>
              <a:spLocks noChangeArrowheads="1"/>
            </p:cNvSpPr>
            <p:nvPr/>
          </p:nvSpPr>
          <p:spPr bwMode="auto">
            <a:xfrm>
              <a:off x="4704" y="2327"/>
              <a:ext cx="342" cy="578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3" name="Oval 97"/>
            <p:cNvSpPr>
              <a:spLocks noChangeArrowheads="1"/>
            </p:cNvSpPr>
            <p:nvPr/>
          </p:nvSpPr>
          <p:spPr bwMode="auto">
            <a:xfrm>
              <a:off x="4752" y="2292"/>
              <a:ext cx="280" cy="576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74" name="Oval 98"/>
            <p:cNvSpPr>
              <a:spLocks noChangeArrowheads="1"/>
            </p:cNvSpPr>
            <p:nvPr/>
          </p:nvSpPr>
          <p:spPr bwMode="auto">
            <a:xfrm>
              <a:off x="4363" y="2375"/>
              <a:ext cx="293" cy="502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4675" name="AutoShape 99"/>
          <p:cNvSpPr>
            <a:spLocks noChangeArrowheads="1"/>
          </p:cNvSpPr>
          <p:nvPr/>
        </p:nvSpPr>
        <p:spPr bwMode="auto">
          <a:xfrm>
            <a:off x="5680075" y="3683000"/>
            <a:ext cx="874713" cy="401638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48" name="AutoShape 72"/>
          <p:cNvSpPr>
            <a:spLocks noChangeArrowheads="1"/>
          </p:cNvSpPr>
          <p:nvPr/>
        </p:nvSpPr>
        <p:spPr bwMode="auto">
          <a:xfrm flipV="1">
            <a:off x="5943600" y="2159000"/>
            <a:ext cx="396875" cy="1609725"/>
          </a:xfrm>
          <a:prstGeom prst="upArrow">
            <a:avLst>
              <a:gd name="adj1" fmla="val 50000"/>
              <a:gd name="adj2" fmla="val 20278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680" name="Text Box 104"/>
          <p:cNvSpPr txBox="1">
            <a:spLocks noChangeArrowheads="1"/>
          </p:cNvSpPr>
          <p:nvPr/>
        </p:nvSpPr>
        <p:spPr bwMode="auto">
          <a:xfrm>
            <a:off x="3132138" y="6308725"/>
            <a:ext cx="34559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 </a:t>
            </a:r>
            <a:r>
              <a:rPr lang="fr-FR" sz="2000">
                <a:solidFill>
                  <a:schemeClr val="tx1"/>
                </a:solidFill>
              </a:rPr>
              <a:t>(Franceschi</a:t>
            </a:r>
            <a:r>
              <a:rPr lang="fr-FR">
                <a:solidFill>
                  <a:schemeClr val="tx1"/>
                </a:solidFill>
              </a:rPr>
              <a:t>)</a:t>
            </a:r>
          </a:p>
          <a:p>
            <a:pPr algn="ctr"/>
            <a:endParaRPr lang="es-E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Sin título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3843338" cy="2971800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1150938" y="990600"/>
            <a:ext cx="6908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r>
              <a:rPr lang="es-ES_tradnl" sz="3600" b="1">
                <a:solidFill>
                  <a:schemeClr val="tx2"/>
                </a:solidFill>
                <a:latin typeface="Arial" charset="0"/>
              </a:rPr>
              <a:t>MEDICIÓN DE LA PRESIÓN VENOSA</a:t>
            </a:r>
            <a:endParaRPr lang="es-ES_tradnl" sz="54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92196" name="Picture 4" descr="Pres amb"/>
          <p:cNvPicPr>
            <a:picLocks noChangeAspect="1" noChangeArrowheads="1"/>
          </p:cNvPicPr>
          <p:nvPr/>
        </p:nvPicPr>
        <p:blipFill>
          <a:blip r:embed="rId3" cstate="print"/>
          <a:srcRect l="7813" t="18422" b="7895"/>
          <a:stretch>
            <a:fillRect/>
          </a:stretch>
        </p:blipFill>
        <p:spPr bwMode="auto">
          <a:xfrm>
            <a:off x="4741863" y="2362200"/>
            <a:ext cx="3995737" cy="2971800"/>
          </a:xfrm>
          <a:prstGeom prst="rect">
            <a:avLst/>
          </a:prstGeom>
          <a:noFill/>
        </p:spPr>
      </p:pic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7112000" y="4648200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&gt;20”</a:t>
            </a:r>
            <a:endParaRPr lang="es-ES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>
            <a:off x="7924800" y="3352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4054475" y="59118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Arc 2"/>
          <p:cNvSpPr>
            <a:spLocks/>
          </p:cNvSpPr>
          <p:nvPr/>
        </p:nvSpPr>
        <p:spPr bwMode="auto">
          <a:xfrm>
            <a:off x="1563688" y="3725863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71" name="Arc 3"/>
          <p:cNvSpPr>
            <a:spLocks/>
          </p:cNvSpPr>
          <p:nvPr/>
        </p:nvSpPr>
        <p:spPr bwMode="auto">
          <a:xfrm>
            <a:off x="2243138" y="1955800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72" name="Line 4"/>
          <p:cNvSpPr>
            <a:spLocks noChangeShapeType="1"/>
          </p:cNvSpPr>
          <p:nvPr/>
        </p:nvSpPr>
        <p:spPr bwMode="auto">
          <a:xfrm>
            <a:off x="2922588" y="2532063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73" name="Arc 5"/>
          <p:cNvSpPr>
            <a:spLocks/>
          </p:cNvSpPr>
          <p:nvPr/>
        </p:nvSpPr>
        <p:spPr bwMode="auto">
          <a:xfrm>
            <a:off x="1820863" y="2276475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74" name="Arc 6"/>
          <p:cNvSpPr>
            <a:spLocks/>
          </p:cNvSpPr>
          <p:nvPr/>
        </p:nvSpPr>
        <p:spPr bwMode="auto">
          <a:xfrm>
            <a:off x="2266950" y="1957388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75" name="Line 7"/>
          <p:cNvSpPr>
            <a:spLocks noChangeShapeType="1"/>
          </p:cNvSpPr>
          <p:nvPr/>
        </p:nvSpPr>
        <p:spPr bwMode="auto">
          <a:xfrm>
            <a:off x="2916238" y="2565400"/>
            <a:ext cx="0" cy="2376488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76" name="Rectangle 8"/>
          <p:cNvSpPr>
            <a:spLocks noChangeArrowheads="1"/>
          </p:cNvSpPr>
          <p:nvPr/>
        </p:nvSpPr>
        <p:spPr bwMode="auto">
          <a:xfrm>
            <a:off x="2452688" y="2965450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4777" name="Line 9"/>
          <p:cNvSpPr>
            <a:spLocks noChangeShapeType="1"/>
          </p:cNvSpPr>
          <p:nvPr/>
        </p:nvSpPr>
        <p:spPr bwMode="auto">
          <a:xfrm flipV="1">
            <a:off x="2284413" y="1443038"/>
            <a:ext cx="0" cy="4722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1577975" y="17589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4779" name="Line 11"/>
          <p:cNvSpPr>
            <a:spLocks noChangeShapeType="1"/>
          </p:cNvSpPr>
          <p:nvPr/>
        </p:nvSpPr>
        <p:spPr bwMode="auto">
          <a:xfrm>
            <a:off x="2425700" y="1773238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80" name="Line 12"/>
          <p:cNvSpPr>
            <a:spLocks noChangeShapeType="1"/>
          </p:cNvSpPr>
          <p:nvPr/>
        </p:nvSpPr>
        <p:spPr bwMode="auto">
          <a:xfrm>
            <a:off x="3090863" y="2546350"/>
            <a:ext cx="0" cy="14938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81" name="Line 13"/>
          <p:cNvSpPr>
            <a:spLocks noChangeShapeType="1"/>
          </p:cNvSpPr>
          <p:nvPr/>
        </p:nvSpPr>
        <p:spPr bwMode="auto">
          <a:xfrm flipV="1">
            <a:off x="2771775" y="4970463"/>
            <a:ext cx="0" cy="1122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82" name="Line 14"/>
          <p:cNvSpPr>
            <a:spLocks noChangeShapeType="1"/>
          </p:cNvSpPr>
          <p:nvPr/>
        </p:nvSpPr>
        <p:spPr bwMode="auto">
          <a:xfrm flipV="1">
            <a:off x="1757363" y="4513263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83" name="Rectangle 15"/>
          <p:cNvSpPr>
            <a:spLocks noChangeArrowheads="1"/>
          </p:cNvSpPr>
          <p:nvPr/>
        </p:nvSpPr>
        <p:spPr bwMode="auto">
          <a:xfrm>
            <a:off x="3667125" y="408781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4784" name="Oval 16"/>
          <p:cNvSpPr>
            <a:spLocks noChangeArrowheads="1"/>
          </p:cNvSpPr>
          <p:nvPr/>
        </p:nvSpPr>
        <p:spPr bwMode="auto">
          <a:xfrm>
            <a:off x="3987800" y="5761038"/>
            <a:ext cx="153988" cy="147637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85" name="Line 17"/>
          <p:cNvSpPr>
            <a:spLocks noChangeShapeType="1"/>
          </p:cNvSpPr>
          <p:nvPr/>
        </p:nvSpPr>
        <p:spPr bwMode="auto">
          <a:xfrm>
            <a:off x="1563688" y="4264025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86" name="Freeform 18"/>
          <p:cNvSpPr>
            <a:spLocks/>
          </p:cNvSpPr>
          <p:nvPr/>
        </p:nvSpPr>
        <p:spPr bwMode="auto">
          <a:xfrm>
            <a:off x="2916238" y="4292600"/>
            <a:ext cx="1190625" cy="148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127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87" name="Line 19"/>
          <p:cNvSpPr>
            <a:spLocks noChangeShapeType="1"/>
          </p:cNvSpPr>
          <p:nvPr/>
        </p:nvSpPr>
        <p:spPr bwMode="auto">
          <a:xfrm>
            <a:off x="3349625" y="4179888"/>
            <a:ext cx="935038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4788" name="Line 20"/>
          <p:cNvSpPr>
            <a:spLocks noChangeShapeType="1"/>
          </p:cNvSpPr>
          <p:nvPr/>
        </p:nvSpPr>
        <p:spPr bwMode="auto">
          <a:xfrm>
            <a:off x="3005138" y="417988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89" name="Arc 21"/>
          <p:cNvSpPr>
            <a:spLocks/>
          </p:cNvSpPr>
          <p:nvPr/>
        </p:nvSpPr>
        <p:spPr bwMode="auto">
          <a:xfrm>
            <a:off x="5797550" y="3673475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91" name="Line 23"/>
          <p:cNvSpPr>
            <a:spLocks noChangeShapeType="1"/>
          </p:cNvSpPr>
          <p:nvPr/>
        </p:nvSpPr>
        <p:spPr bwMode="auto">
          <a:xfrm>
            <a:off x="7237413" y="2479675"/>
            <a:ext cx="0" cy="231775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92" name="Arc 24"/>
          <p:cNvSpPr>
            <a:spLocks/>
          </p:cNvSpPr>
          <p:nvPr/>
        </p:nvSpPr>
        <p:spPr bwMode="auto">
          <a:xfrm>
            <a:off x="6054725" y="2224088"/>
            <a:ext cx="960438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93" name="Arc 25"/>
          <p:cNvSpPr>
            <a:spLocks/>
          </p:cNvSpPr>
          <p:nvPr/>
        </p:nvSpPr>
        <p:spPr bwMode="auto">
          <a:xfrm>
            <a:off x="6602413" y="1905000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795" name="Rectangle 27"/>
          <p:cNvSpPr>
            <a:spLocks noChangeArrowheads="1"/>
          </p:cNvSpPr>
          <p:nvPr/>
        </p:nvSpPr>
        <p:spPr bwMode="auto">
          <a:xfrm>
            <a:off x="6686550" y="2913063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4796" name="Line 28"/>
          <p:cNvSpPr>
            <a:spLocks noChangeShapeType="1"/>
          </p:cNvSpPr>
          <p:nvPr/>
        </p:nvSpPr>
        <p:spPr bwMode="auto">
          <a:xfrm flipV="1">
            <a:off x="6518275" y="1390650"/>
            <a:ext cx="0" cy="472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797" name="Rectangle 29"/>
          <p:cNvSpPr>
            <a:spLocks noChangeArrowheads="1"/>
          </p:cNvSpPr>
          <p:nvPr/>
        </p:nvSpPr>
        <p:spPr bwMode="auto">
          <a:xfrm>
            <a:off x="5811838" y="170656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4799" name="Line 31"/>
          <p:cNvSpPr>
            <a:spLocks noChangeShapeType="1"/>
          </p:cNvSpPr>
          <p:nvPr/>
        </p:nvSpPr>
        <p:spPr bwMode="auto">
          <a:xfrm flipV="1">
            <a:off x="7094538" y="4899025"/>
            <a:ext cx="0" cy="133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800" name="Line 32"/>
          <p:cNvSpPr>
            <a:spLocks noChangeShapeType="1"/>
          </p:cNvSpPr>
          <p:nvPr/>
        </p:nvSpPr>
        <p:spPr bwMode="auto">
          <a:xfrm flipV="1">
            <a:off x="5991225" y="4460875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802" name="Line 34"/>
          <p:cNvSpPr>
            <a:spLocks noChangeShapeType="1"/>
          </p:cNvSpPr>
          <p:nvPr/>
        </p:nvSpPr>
        <p:spPr bwMode="auto">
          <a:xfrm>
            <a:off x="5797550" y="4211638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803" name="Freeform 35"/>
          <p:cNvSpPr>
            <a:spLocks/>
          </p:cNvSpPr>
          <p:nvPr/>
        </p:nvSpPr>
        <p:spPr bwMode="auto">
          <a:xfrm>
            <a:off x="7270750" y="42656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31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804" name="Line 36"/>
          <p:cNvSpPr>
            <a:spLocks noChangeShapeType="1"/>
          </p:cNvSpPr>
          <p:nvPr/>
        </p:nvSpPr>
        <p:spPr bwMode="auto">
          <a:xfrm>
            <a:off x="7308850" y="4127500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806" name="Rectangle 38"/>
          <p:cNvSpPr>
            <a:spLocks noChangeArrowheads="1"/>
          </p:cNvSpPr>
          <p:nvPr/>
        </p:nvSpPr>
        <p:spPr bwMode="auto">
          <a:xfrm>
            <a:off x="2462213" y="115888"/>
            <a:ext cx="4535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2. 2 tiempo:</a:t>
            </a:r>
          </a:p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Flujo retrógrado en safena</a:t>
            </a:r>
          </a:p>
        </p:txBody>
      </p:sp>
      <p:sp>
        <p:nvSpPr>
          <p:cNvPr id="544807" name="AutoShape 39"/>
          <p:cNvSpPr>
            <a:spLocks noChangeArrowheads="1"/>
          </p:cNvSpPr>
          <p:nvPr/>
        </p:nvSpPr>
        <p:spPr bwMode="auto">
          <a:xfrm>
            <a:off x="4138613" y="3573463"/>
            <a:ext cx="1009650" cy="287337"/>
          </a:xfrm>
          <a:prstGeom prst="rightArrow">
            <a:avLst>
              <a:gd name="adj1" fmla="val 50000"/>
              <a:gd name="adj2" fmla="val 8784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44808" name="Rectangle 40"/>
          <p:cNvSpPr>
            <a:spLocks noChangeArrowheads="1"/>
          </p:cNvSpPr>
          <p:nvPr/>
        </p:nvSpPr>
        <p:spPr bwMode="auto">
          <a:xfrm>
            <a:off x="4056063" y="6245225"/>
            <a:ext cx="145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2_24</a:t>
            </a:r>
          </a:p>
        </p:txBody>
      </p:sp>
      <p:sp>
        <p:nvSpPr>
          <p:cNvPr id="544809" name="Oval 41"/>
          <p:cNvSpPr>
            <a:spLocks noChangeArrowheads="1"/>
          </p:cNvSpPr>
          <p:nvPr/>
        </p:nvSpPr>
        <p:spPr bwMode="auto">
          <a:xfrm>
            <a:off x="2833688" y="4868863"/>
            <a:ext cx="153987" cy="147637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810" name="Line 42"/>
          <p:cNvSpPr>
            <a:spLocks noChangeShapeType="1"/>
          </p:cNvSpPr>
          <p:nvPr/>
        </p:nvSpPr>
        <p:spPr bwMode="auto">
          <a:xfrm>
            <a:off x="6659563" y="1752600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811" name="Oval 43"/>
          <p:cNvSpPr>
            <a:spLocks noChangeArrowheads="1"/>
          </p:cNvSpPr>
          <p:nvPr/>
        </p:nvSpPr>
        <p:spPr bwMode="auto">
          <a:xfrm>
            <a:off x="8380413" y="5708650"/>
            <a:ext cx="153987" cy="1476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812" name="Oval 44"/>
          <p:cNvSpPr>
            <a:spLocks noChangeArrowheads="1"/>
          </p:cNvSpPr>
          <p:nvPr/>
        </p:nvSpPr>
        <p:spPr bwMode="auto">
          <a:xfrm>
            <a:off x="7165975" y="4724400"/>
            <a:ext cx="153988" cy="1476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4813" name="Line 45"/>
          <p:cNvSpPr>
            <a:spLocks noChangeShapeType="1"/>
          </p:cNvSpPr>
          <p:nvPr/>
        </p:nvSpPr>
        <p:spPr bwMode="auto">
          <a:xfrm>
            <a:off x="7237413" y="4868863"/>
            <a:ext cx="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4814" name="Line 46"/>
          <p:cNvSpPr>
            <a:spLocks noChangeShapeType="1"/>
          </p:cNvSpPr>
          <p:nvPr/>
        </p:nvSpPr>
        <p:spPr bwMode="auto">
          <a:xfrm>
            <a:off x="2700338" y="42926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4815" name="Line 47"/>
          <p:cNvSpPr>
            <a:spLocks noChangeShapeType="1"/>
          </p:cNvSpPr>
          <p:nvPr/>
        </p:nvSpPr>
        <p:spPr bwMode="auto">
          <a:xfrm>
            <a:off x="6805613" y="1739900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816" name="Line 48"/>
          <p:cNvSpPr>
            <a:spLocks noChangeShapeType="1"/>
          </p:cNvSpPr>
          <p:nvPr/>
        </p:nvSpPr>
        <p:spPr bwMode="auto">
          <a:xfrm>
            <a:off x="7381875" y="2420938"/>
            <a:ext cx="0" cy="14938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4817" name="Line 49"/>
          <p:cNvSpPr>
            <a:spLocks noChangeShapeType="1"/>
          </p:cNvSpPr>
          <p:nvPr/>
        </p:nvSpPr>
        <p:spPr bwMode="auto">
          <a:xfrm>
            <a:off x="7094538" y="43656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4818" name="Line 50"/>
          <p:cNvSpPr>
            <a:spLocks noChangeShapeType="1"/>
          </p:cNvSpPr>
          <p:nvPr/>
        </p:nvSpPr>
        <p:spPr bwMode="auto">
          <a:xfrm>
            <a:off x="7813675" y="4221163"/>
            <a:ext cx="935038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4819" name="Rectangle 51"/>
          <p:cNvSpPr>
            <a:spLocks noChangeArrowheads="1"/>
          </p:cNvSpPr>
          <p:nvPr/>
        </p:nvSpPr>
        <p:spPr bwMode="auto">
          <a:xfrm>
            <a:off x="7829550" y="39624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80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60" name="Line 4"/>
          <p:cNvSpPr>
            <a:spLocks noChangeShapeType="1"/>
          </p:cNvSpPr>
          <p:nvPr/>
        </p:nvSpPr>
        <p:spPr bwMode="auto">
          <a:xfrm>
            <a:off x="5468938" y="1406525"/>
            <a:ext cx="0" cy="4103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1" name="Line 5"/>
          <p:cNvSpPr>
            <a:spLocks noChangeShapeType="1"/>
          </p:cNvSpPr>
          <p:nvPr/>
        </p:nvSpPr>
        <p:spPr bwMode="auto">
          <a:xfrm>
            <a:off x="6253163" y="3527425"/>
            <a:ext cx="0" cy="1982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2" name="Line 6"/>
          <p:cNvSpPr>
            <a:spLocks noChangeShapeType="1"/>
          </p:cNvSpPr>
          <p:nvPr/>
        </p:nvSpPr>
        <p:spPr bwMode="auto">
          <a:xfrm>
            <a:off x="6253163" y="1406525"/>
            <a:ext cx="0" cy="129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3" name="Freeform 7"/>
          <p:cNvSpPr>
            <a:spLocks/>
          </p:cNvSpPr>
          <p:nvPr/>
        </p:nvSpPr>
        <p:spPr bwMode="auto">
          <a:xfrm>
            <a:off x="6253163" y="2705100"/>
            <a:ext cx="936625" cy="2736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"/>
              </a:cxn>
              <a:cxn ang="0">
                <a:pos x="768" y="192"/>
              </a:cxn>
              <a:cxn ang="0">
                <a:pos x="960" y="528"/>
              </a:cxn>
              <a:cxn ang="0">
                <a:pos x="1008" y="1104"/>
              </a:cxn>
              <a:cxn ang="0">
                <a:pos x="1008" y="1920"/>
              </a:cxn>
            </a:cxnLst>
            <a:rect l="0" t="0" r="r" b="b"/>
            <a:pathLst>
              <a:path w="1016" h="1920">
                <a:moveTo>
                  <a:pt x="0" y="0"/>
                </a:moveTo>
                <a:cubicBezTo>
                  <a:pt x="176" y="8"/>
                  <a:pt x="352" y="16"/>
                  <a:pt x="480" y="48"/>
                </a:cubicBezTo>
                <a:cubicBezTo>
                  <a:pt x="608" y="80"/>
                  <a:pt x="688" y="112"/>
                  <a:pt x="768" y="192"/>
                </a:cubicBezTo>
                <a:cubicBezTo>
                  <a:pt x="848" y="272"/>
                  <a:pt x="920" y="376"/>
                  <a:pt x="960" y="528"/>
                </a:cubicBezTo>
                <a:cubicBezTo>
                  <a:pt x="1000" y="680"/>
                  <a:pt x="1000" y="872"/>
                  <a:pt x="1008" y="1104"/>
                </a:cubicBezTo>
                <a:cubicBezTo>
                  <a:pt x="1016" y="1336"/>
                  <a:pt x="1008" y="1784"/>
                  <a:pt x="1008" y="1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4" name="Freeform 8"/>
          <p:cNvSpPr>
            <a:spLocks/>
          </p:cNvSpPr>
          <p:nvPr/>
        </p:nvSpPr>
        <p:spPr bwMode="auto">
          <a:xfrm>
            <a:off x="6253163" y="3527425"/>
            <a:ext cx="576262" cy="1962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5" name="Line 9"/>
          <p:cNvSpPr>
            <a:spLocks noChangeShapeType="1"/>
          </p:cNvSpPr>
          <p:nvPr/>
        </p:nvSpPr>
        <p:spPr bwMode="auto">
          <a:xfrm>
            <a:off x="6827838" y="4005263"/>
            <a:ext cx="8890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6" name="Line 10"/>
          <p:cNvSpPr>
            <a:spLocks noChangeShapeType="1"/>
          </p:cNvSpPr>
          <p:nvPr/>
        </p:nvSpPr>
        <p:spPr bwMode="auto">
          <a:xfrm flipV="1">
            <a:off x="6253163" y="3321050"/>
            <a:ext cx="133350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7" name="Line 11"/>
          <p:cNvSpPr>
            <a:spLocks noChangeShapeType="1"/>
          </p:cNvSpPr>
          <p:nvPr/>
        </p:nvSpPr>
        <p:spPr bwMode="auto">
          <a:xfrm>
            <a:off x="6253163" y="2705100"/>
            <a:ext cx="13335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68" name="Line 12"/>
          <p:cNvSpPr>
            <a:spLocks noChangeShapeType="1"/>
          </p:cNvSpPr>
          <p:nvPr/>
        </p:nvSpPr>
        <p:spPr bwMode="auto">
          <a:xfrm flipH="1">
            <a:off x="7050088" y="3800475"/>
            <a:ext cx="87312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71" name="Text Box 15"/>
          <p:cNvSpPr txBox="1">
            <a:spLocks noChangeArrowheads="1"/>
          </p:cNvSpPr>
          <p:nvPr/>
        </p:nvSpPr>
        <p:spPr bwMode="auto">
          <a:xfrm>
            <a:off x="1981200" y="122238"/>
            <a:ext cx="489585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CAPELLI</a:t>
            </a:r>
          </a:p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Paraná</a:t>
            </a:r>
          </a:p>
          <a:p>
            <a:pPr algn="ctr"/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8672" name="Line 16"/>
          <p:cNvSpPr>
            <a:spLocks noChangeShapeType="1"/>
          </p:cNvSpPr>
          <p:nvPr/>
        </p:nvSpPr>
        <p:spPr bwMode="auto">
          <a:xfrm>
            <a:off x="3228975" y="4351338"/>
            <a:ext cx="1343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73" name="Text Box 17"/>
          <p:cNvSpPr txBox="1">
            <a:spLocks noChangeArrowheads="1"/>
          </p:cNvSpPr>
          <p:nvPr/>
        </p:nvSpPr>
        <p:spPr bwMode="auto">
          <a:xfrm>
            <a:off x="3141663" y="3500438"/>
            <a:ext cx="390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38674" name="Text Box 18"/>
          <p:cNvSpPr txBox="1">
            <a:spLocks noChangeArrowheads="1"/>
          </p:cNvSpPr>
          <p:nvPr/>
        </p:nvSpPr>
        <p:spPr bwMode="auto">
          <a:xfrm>
            <a:off x="4768850" y="6881813"/>
            <a:ext cx="390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38676" name="Line 20"/>
          <p:cNvSpPr>
            <a:spLocks noChangeShapeType="1"/>
          </p:cNvSpPr>
          <p:nvPr/>
        </p:nvSpPr>
        <p:spPr bwMode="auto">
          <a:xfrm>
            <a:off x="7475538" y="44323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77" name="Text Box 21"/>
          <p:cNvSpPr txBox="1">
            <a:spLocks noChangeArrowheads="1"/>
          </p:cNvSpPr>
          <p:nvPr/>
        </p:nvSpPr>
        <p:spPr bwMode="auto">
          <a:xfrm>
            <a:off x="7386638" y="3679825"/>
            <a:ext cx="398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38678" name="Text Box 22"/>
          <p:cNvSpPr txBox="1">
            <a:spLocks noChangeArrowheads="1"/>
          </p:cNvSpPr>
          <p:nvPr/>
        </p:nvSpPr>
        <p:spPr bwMode="auto">
          <a:xfrm>
            <a:off x="7431088" y="4637088"/>
            <a:ext cx="398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38679" name="Freeform 23"/>
          <p:cNvSpPr>
            <a:spLocks/>
          </p:cNvSpPr>
          <p:nvPr/>
        </p:nvSpPr>
        <p:spPr bwMode="auto">
          <a:xfrm>
            <a:off x="7667625" y="4002088"/>
            <a:ext cx="1225550" cy="1082675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80" name="Text Box 24"/>
          <p:cNvSpPr txBox="1">
            <a:spLocks noChangeArrowheads="1"/>
          </p:cNvSpPr>
          <p:nvPr/>
        </p:nvSpPr>
        <p:spPr bwMode="auto">
          <a:xfrm>
            <a:off x="2844800" y="6200775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                 Figura 2_25</a:t>
            </a:r>
          </a:p>
        </p:txBody>
      </p:sp>
      <p:sp>
        <p:nvSpPr>
          <p:cNvPr id="838681" name="Line 25"/>
          <p:cNvSpPr>
            <a:spLocks noChangeShapeType="1"/>
          </p:cNvSpPr>
          <p:nvPr/>
        </p:nvSpPr>
        <p:spPr bwMode="auto">
          <a:xfrm flipV="1">
            <a:off x="5505450" y="3763963"/>
            <a:ext cx="376238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8682" name="Line 26"/>
          <p:cNvSpPr>
            <a:spLocks noChangeShapeType="1"/>
          </p:cNvSpPr>
          <p:nvPr/>
        </p:nvSpPr>
        <p:spPr bwMode="auto">
          <a:xfrm flipH="1" flipV="1">
            <a:off x="5881688" y="3763963"/>
            <a:ext cx="376237" cy="195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8684" name="Line 28"/>
          <p:cNvSpPr>
            <a:spLocks noChangeShapeType="1"/>
          </p:cNvSpPr>
          <p:nvPr/>
        </p:nvSpPr>
        <p:spPr bwMode="auto">
          <a:xfrm>
            <a:off x="1125538" y="1341438"/>
            <a:ext cx="0" cy="410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85" name="Line 29"/>
          <p:cNvSpPr>
            <a:spLocks noChangeShapeType="1"/>
          </p:cNvSpPr>
          <p:nvPr/>
        </p:nvSpPr>
        <p:spPr bwMode="auto">
          <a:xfrm>
            <a:off x="1909763" y="3462338"/>
            <a:ext cx="0" cy="198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86" name="Line 30"/>
          <p:cNvSpPr>
            <a:spLocks noChangeShapeType="1"/>
          </p:cNvSpPr>
          <p:nvPr/>
        </p:nvSpPr>
        <p:spPr bwMode="auto">
          <a:xfrm>
            <a:off x="1909763" y="1341438"/>
            <a:ext cx="0" cy="129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87" name="Freeform 31"/>
          <p:cNvSpPr>
            <a:spLocks/>
          </p:cNvSpPr>
          <p:nvPr/>
        </p:nvSpPr>
        <p:spPr bwMode="auto">
          <a:xfrm>
            <a:off x="1909763" y="2640013"/>
            <a:ext cx="936625" cy="2736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"/>
              </a:cxn>
              <a:cxn ang="0">
                <a:pos x="768" y="192"/>
              </a:cxn>
              <a:cxn ang="0">
                <a:pos x="960" y="528"/>
              </a:cxn>
              <a:cxn ang="0">
                <a:pos x="1008" y="1104"/>
              </a:cxn>
              <a:cxn ang="0">
                <a:pos x="1008" y="1920"/>
              </a:cxn>
            </a:cxnLst>
            <a:rect l="0" t="0" r="r" b="b"/>
            <a:pathLst>
              <a:path w="1016" h="1920">
                <a:moveTo>
                  <a:pt x="0" y="0"/>
                </a:moveTo>
                <a:cubicBezTo>
                  <a:pt x="176" y="8"/>
                  <a:pt x="352" y="16"/>
                  <a:pt x="480" y="48"/>
                </a:cubicBezTo>
                <a:cubicBezTo>
                  <a:pt x="608" y="80"/>
                  <a:pt x="688" y="112"/>
                  <a:pt x="768" y="192"/>
                </a:cubicBezTo>
                <a:cubicBezTo>
                  <a:pt x="848" y="272"/>
                  <a:pt x="920" y="376"/>
                  <a:pt x="960" y="528"/>
                </a:cubicBezTo>
                <a:cubicBezTo>
                  <a:pt x="1000" y="680"/>
                  <a:pt x="1000" y="872"/>
                  <a:pt x="1008" y="1104"/>
                </a:cubicBezTo>
                <a:cubicBezTo>
                  <a:pt x="1016" y="1336"/>
                  <a:pt x="1008" y="1784"/>
                  <a:pt x="1008" y="1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88" name="Freeform 32"/>
          <p:cNvSpPr>
            <a:spLocks/>
          </p:cNvSpPr>
          <p:nvPr/>
        </p:nvSpPr>
        <p:spPr bwMode="auto">
          <a:xfrm>
            <a:off x="1909763" y="3462338"/>
            <a:ext cx="576262" cy="1962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89" name="Line 33"/>
          <p:cNvSpPr>
            <a:spLocks noChangeShapeType="1"/>
          </p:cNvSpPr>
          <p:nvPr/>
        </p:nvSpPr>
        <p:spPr bwMode="auto">
          <a:xfrm>
            <a:off x="2484438" y="3940175"/>
            <a:ext cx="88900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90" name="Line 34"/>
          <p:cNvSpPr>
            <a:spLocks noChangeShapeType="1"/>
          </p:cNvSpPr>
          <p:nvPr/>
        </p:nvSpPr>
        <p:spPr bwMode="auto">
          <a:xfrm flipV="1">
            <a:off x="1909763" y="3255963"/>
            <a:ext cx="133350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91" name="Line 35"/>
          <p:cNvSpPr>
            <a:spLocks noChangeShapeType="1"/>
          </p:cNvSpPr>
          <p:nvPr/>
        </p:nvSpPr>
        <p:spPr bwMode="auto">
          <a:xfrm>
            <a:off x="1909763" y="2640013"/>
            <a:ext cx="133350" cy="274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92" name="Line 36"/>
          <p:cNvSpPr>
            <a:spLocks noChangeShapeType="1"/>
          </p:cNvSpPr>
          <p:nvPr/>
        </p:nvSpPr>
        <p:spPr bwMode="auto">
          <a:xfrm flipH="1">
            <a:off x="2706688" y="3735388"/>
            <a:ext cx="87312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8695" name="Line 39"/>
          <p:cNvSpPr>
            <a:spLocks noChangeShapeType="1"/>
          </p:cNvSpPr>
          <p:nvPr/>
        </p:nvSpPr>
        <p:spPr bwMode="auto">
          <a:xfrm flipV="1">
            <a:off x="1162050" y="3698875"/>
            <a:ext cx="376238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8696" name="Line 40"/>
          <p:cNvSpPr>
            <a:spLocks noChangeShapeType="1"/>
          </p:cNvSpPr>
          <p:nvPr/>
        </p:nvSpPr>
        <p:spPr bwMode="auto">
          <a:xfrm flipH="1" flipV="1">
            <a:off x="1538288" y="3698875"/>
            <a:ext cx="376237" cy="195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8699" name="AutoShape 43"/>
          <p:cNvSpPr>
            <a:spLocks noChangeArrowheads="1"/>
          </p:cNvSpPr>
          <p:nvPr/>
        </p:nvSpPr>
        <p:spPr bwMode="auto">
          <a:xfrm rot="-10800000">
            <a:off x="3357563" y="4365625"/>
            <a:ext cx="431800" cy="7191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38701" name="Freeform 45"/>
          <p:cNvSpPr>
            <a:spLocks/>
          </p:cNvSpPr>
          <p:nvPr/>
        </p:nvSpPr>
        <p:spPr bwMode="auto">
          <a:xfrm>
            <a:off x="3825875" y="4191000"/>
            <a:ext cx="552450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24" y="36"/>
              </a:cxn>
              <a:cxn ang="0">
                <a:pos x="66" y="24"/>
              </a:cxn>
              <a:cxn ang="0">
                <a:pos x="102" y="0"/>
              </a:cxn>
              <a:cxn ang="0">
                <a:pos x="330" y="54"/>
              </a:cxn>
              <a:cxn ang="0">
                <a:pos x="348" y="102"/>
              </a:cxn>
            </a:cxnLst>
            <a:rect l="0" t="0" r="r" b="b"/>
            <a:pathLst>
              <a:path w="348" h="102">
                <a:moveTo>
                  <a:pt x="0" y="102"/>
                </a:moveTo>
                <a:cubicBezTo>
                  <a:pt x="3" y="85"/>
                  <a:pt x="7" y="48"/>
                  <a:pt x="24" y="36"/>
                </a:cubicBezTo>
                <a:cubicBezTo>
                  <a:pt x="36" y="28"/>
                  <a:pt x="53" y="31"/>
                  <a:pt x="66" y="24"/>
                </a:cubicBezTo>
                <a:cubicBezTo>
                  <a:pt x="79" y="17"/>
                  <a:pt x="102" y="0"/>
                  <a:pt x="102" y="0"/>
                </a:cubicBezTo>
                <a:cubicBezTo>
                  <a:pt x="187" y="4"/>
                  <a:pt x="259" y="7"/>
                  <a:pt x="330" y="54"/>
                </a:cubicBezTo>
                <a:cubicBezTo>
                  <a:pt x="341" y="71"/>
                  <a:pt x="348" y="82"/>
                  <a:pt x="348" y="102"/>
                </a:cubicBez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8702" name="Rectangle 46"/>
          <p:cNvSpPr>
            <a:spLocks noChangeArrowheads="1"/>
          </p:cNvSpPr>
          <p:nvPr/>
        </p:nvSpPr>
        <p:spPr bwMode="auto">
          <a:xfrm>
            <a:off x="3117850" y="467995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838703" name="Text Box 47"/>
          <p:cNvSpPr txBox="1">
            <a:spLocks noChangeArrowheads="1"/>
          </p:cNvSpPr>
          <p:nvPr/>
        </p:nvSpPr>
        <p:spPr bwMode="auto">
          <a:xfrm>
            <a:off x="1116013" y="5661025"/>
            <a:ext cx="2447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Negativo</a:t>
            </a:r>
          </a:p>
        </p:txBody>
      </p:sp>
      <p:sp>
        <p:nvSpPr>
          <p:cNvPr id="838704" name="Rectangle 48"/>
          <p:cNvSpPr>
            <a:spLocks noChangeArrowheads="1"/>
          </p:cNvSpPr>
          <p:nvPr/>
        </p:nvSpPr>
        <p:spPr bwMode="auto">
          <a:xfrm>
            <a:off x="5756275" y="5688013"/>
            <a:ext cx="1433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Positivo</a:t>
            </a:r>
          </a:p>
        </p:txBody>
      </p:sp>
      <p:sp>
        <p:nvSpPr>
          <p:cNvPr id="838705" name="Text Box 49"/>
          <p:cNvSpPr txBox="1">
            <a:spLocks noChangeArrowheads="1"/>
          </p:cNvSpPr>
          <p:nvPr/>
        </p:nvSpPr>
        <p:spPr bwMode="auto">
          <a:xfrm>
            <a:off x="3419475" y="50847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38706" name="Rectangle 50"/>
          <p:cNvSpPr>
            <a:spLocks noChangeArrowheads="1"/>
          </p:cNvSpPr>
          <p:nvPr/>
        </p:nvSpPr>
        <p:spPr bwMode="auto">
          <a:xfrm>
            <a:off x="7596188" y="50196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38707" name="Rectangle 51"/>
          <p:cNvSpPr>
            <a:spLocks noChangeArrowheads="1"/>
          </p:cNvSpPr>
          <p:nvPr/>
        </p:nvSpPr>
        <p:spPr bwMode="auto">
          <a:xfrm>
            <a:off x="3889375" y="37687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38708" name="Rectangle 52"/>
          <p:cNvSpPr>
            <a:spLocks noChangeArrowheads="1"/>
          </p:cNvSpPr>
          <p:nvPr/>
        </p:nvSpPr>
        <p:spPr bwMode="auto">
          <a:xfrm>
            <a:off x="8074025" y="36242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ChangeArrowheads="1"/>
          </p:cNvSpPr>
          <p:nvPr/>
        </p:nvSpPr>
        <p:spPr bwMode="auto">
          <a:xfrm>
            <a:off x="827088" y="115888"/>
            <a:ext cx="756126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 TIPO 2+1</a:t>
            </a:r>
          </a:p>
          <a:p>
            <a:pPr algn="ctr"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CHIVA 2: 1 Tiempo</a:t>
            </a:r>
          </a:p>
          <a:p>
            <a:pPr eaLnBrk="1" hangingPunct="1">
              <a:spcBef>
                <a:spcPct val="0"/>
              </a:spcBef>
            </a:pPr>
            <a:endParaRPr lang="it-IT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7843" name="Arc 3"/>
          <p:cNvSpPr>
            <a:spLocks/>
          </p:cNvSpPr>
          <p:nvPr/>
        </p:nvSpPr>
        <p:spPr bwMode="auto">
          <a:xfrm>
            <a:off x="1187450" y="346551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44" name="Line 4"/>
          <p:cNvSpPr>
            <a:spLocks noChangeShapeType="1"/>
          </p:cNvSpPr>
          <p:nvPr/>
        </p:nvSpPr>
        <p:spPr bwMode="auto">
          <a:xfrm>
            <a:off x="1187450" y="3976688"/>
            <a:ext cx="0" cy="190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45" name="Line 5"/>
          <p:cNvSpPr>
            <a:spLocks noChangeShapeType="1"/>
          </p:cNvSpPr>
          <p:nvPr/>
        </p:nvSpPr>
        <p:spPr bwMode="auto">
          <a:xfrm>
            <a:off x="2625725" y="2276475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46" name="Arc 6"/>
          <p:cNvSpPr>
            <a:spLocks/>
          </p:cNvSpPr>
          <p:nvPr/>
        </p:nvSpPr>
        <p:spPr bwMode="auto">
          <a:xfrm>
            <a:off x="1463675" y="206692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47" name="Arc 7"/>
          <p:cNvSpPr>
            <a:spLocks/>
          </p:cNvSpPr>
          <p:nvPr/>
        </p:nvSpPr>
        <p:spPr bwMode="auto">
          <a:xfrm>
            <a:off x="1946275" y="1781175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49" name="Line 9"/>
          <p:cNvSpPr>
            <a:spLocks noChangeShapeType="1"/>
          </p:cNvSpPr>
          <p:nvPr/>
        </p:nvSpPr>
        <p:spPr bwMode="auto">
          <a:xfrm>
            <a:off x="2627313" y="3900488"/>
            <a:ext cx="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50" name="Line 10"/>
          <p:cNvSpPr>
            <a:spLocks noChangeShapeType="1"/>
          </p:cNvSpPr>
          <p:nvPr/>
        </p:nvSpPr>
        <p:spPr bwMode="auto">
          <a:xfrm flipV="1">
            <a:off x="1906588" y="12334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51" name="Line 11"/>
          <p:cNvSpPr>
            <a:spLocks noChangeShapeType="1"/>
          </p:cNvSpPr>
          <p:nvPr/>
        </p:nvSpPr>
        <p:spPr bwMode="auto">
          <a:xfrm>
            <a:off x="2181225" y="160813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52" name="Line 12"/>
          <p:cNvSpPr>
            <a:spLocks noChangeShapeType="1"/>
          </p:cNvSpPr>
          <p:nvPr/>
        </p:nvSpPr>
        <p:spPr bwMode="auto">
          <a:xfrm>
            <a:off x="2867025" y="2224088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53" name="Line 13"/>
          <p:cNvSpPr>
            <a:spLocks noChangeShapeType="1"/>
          </p:cNvSpPr>
          <p:nvPr/>
        </p:nvSpPr>
        <p:spPr bwMode="auto">
          <a:xfrm>
            <a:off x="2790825" y="4191000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54" name="Line 14"/>
          <p:cNvSpPr>
            <a:spLocks noChangeShapeType="1"/>
          </p:cNvSpPr>
          <p:nvPr/>
        </p:nvSpPr>
        <p:spPr bwMode="auto">
          <a:xfrm flipV="1">
            <a:off x="1419225" y="42052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55" name="Line 15"/>
          <p:cNvSpPr>
            <a:spLocks noChangeShapeType="1"/>
          </p:cNvSpPr>
          <p:nvPr/>
        </p:nvSpPr>
        <p:spPr bwMode="auto">
          <a:xfrm flipV="1">
            <a:off x="2790825" y="4941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56" name="Rectangle 16"/>
          <p:cNvSpPr>
            <a:spLocks noChangeArrowheads="1"/>
          </p:cNvSpPr>
          <p:nvPr/>
        </p:nvSpPr>
        <p:spPr bwMode="auto">
          <a:xfrm>
            <a:off x="2047875" y="2757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7857" name="Rectangle 17"/>
          <p:cNvSpPr>
            <a:spLocks noChangeArrowheads="1"/>
          </p:cNvSpPr>
          <p:nvPr/>
        </p:nvSpPr>
        <p:spPr bwMode="auto">
          <a:xfrm>
            <a:off x="1227138" y="16906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7858" name="Rectangle 18"/>
          <p:cNvSpPr>
            <a:spLocks noChangeArrowheads="1"/>
          </p:cNvSpPr>
          <p:nvPr/>
        </p:nvSpPr>
        <p:spPr bwMode="auto">
          <a:xfrm>
            <a:off x="3705225" y="42052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7859" name="Freeform 19"/>
          <p:cNvSpPr>
            <a:spLocks/>
          </p:cNvSpPr>
          <p:nvPr/>
        </p:nvSpPr>
        <p:spPr bwMode="auto">
          <a:xfrm>
            <a:off x="2627313" y="3860800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60" name="Oval 20"/>
          <p:cNvSpPr>
            <a:spLocks noChangeArrowheads="1"/>
          </p:cNvSpPr>
          <p:nvPr/>
        </p:nvSpPr>
        <p:spPr bwMode="auto">
          <a:xfrm>
            <a:off x="4010025" y="539115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61" name="Line 21"/>
          <p:cNvSpPr>
            <a:spLocks noChangeShapeType="1"/>
          </p:cNvSpPr>
          <p:nvPr/>
        </p:nvSpPr>
        <p:spPr bwMode="auto">
          <a:xfrm>
            <a:off x="2627313" y="2300288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62" name="Line 22"/>
          <p:cNvSpPr>
            <a:spLocks noChangeShapeType="1"/>
          </p:cNvSpPr>
          <p:nvPr/>
        </p:nvSpPr>
        <p:spPr bwMode="auto">
          <a:xfrm>
            <a:off x="3095625" y="374808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63" name="Rectangle 23"/>
          <p:cNvSpPr>
            <a:spLocks noChangeArrowheads="1"/>
          </p:cNvSpPr>
          <p:nvPr/>
        </p:nvSpPr>
        <p:spPr bwMode="auto">
          <a:xfrm>
            <a:off x="3990975" y="59848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2_26</a:t>
            </a:r>
          </a:p>
        </p:txBody>
      </p:sp>
      <p:sp>
        <p:nvSpPr>
          <p:cNvPr id="547864" name="Arc 24"/>
          <p:cNvSpPr>
            <a:spLocks/>
          </p:cNvSpPr>
          <p:nvPr/>
        </p:nvSpPr>
        <p:spPr bwMode="auto">
          <a:xfrm>
            <a:off x="5724525" y="34290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65" name="Line 25"/>
          <p:cNvSpPr>
            <a:spLocks noChangeShapeType="1"/>
          </p:cNvSpPr>
          <p:nvPr/>
        </p:nvSpPr>
        <p:spPr bwMode="auto">
          <a:xfrm>
            <a:off x="5724525" y="3940175"/>
            <a:ext cx="0" cy="1900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66" name="Line 26"/>
          <p:cNvSpPr>
            <a:spLocks noChangeShapeType="1"/>
          </p:cNvSpPr>
          <p:nvPr/>
        </p:nvSpPr>
        <p:spPr bwMode="auto">
          <a:xfrm>
            <a:off x="7175500" y="2263775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67" name="Arc 27"/>
          <p:cNvSpPr>
            <a:spLocks/>
          </p:cNvSpPr>
          <p:nvPr/>
        </p:nvSpPr>
        <p:spPr bwMode="auto">
          <a:xfrm>
            <a:off x="6000750" y="2030413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68" name="Arc 28"/>
          <p:cNvSpPr>
            <a:spLocks/>
          </p:cNvSpPr>
          <p:nvPr/>
        </p:nvSpPr>
        <p:spPr bwMode="auto">
          <a:xfrm>
            <a:off x="6483350" y="1744663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69" name="Oval 29"/>
          <p:cNvSpPr>
            <a:spLocks noChangeArrowheads="1"/>
          </p:cNvSpPr>
          <p:nvPr/>
        </p:nvSpPr>
        <p:spPr bwMode="auto">
          <a:xfrm>
            <a:off x="7092950" y="4776788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70" name="Line 30"/>
          <p:cNvSpPr>
            <a:spLocks noChangeShapeType="1"/>
          </p:cNvSpPr>
          <p:nvPr/>
        </p:nvSpPr>
        <p:spPr bwMode="auto">
          <a:xfrm>
            <a:off x="7164388" y="3863975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71" name="Line 31"/>
          <p:cNvSpPr>
            <a:spLocks noChangeShapeType="1"/>
          </p:cNvSpPr>
          <p:nvPr/>
        </p:nvSpPr>
        <p:spPr bwMode="auto">
          <a:xfrm flipV="1">
            <a:off x="6443663" y="119697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72" name="Line 32"/>
          <p:cNvSpPr>
            <a:spLocks noChangeShapeType="1"/>
          </p:cNvSpPr>
          <p:nvPr/>
        </p:nvSpPr>
        <p:spPr bwMode="auto">
          <a:xfrm>
            <a:off x="6718300" y="160813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73" name="Line 33"/>
          <p:cNvSpPr>
            <a:spLocks noChangeShapeType="1"/>
          </p:cNvSpPr>
          <p:nvPr/>
        </p:nvSpPr>
        <p:spPr bwMode="auto">
          <a:xfrm>
            <a:off x="7404100" y="2187575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74" name="Line 34"/>
          <p:cNvSpPr>
            <a:spLocks noChangeShapeType="1"/>
          </p:cNvSpPr>
          <p:nvPr/>
        </p:nvSpPr>
        <p:spPr bwMode="auto">
          <a:xfrm>
            <a:off x="7327900" y="4154488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75" name="Line 35"/>
          <p:cNvSpPr>
            <a:spLocks noChangeShapeType="1"/>
          </p:cNvSpPr>
          <p:nvPr/>
        </p:nvSpPr>
        <p:spPr bwMode="auto">
          <a:xfrm flipV="1">
            <a:off x="5956300" y="41687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76" name="Line 36"/>
          <p:cNvSpPr>
            <a:spLocks noChangeShapeType="1"/>
          </p:cNvSpPr>
          <p:nvPr/>
        </p:nvSpPr>
        <p:spPr bwMode="auto">
          <a:xfrm flipV="1">
            <a:off x="7327900" y="5083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77" name="Rectangle 37"/>
          <p:cNvSpPr>
            <a:spLocks noChangeArrowheads="1"/>
          </p:cNvSpPr>
          <p:nvPr/>
        </p:nvSpPr>
        <p:spPr bwMode="auto">
          <a:xfrm>
            <a:off x="6584950" y="27209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7878" name="Rectangle 38"/>
          <p:cNvSpPr>
            <a:spLocks noChangeArrowheads="1"/>
          </p:cNvSpPr>
          <p:nvPr/>
        </p:nvSpPr>
        <p:spPr bwMode="auto">
          <a:xfrm>
            <a:off x="5764213" y="165417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7879" name="Rectangle 39"/>
          <p:cNvSpPr>
            <a:spLocks noChangeArrowheads="1"/>
          </p:cNvSpPr>
          <p:nvPr/>
        </p:nvSpPr>
        <p:spPr bwMode="auto">
          <a:xfrm>
            <a:off x="8242300" y="41687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7880" name="Freeform 40"/>
          <p:cNvSpPr>
            <a:spLocks/>
          </p:cNvSpPr>
          <p:nvPr/>
        </p:nvSpPr>
        <p:spPr bwMode="auto">
          <a:xfrm>
            <a:off x="7285038" y="3789363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952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81" name="Oval 41"/>
          <p:cNvSpPr>
            <a:spLocks noChangeArrowheads="1"/>
          </p:cNvSpPr>
          <p:nvPr/>
        </p:nvSpPr>
        <p:spPr bwMode="auto">
          <a:xfrm>
            <a:off x="8667750" y="53546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82" name="Line 42"/>
          <p:cNvSpPr>
            <a:spLocks noChangeShapeType="1"/>
          </p:cNvSpPr>
          <p:nvPr/>
        </p:nvSpPr>
        <p:spPr bwMode="auto">
          <a:xfrm>
            <a:off x="7164388" y="2263775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7883" name="Line 43"/>
          <p:cNvSpPr>
            <a:spLocks noChangeShapeType="1"/>
          </p:cNvSpPr>
          <p:nvPr/>
        </p:nvSpPr>
        <p:spPr bwMode="auto">
          <a:xfrm>
            <a:off x="7632700" y="3711575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84" name="Line 44"/>
          <p:cNvSpPr>
            <a:spLocks noChangeShapeType="1"/>
          </p:cNvSpPr>
          <p:nvPr/>
        </p:nvSpPr>
        <p:spPr bwMode="auto">
          <a:xfrm>
            <a:off x="2700338" y="37163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85" name="Oval 45"/>
          <p:cNvSpPr>
            <a:spLocks noChangeArrowheads="1"/>
          </p:cNvSpPr>
          <p:nvPr/>
        </p:nvSpPr>
        <p:spPr bwMode="auto">
          <a:xfrm>
            <a:off x="2627313" y="4797425"/>
            <a:ext cx="73025" cy="714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547886" name="Line 46"/>
          <p:cNvSpPr>
            <a:spLocks noChangeShapeType="1"/>
          </p:cNvSpPr>
          <p:nvPr/>
        </p:nvSpPr>
        <p:spPr bwMode="auto">
          <a:xfrm>
            <a:off x="7307263" y="3644900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7887" name="AutoShape 47"/>
          <p:cNvSpPr>
            <a:spLocks noChangeArrowheads="1"/>
          </p:cNvSpPr>
          <p:nvPr/>
        </p:nvSpPr>
        <p:spPr bwMode="auto">
          <a:xfrm>
            <a:off x="4138613" y="3573463"/>
            <a:ext cx="1009650" cy="287337"/>
          </a:xfrm>
          <a:prstGeom prst="rightArrow">
            <a:avLst>
              <a:gd name="adj1" fmla="val 50000"/>
              <a:gd name="adj2" fmla="val 8784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 autoUpdateAnimBg="0"/>
      <p:bldP spid="54788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ChangeArrowheads="1"/>
          </p:cNvSpPr>
          <p:nvPr/>
        </p:nvSpPr>
        <p:spPr bwMode="auto">
          <a:xfrm>
            <a:off x="611188" y="127000"/>
            <a:ext cx="76723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 TIPO 2+1</a:t>
            </a:r>
          </a:p>
          <a:p>
            <a:pPr algn="ctr"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CHIVA 2: 2 Tiempo</a:t>
            </a:r>
          </a:p>
        </p:txBody>
      </p:sp>
      <p:sp>
        <p:nvSpPr>
          <p:cNvPr id="548867" name="Arc 3"/>
          <p:cNvSpPr>
            <a:spLocks/>
          </p:cNvSpPr>
          <p:nvPr/>
        </p:nvSpPr>
        <p:spPr bwMode="auto">
          <a:xfrm>
            <a:off x="1187450" y="346551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>
            <a:off x="1187450" y="3976688"/>
            <a:ext cx="0" cy="190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69" name="Line 5"/>
          <p:cNvSpPr>
            <a:spLocks noChangeShapeType="1"/>
          </p:cNvSpPr>
          <p:nvPr/>
        </p:nvSpPr>
        <p:spPr bwMode="auto">
          <a:xfrm>
            <a:off x="2627313" y="2276475"/>
            <a:ext cx="1587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70" name="Arc 6"/>
          <p:cNvSpPr>
            <a:spLocks/>
          </p:cNvSpPr>
          <p:nvPr/>
        </p:nvSpPr>
        <p:spPr bwMode="auto">
          <a:xfrm>
            <a:off x="1463675" y="206692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71" name="Arc 7"/>
          <p:cNvSpPr>
            <a:spLocks/>
          </p:cNvSpPr>
          <p:nvPr/>
        </p:nvSpPr>
        <p:spPr bwMode="auto">
          <a:xfrm>
            <a:off x="1946275" y="1781175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2638425" y="3900488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 flipV="1">
            <a:off x="1906588" y="12334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2181225" y="1679575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75" name="Line 11"/>
          <p:cNvSpPr>
            <a:spLocks noChangeShapeType="1"/>
          </p:cNvSpPr>
          <p:nvPr/>
        </p:nvSpPr>
        <p:spPr bwMode="auto">
          <a:xfrm>
            <a:off x="2867025" y="2224088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76" name="Line 12"/>
          <p:cNvSpPr>
            <a:spLocks noChangeShapeType="1"/>
          </p:cNvSpPr>
          <p:nvPr/>
        </p:nvSpPr>
        <p:spPr bwMode="auto">
          <a:xfrm>
            <a:off x="2790825" y="4191000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77" name="Line 13"/>
          <p:cNvSpPr>
            <a:spLocks noChangeShapeType="1"/>
          </p:cNvSpPr>
          <p:nvPr/>
        </p:nvSpPr>
        <p:spPr bwMode="auto">
          <a:xfrm flipV="1">
            <a:off x="1419225" y="42052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78" name="Line 14"/>
          <p:cNvSpPr>
            <a:spLocks noChangeShapeType="1"/>
          </p:cNvSpPr>
          <p:nvPr/>
        </p:nvSpPr>
        <p:spPr bwMode="auto">
          <a:xfrm flipV="1">
            <a:off x="2790825" y="51196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2047875" y="2757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8880" name="Rectangle 16"/>
          <p:cNvSpPr>
            <a:spLocks noChangeArrowheads="1"/>
          </p:cNvSpPr>
          <p:nvPr/>
        </p:nvSpPr>
        <p:spPr bwMode="auto">
          <a:xfrm>
            <a:off x="1227138" y="16906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8881" name="Rectangle 17"/>
          <p:cNvSpPr>
            <a:spLocks noChangeArrowheads="1"/>
          </p:cNvSpPr>
          <p:nvPr/>
        </p:nvSpPr>
        <p:spPr bwMode="auto">
          <a:xfrm>
            <a:off x="3705225" y="42052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8882" name="Freeform 18"/>
          <p:cNvSpPr>
            <a:spLocks/>
          </p:cNvSpPr>
          <p:nvPr/>
        </p:nvSpPr>
        <p:spPr bwMode="auto">
          <a:xfrm>
            <a:off x="2635250" y="3846513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127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83" name="Oval 19"/>
          <p:cNvSpPr>
            <a:spLocks noChangeArrowheads="1"/>
          </p:cNvSpPr>
          <p:nvPr/>
        </p:nvSpPr>
        <p:spPr bwMode="auto">
          <a:xfrm>
            <a:off x="4010025" y="539115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84" name="Line 20"/>
          <p:cNvSpPr>
            <a:spLocks noChangeShapeType="1"/>
          </p:cNvSpPr>
          <p:nvPr/>
        </p:nvSpPr>
        <p:spPr bwMode="auto">
          <a:xfrm>
            <a:off x="2627313" y="2300288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85" name="Line 21"/>
          <p:cNvSpPr>
            <a:spLocks noChangeShapeType="1"/>
          </p:cNvSpPr>
          <p:nvPr/>
        </p:nvSpPr>
        <p:spPr bwMode="auto">
          <a:xfrm>
            <a:off x="3095625" y="374808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86" name="Rectangle 22"/>
          <p:cNvSpPr>
            <a:spLocks noChangeArrowheads="1"/>
          </p:cNvSpPr>
          <p:nvPr/>
        </p:nvSpPr>
        <p:spPr bwMode="auto">
          <a:xfrm>
            <a:off x="3990975" y="59848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2_27</a:t>
            </a:r>
          </a:p>
        </p:txBody>
      </p:sp>
      <p:sp>
        <p:nvSpPr>
          <p:cNvPr id="548887" name="Arc 23"/>
          <p:cNvSpPr>
            <a:spLocks/>
          </p:cNvSpPr>
          <p:nvPr/>
        </p:nvSpPr>
        <p:spPr bwMode="auto">
          <a:xfrm>
            <a:off x="5724525" y="34290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88" name="Line 24"/>
          <p:cNvSpPr>
            <a:spLocks noChangeShapeType="1"/>
          </p:cNvSpPr>
          <p:nvPr/>
        </p:nvSpPr>
        <p:spPr bwMode="auto">
          <a:xfrm>
            <a:off x="5724525" y="3940175"/>
            <a:ext cx="0" cy="1900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89" name="Line 25"/>
          <p:cNvSpPr>
            <a:spLocks noChangeShapeType="1"/>
          </p:cNvSpPr>
          <p:nvPr/>
        </p:nvSpPr>
        <p:spPr bwMode="auto">
          <a:xfrm>
            <a:off x="7235825" y="2276475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90" name="Arc 26"/>
          <p:cNvSpPr>
            <a:spLocks/>
          </p:cNvSpPr>
          <p:nvPr/>
        </p:nvSpPr>
        <p:spPr bwMode="auto">
          <a:xfrm>
            <a:off x="6000750" y="2030413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91" name="Arc 27"/>
          <p:cNvSpPr>
            <a:spLocks/>
          </p:cNvSpPr>
          <p:nvPr/>
        </p:nvSpPr>
        <p:spPr bwMode="auto">
          <a:xfrm>
            <a:off x="6554788" y="1744663"/>
            <a:ext cx="681037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92" name="Oval 28"/>
          <p:cNvSpPr>
            <a:spLocks noChangeArrowheads="1"/>
          </p:cNvSpPr>
          <p:nvPr/>
        </p:nvSpPr>
        <p:spPr bwMode="auto">
          <a:xfrm>
            <a:off x="7164388" y="4776788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893" name="Line 29"/>
          <p:cNvSpPr>
            <a:spLocks noChangeShapeType="1"/>
          </p:cNvSpPr>
          <p:nvPr/>
        </p:nvSpPr>
        <p:spPr bwMode="auto">
          <a:xfrm>
            <a:off x="7235825" y="386080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94" name="Line 30"/>
          <p:cNvSpPr>
            <a:spLocks noChangeShapeType="1"/>
          </p:cNvSpPr>
          <p:nvPr/>
        </p:nvSpPr>
        <p:spPr bwMode="auto">
          <a:xfrm flipV="1">
            <a:off x="6443663" y="119697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95" name="Line 31"/>
          <p:cNvSpPr>
            <a:spLocks noChangeShapeType="1"/>
          </p:cNvSpPr>
          <p:nvPr/>
        </p:nvSpPr>
        <p:spPr bwMode="auto">
          <a:xfrm>
            <a:off x="6718300" y="1535113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96" name="Line 32"/>
          <p:cNvSpPr>
            <a:spLocks noChangeShapeType="1"/>
          </p:cNvSpPr>
          <p:nvPr/>
        </p:nvSpPr>
        <p:spPr bwMode="auto">
          <a:xfrm>
            <a:off x="7380288" y="2133600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97" name="Line 33"/>
          <p:cNvSpPr>
            <a:spLocks noChangeShapeType="1"/>
          </p:cNvSpPr>
          <p:nvPr/>
        </p:nvSpPr>
        <p:spPr bwMode="auto">
          <a:xfrm>
            <a:off x="7380288" y="4154488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98" name="Line 34"/>
          <p:cNvSpPr>
            <a:spLocks noChangeShapeType="1"/>
          </p:cNvSpPr>
          <p:nvPr/>
        </p:nvSpPr>
        <p:spPr bwMode="auto">
          <a:xfrm flipV="1">
            <a:off x="5956300" y="41687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899" name="Line 35"/>
          <p:cNvSpPr>
            <a:spLocks noChangeShapeType="1"/>
          </p:cNvSpPr>
          <p:nvPr/>
        </p:nvSpPr>
        <p:spPr bwMode="auto">
          <a:xfrm flipV="1">
            <a:off x="7380288" y="5083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900" name="Rectangle 36"/>
          <p:cNvSpPr>
            <a:spLocks noChangeArrowheads="1"/>
          </p:cNvSpPr>
          <p:nvPr/>
        </p:nvSpPr>
        <p:spPr bwMode="auto">
          <a:xfrm>
            <a:off x="6618288" y="272097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8901" name="Rectangle 37"/>
          <p:cNvSpPr>
            <a:spLocks noChangeArrowheads="1"/>
          </p:cNvSpPr>
          <p:nvPr/>
        </p:nvSpPr>
        <p:spPr bwMode="auto">
          <a:xfrm>
            <a:off x="5764213" y="165417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8902" name="Rectangle 38"/>
          <p:cNvSpPr>
            <a:spLocks noChangeArrowheads="1"/>
          </p:cNvSpPr>
          <p:nvPr/>
        </p:nvSpPr>
        <p:spPr bwMode="auto">
          <a:xfrm>
            <a:off x="8242300" y="41687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8903" name="Freeform 39"/>
          <p:cNvSpPr>
            <a:spLocks/>
          </p:cNvSpPr>
          <p:nvPr/>
        </p:nvSpPr>
        <p:spPr bwMode="auto">
          <a:xfrm>
            <a:off x="7356475" y="3789363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952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904" name="Oval 40"/>
          <p:cNvSpPr>
            <a:spLocks noChangeArrowheads="1"/>
          </p:cNvSpPr>
          <p:nvPr/>
        </p:nvSpPr>
        <p:spPr bwMode="auto">
          <a:xfrm>
            <a:off x="8667750" y="535463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905" name="Line 41"/>
          <p:cNvSpPr>
            <a:spLocks noChangeShapeType="1"/>
          </p:cNvSpPr>
          <p:nvPr/>
        </p:nvSpPr>
        <p:spPr bwMode="auto">
          <a:xfrm>
            <a:off x="7235825" y="2263775"/>
            <a:ext cx="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906" name="Line 42"/>
          <p:cNvSpPr>
            <a:spLocks noChangeShapeType="1"/>
          </p:cNvSpPr>
          <p:nvPr/>
        </p:nvSpPr>
        <p:spPr bwMode="auto">
          <a:xfrm>
            <a:off x="7632700" y="3711575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907" name="Line 43"/>
          <p:cNvSpPr>
            <a:spLocks noChangeShapeType="1"/>
          </p:cNvSpPr>
          <p:nvPr/>
        </p:nvSpPr>
        <p:spPr bwMode="auto">
          <a:xfrm>
            <a:off x="2700338" y="37163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909" name="Line 45"/>
          <p:cNvSpPr>
            <a:spLocks noChangeShapeType="1"/>
          </p:cNvSpPr>
          <p:nvPr/>
        </p:nvSpPr>
        <p:spPr bwMode="auto">
          <a:xfrm>
            <a:off x="7378700" y="3644900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910" name="AutoShape 46"/>
          <p:cNvSpPr>
            <a:spLocks noChangeArrowheads="1"/>
          </p:cNvSpPr>
          <p:nvPr/>
        </p:nvSpPr>
        <p:spPr bwMode="auto">
          <a:xfrm>
            <a:off x="4138613" y="3573463"/>
            <a:ext cx="1009650" cy="287337"/>
          </a:xfrm>
          <a:prstGeom prst="rightArrow">
            <a:avLst>
              <a:gd name="adj1" fmla="val 50000"/>
              <a:gd name="adj2" fmla="val 8784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48911" name="Oval 47"/>
          <p:cNvSpPr>
            <a:spLocks noChangeArrowheads="1"/>
          </p:cNvSpPr>
          <p:nvPr/>
        </p:nvSpPr>
        <p:spPr bwMode="auto">
          <a:xfrm>
            <a:off x="2555875" y="4724400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8912" name="Line 48"/>
          <p:cNvSpPr>
            <a:spLocks noChangeShapeType="1"/>
          </p:cNvSpPr>
          <p:nvPr/>
        </p:nvSpPr>
        <p:spPr bwMode="auto">
          <a:xfrm>
            <a:off x="2049463" y="16081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8913" name="Line 49"/>
          <p:cNvSpPr>
            <a:spLocks noChangeShapeType="1"/>
          </p:cNvSpPr>
          <p:nvPr/>
        </p:nvSpPr>
        <p:spPr bwMode="auto">
          <a:xfrm>
            <a:off x="6588125" y="1557338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 autoUpdateAnimBg="0"/>
      <p:bldP spid="5489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Arc 2"/>
          <p:cNvSpPr>
            <a:spLocks/>
          </p:cNvSpPr>
          <p:nvPr/>
        </p:nvSpPr>
        <p:spPr bwMode="auto">
          <a:xfrm>
            <a:off x="1563688" y="3725863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795" name="Arc 3"/>
          <p:cNvSpPr>
            <a:spLocks/>
          </p:cNvSpPr>
          <p:nvPr/>
        </p:nvSpPr>
        <p:spPr bwMode="auto">
          <a:xfrm>
            <a:off x="2243138" y="1955800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796" name="Line 4"/>
          <p:cNvSpPr>
            <a:spLocks noChangeShapeType="1"/>
          </p:cNvSpPr>
          <p:nvPr/>
        </p:nvSpPr>
        <p:spPr bwMode="auto">
          <a:xfrm>
            <a:off x="2922588" y="2532063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797" name="Arc 5"/>
          <p:cNvSpPr>
            <a:spLocks/>
          </p:cNvSpPr>
          <p:nvPr/>
        </p:nvSpPr>
        <p:spPr bwMode="auto">
          <a:xfrm>
            <a:off x="1820863" y="2276475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798" name="Arc 6"/>
          <p:cNvSpPr>
            <a:spLocks/>
          </p:cNvSpPr>
          <p:nvPr/>
        </p:nvSpPr>
        <p:spPr bwMode="auto">
          <a:xfrm>
            <a:off x="2281238" y="1957388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799" name="Line 7"/>
          <p:cNvSpPr>
            <a:spLocks noChangeShapeType="1"/>
          </p:cNvSpPr>
          <p:nvPr/>
        </p:nvSpPr>
        <p:spPr bwMode="auto">
          <a:xfrm>
            <a:off x="2909888" y="2557463"/>
            <a:ext cx="0" cy="18018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2452688" y="2965450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5801" name="Line 9"/>
          <p:cNvSpPr>
            <a:spLocks noChangeShapeType="1"/>
          </p:cNvSpPr>
          <p:nvPr/>
        </p:nvSpPr>
        <p:spPr bwMode="auto">
          <a:xfrm flipV="1">
            <a:off x="2284413" y="1443038"/>
            <a:ext cx="0" cy="4722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02" name="Rectangle 10"/>
          <p:cNvSpPr>
            <a:spLocks noChangeArrowheads="1"/>
          </p:cNvSpPr>
          <p:nvPr/>
        </p:nvSpPr>
        <p:spPr bwMode="auto">
          <a:xfrm>
            <a:off x="1577975" y="17589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5803" name="Line 11"/>
          <p:cNvSpPr>
            <a:spLocks noChangeShapeType="1"/>
          </p:cNvSpPr>
          <p:nvPr/>
        </p:nvSpPr>
        <p:spPr bwMode="auto">
          <a:xfrm>
            <a:off x="2528888" y="1836738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04" name="Line 12"/>
          <p:cNvSpPr>
            <a:spLocks noChangeShapeType="1"/>
          </p:cNvSpPr>
          <p:nvPr/>
        </p:nvSpPr>
        <p:spPr bwMode="auto">
          <a:xfrm>
            <a:off x="3090863" y="2546350"/>
            <a:ext cx="0" cy="14938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05" name="Line 13"/>
          <p:cNvSpPr>
            <a:spLocks noChangeShapeType="1"/>
          </p:cNvSpPr>
          <p:nvPr/>
        </p:nvSpPr>
        <p:spPr bwMode="auto">
          <a:xfrm flipV="1">
            <a:off x="2809875" y="4670425"/>
            <a:ext cx="0" cy="133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06" name="Line 14"/>
          <p:cNvSpPr>
            <a:spLocks noChangeShapeType="1"/>
          </p:cNvSpPr>
          <p:nvPr/>
        </p:nvSpPr>
        <p:spPr bwMode="auto">
          <a:xfrm flipV="1">
            <a:off x="1757363" y="4513263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07" name="Rectangle 15"/>
          <p:cNvSpPr>
            <a:spLocks noChangeArrowheads="1"/>
          </p:cNvSpPr>
          <p:nvPr/>
        </p:nvSpPr>
        <p:spPr bwMode="auto">
          <a:xfrm>
            <a:off x="3667125" y="408781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5808" name="Oval 16"/>
          <p:cNvSpPr>
            <a:spLocks noChangeArrowheads="1"/>
          </p:cNvSpPr>
          <p:nvPr/>
        </p:nvSpPr>
        <p:spPr bwMode="auto">
          <a:xfrm>
            <a:off x="3987800" y="5761038"/>
            <a:ext cx="153988" cy="147637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09" name="Line 17"/>
          <p:cNvSpPr>
            <a:spLocks noChangeShapeType="1"/>
          </p:cNvSpPr>
          <p:nvPr/>
        </p:nvSpPr>
        <p:spPr bwMode="auto">
          <a:xfrm>
            <a:off x="1563688" y="4264025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10" name="Freeform 18"/>
          <p:cNvSpPr>
            <a:spLocks/>
          </p:cNvSpPr>
          <p:nvPr/>
        </p:nvSpPr>
        <p:spPr bwMode="auto">
          <a:xfrm>
            <a:off x="2909888" y="4318000"/>
            <a:ext cx="1190625" cy="148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11" name="Line 19"/>
          <p:cNvSpPr>
            <a:spLocks noChangeShapeType="1"/>
          </p:cNvSpPr>
          <p:nvPr/>
        </p:nvSpPr>
        <p:spPr bwMode="auto">
          <a:xfrm>
            <a:off x="3349625" y="4179888"/>
            <a:ext cx="935038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5812" name="Line 20"/>
          <p:cNvSpPr>
            <a:spLocks noChangeShapeType="1"/>
          </p:cNvSpPr>
          <p:nvPr/>
        </p:nvSpPr>
        <p:spPr bwMode="auto">
          <a:xfrm>
            <a:off x="3005138" y="417988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13" name="Arc 21"/>
          <p:cNvSpPr>
            <a:spLocks/>
          </p:cNvSpPr>
          <p:nvPr/>
        </p:nvSpPr>
        <p:spPr bwMode="auto">
          <a:xfrm>
            <a:off x="5580063" y="3673475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14" name="Arc 22"/>
          <p:cNvSpPr>
            <a:spLocks/>
          </p:cNvSpPr>
          <p:nvPr/>
        </p:nvSpPr>
        <p:spPr bwMode="auto">
          <a:xfrm>
            <a:off x="6259513" y="1903413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15" name="Line 23"/>
          <p:cNvSpPr>
            <a:spLocks noChangeShapeType="1"/>
          </p:cNvSpPr>
          <p:nvPr/>
        </p:nvSpPr>
        <p:spPr bwMode="auto">
          <a:xfrm>
            <a:off x="6938963" y="2479675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16" name="Arc 24"/>
          <p:cNvSpPr>
            <a:spLocks/>
          </p:cNvSpPr>
          <p:nvPr/>
        </p:nvSpPr>
        <p:spPr bwMode="auto">
          <a:xfrm>
            <a:off x="5837238" y="2224088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17" name="Arc 25"/>
          <p:cNvSpPr>
            <a:spLocks/>
          </p:cNvSpPr>
          <p:nvPr/>
        </p:nvSpPr>
        <p:spPr bwMode="auto">
          <a:xfrm>
            <a:off x="6283325" y="1905000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18" name="Line 26"/>
          <p:cNvSpPr>
            <a:spLocks noChangeShapeType="1"/>
          </p:cNvSpPr>
          <p:nvPr/>
        </p:nvSpPr>
        <p:spPr bwMode="auto">
          <a:xfrm>
            <a:off x="6926263" y="2505075"/>
            <a:ext cx="0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19" name="Rectangle 27"/>
          <p:cNvSpPr>
            <a:spLocks noChangeArrowheads="1"/>
          </p:cNvSpPr>
          <p:nvPr/>
        </p:nvSpPr>
        <p:spPr bwMode="auto">
          <a:xfrm>
            <a:off x="6469063" y="2913063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5820" name="Line 28"/>
          <p:cNvSpPr>
            <a:spLocks noChangeShapeType="1"/>
          </p:cNvSpPr>
          <p:nvPr/>
        </p:nvSpPr>
        <p:spPr bwMode="auto">
          <a:xfrm flipV="1">
            <a:off x="6300788" y="1390650"/>
            <a:ext cx="0" cy="472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21" name="Rectangle 29"/>
          <p:cNvSpPr>
            <a:spLocks noChangeArrowheads="1"/>
          </p:cNvSpPr>
          <p:nvPr/>
        </p:nvSpPr>
        <p:spPr bwMode="auto">
          <a:xfrm>
            <a:off x="5594350" y="17065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5823" name="Line 31"/>
          <p:cNvSpPr>
            <a:spLocks noChangeShapeType="1"/>
          </p:cNvSpPr>
          <p:nvPr/>
        </p:nvSpPr>
        <p:spPr bwMode="auto">
          <a:xfrm flipV="1">
            <a:off x="6826250" y="4618038"/>
            <a:ext cx="0" cy="133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24" name="Line 32"/>
          <p:cNvSpPr>
            <a:spLocks noChangeShapeType="1"/>
          </p:cNvSpPr>
          <p:nvPr/>
        </p:nvSpPr>
        <p:spPr bwMode="auto">
          <a:xfrm flipV="1">
            <a:off x="5773738" y="4460875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25" name="Oval 33"/>
          <p:cNvSpPr>
            <a:spLocks noChangeArrowheads="1"/>
          </p:cNvSpPr>
          <p:nvPr/>
        </p:nvSpPr>
        <p:spPr bwMode="auto">
          <a:xfrm>
            <a:off x="8004175" y="5708650"/>
            <a:ext cx="153988" cy="1476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26" name="Line 34"/>
          <p:cNvSpPr>
            <a:spLocks noChangeShapeType="1"/>
          </p:cNvSpPr>
          <p:nvPr/>
        </p:nvSpPr>
        <p:spPr bwMode="auto">
          <a:xfrm>
            <a:off x="5580063" y="4211638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5827" name="Freeform 35"/>
          <p:cNvSpPr>
            <a:spLocks/>
          </p:cNvSpPr>
          <p:nvPr/>
        </p:nvSpPr>
        <p:spPr bwMode="auto">
          <a:xfrm>
            <a:off x="6926263" y="42656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31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28" name="Line 36"/>
          <p:cNvSpPr>
            <a:spLocks noChangeShapeType="1"/>
          </p:cNvSpPr>
          <p:nvPr/>
        </p:nvSpPr>
        <p:spPr bwMode="auto">
          <a:xfrm>
            <a:off x="7021513" y="4127500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29" name="Line 37"/>
          <p:cNvSpPr>
            <a:spLocks noChangeShapeType="1"/>
          </p:cNvSpPr>
          <p:nvPr/>
        </p:nvSpPr>
        <p:spPr bwMode="auto">
          <a:xfrm flipV="1">
            <a:off x="7092950" y="2438400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5830" name="Rectangle 38"/>
          <p:cNvSpPr>
            <a:spLocks noChangeArrowheads="1"/>
          </p:cNvSpPr>
          <p:nvPr/>
        </p:nvSpPr>
        <p:spPr bwMode="auto">
          <a:xfrm>
            <a:off x="2346325" y="115888"/>
            <a:ext cx="4767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2 en shunt tipo 5</a:t>
            </a:r>
          </a:p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Flujo anterógrado en safena</a:t>
            </a:r>
          </a:p>
        </p:txBody>
      </p:sp>
      <p:sp>
        <p:nvSpPr>
          <p:cNvPr id="545831" name="AutoShape 39"/>
          <p:cNvSpPr>
            <a:spLocks noChangeArrowheads="1"/>
          </p:cNvSpPr>
          <p:nvPr/>
        </p:nvSpPr>
        <p:spPr bwMode="auto">
          <a:xfrm>
            <a:off x="4067175" y="3573463"/>
            <a:ext cx="1009650" cy="287337"/>
          </a:xfrm>
          <a:prstGeom prst="rightArrow">
            <a:avLst>
              <a:gd name="adj1" fmla="val 50000"/>
              <a:gd name="adj2" fmla="val 8784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45832" name="Rectangle 40"/>
          <p:cNvSpPr>
            <a:spLocks noChangeArrowheads="1"/>
          </p:cNvSpPr>
          <p:nvPr/>
        </p:nvSpPr>
        <p:spPr bwMode="auto">
          <a:xfrm>
            <a:off x="3840163" y="624522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2_28</a:t>
            </a:r>
          </a:p>
        </p:txBody>
      </p:sp>
      <p:sp>
        <p:nvSpPr>
          <p:cNvPr id="545833" name="Line 41"/>
          <p:cNvSpPr>
            <a:spLocks noChangeShapeType="1"/>
          </p:cNvSpPr>
          <p:nvPr/>
        </p:nvSpPr>
        <p:spPr bwMode="auto">
          <a:xfrm>
            <a:off x="7381875" y="4149725"/>
            <a:ext cx="935038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5834" name="Rectangle 42"/>
          <p:cNvSpPr>
            <a:spLocks noChangeArrowheads="1"/>
          </p:cNvSpPr>
          <p:nvPr/>
        </p:nvSpPr>
        <p:spPr bwMode="auto">
          <a:xfrm>
            <a:off x="7756525" y="422433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5835" name="Line 43"/>
          <p:cNvSpPr>
            <a:spLocks noChangeShapeType="1"/>
          </p:cNvSpPr>
          <p:nvPr/>
        </p:nvSpPr>
        <p:spPr bwMode="auto">
          <a:xfrm flipH="1">
            <a:off x="2339975" y="1484313"/>
            <a:ext cx="287338" cy="504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5836" name="Line 44"/>
          <p:cNvSpPr>
            <a:spLocks noChangeShapeType="1"/>
          </p:cNvSpPr>
          <p:nvPr/>
        </p:nvSpPr>
        <p:spPr bwMode="auto">
          <a:xfrm flipH="1">
            <a:off x="6372225" y="1411288"/>
            <a:ext cx="287338" cy="504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5837" name="Line 45"/>
          <p:cNvSpPr>
            <a:spLocks noChangeShapeType="1"/>
          </p:cNvSpPr>
          <p:nvPr/>
        </p:nvSpPr>
        <p:spPr bwMode="auto">
          <a:xfrm flipH="1" flipV="1">
            <a:off x="6516688" y="1773238"/>
            <a:ext cx="446087" cy="3270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3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Arc 2"/>
          <p:cNvSpPr>
            <a:spLocks/>
          </p:cNvSpPr>
          <p:nvPr/>
        </p:nvSpPr>
        <p:spPr bwMode="auto">
          <a:xfrm>
            <a:off x="3727450" y="377983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0195" name="Line 3"/>
          <p:cNvSpPr>
            <a:spLocks noChangeShapeType="1"/>
          </p:cNvSpPr>
          <p:nvPr/>
        </p:nvSpPr>
        <p:spPr bwMode="auto">
          <a:xfrm flipH="1">
            <a:off x="3706813" y="4300538"/>
            <a:ext cx="26987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5105400" y="2624138"/>
            <a:ext cx="1588" cy="345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0197" name="Arc 5"/>
          <p:cNvSpPr>
            <a:spLocks/>
          </p:cNvSpPr>
          <p:nvPr/>
        </p:nvSpPr>
        <p:spPr bwMode="auto">
          <a:xfrm>
            <a:off x="3962400" y="23764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0198" name="Arc 6"/>
          <p:cNvSpPr>
            <a:spLocks/>
          </p:cNvSpPr>
          <p:nvPr/>
        </p:nvSpPr>
        <p:spPr bwMode="auto">
          <a:xfrm>
            <a:off x="4419600" y="2105025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0199" name="Line 7"/>
          <p:cNvSpPr>
            <a:spLocks noChangeShapeType="1"/>
          </p:cNvSpPr>
          <p:nvPr/>
        </p:nvSpPr>
        <p:spPr bwMode="auto">
          <a:xfrm flipV="1">
            <a:off x="4427538" y="155733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00" name="Line 8"/>
          <p:cNvSpPr>
            <a:spLocks noChangeShapeType="1"/>
          </p:cNvSpPr>
          <p:nvPr/>
        </p:nvSpPr>
        <p:spPr bwMode="auto">
          <a:xfrm>
            <a:off x="4648200" y="1862138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01" name="Line 9"/>
          <p:cNvSpPr>
            <a:spLocks noChangeShapeType="1"/>
          </p:cNvSpPr>
          <p:nvPr/>
        </p:nvSpPr>
        <p:spPr bwMode="auto">
          <a:xfrm>
            <a:off x="5257800" y="2547938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02" name="Line 10"/>
          <p:cNvSpPr>
            <a:spLocks noChangeShapeType="1"/>
          </p:cNvSpPr>
          <p:nvPr/>
        </p:nvSpPr>
        <p:spPr bwMode="auto">
          <a:xfrm flipV="1">
            <a:off x="3851275" y="4529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03" name="Line 11"/>
          <p:cNvSpPr>
            <a:spLocks noChangeShapeType="1"/>
          </p:cNvSpPr>
          <p:nvPr/>
        </p:nvSpPr>
        <p:spPr bwMode="auto">
          <a:xfrm flipV="1">
            <a:off x="4953000" y="437673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4608513" y="3081338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520205" name="Rectangle 13"/>
          <p:cNvSpPr>
            <a:spLocks noChangeArrowheads="1"/>
          </p:cNvSpPr>
          <p:nvPr/>
        </p:nvSpPr>
        <p:spPr bwMode="auto">
          <a:xfrm>
            <a:off x="3657600" y="201453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520206" name="Rectangle 14"/>
          <p:cNvSpPr>
            <a:spLocks noChangeArrowheads="1"/>
          </p:cNvSpPr>
          <p:nvPr/>
        </p:nvSpPr>
        <p:spPr bwMode="auto">
          <a:xfrm>
            <a:off x="6121400" y="452913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520207" name="Freeform 15"/>
          <p:cNvSpPr>
            <a:spLocks/>
          </p:cNvSpPr>
          <p:nvPr/>
        </p:nvSpPr>
        <p:spPr bwMode="auto">
          <a:xfrm>
            <a:off x="5105400" y="4170363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08" name="Oval 16"/>
          <p:cNvSpPr>
            <a:spLocks noChangeArrowheads="1"/>
          </p:cNvSpPr>
          <p:nvPr/>
        </p:nvSpPr>
        <p:spPr bwMode="auto">
          <a:xfrm>
            <a:off x="6443663" y="574516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0209" name="Line 17"/>
          <p:cNvSpPr>
            <a:spLocks noChangeShapeType="1"/>
          </p:cNvSpPr>
          <p:nvPr/>
        </p:nvSpPr>
        <p:spPr bwMode="auto">
          <a:xfrm>
            <a:off x="5105400" y="2624138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0210" name="Line 18"/>
          <p:cNvSpPr>
            <a:spLocks noChangeShapeType="1"/>
          </p:cNvSpPr>
          <p:nvPr/>
        </p:nvSpPr>
        <p:spPr bwMode="auto">
          <a:xfrm>
            <a:off x="5638800" y="4071938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11" name="Line 19"/>
          <p:cNvSpPr>
            <a:spLocks noChangeShapeType="1"/>
          </p:cNvSpPr>
          <p:nvPr/>
        </p:nvSpPr>
        <p:spPr bwMode="auto">
          <a:xfrm>
            <a:off x="4572000" y="193833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12" name="Line 20"/>
          <p:cNvSpPr>
            <a:spLocks noChangeShapeType="1"/>
          </p:cNvSpPr>
          <p:nvPr/>
        </p:nvSpPr>
        <p:spPr bwMode="auto">
          <a:xfrm>
            <a:off x="5219700" y="407193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0213" name="Rectangle 21"/>
          <p:cNvSpPr>
            <a:spLocks noChangeArrowheads="1"/>
          </p:cNvSpPr>
          <p:nvPr/>
        </p:nvSpPr>
        <p:spPr bwMode="auto">
          <a:xfrm>
            <a:off x="2286000" y="188913"/>
            <a:ext cx="4572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1+2</a:t>
            </a:r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 SHUNT TIPO 3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0215" name="Rectangle 23"/>
          <p:cNvSpPr>
            <a:spLocks noChangeArrowheads="1"/>
          </p:cNvSpPr>
          <p:nvPr/>
        </p:nvSpPr>
        <p:spPr bwMode="auto">
          <a:xfrm>
            <a:off x="3913188" y="63627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11" grpId="0" animBg="1"/>
      <p:bldP spid="52021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Arc 2"/>
          <p:cNvSpPr>
            <a:spLocks/>
          </p:cNvSpPr>
          <p:nvPr/>
        </p:nvSpPr>
        <p:spPr bwMode="auto">
          <a:xfrm>
            <a:off x="3727450" y="377983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9891" name="Line 3"/>
          <p:cNvSpPr>
            <a:spLocks noChangeShapeType="1"/>
          </p:cNvSpPr>
          <p:nvPr/>
        </p:nvSpPr>
        <p:spPr bwMode="auto">
          <a:xfrm flipH="1">
            <a:off x="3706813" y="4300538"/>
            <a:ext cx="26987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9893" name="Arc 5"/>
          <p:cNvSpPr>
            <a:spLocks/>
          </p:cNvSpPr>
          <p:nvPr/>
        </p:nvSpPr>
        <p:spPr bwMode="auto">
          <a:xfrm>
            <a:off x="3962400" y="23764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9894" name="Arc 6"/>
          <p:cNvSpPr>
            <a:spLocks/>
          </p:cNvSpPr>
          <p:nvPr/>
        </p:nvSpPr>
        <p:spPr bwMode="auto">
          <a:xfrm>
            <a:off x="4419600" y="2105025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9895" name="Line 7"/>
          <p:cNvSpPr>
            <a:spLocks noChangeShapeType="1"/>
          </p:cNvSpPr>
          <p:nvPr/>
        </p:nvSpPr>
        <p:spPr bwMode="auto">
          <a:xfrm flipV="1">
            <a:off x="4427538" y="155733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9896" name="Line 8"/>
          <p:cNvSpPr>
            <a:spLocks noChangeShapeType="1"/>
          </p:cNvSpPr>
          <p:nvPr/>
        </p:nvSpPr>
        <p:spPr bwMode="auto">
          <a:xfrm>
            <a:off x="4648200" y="1862138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9897" name="Line 9"/>
          <p:cNvSpPr>
            <a:spLocks noChangeShapeType="1"/>
          </p:cNvSpPr>
          <p:nvPr/>
        </p:nvSpPr>
        <p:spPr bwMode="auto">
          <a:xfrm>
            <a:off x="5257800" y="2547938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9898" name="Line 10"/>
          <p:cNvSpPr>
            <a:spLocks noChangeShapeType="1"/>
          </p:cNvSpPr>
          <p:nvPr/>
        </p:nvSpPr>
        <p:spPr bwMode="auto">
          <a:xfrm flipV="1">
            <a:off x="3851275" y="4529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9900" name="Rectangle 12"/>
          <p:cNvSpPr>
            <a:spLocks noChangeArrowheads="1"/>
          </p:cNvSpPr>
          <p:nvPr/>
        </p:nvSpPr>
        <p:spPr bwMode="auto">
          <a:xfrm>
            <a:off x="4608513" y="3081338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3657600" y="201453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549902" name="Rectangle 14"/>
          <p:cNvSpPr>
            <a:spLocks noChangeArrowheads="1"/>
          </p:cNvSpPr>
          <p:nvPr/>
        </p:nvSpPr>
        <p:spPr bwMode="auto">
          <a:xfrm>
            <a:off x="6121400" y="452913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549903" name="Freeform 15"/>
          <p:cNvSpPr>
            <a:spLocks/>
          </p:cNvSpPr>
          <p:nvPr/>
        </p:nvSpPr>
        <p:spPr bwMode="auto">
          <a:xfrm>
            <a:off x="5124450" y="4179888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9904" name="Oval 16"/>
          <p:cNvSpPr>
            <a:spLocks noChangeArrowheads="1"/>
          </p:cNvSpPr>
          <p:nvPr/>
        </p:nvSpPr>
        <p:spPr bwMode="auto">
          <a:xfrm>
            <a:off x="6443663" y="574516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9905" name="Line 17"/>
          <p:cNvSpPr>
            <a:spLocks noChangeShapeType="1"/>
          </p:cNvSpPr>
          <p:nvPr/>
        </p:nvSpPr>
        <p:spPr bwMode="auto">
          <a:xfrm>
            <a:off x="5105400" y="2624138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9906" name="Line 18"/>
          <p:cNvSpPr>
            <a:spLocks noChangeShapeType="1"/>
          </p:cNvSpPr>
          <p:nvPr/>
        </p:nvSpPr>
        <p:spPr bwMode="auto">
          <a:xfrm>
            <a:off x="5638800" y="4071938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9909" name="Rectangle 21"/>
          <p:cNvSpPr>
            <a:spLocks noChangeArrowheads="1"/>
          </p:cNvSpPr>
          <p:nvPr/>
        </p:nvSpPr>
        <p:spPr bwMode="auto">
          <a:xfrm>
            <a:off x="2286000" y="188913"/>
            <a:ext cx="4572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1+2</a:t>
            </a:r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 SHUNT TIPO 3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9910" name="Rectangle 22"/>
          <p:cNvSpPr>
            <a:spLocks noChangeArrowheads="1"/>
          </p:cNvSpPr>
          <p:nvPr/>
        </p:nvSpPr>
        <p:spPr bwMode="auto">
          <a:xfrm>
            <a:off x="3913188" y="63627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2_30</a:t>
            </a:r>
          </a:p>
        </p:txBody>
      </p:sp>
      <p:sp>
        <p:nvSpPr>
          <p:cNvPr id="549911" name="Line 23"/>
          <p:cNvSpPr>
            <a:spLocks noChangeShapeType="1"/>
          </p:cNvSpPr>
          <p:nvPr/>
        </p:nvSpPr>
        <p:spPr bwMode="auto">
          <a:xfrm>
            <a:off x="5076825" y="515778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9912" name="Line 24"/>
          <p:cNvSpPr>
            <a:spLocks noChangeShapeType="1"/>
          </p:cNvSpPr>
          <p:nvPr/>
        </p:nvSpPr>
        <p:spPr bwMode="auto">
          <a:xfrm flipV="1">
            <a:off x="5076825" y="4581525"/>
            <a:ext cx="5032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9913" name="Line 25"/>
          <p:cNvSpPr>
            <a:spLocks noChangeShapeType="1"/>
          </p:cNvSpPr>
          <p:nvPr/>
        </p:nvSpPr>
        <p:spPr bwMode="auto">
          <a:xfrm>
            <a:off x="5076825" y="4149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9914" name="Line 26"/>
          <p:cNvSpPr>
            <a:spLocks noChangeShapeType="1"/>
          </p:cNvSpPr>
          <p:nvPr/>
        </p:nvSpPr>
        <p:spPr bwMode="auto">
          <a:xfrm>
            <a:off x="5076825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9915" name="Line 27"/>
          <p:cNvSpPr>
            <a:spLocks noChangeShapeType="1"/>
          </p:cNvSpPr>
          <p:nvPr/>
        </p:nvSpPr>
        <p:spPr bwMode="auto">
          <a:xfrm>
            <a:off x="5076825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9916" name="Line 28"/>
          <p:cNvSpPr>
            <a:spLocks noChangeShapeType="1"/>
          </p:cNvSpPr>
          <p:nvPr/>
        </p:nvSpPr>
        <p:spPr bwMode="auto">
          <a:xfrm flipV="1">
            <a:off x="5219700" y="52292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9918" name="Line 30"/>
          <p:cNvSpPr>
            <a:spLocks noChangeShapeType="1"/>
          </p:cNvSpPr>
          <p:nvPr/>
        </p:nvSpPr>
        <p:spPr bwMode="auto">
          <a:xfrm flipV="1">
            <a:off x="5292725" y="4797425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Line 2"/>
          <p:cNvSpPr>
            <a:spLocks noChangeShapeType="1"/>
          </p:cNvSpPr>
          <p:nvPr/>
        </p:nvSpPr>
        <p:spPr bwMode="auto">
          <a:xfrm>
            <a:off x="3708400" y="1052513"/>
            <a:ext cx="0" cy="522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4284663" y="1101725"/>
            <a:ext cx="1587" cy="814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52" name="Arc 4"/>
          <p:cNvSpPr>
            <a:spLocks/>
          </p:cNvSpPr>
          <p:nvPr/>
        </p:nvSpPr>
        <p:spPr bwMode="auto">
          <a:xfrm>
            <a:off x="4313238" y="1901825"/>
            <a:ext cx="906462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53" name="Arc 5"/>
          <p:cNvSpPr>
            <a:spLocks/>
          </p:cNvSpPr>
          <p:nvPr/>
        </p:nvSpPr>
        <p:spPr bwMode="auto">
          <a:xfrm>
            <a:off x="4313238" y="2144713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54" name="Line 6"/>
          <p:cNvSpPr>
            <a:spLocks noChangeShapeType="1"/>
          </p:cNvSpPr>
          <p:nvPr/>
        </p:nvSpPr>
        <p:spPr bwMode="auto">
          <a:xfrm>
            <a:off x="4846638" y="2527300"/>
            <a:ext cx="1587" cy="1198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55" name="Line 7"/>
          <p:cNvSpPr>
            <a:spLocks noChangeShapeType="1"/>
          </p:cNvSpPr>
          <p:nvPr/>
        </p:nvSpPr>
        <p:spPr bwMode="auto">
          <a:xfrm flipH="1">
            <a:off x="4283075" y="2139950"/>
            <a:ext cx="6350" cy="157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56" name="Line 8"/>
          <p:cNvSpPr>
            <a:spLocks noChangeShapeType="1"/>
          </p:cNvSpPr>
          <p:nvPr/>
        </p:nvSpPr>
        <p:spPr bwMode="auto">
          <a:xfrm>
            <a:off x="5218113" y="2565400"/>
            <a:ext cx="1587" cy="3716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57" name="Line 9"/>
          <p:cNvSpPr>
            <a:spLocks noChangeShapeType="1"/>
          </p:cNvSpPr>
          <p:nvPr/>
        </p:nvSpPr>
        <p:spPr bwMode="auto">
          <a:xfrm>
            <a:off x="5178425" y="3563938"/>
            <a:ext cx="158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16458" name="Group 10"/>
          <p:cNvGrpSpPr>
            <a:grpSpLocks/>
          </p:cNvGrpSpPr>
          <p:nvPr/>
        </p:nvGrpSpPr>
        <p:grpSpPr bwMode="auto">
          <a:xfrm>
            <a:off x="3708400" y="2306638"/>
            <a:ext cx="581025" cy="82550"/>
            <a:chOff x="1213" y="1266"/>
            <a:chExt cx="392" cy="65"/>
          </a:xfrm>
        </p:grpSpPr>
        <p:sp>
          <p:nvSpPr>
            <p:cNvPr id="616459" name="Arc 11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460" name="Arc 12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16461" name="Group 13"/>
          <p:cNvGrpSpPr>
            <a:grpSpLocks/>
          </p:cNvGrpSpPr>
          <p:nvPr/>
        </p:nvGrpSpPr>
        <p:grpSpPr bwMode="auto">
          <a:xfrm>
            <a:off x="3708400" y="5948363"/>
            <a:ext cx="528638" cy="55562"/>
            <a:chOff x="1237" y="3383"/>
            <a:chExt cx="356" cy="44"/>
          </a:xfrm>
        </p:grpSpPr>
        <p:sp>
          <p:nvSpPr>
            <p:cNvPr id="616462" name="Arc 14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463" name="Arc 15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16464" name="Group 16"/>
          <p:cNvGrpSpPr>
            <a:grpSpLocks/>
          </p:cNvGrpSpPr>
          <p:nvPr/>
        </p:nvGrpSpPr>
        <p:grpSpPr bwMode="auto">
          <a:xfrm>
            <a:off x="3743325" y="4095750"/>
            <a:ext cx="522288" cy="82550"/>
            <a:chOff x="1237" y="2674"/>
            <a:chExt cx="352" cy="65"/>
          </a:xfrm>
        </p:grpSpPr>
        <p:sp>
          <p:nvSpPr>
            <p:cNvPr id="616465" name="Arc 17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466" name="Arc 18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6469" name="Rectangle 21"/>
          <p:cNvSpPr>
            <a:spLocks noChangeArrowheads="1"/>
          </p:cNvSpPr>
          <p:nvPr/>
        </p:nvSpPr>
        <p:spPr bwMode="auto">
          <a:xfrm flipH="1">
            <a:off x="7740650" y="4652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s-ES_tradnl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1985963" y="306388"/>
            <a:ext cx="5197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PERFORANTES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6471" name="Line 23"/>
          <p:cNvSpPr>
            <a:spLocks noChangeShapeType="1"/>
          </p:cNvSpPr>
          <p:nvPr/>
        </p:nvSpPr>
        <p:spPr bwMode="auto">
          <a:xfrm>
            <a:off x="4283075" y="37163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72" name="Line 24"/>
          <p:cNvSpPr>
            <a:spLocks noChangeShapeType="1"/>
          </p:cNvSpPr>
          <p:nvPr/>
        </p:nvSpPr>
        <p:spPr bwMode="auto">
          <a:xfrm>
            <a:off x="4283075" y="40052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73" name="Line 25"/>
          <p:cNvSpPr>
            <a:spLocks noChangeShapeType="1"/>
          </p:cNvSpPr>
          <p:nvPr/>
        </p:nvSpPr>
        <p:spPr bwMode="auto">
          <a:xfrm>
            <a:off x="4283075" y="400526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74" name="Line 26"/>
          <p:cNvSpPr>
            <a:spLocks noChangeShapeType="1"/>
          </p:cNvSpPr>
          <p:nvPr/>
        </p:nvSpPr>
        <p:spPr bwMode="auto">
          <a:xfrm>
            <a:off x="4859338" y="400526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75" name="Line 27"/>
          <p:cNvSpPr>
            <a:spLocks noChangeShapeType="1"/>
          </p:cNvSpPr>
          <p:nvPr/>
        </p:nvSpPr>
        <p:spPr bwMode="auto">
          <a:xfrm>
            <a:off x="4283075" y="55165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76" name="Line 28"/>
          <p:cNvSpPr>
            <a:spLocks noChangeShapeType="1"/>
          </p:cNvSpPr>
          <p:nvPr/>
        </p:nvSpPr>
        <p:spPr bwMode="auto">
          <a:xfrm>
            <a:off x="4283075" y="58054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77" name="Line 29"/>
          <p:cNvSpPr>
            <a:spLocks noChangeShapeType="1"/>
          </p:cNvSpPr>
          <p:nvPr/>
        </p:nvSpPr>
        <p:spPr bwMode="auto">
          <a:xfrm>
            <a:off x="4283075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78" name="Line 30"/>
          <p:cNvSpPr>
            <a:spLocks noChangeShapeType="1"/>
          </p:cNvSpPr>
          <p:nvPr/>
        </p:nvSpPr>
        <p:spPr bwMode="auto">
          <a:xfrm>
            <a:off x="4859338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81" name="Line 33"/>
          <p:cNvSpPr>
            <a:spLocks noChangeShapeType="1"/>
          </p:cNvSpPr>
          <p:nvPr/>
        </p:nvSpPr>
        <p:spPr bwMode="auto">
          <a:xfrm>
            <a:off x="3995738" y="126841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82" name="Line 34"/>
          <p:cNvSpPr>
            <a:spLocks noChangeShapeType="1"/>
          </p:cNvSpPr>
          <p:nvPr/>
        </p:nvSpPr>
        <p:spPr bwMode="auto">
          <a:xfrm>
            <a:off x="4356100" y="1989138"/>
            <a:ext cx="647700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83" name="Line 35"/>
          <p:cNvSpPr>
            <a:spLocks noChangeShapeType="1"/>
          </p:cNvSpPr>
          <p:nvPr/>
        </p:nvSpPr>
        <p:spPr bwMode="auto">
          <a:xfrm>
            <a:off x="5003800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84" name="Line 36"/>
          <p:cNvSpPr>
            <a:spLocks noChangeShapeType="1"/>
          </p:cNvSpPr>
          <p:nvPr/>
        </p:nvSpPr>
        <p:spPr bwMode="auto">
          <a:xfrm>
            <a:off x="5003800" y="2347913"/>
            <a:ext cx="0" cy="3240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85" name="Line 37"/>
          <p:cNvSpPr>
            <a:spLocks noChangeShapeType="1"/>
          </p:cNvSpPr>
          <p:nvPr/>
        </p:nvSpPr>
        <p:spPr bwMode="auto">
          <a:xfrm flipH="1">
            <a:off x="4211638" y="5661025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90" name="Line 42"/>
          <p:cNvSpPr>
            <a:spLocks noChangeShapeType="1"/>
          </p:cNvSpPr>
          <p:nvPr/>
        </p:nvSpPr>
        <p:spPr bwMode="auto">
          <a:xfrm flipV="1">
            <a:off x="5003800" y="580548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6491" name="Text Box 43"/>
          <p:cNvSpPr txBox="1">
            <a:spLocks noChangeArrowheads="1"/>
          </p:cNvSpPr>
          <p:nvPr/>
        </p:nvSpPr>
        <p:spPr bwMode="auto">
          <a:xfrm>
            <a:off x="5219700" y="370998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Perforante lateral</a:t>
            </a:r>
          </a:p>
        </p:txBody>
      </p:sp>
      <p:sp>
        <p:nvSpPr>
          <p:cNvPr id="616492" name="Rectangle 44"/>
          <p:cNvSpPr>
            <a:spLocks noChangeArrowheads="1"/>
          </p:cNvSpPr>
          <p:nvPr/>
        </p:nvSpPr>
        <p:spPr bwMode="auto">
          <a:xfrm>
            <a:off x="5219700" y="544512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Perforante terminal</a:t>
            </a:r>
          </a:p>
        </p:txBody>
      </p:sp>
      <p:sp>
        <p:nvSpPr>
          <p:cNvPr id="616493" name="Text Box 45"/>
          <p:cNvSpPr txBox="1">
            <a:spLocks noChangeArrowheads="1"/>
          </p:cNvSpPr>
          <p:nvPr/>
        </p:nvSpPr>
        <p:spPr bwMode="auto">
          <a:xfrm>
            <a:off x="2916238" y="6381750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Line 2"/>
          <p:cNvSpPr>
            <a:spLocks noChangeShapeType="1"/>
          </p:cNvSpPr>
          <p:nvPr/>
        </p:nvSpPr>
        <p:spPr bwMode="auto">
          <a:xfrm>
            <a:off x="3708400" y="1052513"/>
            <a:ext cx="0" cy="522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15" name="Line 3"/>
          <p:cNvSpPr>
            <a:spLocks noChangeShapeType="1"/>
          </p:cNvSpPr>
          <p:nvPr/>
        </p:nvSpPr>
        <p:spPr bwMode="auto">
          <a:xfrm>
            <a:off x="4284663" y="981075"/>
            <a:ext cx="1587" cy="814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16" name="Arc 4"/>
          <p:cNvSpPr>
            <a:spLocks/>
          </p:cNvSpPr>
          <p:nvPr/>
        </p:nvSpPr>
        <p:spPr bwMode="auto">
          <a:xfrm>
            <a:off x="4313238" y="1773238"/>
            <a:ext cx="906462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17" name="Arc 5"/>
          <p:cNvSpPr>
            <a:spLocks/>
          </p:cNvSpPr>
          <p:nvPr/>
        </p:nvSpPr>
        <p:spPr bwMode="auto">
          <a:xfrm>
            <a:off x="4319588" y="2133600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18" name="Line 6"/>
          <p:cNvSpPr>
            <a:spLocks noChangeShapeType="1"/>
          </p:cNvSpPr>
          <p:nvPr/>
        </p:nvSpPr>
        <p:spPr bwMode="auto">
          <a:xfrm>
            <a:off x="4857750" y="2492375"/>
            <a:ext cx="1588" cy="127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19" name="Line 7"/>
          <p:cNvSpPr>
            <a:spLocks noChangeShapeType="1"/>
          </p:cNvSpPr>
          <p:nvPr/>
        </p:nvSpPr>
        <p:spPr bwMode="auto">
          <a:xfrm flipH="1">
            <a:off x="4284663" y="21336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20" name="Line 8"/>
          <p:cNvSpPr>
            <a:spLocks noChangeShapeType="1"/>
          </p:cNvSpPr>
          <p:nvPr/>
        </p:nvSpPr>
        <p:spPr bwMode="auto">
          <a:xfrm>
            <a:off x="5219700" y="2420938"/>
            <a:ext cx="0" cy="386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321" name="Line 9"/>
          <p:cNvSpPr>
            <a:spLocks noChangeShapeType="1"/>
          </p:cNvSpPr>
          <p:nvPr/>
        </p:nvSpPr>
        <p:spPr bwMode="auto">
          <a:xfrm>
            <a:off x="5178425" y="3563938"/>
            <a:ext cx="158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53322" name="Group 10"/>
          <p:cNvGrpSpPr>
            <a:grpSpLocks/>
          </p:cNvGrpSpPr>
          <p:nvPr/>
        </p:nvGrpSpPr>
        <p:grpSpPr bwMode="auto">
          <a:xfrm>
            <a:off x="3708400" y="2306638"/>
            <a:ext cx="581025" cy="82550"/>
            <a:chOff x="1213" y="1266"/>
            <a:chExt cx="392" cy="65"/>
          </a:xfrm>
        </p:grpSpPr>
        <p:sp>
          <p:nvSpPr>
            <p:cNvPr id="653323" name="Arc 11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3324" name="Arc 12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3325" name="Group 13"/>
          <p:cNvGrpSpPr>
            <a:grpSpLocks/>
          </p:cNvGrpSpPr>
          <p:nvPr/>
        </p:nvGrpSpPr>
        <p:grpSpPr bwMode="auto">
          <a:xfrm>
            <a:off x="3708400" y="5948363"/>
            <a:ext cx="528638" cy="55562"/>
            <a:chOff x="1237" y="3383"/>
            <a:chExt cx="356" cy="44"/>
          </a:xfrm>
        </p:grpSpPr>
        <p:sp>
          <p:nvSpPr>
            <p:cNvPr id="653326" name="Arc 14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3327" name="Arc 15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3328" name="Group 16"/>
          <p:cNvGrpSpPr>
            <a:grpSpLocks/>
          </p:cNvGrpSpPr>
          <p:nvPr/>
        </p:nvGrpSpPr>
        <p:grpSpPr bwMode="auto">
          <a:xfrm>
            <a:off x="3743325" y="4095750"/>
            <a:ext cx="522288" cy="82550"/>
            <a:chOff x="1237" y="2674"/>
            <a:chExt cx="352" cy="65"/>
          </a:xfrm>
        </p:grpSpPr>
        <p:sp>
          <p:nvSpPr>
            <p:cNvPr id="653329" name="Arc 17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3330" name="Arc 18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3331" name="Rectangle 19"/>
          <p:cNvSpPr>
            <a:spLocks noChangeArrowheads="1"/>
          </p:cNvSpPr>
          <p:nvPr/>
        </p:nvSpPr>
        <p:spPr bwMode="auto">
          <a:xfrm flipH="1">
            <a:off x="7740650" y="4652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s-ES_tradnl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3332" name="Rectangle 20"/>
          <p:cNvSpPr>
            <a:spLocks noChangeArrowheads="1"/>
          </p:cNvSpPr>
          <p:nvPr/>
        </p:nvSpPr>
        <p:spPr bwMode="auto">
          <a:xfrm>
            <a:off x="2195513" y="41275"/>
            <a:ext cx="5197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TIPOS DE PERFORANTES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3335" name="Line 23"/>
          <p:cNvSpPr>
            <a:spLocks noChangeShapeType="1"/>
          </p:cNvSpPr>
          <p:nvPr/>
        </p:nvSpPr>
        <p:spPr bwMode="auto">
          <a:xfrm>
            <a:off x="4284663" y="3429000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3336" name="Line 24"/>
          <p:cNvSpPr>
            <a:spLocks noChangeShapeType="1"/>
          </p:cNvSpPr>
          <p:nvPr/>
        </p:nvSpPr>
        <p:spPr bwMode="auto">
          <a:xfrm>
            <a:off x="4859338" y="407828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3337" name="Line 25"/>
          <p:cNvSpPr>
            <a:spLocks noChangeShapeType="1"/>
          </p:cNvSpPr>
          <p:nvPr/>
        </p:nvSpPr>
        <p:spPr bwMode="auto">
          <a:xfrm>
            <a:off x="4283075" y="55895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3338" name="Line 26"/>
          <p:cNvSpPr>
            <a:spLocks noChangeShapeType="1"/>
          </p:cNvSpPr>
          <p:nvPr/>
        </p:nvSpPr>
        <p:spPr bwMode="auto">
          <a:xfrm>
            <a:off x="4283075" y="58054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3339" name="Line 27"/>
          <p:cNvSpPr>
            <a:spLocks noChangeShapeType="1"/>
          </p:cNvSpPr>
          <p:nvPr/>
        </p:nvSpPr>
        <p:spPr bwMode="auto">
          <a:xfrm>
            <a:off x="4283075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3340" name="Line 28"/>
          <p:cNvSpPr>
            <a:spLocks noChangeShapeType="1"/>
          </p:cNvSpPr>
          <p:nvPr/>
        </p:nvSpPr>
        <p:spPr bwMode="auto">
          <a:xfrm>
            <a:off x="4859338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3343" name="Line 31"/>
          <p:cNvSpPr>
            <a:spLocks noChangeShapeType="1"/>
          </p:cNvSpPr>
          <p:nvPr/>
        </p:nvSpPr>
        <p:spPr bwMode="auto">
          <a:xfrm>
            <a:off x="5003800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3347" name="Text Box 35"/>
          <p:cNvSpPr txBox="1">
            <a:spLocks noChangeArrowheads="1"/>
          </p:cNvSpPr>
          <p:nvPr/>
        </p:nvSpPr>
        <p:spPr bwMode="auto">
          <a:xfrm>
            <a:off x="5219700" y="370998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Perforante muslo</a:t>
            </a:r>
          </a:p>
        </p:txBody>
      </p:sp>
      <p:sp>
        <p:nvSpPr>
          <p:cNvPr id="653348" name="Rectangle 36"/>
          <p:cNvSpPr>
            <a:spLocks noChangeArrowheads="1"/>
          </p:cNvSpPr>
          <p:nvPr/>
        </p:nvSpPr>
        <p:spPr bwMode="auto">
          <a:xfrm>
            <a:off x="5219700" y="5445125"/>
            <a:ext cx="193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Perforante pierna</a:t>
            </a:r>
          </a:p>
        </p:txBody>
      </p:sp>
      <p:sp>
        <p:nvSpPr>
          <p:cNvPr id="653349" name="Text Box 37"/>
          <p:cNvSpPr txBox="1">
            <a:spLocks noChangeArrowheads="1"/>
          </p:cNvSpPr>
          <p:nvPr/>
        </p:nvSpPr>
        <p:spPr bwMode="auto">
          <a:xfrm>
            <a:off x="2916238" y="6381750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2_32</a:t>
            </a:r>
          </a:p>
        </p:txBody>
      </p:sp>
      <p:sp>
        <p:nvSpPr>
          <p:cNvPr id="653350" name="Line 38"/>
          <p:cNvSpPr>
            <a:spLocks noChangeShapeType="1"/>
          </p:cNvSpPr>
          <p:nvPr/>
        </p:nvSpPr>
        <p:spPr bwMode="auto">
          <a:xfrm>
            <a:off x="4284663" y="3141663"/>
            <a:ext cx="5746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3351" name="Line 39"/>
          <p:cNvSpPr>
            <a:spLocks noChangeShapeType="1"/>
          </p:cNvSpPr>
          <p:nvPr/>
        </p:nvSpPr>
        <p:spPr bwMode="auto">
          <a:xfrm>
            <a:off x="4284663" y="3429000"/>
            <a:ext cx="5746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grpSp>
        <p:nvGrpSpPr>
          <p:cNvPr id="653355" name="Group 43"/>
          <p:cNvGrpSpPr>
            <a:grpSpLocks/>
          </p:cNvGrpSpPr>
          <p:nvPr/>
        </p:nvGrpSpPr>
        <p:grpSpPr bwMode="auto">
          <a:xfrm rot="16200000">
            <a:off x="4428332" y="5661819"/>
            <a:ext cx="215900" cy="71437"/>
            <a:chOff x="1237" y="3383"/>
            <a:chExt cx="356" cy="44"/>
          </a:xfrm>
        </p:grpSpPr>
        <p:sp>
          <p:nvSpPr>
            <p:cNvPr id="653356" name="Arc 44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3357" name="Arc 45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3358" name="Group 46"/>
          <p:cNvGrpSpPr>
            <a:grpSpLocks/>
          </p:cNvGrpSpPr>
          <p:nvPr/>
        </p:nvGrpSpPr>
        <p:grpSpPr bwMode="auto">
          <a:xfrm rot="-2631660">
            <a:off x="4498975" y="3571875"/>
            <a:ext cx="144463" cy="73025"/>
            <a:chOff x="1237" y="3383"/>
            <a:chExt cx="356" cy="44"/>
          </a:xfrm>
        </p:grpSpPr>
        <p:sp>
          <p:nvSpPr>
            <p:cNvPr id="653359" name="Arc 47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3360" name="Arc 48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Valsalva</a:t>
            </a:r>
            <a:endParaRPr lang="es-ES_tradnl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1619250" y="2492375"/>
            <a:ext cx="5824538" cy="4249738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397" name="Freeform 5"/>
          <p:cNvSpPr>
            <a:spLocks/>
          </p:cNvSpPr>
          <p:nvPr/>
        </p:nvSpPr>
        <p:spPr bwMode="auto">
          <a:xfrm>
            <a:off x="4664075" y="2197100"/>
            <a:ext cx="746125" cy="1252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398" name="Rectangle 6"/>
          <p:cNvSpPr>
            <a:spLocks noChangeArrowheads="1"/>
          </p:cNvSpPr>
          <p:nvPr/>
        </p:nvSpPr>
        <p:spPr bwMode="auto">
          <a:xfrm>
            <a:off x="5072063" y="3063875"/>
            <a:ext cx="3381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0" name="Oval 8"/>
          <p:cNvSpPr>
            <a:spLocks noChangeArrowheads="1"/>
          </p:cNvSpPr>
          <p:nvPr/>
        </p:nvSpPr>
        <p:spPr bwMode="auto">
          <a:xfrm>
            <a:off x="3851275" y="1844675"/>
            <a:ext cx="8128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1" name="Line 9"/>
          <p:cNvSpPr>
            <a:spLocks noChangeShapeType="1"/>
          </p:cNvSpPr>
          <p:nvPr/>
        </p:nvSpPr>
        <p:spPr bwMode="auto">
          <a:xfrm>
            <a:off x="3851275" y="1920875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2" name="Line 10"/>
          <p:cNvSpPr>
            <a:spLocks noChangeShapeType="1"/>
          </p:cNvSpPr>
          <p:nvPr/>
        </p:nvSpPr>
        <p:spPr bwMode="auto">
          <a:xfrm>
            <a:off x="4664075" y="27590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3" name="Line 11"/>
          <p:cNvSpPr>
            <a:spLocks noChangeShapeType="1"/>
          </p:cNvSpPr>
          <p:nvPr/>
        </p:nvSpPr>
        <p:spPr bwMode="auto">
          <a:xfrm flipV="1">
            <a:off x="4664075" y="19208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4" name="Line 12"/>
          <p:cNvSpPr>
            <a:spLocks noChangeShapeType="1"/>
          </p:cNvSpPr>
          <p:nvPr/>
        </p:nvSpPr>
        <p:spPr bwMode="auto">
          <a:xfrm>
            <a:off x="5072063" y="34448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5" name="Line 13"/>
          <p:cNvSpPr>
            <a:spLocks noChangeShapeType="1"/>
          </p:cNvSpPr>
          <p:nvPr/>
        </p:nvSpPr>
        <p:spPr bwMode="auto">
          <a:xfrm>
            <a:off x="4664075" y="42068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6" name="Line 14"/>
          <p:cNvSpPr>
            <a:spLocks noChangeShapeType="1"/>
          </p:cNvSpPr>
          <p:nvPr/>
        </p:nvSpPr>
        <p:spPr bwMode="auto">
          <a:xfrm>
            <a:off x="5410200" y="275907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7" name="Freeform 15"/>
          <p:cNvSpPr>
            <a:spLocks/>
          </p:cNvSpPr>
          <p:nvPr/>
        </p:nvSpPr>
        <p:spPr bwMode="auto">
          <a:xfrm>
            <a:off x="4664075" y="2187575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8" name="Freeform 16"/>
          <p:cNvSpPr>
            <a:spLocks/>
          </p:cNvSpPr>
          <p:nvPr/>
        </p:nvSpPr>
        <p:spPr bwMode="auto">
          <a:xfrm>
            <a:off x="4664075" y="2682875"/>
            <a:ext cx="407988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09" name="Line 17"/>
          <p:cNvSpPr>
            <a:spLocks noChangeShapeType="1"/>
          </p:cNvSpPr>
          <p:nvPr/>
        </p:nvSpPr>
        <p:spPr bwMode="auto">
          <a:xfrm>
            <a:off x="4664075" y="3902075"/>
            <a:ext cx="407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10" name="Line 18"/>
          <p:cNvSpPr>
            <a:spLocks noChangeShapeType="1"/>
          </p:cNvSpPr>
          <p:nvPr/>
        </p:nvSpPr>
        <p:spPr bwMode="auto">
          <a:xfrm>
            <a:off x="4664075" y="4206875"/>
            <a:ext cx="407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4664075" y="3902075"/>
            <a:ext cx="407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13" name="Line 21"/>
          <p:cNvSpPr>
            <a:spLocks noChangeShapeType="1"/>
          </p:cNvSpPr>
          <p:nvPr/>
        </p:nvSpPr>
        <p:spPr bwMode="auto">
          <a:xfrm>
            <a:off x="5072063" y="42068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1416" name="Text Box 24"/>
          <p:cNvSpPr txBox="1">
            <a:spLocks noChangeArrowheads="1"/>
          </p:cNvSpPr>
          <p:nvPr/>
        </p:nvSpPr>
        <p:spPr bwMode="auto">
          <a:xfrm>
            <a:off x="1258888" y="5084763"/>
            <a:ext cx="24177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 normal </a:t>
            </a:r>
            <a:endParaRPr lang="es-ES_tradnl" sz="2400">
              <a:solidFill>
                <a:schemeClr val="tx1"/>
              </a:solidFill>
            </a:endParaRPr>
          </a:p>
        </p:txBody>
      </p:sp>
      <p:grpSp>
        <p:nvGrpSpPr>
          <p:cNvPr id="571417" name="Group 25"/>
          <p:cNvGrpSpPr>
            <a:grpSpLocks/>
          </p:cNvGrpSpPr>
          <p:nvPr/>
        </p:nvGrpSpPr>
        <p:grpSpPr bwMode="auto">
          <a:xfrm>
            <a:off x="3852863" y="2349500"/>
            <a:ext cx="812800" cy="457200"/>
            <a:chOff x="1872" y="1152"/>
            <a:chExt cx="576" cy="288"/>
          </a:xfrm>
        </p:grpSpPr>
        <p:sp>
          <p:nvSpPr>
            <p:cNvPr id="571418" name="Line 26"/>
            <p:cNvSpPr>
              <a:spLocks noChangeShapeType="1"/>
            </p:cNvSpPr>
            <p:nvPr/>
          </p:nvSpPr>
          <p:spPr bwMode="auto">
            <a:xfrm flipH="1">
              <a:off x="1872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1419" name="Line 27"/>
            <p:cNvSpPr>
              <a:spLocks noChangeShapeType="1"/>
            </p:cNvSpPr>
            <p:nvPr/>
          </p:nvSpPr>
          <p:spPr bwMode="auto">
            <a:xfrm>
              <a:off x="2160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71420" name="Group 28"/>
          <p:cNvGrpSpPr>
            <a:grpSpLocks/>
          </p:cNvGrpSpPr>
          <p:nvPr/>
        </p:nvGrpSpPr>
        <p:grpSpPr bwMode="auto">
          <a:xfrm>
            <a:off x="3851275" y="3933825"/>
            <a:ext cx="812800" cy="457200"/>
            <a:chOff x="1872" y="1152"/>
            <a:chExt cx="576" cy="288"/>
          </a:xfrm>
        </p:grpSpPr>
        <p:sp>
          <p:nvSpPr>
            <p:cNvPr id="571421" name="Line 29"/>
            <p:cNvSpPr>
              <a:spLocks noChangeShapeType="1"/>
            </p:cNvSpPr>
            <p:nvPr/>
          </p:nvSpPr>
          <p:spPr bwMode="auto">
            <a:xfrm flipH="1">
              <a:off x="1872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1422" name="Line 30"/>
            <p:cNvSpPr>
              <a:spLocks noChangeShapeType="1"/>
            </p:cNvSpPr>
            <p:nvPr/>
          </p:nvSpPr>
          <p:spPr bwMode="auto">
            <a:xfrm>
              <a:off x="2160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71423" name="Line 31"/>
          <p:cNvSpPr>
            <a:spLocks noChangeShapeType="1"/>
          </p:cNvSpPr>
          <p:nvPr/>
        </p:nvSpPr>
        <p:spPr bwMode="auto">
          <a:xfrm>
            <a:off x="4572000" y="2420938"/>
            <a:ext cx="1444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1424" name="Line 32"/>
          <p:cNvSpPr>
            <a:spLocks noChangeShapeType="1"/>
          </p:cNvSpPr>
          <p:nvPr/>
        </p:nvSpPr>
        <p:spPr bwMode="auto">
          <a:xfrm>
            <a:off x="4645025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1425" name="Line 33"/>
          <p:cNvSpPr>
            <a:spLocks noChangeShapeType="1"/>
          </p:cNvSpPr>
          <p:nvPr/>
        </p:nvSpPr>
        <p:spPr bwMode="auto">
          <a:xfrm flipH="1">
            <a:off x="4572000" y="3860800"/>
            <a:ext cx="714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1426" name="Line 34"/>
          <p:cNvSpPr>
            <a:spLocks noChangeShapeType="1"/>
          </p:cNvSpPr>
          <p:nvPr/>
        </p:nvSpPr>
        <p:spPr bwMode="auto">
          <a:xfrm flipH="1">
            <a:off x="4572000" y="2205038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1427" name="Line 35"/>
          <p:cNvSpPr>
            <a:spLocks noChangeShapeType="1"/>
          </p:cNvSpPr>
          <p:nvPr/>
        </p:nvSpPr>
        <p:spPr bwMode="auto">
          <a:xfrm flipH="1" flipV="1">
            <a:off x="4572000" y="4076700"/>
            <a:ext cx="7143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3708400" y="6381750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2_33</a:t>
            </a:r>
          </a:p>
        </p:txBody>
      </p:sp>
      <p:sp>
        <p:nvSpPr>
          <p:cNvPr id="571435" name="Line 43"/>
          <p:cNvSpPr>
            <a:spLocks noChangeShapeType="1"/>
          </p:cNvSpPr>
          <p:nvPr/>
        </p:nvSpPr>
        <p:spPr bwMode="auto">
          <a:xfrm flipH="1">
            <a:off x="4859338" y="43656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1436" name="Line 44"/>
          <p:cNvSpPr>
            <a:spLocks noChangeShapeType="1"/>
          </p:cNvSpPr>
          <p:nvPr/>
        </p:nvSpPr>
        <p:spPr bwMode="auto">
          <a:xfrm>
            <a:off x="4067175" y="5949950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1437" name="Freeform 45"/>
          <p:cNvSpPr>
            <a:spLocks/>
          </p:cNvSpPr>
          <p:nvPr/>
        </p:nvSpPr>
        <p:spPr bwMode="auto">
          <a:xfrm>
            <a:off x="4211638" y="5949950"/>
            <a:ext cx="85725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1438" name="Rectangle 46"/>
          <p:cNvSpPr>
            <a:spLocks noChangeArrowheads="1"/>
          </p:cNvSpPr>
          <p:nvPr/>
        </p:nvSpPr>
        <p:spPr bwMode="auto">
          <a:xfrm>
            <a:off x="3708400" y="5472113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571439" name="Text Box 47"/>
          <p:cNvSpPr txBox="1">
            <a:spLocks noChangeArrowheads="1"/>
          </p:cNvSpPr>
          <p:nvPr/>
        </p:nvSpPr>
        <p:spPr bwMode="auto">
          <a:xfrm>
            <a:off x="3779838" y="5949950"/>
            <a:ext cx="3603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989013" y="5183188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4714" name="Group 26"/>
          <p:cNvGrpSpPr>
            <a:grpSpLocks/>
          </p:cNvGrpSpPr>
          <p:nvPr/>
        </p:nvGrpSpPr>
        <p:grpSpPr bwMode="auto">
          <a:xfrm>
            <a:off x="4037013" y="2062163"/>
            <a:ext cx="746125" cy="3121025"/>
            <a:chOff x="3034" y="1152"/>
            <a:chExt cx="470" cy="1966"/>
          </a:xfrm>
        </p:grpSpPr>
        <p:grpSp>
          <p:nvGrpSpPr>
            <p:cNvPr id="114715" name="Group 27"/>
            <p:cNvGrpSpPr>
              <a:grpSpLocks/>
            </p:cNvGrpSpPr>
            <p:nvPr/>
          </p:nvGrpSpPr>
          <p:grpSpPr bwMode="auto">
            <a:xfrm rot="396069">
              <a:off x="3157" y="2145"/>
              <a:ext cx="347" cy="958"/>
              <a:chOff x="3174" y="2145"/>
              <a:chExt cx="347" cy="958"/>
            </a:xfrm>
          </p:grpSpPr>
          <p:sp>
            <p:nvSpPr>
              <p:cNvPr id="114716" name="Oval 28"/>
              <p:cNvSpPr>
                <a:spLocks noChangeArrowheads="1"/>
              </p:cNvSpPr>
              <p:nvPr/>
            </p:nvSpPr>
            <p:spPr bwMode="auto">
              <a:xfrm rot="21196348" flipH="1">
                <a:off x="3174" y="2145"/>
                <a:ext cx="186" cy="60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17" name="Oval 29"/>
              <p:cNvSpPr>
                <a:spLocks noChangeArrowheads="1"/>
              </p:cNvSpPr>
              <p:nvPr/>
            </p:nvSpPr>
            <p:spPr bwMode="auto">
              <a:xfrm>
                <a:off x="3210" y="2682"/>
                <a:ext cx="148" cy="40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18" name="Oval 30"/>
              <p:cNvSpPr>
                <a:spLocks noChangeArrowheads="1"/>
              </p:cNvSpPr>
              <p:nvPr/>
            </p:nvSpPr>
            <p:spPr bwMode="auto">
              <a:xfrm>
                <a:off x="3258" y="3014"/>
                <a:ext cx="263" cy="8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19" name="Oval 31"/>
              <p:cNvSpPr>
                <a:spLocks noChangeArrowheads="1"/>
              </p:cNvSpPr>
              <p:nvPr/>
            </p:nvSpPr>
            <p:spPr bwMode="auto">
              <a:xfrm>
                <a:off x="3278" y="2637"/>
                <a:ext cx="76" cy="115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4720" name="Oval 32" descr="blanc)"/>
            <p:cNvSpPr>
              <a:spLocks noChangeArrowheads="1"/>
            </p:cNvSpPr>
            <p:nvPr/>
          </p:nvSpPr>
          <p:spPr bwMode="auto">
            <a:xfrm>
              <a:off x="3190" y="1575"/>
              <a:ext cx="156" cy="21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21" name="Oval 33"/>
            <p:cNvSpPr>
              <a:spLocks noChangeArrowheads="1"/>
            </p:cNvSpPr>
            <p:nvPr/>
          </p:nvSpPr>
          <p:spPr bwMode="auto">
            <a:xfrm>
              <a:off x="3034" y="1551"/>
              <a:ext cx="378" cy="7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22" name="Rectangle 34"/>
            <p:cNvSpPr>
              <a:spLocks noChangeArrowheads="1"/>
            </p:cNvSpPr>
            <p:nvPr/>
          </p:nvSpPr>
          <p:spPr bwMode="auto">
            <a:xfrm>
              <a:off x="3165" y="1430"/>
              <a:ext cx="91" cy="165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23" name="Oval 35"/>
            <p:cNvSpPr>
              <a:spLocks noChangeArrowheads="1"/>
            </p:cNvSpPr>
            <p:nvPr/>
          </p:nvSpPr>
          <p:spPr bwMode="auto">
            <a:xfrm>
              <a:off x="3096" y="1152"/>
              <a:ext cx="231" cy="326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24" name="Oval 36"/>
            <p:cNvSpPr>
              <a:spLocks noChangeArrowheads="1"/>
            </p:cNvSpPr>
            <p:nvPr/>
          </p:nvSpPr>
          <p:spPr bwMode="auto">
            <a:xfrm>
              <a:off x="3292" y="1229"/>
              <a:ext cx="116" cy="6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25" name="AutoShape 37"/>
            <p:cNvSpPr>
              <a:spLocks noChangeArrowheads="1"/>
            </p:cNvSpPr>
            <p:nvPr/>
          </p:nvSpPr>
          <p:spPr bwMode="auto">
            <a:xfrm rot="174512">
              <a:off x="3216" y="1776"/>
              <a:ext cx="194" cy="25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4726" name="Group 38"/>
            <p:cNvGrpSpPr>
              <a:grpSpLocks/>
            </p:cNvGrpSpPr>
            <p:nvPr/>
          </p:nvGrpSpPr>
          <p:grpSpPr bwMode="auto">
            <a:xfrm rot="396069">
              <a:off x="3055" y="2160"/>
              <a:ext cx="347" cy="958"/>
              <a:chOff x="3174" y="2145"/>
              <a:chExt cx="347" cy="958"/>
            </a:xfrm>
          </p:grpSpPr>
          <p:sp>
            <p:nvSpPr>
              <p:cNvPr id="114727" name="Oval 39"/>
              <p:cNvSpPr>
                <a:spLocks noChangeArrowheads="1"/>
              </p:cNvSpPr>
              <p:nvPr/>
            </p:nvSpPr>
            <p:spPr bwMode="auto">
              <a:xfrm rot="21196348" flipH="1">
                <a:off x="3174" y="2145"/>
                <a:ext cx="186" cy="60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28" name="Oval 40"/>
              <p:cNvSpPr>
                <a:spLocks noChangeArrowheads="1"/>
              </p:cNvSpPr>
              <p:nvPr/>
            </p:nvSpPr>
            <p:spPr bwMode="auto">
              <a:xfrm>
                <a:off x="3210" y="2682"/>
                <a:ext cx="148" cy="40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29" name="Oval 41"/>
              <p:cNvSpPr>
                <a:spLocks noChangeArrowheads="1"/>
              </p:cNvSpPr>
              <p:nvPr/>
            </p:nvSpPr>
            <p:spPr bwMode="auto">
              <a:xfrm>
                <a:off x="3258" y="3014"/>
                <a:ext cx="263" cy="8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30" name="Oval 42"/>
              <p:cNvSpPr>
                <a:spLocks noChangeArrowheads="1"/>
              </p:cNvSpPr>
              <p:nvPr/>
            </p:nvSpPr>
            <p:spPr bwMode="auto">
              <a:xfrm>
                <a:off x="3278" y="2637"/>
                <a:ext cx="76" cy="115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4731" name="Group 43"/>
            <p:cNvGrpSpPr>
              <a:grpSpLocks/>
            </p:cNvGrpSpPr>
            <p:nvPr/>
          </p:nvGrpSpPr>
          <p:grpSpPr bwMode="auto">
            <a:xfrm>
              <a:off x="3081" y="1584"/>
              <a:ext cx="183" cy="793"/>
              <a:chOff x="2688" y="2241"/>
              <a:chExt cx="183" cy="793"/>
            </a:xfrm>
          </p:grpSpPr>
          <p:sp>
            <p:nvSpPr>
              <p:cNvPr id="114732" name="Oval 44"/>
              <p:cNvSpPr>
                <a:spLocks noChangeArrowheads="1"/>
              </p:cNvSpPr>
              <p:nvPr/>
            </p:nvSpPr>
            <p:spPr bwMode="auto">
              <a:xfrm>
                <a:off x="2712" y="2241"/>
                <a:ext cx="159" cy="16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33" name="Oval 45"/>
              <p:cNvSpPr>
                <a:spLocks noChangeArrowheads="1"/>
              </p:cNvSpPr>
              <p:nvPr/>
            </p:nvSpPr>
            <p:spPr bwMode="auto">
              <a:xfrm rot="471525">
                <a:off x="2717" y="2256"/>
                <a:ext cx="115" cy="379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34" name="Oval 46"/>
              <p:cNvSpPr>
                <a:spLocks noChangeArrowheads="1"/>
              </p:cNvSpPr>
              <p:nvPr/>
            </p:nvSpPr>
            <p:spPr bwMode="auto">
              <a:xfrm>
                <a:off x="2688" y="2536"/>
                <a:ext cx="85" cy="35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4735" name="Oval 47"/>
              <p:cNvSpPr>
                <a:spLocks noChangeArrowheads="1"/>
              </p:cNvSpPr>
              <p:nvPr/>
            </p:nvSpPr>
            <p:spPr bwMode="auto">
              <a:xfrm>
                <a:off x="2715" y="2844"/>
                <a:ext cx="31" cy="190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14736" name="Text Box 48"/>
          <p:cNvSpPr txBox="1">
            <a:spLocks noChangeArrowheads="1"/>
          </p:cNvSpPr>
          <p:nvPr/>
        </p:nvSpPr>
        <p:spPr bwMode="auto">
          <a:xfrm>
            <a:off x="6192838" y="5157788"/>
            <a:ext cx="90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fr-F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 g</a:t>
            </a:r>
          </a:p>
        </p:txBody>
      </p:sp>
      <p:sp>
        <p:nvSpPr>
          <p:cNvPr id="114743" name="Oval 55"/>
          <p:cNvSpPr>
            <a:spLocks noChangeArrowheads="1"/>
          </p:cNvSpPr>
          <p:nvPr/>
        </p:nvSpPr>
        <p:spPr bwMode="auto">
          <a:xfrm>
            <a:off x="2649538" y="3787775"/>
            <a:ext cx="395287" cy="7842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44" name="Rectangle 56" descr="Diagonales larges vers le haut"/>
          <p:cNvSpPr>
            <a:spLocks noChangeArrowheads="1"/>
          </p:cNvSpPr>
          <p:nvPr/>
        </p:nvSpPr>
        <p:spPr bwMode="auto">
          <a:xfrm>
            <a:off x="2662238" y="4422775"/>
            <a:ext cx="393700" cy="760413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45" name="Rectangle 57"/>
          <p:cNvSpPr>
            <a:spLocks noChangeArrowheads="1"/>
          </p:cNvSpPr>
          <p:nvPr/>
        </p:nvSpPr>
        <p:spPr bwMode="auto">
          <a:xfrm>
            <a:off x="2689225" y="4422775"/>
            <a:ext cx="339725" cy="760413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46" name="AutoShape 58"/>
          <p:cNvSpPr>
            <a:spLocks noChangeArrowheads="1"/>
          </p:cNvSpPr>
          <p:nvPr/>
        </p:nvSpPr>
        <p:spPr bwMode="auto">
          <a:xfrm rot="5400000" flipV="1">
            <a:off x="2667794" y="4710906"/>
            <a:ext cx="223838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47" name="AutoShape 59"/>
          <p:cNvSpPr>
            <a:spLocks noChangeArrowheads="1"/>
          </p:cNvSpPr>
          <p:nvPr/>
        </p:nvSpPr>
        <p:spPr bwMode="auto">
          <a:xfrm rot="-5400000" flipH="1" flipV="1">
            <a:off x="2826544" y="4710906"/>
            <a:ext cx="223838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48" name="Oval 60" descr="Diagonales larges vers le haut"/>
          <p:cNvSpPr>
            <a:spLocks noChangeArrowheads="1"/>
          </p:cNvSpPr>
          <p:nvPr/>
        </p:nvSpPr>
        <p:spPr bwMode="auto">
          <a:xfrm>
            <a:off x="2633663" y="4667250"/>
            <a:ext cx="152400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49" name="Oval 61" descr="Diagonales larges vers le haut"/>
          <p:cNvSpPr>
            <a:spLocks noChangeArrowheads="1"/>
          </p:cNvSpPr>
          <p:nvPr/>
        </p:nvSpPr>
        <p:spPr bwMode="auto">
          <a:xfrm>
            <a:off x="2951163" y="4665663"/>
            <a:ext cx="123825" cy="227012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0" name="Oval 62"/>
          <p:cNvSpPr>
            <a:spLocks noChangeArrowheads="1"/>
          </p:cNvSpPr>
          <p:nvPr/>
        </p:nvSpPr>
        <p:spPr bwMode="auto">
          <a:xfrm>
            <a:off x="2965450" y="4681538"/>
            <a:ext cx="93663" cy="20161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1" name="Oval 63"/>
          <p:cNvSpPr>
            <a:spLocks noChangeArrowheads="1"/>
          </p:cNvSpPr>
          <p:nvPr/>
        </p:nvSpPr>
        <p:spPr bwMode="auto">
          <a:xfrm>
            <a:off x="2657475" y="4681538"/>
            <a:ext cx="112713" cy="20161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2" name="AutoShape 64"/>
          <p:cNvSpPr>
            <a:spLocks noChangeArrowheads="1"/>
          </p:cNvSpPr>
          <p:nvPr/>
        </p:nvSpPr>
        <p:spPr bwMode="auto">
          <a:xfrm>
            <a:off x="2686050" y="4578350"/>
            <a:ext cx="346075" cy="119063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3" name="Oval 65"/>
          <p:cNvSpPr>
            <a:spLocks noChangeArrowheads="1"/>
          </p:cNvSpPr>
          <p:nvPr/>
        </p:nvSpPr>
        <p:spPr bwMode="auto">
          <a:xfrm>
            <a:off x="2678113" y="4291013"/>
            <a:ext cx="354012" cy="2047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5" name="Oval 67" descr="Diagonales larges vers le haut"/>
          <p:cNvSpPr>
            <a:spLocks noChangeArrowheads="1"/>
          </p:cNvSpPr>
          <p:nvPr/>
        </p:nvSpPr>
        <p:spPr bwMode="auto">
          <a:xfrm>
            <a:off x="2590800" y="3968750"/>
            <a:ext cx="128588" cy="60325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6" name="Oval 68"/>
          <p:cNvSpPr>
            <a:spLocks noChangeArrowheads="1"/>
          </p:cNvSpPr>
          <p:nvPr/>
        </p:nvSpPr>
        <p:spPr bwMode="auto">
          <a:xfrm>
            <a:off x="2527300" y="3932238"/>
            <a:ext cx="157163" cy="603250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7" name="Oval 69" descr="Diagonales larges vers le haut"/>
          <p:cNvSpPr>
            <a:spLocks noChangeArrowheads="1"/>
          </p:cNvSpPr>
          <p:nvPr/>
        </p:nvSpPr>
        <p:spPr bwMode="auto">
          <a:xfrm>
            <a:off x="2952750" y="3968750"/>
            <a:ext cx="127000" cy="60325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8" name="Oval 70"/>
          <p:cNvSpPr>
            <a:spLocks noChangeArrowheads="1"/>
          </p:cNvSpPr>
          <p:nvPr/>
        </p:nvSpPr>
        <p:spPr bwMode="auto">
          <a:xfrm>
            <a:off x="2987675" y="3968750"/>
            <a:ext cx="173038" cy="603250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59" name="Rectangle 71" descr="Diagonales larges vers le haut"/>
          <p:cNvSpPr>
            <a:spLocks noChangeArrowheads="1"/>
          </p:cNvSpPr>
          <p:nvPr/>
        </p:nvSpPr>
        <p:spPr bwMode="auto">
          <a:xfrm>
            <a:off x="2657475" y="3400425"/>
            <a:ext cx="395288" cy="560388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0" name="Rectangle 72"/>
          <p:cNvSpPr>
            <a:spLocks noChangeArrowheads="1"/>
          </p:cNvSpPr>
          <p:nvPr/>
        </p:nvSpPr>
        <p:spPr bwMode="auto">
          <a:xfrm>
            <a:off x="2682875" y="3398838"/>
            <a:ext cx="346075" cy="563562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1" name="AutoShape 73"/>
          <p:cNvSpPr>
            <a:spLocks noChangeArrowheads="1"/>
          </p:cNvSpPr>
          <p:nvPr/>
        </p:nvSpPr>
        <p:spPr bwMode="auto">
          <a:xfrm rot="5400000" flipV="1">
            <a:off x="2663825" y="3654425"/>
            <a:ext cx="225425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2" name="AutoShape 74"/>
          <p:cNvSpPr>
            <a:spLocks noChangeArrowheads="1"/>
          </p:cNvSpPr>
          <p:nvPr/>
        </p:nvSpPr>
        <p:spPr bwMode="auto">
          <a:xfrm rot="-5400000" flipH="1" flipV="1">
            <a:off x="2821781" y="3655219"/>
            <a:ext cx="225425" cy="147638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3" name="Oval 75" descr="Diagonales larges vers le haut"/>
          <p:cNvSpPr>
            <a:spLocks noChangeArrowheads="1"/>
          </p:cNvSpPr>
          <p:nvPr/>
        </p:nvSpPr>
        <p:spPr bwMode="auto">
          <a:xfrm>
            <a:off x="2630488" y="3611563"/>
            <a:ext cx="152400" cy="227012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4" name="Oval 76" descr="Diagonales larges vers le haut"/>
          <p:cNvSpPr>
            <a:spLocks noChangeArrowheads="1"/>
          </p:cNvSpPr>
          <p:nvPr/>
        </p:nvSpPr>
        <p:spPr bwMode="auto">
          <a:xfrm>
            <a:off x="2947988" y="4735513"/>
            <a:ext cx="123825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5" name="Oval 77"/>
          <p:cNvSpPr>
            <a:spLocks noChangeArrowheads="1"/>
          </p:cNvSpPr>
          <p:nvPr/>
        </p:nvSpPr>
        <p:spPr bwMode="auto">
          <a:xfrm>
            <a:off x="2962275" y="4752975"/>
            <a:ext cx="93663" cy="201613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6" name="Oval 78"/>
          <p:cNvSpPr>
            <a:spLocks noChangeArrowheads="1"/>
          </p:cNvSpPr>
          <p:nvPr/>
        </p:nvSpPr>
        <p:spPr bwMode="auto">
          <a:xfrm>
            <a:off x="2654300" y="3624263"/>
            <a:ext cx="112713" cy="20161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7" name="AutoShape 79"/>
          <p:cNvSpPr>
            <a:spLocks noChangeArrowheads="1"/>
          </p:cNvSpPr>
          <p:nvPr/>
        </p:nvSpPr>
        <p:spPr bwMode="auto">
          <a:xfrm>
            <a:off x="2682875" y="3519488"/>
            <a:ext cx="346075" cy="12065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8" name="Oval 80" descr="Diagonales larges vers le bas"/>
          <p:cNvSpPr>
            <a:spLocks noChangeArrowheads="1"/>
          </p:cNvSpPr>
          <p:nvPr/>
        </p:nvSpPr>
        <p:spPr bwMode="auto">
          <a:xfrm>
            <a:off x="2654300" y="3357563"/>
            <a:ext cx="392113" cy="73025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69" name="Oval 81"/>
          <p:cNvSpPr>
            <a:spLocks noChangeArrowheads="1"/>
          </p:cNvSpPr>
          <p:nvPr/>
        </p:nvSpPr>
        <p:spPr bwMode="auto">
          <a:xfrm>
            <a:off x="2673350" y="3373438"/>
            <a:ext cx="355600" cy="650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4776" name="Group 88"/>
          <p:cNvGrpSpPr>
            <a:grpSpLocks/>
          </p:cNvGrpSpPr>
          <p:nvPr/>
        </p:nvGrpSpPr>
        <p:grpSpPr bwMode="auto">
          <a:xfrm>
            <a:off x="2798763" y="3521075"/>
            <a:ext cx="95250" cy="1662113"/>
            <a:chOff x="1763" y="975"/>
            <a:chExt cx="60" cy="1047"/>
          </a:xfrm>
        </p:grpSpPr>
        <p:sp>
          <p:nvSpPr>
            <p:cNvPr id="114754" name="AutoShape 66"/>
            <p:cNvSpPr>
              <a:spLocks noChangeArrowheads="1"/>
            </p:cNvSpPr>
            <p:nvPr/>
          </p:nvSpPr>
          <p:spPr bwMode="auto">
            <a:xfrm>
              <a:off x="1763" y="1846"/>
              <a:ext cx="60" cy="176"/>
            </a:xfrm>
            <a:prstGeom prst="upArrow">
              <a:avLst>
                <a:gd name="adj1" fmla="val 50000"/>
                <a:gd name="adj2" fmla="val 146653"/>
              </a:avLst>
            </a:prstGeom>
            <a:solidFill>
              <a:srgbClr val="000099"/>
            </a:solidFill>
            <a:ln w="9525">
              <a:solidFill>
                <a:srgbClr val="FFCC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70" name="AutoShape 82"/>
            <p:cNvSpPr>
              <a:spLocks noChangeArrowheads="1"/>
            </p:cNvSpPr>
            <p:nvPr/>
          </p:nvSpPr>
          <p:spPr bwMode="auto">
            <a:xfrm>
              <a:off x="1763" y="1556"/>
              <a:ext cx="60" cy="176"/>
            </a:xfrm>
            <a:prstGeom prst="upArrow">
              <a:avLst>
                <a:gd name="adj1" fmla="val 50000"/>
                <a:gd name="adj2" fmla="val 146653"/>
              </a:avLst>
            </a:prstGeom>
            <a:solidFill>
              <a:srgbClr val="000099"/>
            </a:solidFill>
            <a:ln w="9525">
              <a:solidFill>
                <a:srgbClr val="FFCC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71" name="AutoShape 83"/>
            <p:cNvSpPr>
              <a:spLocks noChangeArrowheads="1"/>
            </p:cNvSpPr>
            <p:nvPr/>
          </p:nvSpPr>
          <p:spPr bwMode="auto">
            <a:xfrm>
              <a:off x="1763" y="1265"/>
              <a:ext cx="60" cy="178"/>
            </a:xfrm>
            <a:prstGeom prst="upArrow">
              <a:avLst>
                <a:gd name="adj1" fmla="val 50000"/>
                <a:gd name="adj2" fmla="val 148320"/>
              </a:avLst>
            </a:prstGeom>
            <a:solidFill>
              <a:srgbClr val="000099"/>
            </a:solidFill>
            <a:ln w="9525">
              <a:solidFill>
                <a:srgbClr val="FFCC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4772" name="AutoShape 84"/>
            <p:cNvSpPr>
              <a:spLocks noChangeArrowheads="1"/>
            </p:cNvSpPr>
            <p:nvPr/>
          </p:nvSpPr>
          <p:spPr bwMode="auto">
            <a:xfrm>
              <a:off x="1763" y="975"/>
              <a:ext cx="60" cy="177"/>
            </a:xfrm>
            <a:prstGeom prst="upArrow">
              <a:avLst>
                <a:gd name="adj1" fmla="val 50000"/>
                <a:gd name="adj2" fmla="val 147486"/>
              </a:avLst>
            </a:prstGeom>
            <a:solidFill>
              <a:srgbClr val="000099"/>
            </a:solidFill>
            <a:ln w="9525">
              <a:solidFill>
                <a:srgbClr val="FFCC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4773" name="Rectangle 85"/>
          <p:cNvSpPr>
            <a:spLocks noChangeArrowheads="1"/>
          </p:cNvSpPr>
          <p:nvPr/>
        </p:nvSpPr>
        <p:spPr bwMode="auto">
          <a:xfrm>
            <a:off x="2339975" y="2708275"/>
            <a:ext cx="133350" cy="2474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74" name="Rectangle 86"/>
          <p:cNvSpPr>
            <a:spLocks noChangeArrowheads="1"/>
          </p:cNvSpPr>
          <p:nvPr/>
        </p:nvSpPr>
        <p:spPr bwMode="auto">
          <a:xfrm>
            <a:off x="2582863" y="2774950"/>
            <a:ext cx="523875" cy="227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46038" tIns="22225" rIns="46038" bIns="22225">
            <a:spAutoFit/>
          </a:bodyPr>
          <a:lstStyle/>
          <a:p>
            <a:pPr defTabSz="231775">
              <a:spcBef>
                <a:spcPct val="0"/>
              </a:spcBef>
            </a:pPr>
            <a:r>
              <a:rPr lang="fr-FR" sz="1200" b="1">
                <a:solidFill>
                  <a:schemeClr val="tx1"/>
                </a:solidFill>
              </a:rPr>
              <a:t>PARO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14775" name="Oval 87"/>
          <p:cNvSpPr>
            <a:spLocks noChangeArrowheads="1"/>
          </p:cNvSpPr>
          <p:nvPr/>
        </p:nvSpPr>
        <p:spPr bwMode="auto">
          <a:xfrm>
            <a:off x="2667000" y="5018088"/>
            <a:ext cx="381000" cy="746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4779" name="Text Box 91"/>
          <p:cNvSpPr txBox="1">
            <a:spLocks noChangeArrowheads="1"/>
          </p:cNvSpPr>
          <p:nvPr/>
        </p:nvSpPr>
        <p:spPr bwMode="auto">
          <a:xfrm>
            <a:off x="1301750" y="836613"/>
            <a:ext cx="643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INCOMPETENCIA VALVULAR PROFUNDA</a:t>
            </a:r>
          </a:p>
        </p:txBody>
      </p:sp>
      <p:sp>
        <p:nvSpPr>
          <p:cNvPr id="114781" name="Rectangle 93"/>
          <p:cNvSpPr>
            <a:spLocks noChangeArrowheads="1"/>
          </p:cNvSpPr>
          <p:nvPr/>
        </p:nvSpPr>
        <p:spPr bwMode="auto">
          <a:xfrm>
            <a:off x="3348038" y="6021388"/>
            <a:ext cx="2747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1_11 (Franceschi)</a:t>
            </a:r>
          </a:p>
        </p:txBody>
      </p:sp>
      <p:sp>
        <p:nvSpPr>
          <p:cNvPr id="114782" name="Rectangle 94"/>
          <p:cNvSpPr>
            <a:spLocks noChangeArrowheads="1"/>
          </p:cNvSpPr>
          <p:nvPr/>
        </p:nvSpPr>
        <p:spPr bwMode="auto">
          <a:xfrm>
            <a:off x="5940425" y="2781300"/>
            <a:ext cx="2333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Gradiente de presión hidrostática NO FRACCIONADO  en tobillo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Valsalva</a:t>
            </a:r>
            <a:endParaRPr lang="es-ES_tradnl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1692275" y="1341438"/>
            <a:ext cx="5824538" cy="457200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493" name="Freeform 5"/>
          <p:cNvSpPr>
            <a:spLocks/>
          </p:cNvSpPr>
          <p:nvPr/>
        </p:nvSpPr>
        <p:spPr bwMode="auto">
          <a:xfrm>
            <a:off x="4789488" y="2049463"/>
            <a:ext cx="746125" cy="125253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5197475" y="2916238"/>
            <a:ext cx="338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497" name="Line 9"/>
          <p:cNvSpPr>
            <a:spLocks noChangeShapeType="1"/>
          </p:cNvSpPr>
          <p:nvPr/>
        </p:nvSpPr>
        <p:spPr bwMode="auto">
          <a:xfrm>
            <a:off x="3976688" y="1773238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>
            <a:off x="4789488" y="261143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499" name="Line 11"/>
          <p:cNvSpPr>
            <a:spLocks noChangeShapeType="1"/>
          </p:cNvSpPr>
          <p:nvPr/>
        </p:nvSpPr>
        <p:spPr bwMode="auto">
          <a:xfrm flipV="1">
            <a:off x="4789488" y="17732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0" name="Line 12"/>
          <p:cNvSpPr>
            <a:spLocks noChangeShapeType="1"/>
          </p:cNvSpPr>
          <p:nvPr/>
        </p:nvSpPr>
        <p:spPr bwMode="auto">
          <a:xfrm>
            <a:off x="5197475" y="32972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1" name="Line 13"/>
          <p:cNvSpPr>
            <a:spLocks noChangeShapeType="1"/>
          </p:cNvSpPr>
          <p:nvPr/>
        </p:nvSpPr>
        <p:spPr bwMode="auto">
          <a:xfrm>
            <a:off x="4789488" y="4059238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2" name="Line 14"/>
          <p:cNvSpPr>
            <a:spLocks noChangeShapeType="1"/>
          </p:cNvSpPr>
          <p:nvPr/>
        </p:nvSpPr>
        <p:spPr bwMode="auto">
          <a:xfrm>
            <a:off x="5535613" y="2611438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3" name="Freeform 15"/>
          <p:cNvSpPr>
            <a:spLocks/>
          </p:cNvSpPr>
          <p:nvPr/>
        </p:nvSpPr>
        <p:spPr bwMode="auto">
          <a:xfrm>
            <a:off x="4789488" y="2039938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4" name="Freeform 16"/>
          <p:cNvSpPr>
            <a:spLocks/>
          </p:cNvSpPr>
          <p:nvPr/>
        </p:nvSpPr>
        <p:spPr bwMode="auto">
          <a:xfrm>
            <a:off x="4789488" y="2535238"/>
            <a:ext cx="407987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5" name="Line 17"/>
          <p:cNvSpPr>
            <a:spLocks noChangeShapeType="1"/>
          </p:cNvSpPr>
          <p:nvPr/>
        </p:nvSpPr>
        <p:spPr bwMode="auto">
          <a:xfrm>
            <a:off x="4789488" y="3754438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6" name="Line 18"/>
          <p:cNvSpPr>
            <a:spLocks noChangeShapeType="1"/>
          </p:cNvSpPr>
          <p:nvPr/>
        </p:nvSpPr>
        <p:spPr bwMode="auto">
          <a:xfrm>
            <a:off x="4789488" y="4059238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8" name="Rectangle 20"/>
          <p:cNvSpPr>
            <a:spLocks noChangeArrowheads="1"/>
          </p:cNvSpPr>
          <p:nvPr/>
        </p:nvSpPr>
        <p:spPr bwMode="auto">
          <a:xfrm>
            <a:off x="4789488" y="3754438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09" name="Line 21"/>
          <p:cNvSpPr>
            <a:spLocks noChangeShapeType="1"/>
          </p:cNvSpPr>
          <p:nvPr/>
        </p:nvSpPr>
        <p:spPr bwMode="auto">
          <a:xfrm>
            <a:off x="5197475" y="4059238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75511" name="Group 23"/>
          <p:cNvGrpSpPr>
            <a:grpSpLocks/>
          </p:cNvGrpSpPr>
          <p:nvPr/>
        </p:nvGrpSpPr>
        <p:grpSpPr bwMode="auto">
          <a:xfrm>
            <a:off x="3976688" y="2230438"/>
            <a:ext cx="812800" cy="457200"/>
            <a:chOff x="1872" y="1152"/>
            <a:chExt cx="576" cy="288"/>
          </a:xfrm>
        </p:grpSpPr>
        <p:sp>
          <p:nvSpPr>
            <p:cNvPr id="575512" name="Line 24"/>
            <p:cNvSpPr>
              <a:spLocks noChangeShapeType="1"/>
            </p:cNvSpPr>
            <p:nvPr/>
          </p:nvSpPr>
          <p:spPr bwMode="auto">
            <a:xfrm flipH="1">
              <a:off x="1872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5513" name="Line 25"/>
            <p:cNvSpPr>
              <a:spLocks noChangeShapeType="1"/>
            </p:cNvSpPr>
            <p:nvPr/>
          </p:nvSpPr>
          <p:spPr bwMode="auto">
            <a:xfrm>
              <a:off x="2160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75514" name="Group 26"/>
          <p:cNvGrpSpPr>
            <a:grpSpLocks/>
          </p:cNvGrpSpPr>
          <p:nvPr/>
        </p:nvGrpSpPr>
        <p:grpSpPr bwMode="auto">
          <a:xfrm>
            <a:off x="3994150" y="3789363"/>
            <a:ext cx="812800" cy="457200"/>
            <a:chOff x="1872" y="1152"/>
            <a:chExt cx="576" cy="288"/>
          </a:xfrm>
        </p:grpSpPr>
        <p:sp>
          <p:nvSpPr>
            <p:cNvPr id="575515" name="Line 27"/>
            <p:cNvSpPr>
              <a:spLocks noChangeShapeType="1"/>
            </p:cNvSpPr>
            <p:nvPr/>
          </p:nvSpPr>
          <p:spPr bwMode="auto">
            <a:xfrm flipH="1">
              <a:off x="1872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5516" name="Line 28"/>
            <p:cNvSpPr>
              <a:spLocks noChangeShapeType="1"/>
            </p:cNvSpPr>
            <p:nvPr/>
          </p:nvSpPr>
          <p:spPr bwMode="auto">
            <a:xfrm>
              <a:off x="2160" y="1152"/>
              <a:ext cx="28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75517" name="Text Box 29"/>
          <p:cNvSpPr txBox="1">
            <a:spLocks noChangeArrowheads="1"/>
          </p:cNvSpPr>
          <p:nvPr/>
        </p:nvSpPr>
        <p:spPr bwMode="auto">
          <a:xfrm>
            <a:off x="323850" y="5118100"/>
            <a:ext cx="3597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 incompetente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75518" name="Line 30"/>
          <p:cNvSpPr>
            <a:spLocks noChangeShapeType="1"/>
          </p:cNvSpPr>
          <p:nvPr/>
        </p:nvSpPr>
        <p:spPr bwMode="auto">
          <a:xfrm flipH="1">
            <a:off x="4643438" y="2060575"/>
            <a:ext cx="1444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5519" name="Line 31"/>
          <p:cNvSpPr>
            <a:spLocks noChangeShapeType="1"/>
          </p:cNvSpPr>
          <p:nvPr/>
        </p:nvSpPr>
        <p:spPr bwMode="auto">
          <a:xfrm>
            <a:off x="4643438" y="2276475"/>
            <a:ext cx="1444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575520" name="AutoShape 32"/>
          <p:cNvCxnSpPr>
            <a:cxnSpLocks noChangeShapeType="1"/>
          </p:cNvCxnSpPr>
          <p:nvPr/>
        </p:nvCxnSpPr>
        <p:spPr bwMode="auto">
          <a:xfrm rot="16200000" flipH="1">
            <a:off x="4125119" y="3342482"/>
            <a:ext cx="1612900" cy="100806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75524" name="Rectangle 36"/>
          <p:cNvSpPr>
            <a:spLocks noChangeArrowheads="1"/>
          </p:cNvSpPr>
          <p:nvPr/>
        </p:nvSpPr>
        <p:spPr bwMode="auto">
          <a:xfrm>
            <a:off x="4129088" y="624522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2_34</a:t>
            </a:r>
          </a:p>
        </p:txBody>
      </p:sp>
      <p:sp>
        <p:nvSpPr>
          <p:cNvPr id="575525" name="Line 37"/>
          <p:cNvSpPr>
            <a:spLocks noChangeShapeType="1"/>
          </p:cNvSpPr>
          <p:nvPr/>
        </p:nvSpPr>
        <p:spPr bwMode="auto">
          <a:xfrm>
            <a:off x="4932363" y="41449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5526" name="Freeform 38"/>
          <p:cNvSpPr>
            <a:spLocks/>
          </p:cNvSpPr>
          <p:nvPr/>
        </p:nvSpPr>
        <p:spPr bwMode="auto">
          <a:xfrm>
            <a:off x="4241800" y="5445125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75527" name="Rectangle 39"/>
          <p:cNvSpPr>
            <a:spLocks noChangeArrowheads="1"/>
          </p:cNvSpPr>
          <p:nvPr/>
        </p:nvSpPr>
        <p:spPr bwMode="auto">
          <a:xfrm>
            <a:off x="3995738" y="5157788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575528" name="Rectangle 40"/>
          <p:cNvSpPr>
            <a:spLocks noChangeArrowheads="1"/>
          </p:cNvSpPr>
          <p:nvPr/>
        </p:nvSpPr>
        <p:spPr bwMode="auto">
          <a:xfrm>
            <a:off x="4037013" y="5832475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Line 2"/>
          <p:cNvSpPr>
            <a:spLocks noChangeShapeType="1"/>
          </p:cNvSpPr>
          <p:nvPr/>
        </p:nvSpPr>
        <p:spPr bwMode="auto">
          <a:xfrm>
            <a:off x="1547813" y="1052513"/>
            <a:ext cx="0" cy="522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63" name="Line 3"/>
          <p:cNvSpPr>
            <a:spLocks noChangeShapeType="1"/>
          </p:cNvSpPr>
          <p:nvPr/>
        </p:nvSpPr>
        <p:spPr bwMode="auto">
          <a:xfrm>
            <a:off x="2138363" y="981075"/>
            <a:ext cx="1587" cy="814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64" name="Arc 4"/>
          <p:cNvSpPr>
            <a:spLocks/>
          </p:cNvSpPr>
          <p:nvPr/>
        </p:nvSpPr>
        <p:spPr bwMode="auto">
          <a:xfrm>
            <a:off x="2166938" y="1773238"/>
            <a:ext cx="906462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65" name="Arc 5"/>
          <p:cNvSpPr>
            <a:spLocks/>
          </p:cNvSpPr>
          <p:nvPr/>
        </p:nvSpPr>
        <p:spPr bwMode="auto">
          <a:xfrm>
            <a:off x="2173288" y="2133600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66" name="Line 6"/>
          <p:cNvSpPr>
            <a:spLocks noChangeShapeType="1"/>
          </p:cNvSpPr>
          <p:nvPr/>
        </p:nvSpPr>
        <p:spPr bwMode="auto">
          <a:xfrm>
            <a:off x="2711450" y="2492375"/>
            <a:ext cx="1588" cy="127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67" name="Line 7"/>
          <p:cNvSpPr>
            <a:spLocks noChangeShapeType="1"/>
          </p:cNvSpPr>
          <p:nvPr/>
        </p:nvSpPr>
        <p:spPr bwMode="auto">
          <a:xfrm flipH="1">
            <a:off x="2138363" y="21336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68" name="Line 8"/>
          <p:cNvSpPr>
            <a:spLocks noChangeShapeType="1"/>
          </p:cNvSpPr>
          <p:nvPr/>
        </p:nvSpPr>
        <p:spPr bwMode="auto">
          <a:xfrm>
            <a:off x="3073400" y="2420938"/>
            <a:ext cx="0" cy="386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69" name="Line 9"/>
          <p:cNvSpPr>
            <a:spLocks noChangeShapeType="1"/>
          </p:cNvSpPr>
          <p:nvPr/>
        </p:nvSpPr>
        <p:spPr bwMode="auto">
          <a:xfrm>
            <a:off x="3032125" y="3563938"/>
            <a:ext cx="158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71" name="Arc 11"/>
          <p:cNvSpPr>
            <a:spLocks/>
          </p:cNvSpPr>
          <p:nvPr/>
        </p:nvSpPr>
        <p:spPr bwMode="auto">
          <a:xfrm>
            <a:off x="1562100" y="2112963"/>
            <a:ext cx="142875" cy="307975"/>
          </a:xfrm>
          <a:custGeom>
            <a:avLst/>
            <a:gdLst>
              <a:gd name="G0" fmla="+- 0 0 0"/>
              <a:gd name="G1" fmla="+- 409 0 0"/>
              <a:gd name="G2" fmla="+- 21600 0 0"/>
              <a:gd name="T0" fmla="*/ 21596 w 21600"/>
              <a:gd name="T1" fmla="*/ 0 h 22009"/>
              <a:gd name="T2" fmla="*/ 0 w 21600"/>
              <a:gd name="T3" fmla="*/ 22009 h 22009"/>
              <a:gd name="T4" fmla="*/ 0 w 21600"/>
              <a:gd name="T5" fmla="*/ 409 h 2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09" fill="none" extrusionOk="0">
                <a:moveTo>
                  <a:pt x="21596" y="-1"/>
                </a:moveTo>
                <a:cubicBezTo>
                  <a:pt x="21598" y="136"/>
                  <a:pt x="21600" y="272"/>
                  <a:pt x="21600" y="409"/>
                </a:cubicBezTo>
                <a:cubicBezTo>
                  <a:pt x="21600" y="12338"/>
                  <a:pt x="11929" y="22008"/>
                  <a:pt x="0" y="22009"/>
                </a:cubicBezTo>
              </a:path>
              <a:path w="21600" h="22009" stroke="0" extrusionOk="0">
                <a:moveTo>
                  <a:pt x="21596" y="-1"/>
                </a:moveTo>
                <a:cubicBezTo>
                  <a:pt x="21598" y="136"/>
                  <a:pt x="21600" y="272"/>
                  <a:pt x="21600" y="409"/>
                </a:cubicBezTo>
                <a:cubicBezTo>
                  <a:pt x="21600" y="12338"/>
                  <a:pt x="11929" y="22008"/>
                  <a:pt x="0" y="22009"/>
                </a:cubicBezTo>
                <a:lnTo>
                  <a:pt x="0" y="40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72" name="Arc 12"/>
          <p:cNvSpPr>
            <a:spLocks/>
          </p:cNvSpPr>
          <p:nvPr/>
        </p:nvSpPr>
        <p:spPr bwMode="auto">
          <a:xfrm rot="730288">
            <a:off x="1920875" y="2092325"/>
            <a:ext cx="222250" cy="328613"/>
          </a:xfrm>
          <a:custGeom>
            <a:avLst/>
            <a:gdLst>
              <a:gd name="G0" fmla="+- 21600 0 0"/>
              <a:gd name="G1" fmla="+- 366 0 0"/>
              <a:gd name="G2" fmla="+- 21600 0 0"/>
              <a:gd name="T0" fmla="*/ 21600 w 21600"/>
              <a:gd name="T1" fmla="*/ 21966 h 21966"/>
              <a:gd name="T2" fmla="*/ 3 w 21600"/>
              <a:gd name="T3" fmla="*/ 0 h 21966"/>
              <a:gd name="T4" fmla="*/ 21600 w 21600"/>
              <a:gd name="T5" fmla="*/ 366 h 2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66" fill="none" extrusionOk="0">
                <a:moveTo>
                  <a:pt x="21600" y="21966"/>
                </a:moveTo>
                <a:cubicBezTo>
                  <a:pt x="9670" y="21966"/>
                  <a:pt x="0" y="12295"/>
                  <a:pt x="0" y="366"/>
                </a:cubicBezTo>
                <a:cubicBezTo>
                  <a:pt x="-1" y="243"/>
                  <a:pt x="1" y="121"/>
                  <a:pt x="3" y="0"/>
                </a:cubicBezTo>
              </a:path>
              <a:path w="21600" h="21966" stroke="0" extrusionOk="0">
                <a:moveTo>
                  <a:pt x="21600" y="21966"/>
                </a:moveTo>
                <a:cubicBezTo>
                  <a:pt x="9670" y="21966"/>
                  <a:pt x="0" y="12295"/>
                  <a:pt x="0" y="366"/>
                </a:cubicBezTo>
                <a:cubicBezTo>
                  <a:pt x="-1" y="243"/>
                  <a:pt x="1" y="121"/>
                  <a:pt x="3" y="0"/>
                </a:cubicBezTo>
                <a:lnTo>
                  <a:pt x="21600" y="36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81" name="Line 21"/>
          <p:cNvSpPr>
            <a:spLocks noChangeShapeType="1"/>
          </p:cNvSpPr>
          <p:nvPr/>
        </p:nvSpPr>
        <p:spPr bwMode="auto">
          <a:xfrm>
            <a:off x="2138363" y="3429000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382" name="Line 22"/>
          <p:cNvSpPr>
            <a:spLocks noChangeShapeType="1"/>
          </p:cNvSpPr>
          <p:nvPr/>
        </p:nvSpPr>
        <p:spPr bwMode="auto">
          <a:xfrm>
            <a:off x="2713038" y="407828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383" name="Line 23"/>
          <p:cNvSpPr>
            <a:spLocks noChangeShapeType="1"/>
          </p:cNvSpPr>
          <p:nvPr/>
        </p:nvSpPr>
        <p:spPr bwMode="auto">
          <a:xfrm>
            <a:off x="2136775" y="55895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384" name="Line 24"/>
          <p:cNvSpPr>
            <a:spLocks noChangeShapeType="1"/>
          </p:cNvSpPr>
          <p:nvPr/>
        </p:nvSpPr>
        <p:spPr bwMode="auto">
          <a:xfrm>
            <a:off x="2136775" y="58054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385" name="Line 25"/>
          <p:cNvSpPr>
            <a:spLocks noChangeShapeType="1"/>
          </p:cNvSpPr>
          <p:nvPr/>
        </p:nvSpPr>
        <p:spPr bwMode="auto">
          <a:xfrm>
            <a:off x="2136775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386" name="Line 26"/>
          <p:cNvSpPr>
            <a:spLocks noChangeShapeType="1"/>
          </p:cNvSpPr>
          <p:nvPr/>
        </p:nvSpPr>
        <p:spPr bwMode="auto">
          <a:xfrm>
            <a:off x="2713038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387" name="Line 27"/>
          <p:cNvSpPr>
            <a:spLocks noChangeShapeType="1"/>
          </p:cNvSpPr>
          <p:nvPr/>
        </p:nvSpPr>
        <p:spPr bwMode="auto">
          <a:xfrm>
            <a:off x="2857500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390" name="Text Box 30"/>
          <p:cNvSpPr txBox="1">
            <a:spLocks noChangeArrowheads="1"/>
          </p:cNvSpPr>
          <p:nvPr/>
        </p:nvSpPr>
        <p:spPr bwMode="auto">
          <a:xfrm>
            <a:off x="2555875" y="638175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2_35</a:t>
            </a:r>
          </a:p>
        </p:txBody>
      </p:sp>
      <p:sp>
        <p:nvSpPr>
          <p:cNvPr id="655391" name="Line 31"/>
          <p:cNvSpPr>
            <a:spLocks noChangeShapeType="1"/>
          </p:cNvSpPr>
          <p:nvPr/>
        </p:nvSpPr>
        <p:spPr bwMode="auto">
          <a:xfrm>
            <a:off x="2138363" y="3141663"/>
            <a:ext cx="5746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392" name="Line 32"/>
          <p:cNvSpPr>
            <a:spLocks noChangeShapeType="1"/>
          </p:cNvSpPr>
          <p:nvPr/>
        </p:nvSpPr>
        <p:spPr bwMode="auto">
          <a:xfrm>
            <a:off x="2138363" y="3429000"/>
            <a:ext cx="5746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grpSp>
        <p:nvGrpSpPr>
          <p:cNvPr id="655393" name="Group 33"/>
          <p:cNvGrpSpPr>
            <a:grpSpLocks/>
          </p:cNvGrpSpPr>
          <p:nvPr/>
        </p:nvGrpSpPr>
        <p:grpSpPr bwMode="auto">
          <a:xfrm rot="16200000">
            <a:off x="1993107" y="5661819"/>
            <a:ext cx="215900" cy="71437"/>
            <a:chOff x="1237" y="3383"/>
            <a:chExt cx="356" cy="44"/>
          </a:xfrm>
        </p:grpSpPr>
        <p:sp>
          <p:nvSpPr>
            <p:cNvPr id="655394" name="Arc 34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395" name="Arc 35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397" name="Arc 37"/>
          <p:cNvSpPr>
            <a:spLocks/>
          </p:cNvSpPr>
          <p:nvPr/>
        </p:nvSpPr>
        <p:spPr bwMode="auto">
          <a:xfrm rot="-6095121">
            <a:off x="2054225" y="3359151"/>
            <a:ext cx="92075" cy="69850"/>
          </a:xfrm>
          <a:custGeom>
            <a:avLst/>
            <a:gdLst>
              <a:gd name="G0" fmla="+- 0 0 0"/>
              <a:gd name="G1" fmla="+- 10832 0 0"/>
              <a:gd name="G2" fmla="+- 21600 0 0"/>
              <a:gd name="T0" fmla="*/ 18688 w 21600"/>
              <a:gd name="T1" fmla="*/ 0 h 32432"/>
              <a:gd name="T2" fmla="*/ 0 w 21600"/>
              <a:gd name="T3" fmla="*/ 32432 h 32432"/>
              <a:gd name="T4" fmla="*/ 0 w 21600"/>
              <a:gd name="T5" fmla="*/ 10832 h 32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432" fill="none" extrusionOk="0">
                <a:moveTo>
                  <a:pt x="18687" y="0"/>
                </a:moveTo>
                <a:cubicBezTo>
                  <a:pt x="20595" y="3291"/>
                  <a:pt x="21600" y="7027"/>
                  <a:pt x="21600" y="10832"/>
                </a:cubicBezTo>
                <a:cubicBezTo>
                  <a:pt x="21600" y="22761"/>
                  <a:pt x="11929" y="32431"/>
                  <a:pt x="0" y="32432"/>
                </a:cubicBezTo>
              </a:path>
              <a:path w="21600" h="32432" stroke="0" extrusionOk="0">
                <a:moveTo>
                  <a:pt x="18687" y="0"/>
                </a:moveTo>
                <a:cubicBezTo>
                  <a:pt x="20595" y="3291"/>
                  <a:pt x="21600" y="7027"/>
                  <a:pt x="21600" y="10832"/>
                </a:cubicBezTo>
                <a:cubicBezTo>
                  <a:pt x="21600" y="22761"/>
                  <a:pt x="11929" y="32431"/>
                  <a:pt x="0" y="32432"/>
                </a:cubicBezTo>
                <a:lnTo>
                  <a:pt x="0" y="1083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98" name="Arc 38"/>
          <p:cNvSpPr>
            <a:spLocks/>
          </p:cNvSpPr>
          <p:nvPr/>
        </p:nvSpPr>
        <p:spPr bwMode="auto">
          <a:xfrm rot="-1369409">
            <a:off x="2065338" y="3073400"/>
            <a:ext cx="68262" cy="68263"/>
          </a:xfrm>
          <a:custGeom>
            <a:avLst/>
            <a:gdLst>
              <a:gd name="G0" fmla="+- 21600 0 0"/>
              <a:gd name="G1" fmla="+- 456 0 0"/>
              <a:gd name="G2" fmla="+- 21600 0 0"/>
              <a:gd name="T0" fmla="*/ 21495 w 21600"/>
              <a:gd name="T1" fmla="*/ 22056 h 22056"/>
              <a:gd name="T2" fmla="*/ 5 w 21600"/>
              <a:gd name="T3" fmla="*/ 0 h 22056"/>
              <a:gd name="T4" fmla="*/ 21600 w 21600"/>
              <a:gd name="T5" fmla="*/ 456 h 2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56" fill="none" extrusionOk="0">
                <a:moveTo>
                  <a:pt x="21495" y="22055"/>
                </a:moveTo>
                <a:cubicBezTo>
                  <a:pt x="9606" y="21997"/>
                  <a:pt x="0" y="12344"/>
                  <a:pt x="0" y="456"/>
                </a:cubicBezTo>
                <a:cubicBezTo>
                  <a:pt x="-1" y="303"/>
                  <a:pt x="1" y="151"/>
                  <a:pt x="4" y="-1"/>
                </a:cubicBezTo>
              </a:path>
              <a:path w="21600" h="22056" stroke="0" extrusionOk="0">
                <a:moveTo>
                  <a:pt x="21495" y="22055"/>
                </a:moveTo>
                <a:cubicBezTo>
                  <a:pt x="9606" y="21997"/>
                  <a:pt x="0" y="12344"/>
                  <a:pt x="0" y="456"/>
                </a:cubicBezTo>
                <a:cubicBezTo>
                  <a:pt x="-1" y="303"/>
                  <a:pt x="1" y="151"/>
                  <a:pt x="4" y="-1"/>
                </a:cubicBezTo>
                <a:lnTo>
                  <a:pt x="21600" y="45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399" name="Arc 39"/>
          <p:cNvSpPr>
            <a:spLocks/>
          </p:cNvSpPr>
          <p:nvPr/>
        </p:nvSpPr>
        <p:spPr bwMode="auto">
          <a:xfrm>
            <a:off x="1562100" y="3841750"/>
            <a:ext cx="142875" cy="307975"/>
          </a:xfrm>
          <a:custGeom>
            <a:avLst/>
            <a:gdLst>
              <a:gd name="G0" fmla="+- 0 0 0"/>
              <a:gd name="G1" fmla="+- 409 0 0"/>
              <a:gd name="G2" fmla="+- 21600 0 0"/>
              <a:gd name="T0" fmla="*/ 21596 w 21600"/>
              <a:gd name="T1" fmla="*/ 0 h 22009"/>
              <a:gd name="T2" fmla="*/ 0 w 21600"/>
              <a:gd name="T3" fmla="*/ 22009 h 22009"/>
              <a:gd name="T4" fmla="*/ 0 w 21600"/>
              <a:gd name="T5" fmla="*/ 409 h 2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09" fill="none" extrusionOk="0">
                <a:moveTo>
                  <a:pt x="21596" y="-1"/>
                </a:moveTo>
                <a:cubicBezTo>
                  <a:pt x="21598" y="136"/>
                  <a:pt x="21600" y="272"/>
                  <a:pt x="21600" y="409"/>
                </a:cubicBezTo>
                <a:cubicBezTo>
                  <a:pt x="21600" y="12338"/>
                  <a:pt x="11929" y="22008"/>
                  <a:pt x="0" y="22009"/>
                </a:cubicBezTo>
              </a:path>
              <a:path w="21600" h="22009" stroke="0" extrusionOk="0">
                <a:moveTo>
                  <a:pt x="21596" y="-1"/>
                </a:moveTo>
                <a:cubicBezTo>
                  <a:pt x="21598" y="136"/>
                  <a:pt x="21600" y="272"/>
                  <a:pt x="21600" y="409"/>
                </a:cubicBezTo>
                <a:cubicBezTo>
                  <a:pt x="21600" y="12338"/>
                  <a:pt x="11929" y="22008"/>
                  <a:pt x="0" y="22009"/>
                </a:cubicBezTo>
                <a:lnTo>
                  <a:pt x="0" y="40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00" name="Arc 40"/>
          <p:cNvSpPr>
            <a:spLocks/>
          </p:cNvSpPr>
          <p:nvPr/>
        </p:nvSpPr>
        <p:spPr bwMode="auto">
          <a:xfrm rot="730288">
            <a:off x="1920875" y="3821113"/>
            <a:ext cx="222250" cy="328612"/>
          </a:xfrm>
          <a:custGeom>
            <a:avLst/>
            <a:gdLst>
              <a:gd name="G0" fmla="+- 21600 0 0"/>
              <a:gd name="G1" fmla="+- 366 0 0"/>
              <a:gd name="G2" fmla="+- 21600 0 0"/>
              <a:gd name="T0" fmla="*/ 21600 w 21600"/>
              <a:gd name="T1" fmla="*/ 21966 h 21966"/>
              <a:gd name="T2" fmla="*/ 3 w 21600"/>
              <a:gd name="T3" fmla="*/ 0 h 21966"/>
              <a:gd name="T4" fmla="*/ 21600 w 21600"/>
              <a:gd name="T5" fmla="*/ 366 h 2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66" fill="none" extrusionOk="0">
                <a:moveTo>
                  <a:pt x="21600" y="21966"/>
                </a:moveTo>
                <a:cubicBezTo>
                  <a:pt x="9670" y="21966"/>
                  <a:pt x="0" y="12295"/>
                  <a:pt x="0" y="366"/>
                </a:cubicBezTo>
                <a:cubicBezTo>
                  <a:pt x="-1" y="243"/>
                  <a:pt x="1" y="121"/>
                  <a:pt x="3" y="0"/>
                </a:cubicBezTo>
              </a:path>
              <a:path w="21600" h="21966" stroke="0" extrusionOk="0">
                <a:moveTo>
                  <a:pt x="21600" y="21966"/>
                </a:moveTo>
                <a:cubicBezTo>
                  <a:pt x="9670" y="21966"/>
                  <a:pt x="0" y="12295"/>
                  <a:pt x="0" y="366"/>
                </a:cubicBezTo>
                <a:cubicBezTo>
                  <a:pt x="-1" y="243"/>
                  <a:pt x="1" y="121"/>
                  <a:pt x="3" y="0"/>
                </a:cubicBezTo>
                <a:lnTo>
                  <a:pt x="21600" y="36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01" name="Arc 41"/>
          <p:cNvSpPr>
            <a:spLocks/>
          </p:cNvSpPr>
          <p:nvPr/>
        </p:nvSpPr>
        <p:spPr bwMode="auto">
          <a:xfrm>
            <a:off x="1562100" y="5897563"/>
            <a:ext cx="142875" cy="307975"/>
          </a:xfrm>
          <a:custGeom>
            <a:avLst/>
            <a:gdLst>
              <a:gd name="G0" fmla="+- 0 0 0"/>
              <a:gd name="G1" fmla="+- 409 0 0"/>
              <a:gd name="G2" fmla="+- 21600 0 0"/>
              <a:gd name="T0" fmla="*/ 21596 w 21600"/>
              <a:gd name="T1" fmla="*/ 0 h 22009"/>
              <a:gd name="T2" fmla="*/ 0 w 21600"/>
              <a:gd name="T3" fmla="*/ 22009 h 22009"/>
              <a:gd name="T4" fmla="*/ 0 w 21600"/>
              <a:gd name="T5" fmla="*/ 409 h 22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09" fill="none" extrusionOk="0">
                <a:moveTo>
                  <a:pt x="21596" y="-1"/>
                </a:moveTo>
                <a:cubicBezTo>
                  <a:pt x="21598" y="136"/>
                  <a:pt x="21600" y="272"/>
                  <a:pt x="21600" y="409"/>
                </a:cubicBezTo>
                <a:cubicBezTo>
                  <a:pt x="21600" y="12338"/>
                  <a:pt x="11929" y="22008"/>
                  <a:pt x="0" y="22009"/>
                </a:cubicBezTo>
              </a:path>
              <a:path w="21600" h="22009" stroke="0" extrusionOk="0">
                <a:moveTo>
                  <a:pt x="21596" y="-1"/>
                </a:moveTo>
                <a:cubicBezTo>
                  <a:pt x="21598" y="136"/>
                  <a:pt x="21600" y="272"/>
                  <a:pt x="21600" y="409"/>
                </a:cubicBezTo>
                <a:cubicBezTo>
                  <a:pt x="21600" y="12338"/>
                  <a:pt x="11929" y="22008"/>
                  <a:pt x="0" y="22009"/>
                </a:cubicBezTo>
                <a:lnTo>
                  <a:pt x="0" y="40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02" name="Arc 42"/>
          <p:cNvSpPr>
            <a:spLocks/>
          </p:cNvSpPr>
          <p:nvPr/>
        </p:nvSpPr>
        <p:spPr bwMode="auto">
          <a:xfrm rot="730288">
            <a:off x="1920875" y="5876925"/>
            <a:ext cx="222250" cy="328613"/>
          </a:xfrm>
          <a:custGeom>
            <a:avLst/>
            <a:gdLst>
              <a:gd name="G0" fmla="+- 21600 0 0"/>
              <a:gd name="G1" fmla="+- 366 0 0"/>
              <a:gd name="G2" fmla="+- 21600 0 0"/>
              <a:gd name="T0" fmla="*/ 21600 w 21600"/>
              <a:gd name="T1" fmla="*/ 21966 h 21966"/>
              <a:gd name="T2" fmla="*/ 3 w 21600"/>
              <a:gd name="T3" fmla="*/ 0 h 21966"/>
              <a:gd name="T4" fmla="*/ 21600 w 21600"/>
              <a:gd name="T5" fmla="*/ 366 h 2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66" fill="none" extrusionOk="0">
                <a:moveTo>
                  <a:pt x="21600" y="21966"/>
                </a:moveTo>
                <a:cubicBezTo>
                  <a:pt x="9670" y="21966"/>
                  <a:pt x="0" y="12295"/>
                  <a:pt x="0" y="366"/>
                </a:cubicBezTo>
                <a:cubicBezTo>
                  <a:pt x="-1" y="243"/>
                  <a:pt x="1" y="121"/>
                  <a:pt x="3" y="0"/>
                </a:cubicBezTo>
              </a:path>
              <a:path w="21600" h="21966" stroke="0" extrusionOk="0">
                <a:moveTo>
                  <a:pt x="21600" y="21966"/>
                </a:moveTo>
                <a:cubicBezTo>
                  <a:pt x="9670" y="21966"/>
                  <a:pt x="0" y="12295"/>
                  <a:pt x="0" y="366"/>
                </a:cubicBezTo>
                <a:cubicBezTo>
                  <a:pt x="-1" y="243"/>
                  <a:pt x="1" y="121"/>
                  <a:pt x="3" y="0"/>
                </a:cubicBezTo>
                <a:lnTo>
                  <a:pt x="21600" y="36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03" name="Line 43"/>
          <p:cNvSpPr>
            <a:spLocks noChangeShapeType="1"/>
          </p:cNvSpPr>
          <p:nvPr/>
        </p:nvSpPr>
        <p:spPr bwMode="auto">
          <a:xfrm flipH="1" flipV="1">
            <a:off x="2138363" y="3284538"/>
            <a:ext cx="5032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04" name="Line 44"/>
          <p:cNvSpPr>
            <a:spLocks noChangeShapeType="1"/>
          </p:cNvSpPr>
          <p:nvPr/>
        </p:nvSpPr>
        <p:spPr bwMode="auto">
          <a:xfrm flipV="1">
            <a:off x="1849438" y="1341438"/>
            <a:ext cx="0" cy="4751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05" name="Line 45"/>
          <p:cNvSpPr>
            <a:spLocks noChangeShapeType="1"/>
          </p:cNvSpPr>
          <p:nvPr/>
        </p:nvSpPr>
        <p:spPr bwMode="auto">
          <a:xfrm flipV="1">
            <a:off x="2857500" y="2636838"/>
            <a:ext cx="0" cy="3313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06" name="Line 46"/>
          <p:cNvSpPr>
            <a:spLocks noChangeShapeType="1"/>
          </p:cNvSpPr>
          <p:nvPr/>
        </p:nvSpPr>
        <p:spPr bwMode="auto">
          <a:xfrm flipH="1" flipV="1">
            <a:off x="2138363" y="1844675"/>
            <a:ext cx="71913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08" name="Arc 48"/>
          <p:cNvSpPr>
            <a:spLocks/>
          </p:cNvSpPr>
          <p:nvPr/>
        </p:nvSpPr>
        <p:spPr bwMode="auto">
          <a:xfrm rot="15504879" flipV="1">
            <a:off x="2032001" y="2098675"/>
            <a:ext cx="69850" cy="142875"/>
          </a:xfrm>
          <a:custGeom>
            <a:avLst/>
            <a:gdLst>
              <a:gd name="G0" fmla="+- 0 0 0"/>
              <a:gd name="G1" fmla="+- 20448 0 0"/>
              <a:gd name="G2" fmla="+- 21600 0 0"/>
              <a:gd name="T0" fmla="*/ 6960 w 21600"/>
              <a:gd name="T1" fmla="*/ 0 h 42048"/>
              <a:gd name="T2" fmla="*/ 0 w 21600"/>
              <a:gd name="T3" fmla="*/ 42048 h 42048"/>
              <a:gd name="T4" fmla="*/ 0 w 21600"/>
              <a:gd name="T5" fmla="*/ 20448 h 4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048" fill="none" extrusionOk="0">
                <a:moveTo>
                  <a:pt x="6959" y="0"/>
                </a:moveTo>
                <a:cubicBezTo>
                  <a:pt x="15713" y="2979"/>
                  <a:pt x="21600" y="11200"/>
                  <a:pt x="21600" y="20448"/>
                </a:cubicBezTo>
                <a:cubicBezTo>
                  <a:pt x="21600" y="32377"/>
                  <a:pt x="11929" y="42047"/>
                  <a:pt x="0" y="42048"/>
                </a:cubicBezTo>
              </a:path>
              <a:path w="21600" h="42048" stroke="0" extrusionOk="0">
                <a:moveTo>
                  <a:pt x="6959" y="0"/>
                </a:moveTo>
                <a:cubicBezTo>
                  <a:pt x="15713" y="2979"/>
                  <a:pt x="21600" y="11200"/>
                  <a:pt x="21600" y="20448"/>
                </a:cubicBezTo>
                <a:cubicBezTo>
                  <a:pt x="21600" y="32377"/>
                  <a:pt x="11929" y="42047"/>
                  <a:pt x="0" y="42048"/>
                </a:cubicBezTo>
                <a:lnTo>
                  <a:pt x="0" y="2044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09" name="Arc 49"/>
          <p:cNvSpPr>
            <a:spLocks/>
          </p:cNvSpPr>
          <p:nvPr/>
        </p:nvSpPr>
        <p:spPr bwMode="auto">
          <a:xfrm rot="-1369409">
            <a:off x="2065338" y="1700213"/>
            <a:ext cx="68262" cy="114300"/>
          </a:xfrm>
          <a:custGeom>
            <a:avLst/>
            <a:gdLst>
              <a:gd name="G0" fmla="+- 21600 0 0"/>
              <a:gd name="G1" fmla="+- 15302 0 0"/>
              <a:gd name="G2" fmla="+- 21600 0 0"/>
              <a:gd name="T0" fmla="*/ 21495 w 21600"/>
              <a:gd name="T1" fmla="*/ 36902 h 36902"/>
              <a:gd name="T2" fmla="*/ 6355 w 21600"/>
              <a:gd name="T3" fmla="*/ 0 h 36902"/>
              <a:gd name="T4" fmla="*/ 21600 w 21600"/>
              <a:gd name="T5" fmla="*/ 15302 h 36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902" fill="none" extrusionOk="0">
                <a:moveTo>
                  <a:pt x="21495" y="36901"/>
                </a:moveTo>
                <a:cubicBezTo>
                  <a:pt x="9606" y="36843"/>
                  <a:pt x="0" y="27190"/>
                  <a:pt x="0" y="15302"/>
                </a:cubicBezTo>
                <a:cubicBezTo>
                  <a:pt x="-1" y="9559"/>
                  <a:pt x="2286" y="4053"/>
                  <a:pt x="6355" y="0"/>
                </a:cubicBezTo>
              </a:path>
              <a:path w="21600" h="36902" stroke="0" extrusionOk="0">
                <a:moveTo>
                  <a:pt x="21495" y="36901"/>
                </a:moveTo>
                <a:cubicBezTo>
                  <a:pt x="9606" y="36843"/>
                  <a:pt x="0" y="27190"/>
                  <a:pt x="0" y="15302"/>
                </a:cubicBezTo>
                <a:cubicBezTo>
                  <a:pt x="-1" y="9559"/>
                  <a:pt x="2286" y="4053"/>
                  <a:pt x="6355" y="0"/>
                </a:cubicBezTo>
                <a:lnTo>
                  <a:pt x="21600" y="1530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21" name="Rectangle 61"/>
          <p:cNvSpPr>
            <a:spLocks noChangeArrowheads="1"/>
          </p:cNvSpPr>
          <p:nvPr/>
        </p:nvSpPr>
        <p:spPr bwMode="auto">
          <a:xfrm flipH="1">
            <a:off x="9255125" y="467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s-ES_tradnl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29" name="Text Box 69"/>
          <p:cNvSpPr txBox="1">
            <a:spLocks noChangeArrowheads="1"/>
          </p:cNvSpPr>
          <p:nvPr/>
        </p:nvSpPr>
        <p:spPr bwMode="auto">
          <a:xfrm>
            <a:off x="7021513" y="3736975"/>
            <a:ext cx="251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800" b="1">
              <a:solidFill>
                <a:schemeClr val="tx1"/>
              </a:solidFill>
            </a:endParaRPr>
          </a:p>
        </p:txBody>
      </p:sp>
      <p:sp>
        <p:nvSpPr>
          <p:cNvPr id="655448" name="Line 88"/>
          <p:cNvSpPr>
            <a:spLocks noChangeShapeType="1"/>
          </p:cNvSpPr>
          <p:nvPr/>
        </p:nvSpPr>
        <p:spPr bwMode="auto">
          <a:xfrm>
            <a:off x="5724525" y="1052513"/>
            <a:ext cx="0" cy="522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49" name="Line 89"/>
          <p:cNvSpPr>
            <a:spLocks noChangeShapeType="1"/>
          </p:cNvSpPr>
          <p:nvPr/>
        </p:nvSpPr>
        <p:spPr bwMode="auto">
          <a:xfrm>
            <a:off x="6300788" y="981075"/>
            <a:ext cx="1587" cy="814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50" name="Arc 90"/>
          <p:cNvSpPr>
            <a:spLocks/>
          </p:cNvSpPr>
          <p:nvPr/>
        </p:nvSpPr>
        <p:spPr bwMode="auto">
          <a:xfrm>
            <a:off x="6308725" y="1774825"/>
            <a:ext cx="928688" cy="660400"/>
          </a:xfrm>
          <a:custGeom>
            <a:avLst/>
            <a:gdLst>
              <a:gd name="G0" fmla="+- 631 0 0"/>
              <a:gd name="G1" fmla="+- 21600 0 0"/>
              <a:gd name="G2" fmla="+- 21600 0 0"/>
              <a:gd name="T0" fmla="*/ 0 w 22231"/>
              <a:gd name="T1" fmla="*/ 9 h 21600"/>
              <a:gd name="T2" fmla="*/ 22231 w 22231"/>
              <a:gd name="T3" fmla="*/ 21472 h 21600"/>
              <a:gd name="T4" fmla="*/ 631 w 222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31" h="21600" fill="none" extrusionOk="0">
                <a:moveTo>
                  <a:pt x="0" y="9"/>
                </a:moveTo>
                <a:cubicBezTo>
                  <a:pt x="210" y="3"/>
                  <a:pt x="420" y="-1"/>
                  <a:pt x="631" y="0"/>
                </a:cubicBezTo>
                <a:cubicBezTo>
                  <a:pt x="12510" y="0"/>
                  <a:pt x="22160" y="9592"/>
                  <a:pt x="22230" y="21472"/>
                </a:cubicBezTo>
              </a:path>
              <a:path w="22231" h="21600" stroke="0" extrusionOk="0">
                <a:moveTo>
                  <a:pt x="0" y="9"/>
                </a:moveTo>
                <a:cubicBezTo>
                  <a:pt x="210" y="3"/>
                  <a:pt x="420" y="-1"/>
                  <a:pt x="631" y="0"/>
                </a:cubicBezTo>
                <a:cubicBezTo>
                  <a:pt x="12510" y="0"/>
                  <a:pt x="22160" y="9592"/>
                  <a:pt x="22230" y="21472"/>
                </a:cubicBezTo>
                <a:lnTo>
                  <a:pt x="631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51" name="Arc 91"/>
          <p:cNvSpPr>
            <a:spLocks/>
          </p:cNvSpPr>
          <p:nvPr/>
        </p:nvSpPr>
        <p:spPr bwMode="auto">
          <a:xfrm>
            <a:off x="6299200" y="2135188"/>
            <a:ext cx="576263" cy="387350"/>
          </a:xfrm>
          <a:custGeom>
            <a:avLst/>
            <a:gdLst>
              <a:gd name="G0" fmla="+- 1485 0 0"/>
              <a:gd name="G1" fmla="+- 21600 0 0"/>
              <a:gd name="G2" fmla="+- 21600 0 0"/>
              <a:gd name="T0" fmla="*/ 0 w 23085"/>
              <a:gd name="T1" fmla="*/ 51 h 21600"/>
              <a:gd name="T2" fmla="*/ 23085 w 23085"/>
              <a:gd name="T3" fmla="*/ 21469 h 21600"/>
              <a:gd name="T4" fmla="*/ 1485 w 230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85" h="21600" fill="none" extrusionOk="0">
                <a:moveTo>
                  <a:pt x="0" y="51"/>
                </a:moveTo>
                <a:cubicBezTo>
                  <a:pt x="494" y="17"/>
                  <a:pt x="989" y="-1"/>
                  <a:pt x="1485" y="0"/>
                </a:cubicBezTo>
                <a:cubicBezTo>
                  <a:pt x="13363" y="0"/>
                  <a:pt x="23012" y="9590"/>
                  <a:pt x="23084" y="21469"/>
                </a:cubicBezTo>
              </a:path>
              <a:path w="23085" h="21600" stroke="0" extrusionOk="0">
                <a:moveTo>
                  <a:pt x="0" y="51"/>
                </a:moveTo>
                <a:cubicBezTo>
                  <a:pt x="494" y="17"/>
                  <a:pt x="989" y="-1"/>
                  <a:pt x="1485" y="0"/>
                </a:cubicBezTo>
                <a:cubicBezTo>
                  <a:pt x="13363" y="0"/>
                  <a:pt x="23012" y="9590"/>
                  <a:pt x="23084" y="21469"/>
                </a:cubicBezTo>
                <a:lnTo>
                  <a:pt x="1485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52" name="Line 92"/>
          <p:cNvSpPr>
            <a:spLocks noChangeShapeType="1"/>
          </p:cNvSpPr>
          <p:nvPr/>
        </p:nvSpPr>
        <p:spPr bwMode="auto">
          <a:xfrm>
            <a:off x="6873875" y="2492375"/>
            <a:ext cx="1588" cy="127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53" name="Line 93"/>
          <p:cNvSpPr>
            <a:spLocks noChangeShapeType="1"/>
          </p:cNvSpPr>
          <p:nvPr/>
        </p:nvSpPr>
        <p:spPr bwMode="auto">
          <a:xfrm flipH="1">
            <a:off x="6300788" y="21336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54" name="Line 94"/>
          <p:cNvSpPr>
            <a:spLocks noChangeShapeType="1"/>
          </p:cNvSpPr>
          <p:nvPr/>
        </p:nvSpPr>
        <p:spPr bwMode="auto">
          <a:xfrm>
            <a:off x="7235825" y="2420938"/>
            <a:ext cx="0" cy="386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55" name="Line 95"/>
          <p:cNvSpPr>
            <a:spLocks noChangeShapeType="1"/>
          </p:cNvSpPr>
          <p:nvPr/>
        </p:nvSpPr>
        <p:spPr bwMode="auto">
          <a:xfrm>
            <a:off x="7194550" y="3563938"/>
            <a:ext cx="158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55456" name="Group 96"/>
          <p:cNvGrpSpPr>
            <a:grpSpLocks/>
          </p:cNvGrpSpPr>
          <p:nvPr/>
        </p:nvGrpSpPr>
        <p:grpSpPr bwMode="auto">
          <a:xfrm>
            <a:off x="5724525" y="2306638"/>
            <a:ext cx="581025" cy="82550"/>
            <a:chOff x="1213" y="1266"/>
            <a:chExt cx="392" cy="65"/>
          </a:xfrm>
        </p:grpSpPr>
        <p:sp>
          <p:nvSpPr>
            <p:cNvPr id="655457" name="Arc 97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58" name="Arc 98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5459" name="Group 99"/>
          <p:cNvGrpSpPr>
            <a:grpSpLocks/>
          </p:cNvGrpSpPr>
          <p:nvPr/>
        </p:nvGrpSpPr>
        <p:grpSpPr bwMode="auto">
          <a:xfrm>
            <a:off x="5724525" y="5948363"/>
            <a:ext cx="528638" cy="55562"/>
            <a:chOff x="1237" y="3383"/>
            <a:chExt cx="356" cy="44"/>
          </a:xfrm>
        </p:grpSpPr>
        <p:sp>
          <p:nvSpPr>
            <p:cNvPr id="655460" name="Arc 100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61" name="Arc 101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5462" name="Group 102"/>
          <p:cNvGrpSpPr>
            <a:grpSpLocks/>
          </p:cNvGrpSpPr>
          <p:nvPr/>
        </p:nvGrpSpPr>
        <p:grpSpPr bwMode="auto">
          <a:xfrm>
            <a:off x="5759450" y="4095750"/>
            <a:ext cx="522288" cy="82550"/>
            <a:chOff x="1237" y="2674"/>
            <a:chExt cx="352" cy="65"/>
          </a:xfrm>
        </p:grpSpPr>
        <p:sp>
          <p:nvSpPr>
            <p:cNvPr id="655463" name="Arc 103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64" name="Arc 104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465" name="Rectangle 105"/>
          <p:cNvSpPr>
            <a:spLocks noChangeArrowheads="1"/>
          </p:cNvSpPr>
          <p:nvPr/>
        </p:nvSpPr>
        <p:spPr bwMode="auto">
          <a:xfrm flipH="1">
            <a:off x="9756775" y="4652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s-ES_tradnl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66" name="Line 106"/>
          <p:cNvSpPr>
            <a:spLocks noChangeShapeType="1"/>
          </p:cNvSpPr>
          <p:nvPr/>
        </p:nvSpPr>
        <p:spPr bwMode="auto">
          <a:xfrm>
            <a:off x="6300788" y="3429000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467" name="Line 107"/>
          <p:cNvSpPr>
            <a:spLocks noChangeShapeType="1"/>
          </p:cNvSpPr>
          <p:nvPr/>
        </p:nvSpPr>
        <p:spPr bwMode="auto">
          <a:xfrm>
            <a:off x="6875463" y="407828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468" name="Line 108"/>
          <p:cNvSpPr>
            <a:spLocks noChangeShapeType="1"/>
          </p:cNvSpPr>
          <p:nvPr/>
        </p:nvSpPr>
        <p:spPr bwMode="auto">
          <a:xfrm>
            <a:off x="6299200" y="55895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469" name="Line 109"/>
          <p:cNvSpPr>
            <a:spLocks noChangeShapeType="1"/>
          </p:cNvSpPr>
          <p:nvPr/>
        </p:nvSpPr>
        <p:spPr bwMode="auto">
          <a:xfrm>
            <a:off x="6299200" y="58054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470" name="Line 110"/>
          <p:cNvSpPr>
            <a:spLocks noChangeShapeType="1"/>
          </p:cNvSpPr>
          <p:nvPr/>
        </p:nvSpPr>
        <p:spPr bwMode="auto">
          <a:xfrm>
            <a:off x="6299200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471" name="Line 111"/>
          <p:cNvSpPr>
            <a:spLocks noChangeShapeType="1"/>
          </p:cNvSpPr>
          <p:nvPr/>
        </p:nvSpPr>
        <p:spPr bwMode="auto">
          <a:xfrm>
            <a:off x="6875463" y="58054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472" name="Line 112"/>
          <p:cNvSpPr>
            <a:spLocks noChangeShapeType="1"/>
          </p:cNvSpPr>
          <p:nvPr/>
        </p:nvSpPr>
        <p:spPr bwMode="auto">
          <a:xfrm>
            <a:off x="7019925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475" name="Line 115"/>
          <p:cNvSpPr>
            <a:spLocks noChangeShapeType="1"/>
          </p:cNvSpPr>
          <p:nvPr/>
        </p:nvSpPr>
        <p:spPr bwMode="auto">
          <a:xfrm>
            <a:off x="6300788" y="3141663"/>
            <a:ext cx="5746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76" name="Line 116"/>
          <p:cNvSpPr>
            <a:spLocks noChangeShapeType="1"/>
          </p:cNvSpPr>
          <p:nvPr/>
        </p:nvSpPr>
        <p:spPr bwMode="auto">
          <a:xfrm>
            <a:off x="6300788" y="3429000"/>
            <a:ext cx="5746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78" name="Arc 118"/>
          <p:cNvSpPr>
            <a:spLocks/>
          </p:cNvSpPr>
          <p:nvPr/>
        </p:nvSpPr>
        <p:spPr bwMode="auto">
          <a:xfrm rot="34394465">
            <a:off x="6156325" y="5754688"/>
            <a:ext cx="127000" cy="58737"/>
          </a:xfrm>
          <a:custGeom>
            <a:avLst/>
            <a:gdLst>
              <a:gd name="G0" fmla="+- 5702 0 0"/>
              <a:gd name="G1" fmla="+- 0 0 0"/>
              <a:gd name="G2" fmla="+- 21600 0 0"/>
              <a:gd name="T0" fmla="*/ 27302 w 27302"/>
              <a:gd name="T1" fmla="*/ 0 h 21600"/>
              <a:gd name="T2" fmla="*/ 0 w 27302"/>
              <a:gd name="T3" fmla="*/ 20834 h 21600"/>
              <a:gd name="T4" fmla="*/ 5702 w 27302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02" h="21600" fill="none" extrusionOk="0">
                <a:moveTo>
                  <a:pt x="27302" y="0"/>
                </a:moveTo>
                <a:cubicBezTo>
                  <a:pt x="27302" y="11929"/>
                  <a:pt x="17631" y="21600"/>
                  <a:pt x="5702" y="21600"/>
                </a:cubicBezTo>
                <a:cubicBezTo>
                  <a:pt x="3775" y="21600"/>
                  <a:pt x="1858" y="21342"/>
                  <a:pt x="0" y="20833"/>
                </a:cubicBezTo>
              </a:path>
              <a:path w="27302" h="21600" stroke="0" extrusionOk="0">
                <a:moveTo>
                  <a:pt x="27302" y="0"/>
                </a:moveTo>
                <a:cubicBezTo>
                  <a:pt x="27302" y="11929"/>
                  <a:pt x="17631" y="21600"/>
                  <a:pt x="5702" y="21600"/>
                </a:cubicBezTo>
                <a:cubicBezTo>
                  <a:pt x="3775" y="21600"/>
                  <a:pt x="1858" y="21342"/>
                  <a:pt x="0" y="20833"/>
                </a:cubicBezTo>
                <a:lnTo>
                  <a:pt x="5702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5479" name="Arc 119"/>
          <p:cNvSpPr>
            <a:spLocks/>
          </p:cNvSpPr>
          <p:nvPr/>
        </p:nvSpPr>
        <p:spPr bwMode="auto">
          <a:xfrm rot="-22284523">
            <a:off x="6199188" y="5522913"/>
            <a:ext cx="101600" cy="66675"/>
          </a:xfrm>
          <a:custGeom>
            <a:avLst/>
            <a:gdLst>
              <a:gd name="G0" fmla="+- 21600 0 0"/>
              <a:gd name="G1" fmla="+- 456 0 0"/>
              <a:gd name="G2" fmla="+- 21600 0 0"/>
              <a:gd name="T0" fmla="*/ 21495 w 21600"/>
              <a:gd name="T1" fmla="*/ 22056 h 22056"/>
              <a:gd name="T2" fmla="*/ 5 w 21600"/>
              <a:gd name="T3" fmla="*/ 0 h 22056"/>
              <a:gd name="T4" fmla="*/ 21600 w 21600"/>
              <a:gd name="T5" fmla="*/ 456 h 22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56" fill="none" extrusionOk="0">
                <a:moveTo>
                  <a:pt x="21495" y="22055"/>
                </a:moveTo>
                <a:cubicBezTo>
                  <a:pt x="9606" y="21997"/>
                  <a:pt x="0" y="12344"/>
                  <a:pt x="0" y="456"/>
                </a:cubicBezTo>
                <a:cubicBezTo>
                  <a:pt x="-1" y="303"/>
                  <a:pt x="1" y="151"/>
                  <a:pt x="4" y="-1"/>
                </a:cubicBezTo>
              </a:path>
              <a:path w="21600" h="22056" stroke="0" extrusionOk="0">
                <a:moveTo>
                  <a:pt x="21495" y="22055"/>
                </a:moveTo>
                <a:cubicBezTo>
                  <a:pt x="9606" y="21997"/>
                  <a:pt x="0" y="12344"/>
                  <a:pt x="0" y="456"/>
                </a:cubicBezTo>
                <a:cubicBezTo>
                  <a:pt x="-1" y="303"/>
                  <a:pt x="1" y="151"/>
                  <a:pt x="4" y="-1"/>
                </a:cubicBezTo>
                <a:lnTo>
                  <a:pt x="21600" y="45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55483" name="Group 123"/>
          <p:cNvGrpSpPr>
            <a:grpSpLocks/>
          </p:cNvGrpSpPr>
          <p:nvPr/>
        </p:nvGrpSpPr>
        <p:grpSpPr bwMode="auto">
          <a:xfrm rot="16200000">
            <a:off x="6120607" y="3248819"/>
            <a:ext cx="287337" cy="73025"/>
            <a:chOff x="1237" y="3383"/>
            <a:chExt cx="356" cy="44"/>
          </a:xfrm>
        </p:grpSpPr>
        <p:sp>
          <p:nvSpPr>
            <p:cNvPr id="655484" name="Arc 124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85" name="Arc 125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5486" name="Group 126"/>
          <p:cNvGrpSpPr>
            <a:grpSpLocks/>
          </p:cNvGrpSpPr>
          <p:nvPr/>
        </p:nvGrpSpPr>
        <p:grpSpPr bwMode="auto">
          <a:xfrm rot="16200000">
            <a:off x="6084888" y="1916113"/>
            <a:ext cx="358775" cy="73025"/>
            <a:chOff x="1237" y="3383"/>
            <a:chExt cx="356" cy="44"/>
          </a:xfrm>
        </p:grpSpPr>
        <p:sp>
          <p:nvSpPr>
            <p:cNvPr id="655487" name="Arc 127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88" name="Arc 128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489" name="Line 129"/>
          <p:cNvSpPr>
            <a:spLocks noChangeShapeType="1"/>
          </p:cNvSpPr>
          <p:nvPr/>
        </p:nvSpPr>
        <p:spPr bwMode="auto">
          <a:xfrm flipH="1" flipV="1">
            <a:off x="2987675" y="2708275"/>
            <a:ext cx="714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90" name="Line 130"/>
          <p:cNvSpPr>
            <a:spLocks noChangeShapeType="1"/>
          </p:cNvSpPr>
          <p:nvPr/>
        </p:nvSpPr>
        <p:spPr bwMode="auto">
          <a:xfrm flipV="1">
            <a:off x="2700338" y="4364038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91" name="Line 131"/>
          <p:cNvSpPr>
            <a:spLocks noChangeShapeType="1"/>
          </p:cNvSpPr>
          <p:nvPr/>
        </p:nvSpPr>
        <p:spPr bwMode="auto">
          <a:xfrm flipH="1" flipV="1">
            <a:off x="2987675" y="4365625"/>
            <a:ext cx="714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92" name="Line 132"/>
          <p:cNvSpPr>
            <a:spLocks noChangeShapeType="1"/>
          </p:cNvSpPr>
          <p:nvPr/>
        </p:nvSpPr>
        <p:spPr bwMode="auto">
          <a:xfrm flipV="1">
            <a:off x="2700338" y="2708275"/>
            <a:ext cx="714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93" name="Line 133"/>
          <p:cNvSpPr>
            <a:spLocks noChangeShapeType="1"/>
          </p:cNvSpPr>
          <p:nvPr/>
        </p:nvSpPr>
        <p:spPr bwMode="auto">
          <a:xfrm flipH="1" flipV="1">
            <a:off x="2987675" y="6021388"/>
            <a:ext cx="714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494" name="Line 134"/>
          <p:cNvSpPr>
            <a:spLocks noChangeShapeType="1"/>
          </p:cNvSpPr>
          <p:nvPr/>
        </p:nvSpPr>
        <p:spPr bwMode="auto">
          <a:xfrm flipV="1">
            <a:off x="2700338" y="6021388"/>
            <a:ext cx="714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grpSp>
        <p:nvGrpSpPr>
          <p:cNvPr id="655495" name="Group 135"/>
          <p:cNvGrpSpPr>
            <a:grpSpLocks/>
          </p:cNvGrpSpPr>
          <p:nvPr/>
        </p:nvGrpSpPr>
        <p:grpSpPr bwMode="auto">
          <a:xfrm>
            <a:off x="6877050" y="2522538"/>
            <a:ext cx="358775" cy="69850"/>
            <a:chOff x="1213" y="1266"/>
            <a:chExt cx="392" cy="65"/>
          </a:xfrm>
        </p:grpSpPr>
        <p:sp>
          <p:nvSpPr>
            <p:cNvPr id="655496" name="Arc 136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497" name="Arc 137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5498" name="Group 138"/>
          <p:cNvGrpSpPr>
            <a:grpSpLocks/>
          </p:cNvGrpSpPr>
          <p:nvPr/>
        </p:nvGrpSpPr>
        <p:grpSpPr bwMode="auto">
          <a:xfrm>
            <a:off x="6877050" y="4151313"/>
            <a:ext cx="358775" cy="69850"/>
            <a:chOff x="1213" y="1266"/>
            <a:chExt cx="392" cy="65"/>
          </a:xfrm>
        </p:grpSpPr>
        <p:sp>
          <p:nvSpPr>
            <p:cNvPr id="655499" name="Arc 139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00" name="Arc 140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55501" name="Group 141"/>
          <p:cNvGrpSpPr>
            <a:grpSpLocks/>
          </p:cNvGrpSpPr>
          <p:nvPr/>
        </p:nvGrpSpPr>
        <p:grpSpPr bwMode="auto">
          <a:xfrm>
            <a:off x="6877050" y="5805488"/>
            <a:ext cx="358775" cy="69850"/>
            <a:chOff x="1213" y="1266"/>
            <a:chExt cx="392" cy="65"/>
          </a:xfrm>
        </p:grpSpPr>
        <p:sp>
          <p:nvSpPr>
            <p:cNvPr id="655502" name="Arc 142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5503" name="Arc 143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505" name="Line 145"/>
          <p:cNvSpPr>
            <a:spLocks noChangeShapeType="1"/>
          </p:cNvSpPr>
          <p:nvPr/>
        </p:nvSpPr>
        <p:spPr bwMode="auto">
          <a:xfrm>
            <a:off x="3276600" y="3638550"/>
            <a:ext cx="22606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55506" name="Line 146"/>
          <p:cNvSpPr>
            <a:spLocks noChangeShapeType="1"/>
          </p:cNvSpPr>
          <p:nvPr/>
        </p:nvSpPr>
        <p:spPr bwMode="auto">
          <a:xfrm>
            <a:off x="3203575" y="5734050"/>
            <a:ext cx="22606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55507" name="Freeform 147"/>
          <p:cNvSpPr>
            <a:spLocks/>
          </p:cNvSpPr>
          <p:nvPr/>
        </p:nvSpPr>
        <p:spPr bwMode="auto">
          <a:xfrm>
            <a:off x="3636963" y="3644900"/>
            <a:ext cx="35877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91"/>
              </a:cxn>
              <a:cxn ang="0">
                <a:pos x="363" y="0"/>
              </a:cxn>
            </a:cxnLst>
            <a:rect l="0" t="0" r="r" b="b"/>
            <a:pathLst>
              <a:path w="363" h="91">
                <a:moveTo>
                  <a:pt x="0" y="0"/>
                </a:moveTo>
                <a:cubicBezTo>
                  <a:pt x="60" y="45"/>
                  <a:pt x="121" y="91"/>
                  <a:pt x="181" y="91"/>
                </a:cubicBezTo>
                <a:cubicBezTo>
                  <a:pt x="241" y="91"/>
                  <a:pt x="333" y="15"/>
                  <a:pt x="363" y="0"/>
                </a:cubicBezTo>
              </a:path>
            </a:pathLst>
          </a:custGeom>
          <a:solidFill>
            <a:schemeClr val="tx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508" name="Freeform 148"/>
          <p:cNvSpPr>
            <a:spLocks/>
          </p:cNvSpPr>
          <p:nvPr/>
        </p:nvSpPr>
        <p:spPr bwMode="auto">
          <a:xfrm>
            <a:off x="4284663" y="5732463"/>
            <a:ext cx="6477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91"/>
              </a:cxn>
              <a:cxn ang="0">
                <a:pos x="363" y="0"/>
              </a:cxn>
            </a:cxnLst>
            <a:rect l="0" t="0" r="r" b="b"/>
            <a:pathLst>
              <a:path w="363" h="91">
                <a:moveTo>
                  <a:pt x="0" y="0"/>
                </a:moveTo>
                <a:cubicBezTo>
                  <a:pt x="60" y="45"/>
                  <a:pt x="121" y="91"/>
                  <a:pt x="181" y="91"/>
                </a:cubicBezTo>
                <a:cubicBezTo>
                  <a:pt x="241" y="91"/>
                  <a:pt x="333" y="15"/>
                  <a:pt x="363" y="0"/>
                </a:cubicBezTo>
              </a:path>
            </a:pathLst>
          </a:custGeom>
          <a:solidFill>
            <a:schemeClr val="tx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509" name="Line 149"/>
          <p:cNvSpPr>
            <a:spLocks noChangeShapeType="1"/>
          </p:cNvSpPr>
          <p:nvPr/>
        </p:nvSpPr>
        <p:spPr bwMode="auto">
          <a:xfrm>
            <a:off x="4067175" y="36449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510" name="Line 150"/>
          <p:cNvSpPr>
            <a:spLocks noChangeShapeType="1"/>
          </p:cNvSpPr>
          <p:nvPr/>
        </p:nvSpPr>
        <p:spPr bwMode="auto">
          <a:xfrm>
            <a:off x="3348038" y="573405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55512" name="Line 152"/>
          <p:cNvSpPr>
            <a:spLocks noChangeShapeType="1"/>
          </p:cNvSpPr>
          <p:nvPr/>
        </p:nvSpPr>
        <p:spPr bwMode="auto">
          <a:xfrm flipH="1">
            <a:off x="6300788" y="566102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55513" name="Rectangle 153"/>
          <p:cNvSpPr>
            <a:spLocks noChangeArrowheads="1"/>
          </p:cNvSpPr>
          <p:nvPr/>
        </p:nvSpPr>
        <p:spPr bwMode="auto">
          <a:xfrm>
            <a:off x="3492500" y="29305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S</a:t>
            </a:r>
          </a:p>
        </p:txBody>
      </p:sp>
      <p:sp>
        <p:nvSpPr>
          <p:cNvPr id="655514" name="Rectangle 154"/>
          <p:cNvSpPr>
            <a:spLocks noChangeArrowheads="1"/>
          </p:cNvSpPr>
          <p:nvPr/>
        </p:nvSpPr>
        <p:spPr bwMode="auto">
          <a:xfrm>
            <a:off x="3492500" y="51927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S</a:t>
            </a:r>
          </a:p>
        </p:txBody>
      </p:sp>
      <p:sp>
        <p:nvSpPr>
          <p:cNvPr id="655515" name="Text Box 155"/>
          <p:cNvSpPr txBox="1">
            <a:spLocks noChangeArrowheads="1"/>
          </p:cNvSpPr>
          <p:nvPr/>
        </p:nvSpPr>
        <p:spPr bwMode="auto">
          <a:xfrm>
            <a:off x="4356100" y="296068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55516" name="Rectangle 156"/>
          <p:cNvSpPr>
            <a:spLocks noChangeArrowheads="1"/>
          </p:cNvSpPr>
          <p:nvPr/>
        </p:nvSpPr>
        <p:spPr bwMode="auto">
          <a:xfrm>
            <a:off x="4343400" y="52292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55517" name="Rectangle 157"/>
          <p:cNvSpPr>
            <a:spLocks noChangeArrowheads="1"/>
          </p:cNvSpPr>
          <p:nvPr/>
        </p:nvSpPr>
        <p:spPr bwMode="auto">
          <a:xfrm>
            <a:off x="1684338" y="64198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Sístole</a:t>
            </a:r>
          </a:p>
        </p:txBody>
      </p:sp>
      <p:sp>
        <p:nvSpPr>
          <p:cNvPr id="655518" name="Rectangle 158"/>
          <p:cNvSpPr>
            <a:spLocks noChangeArrowheads="1"/>
          </p:cNvSpPr>
          <p:nvPr/>
        </p:nvSpPr>
        <p:spPr bwMode="auto">
          <a:xfrm>
            <a:off x="6273800" y="6461125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Diástole</a:t>
            </a:r>
          </a:p>
        </p:txBody>
      </p:sp>
      <p:sp>
        <p:nvSpPr>
          <p:cNvPr id="655519" name="Text Box 159"/>
          <p:cNvSpPr txBox="1">
            <a:spLocks noChangeArrowheads="1"/>
          </p:cNvSpPr>
          <p:nvPr/>
        </p:nvSpPr>
        <p:spPr bwMode="auto">
          <a:xfrm>
            <a:off x="-396875" y="106363"/>
            <a:ext cx="87487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           PERFORANTES Y ESTRATEGIA  CHIVA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M. Paraná normal</a:t>
            </a:r>
          </a:p>
        </p:txBody>
      </p:sp>
      <p:sp>
        <p:nvSpPr>
          <p:cNvPr id="655520" name="Text Box 160"/>
          <p:cNvSpPr txBox="1">
            <a:spLocks noChangeArrowheads="1"/>
          </p:cNvSpPr>
          <p:nvPr/>
        </p:nvSpPr>
        <p:spPr bwMode="auto">
          <a:xfrm>
            <a:off x="323850" y="31416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>
                <a:solidFill>
                  <a:schemeClr val="tx1"/>
                </a:solidFill>
                <a:latin typeface="Arial" charset="0"/>
              </a:rPr>
              <a:t>Muslo</a:t>
            </a:r>
          </a:p>
        </p:txBody>
      </p:sp>
      <p:sp>
        <p:nvSpPr>
          <p:cNvPr id="655521" name="Text Box 161"/>
          <p:cNvSpPr txBox="1">
            <a:spLocks noChangeArrowheads="1"/>
          </p:cNvSpPr>
          <p:nvPr/>
        </p:nvSpPr>
        <p:spPr bwMode="auto">
          <a:xfrm>
            <a:off x="7380288" y="55165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>
                <a:solidFill>
                  <a:schemeClr val="tx1"/>
                </a:solidFill>
                <a:latin typeface="Arial" charset="0"/>
              </a:rPr>
              <a:t>Pierna</a:t>
            </a:r>
          </a:p>
        </p:txBody>
      </p:sp>
      <p:sp>
        <p:nvSpPr>
          <p:cNvPr id="655522" name="Rectangle 162"/>
          <p:cNvSpPr>
            <a:spLocks noChangeArrowheads="1"/>
          </p:cNvSpPr>
          <p:nvPr/>
        </p:nvSpPr>
        <p:spPr bwMode="auto">
          <a:xfrm>
            <a:off x="7450138" y="31416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>
                <a:solidFill>
                  <a:schemeClr val="tx1"/>
                </a:solidFill>
                <a:latin typeface="Arial" charset="0"/>
              </a:rPr>
              <a:t>Muslo</a:t>
            </a:r>
          </a:p>
        </p:txBody>
      </p:sp>
      <p:sp>
        <p:nvSpPr>
          <p:cNvPr id="655523" name="Rectangle 163"/>
          <p:cNvSpPr>
            <a:spLocks noChangeArrowheads="1"/>
          </p:cNvSpPr>
          <p:nvPr/>
        </p:nvSpPr>
        <p:spPr bwMode="auto">
          <a:xfrm>
            <a:off x="487363" y="551656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>
                <a:solidFill>
                  <a:schemeClr val="tx1"/>
                </a:solidFill>
                <a:latin typeface="Arial" charset="0"/>
              </a:rPr>
              <a:t>Pierna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1547813" y="1700213"/>
            <a:ext cx="5826125" cy="434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80975" y="115888"/>
            <a:ext cx="9324975" cy="11430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r>
              <a:rPr lang="es-E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Paraná en p. aspirativa en sístole y diástole</a:t>
            </a:r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9828" name="Line 4"/>
          <p:cNvSpPr>
            <a:spLocks noChangeShapeType="1"/>
          </p:cNvSpPr>
          <p:nvPr/>
        </p:nvSpPr>
        <p:spPr bwMode="auto">
          <a:xfrm>
            <a:off x="2166938" y="5486400"/>
            <a:ext cx="4741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2339975" y="5105400"/>
            <a:ext cx="1655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sístole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4932363" y="5084763"/>
            <a:ext cx="162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diástole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89831" name="Freeform 7"/>
          <p:cNvSpPr>
            <a:spLocks/>
          </p:cNvSpPr>
          <p:nvPr/>
        </p:nvSpPr>
        <p:spPr bwMode="auto">
          <a:xfrm>
            <a:off x="3348038" y="5445125"/>
            <a:ext cx="1296987" cy="452438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288" y="240"/>
              </a:cxn>
              <a:cxn ang="0">
                <a:pos x="0" y="0"/>
              </a:cxn>
            </a:cxnLst>
            <a:rect l="0" t="0" r="r" b="b"/>
            <a:pathLst>
              <a:path w="480" h="240">
                <a:moveTo>
                  <a:pt x="480" y="0"/>
                </a:moveTo>
                <a:cubicBezTo>
                  <a:pt x="424" y="120"/>
                  <a:pt x="368" y="240"/>
                  <a:pt x="288" y="240"/>
                </a:cubicBezTo>
                <a:cubicBezTo>
                  <a:pt x="208" y="240"/>
                  <a:pt x="104" y="120"/>
                  <a:pt x="0" y="0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33" name="Freeform 9"/>
          <p:cNvSpPr>
            <a:spLocks/>
          </p:cNvSpPr>
          <p:nvPr/>
        </p:nvSpPr>
        <p:spPr bwMode="auto">
          <a:xfrm>
            <a:off x="3440113" y="2197100"/>
            <a:ext cx="746125" cy="1252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34" name="Rectangle 10"/>
          <p:cNvSpPr>
            <a:spLocks noChangeArrowheads="1"/>
          </p:cNvSpPr>
          <p:nvPr/>
        </p:nvSpPr>
        <p:spPr bwMode="auto">
          <a:xfrm>
            <a:off x="3848100" y="3063875"/>
            <a:ext cx="338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37" name="Line 13"/>
          <p:cNvSpPr>
            <a:spLocks noChangeShapeType="1"/>
          </p:cNvSpPr>
          <p:nvPr/>
        </p:nvSpPr>
        <p:spPr bwMode="auto">
          <a:xfrm>
            <a:off x="2627313" y="1920875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38" name="Line 14"/>
          <p:cNvSpPr>
            <a:spLocks noChangeShapeType="1"/>
          </p:cNvSpPr>
          <p:nvPr/>
        </p:nvSpPr>
        <p:spPr bwMode="auto">
          <a:xfrm>
            <a:off x="3440113" y="27590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39" name="Line 15"/>
          <p:cNvSpPr>
            <a:spLocks noChangeShapeType="1"/>
          </p:cNvSpPr>
          <p:nvPr/>
        </p:nvSpPr>
        <p:spPr bwMode="auto">
          <a:xfrm flipV="1">
            <a:off x="3440113" y="19208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0" name="Line 16"/>
          <p:cNvSpPr>
            <a:spLocks noChangeShapeType="1"/>
          </p:cNvSpPr>
          <p:nvPr/>
        </p:nvSpPr>
        <p:spPr bwMode="auto">
          <a:xfrm>
            <a:off x="3848100" y="34448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1" name="Line 17"/>
          <p:cNvSpPr>
            <a:spLocks noChangeShapeType="1"/>
          </p:cNvSpPr>
          <p:nvPr/>
        </p:nvSpPr>
        <p:spPr bwMode="auto">
          <a:xfrm>
            <a:off x="3440113" y="42068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2" name="Line 18"/>
          <p:cNvSpPr>
            <a:spLocks noChangeShapeType="1"/>
          </p:cNvSpPr>
          <p:nvPr/>
        </p:nvSpPr>
        <p:spPr bwMode="auto">
          <a:xfrm>
            <a:off x="4186238" y="275907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3" name="Freeform 19"/>
          <p:cNvSpPr>
            <a:spLocks/>
          </p:cNvSpPr>
          <p:nvPr/>
        </p:nvSpPr>
        <p:spPr bwMode="auto">
          <a:xfrm>
            <a:off x="3440113" y="2187575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4" name="Freeform 20"/>
          <p:cNvSpPr>
            <a:spLocks/>
          </p:cNvSpPr>
          <p:nvPr/>
        </p:nvSpPr>
        <p:spPr bwMode="auto">
          <a:xfrm>
            <a:off x="3440113" y="2682875"/>
            <a:ext cx="407987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5" name="Line 21"/>
          <p:cNvSpPr>
            <a:spLocks noChangeShapeType="1"/>
          </p:cNvSpPr>
          <p:nvPr/>
        </p:nvSpPr>
        <p:spPr bwMode="auto">
          <a:xfrm>
            <a:off x="3440113" y="3902075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6" name="Line 22"/>
          <p:cNvSpPr>
            <a:spLocks noChangeShapeType="1"/>
          </p:cNvSpPr>
          <p:nvPr/>
        </p:nvSpPr>
        <p:spPr bwMode="auto">
          <a:xfrm>
            <a:off x="3440113" y="4206875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8" name="Rectangle 24"/>
          <p:cNvSpPr>
            <a:spLocks noChangeArrowheads="1"/>
          </p:cNvSpPr>
          <p:nvPr/>
        </p:nvSpPr>
        <p:spPr bwMode="auto">
          <a:xfrm>
            <a:off x="3440113" y="3902075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49" name="Line 25"/>
          <p:cNvSpPr>
            <a:spLocks noChangeShapeType="1"/>
          </p:cNvSpPr>
          <p:nvPr/>
        </p:nvSpPr>
        <p:spPr bwMode="auto">
          <a:xfrm>
            <a:off x="3848100" y="42068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51" name="Line 27"/>
          <p:cNvSpPr>
            <a:spLocks noChangeShapeType="1"/>
          </p:cNvSpPr>
          <p:nvPr/>
        </p:nvSpPr>
        <p:spPr bwMode="auto">
          <a:xfrm>
            <a:off x="3348038" y="2565400"/>
            <a:ext cx="144462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52" name="Line 28"/>
          <p:cNvSpPr>
            <a:spLocks noChangeShapeType="1"/>
          </p:cNvSpPr>
          <p:nvPr/>
        </p:nvSpPr>
        <p:spPr bwMode="auto">
          <a:xfrm>
            <a:off x="3421063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53" name="Line 29"/>
          <p:cNvSpPr>
            <a:spLocks noChangeShapeType="1"/>
          </p:cNvSpPr>
          <p:nvPr/>
        </p:nvSpPr>
        <p:spPr bwMode="auto">
          <a:xfrm flipH="1">
            <a:off x="3348038" y="3860800"/>
            <a:ext cx="144462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54" name="Line 30"/>
          <p:cNvSpPr>
            <a:spLocks noChangeShapeType="1"/>
          </p:cNvSpPr>
          <p:nvPr/>
        </p:nvSpPr>
        <p:spPr bwMode="auto">
          <a:xfrm flipH="1">
            <a:off x="3348038" y="2205038"/>
            <a:ext cx="144462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55" name="Line 31"/>
          <p:cNvSpPr>
            <a:spLocks noChangeShapeType="1"/>
          </p:cNvSpPr>
          <p:nvPr/>
        </p:nvSpPr>
        <p:spPr bwMode="auto">
          <a:xfrm flipH="1" flipV="1">
            <a:off x="3348038" y="4149725"/>
            <a:ext cx="144462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56" name="Line 32"/>
          <p:cNvSpPr>
            <a:spLocks noChangeShapeType="1"/>
          </p:cNvSpPr>
          <p:nvPr/>
        </p:nvSpPr>
        <p:spPr bwMode="auto">
          <a:xfrm flipV="1">
            <a:off x="3059113" y="1989138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89857" name="Group 33"/>
          <p:cNvGrpSpPr>
            <a:grpSpLocks/>
          </p:cNvGrpSpPr>
          <p:nvPr/>
        </p:nvGrpSpPr>
        <p:grpSpPr bwMode="auto">
          <a:xfrm>
            <a:off x="2627313" y="4076700"/>
            <a:ext cx="812800" cy="304800"/>
            <a:chOff x="1872" y="1248"/>
            <a:chExt cx="576" cy="192"/>
          </a:xfrm>
        </p:grpSpPr>
        <p:sp>
          <p:nvSpPr>
            <p:cNvPr id="589858" name="Line 34"/>
            <p:cNvSpPr>
              <a:spLocks noChangeShapeType="1"/>
            </p:cNvSpPr>
            <p:nvPr/>
          </p:nvSpPr>
          <p:spPr bwMode="auto">
            <a:xfrm flipH="1">
              <a:off x="1872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9859" name="Line 35"/>
            <p:cNvSpPr>
              <a:spLocks noChangeShapeType="1"/>
            </p:cNvSpPr>
            <p:nvPr/>
          </p:nvSpPr>
          <p:spPr bwMode="auto">
            <a:xfrm>
              <a:off x="2256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89860" name="Group 36"/>
          <p:cNvGrpSpPr>
            <a:grpSpLocks/>
          </p:cNvGrpSpPr>
          <p:nvPr/>
        </p:nvGrpSpPr>
        <p:grpSpPr bwMode="auto">
          <a:xfrm>
            <a:off x="2627313" y="2565400"/>
            <a:ext cx="812800" cy="304800"/>
            <a:chOff x="1872" y="1248"/>
            <a:chExt cx="576" cy="192"/>
          </a:xfrm>
        </p:grpSpPr>
        <p:sp>
          <p:nvSpPr>
            <p:cNvPr id="589861" name="Line 37"/>
            <p:cNvSpPr>
              <a:spLocks noChangeShapeType="1"/>
            </p:cNvSpPr>
            <p:nvPr/>
          </p:nvSpPr>
          <p:spPr bwMode="auto">
            <a:xfrm flipH="1">
              <a:off x="1872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9862" name="Line 38"/>
            <p:cNvSpPr>
              <a:spLocks noChangeShapeType="1"/>
            </p:cNvSpPr>
            <p:nvPr/>
          </p:nvSpPr>
          <p:spPr bwMode="auto">
            <a:xfrm>
              <a:off x="2256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cxnSp>
        <p:nvCxnSpPr>
          <p:cNvPr id="589863" name="AutoShape 39"/>
          <p:cNvCxnSpPr>
            <a:cxnSpLocks noChangeShapeType="1"/>
          </p:cNvCxnSpPr>
          <p:nvPr/>
        </p:nvCxnSpPr>
        <p:spPr bwMode="auto">
          <a:xfrm rot="5400000" flipH="1">
            <a:off x="2897188" y="2114550"/>
            <a:ext cx="1331912" cy="865188"/>
          </a:xfrm>
          <a:prstGeom prst="curvedConnector3">
            <a:avLst>
              <a:gd name="adj1" fmla="val 4863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9865" name="Freeform 41"/>
          <p:cNvSpPr>
            <a:spLocks/>
          </p:cNvSpPr>
          <p:nvPr/>
        </p:nvSpPr>
        <p:spPr bwMode="auto">
          <a:xfrm>
            <a:off x="5986463" y="2197100"/>
            <a:ext cx="746125" cy="1252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66" name="Rectangle 42"/>
          <p:cNvSpPr>
            <a:spLocks noChangeArrowheads="1"/>
          </p:cNvSpPr>
          <p:nvPr/>
        </p:nvSpPr>
        <p:spPr bwMode="auto">
          <a:xfrm>
            <a:off x="6394450" y="3063875"/>
            <a:ext cx="338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69" name="Line 45"/>
          <p:cNvSpPr>
            <a:spLocks noChangeShapeType="1"/>
          </p:cNvSpPr>
          <p:nvPr/>
        </p:nvSpPr>
        <p:spPr bwMode="auto">
          <a:xfrm>
            <a:off x="5173663" y="1920875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0" name="Line 46"/>
          <p:cNvSpPr>
            <a:spLocks noChangeShapeType="1"/>
          </p:cNvSpPr>
          <p:nvPr/>
        </p:nvSpPr>
        <p:spPr bwMode="auto">
          <a:xfrm>
            <a:off x="5986463" y="27590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1" name="Line 47"/>
          <p:cNvSpPr>
            <a:spLocks noChangeShapeType="1"/>
          </p:cNvSpPr>
          <p:nvPr/>
        </p:nvSpPr>
        <p:spPr bwMode="auto">
          <a:xfrm flipV="1">
            <a:off x="5986463" y="19208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2" name="Line 48"/>
          <p:cNvSpPr>
            <a:spLocks noChangeShapeType="1"/>
          </p:cNvSpPr>
          <p:nvPr/>
        </p:nvSpPr>
        <p:spPr bwMode="auto">
          <a:xfrm>
            <a:off x="6394450" y="34448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3" name="Line 49"/>
          <p:cNvSpPr>
            <a:spLocks noChangeShapeType="1"/>
          </p:cNvSpPr>
          <p:nvPr/>
        </p:nvSpPr>
        <p:spPr bwMode="auto">
          <a:xfrm>
            <a:off x="5986463" y="42068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4" name="Line 50"/>
          <p:cNvSpPr>
            <a:spLocks noChangeShapeType="1"/>
          </p:cNvSpPr>
          <p:nvPr/>
        </p:nvSpPr>
        <p:spPr bwMode="auto">
          <a:xfrm>
            <a:off x="6732588" y="275907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5" name="Freeform 51"/>
          <p:cNvSpPr>
            <a:spLocks/>
          </p:cNvSpPr>
          <p:nvPr/>
        </p:nvSpPr>
        <p:spPr bwMode="auto">
          <a:xfrm>
            <a:off x="5986463" y="2187575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6" name="Freeform 52"/>
          <p:cNvSpPr>
            <a:spLocks/>
          </p:cNvSpPr>
          <p:nvPr/>
        </p:nvSpPr>
        <p:spPr bwMode="auto">
          <a:xfrm>
            <a:off x="5986463" y="2682875"/>
            <a:ext cx="407987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7" name="Line 53"/>
          <p:cNvSpPr>
            <a:spLocks noChangeShapeType="1"/>
          </p:cNvSpPr>
          <p:nvPr/>
        </p:nvSpPr>
        <p:spPr bwMode="auto">
          <a:xfrm>
            <a:off x="5986463" y="3902075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78" name="Line 54"/>
          <p:cNvSpPr>
            <a:spLocks noChangeShapeType="1"/>
          </p:cNvSpPr>
          <p:nvPr/>
        </p:nvSpPr>
        <p:spPr bwMode="auto">
          <a:xfrm>
            <a:off x="5986463" y="4206875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80" name="Rectangle 56"/>
          <p:cNvSpPr>
            <a:spLocks noChangeArrowheads="1"/>
          </p:cNvSpPr>
          <p:nvPr/>
        </p:nvSpPr>
        <p:spPr bwMode="auto">
          <a:xfrm>
            <a:off x="5986463" y="3902075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81" name="Line 57"/>
          <p:cNvSpPr>
            <a:spLocks noChangeShapeType="1"/>
          </p:cNvSpPr>
          <p:nvPr/>
        </p:nvSpPr>
        <p:spPr bwMode="auto">
          <a:xfrm>
            <a:off x="6394450" y="42068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84" name="Line 60"/>
          <p:cNvSpPr>
            <a:spLocks noChangeShapeType="1"/>
          </p:cNvSpPr>
          <p:nvPr/>
        </p:nvSpPr>
        <p:spPr bwMode="auto">
          <a:xfrm flipH="1">
            <a:off x="5148263" y="2636838"/>
            <a:ext cx="431800" cy="16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85" name="Line 61"/>
          <p:cNvSpPr>
            <a:spLocks noChangeShapeType="1"/>
          </p:cNvSpPr>
          <p:nvPr/>
        </p:nvSpPr>
        <p:spPr bwMode="auto">
          <a:xfrm>
            <a:off x="5580063" y="2636838"/>
            <a:ext cx="406400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87" name="Line 63"/>
          <p:cNvSpPr>
            <a:spLocks noChangeShapeType="1"/>
          </p:cNvSpPr>
          <p:nvPr/>
        </p:nvSpPr>
        <p:spPr bwMode="auto">
          <a:xfrm flipH="1">
            <a:off x="5199063" y="4221163"/>
            <a:ext cx="381000" cy="16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88" name="Line 64"/>
          <p:cNvSpPr>
            <a:spLocks noChangeShapeType="1"/>
          </p:cNvSpPr>
          <p:nvPr/>
        </p:nvSpPr>
        <p:spPr bwMode="auto">
          <a:xfrm>
            <a:off x="5580063" y="4221163"/>
            <a:ext cx="431800" cy="16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89" name="Line 65"/>
          <p:cNvSpPr>
            <a:spLocks noChangeShapeType="1"/>
          </p:cNvSpPr>
          <p:nvPr/>
        </p:nvSpPr>
        <p:spPr bwMode="auto">
          <a:xfrm>
            <a:off x="5867400" y="2420938"/>
            <a:ext cx="144463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0" name="Line 66"/>
          <p:cNvSpPr>
            <a:spLocks noChangeShapeType="1"/>
          </p:cNvSpPr>
          <p:nvPr/>
        </p:nvSpPr>
        <p:spPr bwMode="auto">
          <a:xfrm>
            <a:off x="5940425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1" name="Line 67"/>
          <p:cNvSpPr>
            <a:spLocks noChangeShapeType="1"/>
          </p:cNvSpPr>
          <p:nvPr/>
        </p:nvSpPr>
        <p:spPr bwMode="auto">
          <a:xfrm flipH="1">
            <a:off x="5867400" y="2205038"/>
            <a:ext cx="144463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2" name="Line 68"/>
          <p:cNvSpPr>
            <a:spLocks noChangeShapeType="1"/>
          </p:cNvSpPr>
          <p:nvPr/>
        </p:nvSpPr>
        <p:spPr bwMode="auto">
          <a:xfrm flipH="1">
            <a:off x="3348038" y="4076700"/>
            <a:ext cx="6477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3" name="Line 69"/>
          <p:cNvSpPr>
            <a:spLocks noChangeShapeType="1"/>
          </p:cNvSpPr>
          <p:nvPr/>
        </p:nvSpPr>
        <p:spPr bwMode="auto">
          <a:xfrm flipH="1">
            <a:off x="5867400" y="3860800"/>
            <a:ext cx="144463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4" name="Line 70"/>
          <p:cNvSpPr>
            <a:spLocks noChangeShapeType="1"/>
          </p:cNvSpPr>
          <p:nvPr/>
        </p:nvSpPr>
        <p:spPr bwMode="auto">
          <a:xfrm flipH="1" flipV="1">
            <a:off x="5867400" y="4149725"/>
            <a:ext cx="144463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5" name="Line 71"/>
          <p:cNvSpPr>
            <a:spLocks noChangeShapeType="1"/>
          </p:cNvSpPr>
          <p:nvPr/>
        </p:nvSpPr>
        <p:spPr bwMode="auto">
          <a:xfrm flipH="1">
            <a:off x="5867400" y="4076700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6" name="Freeform 72"/>
          <p:cNvSpPr>
            <a:spLocks/>
          </p:cNvSpPr>
          <p:nvPr/>
        </p:nvSpPr>
        <p:spPr bwMode="auto">
          <a:xfrm>
            <a:off x="4643438" y="5445125"/>
            <a:ext cx="1439862" cy="38100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288" y="240"/>
              </a:cxn>
              <a:cxn ang="0">
                <a:pos x="0" y="0"/>
              </a:cxn>
            </a:cxnLst>
            <a:rect l="0" t="0" r="r" b="b"/>
            <a:pathLst>
              <a:path w="480" h="240">
                <a:moveTo>
                  <a:pt x="480" y="0"/>
                </a:moveTo>
                <a:cubicBezTo>
                  <a:pt x="424" y="120"/>
                  <a:pt x="368" y="240"/>
                  <a:pt x="288" y="240"/>
                </a:cubicBezTo>
                <a:cubicBezTo>
                  <a:pt x="208" y="240"/>
                  <a:pt x="104" y="120"/>
                  <a:pt x="0" y="0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89897" name="Line 73"/>
          <p:cNvSpPr>
            <a:spLocks noChangeShapeType="1"/>
          </p:cNvSpPr>
          <p:nvPr/>
        </p:nvSpPr>
        <p:spPr bwMode="auto">
          <a:xfrm>
            <a:off x="3635375" y="42926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8" name="Line 74"/>
          <p:cNvSpPr>
            <a:spLocks noChangeShapeType="1"/>
          </p:cNvSpPr>
          <p:nvPr/>
        </p:nvSpPr>
        <p:spPr bwMode="auto">
          <a:xfrm>
            <a:off x="6156325" y="42926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9899" name="Rectangle 75"/>
          <p:cNvSpPr>
            <a:spLocks noChangeArrowheads="1"/>
          </p:cNvSpPr>
          <p:nvPr/>
        </p:nvSpPr>
        <p:spPr bwMode="auto">
          <a:xfrm>
            <a:off x="3676650" y="624522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2_36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44983"/>
          <a:stretch>
            <a:fillRect/>
          </a:stretch>
        </p:blipFill>
        <p:spPr bwMode="auto">
          <a:xfrm>
            <a:off x="6156325" y="2997200"/>
            <a:ext cx="1800225" cy="1676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591875" name="Group 3"/>
          <p:cNvGrpSpPr>
            <a:grpSpLocks/>
          </p:cNvGrpSpPr>
          <p:nvPr/>
        </p:nvGrpSpPr>
        <p:grpSpPr bwMode="auto">
          <a:xfrm>
            <a:off x="1042988" y="2349500"/>
            <a:ext cx="4249737" cy="3167063"/>
            <a:chOff x="3552" y="816"/>
            <a:chExt cx="1524" cy="1056"/>
          </a:xfrm>
        </p:grpSpPr>
        <p:pic>
          <p:nvPicPr>
            <p:cNvPr id="5918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3552" y="816"/>
              <a:ext cx="1524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1877" name="Rectangle 5"/>
            <p:cNvSpPr>
              <a:spLocks noChangeArrowheads="1"/>
            </p:cNvSpPr>
            <p:nvPr/>
          </p:nvSpPr>
          <p:spPr bwMode="auto">
            <a:xfrm>
              <a:off x="3552" y="816"/>
              <a:ext cx="1522" cy="105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6172200" y="5715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chemeClr val="tx1"/>
                </a:solidFill>
                <a:latin typeface="Arial" charset="0"/>
              </a:rPr>
              <a:t>SÍSTOLE</a:t>
            </a:r>
          </a:p>
        </p:txBody>
      </p:sp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7391400" y="5715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b="1" i="1">
                <a:solidFill>
                  <a:schemeClr val="tx1"/>
                </a:solidFill>
                <a:latin typeface="Arial" charset="0"/>
              </a:rPr>
              <a:t>DIÁSTOLE</a:t>
            </a:r>
          </a:p>
        </p:txBody>
      </p:sp>
      <p:sp>
        <p:nvSpPr>
          <p:cNvPr id="591880" name="Rectangle 8"/>
          <p:cNvSpPr>
            <a:spLocks noChangeArrowheads="1"/>
          </p:cNvSpPr>
          <p:nvPr/>
        </p:nvSpPr>
        <p:spPr bwMode="auto">
          <a:xfrm>
            <a:off x="860425" y="314325"/>
            <a:ext cx="78311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r>
              <a:rPr lang="es-ES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Paraná en p. aspirativa en sístole y diástole</a:t>
            </a:r>
          </a:p>
          <a:p>
            <a:pPr algn="ctr" eaLnBrk="1" hangingPunct="1">
              <a:spcBef>
                <a:spcPct val="0"/>
              </a:spcBef>
            </a:pPr>
            <a:endParaRPr lang="es-ES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6180138" y="46466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sz="1800" b="1">
                <a:solidFill>
                  <a:schemeClr val="bg1"/>
                </a:solidFill>
                <a:latin typeface="Arial" charset="0"/>
              </a:rPr>
              <a:t>S</a:t>
            </a:r>
          </a:p>
        </p:txBody>
      </p:sp>
      <p:sp>
        <p:nvSpPr>
          <p:cNvPr id="591882" name="Rectangle 10"/>
          <p:cNvSpPr>
            <a:spLocks noChangeArrowheads="1"/>
          </p:cNvSpPr>
          <p:nvPr/>
        </p:nvSpPr>
        <p:spPr bwMode="auto">
          <a:xfrm>
            <a:off x="7380288" y="46466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sz="1800" b="1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3060700" y="6165850"/>
            <a:ext cx="568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2_37                         (Cappelli)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964612" cy="11430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r>
              <a:rPr lang="es-E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Paraná en p. retrógrada en sístole </a:t>
            </a:r>
            <a:b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aspirativa en diástole</a:t>
            </a:r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23" name="Rectangle 3"/>
          <p:cNvSpPr>
            <a:spLocks noChangeArrowheads="1"/>
          </p:cNvSpPr>
          <p:nvPr/>
        </p:nvSpPr>
        <p:spPr bwMode="auto">
          <a:xfrm>
            <a:off x="1619250" y="1628775"/>
            <a:ext cx="5824538" cy="4572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25" name="Freeform 5"/>
          <p:cNvSpPr>
            <a:spLocks/>
          </p:cNvSpPr>
          <p:nvPr/>
        </p:nvSpPr>
        <p:spPr bwMode="auto">
          <a:xfrm>
            <a:off x="3368675" y="2413000"/>
            <a:ext cx="746125" cy="1252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3776663" y="3279775"/>
            <a:ext cx="3381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27" name="Rectangle 7"/>
          <p:cNvSpPr>
            <a:spLocks noChangeArrowheads="1"/>
          </p:cNvSpPr>
          <p:nvPr/>
        </p:nvSpPr>
        <p:spPr bwMode="auto">
          <a:xfrm>
            <a:off x="2555875" y="2136775"/>
            <a:ext cx="81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29" name="Line 9"/>
          <p:cNvSpPr>
            <a:spLocks noChangeShapeType="1"/>
          </p:cNvSpPr>
          <p:nvPr/>
        </p:nvSpPr>
        <p:spPr bwMode="auto">
          <a:xfrm>
            <a:off x="2555875" y="2136775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0" name="Line 10"/>
          <p:cNvSpPr>
            <a:spLocks noChangeShapeType="1"/>
          </p:cNvSpPr>
          <p:nvPr/>
        </p:nvSpPr>
        <p:spPr bwMode="auto">
          <a:xfrm>
            <a:off x="3368675" y="29749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1" name="Line 11"/>
          <p:cNvSpPr>
            <a:spLocks noChangeShapeType="1"/>
          </p:cNvSpPr>
          <p:nvPr/>
        </p:nvSpPr>
        <p:spPr bwMode="auto">
          <a:xfrm flipV="1">
            <a:off x="3368675" y="21367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2" name="Line 12"/>
          <p:cNvSpPr>
            <a:spLocks noChangeShapeType="1"/>
          </p:cNvSpPr>
          <p:nvPr/>
        </p:nvSpPr>
        <p:spPr bwMode="auto">
          <a:xfrm>
            <a:off x="3776663" y="36607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3" name="Line 13"/>
          <p:cNvSpPr>
            <a:spLocks noChangeShapeType="1"/>
          </p:cNvSpPr>
          <p:nvPr/>
        </p:nvSpPr>
        <p:spPr bwMode="auto">
          <a:xfrm>
            <a:off x="3368675" y="44227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4" name="Line 14"/>
          <p:cNvSpPr>
            <a:spLocks noChangeShapeType="1"/>
          </p:cNvSpPr>
          <p:nvPr/>
        </p:nvSpPr>
        <p:spPr bwMode="auto">
          <a:xfrm>
            <a:off x="4114800" y="297497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5" name="Freeform 15"/>
          <p:cNvSpPr>
            <a:spLocks/>
          </p:cNvSpPr>
          <p:nvPr/>
        </p:nvSpPr>
        <p:spPr bwMode="auto">
          <a:xfrm>
            <a:off x="3368675" y="2403475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6" name="Freeform 16"/>
          <p:cNvSpPr>
            <a:spLocks/>
          </p:cNvSpPr>
          <p:nvPr/>
        </p:nvSpPr>
        <p:spPr bwMode="auto">
          <a:xfrm>
            <a:off x="3368675" y="2898775"/>
            <a:ext cx="407988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7" name="Line 17"/>
          <p:cNvSpPr>
            <a:spLocks noChangeShapeType="1"/>
          </p:cNvSpPr>
          <p:nvPr/>
        </p:nvSpPr>
        <p:spPr bwMode="auto">
          <a:xfrm>
            <a:off x="3368675" y="4117975"/>
            <a:ext cx="407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38" name="Line 18"/>
          <p:cNvSpPr>
            <a:spLocks noChangeShapeType="1"/>
          </p:cNvSpPr>
          <p:nvPr/>
        </p:nvSpPr>
        <p:spPr bwMode="auto">
          <a:xfrm>
            <a:off x="3368675" y="4422775"/>
            <a:ext cx="407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40" name="Rectangle 20"/>
          <p:cNvSpPr>
            <a:spLocks noChangeArrowheads="1"/>
          </p:cNvSpPr>
          <p:nvPr/>
        </p:nvSpPr>
        <p:spPr bwMode="auto">
          <a:xfrm>
            <a:off x="3368675" y="4117975"/>
            <a:ext cx="407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41" name="Line 21"/>
          <p:cNvSpPr>
            <a:spLocks noChangeShapeType="1"/>
          </p:cNvSpPr>
          <p:nvPr/>
        </p:nvSpPr>
        <p:spPr bwMode="auto">
          <a:xfrm>
            <a:off x="3776663" y="44227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42" name="Oval 22"/>
          <p:cNvSpPr>
            <a:spLocks noChangeArrowheads="1"/>
          </p:cNvSpPr>
          <p:nvPr/>
        </p:nvSpPr>
        <p:spPr bwMode="auto">
          <a:xfrm>
            <a:off x="3776663" y="5184775"/>
            <a:ext cx="338137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44" name="Freeform 24"/>
          <p:cNvSpPr>
            <a:spLocks/>
          </p:cNvSpPr>
          <p:nvPr/>
        </p:nvSpPr>
        <p:spPr bwMode="auto">
          <a:xfrm>
            <a:off x="6230938" y="2409825"/>
            <a:ext cx="746125" cy="1252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45" name="Rectangle 25"/>
          <p:cNvSpPr>
            <a:spLocks noChangeArrowheads="1"/>
          </p:cNvSpPr>
          <p:nvPr/>
        </p:nvSpPr>
        <p:spPr bwMode="auto">
          <a:xfrm>
            <a:off x="6638925" y="3276600"/>
            <a:ext cx="338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48" name="Line 28"/>
          <p:cNvSpPr>
            <a:spLocks noChangeShapeType="1"/>
          </p:cNvSpPr>
          <p:nvPr/>
        </p:nvSpPr>
        <p:spPr bwMode="auto">
          <a:xfrm>
            <a:off x="5418138" y="21336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49" name="Line 29"/>
          <p:cNvSpPr>
            <a:spLocks noChangeShapeType="1"/>
          </p:cNvSpPr>
          <p:nvPr/>
        </p:nvSpPr>
        <p:spPr bwMode="auto">
          <a:xfrm>
            <a:off x="6230938" y="2971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0" name="Line 30"/>
          <p:cNvSpPr>
            <a:spLocks noChangeShapeType="1"/>
          </p:cNvSpPr>
          <p:nvPr/>
        </p:nvSpPr>
        <p:spPr bwMode="auto">
          <a:xfrm flipV="1">
            <a:off x="6230938" y="2133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1" name="Line 31"/>
          <p:cNvSpPr>
            <a:spLocks noChangeShapeType="1"/>
          </p:cNvSpPr>
          <p:nvPr/>
        </p:nvSpPr>
        <p:spPr bwMode="auto">
          <a:xfrm>
            <a:off x="6638925" y="3657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2" name="Line 32"/>
          <p:cNvSpPr>
            <a:spLocks noChangeShapeType="1"/>
          </p:cNvSpPr>
          <p:nvPr/>
        </p:nvSpPr>
        <p:spPr bwMode="auto">
          <a:xfrm>
            <a:off x="6230938" y="4419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3" name="Line 33"/>
          <p:cNvSpPr>
            <a:spLocks noChangeShapeType="1"/>
          </p:cNvSpPr>
          <p:nvPr/>
        </p:nvSpPr>
        <p:spPr bwMode="auto">
          <a:xfrm>
            <a:off x="6977063" y="29718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4" name="Freeform 34"/>
          <p:cNvSpPr>
            <a:spLocks/>
          </p:cNvSpPr>
          <p:nvPr/>
        </p:nvSpPr>
        <p:spPr bwMode="auto">
          <a:xfrm>
            <a:off x="6230938" y="2400300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5" name="Freeform 35"/>
          <p:cNvSpPr>
            <a:spLocks/>
          </p:cNvSpPr>
          <p:nvPr/>
        </p:nvSpPr>
        <p:spPr bwMode="auto">
          <a:xfrm>
            <a:off x="6230938" y="2895600"/>
            <a:ext cx="407987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6" name="Line 36"/>
          <p:cNvSpPr>
            <a:spLocks noChangeShapeType="1"/>
          </p:cNvSpPr>
          <p:nvPr/>
        </p:nvSpPr>
        <p:spPr bwMode="auto">
          <a:xfrm>
            <a:off x="6230938" y="4114800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7" name="Line 37"/>
          <p:cNvSpPr>
            <a:spLocks noChangeShapeType="1"/>
          </p:cNvSpPr>
          <p:nvPr/>
        </p:nvSpPr>
        <p:spPr bwMode="auto">
          <a:xfrm>
            <a:off x="6230938" y="4419600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59" name="Rectangle 39"/>
          <p:cNvSpPr>
            <a:spLocks noChangeArrowheads="1"/>
          </p:cNvSpPr>
          <p:nvPr/>
        </p:nvSpPr>
        <p:spPr bwMode="auto">
          <a:xfrm>
            <a:off x="6230938" y="4114800"/>
            <a:ext cx="407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60" name="Line 40"/>
          <p:cNvSpPr>
            <a:spLocks noChangeShapeType="1"/>
          </p:cNvSpPr>
          <p:nvPr/>
        </p:nvSpPr>
        <p:spPr bwMode="auto">
          <a:xfrm>
            <a:off x="6638925" y="4419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61" name="Oval 41"/>
          <p:cNvSpPr>
            <a:spLocks noChangeArrowheads="1"/>
          </p:cNvSpPr>
          <p:nvPr/>
        </p:nvSpPr>
        <p:spPr bwMode="auto">
          <a:xfrm>
            <a:off x="6638925" y="5181600"/>
            <a:ext cx="338138" cy="152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93962" name="Group 42"/>
          <p:cNvGrpSpPr>
            <a:grpSpLocks/>
          </p:cNvGrpSpPr>
          <p:nvPr/>
        </p:nvGrpSpPr>
        <p:grpSpPr bwMode="auto">
          <a:xfrm>
            <a:off x="2573338" y="4267200"/>
            <a:ext cx="812800" cy="304800"/>
            <a:chOff x="1872" y="1248"/>
            <a:chExt cx="576" cy="192"/>
          </a:xfrm>
        </p:grpSpPr>
        <p:sp>
          <p:nvSpPr>
            <p:cNvPr id="593963" name="Line 43"/>
            <p:cNvSpPr>
              <a:spLocks noChangeShapeType="1"/>
            </p:cNvSpPr>
            <p:nvPr/>
          </p:nvSpPr>
          <p:spPr bwMode="auto">
            <a:xfrm flipH="1">
              <a:off x="1872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3964" name="Line 44"/>
            <p:cNvSpPr>
              <a:spLocks noChangeShapeType="1"/>
            </p:cNvSpPr>
            <p:nvPr/>
          </p:nvSpPr>
          <p:spPr bwMode="auto">
            <a:xfrm>
              <a:off x="2256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93965" name="Group 45"/>
          <p:cNvGrpSpPr>
            <a:grpSpLocks/>
          </p:cNvGrpSpPr>
          <p:nvPr/>
        </p:nvGrpSpPr>
        <p:grpSpPr bwMode="auto">
          <a:xfrm>
            <a:off x="2573338" y="2895600"/>
            <a:ext cx="812800" cy="304800"/>
            <a:chOff x="1872" y="1248"/>
            <a:chExt cx="576" cy="192"/>
          </a:xfrm>
        </p:grpSpPr>
        <p:sp>
          <p:nvSpPr>
            <p:cNvPr id="593966" name="Line 46"/>
            <p:cNvSpPr>
              <a:spLocks noChangeShapeType="1"/>
            </p:cNvSpPr>
            <p:nvPr/>
          </p:nvSpPr>
          <p:spPr bwMode="auto">
            <a:xfrm flipH="1">
              <a:off x="1872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3967" name="Line 47"/>
            <p:cNvSpPr>
              <a:spLocks noChangeShapeType="1"/>
            </p:cNvSpPr>
            <p:nvPr/>
          </p:nvSpPr>
          <p:spPr bwMode="auto">
            <a:xfrm>
              <a:off x="2256" y="1248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93968" name="Line 48"/>
          <p:cNvSpPr>
            <a:spLocks noChangeShapeType="1"/>
          </p:cNvSpPr>
          <p:nvPr/>
        </p:nvSpPr>
        <p:spPr bwMode="auto">
          <a:xfrm flipV="1">
            <a:off x="2979738" y="23622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69" name="Line 49"/>
          <p:cNvSpPr>
            <a:spLocks noChangeShapeType="1"/>
          </p:cNvSpPr>
          <p:nvPr/>
        </p:nvSpPr>
        <p:spPr bwMode="auto">
          <a:xfrm flipV="1">
            <a:off x="3924300" y="3421063"/>
            <a:ext cx="0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593970" name="AutoShape 50"/>
          <p:cNvCxnSpPr>
            <a:cxnSpLocks noChangeShapeType="1"/>
          </p:cNvCxnSpPr>
          <p:nvPr/>
        </p:nvCxnSpPr>
        <p:spPr bwMode="auto">
          <a:xfrm rot="5400000" flipH="1">
            <a:off x="2808287" y="2241551"/>
            <a:ext cx="1285875" cy="9461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593971" name="Group 51"/>
          <p:cNvGrpSpPr>
            <a:grpSpLocks/>
          </p:cNvGrpSpPr>
          <p:nvPr/>
        </p:nvGrpSpPr>
        <p:grpSpPr bwMode="auto">
          <a:xfrm>
            <a:off x="5418138" y="2590800"/>
            <a:ext cx="812800" cy="457200"/>
            <a:chOff x="1872" y="1152"/>
            <a:chExt cx="576" cy="288"/>
          </a:xfrm>
        </p:grpSpPr>
        <p:sp>
          <p:nvSpPr>
            <p:cNvPr id="593972" name="Line 52"/>
            <p:cNvSpPr>
              <a:spLocks noChangeShapeType="1"/>
            </p:cNvSpPr>
            <p:nvPr/>
          </p:nvSpPr>
          <p:spPr bwMode="auto">
            <a:xfrm flipH="1">
              <a:off x="1872" y="1152"/>
              <a:ext cx="28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3973" name="Line 53"/>
            <p:cNvSpPr>
              <a:spLocks noChangeShapeType="1"/>
            </p:cNvSpPr>
            <p:nvPr/>
          </p:nvSpPr>
          <p:spPr bwMode="auto">
            <a:xfrm>
              <a:off x="2160" y="1152"/>
              <a:ext cx="28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93974" name="Group 54"/>
          <p:cNvGrpSpPr>
            <a:grpSpLocks/>
          </p:cNvGrpSpPr>
          <p:nvPr/>
        </p:nvGrpSpPr>
        <p:grpSpPr bwMode="auto">
          <a:xfrm>
            <a:off x="5418138" y="4114800"/>
            <a:ext cx="812800" cy="457200"/>
            <a:chOff x="1872" y="1152"/>
            <a:chExt cx="576" cy="288"/>
          </a:xfrm>
        </p:grpSpPr>
        <p:sp>
          <p:nvSpPr>
            <p:cNvPr id="593975" name="Line 55"/>
            <p:cNvSpPr>
              <a:spLocks noChangeShapeType="1"/>
            </p:cNvSpPr>
            <p:nvPr/>
          </p:nvSpPr>
          <p:spPr bwMode="auto">
            <a:xfrm flipH="1">
              <a:off x="1872" y="1152"/>
              <a:ext cx="28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3976" name="Line 56"/>
            <p:cNvSpPr>
              <a:spLocks noChangeShapeType="1"/>
            </p:cNvSpPr>
            <p:nvPr/>
          </p:nvSpPr>
          <p:spPr bwMode="auto">
            <a:xfrm>
              <a:off x="2160" y="1152"/>
              <a:ext cx="28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93977" name="Line 57"/>
          <p:cNvSpPr>
            <a:spLocks noChangeShapeType="1"/>
          </p:cNvSpPr>
          <p:nvPr/>
        </p:nvSpPr>
        <p:spPr bwMode="auto">
          <a:xfrm>
            <a:off x="2166938" y="5943600"/>
            <a:ext cx="4741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3978" name="Text Box 58"/>
          <p:cNvSpPr txBox="1">
            <a:spLocks noChangeArrowheads="1"/>
          </p:cNvSpPr>
          <p:nvPr/>
        </p:nvSpPr>
        <p:spPr bwMode="auto">
          <a:xfrm>
            <a:off x="2573338" y="5334000"/>
            <a:ext cx="162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sístole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93979" name="Text Box 59"/>
          <p:cNvSpPr txBox="1">
            <a:spLocks noChangeArrowheads="1"/>
          </p:cNvSpPr>
          <p:nvPr/>
        </p:nvSpPr>
        <p:spPr bwMode="auto">
          <a:xfrm>
            <a:off x="5080000" y="5334000"/>
            <a:ext cx="162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diástole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93980" name="Freeform 60"/>
          <p:cNvSpPr>
            <a:spLocks/>
          </p:cNvSpPr>
          <p:nvPr/>
        </p:nvSpPr>
        <p:spPr bwMode="auto">
          <a:xfrm>
            <a:off x="5178425" y="5943600"/>
            <a:ext cx="16256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144"/>
              </a:cxn>
              <a:cxn ang="0">
                <a:pos x="1152" y="0"/>
              </a:cxn>
            </a:cxnLst>
            <a:rect l="0" t="0" r="r" b="b"/>
            <a:pathLst>
              <a:path w="1152" h="144">
                <a:moveTo>
                  <a:pt x="0" y="0"/>
                </a:moveTo>
                <a:cubicBezTo>
                  <a:pt x="144" y="72"/>
                  <a:pt x="288" y="144"/>
                  <a:pt x="480" y="144"/>
                </a:cubicBezTo>
                <a:cubicBezTo>
                  <a:pt x="672" y="144"/>
                  <a:pt x="1040" y="24"/>
                  <a:pt x="1152" y="0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1" name="Freeform 61"/>
          <p:cNvSpPr>
            <a:spLocks/>
          </p:cNvSpPr>
          <p:nvPr/>
        </p:nvSpPr>
        <p:spPr bwMode="auto">
          <a:xfrm>
            <a:off x="3119438" y="5734050"/>
            <a:ext cx="2100262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72" y="0"/>
              </a:cxn>
              <a:cxn ang="0">
                <a:pos x="1488" y="144"/>
              </a:cxn>
            </a:cxnLst>
            <a:rect l="0" t="0" r="r" b="b"/>
            <a:pathLst>
              <a:path w="1488" h="144">
                <a:moveTo>
                  <a:pt x="0" y="144"/>
                </a:moveTo>
                <a:cubicBezTo>
                  <a:pt x="212" y="72"/>
                  <a:pt x="424" y="0"/>
                  <a:pt x="672" y="0"/>
                </a:cubicBezTo>
                <a:cubicBezTo>
                  <a:pt x="920" y="0"/>
                  <a:pt x="1204" y="72"/>
                  <a:pt x="1488" y="144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2" name="Line 62"/>
          <p:cNvSpPr>
            <a:spLocks noChangeShapeType="1"/>
          </p:cNvSpPr>
          <p:nvPr/>
        </p:nvSpPr>
        <p:spPr bwMode="auto">
          <a:xfrm flipH="1">
            <a:off x="6084888" y="2420938"/>
            <a:ext cx="142875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3" name="Line 63"/>
          <p:cNvSpPr>
            <a:spLocks noChangeShapeType="1"/>
          </p:cNvSpPr>
          <p:nvPr/>
        </p:nvSpPr>
        <p:spPr bwMode="auto">
          <a:xfrm flipH="1" flipV="1">
            <a:off x="6084888" y="2708275"/>
            <a:ext cx="142875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4" name="Line 64"/>
          <p:cNvSpPr>
            <a:spLocks noChangeShapeType="1"/>
          </p:cNvSpPr>
          <p:nvPr/>
        </p:nvSpPr>
        <p:spPr bwMode="auto">
          <a:xfrm flipH="1">
            <a:off x="3203575" y="2420938"/>
            <a:ext cx="215900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5" name="Line 65"/>
          <p:cNvSpPr>
            <a:spLocks noChangeShapeType="1"/>
          </p:cNvSpPr>
          <p:nvPr/>
        </p:nvSpPr>
        <p:spPr bwMode="auto">
          <a:xfrm flipH="1" flipV="1">
            <a:off x="3203575" y="2781300"/>
            <a:ext cx="215900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6" name="Line 66"/>
          <p:cNvSpPr>
            <a:spLocks noChangeShapeType="1"/>
          </p:cNvSpPr>
          <p:nvPr/>
        </p:nvSpPr>
        <p:spPr bwMode="auto">
          <a:xfrm flipH="1">
            <a:off x="3276600" y="4076700"/>
            <a:ext cx="144463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7" name="Line 67"/>
          <p:cNvSpPr>
            <a:spLocks noChangeShapeType="1"/>
          </p:cNvSpPr>
          <p:nvPr/>
        </p:nvSpPr>
        <p:spPr bwMode="auto">
          <a:xfrm flipH="1" flipV="1">
            <a:off x="3275013" y="4365625"/>
            <a:ext cx="144462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8" name="Line 68"/>
          <p:cNvSpPr>
            <a:spLocks noChangeShapeType="1"/>
          </p:cNvSpPr>
          <p:nvPr/>
        </p:nvSpPr>
        <p:spPr bwMode="auto">
          <a:xfrm>
            <a:off x="3349625" y="4292600"/>
            <a:ext cx="574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89" name="Line 69"/>
          <p:cNvSpPr>
            <a:spLocks noChangeShapeType="1"/>
          </p:cNvSpPr>
          <p:nvPr/>
        </p:nvSpPr>
        <p:spPr bwMode="auto">
          <a:xfrm>
            <a:off x="3924300" y="4365625"/>
            <a:ext cx="0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90" name="Line 70"/>
          <p:cNvSpPr>
            <a:spLocks noChangeShapeType="1"/>
          </p:cNvSpPr>
          <p:nvPr/>
        </p:nvSpPr>
        <p:spPr bwMode="auto">
          <a:xfrm flipH="1">
            <a:off x="6227763" y="4292600"/>
            <a:ext cx="431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91" name="Line 71"/>
          <p:cNvSpPr>
            <a:spLocks noChangeShapeType="1"/>
          </p:cNvSpPr>
          <p:nvPr/>
        </p:nvSpPr>
        <p:spPr bwMode="auto">
          <a:xfrm>
            <a:off x="6804025" y="4365625"/>
            <a:ext cx="0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92" name="Line 72"/>
          <p:cNvSpPr>
            <a:spLocks noChangeShapeType="1"/>
          </p:cNvSpPr>
          <p:nvPr/>
        </p:nvSpPr>
        <p:spPr bwMode="auto">
          <a:xfrm>
            <a:off x="3563938" y="45085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93" name="Line 73"/>
          <p:cNvSpPr>
            <a:spLocks noChangeShapeType="1"/>
          </p:cNvSpPr>
          <p:nvPr/>
        </p:nvSpPr>
        <p:spPr bwMode="auto">
          <a:xfrm>
            <a:off x="6443663" y="45085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3994" name="Line 74"/>
          <p:cNvSpPr>
            <a:spLocks noChangeShapeType="1"/>
          </p:cNvSpPr>
          <p:nvPr/>
        </p:nvSpPr>
        <p:spPr bwMode="auto">
          <a:xfrm>
            <a:off x="6804025" y="2852738"/>
            <a:ext cx="0" cy="12969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93995" name="Rectangle 75"/>
          <p:cNvSpPr>
            <a:spLocks noChangeArrowheads="1"/>
          </p:cNvSpPr>
          <p:nvPr/>
        </p:nvSpPr>
        <p:spPr bwMode="auto">
          <a:xfrm>
            <a:off x="4017963" y="631666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3" cstate="print"/>
          <a:srcRect l="27914" t="9418"/>
          <a:stretch>
            <a:fillRect/>
          </a:stretch>
        </p:blipFill>
        <p:spPr bwMode="auto">
          <a:xfrm>
            <a:off x="5267325" y="2852738"/>
            <a:ext cx="319246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71" name="Picture 3"/>
          <p:cNvPicPr>
            <a:picLocks noChangeAspect="1" noChangeArrowheads="1"/>
          </p:cNvPicPr>
          <p:nvPr/>
        </p:nvPicPr>
        <p:blipFill>
          <a:blip r:embed="rId4" cstate="print"/>
          <a:srcRect t="42953" b="10866"/>
          <a:stretch>
            <a:fillRect/>
          </a:stretch>
        </p:blipFill>
        <p:spPr bwMode="auto">
          <a:xfrm>
            <a:off x="900113" y="2852738"/>
            <a:ext cx="33845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_tradnl" sz="28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827088" y="620713"/>
            <a:ext cx="77501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Paraná en p. retrógrada en sístole </a:t>
            </a:r>
            <a:b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aspirativa en diástole</a:t>
            </a:r>
          </a:p>
        </p:txBody>
      </p:sp>
      <p:sp>
        <p:nvSpPr>
          <p:cNvPr id="595974" name="Rectangle 6"/>
          <p:cNvSpPr>
            <a:spLocks noChangeArrowheads="1"/>
          </p:cNvSpPr>
          <p:nvPr/>
        </p:nvSpPr>
        <p:spPr bwMode="auto">
          <a:xfrm>
            <a:off x="6659563" y="45085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sz="1800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5651500" y="2997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sz="1800" b="1">
                <a:solidFill>
                  <a:schemeClr val="bg1"/>
                </a:solidFill>
                <a:latin typeface="Arial" charset="0"/>
              </a:rPr>
              <a:t>S</a:t>
            </a:r>
          </a:p>
        </p:txBody>
      </p:sp>
      <p:sp>
        <p:nvSpPr>
          <p:cNvPr id="595976" name="Rectangle 8"/>
          <p:cNvSpPr>
            <a:spLocks noChangeArrowheads="1"/>
          </p:cNvSpPr>
          <p:nvPr/>
        </p:nvSpPr>
        <p:spPr bwMode="auto">
          <a:xfrm>
            <a:off x="3708400" y="5984875"/>
            <a:ext cx="554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2_39                                 (Cappelli)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463" y="304800"/>
            <a:ext cx="9324976" cy="1143000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r>
              <a:rPr lang="es-E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Paraná en p. retrógrada en sístole y diástole</a:t>
            </a:r>
            <a:r>
              <a:rPr lang="es-E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" sz="4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_tradnl" sz="4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8019" name="Rectangle 3"/>
          <p:cNvSpPr>
            <a:spLocks noChangeArrowheads="1"/>
          </p:cNvSpPr>
          <p:nvPr/>
        </p:nvSpPr>
        <p:spPr bwMode="auto">
          <a:xfrm>
            <a:off x="1625600" y="1736725"/>
            <a:ext cx="5824538" cy="4572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0" name="Freeform 4"/>
          <p:cNvSpPr>
            <a:spLocks/>
          </p:cNvSpPr>
          <p:nvPr/>
        </p:nvSpPr>
        <p:spPr bwMode="auto">
          <a:xfrm>
            <a:off x="3368675" y="2413000"/>
            <a:ext cx="746125" cy="1252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3776663" y="3279775"/>
            <a:ext cx="338137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2555875" y="2136775"/>
            <a:ext cx="812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4" name="Line 8"/>
          <p:cNvSpPr>
            <a:spLocks noChangeShapeType="1"/>
          </p:cNvSpPr>
          <p:nvPr/>
        </p:nvSpPr>
        <p:spPr bwMode="auto">
          <a:xfrm>
            <a:off x="2555875" y="2136775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5" name="Line 9"/>
          <p:cNvSpPr>
            <a:spLocks noChangeShapeType="1"/>
          </p:cNvSpPr>
          <p:nvPr/>
        </p:nvSpPr>
        <p:spPr bwMode="auto">
          <a:xfrm>
            <a:off x="3368675" y="297497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6" name="Line 10"/>
          <p:cNvSpPr>
            <a:spLocks noChangeShapeType="1"/>
          </p:cNvSpPr>
          <p:nvPr/>
        </p:nvSpPr>
        <p:spPr bwMode="auto">
          <a:xfrm flipV="1">
            <a:off x="3368675" y="21367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7" name="Line 11"/>
          <p:cNvSpPr>
            <a:spLocks noChangeShapeType="1"/>
          </p:cNvSpPr>
          <p:nvPr/>
        </p:nvSpPr>
        <p:spPr bwMode="auto">
          <a:xfrm>
            <a:off x="3776663" y="36607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8" name="Line 12"/>
          <p:cNvSpPr>
            <a:spLocks noChangeShapeType="1"/>
          </p:cNvSpPr>
          <p:nvPr/>
        </p:nvSpPr>
        <p:spPr bwMode="auto">
          <a:xfrm>
            <a:off x="3368675" y="44227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29" name="Line 13"/>
          <p:cNvSpPr>
            <a:spLocks noChangeShapeType="1"/>
          </p:cNvSpPr>
          <p:nvPr/>
        </p:nvSpPr>
        <p:spPr bwMode="auto">
          <a:xfrm>
            <a:off x="4114800" y="297497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0" name="Freeform 14"/>
          <p:cNvSpPr>
            <a:spLocks/>
          </p:cNvSpPr>
          <p:nvPr/>
        </p:nvSpPr>
        <p:spPr bwMode="auto">
          <a:xfrm>
            <a:off x="3368675" y="2403475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1" name="Freeform 15"/>
          <p:cNvSpPr>
            <a:spLocks/>
          </p:cNvSpPr>
          <p:nvPr/>
        </p:nvSpPr>
        <p:spPr bwMode="auto">
          <a:xfrm>
            <a:off x="3368675" y="2898775"/>
            <a:ext cx="407988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2" name="Line 16"/>
          <p:cNvSpPr>
            <a:spLocks noChangeShapeType="1"/>
          </p:cNvSpPr>
          <p:nvPr/>
        </p:nvSpPr>
        <p:spPr bwMode="auto">
          <a:xfrm>
            <a:off x="3368675" y="4117975"/>
            <a:ext cx="407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3" name="Line 17"/>
          <p:cNvSpPr>
            <a:spLocks noChangeShapeType="1"/>
          </p:cNvSpPr>
          <p:nvPr/>
        </p:nvSpPr>
        <p:spPr bwMode="auto">
          <a:xfrm>
            <a:off x="3368675" y="4422775"/>
            <a:ext cx="407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6" name="Line 20"/>
          <p:cNvSpPr>
            <a:spLocks noChangeShapeType="1"/>
          </p:cNvSpPr>
          <p:nvPr/>
        </p:nvSpPr>
        <p:spPr bwMode="auto">
          <a:xfrm>
            <a:off x="3776663" y="44227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7" name="Oval 21"/>
          <p:cNvSpPr>
            <a:spLocks noChangeArrowheads="1"/>
          </p:cNvSpPr>
          <p:nvPr/>
        </p:nvSpPr>
        <p:spPr bwMode="auto">
          <a:xfrm>
            <a:off x="3776663" y="5184775"/>
            <a:ext cx="338137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8" name="Freeform 22"/>
          <p:cNvSpPr>
            <a:spLocks/>
          </p:cNvSpPr>
          <p:nvPr/>
        </p:nvSpPr>
        <p:spPr bwMode="auto">
          <a:xfrm>
            <a:off x="6230938" y="2409825"/>
            <a:ext cx="746125" cy="12525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36" y="0"/>
              </a:cxn>
              <a:cxn ang="0">
                <a:pos x="48" y="3"/>
              </a:cxn>
              <a:cxn ang="0">
                <a:pos x="54" y="12"/>
              </a:cxn>
              <a:cxn ang="0">
                <a:pos x="72" y="18"/>
              </a:cxn>
              <a:cxn ang="0">
                <a:pos x="108" y="15"/>
              </a:cxn>
              <a:cxn ang="0">
                <a:pos x="150" y="3"/>
              </a:cxn>
              <a:cxn ang="0">
                <a:pos x="219" y="6"/>
              </a:cxn>
              <a:cxn ang="0">
                <a:pos x="336" y="18"/>
              </a:cxn>
              <a:cxn ang="0">
                <a:pos x="426" y="90"/>
              </a:cxn>
              <a:cxn ang="0">
                <a:pos x="480" y="162"/>
              </a:cxn>
              <a:cxn ang="0">
                <a:pos x="480" y="186"/>
              </a:cxn>
              <a:cxn ang="0">
                <a:pos x="528" y="306"/>
              </a:cxn>
              <a:cxn ang="0">
                <a:pos x="528" y="402"/>
              </a:cxn>
              <a:cxn ang="0">
                <a:pos x="522" y="789"/>
              </a:cxn>
              <a:cxn ang="0">
                <a:pos x="288" y="786"/>
              </a:cxn>
              <a:cxn ang="0">
                <a:pos x="261" y="561"/>
              </a:cxn>
              <a:cxn ang="0">
                <a:pos x="192" y="354"/>
              </a:cxn>
              <a:cxn ang="0">
                <a:pos x="165" y="339"/>
              </a:cxn>
              <a:cxn ang="0">
                <a:pos x="147" y="318"/>
              </a:cxn>
              <a:cxn ang="0">
                <a:pos x="102" y="324"/>
              </a:cxn>
              <a:cxn ang="0">
                <a:pos x="84" y="318"/>
              </a:cxn>
              <a:cxn ang="0">
                <a:pos x="36" y="330"/>
              </a:cxn>
              <a:cxn ang="0">
                <a:pos x="3" y="342"/>
              </a:cxn>
              <a:cxn ang="0">
                <a:pos x="12" y="339"/>
              </a:cxn>
              <a:cxn ang="0">
                <a:pos x="0" y="354"/>
              </a:cxn>
              <a:cxn ang="0">
                <a:pos x="0" y="18"/>
              </a:cxn>
            </a:cxnLst>
            <a:rect l="0" t="0" r="r" b="b"/>
            <a:pathLst>
              <a:path w="528" h="789">
                <a:moveTo>
                  <a:pt x="0" y="18"/>
                </a:moveTo>
                <a:cubicBezTo>
                  <a:pt x="9" y="4"/>
                  <a:pt x="21" y="5"/>
                  <a:pt x="36" y="0"/>
                </a:cubicBezTo>
                <a:cubicBezTo>
                  <a:pt x="40" y="1"/>
                  <a:pt x="45" y="1"/>
                  <a:pt x="48" y="3"/>
                </a:cubicBezTo>
                <a:cubicBezTo>
                  <a:pt x="51" y="5"/>
                  <a:pt x="51" y="10"/>
                  <a:pt x="54" y="12"/>
                </a:cubicBezTo>
                <a:cubicBezTo>
                  <a:pt x="59" y="15"/>
                  <a:pt x="72" y="18"/>
                  <a:pt x="72" y="18"/>
                </a:cubicBezTo>
                <a:cubicBezTo>
                  <a:pt x="84" y="17"/>
                  <a:pt x="96" y="17"/>
                  <a:pt x="108" y="15"/>
                </a:cubicBezTo>
                <a:cubicBezTo>
                  <a:pt x="131" y="11"/>
                  <a:pt x="119" y="3"/>
                  <a:pt x="150" y="3"/>
                </a:cubicBezTo>
                <a:cubicBezTo>
                  <a:pt x="217" y="6"/>
                  <a:pt x="194" y="6"/>
                  <a:pt x="219" y="6"/>
                </a:cubicBezTo>
                <a:lnTo>
                  <a:pt x="336" y="18"/>
                </a:lnTo>
                <a:cubicBezTo>
                  <a:pt x="347" y="29"/>
                  <a:pt x="397" y="90"/>
                  <a:pt x="426" y="90"/>
                </a:cubicBezTo>
                <a:cubicBezTo>
                  <a:pt x="444" y="114"/>
                  <a:pt x="465" y="136"/>
                  <a:pt x="480" y="162"/>
                </a:cubicBezTo>
                <a:cubicBezTo>
                  <a:pt x="484" y="169"/>
                  <a:pt x="480" y="186"/>
                  <a:pt x="480" y="186"/>
                </a:cubicBezTo>
                <a:lnTo>
                  <a:pt x="528" y="306"/>
                </a:lnTo>
                <a:lnTo>
                  <a:pt x="528" y="402"/>
                </a:lnTo>
                <a:cubicBezTo>
                  <a:pt x="526" y="531"/>
                  <a:pt x="524" y="660"/>
                  <a:pt x="522" y="789"/>
                </a:cubicBezTo>
                <a:lnTo>
                  <a:pt x="288" y="786"/>
                </a:lnTo>
                <a:cubicBezTo>
                  <a:pt x="277" y="713"/>
                  <a:pt x="261" y="635"/>
                  <a:pt x="261" y="561"/>
                </a:cubicBezTo>
                <a:lnTo>
                  <a:pt x="192" y="354"/>
                </a:lnTo>
                <a:cubicBezTo>
                  <a:pt x="183" y="348"/>
                  <a:pt x="174" y="345"/>
                  <a:pt x="165" y="339"/>
                </a:cubicBezTo>
                <a:cubicBezTo>
                  <a:pt x="158" y="328"/>
                  <a:pt x="159" y="322"/>
                  <a:pt x="147" y="318"/>
                </a:cubicBezTo>
                <a:cubicBezTo>
                  <a:pt x="130" y="324"/>
                  <a:pt x="127" y="325"/>
                  <a:pt x="102" y="324"/>
                </a:cubicBezTo>
                <a:cubicBezTo>
                  <a:pt x="96" y="324"/>
                  <a:pt x="84" y="318"/>
                  <a:pt x="84" y="318"/>
                </a:cubicBezTo>
                <a:cubicBezTo>
                  <a:pt x="69" y="320"/>
                  <a:pt x="50" y="323"/>
                  <a:pt x="36" y="330"/>
                </a:cubicBezTo>
                <a:cubicBezTo>
                  <a:pt x="25" y="336"/>
                  <a:pt x="17" y="342"/>
                  <a:pt x="3" y="342"/>
                </a:cubicBezTo>
                <a:cubicBezTo>
                  <a:pt x="0" y="342"/>
                  <a:pt x="12" y="339"/>
                  <a:pt x="12" y="339"/>
                </a:cubicBezTo>
                <a:lnTo>
                  <a:pt x="0" y="354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39" name="Rectangle 23"/>
          <p:cNvSpPr>
            <a:spLocks noChangeArrowheads="1"/>
          </p:cNvSpPr>
          <p:nvPr/>
        </p:nvSpPr>
        <p:spPr bwMode="auto">
          <a:xfrm>
            <a:off x="6638925" y="3276600"/>
            <a:ext cx="338138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0" name="Rectangle 24"/>
          <p:cNvSpPr>
            <a:spLocks noChangeArrowheads="1"/>
          </p:cNvSpPr>
          <p:nvPr/>
        </p:nvSpPr>
        <p:spPr bwMode="auto">
          <a:xfrm>
            <a:off x="5418138" y="2133600"/>
            <a:ext cx="812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2" name="Line 26"/>
          <p:cNvSpPr>
            <a:spLocks noChangeShapeType="1"/>
          </p:cNvSpPr>
          <p:nvPr/>
        </p:nvSpPr>
        <p:spPr bwMode="auto">
          <a:xfrm>
            <a:off x="5418138" y="21336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3" name="Line 27"/>
          <p:cNvSpPr>
            <a:spLocks noChangeShapeType="1"/>
          </p:cNvSpPr>
          <p:nvPr/>
        </p:nvSpPr>
        <p:spPr bwMode="auto">
          <a:xfrm>
            <a:off x="6230938" y="2971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4" name="Line 28"/>
          <p:cNvSpPr>
            <a:spLocks noChangeShapeType="1"/>
          </p:cNvSpPr>
          <p:nvPr/>
        </p:nvSpPr>
        <p:spPr bwMode="auto">
          <a:xfrm flipV="1">
            <a:off x="6230938" y="2133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5" name="Line 29"/>
          <p:cNvSpPr>
            <a:spLocks noChangeShapeType="1"/>
          </p:cNvSpPr>
          <p:nvPr/>
        </p:nvSpPr>
        <p:spPr bwMode="auto">
          <a:xfrm>
            <a:off x="6638925" y="3657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6" name="Line 30"/>
          <p:cNvSpPr>
            <a:spLocks noChangeShapeType="1"/>
          </p:cNvSpPr>
          <p:nvPr/>
        </p:nvSpPr>
        <p:spPr bwMode="auto">
          <a:xfrm>
            <a:off x="6230938" y="4419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7" name="Line 31"/>
          <p:cNvSpPr>
            <a:spLocks noChangeShapeType="1"/>
          </p:cNvSpPr>
          <p:nvPr/>
        </p:nvSpPr>
        <p:spPr bwMode="auto">
          <a:xfrm>
            <a:off x="6977063" y="29718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8" name="Freeform 32"/>
          <p:cNvSpPr>
            <a:spLocks/>
          </p:cNvSpPr>
          <p:nvPr/>
        </p:nvSpPr>
        <p:spPr bwMode="auto">
          <a:xfrm>
            <a:off x="6230938" y="2400300"/>
            <a:ext cx="746125" cy="5715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49" name="Freeform 33"/>
          <p:cNvSpPr>
            <a:spLocks/>
          </p:cNvSpPr>
          <p:nvPr/>
        </p:nvSpPr>
        <p:spPr bwMode="auto">
          <a:xfrm>
            <a:off x="6230938" y="2895600"/>
            <a:ext cx="407987" cy="8763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88" y="24"/>
              </a:cxn>
              <a:cxn ang="0">
                <a:pos x="432" y="168"/>
              </a:cxn>
              <a:cxn ang="0">
                <a:pos x="480" y="360"/>
              </a:cxn>
            </a:cxnLst>
            <a:rect l="0" t="0" r="r" b="b"/>
            <a:pathLst>
              <a:path w="480" h="360">
                <a:moveTo>
                  <a:pt x="0" y="24"/>
                </a:moveTo>
                <a:cubicBezTo>
                  <a:pt x="108" y="12"/>
                  <a:pt x="216" y="0"/>
                  <a:pt x="288" y="24"/>
                </a:cubicBezTo>
                <a:cubicBezTo>
                  <a:pt x="360" y="48"/>
                  <a:pt x="400" y="112"/>
                  <a:pt x="432" y="168"/>
                </a:cubicBezTo>
                <a:cubicBezTo>
                  <a:pt x="464" y="224"/>
                  <a:pt x="472" y="328"/>
                  <a:pt x="480" y="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50" name="Line 34"/>
          <p:cNvSpPr>
            <a:spLocks noChangeShapeType="1"/>
          </p:cNvSpPr>
          <p:nvPr/>
        </p:nvSpPr>
        <p:spPr bwMode="auto">
          <a:xfrm>
            <a:off x="6230938" y="4114800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51" name="Line 35"/>
          <p:cNvSpPr>
            <a:spLocks noChangeShapeType="1"/>
          </p:cNvSpPr>
          <p:nvPr/>
        </p:nvSpPr>
        <p:spPr bwMode="auto">
          <a:xfrm>
            <a:off x="6230938" y="4419600"/>
            <a:ext cx="407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54" name="Line 38"/>
          <p:cNvSpPr>
            <a:spLocks noChangeShapeType="1"/>
          </p:cNvSpPr>
          <p:nvPr/>
        </p:nvSpPr>
        <p:spPr bwMode="auto">
          <a:xfrm>
            <a:off x="6638925" y="4419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55" name="Oval 39"/>
          <p:cNvSpPr>
            <a:spLocks noChangeArrowheads="1"/>
          </p:cNvSpPr>
          <p:nvPr/>
        </p:nvSpPr>
        <p:spPr bwMode="auto">
          <a:xfrm>
            <a:off x="6638925" y="5181600"/>
            <a:ext cx="338138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56" name="Line 40"/>
          <p:cNvSpPr>
            <a:spLocks noChangeShapeType="1"/>
          </p:cNvSpPr>
          <p:nvPr/>
        </p:nvSpPr>
        <p:spPr bwMode="auto">
          <a:xfrm flipV="1">
            <a:off x="2979738" y="2362200"/>
            <a:ext cx="0" cy="2667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57" name="Line 41"/>
          <p:cNvSpPr>
            <a:spLocks noChangeShapeType="1"/>
          </p:cNvSpPr>
          <p:nvPr/>
        </p:nvSpPr>
        <p:spPr bwMode="auto">
          <a:xfrm flipV="1">
            <a:off x="3995738" y="3284538"/>
            <a:ext cx="0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cxnSp>
        <p:nvCxnSpPr>
          <p:cNvPr id="598058" name="AutoShape 42"/>
          <p:cNvCxnSpPr>
            <a:cxnSpLocks noChangeShapeType="1"/>
          </p:cNvCxnSpPr>
          <p:nvPr/>
        </p:nvCxnSpPr>
        <p:spPr bwMode="auto">
          <a:xfrm rot="5400000" flipH="1">
            <a:off x="2840038" y="1905000"/>
            <a:ext cx="1219200" cy="1066800"/>
          </a:xfrm>
          <a:prstGeom prst="curvedConnector3">
            <a:avLst>
              <a:gd name="adj1" fmla="val 34375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98059" name="AutoShape 43"/>
          <p:cNvCxnSpPr>
            <a:cxnSpLocks noChangeShapeType="1"/>
          </p:cNvCxnSpPr>
          <p:nvPr/>
        </p:nvCxnSpPr>
        <p:spPr bwMode="auto">
          <a:xfrm rot="16200000" flipH="1">
            <a:off x="5651500" y="3573463"/>
            <a:ext cx="1219200" cy="12192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</p:cxnSp>
      <p:sp>
        <p:nvSpPr>
          <p:cNvPr id="598060" name="Line 44"/>
          <p:cNvSpPr>
            <a:spLocks noChangeShapeType="1"/>
          </p:cNvSpPr>
          <p:nvPr/>
        </p:nvSpPr>
        <p:spPr bwMode="auto">
          <a:xfrm>
            <a:off x="2166938" y="5943600"/>
            <a:ext cx="4741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98061" name="Text Box 45"/>
          <p:cNvSpPr txBox="1">
            <a:spLocks noChangeArrowheads="1"/>
          </p:cNvSpPr>
          <p:nvPr/>
        </p:nvSpPr>
        <p:spPr bwMode="auto">
          <a:xfrm>
            <a:off x="2573338" y="5334000"/>
            <a:ext cx="162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sístole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98062" name="Text Box 46"/>
          <p:cNvSpPr txBox="1">
            <a:spLocks noChangeArrowheads="1"/>
          </p:cNvSpPr>
          <p:nvPr/>
        </p:nvSpPr>
        <p:spPr bwMode="auto">
          <a:xfrm>
            <a:off x="5080000" y="5334000"/>
            <a:ext cx="162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diástole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98063" name="Freeform 47"/>
          <p:cNvSpPr>
            <a:spLocks/>
          </p:cNvSpPr>
          <p:nvPr/>
        </p:nvSpPr>
        <p:spPr bwMode="auto">
          <a:xfrm>
            <a:off x="4776788" y="5715000"/>
            <a:ext cx="2100262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72" y="0"/>
              </a:cxn>
              <a:cxn ang="0">
                <a:pos x="1488" y="144"/>
              </a:cxn>
            </a:cxnLst>
            <a:rect l="0" t="0" r="r" b="b"/>
            <a:pathLst>
              <a:path w="1488" h="144">
                <a:moveTo>
                  <a:pt x="0" y="144"/>
                </a:moveTo>
                <a:cubicBezTo>
                  <a:pt x="212" y="72"/>
                  <a:pt x="424" y="0"/>
                  <a:pt x="672" y="0"/>
                </a:cubicBezTo>
                <a:cubicBezTo>
                  <a:pt x="920" y="0"/>
                  <a:pt x="1204" y="72"/>
                  <a:pt x="1488" y="144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8064" name="Freeform 48"/>
          <p:cNvSpPr>
            <a:spLocks/>
          </p:cNvSpPr>
          <p:nvPr/>
        </p:nvSpPr>
        <p:spPr bwMode="auto">
          <a:xfrm>
            <a:off x="2616200" y="5734050"/>
            <a:ext cx="2100263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72" y="0"/>
              </a:cxn>
              <a:cxn ang="0">
                <a:pos x="1488" y="144"/>
              </a:cxn>
            </a:cxnLst>
            <a:rect l="0" t="0" r="r" b="b"/>
            <a:pathLst>
              <a:path w="1488" h="144">
                <a:moveTo>
                  <a:pt x="0" y="144"/>
                </a:moveTo>
                <a:cubicBezTo>
                  <a:pt x="212" y="72"/>
                  <a:pt x="424" y="0"/>
                  <a:pt x="672" y="0"/>
                </a:cubicBezTo>
                <a:cubicBezTo>
                  <a:pt x="920" y="0"/>
                  <a:pt x="1204" y="72"/>
                  <a:pt x="1488" y="144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8065" name="Line 49"/>
          <p:cNvSpPr>
            <a:spLocks noChangeShapeType="1"/>
          </p:cNvSpPr>
          <p:nvPr/>
        </p:nvSpPr>
        <p:spPr bwMode="auto">
          <a:xfrm>
            <a:off x="3348038" y="4292600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8066" name="Line 50"/>
          <p:cNvSpPr>
            <a:spLocks noChangeShapeType="1"/>
          </p:cNvSpPr>
          <p:nvPr/>
        </p:nvSpPr>
        <p:spPr bwMode="auto">
          <a:xfrm>
            <a:off x="3563938" y="45085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8067" name="Line 51"/>
          <p:cNvSpPr>
            <a:spLocks noChangeShapeType="1"/>
          </p:cNvSpPr>
          <p:nvPr/>
        </p:nvSpPr>
        <p:spPr bwMode="auto">
          <a:xfrm>
            <a:off x="6443663" y="45085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8069" name="Rectangle 53"/>
          <p:cNvSpPr>
            <a:spLocks noChangeArrowheads="1"/>
          </p:cNvSpPr>
          <p:nvPr/>
        </p:nvSpPr>
        <p:spPr bwMode="auto">
          <a:xfrm>
            <a:off x="3554413" y="62436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3" cstate="print"/>
          <a:srcRect t="40083" r="11905"/>
          <a:stretch>
            <a:fillRect/>
          </a:stretch>
        </p:blipFill>
        <p:spPr bwMode="auto">
          <a:xfrm>
            <a:off x="1547813" y="2420938"/>
            <a:ext cx="37433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4" cstate="print"/>
          <a:srcRect l="20378" r="-10944"/>
          <a:stretch>
            <a:fillRect/>
          </a:stretch>
        </p:blipFill>
        <p:spPr bwMode="auto">
          <a:xfrm>
            <a:off x="5651500" y="3095625"/>
            <a:ext cx="30241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304800" y="4445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_tradnl" sz="24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5943600" y="5638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_trad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0070" name="Rectangle 6"/>
          <p:cNvSpPr>
            <a:spLocks noChangeArrowheads="1"/>
          </p:cNvSpPr>
          <p:nvPr/>
        </p:nvSpPr>
        <p:spPr bwMode="auto">
          <a:xfrm>
            <a:off x="657225" y="554038"/>
            <a:ext cx="7831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Paraná en p. insuficiente en sístole y diástole</a:t>
            </a: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7019925" y="27082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 b="1">
                <a:solidFill>
                  <a:schemeClr val="tx1"/>
                </a:solidFill>
                <a:latin typeface="Arial" charset="0"/>
              </a:rPr>
              <a:t>S</a:t>
            </a: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7772400" y="270827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sz="1800" b="1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00073" name="Line 9"/>
          <p:cNvSpPr>
            <a:spLocks noChangeShapeType="1"/>
          </p:cNvSpPr>
          <p:nvPr/>
        </p:nvSpPr>
        <p:spPr bwMode="auto">
          <a:xfrm>
            <a:off x="3851275" y="2349500"/>
            <a:ext cx="0" cy="10080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0075" name="Line 11"/>
          <p:cNvSpPr>
            <a:spLocks noChangeShapeType="1"/>
          </p:cNvSpPr>
          <p:nvPr/>
        </p:nvSpPr>
        <p:spPr bwMode="auto">
          <a:xfrm>
            <a:off x="3708400" y="3213100"/>
            <a:ext cx="287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0076" name="Line 12"/>
          <p:cNvSpPr>
            <a:spLocks noChangeShapeType="1"/>
          </p:cNvSpPr>
          <p:nvPr/>
        </p:nvSpPr>
        <p:spPr bwMode="auto">
          <a:xfrm>
            <a:off x="3708400" y="3357563"/>
            <a:ext cx="2873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0077" name="Rectangle 13"/>
          <p:cNvSpPr>
            <a:spLocks noChangeArrowheads="1"/>
          </p:cNvSpPr>
          <p:nvPr/>
        </p:nvSpPr>
        <p:spPr bwMode="auto">
          <a:xfrm>
            <a:off x="3503613" y="5840413"/>
            <a:ext cx="473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2_41                                    (Cappelli)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Line 2"/>
          <p:cNvSpPr>
            <a:spLocks noChangeShapeType="1"/>
          </p:cNvSpPr>
          <p:nvPr/>
        </p:nvSpPr>
        <p:spPr bwMode="auto">
          <a:xfrm>
            <a:off x="2268538" y="1628775"/>
            <a:ext cx="0" cy="522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8691" name="Line 3"/>
          <p:cNvSpPr>
            <a:spLocks noChangeShapeType="1"/>
          </p:cNvSpPr>
          <p:nvPr/>
        </p:nvSpPr>
        <p:spPr bwMode="auto">
          <a:xfrm>
            <a:off x="2838450" y="1658938"/>
            <a:ext cx="1588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8692" name="Arc 4"/>
          <p:cNvSpPr>
            <a:spLocks/>
          </p:cNvSpPr>
          <p:nvPr/>
        </p:nvSpPr>
        <p:spPr bwMode="auto">
          <a:xfrm>
            <a:off x="2851150" y="2478088"/>
            <a:ext cx="906463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8693" name="Arc 5"/>
          <p:cNvSpPr>
            <a:spLocks/>
          </p:cNvSpPr>
          <p:nvPr/>
        </p:nvSpPr>
        <p:spPr bwMode="auto">
          <a:xfrm>
            <a:off x="2873375" y="2720975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8694" name="Line 6"/>
          <p:cNvSpPr>
            <a:spLocks noChangeShapeType="1"/>
          </p:cNvSpPr>
          <p:nvPr/>
        </p:nvSpPr>
        <p:spPr bwMode="auto">
          <a:xfrm>
            <a:off x="3406775" y="3103563"/>
            <a:ext cx="1588" cy="1198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8695" name="Line 7"/>
          <p:cNvSpPr>
            <a:spLocks noChangeShapeType="1"/>
          </p:cNvSpPr>
          <p:nvPr/>
        </p:nvSpPr>
        <p:spPr bwMode="auto">
          <a:xfrm flipH="1">
            <a:off x="2843213" y="2716213"/>
            <a:ext cx="6350" cy="157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8696" name="Line 8"/>
          <p:cNvSpPr>
            <a:spLocks noChangeShapeType="1"/>
          </p:cNvSpPr>
          <p:nvPr/>
        </p:nvSpPr>
        <p:spPr bwMode="auto">
          <a:xfrm>
            <a:off x="3738563" y="4140200"/>
            <a:ext cx="1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98697" name="Group 9"/>
          <p:cNvGrpSpPr>
            <a:grpSpLocks/>
          </p:cNvGrpSpPr>
          <p:nvPr/>
        </p:nvGrpSpPr>
        <p:grpSpPr bwMode="auto">
          <a:xfrm>
            <a:off x="2268538" y="2882900"/>
            <a:ext cx="581025" cy="82550"/>
            <a:chOff x="1213" y="1266"/>
            <a:chExt cx="392" cy="65"/>
          </a:xfrm>
        </p:grpSpPr>
        <p:sp>
          <p:nvSpPr>
            <p:cNvPr id="498698" name="Arc 10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8699" name="Arc 11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98700" name="Group 12"/>
          <p:cNvGrpSpPr>
            <a:grpSpLocks/>
          </p:cNvGrpSpPr>
          <p:nvPr/>
        </p:nvGrpSpPr>
        <p:grpSpPr bwMode="auto">
          <a:xfrm>
            <a:off x="2268538" y="6524625"/>
            <a:ext cx="528637" cy="55563"/>
            <a:chOff x="1237" y="3383"/>
            <a:chExt cx="356" cy="44"/>
          </a:xfrm>
        </p:grpSpPr>
        <p:sp>
          <p:nvSpPr>
            <p:cNvPr id="498701" name="Arc 13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8702" name="Arc 14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98703" name="Group 15"/>
          <p:cNvGrpSpPr>
            <a:grpSpLocks/>
          </p:cNvGrpSpPr>
          <p:nvPr/>
        </p:nvGrpSpPr>
        <p:grpSpPr bwMode="auto">
          <a:xfrm>
            <a:off x="2303463" y="4672013"/>
            <a:ext cx="522287" cy="82550"/>
            <a:chOff x="1237" y="2674"/>
            <a:chExt cx="352" cy="65"/>
          </a:xfrm>
        </p:grpSpPr>
        <p:sp>
          <p:nvSpPr>
            <p:cNvPr id="498704" name="Arc 16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98705" name="Arc 17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4716463" y="3429000"/>
            <a:ext cx="21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endParaRPr 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8708" name="Rectangle 20"/>
          <p:cNvSpPr>
            <a:spLocks noChangeArrowheads="1"/>
          </p:cNvSpPr>
          <p:nvPr/>
        </p:nvSpPr>
        <p:spPr bwMode="auto">
          <a:xfrm flipH="1">
            <a:off x="5581650" y="451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s-ES_tradnl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>
            <a:off x="657225" y="304800"/>
            <a:ext cx="7831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r>
              <a:rPr lang="es-ES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s-ES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de terminalización: M. Paraná. Test positivo</a:t>
            </a:r>
          </a:p>
        </p:txBody>
      </p:sp>
      <p:sp>
        <p:nvSpPr>
          <p:cNvPr id="498710" name="Line 22"/>
          <p:cNvSpPr>
            <a:spLocks noChangeShapeType="1"/>
          </p:cNvSpPr>
          <p:nvPr/>
        </p:nvSpPr>
        <p:spPr bwMode="auto">
          <a:xfrm>
            <a:off x="2843213" y="429260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11" name="Line 23"/>
          <p:cNvSpPr>
            <a:spLocks noChangeShapeType="1"/>
          </p:cNvSpPr>
          <p:nvPr/>
        </p:nvSpPr>
        <p:spPr bwMode="auto">
          <a:xfrm>
            <a:off x="2843213" y="458152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12" name="Line 24"/>
          <p:cNvSpPr>
            <a:spLocks noChangeShapeType="1"/>
          </p:cNvSpPr>
          <p:nvPr/>
        </p:nvSpPr>
        <p:spPr bwMode="auto">
          <a:xfrm>
            <a:off x="2843213" y="4581525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13" name="Line 25"/>
          <p:cNvSpPr>
            <a:spLocks noChangeShapeType="1"/>
          </p:cNvSpPr>
          <p:nvPr/>
        </p:nvSpPr>
        <p:spPr bwMode="auto">
          <a:xfrm>
            <a:off x="3419475" y="4581525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14" name="Line 26"/>
          <p:cNvSpPr>
            <a:spLocks noChangeShapeType="1"/>
          </p:cNvSpPr>
          <p:nvPr/>
        </p:nvSpPr>
        <p:spPr bwMode="auto">
          <a:xfrm>
            <a:off x="2843213" y="6092825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15" name="Line 27"/>
          <p:cNvSpPr>
            <a:spLocks noChangeShapeType="1"/>
          </p:cNvSpPr>
          <p:nvPr/>
        </p:nvSpPr>
        <p:spPr bwMode="auto">
          <a:xfrm>
            <a:off x="2843213" y="6381750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16" name="Line 28"/>
          <p:cNvSpPr>
            <a:spLocks noChangeShapeType="1"/>
          </p:cNvSpPr>
          <p:nvPr/>
        </p:nvSpPr>
        <p:spPr bwMode="auto">
          <a:xfrm>
            <a:off x="2843213" y="6381750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17" name="Line 29"/>
          <p:cNvSpPr>
            <a:spLocks noChangeShapeType="1"/>
          </p:cNvSpPr>
          <p:nvPr/>
        </p:nvSpPr>
        <p:spPr bwMode="auto">
          <a:xfrm>
            <a:off x="3419475" y="6381750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98718" name="Picture 30" descr="ecoref_2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t="76538" r="37770"/>
          <a:stretch>
            <a:fillRect/>
          </a:stretch>
        </p:blipFill>
        <p:spPr bwMode="auto">
          <a:xfrm>
            <a:off x="5580063" y="3573463"/>
            <a:ext cx="1871662" cy="750887"/>
          </a:xfrm>
          <a:prstGeom prst="rect">
            <a:avLst/>
          </a:prstGeom>
          <a:noFill/>
        </p:spPr>
      </p:pic>
      <p:sp>
        <p:nvSpPr>
          <p:cNvPr id="498719" name="Line 31"/>
          <p:cNvSpPr>
            <a:spLocks noChangeShapeType="1"/>
          </p:cNvSpPr>
          <p:nvPr/>
        </p:nvSpPr>
        <p:spPr bwMode="auto">
          <a:xfrm>
            <a:off x="2555875" y="1844675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0" name="Line 32"/>
          <p:cNvSpPr>
            <a:spLocks noChangeShapeType="1"/>
          </p:cNvSpPr>
          <p:nvPr/>
        </p:nvSpPr>
        <p:spPr bwMode="auto">
          <a:xfrm>
            <a:off x="2916238" y="2565400"/>
            <a:ext cx="647700" cy="287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1" name="Line 33"/>
          <p:cNvSpPr>
            <a:spLocks noChangeShapeType="1"/>
          </p:cNvSpPr>
          <p:nvPr/>
        </p:nvSpPr>
        <p:spPr bwMode="auto">
          <a:xfrm>
            <a:off x="35639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2" name="Line 34"/>
          <p:cNvSpPr>
            <a:spLocks noChangeShapeType="1"/>
          </p:cNvSpPr>
          <p:nvPr/>
        </p:nvSpPr>
        <p:spPr bwMode="auto">
          <a:xfrm flipH="1">
            <a:off x="2771775" y="443706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3" name="Text Box 35"/>
          <p:cNvSpPr txBox="1">
            <a:spLocks noChangeArrowheads="1"/>
          </p:cNvSpPr>
          <p:nvPr/>
        </p:nvSpPr>
        <p:spPr bwMode="auto">
          <a:xfrm>
            <a:off x="5149850" y="43005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Sístole</a:t>
            </a:r>
          </a:p>
        </p:txBody>
      </p:sp>
      <p:sp>
        <p:nvSpPr>
          <p:cNvPr id="498724" name="Text Box 36"/>
          <p:cNvSpPr txBox="1">
            <a:spLocks noChangeArrowheads="1"/>
          </p:cNvSpPr>
          <p:nvPr/>
        </p:nvSpPr>
        <p:spPr bwMode="auto">
          <a:xfrm>
            <a:off x="6011863" y="3141663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Diástole</a:t>
            </a:r>
          </a:p>
        </p:txBody>
      </p:sp>
      <p:sp>
        <p:nvSpPr>
          <p:cNvPr id="498725" name="Line 37"/>
          <p:cNvSpPr>
            <a:spLocks noChangeShapeType="1"/>
          </p:cNvSpPr>
          <p:nvPr/>
        </p:nvSpPr>
        <p:spPr bwMode="auto">
          <a:xfrm>
            <a:off x="3779838" y="3141663"/>
            <a:ext cx="0" cy="158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6" name="Line 38"/>
          <p:cNvSpPr>
            <a:spLocks noChangeShapeType="1"/>
          </p:cNvSpPr>
          <p:nvPr/>
        </p:nvSpPr>
        <p:spPr bwMode="auto">
          <a:xfrm flipH="1">
            <a:off x="3492500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7" name="Line 39"/>
          <p:cNvSpPr>
            <a:spLocks noChangeShapeType="1"/>
          </p:cNvSpPr>
          <p:nvPr/>
        </p:nvSpPr>
        <p:spPr bwMode="auto">
          <a:xfrm>
            <a:off x="3492500" y="5013325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8" name="Line 40"/>
          <p:cNvSpPr>
            <a:spLocks noChangeShapeType="1"/>
          </p:cNvSpPr>
          <p:nvPr/>
        </p:nvSpPr>
        <p:spPr bwMode="auto">
          <a:xfrm>
            <a:off x="3779838" y="5229225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29" name="Line 41"/>
          <p:cNvSpPr>
            <a:spLocks noChangeShapeType="1"/>
          </p:cNvSpPr>
          <p:nvPr/>
        </p:nvSpPr>
        <p:spPr bwMode="auto">
          <a:xfrm flipH="1">
            <a:off x="3708400" y="5013325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30" name="Line 42"/>
          <p:cNvSpPr>
            <a:spLocks noChangeShapeType="1"/>
          </p:cNvSpPr>
          <p:nvPr/>
        </p:nvSpPr>
        <p:spPr bwMode="auto">
          <a:xfrm>
            <a:off x="3563938" y="3068638"/>
            <a:ext cx="0" cy="1152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31" name="Line 43"/>
          <p:cNvSpPr>
            <a:spLocks noChangeShapeType="1"/>
          </p:cNvSpPr>
          <p:nvPr/>
        </p:nvSpPr>
        <p:spPr bwMode="auto">
          <a:xfrm>
            <a:off x="3563938" y="5157788"/>
            <a:ext cx="0" cy="10080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32" name="Line 44"/>
          <p:cNvSpPr>
            <a:spLocks noChangeShapeType="1"/>
          </p:cNvSpPr>
          <p:nvPr/>
        </p:nvSpPr>
        <p:spPr bwMode="auto">
          <a:xfrm flipH="1">
            <a:off x="2771775" y="6237288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8736" name="Rectangle 48"/>
          <p:cNvSpPr>
            <a:spLocks noChangeArrowheads="1"/>
          </p:cNvSpPr>
          <p:nvPr/>
        </p:nvSpPr>
        <p:spPr bwMode="auto">
          <a:xfrm>
            <a:off x="3851275" y="35734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" sz="1800">
                <a:solidFill>
                  <a:schemeClr val="tx1"/>
                </a:solidFill>
                <a:latin typeface="Arial" charset="0"/>
              </a:rPr>
              <a:t>En s.i. proximal</a:t>
            </a:r>
          </a:p>
        </p:txBody>
      </p:sp>
      <p:sp>
        <p:nvSpPr>
          <p:cNvPr id="498737" name="Text Box 49"/>
          <p:cNvSpPr txBox="1">
            <a:spLocks noChangeArrowheads="1"/>
          </p:cNvSpPr>
          <p:nvPr/>
        </p:nvSpPr>
        <p:spPr bwMode="auto">
          <a:xfrm>
            <a:off x="2916238" y="3789363"/>
            <a:ext cx="36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_tradnl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98738" name="Rectangle 50"/>
          <p:cNvSpPr>
            <a:spLocks noChangeArrowheads="1"/>
          </p:cNvSpPr>
          <p:nvPr/>
        </p:nvSpPr>
        <p:spPr bwMode="auto">
          <a:xfrm>
            <a:off x="5546725" y="627538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2_42</a:t>
            </a:r>
          </a:p>
        </p:txBody>
      </p:sp>
      <p:sp>
        <p:nvSpPr>
          <p:cNvPr id="498739" name="Line 51"/>
          <p:cNvSpPr>
            <a:spLocks noChangeShapeType="1"/>
          </p:cNvSpPr>
          <p:nvPr/>
        </p:nvSpPr>
        <p:spPr bwMode="auto">
          <a:xfrm flipH="1">
            <a:off x="3851275" y="3933825"/>
            <a:ext cx="173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98741" name="Line 53"/>
          <p:cNvSpPr>
            <a:spLocks noChangeShapeType="1"/>
          </p:cNvSpPr>
          <p:nvPr/>
        </p:nvSpPr>
        <p:spPr bwMode="auto">
          <a:xfrm flipH="1">
            <a:off x="3851275" y="39338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686800" cy="1143001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Indicaciones del cierre de una perforante lateral</a:t>
            </a:r>
          </a:p>
        </p:txBody>
      </p:sp>
      <p:sp>
        <p:nvSpPr>
          <p:cNvPr id="624644" name="Line 4"/>
          <p:cNvSpPr>
            <a:spLocks noChangeShapeType="1"/>
          </p:cNvSpPr>
          <p:nvPr/>
        </p:nvSpPr>
        <p:spPr bwMode="auto">
          <a:xfrm>
            <a:off x="1995488" y="1412875"/>
            <a:ext cx="1587" cy="814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45" name="Arc 5"/>
          <p:cNvSpPr>
            <a:spLocks/>
          </p:cNvSpPr>
          <p:nvPr/>
        </p:nvSpPr>
        <p:spPr bwMode="auto">
          <a:xfrm>
            <a:off x="2008188" y="2232025"/>
            <a:ext cx="906462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46" name="Arc 6"/>
          <p:cNvSpPr>
            <a:spLocks/>
          </p:cNvSpPr>
          <p:nvPr/>
        </p:nvSpPr>
        <p:spPr bwMode="auto">
          <a:xfrm>
            <a:off x="2030413" y="2474913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47" name="Line 7"/>
          <p:cNvSpPr>
            <a:spLocks noChangeShapeType="1"/>
          </p:cNvSpPr>
          <p:nvPr/>
        </p:nvSpPr>
        <p:spPr bwMode="auto">
          <a:xfrm>
            <a:off x="2563813" y="2857500"/>
            <a:ext cx="1587" cy="1198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48" name="Line 8"/>
          <p:cNvSpPr>
            <a:spLocks noChangeShapeType="1"/>
          </p:cNvSpPr>
          <p:nvPr/>
        </p:nvSpPr>
        <p:spPr bwMode="auto">
          <a:xfrm flipH="1">
            <a:off x="2000250" y="2470150"/>
            <a:ext cx="6350" cy="157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49" name="Line 9"/>
          <p:cNvSpPr>
            <a:spLocks noChangeShapeType="1"/>
          </p:cNvSpPr>
          <p:nvPr/>
        </p:nvSpPr>
        <p:spPr bwMode="auto">
          <a:xfrm>
            <a:off x="2895600" y="3894138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24650" name="Group 10"/>
          <p:cNvGrpSpPr>
            <a:grpSpLocks/>
          </p:cNvGrpSpPr>
          <p:nvPr/>
        </p:nvGrpSpPr>
        <p:grpSpPr bwMode="auto">
          <a:xfrm>
            <a:off x="1425575" y="2636838"/>
            <a:ext cx="581025" cy="82550"/>
            <a:chOff x="1213" y="1266"/>
            <a:chExt cx="392" cy="65"/>
          </a:xfrm>
        </p:grpSpPr>
        <p:sp>
          <p:nvSpPr>
            <p:cNvPr id="624651" name="Arc 11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4652" name="Arc 12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4653" name="Group 13"/>
          <p:cNvGrpSpPr>
            <a:grpSpLocks/>
          </p:cNvGrpSpPr>
          <p:nvPr/>
        </p:nvGrpSpPr>
        <p:grpSpPr bwMode="auto">
          <a:xfrm>
            <a:off x="1403350" y="6278563"/>
            <a:ext cx="528638" cy="55562"/>
            <a:chOff x="1237" y="3383"/>
            <a:chExt cx="356" cy="44"/>
          </a:xfrm>
        </p:grpSpPr>
        <p:sp>
          <p:nvSpPr>
            <p:cNvPr id="624654" name="Arc 14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4655" name="Arc 15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4656" name="Group 16"/>
          <p:cNvGrpSpPr>
            <a:grpSpLocks/>
          </p:cNvGrpSpPr>
          <p:nvPr/>
        </p:nvGrpSpPr>
        <p:grpSpPr bwMode="auto">
          <a:xfrm>
            <a:off x="1460500" y="4425950"/>
            <a:ext cx="522288" cy="82550"/>
            <a:chOff x="1237" y="2674"/>
            <a:chExt cx="352" cy="65"/>
          </a:xfrm>
        </p:grpSpPr>
        <p:sp>
          <p:nvSpPr>
            <p:cNvPr id="624657" name="Arc 17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4658" name="Arc 18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4659" name="Line 19"/>
          <p:cNvSpPr>
            <a:spLocks noChangeShapeType="1"/>
          </p:cNvSpPr>
          <p:nvPr/>
        </p:nvSpPr>
        <p:spPr bwMode="auto">
          <a:xfrm>
            <a:off x="2000250" y="40465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0" name="Line 20"/>
          <p:cNvSpPr>
            <a:spLocks noChangeShapeType="1"/>
          </p:cNvSpPr>
          <p:nvPr/>
        </p:nvSpPr>
        <p:spPr bwMode="auto">
          <a:xfrm>
            <a:off x="2000250" y="43354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1" name="Line 21"/>
          <p:cNvSpPr>
            <a:spLocks noChangeShapeType="1"/>
          </p:cNvSpPr>
          <p:nvPr/>
        </p:nvSpPr>
        <p:spPr bwMode="auto">
          <a:xfrm>
            <a:off x="2000250" y="433546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2" name="Line 22"/>
          <p:cNvSpPr>
            <a:spLocks noChangeShapeType="1"/>
          </p:cNvSpPr>
          <p:nvPr/>
        </p:nvSpPr>
        <p:spPr bwMode="auto">
          <a:xfrm>
            <a:off x="2576513" y="433546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3" name="Line 23"/>
          <p:cNvSpPr>
            <a:spLocks noChangeShapeType="1"/>
          </p:cNvSpPr>
          <p:nvPr/>
        </p:nvSpPr>
        <p:spPr bwMode="auto">
          <a:xfrm>
            <a:off x="2000250" y="58467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4" name="Line 24"/>
          <p:cNvSpPr>
            <a:spLocks noChangeShapeType="1"/>
          </p:cNvSpPr>
          <p:nvPr/>
        </p:nvSpPr>
        <p:spPr bwMode="auto">
          <a:xfrm>
            <a:off x="2000250" y="613568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5" name="Line 25"/>
          <p:cNvSpPr>
            <a:spLocks noChangeShapeType="1"/>
          </p:cNvSpPr>
          <p:nvPr/>
        </p:nvSpPr>
        <p:spPr bwMode="auto">
          <a:xfrm>
            <a:off x="1712913" y="1598613"/>
            <a:ext cx="0" cy="5762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6" name="Line 26"/>
          <p:cNvSpPr>
            <a:spLocks noChangeShapeType="1"/>
          </p:cNvSpPr>
          <p:nvPr/>
        </p:nvSpPr>
        <p:spPr bwMode="auto">
          <a:xfrm>
            <a:off x="2073275" y="2319338"/>
            <a:ext cx="647700" cy="2873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7" name="Line 27"/>
          <p:cNvSpPr>
            <a:spLocks noChangeShapeType="1"/>
          </p:cNvSpPr>
          <p:nvPr/>
        </p:nvSpPr>
        <p:spPr bwMode="auto">
          <a:xfrm>
            <a:off x="2720975" y="3038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8" name="Line 28"/>
          <p:cNvSpPr>
            <a:spLocks noChangeShapeType="1"/>
          </p:cNvSpPr>
          <p:nvPr/>
        </p:nvSpPr>
        <p:spPr bwMode="auto">
          <a:xfrm>
            <a:off x="2720975" y="2678113"/>
            <a:ext cx="0" cy="32400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69" name="Line 29"/>
          <p:cNvSpPr>
            <a:spLocks noChangeShapeType="1"/>
          </p:cNvSpPr>
          <p:nvPr/>
        </p:nvSpPr>
        <p:spPr bwMode="auto">
          <a:xfrm flipH="1">
            <a:off x="1928813" y="5991225"/>
            <a:ext cx="6477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70" name="Line 30"/>
          <p:cNvSpPr>
            <a:spLocks noChangeShapeType="1"/>
          </p:cNvSpPr>
          <p:nvPr/>
        </p:nvSpPr>
        <p:spPr bwMode="auto">
          <a:xfrm>
            <a:off x="1404938" y="1527175"/>
            <a:ext cx="0" cy="508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71" name="Line 31"/>
          <p:cNvSpPr>
            <a:spLocks noChangeShapeType="1"/>
          </p:cNvSpPr>
          <p:nvPr/>
        </p:nvSpPr>
        <p:spPr bwMode="auto">
          <a:xfrm>
            <a:off x="1981200" y="61356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72" name="Line 32"/>
          <p:cNvSpPr>
            <a:spLocks noChangeShapeType="1"/>
          </p:cNvSpPr>
          <p:nvPr/>
        </p:nvSpPr>
        <p:spPr bwMode="auto">
          <a:xfrm>
            <a:off x="2916238" y="2895600"/>
            <a:ext cx="0" cy="3716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73" name="Line 33"/>
          <p:cNvSpPr>
            <a:spLocks noChangeShapeType="1"/>
          </p:cNvSpPr>
          <p:nvPr/>
        </p:nvSpPr>
        <p:spPr bwMode="auto">
          <a:xfrm>
            <a:off x="2557463" y="6135688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674" name="Line 34"/>
          <p:cNvSpPr>
            <a:spLocks noChangeShapeType="1"/>
          </p:cNvSpPr>
          <p:nvPr/>
        </p:nvSpPr>
        <p:spPr bwMode="auto">
          <a:xfrm>
            <a:off x="2051050" y="4119563"/>
            <a:ext cx="5048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24675" name="Picture 35"/>
          <p:cNvPicPr>
            <a:picLocks noChangeAspect="1" noChangeArrowheads="1"/>
          </p:cNvPicPr>
          <p:nvPr/>
        </p:nvPicPr>
        <p:blipFill>
          <a:blip r:embed="rId3" cstate="print"/>
          <a:srcRect l="48427" t="11696" r="-2339" b="22028"/>
          <a:stretch>
            <a:fillRect/>
          </a:stretch>
        </p:blipFill>
        <p:spPr bwMode="auto">
          <a:xfrm>
            <a:off x="3203575" y="3716338"/>
            <a:ext cx="1655763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76" name="Text Box 36"/>
          <p:cNvSpPr txBox="1">
            <a:spLocks noChangeArrowheads="1"/>
          </p:cNvSpPr>
          <p:nvPr/>
        </p:nvSpPr>
        <p:spPr bwMode="auto">
          <a:xfrm>
            <a:off x="3275013" y="4575175"/>
            <a:ext cx="158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En perforante</a:t>
            </a:r>
          </a:p>
        </p:txBody>
      </p:sp>
      <p:sp>
        <p:nvSpPr>
          <p:cNvPr id="624677" name="Text Box 37"/>
          <p:cNvSpPr txBox="1">
            <a:spLocks noChangeArrowheads="1"/>
          </p:cNvSpPr>
          <p:nvPr/>
        </p:nvSpPr>
        <p:spPr bwMode="auto">
          <a:xfrm>
            <a:off x="3527425" y="3357563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S         D</a:t>
            </a:r>
          </a:p>
        </p:txBody>
      </p:sp>
      <p:sp>
        <p:nvSpPr>
          <p:cNvPr id="624678" name="Line 38"/>
          <p:cNvSpPr>
            <a:spLocks noChangeShapeType="1"/>
          </p:cNvSpPr>
          <p:nvPr/>
        </p:nvSpPr>
        <p:spPr bwMode="auto">
          <a:xfrm>
            <a:off x="2051050" y="4262438"/>
            <a:ext cx="5048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24682" name="Picture 42" descr="ecoref_2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t="88297" r="37770"/>
          <a:stretch>
            <a:fillRect/>
          </a:stretch>
        </p:blipFill>
        <p:spPr bwMode="auto">
          <a:xfrm>
            <a:off x="7273925" y="3692525"/>
            <a:ext cx="154463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83" name="Text Box 43"/>
          <p:cNvSpPr txBox="1">
            <a:spLocks noChangeArrowheads="1"/>
          </p:cNvSpPr>
          <p:nvPr/>
        </p:nvSpPr>
        <p:spPr bwMode="auto">
          <a:xfrm>
            <a:off x="7307263" y="33496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S       D</a:t>
            </a:r>
          </a:p>
        </p:txBody>
      </p:sp>
      <p:sp>
        <p:nvSpPr>
          <p:cNvPr id="624684" name="Line 44"/>
          <p:cNvSpPr>
            <a:spLocks noChangeShapeType="1"/>
          </p:cNvSpPr>
          <p:nvPr/>
        </p:nvSpPr>
        <p:spPr bwMode="auto">
          <a:xfrm>
            <a:off x="5616575" y="1628775"/>
            <a:ext cx="34925" cy="5040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85" name="Line 45"/>
          <p:cNvSpPr>
            <a:spLocks noChangeShapeType="1"/>
          </p:cNvSpPr>
          <p:nvPr/>
        </p:nvSpPr>
        <p:spPr bwMode="auto">
          <a:xfrm>
            <a:off x="6226175" y="1657350"/>
            <a:ext cx="1588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87" name="Arc 47"/>
          <p:cNvSpPr>
            <a:spLocks/>
          </p:cNvSpPr>
          <p:nvPr/>
        </p:nvSpPr>
        <p:spPr bwMode="auto">
          <a:xfrm>
            <a:off x="6261100" y="2673350"/>
            <a:ext cx="528638" cy="371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88" name="Line 48"/>
          <p:cNvSpPr>
            <a:spLocks noChangeShapeType="1"/>
          </p:cNvSpPr>
          <p:nvPr/>
        </p:nvSpPr>
        <p:spPr bwMode="auto">
          <a:xfrm>
            <a:off x="6783388" y="3038475"/>
            <a:ext cx="3175" cy="114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89" name="Line 49"/>
          <p:cNvSpPr>
            <a:spLocks noChangeShapeType="1"/>
          </p:cNvSpPr>
          <p:nvPr/>
        </p:nvSpPr>
        <p:spPr bwMode="auto">
          <a:xfrm flipH="1">
            <a:off x="6230938" y="2668588"/>
            <a:ext cx="6350" cy="1506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4690" name="Line 50"/>
          <p:cNvSpPr>
            <a:spLocks noChangeShapeType="1"/>
          </p:cNvSpPr>
          <p:nvPr/>
        </p:nvSpPr>
        <p:spPr bwMode="auto">
          <a:xfrm>
            <a:off x="7110413" y="4030663"/>
            <a:ext cx="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24691" name="Group 51"/>
          <p:cNvGrpSpPr>
            <a:grpSpLocks/>
          </p:cNvGrpSpPr>
          <p:nvPr/>
        </p:nvGrpSpPr>
        <p:grpSpPr bwMode="auto">
          <a:xfrm>
            <a:off x="5667375" y="2828925"/>
            <a:ext cx="569913" cy="79375"/>
            <a:chOff x="1213" y="1266"/>
            <a:chExt cx="392" cy="65"/>
          </a:xfrm>
        </p:grpSpPr>
        <p:sp>
          <p:nvSpPr>
            <p:cNvPr id="624692" name="Arc 52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4693" name="Arc 53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4694" name="Group 54"/>
          <p:cNvGrpSpPr>
            <a:grpSpLocks/>
          </p:cNvGrpSpPr>
          <p:nvPr/>
        </p:nvGrpSpPr>
        <p:grpSpPr bwMode="auto">
          <a:xfrm>
            <a:off x="5667375" y="6310313"/>
            <a:ext cx="517525" cy="53975"/>
            <a:chOff x="1237" y="3383"/>
            <a:chExt cx="356" cy="44"/>
          </a:xfrm>
        </p:grpSpPr>
        <p:sp>
          <p:nvSpPr>
            <p:cNvPr id="624695" name="Arc 55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4696" name="Arc 56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4697" name="Group 57"/>
          <p:cNvGrpSpPr>
            <a:grpSpLocks/>
          </p:cNvGrpSpPr>
          <p:nvPr/>
        </p:nvGrpSpPr>
        <p:grpSpPr bwMode="auto">
          <a:xfrm>
            <a:off x="5700713" y="4540250"/>
            <a:ext cx="512762" cy="79375"/>
            <a:chOff x="1237" y="2674"/>
            <a:chExt cx="352" cy="65"/>
          </a:xfrm>
        </p:grpSpPr>
        <p:sp>
          <p:nvSpPr>
            <p:cNvPr id="624698" name="Arc 58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4699" name="Arc 59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4700" name="Line 60"/>
          <p:cNvSpPr>
            <a:spLocks noChangeShapeType="1"/>
          </p:cNvSpPr>
          <p:nvPr/>
        </p:nvSpPr>
        <p:spPr bwMode="auto">
          <a:xfrm>
            <a:off x="6230938" y="4175125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1" name="Line 61"/>
          <p:cNvSpPr>
            <a:spLocks noChangeShapeType="1"/>
          </p:cNvSpPr>
          <p:nvPr/>
        </p:nvSpPr>
        <p:spPr bwMode="auto">
          <a:xfrm>
            <a:off x="6230938" y="4452938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2" name="Line 62"/>
          <p:cNvSpPr>
            <a:spLocks noChangeShapeType="1"/>
          </p:cNvSpPr>
          <p:nvPr/>
        </p:nvSpPr>
        <p:spPr bwMode="auto">
          <a:xfrm>
            <a:off x="6230938" y="4452938"/>
            <a:ext cx="0" cy="144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3" name="Line 63"/>
          <p:cNvSpPr>
            <a:spLocks noChangeShapeType="1"/>
          </p:cNvSpPr>
          <p:nvPr/>
        </p:nvSpPr>
        <p:spPr bwMode="auto">
          <a:xfrm>
            <a:off x="6796088" y="4452938"/>
            <a:ext cx="0" cy="144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4" name="Line 64"/>
          <p:cNvSpPr>
            <a:spLocks noChangeShapeType="1"/>
          </p:cNvSpPr>
          <p:nvPr/>
        </p:nvSpPr>
        <p:spPr bwMode="auto">
          <a:xfrm>
            <a:off x="6230938" y="5897563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5" name="Line 65"/>
          <p:cNvSpPr>
            <a:spLocks noChangeShapeType="1"/>
          </p:cNvSpPr>
          <p:nvPr/>
        </p:nvSpPr>
        <p:spPr bwMode="auto">
          <a:xfrm>
            <a:off x="6230938" y="6203950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6" name="Line 66"/>
          <p:cNvSpPr>
            <a:spLocks noChangeShapeType="1"/>
          </p:cNvSpPr>
          <p:nvPr/>
        </p:nvSpPr>
        <p:spPr bwMode="auto">
          <a:xfrm>
            <a:off x="6938963" y="3211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7" name="Line 67"/>
          <p:cNvSpPr>
            <a:spLocks noChangeShapeType="1"/>
          </p:cNvSpPr>
          <p:nvPr/>
        </p:nvSpPr>
        <p:spPr bwMode="auto">
          <a:xfrm>
            <a:off x="7150100" y="3074988"/>
            <a:ext cx="0" cy="151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8" name="Line 68"/>
          <p:cNvSpPr>
            <a:spLocks noChangeShapeType="1"/>
          </p:cNvSpPr>
          <p:nvPr/>
        </p:nvSpPr>
        <p:spPr bwMode="auto">
          <a:xfrm flipH="1">
            <a:off x="6869113" y="4589463"/>
            <a:ext cx="280987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09" name="Line 69"/>
          <p:cNvSpPr>
            <a:spLocks noChangeShapeType="1"/>
          </p:cNvSpPr>
          <p:nvPr/>
        </p:nvSpPr>
        <p:spPr bwMode="auto">
          <a:xfrm>
            <a:off x="6869113" y="4865688"/>
            <a:ext cx="331787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10" name="Line 70"/>
          <p:cNvSpPr>
            <a:spLocks noChangeShapeType="1"/>
          </p:cNvSpPr>
          <p:nvPr/>
        </p:nvSpPr>
        <p:spPr bwMode="auto">
          <a:xfrm flipH="1">
            <a:off x="7080250" y="4865688"/>
            <a:ext cx="565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11" name="Line 71"/>
          <p:cNvSpPr>
            <a:spLocks noChangeShapeType="1"/>
          </p:cNvSpPr>
          <p:nvPr/>
        </p:nvSpPr>
        <p:spPr bwMode="auto">
          <a:xfrm>
            <a:off x="6938963" y="5003800"/>
            <a:ext cx="0" cy="963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12" name="Line 72"/>
          <p:cNvSpPr>
            <a:spLocks noChangeShapeType="1"/>
          </p:cNvSpPr>
          <p:nvPr/>
        </p:nvSpPr>
        <p:spPr bwMode="auto">
          <a:xfrm flipH="1">
            <a:off x="6161088" y="6037263"/>
            <a:ext cx="63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13" name="Line 73"/>
          <p:cNvSpPr>
            <a:spLocks noChangeShapeType="1"/>
          </p:cNvSpPr>
          <p:nvPr/>
        </p:nvSpPr>
        <p:spPr bwMode="auto">
          <a:xfrm>
            <a:off x="6227763" y="6165850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14" name="Line 74"/>
          <p:cNvSpPr>
            <a:spLocks noChangeShapeType="1"/>
          </p:cNvSpPr>
          <p:nvPr/>
        </p:nvSpPr>
        <p:spPr bwMode="auto">
          <a:xfrm>
            <a:off x="6804025" y="6203950"/>
            <a:ext cx="0" cy="490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15" name="Line 75"/>
          <p:cNvSpPr>
            <a:spLocks noChangeShapeType="1"/>
          </p:cNvSpPr>
          <p:nvPr/>
        </p:nvSpPr>
        <p:spPr bwMode="auto">
          <a:xfrm>
            <a:off x="7197725" y="5060950"/>
            <a:ext cx="0" cy="1633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4716" name="Text Box 76"/>
          <p:cNvSpPr txBox="1">
            <a:spLocks noChangeArrowheads="1"/>
          </p:cNvSpPr>
          <p:nvPr/>
        </p:nvSpPr>
        <p:spPr bwMode="auto">
          <a:xfrm>
            <a:off x="7200900" y="299085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En s.i. proximal</a:t>
            </a:r>
          </a:p>
        </p:txBody>
      </p:sp>
      <p:sp>
        <p:nvSpPr>
          <p:cNvPr id="624717" name="Text Box 77"/>
          <p:cNvSpPr txBox="1">
            <a:spLocks noChangeArrowheads="1"/>
          </p:cNvSpPr>
          <p:nvPr/>
        </p:nvSpPr>
        <p:spPr bwMode="auto">
          <a:xfrm>
            <a:off x="3419475" y="623728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2_43</a:t>
            </a:r>
          </a:p>
        </p:txBody>
      </p:sp>
      <p:sp>
        <p:nvSpPr>
          <p:cNvPr id="624718" name="Arc 78"/>
          <p:cNvSpPr>
            <a:spLocks/>
          </p:cNvSpPr>
          <p:nvPr/>
        </p:nvSpPr>
        <p:spPr bwMode="auto">
          <a:xfrm>
            <a:off x="6227763" y="2408238"/>
            <a:ext cx="906462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992188" y="309563"/>
            <a:ext cx="6477000" cy="6248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992188" y="4800600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43" name="Text Box 27"/>
          <p:cNvSpPr txBox="1">
            <a:spLocks noChangeArrowheads="1"/>
          </p:cNvSpPr>
          <p:nvPr/>
        </p:nvSpPr>
        <p:spPr bwMode="auto">
          <a:xfrm>
            <a:off x="5856288" y="4781550"/>
            <a:ext cx="1077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h1</a:t>
            </a: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fr-F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 g</a:t>
            </a:r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 rot="5400000">
            <a:off x="4385469" y="3083719"/>
            <a:ext cx="3119438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47" name="Text Box 31"/>
          <p:cNvSpPr txBox="1">
            <a:spLocks noChangeArrowheads="1"/>
          </p:cNvSpPr>
          <p:nvPr/>
        </p:nvSpPr>
        <p:spPr bwMode="auto">
          <a:xfrm>
            <a:off x="5399088" y="2209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h1</a:t>
            </a:r>
          </a:p>
        </p:txBody>
      </p:sp>
      <p:grpSp>
        <p:nvGrpSpPr>
          <p:cNvPr id="111650" name="Group 34"/>
          <p:cNvGrpSpPr>
            <a:grpSpLocks/>
          </p:cNvGrpSpPr>
          <p:nvPr/>
        </p:nvGrpSpPr>
        <p:grpSpPr bwMode="auto">
          <a:xfrm>
            <a:off x="3659188" y="1676400"/>
            <a:ext cx="1676400" cy="3097213"/>
            <a:chOff x="2592" y="569"/>
            <a:chExt cx="1872" cy="3199"/>
          </a:xfrm>
        </p:grpSpPr>
        <p:sp>
          <p:nvSpPr>
            <p:cNvPr id="111651" name="Oval 35" descr="blanc)"/>
            <p:cNvSpPr>
              <a:spLocks noChangeArrowheads="1"/>
            </p:cNvSpPr>
            <p:nvPr/>
          </p:nvSpPr>
          <p:spPr bwMode="auto">
            <a:xfrm>
              <a:off x="3312" y="1263"/>
              <a:ext cx="276" cy="35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2" name="Oval 36"/>
            <p:cNvSpPr>
              <a:spLocks noChangeArrowheads="1"/>
            </p:cNvSpPr>
            <p:nvPr/>
          </p:nvSpPr>
          <p:spPr bwMode="auto">
            <a:xfrm rot="18600000">
              <a:off x="3530" y="1333"/>
              <a:ext cx="208" cy="54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3" name="Oval 37"/>
            <p:cNvSpPr>
              <a:spLocks noChangeArrowheads="1"/>
            </p:cNvSpPr>
            <p:nvPr/>
          </p:nvSpPr>
          <p:spPr bwMode="auto">
            <a:xfrm>
              <a:off x="3689" y="1659"/>
              <a:ext cx="522" cy="16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4" name="Oval 38"/>
            <p:cNvSpPr>
              <a:spLocks noChangeArrowheads="1"/>
            </p:cNvSpPr>
            <p:nvPr/>
          </p:nvSpPr>
          <p:spPr bwMode="auto">
            <a:xfrm>
              <a:off x="4182" y="1714"/>
              <a:ext cx="282" cy="6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5" name="Oval 39"/>
            <p:cNvSpPr>
              <a:spLocks noChangeArrowheads="1"/>
            </p:cNvSpPr>
            <p:nvPr/>
          </p:nvSpPr>
          <p:spPr bwMode="auto">
            <a:xfrm rot="1740000" flipH="1">
              <a:off x="3216" y="2136"/>
              <a:ext cx="299" cy="9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6" name="Oval 40"/>
            <p:cNvSpPr>
              <a:spLocks noChangeArrowheads="1"/>
            </p:cNvSpPr>
            <p:nvPr/>
          </p:nvSpPr>
          <p:spPr bwMode="auto">
            <a:xfrm rot="3120000">
              <a:off x="2746" y="2854"/>
              <a:ext cx="290" cy="59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7" name="Oval 41"/>
            <p:cNvSpPr>
              <a:spLocks noChangeArrowheads="1"/>
            </p:cNvSpPr>
            <p:nvPr/>
          </p:nvSpPr>
          <p:spPr bwMode="auto">
            <a:xfrm rot="3120000">
              <a:off x="2489" y="3417"/>
              <a:ext cx="519" cy="1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8" name="Oval 42"/>
            <p:cNvSpPr>
              <a:spLocks noChangeArrowheads="1"/>
            </p:cNvSpPr>
            <p:nvPr/>
          </p:nvSpPr>
          <p:spPr bwMode="auto">
            <a:xfrm rot="3120000">
              <a:off x="3103" y="2899"/>
              <a:ext cx="149" cy="17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59" name="Oval 43"/>
            <p:cNvSpPr>
              <a:spLocks noChangeArrowheads="1"/>
            </p:cNvSpPr>
            <p:nvPr/>
          </p:nvSpPr>
          <p:spPr bwMode="auto">
            <a:xfrm>
              <a:off x="3035" y="1223"/>
              <a:ext cx="671" cy="115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0" name="Rectangle 44"/>
            <p:cNvSpPr>
              <a:spLocks noChangeArrowheads="1"/>
            </p:cNvSpPr>
            <p:nvPr/>
          </p:nvSpPr>
          <p:spPr bwMode="auto">
            <a:xfrm>
              <a:off x="3267" y="1025"/>
              <a:ext cx="161" cy="271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1" name="Oval 45"/>
            <p:cNvSpPr>
              <a:spLocks noChangeArrowheads="1"/>
            </p:cNvSpPr>
            <p:nvPr/>
          </p:nvSpPr>
          <p:spPr bwMode="auto">
            <a:xfrm rot="20220000" flipH="1">
              <a:off x="3158" y="2197"/>
              <a:ext cx="329" cy="991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2" name="Oval 46"/>
            <p:cNvSpPr>
              <a:spLocks noChangeArrowheads="1"/>
            </p:cNvSpPr>
            <p:nvPr/>
          </p:nvSpPr>
          <p:spPr bwMode="auto">
            <a:xfrm>
              <a:off x="3347" y="3077"/>
              <a:ext cx="263" cy="661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3" name="Oval 47"/>
            <p:cNvSpPr>
              <a:spLocks noChangeArrowheads="1"/>
            </p:cNvSpPr>
            <p:nvPr/>
          </p:nvSpPr>
          <p:spPr bwMode="auto">
            <a:xfrm>
              <a:off x="3432" y="3622"/>
              <a:ext cx="467" cy="14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4" name="Oval 48"/>
            <p:cNvSpPr>
              <a:spLocks noChangeArrowheads="1"/>
            </p:cNvSpPr>
            <p:nvPr/>
          </p:nvSpPr>
          <p:spPr bwMode="auto">
            <a:xfrm>
              <a:off x="3468" y="3004"/>
              <a:ext cx="134" cy="18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5" name="Oval 49"/>
            <p:cNvSpPr>
              <a:spLocks noChangeArrowheads="1"/>
            </p:cNvSpPr>
            <p:nvPr/>
          </p:nvSpPr>
          <p:spPr bwMode="auto">
            <a:xfrm>
              <a:off x="2995" y="1315"/>
              <a:ext cx="282" cy="26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6" name="Oval 50"/>
            <p:cNvSpPr>
              <a:spLocks noChangeArrowheads="1"/>
            </p:cNvSpPr>
            <p:nvPr/>
          </p:nvSpPr>
          <p:spPr bwMode="auto">
            <a:xfrm rot="2400000">
              <a:off x="2867" y="1339"/>
              <a:ext cx="204" cy="62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7" name="Oval 51"/>
            <p:cNvSpPr>
              <a:spLocks noChangeArrowheads="1"/>
            </p:cNvSpPr>
            <p:nvPr/>
          </p:nvSpPr>
          <p:spPr bwMode="auto">
            <a:xfrm>
              <a:off x="2725" y="1799"/>
              <a:ext cx="151" cy="578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8" name="Oval 52"/>
            <p:cNvSpPr>
              <a:spLocks noChangeArrowheads="1"/>
            </p:cNvSpPr>
            <p:nvPr/>
          </p:nvSpPr>
          <p:spPr bwMode="auto">
            <a:xfrm>
              <a:off x="2772" y="2303"/>
              <a:ext cx="55" cy="3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69" name="Oval 53"/>
            <p:cNvSpPr>
              <a:spLocks noChangeArrowheads="1"/>
            </p:cNvSpPr>
            <p:nvPr/>
          </p:nvSpPr>
          <p:spPr bwMode="auto">
            <a:xfrm>
              <a:off x="3145" y="569"/>
              <a:ext cx="410" cy="53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1670" name="Oval 54"/>
            <p:cNvSpPr>
              <a:spLocks noChangeArrowheads="1"/>
            </p:cNvSpPr>
            <p:nvPr/>
          </p:nvSpPr>
          <p:spPr bwMode="auto">
            <a:xfrm>
              <a:off x="3492" y="695"/>
              <a:ext cx="206" cy="10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1671" name="AutoShape 55"/>
          <p:cNvSpPr>
            <a:spLocks noChangeArrowheads="1"/>
          </p:cNvSpPr>
          <p:nvPr/>
        </p:nvSpPr>
        <p:spPr bwMode="auto">
          <a:xfrm rot="174512">
            <a:off x="4268788" y="2667000"/>
            <a:ext cx="307975" cy="3968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75" name="Rectangle 59"/>
          <p:cNvSpPr>
            <a:spLocks noChangeArrowheads="1"/>
          </p:cNvSpPr>
          <p:nvPr/>
        </p:nvSpPr>
        <p:spPr bwMode="auto">
          <a:xfrm>
            <a:off x="2190750" y="4335463"/>
            <a:ext cx="133350" cy="4619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78" name="Rectangle 62" descr="Diagonales larges vers le haut"/>
          <p:cNvSpPr>
            <a:spLocks noChangeArrowheads="1"/>
          </p:cNvSpPr>
          <p:nvPr/>
        </p:nvSpPr>
        <p:spPr bwMode="auto">
          <a:xfrm>
            <a:off x="2720975" y="2901950"/>
            <a:ext cx="393700" cy="5588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79" name="Rectangle 63"/>
          <p:cNvSpPr>
            <a:spLocks noChangeArrowheads="1"/>
          </p:cNvSpPr>
          <p:nvPr/>
        </p:nvSpPr>
        <p:spPr bwMode="auto">
          <a:xfrm>
            <a:off x="2747963" y="2901950"/>
            <a:ext cx="338137" cy="55880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0" name="AutoShape 64"/>
          <p:cNvSpPr>
            <a:spLocks noChangeArrowheads="1"/>
          </p:cNvSpPr>
          <p:nvPr/>
        </p:nvSpPr>
        <p:spPr bwMode="auto">
          <a:xfrm rot="5400000" flipV="1">
            <a:off x="2724945" y="3155156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1" name="AutoShape 65"/>
          <p:cNvSpPr>
            <a:spLocks noChangeArrowheads="1"/>
          </p:cNvSpPr>
          <p:nvPr/>
        </p:nvSpPr>
        <p:spPr bwMode="auto">
          <a:xfrm rot="-5400000" flipH="1" flipV="1">
            <a:off x="2883695" y="3155156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2" name="Oval 66" descr="Diagonales larges vers le haut"/>
          <p:cNvSpPr>
            <a:spLocks noChangeArrowheads="1"/>
          </p:cNvSpPr>
          <p:nvPr/>
        </p:nvSpPr>
        <p:spPr bwMode="auto">
          <a:xfrm>
            <a:off x="2692400" y="3111500"/>
            <a:ext cx="150813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3" name="Oval 67" descr="Diagonales larges vers le haut"/>
          <p:cNvSpPr>
            <a:spLocks noChangeArrowheads="1"/>
          </p:cNvSpPr>
          <p:nvPr/>
        </p:nvSpPr>
        <p:spPr bwMode="auto">
          <a:xfrm>
            <a:off x="3009900" y="3108325"/>
            <a:ext cx="123825" cy="227013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4" name="Oval 68"/>
          <p:cNvSpPr>
            <a:spLocks noChangeArrowheads="1"/>
          </p:cNvSpPr>
          <p:nvPr/>
        </p:nvSpPr>
        <p:spPr bwMode="auto">
          <a:xfrm>
            <a:off x="3024188" y="3125788"/>
            <a:ext cx="93662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5" name="Oval 69"/>
          <p:cNvSpPr>
            <a:spLocks noChangeArrowheads="1"/>
          </p:cNvSpPr>
          <p:nvPr/>
        </p:nvSpPr>
        <p:spPr bwMode="auto">
          <a:xfrm>
            <a:off x="2717800" y="3125788"/>
            <a:ext cx="111125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6" name="AutoShape 70"/>
          <p:cNvSpPr>
            <a:spLocks noChangeArrowheads="1"/>
          </p:cNvSpPr>
          <p:nvPr/>
        </p:nvSpPr>
        <p:spPr bwMode="auto">
          <a:xfrm>
            <a:off x="2744788" y="3021013"/>
            <a:ext cx="346075" cy="12065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7" name="Oval 71" descr="Diagonales larges vers le bas"/>
          <p:cNvSpPr>
            <a:spLocks noChangeArrowheads="1"/>
          </p:cNvSpPr>
          <p:nvPr/>
        </p:nvSpPr>
        <p:spPr bwMode="auto">
          <a:xfrm>
            <a:off x="2717800" y="2859088"/>
            <a:ext cx="390525" cy="73025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8" name="Oval 72"/>
          <p:cNvSpPr>
            <a:spLocks noChangeArrowheads="1"/>
          </p:cNvSpPr>
          <p:nvPr/>
        </p:nvSpPr>
        <p:spPr bwMode="auto">
          <a:xfrm>
            <a:off x="2735263" y="2874963"/>
            <a:ext cx="355600" cy="650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89" name="Oval 73"/>
          <p:cNvSpPr>
            <a:spLocks noChangeArrowheads="1"/>
          </p:cNvSpPr>
          <p:nvPr/>
        </p:nvSpPr>
        <p:spPr bwMode="auto">
          <a:xfrm>
            <a:off x="2754313" y="3430588"/>
            <a:ext cx="336550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90" name="Rectangle 74"/>
          <p:cNvSpPr>
            <a:spLocks noChangeArrowheads="1"/>
          </p:cNvSpPr>
          <p:nvPr/>
        </p:nvSpPr>
        <p:spPr bwMode="auto">
          <a:xfrm>
            <a:off x="2620963" y="3413125"/>
            <a:ext cx="96837" cy="111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0638" tIns="9525" rIns="20638" bIns="9525">
            <a:spAutoFit/>
          </a:bodyPr>
          <a:lstStyle/>
          <a:p>
            <a:pPr defTabSz="47625">
              <a:spcBef>
                <a:spcPct val="0"/>
              </a:spcBef>
            </a:pPr>
            <a:r>
              <a:rPr lang="fr-FR" sz="6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1691" name="Rectangle 75"/>
          <p:cNvSpPr>
            <a:spLocks noChangeArrowheads="1"/>
          </p:cNvSpPr>
          <p:nvPr/>
        </p:nvSpPr>
        <p:spPr bwMode="auto">
          <a:xfrm>
            <a:off x="2886075" y="3351213"/>
            <a:ext cx="18891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638" tIns="9525" rIns="20638" bIns="9525">
            <a:spAutoFit/>
          </a:bodyPr>
          <a:lstStyle/>
          <a:p>
            <a:pPr defTabSz="47625">
              <a:spcBef>
                <a:spcPct val="0"/>
              </a:spcBef>
            </a:pPr>
            <a:r>
              <a:rPr lang="fr-FR" sz="600" b="1">
                <a:solidFill>
                  <a:schemeClr val="tx1"/>
                </a:solidFill>
              </a:rPr>
              <a:t>Flux</a:t>
            </a:r>
          </a:p>
        </p:txBody>
      </p:sp>
      <p:sp>
        <p:nvSpPr>
          <p:cNvPr id="111693" name="Rectangle 77" descr="Diagonales larges vers le haut"/>
          <p:cNvSpPr>
            <a:spLocks noChangeArrowheads="1"/>
          </p:cNvSpPr>
          <p:nvPr/>
        </p:nvSpPr>
        <p:spPr bwMode="auto">
          <a:xfrm>
            <a:off x="2697163" y="3940175"/>
            <a:ext cx="393700" cy="78105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94" name="Rectangle 78"/>
          <p:cNvSpPr>
            <a:spLocks noChangeArrowheads="1"/>
          </p:cNvSpPr>
          <p:nvPr/>
        </p:nvSpPr>
        <p:spPr bwMode="auto">
          <a:xfrm>
            <a:off x="2724150" y="3940175"/>
            <a:ext cx="339725" cy="78105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95" name="Oval 79" descr="Diagonales larges vers le haut"/>
          <p:cNvSpPr>
            <a:spLocks noChangeArrowheads="1"/>
          </p:cNvSpPr>
          <p:nvPr/>
        </p:nvSpPr>
        <p:spPr bwMode="auto">
          <a:xfrm>
            <a:off x="2668588" y="4149725"/>
            <a:ext cx="150812" cy="188913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96" name="Oval 80" descr="Diagonales larges vers le haut"/>
          <p:cNvSpPr>
            <a:spLocks noChangeArrowheads="1"/>
          </p:cNvSpPr>
          <p:nvPr/>
        </p:nvSpPr>
        <p:spPr bwMode="auto">
          <a:xfrm>
            <a:off x="2971800" y="4186238"/>
            <a:ext cx="138113" cy="187325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97" name="Oval 81"/>
          <p:cNvSpPr>
            <a:spLocks noChangeArrowheads="1"/>
          </p:cNvSpPr>
          <p:nvPr/>
        </p:nvSpPr>
        <p:spPr bwMode="auto">
          <a:xfrm>
            <a:off x="2971800" y="4186238"/>
            <a:ext cx="122238" cy="177800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98" name="Oval 82"/>
          <p:cNvSpPr>
            <a:spLocks noChangeArrowheads="1"/>
          </p:cNvSpPr>
          <p:nvPr/>
        </p:nvSpPr>
        <p:spPr bwMode="auto">
          <a:xfrm>
            <a:off x="2693988" y="4110038"/>
            <a:ext cx="125412" cy="254000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699" name="AutoShape 83"/>
          <p:cNvSpPr>
            <a:spLocks noChangeArrowheads="1"/>
          </p:cNvSpPr>
          <p:nvPr/>
        </p:nvSpPr>
        <p:spPr bwMode="auto">
          <a:xfrm>
            <a:off x="2720975" y="4033838"/>
            <a:ext cx="336550" cy="201612"/>
          </a:xfrm>
          <a:prstGeom prst="roundRect">
            <a:avLst>
              <a:gd name="adj" fmla="val 48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00" name="Oval 84"/>
          <p:cNvSpPr>
            <a:spLocks noChangeArrowheads="1"/>
          </p:cNvSpPr>
          <p:nvPr/>
        </p:nvSpPr>
        <p:spPr bwMode="auto">
          <a:xfrm>
            <a:off x="2752725" y="3348038"/>
            <a:ext cx="304800" cy="7254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03" name="Oval 87"/>
          <p:cNvSpPr>
            <a:spLocks noChangeArrowheads="1"/>
          </p:cNvSpPr>
          <p:nvPr/>
        </p:nvSpPr>
        <p:spPr bwMode="auto">
          <a:xfrm>
            <a:off x="2730500" y="4662488"/>
            <a:ext cx="336550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04" name="Rectangle 88"/>
          <p:cNvSpPr>
            <a:spLocks noChangeArrowheads="1"/>
          </p:cNvSpPr>
          <p:nvPr/>
        </p:nvSpPr>
        <p:spPr bwMode="auto">
          <a:xfrm>
            <a:off x="2597150" y="3951288"/>
            <a:ext cx="96838" cy="111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0638" tIns="9525" rIns="20638" bIns="9525">
            <a:spAutoFit/>
          </a:bodyPr>
          <a:lstStyle/>
          <a:p>
            <a:pPr defTabSz="47625">
              <a:spcBef>
                <a:spcPct val="0"/>
              </a:spcBef>
            </a:pPr>
            <a:r>
              <a:rPr lang="fr-FR" sz="6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1705" name="AutoShape 89"/>
          <p:cNvSpPr>
            <a:spLocks noChangeArrowheads="1"/>
          </p:cNvSpPr>
          <p:nvPr/>
        </p:nvSpPr>
        <p:spPr bwMode="auto">
          <a:xfrm>
            <a:off x="2846388" y="2836863"/>
            <a:ext cx="160337" cy="768350"/>
          </a:xfrm>
          <a:prstGeom prst="upArrow">
            <a:avLst>
              <a:gd name="adj1" fmla="val 50000"/>
              <a:gd name="adj2" fmla="val 239583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06" name="Oval 90" descr="Diagonales larges vers le haut"/>
          <p:cNvSpPr>
            <a:spLocks noChangeArrowheads="1"/>
          </p:cNvSpPr>
          <p:nvPr/>
        </p:nvSpPr>
        <p:spPr bwMode="auto">
          <a:xfrm>
            <a:off x="2390775" y="3389313"/>
            <a:ext cx="503238" cy="684212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07" name="Oval 91"/>
          <p:cNvSpPr>
            <a:spLocks noChangeArrowheads="1"/>
          </p:cNvSpPr>
          <p:nvPr/>
        </p:nvSpPr>
        <p:spPr bwMode="auto">
          <a:xfrm>
            <a:off x="2357438" y="3389313"/>
            <a:ext cx="503237" cy="684212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08" name="Oval 92" descr="Diagonales larges vers le haut"/>
          <p:cNvSpPr>
            <a:spLocks noChangeArrowheads="1"/>
          </p:cNvSpPr>
          <p:nvPr/>
        </p:nvSpPr>
        <p:spPr bwMode="auto">
          <a:xfrm>
            <a:off x="2894013" y="3389313"/>
            <a:ext cx="503237" cy="684212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09" name="Oval 93"/>
          <p:cNvSpPr>
            <a:spLocks noChangeArrowheads="1"/>
          </p:cNvSpPr>
          <p:nvPr/>
        </p:nvSpPr>
        <p:spPr bwMode="auto">
          <a:xfrm>
            <a:off x="2927350" y="3389313"/>
            <a:ext cx="503238" cy="684212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10" name="Rectangle 94"/>
          <p:cNvSpPr>
            <a:spLocks noChangeArrowheads="1"/>
          </p:cNvSpPr>
          <p:nvPr/>
        </p:nvSpPr>
        <p:spPr bwMode="auto">
          <a:xfrm>
            <a:off x="2439988" y="2438400"/>
            <a:ext cx="742950" cy="227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46038" tIns="22225" rIns="46038" bIns="22225">
            <a:spAutoFit/>
          </a:bodyPr>
          <a:lstStyle/>
          <a:p>
            <a:pPr defTabSz="231775">
              <a:spcBef>
                <a:spcPct val="0"/>
              </a:spcBef>
            </a:pPr>
            <a:r>
              <a:rPr lang="fr-FR" sz="1200" b="1">
                <a:solidFill>
                  <a:schemeClr val="tx1"/>
                </a:solidFill>
              </a:rPr>
              <a:t>SISTOLE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11790" name="AutoShape 174"/>
          <p:cNvSpPr>
            <a:spLocks noChangeArrowheads="1"/>
          </p:cNvSpPr>
          <p:nvPr/>
        </p:nvSpPr>
        <p:spPr bwMode="auto">
          <a:xfrm flipV="1">
            <a:off x="2819400" y="4027488"/>
            <a:ext cx="160338" cy="768350"/>
          </a:xfrm>
          <a:prstGeom prst="upArrow">
            <a:avLst>
              <a:gd name="adj1" fmla="val 50000"/>
              <a:gd name="adj2" fmla="val 239581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1792" name="Text Box 176"/>
          <p:cNvSpPr txBox="1">
            <a:spLocks noChangeArrowheads="1"/>
          </p:cNvSpPr>
          <p:nvPr/>
        </p:nvSpPr>
        <p:spPr bwMode="auto">
          <a:xfrm>
            <a:off x="6477000" y="2890838"/>
            <a:ext cx="251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11793" name="Text Box 177"/>
          <p:cNvSpPr txBox="1">
            <a:spLocks noChangeArrowheads="1"/>
          </p:cNvSpPr>
          <p:nvPr/>
        </p:nvSpPr>
        <p:spPr bwMode="auto">
          <a:xfrm>
            <a:off x="1228725" y="620713"/>
            <a:ext cx="643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INCOMPETENCIA VALVULAR PROFUNDA</a:t>
            </a:r>
          </a:p>
        </p:txBody>
      </p:sp>
      <p:sp>
        <p:nvSpPr>
          <p:cNvPr id="111795" name="Rectangle 179"/>
          <p:cNvSpPr>
            <a:spLocks noChangeArrowheads="1"/>
          </p:cNvSpPr>
          <p:nvPr/>
        </p:nvSpPr>
        <p:spPr bwMode="auto">
          <a:xfrm>
            <a:off x="2987675" y="587692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1_12 (Franceschi) </a:t>
            </a:r>
          </a:p>
        </p:txBody>
      </p:sp>
      <p:sp>
        <p:nvSpPr>
          <p:cNvPr id="111796" name="Rectangle 180"/>
          <p:cNvSpPr>
            <a:spLocks noChangeArrowheads="1"/>
          </p:cNvSpPr>
          <p:nvPr/>
        </p:nvSpPr>
        <p:spPr bwMode="auto">
          <a:xfrm>
            <a:off x="6732588" y="2492375"/>
            <a:ext cx="21605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Gradiente de presión hidrostática NO FRACCIONADO  en tobillo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463"/>
            <a:ext cx="8686800" cy="1143001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Indicaciones del cierre de una perforante lateral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4038600" cy="4525962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s-ES" sz="2800" b="1">
                <a:solidFill>
                  <a:srgbClr val="FFFF00"/>
                </a:solidFill>
              </a:rPr>
              <a:t>     </a:t>
            </a:r>
            <a:endParaRPr lang="es-ES" sz="2800" b="1">
              <a:solidFill>
                <a:schemeClr val="bg1"/>
              </a:solidFill>
            </a:endParaRPr>
          </a:p>
        </p:txBody>
      </p:sp>
      <p:sp>
        <p:nvSpPr>
          <p:cNvPr id="628740" name="Line 4"/>
          <p:cNvSpPr>
            <a:spLocks noChangeShapeType="1"/>
          </p:cNvSpPr>
          <p:nvPr/>
        </p:nvSpPr>
        <p:spPr bwMode="auto">
          <a:xfrm>
            <a:off x="2068513" y="1268413"/>
            <a:ext cx="1587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741" name="Arc 5"/>
          <p:cNvSpPr>
            <a:spLocks/>
          </p:cNvSpPr>
          <p:nvPr/>
        </p:nvSpPr>
        <p:spPr bwMode="auto">
          <a:xfrm>
            <a:off x="2081213" y="2087563"/>
            <a:ext cx="906462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742" name="Arc 6"/>
          <p:cNvSpPr>
            <a:spLocks/>
          </p:cNvSpPr>
          <p:nvPr/>
        </p:nvSpPr>
        <p:spPr bwMode="auto">
          <a:xfrm>
            <a:off x="2103438" y="2330450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743" name="Line 7"/>
          <p:cNvSpPr>
            <a:spLocks noChangeShapeType="1"/>
          </p:cNvSpPr>
          <p:nvPr/>
        </p:nvSpPr>
        <p:spPr bwMode="auto">
          <a:xfrm>
            <a:off x="2636838" y="2713038"/>
            <a:ext cx="1587" cy="1198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 flipH="1">
            <a:off x="2073275" y="2325688"/>
            <a:ext cx="6350" cy="157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28745" name="Group 9"/>
          <p:cNvGrpSpPr>
            <a:grpSpLocks/>
          </p:cNvGrpSpPr>
          <p:nvPr/>
        </p:nvGrpSpPr>
        <p:grpSpPr bwMode="auto">
          <a:xfrm>
            <a:off x="1498600" y="2492375"/>
            <a:ext cx="581025" cy="82550"/>
            <a:chOff x="1213" y="1266"/>
            <a:chExt cx="392" cy="65"/>
          </a:xfrm>
        </p:grpSpPr>
        <p:sp>
          <p:nvSpPr>
            <p:cNvPr id="628746" name="Arc 10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8747" name="Arc 11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8748" name="Group 12"/>
          <p:cNvGrpSpPr>
            <a:grpSpLocks/>
          </p:cNvGrpSpPr>
          <p:nvPr/>
        </p:nvGrpSpPr>
        <p:grpSpPr bwMode="auto">
          <a:xfrm>
            <a:off x="1476375" y="6134100"/>
            <a:ext cx="528638" cy="55563"/>
            <a:chOff x="1237" y="3383"/>
            <a:chExt cx="356" cy="44"/>
          </a:xfrm>
        </p:grpSpPr>
        <p:sp>
          <p:nvSpPr>
            <p:cNvPr id="628749" name="Arc 13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8750" name="Arc 14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8751" name="Group 15"/>
          <p:cNvGrpSpPr>
            <a:grpSpLocks/>
          </p:cNvGrpSpPr>
          <p:nvPr/>
        </p:nvGrpSpPr>
        <p:grpSpPr bwMode="auto">
          <a:xfrm>
            <a:off x="1533525" y="4281488"/>
            <a:ext cx="522288" cy="82550"/>
            <a:chOff x="1237" y="2674"/>
            <a:chExt cx="352" cy="65"/>
          </a:xfrm>
        </p:grpSpPr>
        <p:sp>
          <p:nvSpPr>
            <p:cNvPr id="628752" name="Arc 16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8753" name="Arc 17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8754" name="Line 18"/>
          <p:cNvSpPr>
            <a:spLocks noChangeShapeType="1"/>
          </p:cNvSpPr>
          <p:nvPr/>
        </p:nvSpPr>
        <p:spPr bwMode="auto">
          <a:xfrm>
            <a:off x="2073275" y="390207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55" name="Line 19"/>
          <p:cNvSpPr>
            <a:spLocks noChangeShapeType="1"/>
          </p:cNvSpPr>
          <p:nvPr/>
        </p:nvSpPr>
        <p:spPr bwMode="auto">
          <a:xfrm>
            <a:off x="2073275" y="4191000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56" name="Line 20"/>
          <p:cNvSpPr>
            <a:spLocks noChangeShapeType="1"/>
          </p:cNvSpPr>
          <p:nvPr/>
        </p:nvSpPr>
        <p:spPr bwMode="auto">
          <a:xfrm>
            <a:off x="2073275" y="4191000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57" name="Line 21"/>
          <p:cNvSpPr>
            <a:spLocks noChangeShapeType="1"/>
          </p:cNvSpPr>
          <p:nvPr/>
        </p:nvSpPr>
        <p:spPr bwMode="auto">
          <a:xfrm>
            <a:off x="2649538" y="4191000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58" name="Line 22"/>
          <p:cNvSpPr>
            <a:spLocks noChangeShapeType="1"/>
          </p:cNvSpPr>
          <p:nvPr/>
        </p:nvSpPr>
        <p:spPr bwMode="auto">
          <a:xfrm>
            <a:off x="2073275" y="5702300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59" name="Line 23"/>
          <p:cNvSpPr>
            <a:spLocks noChangeShapeType="1"/>
          </p:cNvSpPr>
          <p:nvPr/>
        </p:nvSpPr>
        <p:spPr bwMode="auto">
          <a:xfrm>
            <a:off x="2073275" y="599122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>
            <a:off x="1785938" y="1454150"/>
            <a:ext cx="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>
            <a:off x="2146300" y="2174875"/>
            <a:ext cx="647700" cy="287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>
            <a:off x="2794000" y="2894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3" name="Line 27"/>
          <p:cNvSpPr>
            <a:spLocks noChangeShapeType="1"/>
          </p:cNvSpPr>
          <p:nvPr/>
        </p:nvSpPr>
        <p:spPr bwMode="auto">
          <a:xfrm>
            <a:off x="2794000" y="2533650"/>
            <a:ext cx="0" cy="32400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4" name="Line 28"/>
          <p:cNvSpPr>
            <a:spLocks noChangeShapeType="1"/>
          </p:cNvSpPr>
          <p:nvPr/>
        </p:nvSpPr>
        <p:spPr bwMode="auto">
          <a:xfrm flipH="1">
            <a:off x="2001838" y="5846763"/>
            <a:ext cx="6477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>
            <a:off x="1476375" y="1382713"/>
            <a:ext cx="0" cy="508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6" name="Line 30"/>
          <p:cNvSpPr>
            <a:spLocks noChangeShapeType="1"/>
          </p:cNvSpPr>
          <p:nvPr/>
        </p:nvSpPr>
        <p:spPr bwMode="auto">
          <a:xfrm>
            <a:off x="2052638" y="5991225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7" name="Line 31"/>
          <p:cNvSpPr>
            <a:spLocks noChangeShapeType="1"/>
          </p:cNvSpPr>
          <p:nvPr/>
        </p:nvSpPr>
        <p:spPr bwMode="auto">
          <a:xfrm>
            <a:off x="2987675" y="2751138"/>
            <a:ext cx="0" cy="3716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8" name="Line 32"/>
          <p:cNvSpPr>
            <a:spLocks noChangeShapeType="1"/>
          </p:cNvSpPr>
          <p:nvPr/>
        </p:nvSpPr>
        <p:spPr bwMode="auto">
          <a:xfrm>
            <a:off x="2628900" y="5991225"/>
            <a:ext cx="0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69" name="Line 33"/>
          <p:cNvSpPr>
            <a:spLocks noChangeShapeType="1"/>
          </p:cNvSpPr>
          <p:nvPr/>
        </p:nvSpPr>
        <p:spPr bwMode="auto">
          <a:xfrm>
            <a:off x="2124075" y="3975100"/>
            <a:ext cx="5048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770" name="Line 34"/>
          <p:cNvSpPr>
            <a:spLocks noChangeShapeType="1"/>
          </p:cNvSpPr>
          <p:nvPr/>
        </p:nvSpPr>
        <p:spPr bwMode="auto">
          <a:xfrm flipH="1">
            <a:off x="2124075" y="4117975"/>
            <a:ext cx="431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aphicFrame>
        <p:nvGraphicFramePr>
          <p:cNvPr id="628771" name="Object 35"/>
          <p:cNvGraphicFramePr>
            <a:graphicFrameLocks noChangeAspect="1"/>
          </p:cNvGraphicFramePr>
          <p:nvPr>
            <p:ph sz="quarter" idx="2"/>
          </p:nvPr>
        </p:nvGraphicFramePr>
        <p:xfrm>
          <a:off x="3152775" y="3486150"/>
          <a:ext cx="1563688" cy="1120775"/>
        </p:xfrm>
        <a:graphic>
          <a:graphicData uri="http://schemas.openxmlformats.org/presentationml/2006/ole">
            <p:oleObj spid="_x0000_s628771" name="Image" r:id="rId4" imgW="2336508" imgH="1447619" progId="Photoshop.Image.8">
              <p:embed/>
            </p:oleObj>
          </a:graphicData>
        </a:graphic>
      </p:graphicFrame>
      <p:sp>
        <p:nvSpPr>
          <p:cNvPr id="628772" name="Line 36"/>
          <p:cNvSpPr>
            <a:spLocks noChangeShapeType="1"/>
          </p:cNvSpPr>
          <p:nvPr/>
        </p:nvSpPr>
        <p:spPr bwMode="auto">
          <a:xfrm>
            <a:off x="3184525" y="493871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628773" name="Object 37"/>
          <p:cNvGraphicFramePr>
            <a:graphicFrameLocks noChangeAspect="1"/>
          </p:cNvGraphicFramePr>
          <p:nvPr>
            <p:ph sz="quarter" idx="3"/>
          </p:nvPr>
        </p:nvGraphicFramePr>
        <p:xfrm>
          <a:off x="3746500" y="4486275"/>
          <a:ext cx="749300" cy="439738"/>
        </p:xfrm>
        <a:graphic>
          <a:graphicData uri="http://schemas.openxmlformats.org/presentationml/2006/ole">
            <p:oleObj spid="_x0000_s628773" name="Image" r:id="rId5" imgW="1193230" imgH="838095" progId="Photoshop.Image.8">
              <p:embed/>
            </p:oleObj>
          </a:graphicData>
        </a:graphic>
      </p:graphicFrame>
      <p:sp>
        <p:nvSpPr>
          <p:cNvPr id="628843" name="Rectangle 107"/>
          <p:cNvSpPr>
            <a:spLocks noChangeArrowheads="1"/>
          </p:cNvSpPr>
          <p:nvPr/>
        </p:nvSpPr>
        <p:spPr bwMode="auto">
          <a:xfrm>
            <a:off x="3802063" y="62436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2_44</a:t>
            </a:r>
          </a:p>
        </p:txBody>
      </p:sp>
      <p:pic>
        <p:nvPicPr>
          <p:cNvPr id="628844" name="Picture 108" descr="ecoref_2"/>
          <p:cNvPicPr>
            <a:picLocks noChangeAspect="1" noChangeArrowheads="1"/>
          </p:cNvPicPr>
          <p:nvPr/>
        </p:nvPicPr>
        <p:blipFill>
          <a:blip r:embed="rId6" cstate="print">
            <a:lum contrast="24000"/>
          </a:blip>
          <a:srcRect t="88297" r="37770"/>
          <a:stretch>
            <a:fillRect/>
          </a:stretch>
        </p:blipFill>
        <p:spPr bwMode="auto">
          <a:xfrm>
            <a:off x="7418388" y="3405188"/>
            <a:ext cx="13287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8845" name="Text Box 109"/>
          <p:cNvSpPr txBox="1">
            <a:spLocks noChangeArrowheads="1"/>
          </p:cNvSpPr>
          <p:nvPr/>
        </p:nvSpPr>
        <p:spPr bwMode="auto">
          <a:xfrm>
            <a:off x="7451725" y="30702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S       D</a:t>
            </a:r>
          </a:p>
        </p:txBody>
      </p:sp>
      <p:sp>
        <p:nvSpPr>
          <p:cNvPr id="628846" name="Line 110"/>
          <p:cNvSpPr>
            <a:spLocks noChangeShapeType="1"/>
          </p:cNvSpPr>
          <p:nvPr/>
        </p:nvSpPr>
        <p:spPr bwMode="auto">
          <a:xfrm>
            <a:off x="5761038" y="1341438"/>
            <a:ext cx="34925" cy="5040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847" name="Line 111"/>
          <p:cNvSpPr>
            <a:spLocks noChangeShapeType="1"/>
          </p:cNvSpPr>
          <p:nvPr/>
        </p:nvSpPr>
        <p:spPr bwMode="auto">
          <a:xfrm>
            <a:off x="6370638" y="1370013"/>
            <a:ext cx="1587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848" name="Arc 112"/>
          <p:cNvSpPr>
            <a:spLocks/>
          </p:cNvSpPr>
          <p:nvPr/>
        </p:nvSpPr>
        <p:spPr bwMode="auto">
          <a:xfrm>
            <a:off x="6405563" y="2386013"/>
            <a:ext cx="528637" cy="3714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849" name="Line 113"/>
          <p:cNvSpPr>
            <a:spLocks noChangeShapeType="1"/>
          </p:cNvSpPr>
          <p:nvPr/>
        </p:nvSpPr>
        <p:spPr bwMode="auto">
          <a:xfrm>
            <a:off x="6927850" y="2751138"/>
            <a:ext cx="3175" cy="114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850" name="Line 114"/>
          <p:cNvSpPr>
            <a:spLocks noChangeShapeType="1"/>
          </p:cNvSpPr>
          <p:nvPr/>
        </p:nvSpPr>
        <p:spPr bwMode="auto">
          <a:xfrm flipH="1">
            <a:off x="6375400" y="2381250"/>
            <a:ext cx="6350" cy="1506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851" name="Line 115"/>
          <p:cNvSpPr>
            <a:spLocks noChangeShapeType="1"/>
          </p:cNvSpPr>
          <p:nvPr/>
        </p:nvSpPr>
        <p:spPr bwMode="auto">
          <a:xfrm>
            <a:off x="7254875" y="3743325"/>
            <a:ext cx="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28852" name="Group 116"/>
          <p:cNvGrpSpPr>
            <a:grpSpLocks/>
          </p:cNvGrpSpPr>
          <p:nvPr/>
        </p:nvGrpSpPr>
        <p:grpSpPr bwMode="auto">
          <a:xfrm>
            <a:off x="5811838" y="2541588"/>
            <a:ext cx="569912" cy="79375"/>
            <a:chOff x="1213" y="1266"/>
            <a:chExt cx="392" cy="65"/>
          </a:xfrm>
        </p:grpSpPr>
        <p:sp>
          <p:nvSpPr>
            <p:cNvPr id="628853" name="Arc 117"/>
            <p:cNvSpPr>
              <a:spLocks/>
            </p:cNvSpPr>
            <p:nvPr/>
          </p:nvSpPr>
          <p:spPr bwMode="auto">
            <a:xfrm>
              <a:off x="1213" y="1266"/>
              <a:ext cx="180" cy="49"/>
            </a:xfrm>
            <a:custGeom>
              <a:avLst/>
              <a:gdLst>
                <a:gd name="G0" fmla="+- 0 0 0"/>
                <a:gd name="G1" fmla="+- 409 0 0"/>
                <a:gd name="G2" fmla="+- 21600 0 0"/>
                <a:gd name="T0" fmla="*/ 21596 w 21600"/>
                <a:gd name="T1" fmla="*/ 0 h 22009"/>
                <a:gd name="T2" fmla="*/ 0 w 21600"/>
                <a:gd name="T3" fmla="*/ 22009 h 22009"/>
                <a:gd name="T4" fmla="*/ 0 w 21600"/>
                <a:gd name="T5" fmla="*/ 409 h 2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09" fill="none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</a:path>
                <a:path w="21600" h="22009" stroke="0" extrusionOk="0">
                  <a:moveTo>
                    <a:pt x="21596" y="-1"/>
                  </a:moveTo>
                  <a:cubicBezTo>
                    <a:pt x="21598" y="136"/>
                    <a:pt x="21600" y="272"/>
                    <a:pt x="21600" y="409"/>
                  </a:cubicBezTo>
                  <a:cubicBezTo>
                    <a:pt x="21600" y="12338"/>
                    <a:pt x="11929" y="22008"/>
                    <a:pt x="0" y="22009"/>
                  </a:cubicBezTo>
                  <a:lnTo>
                    <a:pt x="0" y="40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8854" name="Arc 118"/>
            <p:cNvSpPr>
              <a:spLocks/>
            </p:cNvSpPr>
            <p:nvPr/>
          </p:nvSpPr>
          <p:spPr bwMode="auto">
            <a:xfrm>
              <a:off x="1417" y="1274"/>
              <a:ext cx="188" cy="57"/>
            </a:xfrm>
            <a:custGeom>
              <a:avLst/>
              <a:gdLst>
                <a:gd name="G0" fmla="+- 21600 0 0"/>
                <a:gd name="G1" fmla="+- 366 0 0"/>
                <a:gd name="G2" fmla="+- 21600 0 0"/>
                <a:gd name="T0" fmla="*/ 21600 w 21600"/>
                <a:gd name="T1" fmla="*/ 21966 h 21966"/>
                <a:gd name="T2" fmla="*/ 3 w 21600"/>
                <a:gd name="T3" fmla="*/ 0 h 21966"/>
                <a:gd name="T4" fmla="*/ 21600 w 21600"/>
                <a:gd name="T5" fmla="*/ 366 h 2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66" fill="none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</a:path>
                <a:path w="21600" h="21966" stroke="0" extrusionOk="0">
                  <a:moveTo>
                    <a:pt x="21600" y="21966"/>
                  </a:moveTo>
                  <a:cubicBezTo>
                    <a:pt x="9670" y="21966"/>
                    <a:pt x="0" y="12295"/>
                    <a:pt x="0" y="366"/>
                  </a:cubicBezTo>
                  <a:cubicBezTo>
                    <a:pt x="-1" y="243"/>
                    <a:pt x="1" y="121"/>
                    <a:pt x="3" y="0"/>
                  </a:cubicBezTo>
                  <a:lnTo>
                    <a:pt x="21600" y="36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8855" name="Group 119"/>
          <p:cNvGrpSpPr>
            <a:grpSpLocks/>
          </p:cNvGrpSpPr>
          <p:nvPr/>
        </p:nvGrpSpPr>
        <p:grpSpPr bwMode="auto">
          <a:xfrm>
            <a:off x="5811838" y="6022975"/>
            <a:ext cx="517525" cy="53975"/>
            <a:chOff x="1237" y="3383"/>
            <a:chExt cx="356" cy="44"/>
          </a:xfrm>
        </p:grpSpPr>
        <p:sp>
          <p:nvSpPr>
            <p:cNvPr id="628856" name="Arc 120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8857" name="Arc 121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28858" name="Group 122"/>
          <p:cNvGrpSpPr>
            <a:grpSpLocks/>
          </p:cNvGrpSpPr>
          <p:nvPr/>
        </p:nvGrpSpPr>
        <p:grpSpPr bwMode="auto">
          <a:xfrm>
            <a:off x="5845175" y="4252913"/>
            <a:ext cx="512763" cy="79375"/>
            <a:chOff x="1237" y="2674"/>
            <a:chExt cx="352" cy="65"/>
          </a:xfrm>
        </p:grpSpPr>
        <p:sp>
          <p:nvSpPr>
            <p:cNvPr id="628859" name="Arc 123"/>
            <p:cNvSpPr>
              <a:spLocks/>
            </p:cNvSpPr>
            <p:nvPr/>
          </p:nvSpPr>
          <p:spPr bwMode="auto">
            <a:xfrm>
              <a:off x="1237" y="2674"/>
              <a:ext cx="164" cy="49"/>
            </a:xfrm>
            <a:custGeom>
              <a:avLst/>
              <a:gdLst>
                <a:gd name="G0" fmla="+- 0 0 0"/>
                <a:gd name="G1" fmla="+- 373 0 0"/>
                <a:gd name="G2" fmla="+- 21600 0 0"/>
                <a:gd name="T0" fmla="*/ 21597 w 21600"/>
                <a:gd name="T1" fmla="*/ 0 h 21973"/>
                <a:gd name="T2" fmla="*/ 0 w 21600"/>
                <a:gd name="T3" fmla="*/ 21973 h 21973"/>
                <a:gd name="T4" fmla="*/ 0 w 21600"/>
                <a:gd name="T5" fmla="*/ 373 h 2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73" fill="none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</a:path>
                <a:path w="21600" h="21973" stroke="0" extrusionOk="0">
                  <a:moveTo>
                    <a:pt x="21596" y="0"/>
                  </a:moveTo>
                  <a:cubicBezTo>
                    <a:pt x="21598" y="124"/>
                    <a:pt x="21600" y="248"/>
                    <a:pt x="21600" y="373"/>
                  </a:cubicBezTo>
                  <a:cubicBezTo>
                    <a:pt x="21600" y="12302"/>
                    <a:pt x="11929" y="21972"/>
                    <a:pt x="0" y="21973"/>
                  </a:cubicBezTo>
                  <a:lnTo>
                    <a:pt x="0" y="37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28860" name="Arc 124"/>
            <p:cNvSpPr>
              <a:spLocks/>
            </p:cNvSpPr>
            <p:nvPr/>
          </p:nvSpPr>
          <p:spPr bwMode="auto">
            <a:xfrm>
              <a:off x="1425" y="2682"/>
              <a:ext cx="164" cy="57"/>
            </a:xfrm>
            <a:custGeom>
              <a:avLst/>
              <a:gdLst>
                <a:gd name="G0" fmla="+- 21600 0 0"/>
                <a:gd name="G1" fmla="+- 319 0 0"/>
                <a:gd name="G2" fmla="+- 21600 0 0"/>
                <a:gd name="T0" fmla="*/ 21600 w 21600"/>
                <a:gd name="T1" fmla="*/ 21919 h 21919"/>
                <a:gd name="T2" fmla="*/ 2 w 21600"/>
                <a:gd name="T3" fmla="*/ 0 h 21919"/>
                <a:gd name="T4" fmla="*/ 21600 w 21600"/>
                <a:gd name="T5" fmla="*/ 319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</a:path>
                <a:path w="21600" h="21919" stroke="0" extrusionOk="0">
                  <a:moveTo>
                    <a:pt x="21600" y="21919"/>
                  </a:moveTo>
                  <a:cubicBezTo>
                    <a:pt x="9670" y="21919"/>
                    <a:pt x="0" y="12248"/>
                    <a:pt x="0" y="319"/>
                  </a:cubicBezTo>
                  <a:cubicBezTo>
                    <a:pt x="-1" y="212"/>
                    <a:pt x="0" y="106"/>
                    <a:pt x="2" y="0"/>
                  </a:cubicBezTo>
                  <a:lnTo>
                    <a:pt x="21600" y="319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8861" name="Line 125"/>
          <p:cNvSpPr>
            <a:spLocks noChangeShapeType="1"/>
          </p:cNvSpPr>
          <p:nvPr/>
        </p:nvSpPr>
        <p:spPr bwMode="auto">
          <a:xfrm>
            <a:off x="6375400" y="3887788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2" name="Line 126"/>
          <p:cNvSpPr>
            <a:spLocks noChangeShapeType="1"/>
          </p:cNvSpPr>
          <p:nvPr/>
        </p:nvSpPr>
        <p:spPr bwMode="auto">
          <a:xfrm>
            <a:off x="6375400" y="4165600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3" name="Line 127"/>
          <p:cNvSpPr>
            <a:spLocks noChangeShapeType="1"/>
          </p:cNvSpPr>
          <p:nvPr/>
        </p:nvSpPr>
        <p:spPr bwMode="auto">
          <a:xfrm>
            <a:off x="6375400" y="4165600"/>
            <a:ext cx="0" cy="144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4" name="Line 128"/>
          <p:cNvSpPr>
            <a:spLocks noChangeShapeType="1"/>
          </p:cNvSpPr>
          <p:nvPr/>
        </p:nvSpPr>
        <p:spPr bwMode="auto">
          <a:xfrm>
            <a:off x="6940550" y="4165600"/>
            <a:ext cx="0" cy="144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5" name="Line 129"/>
          <p:cNvSpPr>
            <a:spLocks noChangeShapeType="1"/>
          </p:cNvSpPr>
          <p:nvPr/>
        </p:nvSpPr>
        <p:spPr bwMode="auto">
          <a:xfrm>
            <a:off x="6375400" y="5610225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6" name="Line 130"/>
          <p:cNvSpPr>
            <a:spLocks noChangeShapeType="1"/>
          </p:cNvSpPr>
          <p:nvPr/>
        </p:nvSpPr>
        <p:spPr bwMode="auto">
          <a:xfrm>
            <a:off x="6375400" y="5916613"/>
            <a:ext cx="565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7" name="Line 131"/>
          <p:cNvSpPr>
            <a:spLocks noChangeShapeType="1"/>
          </p:cNvSpPr>
          <p:nvPr/>
        </p:nvSpPr>
        <p:spPr bwMode="auto">
          <a:xfrm>
            <a:off x="7083425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8" name="Line 132"/>
          <p:cNvSpPr>
            <a:spLocks noChangeShapeType="1"/>
          </p:cNvSpPr>
          <p:nvPr/>
        </p:nvSpPr>
        <p:spPr bwMode="auto">
          <a:xfrm>
            <a:off x="7294563" y="2787650"/>
            <a:ext cx="0" cy="151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69" name="Line 133"/>
          <p:cNvSpPr>
            <a:spLocks noChangeShapeType="1"/>
          </p:cNvSpPr>
          <p:nvPr/>
        </p:nvSpPr>
        <p:spPr bwMode="auto">
          <a:xfrm flipH="1">
            <a:off x="7013575" y="4302125"/>
            <a:ext cx="280988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0" name="Line 134"/>
          <p:cNvSpPr>
            <a:spLocks noChangeShapeType="1"/>
          </p:cNvSpPr>
          <p:nvPr/>
        </p:nvSpPr>
        <p:spPr bwMode="auto">
          <a:xfrm>
            <a:off x="7013575" y="4578350"/>
            <a:ext cx="331788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1" name="Line 135"/>
          <p:cNvSpPr>
            <a:spLocks noChangeShapeType="1"/>
          </p:cNvSpPr>
          <p:nvPr/>
        </p:nvSpPr>
        <p:spPr bwMode="auto">
          <a:xfrm flipH="1">
            <a:off x="7224713" y="4578350"/>
            <a:ext cx="565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2" name="Line 136"/>
          <p:cNvSpPr>
            <a:spLocks noChangeShapeType="1"/>
          </p:cNvSpPr>
          <p:nvPr/>
        </p:nvSpPr>
        <p:spPr bwMode="auto">
          <a:xfrm>
            <a:off x="7083425" y="4716463"/>
            <a:ext cx="0" cy="963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3" name="Line 137"/>
          <p:cNvSpPr>
            <a:spLocks noChangeShapeType="1"/>
          </p:cNvSpPr>
          <p:nvPr/>
        </p:nvSpPr>
        <p:spPr bwMode="auto">
          <a:xfrm flipH="1">
            <a:off x="6305550" y="5749925"/>
            <a:ext cx="63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4" name="Line 138"/>
          <p:cNvSpPr>
            <a:spLocks noChangeShapeType="1"/>
          </p:cNvSpPr>
          <p:nvPr/>
        </p:nvSpPr>
        <p:spPr bwMode="auto">
          <a:xfrm>
            <a:off x="6372225" y="587851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5" name="Line 139"/>
          <p:cNvSpPr>
            <a:spLocks noChangeShapeType="1"/>
          </p:cNvSpPr>
          <p:nvPr/>
        </p:nvSpPr>
        <p:spPr bwMode="auto">
          <a:xfrm>
            <a:off x="6948488" y="5916613"/>
            <a:ext cx="0" cy="490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6" name="Line 140"/>
          <p:cNvSpPr>
            <a:spLocks noChangeShapeType="1"/>
          </p:cNvSpPr>
          <p:nvPr/>
        </p:nvSpPr>
        <p:spPr bwMode="auto">
          <a:xfrm>
            <a:off x="7342188" y="4773613"/>
            <a:ext cx="0" cy="163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28877" name="Arc 141"/>
          <p:cNvSpPr>
            <a:spLocks/>
          </p:cNvSpPr>
          <p:nvPr/>
        </p:nvSpPr>
        <p:spPr bwMode="auto">
          <a:xfrm>
            <a:off x="6372225" y="2120900"/>
            <a:ext cx="906463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28878" name="Rectangle 142"/>
          <p:cNvSpPr>
            <a:spLocks noChangeArrowheads="1"/>
          </p:cNvSpPr>
          <p:nvPr/>
        </p:nvSpPr>
        <p:spPr bwMode="auto">
          <a:xfrm>
            <a:off x="3132138" y="507841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" sz="1800">
                <a:solidFill>
                  <a:schemeClr val="tx1"/>
                </a:solidFill>
                <a:latin typeface="Arial" charset="0"/>
              </a:rPr>
              <a:t>En perforante</a:t>
            </a:r>
          </a:p>
        </p:txBody>
      </p:sp>
      <p:sp>
        <p:nvSpPr>
          <p:cNvPr id="628879" name="Rectangle 143"/>
          <p:cNvSpPr>
            <a:spLocks noChangeArrowheads="1"/>
          </p:cNvSpPr>
          <p:nvPr/>
        </p:nvSpPr>
        <p:spPr bwMode="auto">
          <a:xfrm>
            <a:off x="3132138" y="4581525"/>
            <a:ext cx="647700" cy="360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8880" name="Rectangle 144"/>
          <p:cNvSpPr>
            <a:spLocks noChangeArrowheads="1"/>
          </p:cNvSpPr>
          <p:nvPr/>
        </p:nvSpPr>
        <p:spPr bwMode="auto">
          <a:xfrm>
            <a:off x="4500563" y="4581525"/>
            <a:ext cx="215900" cy="360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8881" name="Text Box 145"/>
          <p:cNvSpPr txBox="1">
            <a:spLocks noChangeArrowheads="1"/>
          </p:cNvSpPr>
          <p:nvPr/>
        </p:nvSpPr>
        <p:spPr bwMode="auto">
          <a:xfrm>
            <a:off x="7307263" y="27813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>
                <a:solidFill>
                  <a:schemeClr val="tx1"/>
                </a:solidFill>
                <a:latin typeface="Arial" charset="0"/>
              </a:rPr>
              <a:t>En s. i. proximal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Indicaciones del cierre de la perforante terminal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4038600" cy="4525962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s-ES" sz="2800" b="1">
                <a:solidFill>
                  <a:srgbClr val="FFFF00"/>
                </a:solidFill>
              </a:rPr>
              <a:t>     </a:t>
            </a:r>
          </a:p>
        </p:txBody>
      </p:sp>
      <p:pic>
        <p:nvPicPr>
          <p:cNvPr id="632836" name="Picture 4"/>
          <p:cNvPicPr>
            <a:picLocks noChangeAspect="1" noChangeArrowheads="1"/>
          </p:cNvPicPr>
          <p:nvPr/>
        </p:nvPicPr>
        <p:blipFill>
          <a:blip r:embed="rId3" cstate="print"/>
          <a:srcRect l="48427" t="11696" r="-2339" b="22028"/>
          <a:stretch>
            <a:fillRect/>
          </a:stretch>
        </p:blipFill>
        <p:spPr bwMode="auto">
          <a:xfrm>
            <a:off x="3851275" y="5370513"/>
            <a:ext cx="17272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37" name="Line 5"/>
          <p:cNvSpPr>
            <a:spLocks noChangeShapeType="1"/>
          </p:cNvSpPr>
          <p:nvPr/>
        </p:nvSpPr>
        <p:spPr bwMode="auto">
          <a:xfrm>
            <a:off x="3330575" y="1384300"/>
            <a:ext cx="1588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38" name="Line 6"/>
          <p:cNvSpPr>
            <a:spLocks noChangeShapeType="1"/>
          </p:cNvSpPr>
          <p:nvPr/>
        </p:nvSpPr>
        <p:spPr bwMode="auto">
          <a:xfrm>
            <a:off x="3787775" y="1397000"/>
            <a:ext cx="1588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39" name="Arc 7"/>
          <p:cNvSpPr>
            <a:spLocks/>
          </p:cNvSpPr>
          <p:nvPr/>
        </p:nvSpPr>
        <p:spPr bwMode="auto">
          <a:xfrm>
            <a:off x="3803650" y="2165350"/>
            <a:ext cx="714375" cy="6159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600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2038" y="0"/>
                  <a:pt x="21709" y="9670"/>
                  <a:pt x="21709" y="21600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2038" y="0"/>
                  <a:pt x="21709" y="9670"/>
                  <a:pt x="21709" y="21600"/>
                </a:cubicBezTo>
                <a:lnTo>
                  <a:pt x="10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0" name="Arc 8"/>
          <p:cNvSpPr>
            <a:spLocks/>
          </p:cNvSpPr>
          <p:nvPr/>
        </p:nvSpPr>
        <p:spPr bwMode="auto">
          <a:xfrm>
            <a:off x="3817938" y="2393950"/>
            <a:ext cx="433387" cy="36195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600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2037" y="0"/>
                  <a:pt x="21708" y="9670"/>
                  <a:pt x="21708" y="21600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2037" y="0"/>
                  <a:pt x="21708" y="9670"/>
                  <a:pt x="21708" y="21600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>
            <a:off x="4244975" y="2743200"/>
            <a:ext cx="1588" cy="1130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2" name="Line 10"/>
          <p:cNvSpPr>
            <a:spLocks noChangeShapeType="1"/>
          </p:cNvSpPr>
          <p:nvPr/>
        </p:nvSpPr>
        <p:spPr bwMode="auto">
          <a:xfrm>
            <a:off x="3800475" y="2387600"/>
            <a:ext cx="1588" cy="231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3" name="Line 11"/>
          <p:cNvSpPr>
            <a:spLocks noChangeShapeType="1"/>
          </p:cNvSpPr>
          <p:nvPr/>
        </p:nvSpPr>
        <p:spPr bwMode="auto">
          <a:xfrm>
            <a:off x="3800475" y="4699000"/>
            <a:ext cx="1117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4" name="Line 12"/>
          <p:cNvSpPr>
            <a:spLocks noChangeShapeType="1"/>
          </p:cNvSpPr>
          <p:nvPr/>
        </p:nvSpPr>
        <p:spPr bwMode="auto">
          <a:xfrm>
            <a:off x="3778250" y="5032375"/>
            <a:ext cx="14224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5" name="Line 13"/>
          <p:cNvSpPr>
            <a:spLocks noChangeShapeType="1"/>
          </p:cNvSpPr>
          <p:nvPr/>
        </p:nvSpPr>
        <p:spPr bwMode="auto">
          <a:xfrm>
            <a:off x="4511675" y="2768600"/>
            <a:ext cx="1588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6" name="Line 14"/>
          <p:cNvSpPr>
            <a:spLocks noChangeShapeType="1"/>
          </p:cNvSpPr>
          <p:nvPr/>
        </p:nvSpPr>
        <p:spPr bwMode="auto">
          <a:xfrm>
            <a:off x="4486275" y="3708400"/>
            <a:ext cx="4318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7" name="Line 15"/>
          <p:cNvSpPr>
            <a:spLocks noChangeShapeType="1"/>
          </p:cNvSpPr>
          <p:nvPr/>
        </p:nvSpPr>
        <p:spPr bwMode="auto">
          <a:xfrm>
            <a:off x="4486275" y="3708400"/>
            <a:ext cx="15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8" name="Line 16"/>
          <p:cNvSpPr>
            <a:spLocks noChangeShapeType="1"/>
          </p:cNvSpPr>
          <p:nvPr/>
        </p:nvSpPr>
        <p:spPr bwMode="auto">
          <a:xfrm>
            <a:off x="5197475" y="4583113"/>
            <a:ext cx="4699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49" name="Line 17"/>
          <p:cNvSpPr>
            <a:spLocks noChangeShapeType="1"/>
          </p:cNvSpPr>
          <p:nvPr/>
        </p:nvSpPr>
        <p:spPr bwMode="auto">
          <a:xfrm>
            <a:off x="5172075" y="4318000"/>
            <a:ext cx="49530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50" name="Line 18"/>
          <p:cNvSpPr>
            <a:spLocks noChangeShapeType="1"/>
          </p:cNvSpPr>
          <p:nvPr/>
        </p:nvSpPr>
        <p:spPr bwMode="auto">
          <a:xfrm>
            <a:off x="4511675" y="3378200"/>
            <a:ext cx="660400" cy="67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51" name="Line 19"/>
          <p:cNvSpPr>
            <a:spLocks noChangeShapeType="1"/>
          </p:cNvSpPr>
          <p:nvPr/>
        </p:nvSpPr>
        <p:spPr bwMode="auto">
          <a:xfrm>
            <a:off x="4244975" y="38735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52" name="Line 20"/>
          <p:cNvSpPr>
            <a:spLocks noChangeShapeType="1"/>
          </p:cNvSpPr>
          <p:nvPr/>
        </p:nvSpPr>
        <p:spPr bwMode="auto">
          <a:xfrm>
            <a:off x="4321175" y="3949700"/>
            <a:ext cx="1588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53" name="Line 21"/>
          <p:cNvSpPr>
            <a:spLocks noChangeShapeType="1"/>
          </p:cNvSpPr>
          <p:nvPr/>
        </p:nvSpPr>
        <p:spPr bwMode="auto">
          <a:xfrm>
            <a:off x="4486275" y="3708400"/>
            <a:ext cx="1588" cy="17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54" name="Line 22"/>
          <p:cNvSpPr>
            <a:spLocks noChangeShapeType="1"/>
          </p:cNvSpPr>
          <p:nvPr/>
        </p:nvSpPr>
        <p:spPr bwMode="auto">
          <a:xfrm flipH="1">
            <a:off x="4435475" y="3886200"/>
            <a:ext cx="50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55" name="Line 23"/>
          <p:cNvSpPr>
            <a:spLocks noChangeShapeType="1"/>
          </p:cNvSpPr>
          <p:nvPr/>
        </p:nvSpPr>
        <p:spPr bwMode="auto">
          <a:xfrm>
            <a:off x="4410075" y="3975100"/>
            <a:ext cx="1588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56" name="Line 24"/>
          <p:cNvSpPr>
            <a:spLocks noChangeShapeType="1"/>
          </p:cNvSpPr>
          <p:nvPr/>
        </p:nvSpPr>
        <p:spPr bwMode="auto">
          <a:xfrm>
            <a:off x="5199063" y="4587875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32857" name="Group 25"/>
          <p:cNvGrpSpPr>
            <a:grpSpLocks/>
          </p:cNvGrpSpPr>
          <p:nvPr/>
        </p:nvGrpSpPr>
        <p:grpSpPr bwMode="auto">
          <a:xfrm>
            <a:off x="4251325" y="2768600"/>
            <a:ext cx="254000" cy="31750"/>
            <a:chOff x="4188" y="2221"/>
            <a:chExt cx="160" cy="20"/>
          </a:xfrm>
        </p:grpSpPr>
        <p:sp>
          <p:nvSpPr>
            <p:cNvPr id="632858" name="Arc 26"/>
            <p:cNvSpPr>
              <a:spLocks/>
            </p:cNvSpPr>
            <p:nvPr/>
          </p:nvSpPr>
          <p:spPr bwMode="auto">
            <a:xfrm>
              <a:off x="4188" y="2221"/>
              <a:ext cx="72" cy="20"/>
            </a:xfrm>
            <a:custGeom>
              <a:avLst/>
              <a:gdLst>
                <a:gd name="G0" fmla="+- 97 0 0"/>
                <a:gd name="G1" fmla="+- 0 0 0"/>
                <a:gd name="G2" fmla="+- 21600 0 0"/>
                <a:gd name="T0" fmla="*/ 21697 w 21697"/>
                <a:gd name="T1" fmla="*/ 0 h 21600"/>
                <a:gd name="T2" fmla="*/ 0 w 21697"/>
                <a:gd name="T3" fmla="*/ 21600 h 21600"/>
                <a:gd name="T4" fmla="*/ 97 w 216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7" h="21600" fill="none" extrusionOk="0">
                  <a:moveTo>
                    <a:pt x="21697" y="0"/>
                  </a:moveTo>
                  <a:cubicBezTo>
                    <a:pt x="21697" y="11929"/>
                    <a:pt x="12026" y="21600"/>
                    <a:pt x="97" y="21600"/>
                  </a:cubicBezTo>
                  <a:cubicBezTo>
                    <a:pt x="64" y="21600"/>
                    <a:pt x="32" y="21599"/>
                    <a:pt x="0" y="21599"/>
                  </a:cubicBezTo>
                </a:path>
                <a:path w="21697" h="21600" stroke="0" extrusionOk="0">
                  <a:moveTo>
                    <a:pt x="21697" y="0"/>
                  </a:moveTo>
                  <a:cubicBezTo>
                    <a:pt x="21697" y="11929"/>
                    <a:pt x="12026" y="21600"/>
                    <a:pt x="97" y="21600"/>
                  </a:cubicBezTo>
                  <a:cubicBezTo>
                    <a:pt x="64" y="21600"/>
                    <a:pt x="32" y="21599"/>
                    <a:pt x="0" y="21599"/>
                  </a:cubicBezTo>
                  <a:lnTo>
                    <a:pt x="9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2859" name="Arc 27"/>
            <p:cNvSpPr>
              <a:spLocks/>
            </p:cNvSpPr>
            <p:nvPr/>
          </p:nvSpPr>
          <p:spPr bwMode="auto">
            <a:xfrm>
              <a:off x="4268" y="2221"/>
              <a:ext cx="80" cy="2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504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504" y="21599"/>
                  </a:moveTo>
                  <a:cubicBezTo>
                    <a:pt x="9612" y="21546"/>
                    <a:pt x="0" y="11891"/>
                    <a:pt x="0" y="0"/>
                  </a:cubicBezTo>
                </a:path>
                <a:path w="21600" h="21600" stroke="0" extrusionOk="0">
                  <a:moveTo>
                    <a:pt x="21504" y="21599"/>
                  </a:moveTo>
                  <a:cubicBezTo>
                    <a:pt x="9612" y="21546"/>
                    <a:pt x="0" y="11891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2860" name="Line 28"/>
          <p:cNvSpPr>
            <a:spLocks noChangeShapeType="1"/>
          </p:cNvSpPr>
          <p:nvPr/>
        </p:nvSpPr>
        <p:spPr bwMode="auto">
          <a:xfrm>
            <a:off x="3775075" y="5029200"/>
            <a:ext cx="1588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61" name="Line 29"/>
          <p:cNvSpPr>
            <a:spLocks noChangeShapeType="1"/>
          </p:cNvSpPr>
          <p:nvPr/>
        </p:nvSpPr>
        <p:spPr bwMode="auto">
          <a:xfrm>
            <a:off x="4918075" y="4140200"/>
            <a:ext cx="1588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62" name="Line 30"/>
          <p:cNvSpPr>
            <a:spLocks noChangeShapeType="1"/>
          </p:cNvSpPr>
          <p:nvPr/>
        </p:nvSpPr>
        <p:spPr bwMode="auto">
          <a:xfrm>
            <a:off x="5172075" y="4064000"/>
            <a:ext cx="1588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32863" name="Group 31"/>
          <p:cNvGrpSpPr>
            <a:grpSpLocks/>
          </p:cNvGrpSpPr>
          <p:nvPr/>
        </p:nvGrpSpPr>
        <p:grpSpPr bwMode="auto">
          <a:xfrm>
            <a:off x="3373438" y="5041900"/>
            <a:ext cx="414337" cy="44450"/>
            <a:chOff x="3635" y="3653"/>
            <a:chExt cx="261" cy="28"/>
          </a:xfrm>
        </p:grpSpPr>
        <p:sp>
          <p:nvSpPr>
            <p:cNvPr id="632864" name="Arc 32"/>
            <p:cNvSpPr>
              <a:spLocks/>
            </p:cNvSpPr>
            <p:nvPr/>
          </p:nvSpPr>
          <p:spPr bwMode="auto">
            <a:xfrm>
              <a:off x="3635" y="3653"/>
              <a:ext cx="121" cy="28"/>
            </a:xfrm>
            <a:custGeom>
              <a:avLst/>
              <a:gdLst>
                <a:gd name="G0" fmla="+- 101 0 0"/>
                <a:gd name="G1" fmla="+- 0 0 0"/>
                <a:gd name="G2" fmla="+- 21600 0 0"/>
                <a:gd name="T0" fmla="*/ 21701 w 21701"/>
                <a:gd name="T1" fmla="*/ 0 h 21600"/>
                <a:gd name="T2" fmla="*/ 0 w 21701"/>
                <a:gd name="T3" fmla="*/ 21600 h 21600"/>
                <a:gd name="T4" fmla="*/ 101 w 2170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1" h="21600" fill="none" extrusionOk="0">
                  <a:moveTo>
                    <a:pt x="21701" y="0"/>
                  </a:moveTo>
                  <a:cubicBezTo>
                    <a:pt x="21701" y="11929"/>
                    <a:pt x="12030" y="21600"/>
                    <a:pt x="101" y="21600"/>
                  </a:cubicBezTo>
                  <a:cubicBezTo>
                    <a:pt x="67" y="21600"/>
                    <a:pt x="33" y="21599"/>
                    <a:pt x="0" y="21599"/>
                  </a:cubicBezTo>
                </a:path>
                <a:path w="21701" h="21600" stroke="0" extrusionOk="0">
                  <a:moveTo>
                    <a:pt x="21701" y="0"/>
                  </a:moveTo>
                  <a:cubicBezTo>
                    <a:pt x="21701" y="11929"/>
                    <a:pt x="12030" y="21600"/>
                    <a:pt x="101" y="21600"/>
                  </a:cubicBezTo>
                  <a:cubicBezTo>
                    <a:pt x="67" y="21600"/>
                    <a:pt x="33" y="21599"/>
                    <a:pt x="0" y="21599"/>
                  </a:cubicBezTo>
                  <a:lnTo>
                    <a:pt x="101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2865" name="Arc 33"/>
            <p:cNvSpPr>
              <a:spLocks/>
            </p:cNvSpPr>
            <p:nvPr/>
          </p:nvSpPr>
          <p:spPr bwMode="auto">
            <a:xfrm>
              <a:off x="3772" y="3653"/>
              <a:ext cx="124" cy="2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2866" name="Arc 34"/>
          <p:cNvSpPr>
            <a:spLocks/>
          </p:cNvSpPr>
          <p:nvPr/>
        </p:nvSpPr>
        <p:spPr bwMode="auto">
          <a:xfrm>
            <a:off x="3059113" y="3632200"/>
            <a:ext cx="103187" cy="184150"/>
          </a:xfrm>
          <a:custGeom>
            <a:avLst/>
            <a:gdLst>
              <a:gd name="G0" fmla="+- 6327 0 0"/>
              <a:gd name="G1" fmla="+- 21600 0 0"/>
              <a:gd name="G2" fmla="+- 21600 0 0"/>
              <a:gd name="T0" fmla="*/ 0 w 11787"/>
              <a:gd name="T1" fmla="*/ 948 h 21600"/>
              <a:gd name="T2" fmla="*/ 11787 w 11787"/>
              <a:gd name="T3" fmla="*/ 701 h 21600"/>
              <a:gd name="T4" fmla="*/ 6327 w 117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87" h="21600" fill="none" extrusionOk="0">
                <a:moveTo>
                  <a:pt x="-1" y="947"/>
                </a:moveTo>
                <a:cubicBezTo>
                  <a:pt x="2050" y="319"/>
                  <a:pt x="4182" y="-1"/>
                  <a:pt x="6327" y="0"/>
                </a:cubicBezTo>
                <a:cubicBezTo>
                  <a:pt x="8169" y="0"/>
                  <a:pt x="10004" y="235"/>
                  <a:pt x="11786" y="701"/>
                </a:cubicBezTo>
              </a:path>
              <a:path w="11787" h="21600" stroke="0" extrusionOk="0">
                <a:moveTo>
                  <a:pt x="-1" y="947"/>
                </a:moveTo>
                <a:cubicBezTo>
                  <a:pt x="2050" y="319"/>
                  <a:pt x="4182" y="-1"/>
                  <a:pt x="6327" y="0"/>
                </a:cubicBezTo>
                <a:cubicBezTo>
                  <a:pt x="8169" y="0"/>
                  <a:pt x="10004" y="235"/>
                  <a:pt x="11786" y="701"/>
                </a:cubicBezTo>
                <a:lnTo>
                  <a:pt x="6327" y="216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67" name="Line 35"/>
          <p:cNvSpPr>
            <a:spLocks noChangeShapeType="1"/>
          </p:cNvSpPr>
          <p:nvPr/>
        </p:nvSpPr>
        <p:spPr bwMode="auto">
          <a:xfrm>
            <a:off x="3101975" y="3213100"/>
            <a:ext cx="1588" cy="469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68" name="Arc 36"/>
          <p:cNvSpPr>
            <a:spLocks/>
          </p:cNvSpPr>
          <p:nvPr/>
        </p:nvSpPr>
        <p:spPr bwMode="auto">
          <a:xfrm>
            <a:off x="3059113" y="2209800"/>
            <a:ext cx="103187" cy="184150"/>
          </a:xfrm>
          <a:custGeom>
            <a:avLst/>
            <a:gdLst>
              <a:gd name="G0" fmla="+- 6327 0 0"/>
              <a:gd name="G1" fmla="+- 21600 0 0"/>
              <a:gd name="G2" fmla="+- 21600 0 0"/>
              <a:gd name="T0" fmla="*/ 0 w 11787"/>
              <a:gd name="T1" fmla="*/ 948 h 21600"/>
              <a:gd name="T2" fmla="*/ 11787 w 11787"/>
              <a:gd name="T3" fmla="*/ 701 h 21600"/>
              <a:gd name="T4" fmla="*/ 6327 w 1178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87" h="21600" fill="none" extrusionOk="0">
                <a:moveTo>
                  <a:pt x="-1" y="947"/>
                </a:moveTo>
                <a:cubicBezTo>
                  <a:pt x="2050" y="319"/>
                  <a:pt x="4182" y="-1"/>
                  <a:pt x="6327" y="0"/>
                </a:cubicBezTo>
                <a:cubicBezTo>
                  <a:pt x="8169" y="0"/>
                  <a:pt x="10004" y="235"/>
                  <a:pt x="11786" y="701"/>
                </a:cubicBezTo>
              </a:path>
              <a:path w="11787" h="21600" stroke="0" extrusionOk="0">
                <a:moveTo>
                  <a:pt x="-1" y="947"/>
                </a:moveTo>
                <a:cubicBezTo>
                  <a:pt x="2050" y="319"/>
                  <a:pt x="4182" y="-1"/>
                  <a:pt x="6327" y="0"/>
                </a:cubicBezTo>
                <a:cubicBezTo>
                  <a:pt x="8169" y="0"/>
                  <a:pt x="10004" y="235"/>
                  <a:pt x="11786" y="701"/>
                </a:cubicBezTo>
                <a:lnTo>
                  <a:pt x="6327" y="216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69" name="Line 37"/>
          <p:cNvSpPr>
            <a:spLocks noChangeShapeType="1"/>
          </p:cNvSpPr>
          <p:nvPr/>
        </p:nvSpPr>
        <p:spPr bwMode="auto">
          <a:xfrm>
            <a:off x="3101975" y="1473200"/>
            <a:ext cx="1588" cy="787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70" name="Arc 38"/>
          <p:cNvSpPr>
            <a:spLocks/>
          </p:cNvSpPr>
          <p:nvPr/>
        </p:nvSpPr>
        <p:spPr bwMode="auto">
          <a:xfrm>
            <a:off x="4867275" y="3422650"/>
            <a:ext cx="161925" cy="1651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8443 w 18443"/>
              <a:gd name="T1" fmla="*/ 11243 h 19426"/>
              <a:gd name="T2" fmla="*/ 9444 w 18443"/>
              <a:gd name="T3" fmla="*/ 19426 h 19426"/>
              <a:gd name="T4" fmla="*/ 0 w 18443"/>
              <a:gd name="T5" fmla="*/ 0 h 19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443" h="19426" fill="none" extrusionOk="0">
                <a:moveTo>
                  <a:pt x="18443" y="11243"/>
                </a:moveTo>
                <a:cubicBezTo>
                  <a:pt x="16289" y="14776"/>
                  <a:pt x="13165" y="17616"/>
                  <a:pt x="9444" y="19426"/>
                </a:cubicBezTo>
              </a:path>
              <a:path w="18443" h="19426" stroke="0" extrusionOk="0">
                <a:moveTo>
                  <a:pt x="18443" y="11243"/>
                </a:moveTo>
                <a:cubicBezTo>
                  <a:pt x="16289" y="14776"/>
                  <a:pt x="13165" y="17616"/>
                  <a:pt x="9444" y="194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71" name="Line 39"/>
          <p:cNvSpPr>
            <a:spLocks noChangeShapeType="1"/>
          </p:cNvSpPr>
          <p:nvPr/>
        </p:nvSpPr>
        <p:spPr bwMode="auto">
          <a:xfrm flipH="1" flipV="1">
            <a:off x="4968875" y="3543300"/>
            <a:ext cx="317500" cy="33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72" name="Freeform 40"/>
          <p:cNvSpPr>
            <a:spLocks/>
          </p:cNvSpPr>
          <p:nvPr/>
        </p:nvSpPr>
        <p:spPr bwMode="auto">
          <a:xfrm>
            <a:off x="5045075" y="4343400"/>
            <a:ext cx="622300" cy="5461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" y="16"/>
              </a:cxn>
              <a:cxn ang="0">
                <a:pos x="32" y="24"/>
              </a:cxn>
              <a:cxn ang="0">
                <a:pos x="48" y="24"/>
              </a:cxn>
              <a:cxn ang="0">
                <a:pos x="56" y="32"/>
              </a:cxn>
              <a:cxn ang="0">
                <a:pos x="80" y="56"/>
              </a:cxn>
              <a:cxn ang="0">
                <a:pos x="80" y="72"/>
              </a:cxn>
              <a:cxn ang="0">
                <a:pos x="96" y="80"/>
              </a:cxn>
              <a:cxn ang="0">
                <a:pos x="104" y="88"/>
              </a:cxn>
              <a:cxn ang="0">
                <a:pos x="112" y="96"/>
              </a:cxn>
              <a:cxn ang="0">
                <a:pos x="144" y="104"/>
              </a:cxn>
              <a:cxn ang="0">
                <a:pos x="152" y="120"/>
              </a:cxn>
              <a:cxn ang="0">
                <a:pos x="160" y="128"/>
              </a:cxn>
              <a:cxn ang="0">
                <a:pos x="176" y="136"/>
              </a:cxn>
              <a:cxn ang="0">
                <a:pos x="192" y="144"/>
              </a:cxn>
              <a:cxn ang="0">
                <a:pos x="192" y="176"/>
              </a:cxn>
              <a:cxn ang="0">
                <a:pos x="216" y="184"/>
              </a:cxn>
              <a:cxn ang="0">
                <a:pos x="224" y="200"/>
              </a:cxn>
              <a:cxn ang="0">
                <a:pos x="232" y="216"/>
              </a:cxn>
              <a:cxn ang="0">
                <a:pos x="240" y="224"/>
              </a:cxn>
              <a:cxn ang="0">
                <a:pos x="264" y="224"/>
              </a:cxn>
              <a:cxn ang="0">
                <a:pos x="272" y="240"/>
              </a:cxn>
              <a:cxn ang="0">
                <a:pos x="272" y="256"/>
              </a:cxn>
              <a:cxn ang="0">
                <a:pos x="280" y="264"/>
              </a:cxn>
              <a:cxn ang="0">
                <a:pos x="288" y="272"/>
              </a:cxn>
              <a:cxn ang="0">
                <a:pos x="304" y="272"/>
              </a:cxn>
              <a:cxn ang="0">
                <a:pos x="312" y="296"/>
              </a:cxn>
              <a:cxn ang="0">
                <a:pos x="336" y="304"/>
              </a:cxn>
              <a:cxn ang="0">
                <a:pos x="352" y="304"/>
              </a:cxn>
              <a:cxn ang="0">
                <a:pos x="360" y="312"/>
              </a:cxn>
              <a:cxn ang="0">
                <a:pos x="384" y="320"/>
              </a:cxn>
              <a:cxn ang="0">
                <a:pos x="392" y="336"/>
              </a:cxn>
              <a:cxn ang="0">
                <a:pos x="384" y="344"/>
              </a:cxn>
            </a:cxnLst>
            <a:rect l="0" t="0" r="r" b="b"/>
            <a:pathLst>
              <a:path w="392" h="344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24" y="16"/>
                </a:lnTo>
                <a:lnTo>
                  <a:pt x="24" y="24"/>
                </a:lnTo>
                <a:lnTo>
                  <a:pt x="32" y="24"/>
                </a:lnTo>
                <a:lnTo>
                  <a:pt x="40" y="24"/>
                </a:lnTo>
                <a:lnTo>
                  <a:pt x="48" y="24"/>
                </a:lnTo>
                <a:lnTo>
                  <a:pt x="56" y="24"/>
                </a:lnTo>
                <a:lnTo>
                  <a:pt x="56" y="32"/>
                </a:lnTo>
                <a:lnTo>
                  <a:pt x="80" y="32"/>
                </a:lnTo>
                <a:lnTo>
                  <a:pt x="80" y="56"/>
                </a:lnTo>
                <a:lnTo>
                  <a:pt x="80" y="64"/>
                </a:lnTo>
                <a:lnTo>
                  <a:pt x="80" y="72"/>
                </a:lnTo>
                <a:lnTo>
                  <a:pt x="80" y="80"/>
                </a:lnTo>
                <a:lnTo>
                  <a:pt x="96" y="80"/>
                </a:lnTo>
                <a:lnTo>
                  <a:pt x="96" y="88"/>
                </a:lnTo>
                <a:lnTo>
                  <a:pt x="104" y="88"/>
                </a:lnTo>
                <a:lnTo>
                  <a:pt x="104" y="96"/>
                </a:lnTo>
                <a:lnTo>
                  <a:pt x="112" y="96"/>
                </a:lnTo>
                <a:lnTo>
                  <a:pt x="128" y="104"/>
                </a:lnTo>
                <a:lnTo>
                  <a:pt x="144" y="104"/>
                </a:lnTo>
                <a:lnTo>
                  <a:pt x="152" y="104"/>
                </a:lnTo>
                <a:lnTo>
                  <a:pt x="152" y="120"/>
                </a:lnTo>
                <a:lnTo>
                  <a:pt x="160" y="120"/>
                </a:lnTo>
                <a:lnTo>
                  <a:pt x="160" y="128"/>
                </a:lnTo>
                <a:lnTo>
                  <a:pt x="168" y="136"/>
                </a:lnTo>
                <a:lnTo>
                  <a:pt x="176" y="136"/>
                </a:lnTo>
                <a:lnTo>
                  <a:pt x="176" y="144"/>
                </a:lnTo>
                <a:lnTo>
                  <a:pt x="192" y="144"/>
                </a:lnTo>
                <a:lnTo>
                  <a:pt x="192" y="152"/>
                </a:lnTo>
                <a:lnTo>
                  <a:pt x="192" y="176"/>
                </a:lnTo>
                <a:lnTo>
                  <a:pt x="216" y="176"/>
                </a:lnTo>
                <a:lnTo>
                  <a:pt x="216" y="184"/>
                </a:lnTo>
                <a:lnTo>
                  <a:pt x="224" y="192"/>
                </a:lnTo>
                <a:lnTo>
                  <a:pt x="224" y="200"/>
                </a:lnTo>
                <a:lnTo>
                  <a:pt x="224" y="216"/>
                </a:lnTo>
                <a:lnTo>
                  <a:pt x="232" y="216"/>
                </a:lnTo>
                <a:lnTo>
                  <a:pt x="232" y="224"/>
                </a:lnTo>
                <a:lnTo>
                  <a:pt x="240" y="224"/>
                </a:lnTo>
                <a:lnTo>
                  <a:pt x="248" y="224"/>
                </a:lnTo>
                <a:lnTo>
                  <a:pt x="264" y="224"/>
                </a:lnTo>
                <a:lnTo>
                  <a:pt x="264" y="240"/>
                </a:lnTo>
                <a:lnTo>
                  <a:pt x="272" y="240"/>
                </a:lnTo>
                <a:lnTo>
                  <a:pt x="272" y="248"/>
                </a:lnTo>
                <a:lnTo>
                  <a:pt x="272" y="256"/>
                </a:lnTo>
                <a:lnTo>
                  <a:pt x="272" y="264"/>
                </a:lnTo>
                <a:lnTo>
                  <a:pt x="280" y="264"/>
                </a:lnTo>
                <a:lnTo>
                  <a:pt x="288" y="264"/>
                </a:lnTo>
                <a:lnTo>
                  <a:pt x="288" y="272"/>
                </a:lnTo>
                <a:lnTo>
                  <a:pt x="296" y="272"/>
                </a:lnTo>
                <a:lnTo>
                  <a:pt x="304" y="272"/>
                </a:lnTo>
                <a:lnTo>
                  <a:pt x="304" y="296"/>
                </a:lnTo>
                <a:lnTo>
                  <a:pt x="312" y="296"/>
                </a:lnTo>
                <a:lnTo>
                  <a:pt x="336" y="296"/>
                </a:lnTo>
                <a:lnTo>
                  <a:pt x="336" y="304"/>
                </a:lnTo>
                <a:lnTo>
                  <a:pt x="344" y="304"/>
                </a:lnTo>
                <a:lnTo>
                  <a:pt x="352" y="304"/>
                </a:lnTo>
                <a:lnTo>
                  <a:pt x="360" y="304"/>
                </a:lnTo>
                <a:lnTo>
                  <a:pt x="360" y="312"/>
                </a:lnTo>
                <a:lnTo>
                  <a:pt x="384" y="312"/>
                </a:lnTo>
                <a:lnTo>
                  <a:pt x="384" y="320"/>
                </a:lnTo>
                <a:lnTo>
                  <a:pt x="392" y="320"/>
                </a:lnTo>
                <a:lnTo>
                  <a:pt x="392" y="336"/>
                </a:lnTo>
                <a:lnTo>
                  <a:pt x="392" y="344"/>
                </a:lnTo>
                <a:lnTo>
                  <a:pt x="384" y="344"/>
                </a:lnTo>
                <a:lnTo>
                  <a:pt x="392" y="344"/>
                </a:lnTo>
              </a:path>
            </a:pathLst>
          </a:cu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32873" name="Group 41"/>
          <p:cNvGrpSpPr>
            <a:grpSpLocks/>
          </p:cNvGrpSpPr>
          <p:nvPr/>
        </p:nvGrpSpPr>
        <p:grpSpPr bwMode="auto">
          <a:xfrm>
            <a:off x="4251325" y="3333750"/>
            <a:ext cx="266700" cy="25400"/>
            <a:chOff x="4188" y="2577"/>
            <a:chExt cx="168" cy="16"/>
          </a:xfrm>
        </p:grpSpPr>
        <p:sp>
          <p:nvSpPr>
            <p:cNvPr id="632874" name="Arc 42"/>
            <p:cNvSpPr>
              <a:spLocks/>
            </p:cNvSpPr>
            <p:nvPr/>
          </p:nvSpPr>
          <p:spPr bwMode="auto">
            <a:xfrm>
              <a:off x="4188" y="2577"/>
              <a:ext cx="72" cy="16"/>
            </a:xfrm>
            <a:custGeom>
              <a:avLst/>
              <a:gdLst>
                <a:gd name="G0" fmla="+- 94 0 0"/>
                <a:gd name="G1" fmla="+- 493 0 0"/>
                <a:gd name="G2" fmla="+- 21600 0 0"/>
                <a:gd name="T0" fmla="*/ 21688 w 21694"/>
                <a:gd name="T1" fmla="*/ 0 h 22093"/>
                <a:gd name="T2" fmla="*/ 0 w 21694"/>
                <a:gd name="T3" fmla="*/ 22093 h 22093"/>
                <a:gd name="T4" fmla="*/ 94 w 21694"/>
                <a:gd name="T5" fmla="*/ 493 h 2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4" h="22093" fill="none" extrusionOk="0">
                  <a:moveTo>
                    <a:pt x="21688" y="-1"/>
                  </a:moveTo>
                  <a:cubicBezTo>
                    <a:pt x="21692" y="164"/>
                    <a:pt x="21694" y="328"/>
                    <a:pt x="21694" y="493"/>
                  </a:cubicBezTo>
                  <a:cubicBezTo>
                    <a:pt x="21694" y="12422"/>
                    <a:pt x="12023" y="22093"/>
                    <a:pt x="94" y="22093"/>
                  </a:cubicBezTo>
                  <a:cubicBezTo>
                    <a:pt x="62" y="22093"/>
                    <a:pt x="31" y="22092"/>
                    <a:pt x="0" y="22092"/>
                  </a:cubicBezTo>
                </a:path>
                <a:path w="21694" h="22093" stroke="0" extrusionOk="0">
                  <a:moveTo>
                    <a:pt x="21688" y="-1"/>
                  </a:moveTo>
                  <a:cubicBezTo>
                    <a:pt x="21692" y="164"/>
                    <a:pt x="21694" y="328"/>
                    <a:pt x="21694" y="493"/>
                  </a:cubicBezTo>
                  <a:cubicBezTo>
                    <a:pt x="21694" y="12422"/>
                    <a:pt x="12023" y="22093"/>
                    <a:pt x="94" y="22093"/>
                  </a:cubicBezTo>
                  <a:cubicBezTo>
                    <a:pt x="62" y="22093"/>
                    <a:pt x="31" y="22092"/>
                    <a:pt x="0" y="22092"/>
                  </a:cubicBezTo>
                  <a:lnTo>
                    <a:pt x="94" y="49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2875" name="Arc 43"/>
            <p:cNvSpPr>
              <a:spLocks/>
            </p:cNvSpPr>
            <p:nvPr/>
          </p:nvSpPr>
          <p:spPr bwMode="auto">
            <a:xfrm>
              <a:off x="4276" y="2577"/>
              <a:ext cx="80" cy="16"/>
            </a:xfrm>
            <a:custGeom>
              <a:avLst/>
              <a:gdLst>
                <a:gd name="G0" fmla="+- 21600 0 0"/>
                <a:gd name="G1" fmla="+- 543 0 0"/>
                <a:gd name="G2" fmla="+- 21600 0 0"/>
                <a:gd name="T0" fmla="*/ 21504 w 21600"/>
                <a:gd name="T1" fmla="*/ 22143 h 22143"/>
                <a:gd name="T2" fmla="*/ 7 w 21600"/>
                <a:gd name="T3" fmla="*/ 0 h 22143"/>
                <a:gd name="T4" fmla="*/ 21600 w 21600"/>
                <a:gd name="T5" fmla="*/ 543 h 2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143" fill="none" extrusionOk="0">
                  <a:moveTo>
                    <a:pt x="21504" y="22142"/>
                  </a:moveTo>
                  <a:cubicBezTo>
                    <a:pt x="9612" y="22089"/>
                    <a:pt x="0" y="12434"/>
                    <a:pt x="0" y="543"/>
                  </a:cubicBezTo>
                  <a:cubicBezTo>
                    <a:pt x="-1" y="361"/>
                    <a:pt x="2" y="180"/>
                    <a:pt x="6" y="-1"/>
                  </a:cubicBezTo>
                </a:path>
                <a:path w="21600" h="22143" stroke="0" extrusionOk="0">
                  <a:moveTo>
                    <a:pt x="21504" y="22142"/>
                  </a:moveTo>
                  <a:cubicBezTo>
                    <a:pt x="9612" y="22089"/>
                    <a:pt x="0" y="12434"/>
                    <a:pt x="0" y="543"/>
                  </a:cubicBezTo>
                  <a:cubicBezTo>
                    <a:pt x="-1" y="361"/>
                    <a:pt x="2" y="180"/>
                    <a:pt x="6" y="-1"/>
                  </a:cubicBezTo>
                  <a:lnTo>
                    <a:pt x="21600" y="54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32876" name="Group 44"/>
          <p:cNvGrpSpPr>
            <a:grpSpLocks/>
          </p:cNvGrpSpPr>
          <p:nvPr/>
        </p:nvGrpSpPr>
        <p:grpSpPr bwMode="auto">
          <a:xfrm>
            <a:off x="3781425" y="2178050"/>
            <a:ext cx="25400" cy="266700"/>
            <a:chOff x="3892" y="1849"/>
            <a:chExt cx="16" cy="168"/>
          </a:xfrm>
        </p:grpSpPr>
        <p:sp>
          <p:nvSpPr>
            <p:cNvPr id="632877" name="Arc 45"/>
            <p:cNvSpPr>
              <a:spLocks/>
            </p:cNvSpPr>
            <p:nvPr/>
          </p:nvSpPr>
          <p:spPr bwMode="auto">
            <a:xfrm>
              <a:off x="3892" y="1945"/>
              <a:ext cx="16" cy="72"/>
            </a:xfrm>
            <a:custGeom>
              <a:avLst/>
              <a:gdLst>
                <a:gd name="G0" fmla="+- 483 0 0"/>
                <a:gd name="G1" fmla="+- 21600 0 0"/>
                <a:gd name="G2" fmla="+- 21600 0 0"/>
                <a:gd name="T0" fmla="*/ 0 w 22083"/>
                <a:gd name="T1" fmla="*/ 5 h 21600"/>
                <a:gd name="T2" fmla="*/ 22083 w 22083"/>
                <a:gd name="T3" fmla="*/ 21506 h 21600"/>
                <a:gd name="T4" fmla="*/ 483 w 2208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83" h="21600" fill="none" extrusionOk="0">
                  <a:moveTo>
                    <a:pt x="0" y="5"/>
                  </a:moveTo>
                  <a:cubicBezTo>
                    <a:pt x="160" y="1"/>
                    <a:pt x="321" y="-1"/>
                    <a:pt x="483" y="0"/>
                  </a:cubicBezTo>
                  <a:cubicBezTo>
                    <a:pt x="12375" y="0"/>
                    <a:pt x="22031" y="9613"/>
                    <a:pt x="22082" y="21506"/>
                  </a:cubicBezTo>
                </a:path>
                <a:path w="22083" h="21600" stroke="0" extrusionOk="0">
                  <a:moveTo>
                    <a:pt x="0" y="5"/>
                  </a:moveTo>
                  <a:cubicBezTo>
                    <a:pt x="160" y="1"/>
                    <a:pt x="321" y="-1"/>
                    <a:pt x="483" y="0"/>
                  </a:cubicBezTo>
                  <a:cubicBezTo>
                    <a:pt x="12375" y="0"/>
                    <a:pt x="22031" y="9613"/>
                    <a:pt x="22082" y="21506"/>
                  </a:cubicBezTo>
                  <a:lnTo>
                    <a:pt x="483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2878" name="Arc 46"/>
            <p:cNvSpPr>
              <a:spLocks/>
            </p:cNvSpPr>
            <p:nvPr/>
          </p:nvSpPr>
          <p:spPr bwMode="auto">
            <a:xfrm>
              <a:off x="3892" y="1849"/>
              <a:ext cx="16" cy="80"/>
            </a:xfrm>
            <a:custGeom>
              <a:avLst/>
              <a:gdLst>
                <a:gd name="G0" fmla="+- 548 0 0"/>
                <a:gd name="G1" fmla="+- 96 0 0"/>
                <a:gd name="G2" fmla="+- 21600 0 0"/>
                <a:gd name="T0" fmla="*/ 22148 w 22148"/>
                <a:gd name="T1" fmla="*/ 0 h 21696"/>
                <a:gd name="T2" fmla="*/ 0 w 22148"/>
                <a:gd name="T3" fmla="*/ 21689 h 21696"/>
                <a:gd name="T4" fmla="*/ 548 w 22148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48" h="21696" fill="none" extrusionOk="0">
                  <a:moveTo>
                    <a:pt x="22147" y="0"/>
                  </a:moveTo>
                  <a:cubicBezTo>
                    <a:pt x="22147" y="32"/>
                    <a:pt x="22148" y="64"/>
                    <a:pt x="22148" y="96"/>
                  </a:cubicBezTo>
                  <a:cubicBezTo>
                    <a:pt x="22148" y="12025"/>
                    <a:pt x="12477" y="21696"/>
                    <a:pt x="548" y="21696"/>
                  </a:cubicBezTo>
                  <a:cubicBezTo>
                    <a:pt x="365" y="21696"/>
                    <a:pt x="182" y="21693"/>
                    <a:pt x="-1" y="21689"/>
                  </a:cubicBezTo>
                </a:path>
                <a:path w="22148" h="21696" stroke="0" extrusionOk="0">
                  <a:moveTo>
                    <a:pt x="22147" y="0"/>
                  </a:moveTo>
                  <a:cubicBezTo>
                    <a:pt x="22147" y="32"/>
                    <a:pt x="22148" y="64"/>
                    <a:pt x="22148" y="96"/>
                  </a:cubicBezTo>
                  <a:cubicBezTo>
                    <a:pt x="22148" y="12025"/>
                    <a:pt x="12477" y="21696"/>
                    <a:pt x="548" y="21696"/>
                  </a:cubicBezTo>
                  <a:cubicBezTo>
                    <a:pt x="365" y="21696"/>
                    <a:pt x="182" y="21693"/>
                    <a:pt x="-1" y="21689"/>
                  </a:cubicBezTo>
                  <a:lnTo>
                    <a:pt x="548" y="96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2879" name="Freeform 47"/>
          <p:cNvSpPr>
            <a:spLocks/>
          </p:cNvSpPr>
          <p:nvPr/>
        </p:nvSpPr>
        <p:spPr bwMode="auto">
          <a:xfrm>
            <a:off x="3546475" y="1384300"/>
            <a:ext cx="1498600" cy="35052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6" y="88"/>
              </a:cxn>
              <a:cxn ang="0">
                <a:pos x="16" y="168"/>
              </a:cxn>
              <a:cxn ang="0">
                <a:pos x="16" y="224"/>
              </a:cxn>
              <a:cxn ang="0">
                <a:pos x="16" y="288"/>
              </a:cxn>
              <a:cxn ang="0">
                <a:pos x="16" y="328"/>
              </a:cxn>
              <a:cxn ang="0">
                <a:pos x="0" y="376"/>
              </a:cxn>
              <a:cxn ang="0">
                <a:pos x="0" y="424"/>
              </a:cxn>
              <a:cxn ang="0">
                <a:pos x="0" y="488"/>
              </a:cxn>
              <a:cxn ang="0">
                <a:pos x="16" y="536"/>
              </a:cxn>
              <a:cxn ang="0">
                <a:pos x="0" y="592"/>
              </a:cxn>
              <a:cxn ang="0">
                <a:pos x="0" y="648"/>
              </a:cxn>
              <a:cxn ang="0">
                <a:pos x="0" y="736"/>
              </a:cxn>
              <a:cxn ang="0">
                <a:pos x="16" y="792"/>
              </a:cxn>
              <a:cxn ang="0">
                <a:pos x="16" y="864"/>
              </a:cxn>
              <a:cxn ang="0">
                <a:pos x="16" y="920"/>
              </a:cxn>
              <a:cxn ang="0">
                <a:pos x="24" y="976"/>
              </a:cxn>
              <a:cxn ang="0">
                <a:pos x="16" y="1032"/>
              </a:cxn>
              <a:cxn ang="0">
                <a:pos x="16" y="1088"/>
              </a:cxn>
              <a:cxn ang="0">
                <a:pos x="24" y="1144"/>
              </a:cxn>
              <a:cxn ang="0">
                <a:pos x="32" y="1224"/>
              </a:cxn>
              <a:cxn ang="0">
                <a:pos x="32" y="1272"/>
              </a:cxn>
              <a:cxn ang="0">
                <a:pos x="32" y="1328"/>
              </a:cxn>
              <a:cxn ang="0">
                <a:pos x="16" y="1376"/>
              </a:cxn>
              <a:cxn ang="0">
                <a:pos x="24" y="1424"/>
              </a:cxn>
              <a:cxn ang="0">
                <a:pos x="24" y="1472"/>
              </a:cxn>
              <a:cxn ang="0">
                <a:pos x="24" y="1528"/>
              </a:cxn>
              <a:cxn ang="0">
                <a:pos x="24" y="1576"/>
              </a:cxn>
              <a:cxn ang="0">
                <a:pos x="16" y="1656"/>
              </a:cxn>
              <a:cxn ang="0">
                <a:pos x="16" y="1760"/>
              </a:cxn>
              <a:cxn ang="0">
                <a:pos x="24" y="1808"/>
              </a:cxn>
              <a:cxn ang="0">
                <a:pos x="16" y="1896"/>
              </a:cxn>
              <a:cxn ang="0">
                <a:pos x="16" y="1952"/>
              </a:cxn>
              <a:cxn ang="0">
                <a:pos x="40" y="1992"/>
              </a:cxn>
              <a:cxn ang="0">
                <a:pos x="24" y="2024"/>
              </a:cxn>
              <a:cxn ang="0">
                <a:pos x="16" y="2072"/>
              </a:cxn>
              <a:cxn ang="0">
                <a:pos x="16" y="2128"/>
              </a:cxn>
              <a:cxn ang="0">
                <a:pos x="40" y="2168"/>
              </a:cxn>
              <a:cxn ang="0">
                <a:pos x="88" y="2176"/>
              </a:cxn>
              <a:cxn ang="0">
                <a:pos x="128" y="2168"/>
              </a:cxn>
              <a:cxn ang="0">
                <a:pos x="160" y="2176"/>
              </a:cxn>
              <a:cxn ang="0">
                <a:pos x="240" y="2192"/>
              </a:cxn>
              <a:cxn ang="0">
                <a:pos x="304" y="2192"/>
              </a:cxn>
              <a:cxn ang="0">
                <a:pos x="336" y="2208"/>
              </a:cxn>
              <a:cxn ang="0">
                <a:pos x="432" y="2192"/>
              </a:cxn>
              <a:cxn ang="0">
                <a:pos x="480" y="2184"/>
              </a:cxn>
              <a:cxn ang="0">
                <a:pos x="528" y="2184"/>
              </a:cxn>
              <a:cxn ang="0">
                <a:pos x="576" y="2192"/>
              </a:cxn>
              <a:cxn ang="0">
                <a:pos x="640" y="2184"/>
              </a:cxn>
              <a:cxn ang="0">
                <a:pos x="680" y="2176"/>
              </a:cxn>
              <a:cxn ang="0">
                <a:pos x="728" y="2168"/>
              </a:cxn>
              <a:cxn ang="0">
                <a:pos x="752" y="2184"/>
              </a:cxn>
              <a:cxn ang="0">
                <a:pos x="816" y="2208"/>
              </a:cxn>
              <a:cxn ang="0">
                <a:pos x="904" y="2208"/>
              </a:cxn>
              <a:cxn ang="0">
                <a:pos x="936" y="2168"/>
              </a:cxn>
              <a:cxn ang="0">
                <a:pos x="944" y="2104"/>
              </a:cxn>
              <a:cxn ang="0">
                <a:pos x="944" y="2056"/>
              </a:cxn>
              <a:cxn ang="0">
                <a:pos x="944" y="2000"/>
              </a:cxn>
              <a:cxn ang="0">
                <a:pos x="936" y="1960"/>
              </a:cxn>
              <a:cxn ang="0">
                <a:pos x="936" y="1904"/>
              </a:cxn>
              <a:cxn ang="0">
                <a:pos x="936" y="1864"/>
              </a:cxn>
            </a:cxnLst>
            <a:rect l="0" t="0" r="r" b="b"/>
            <a:pathLst>
              <a:path w="944" h="2208">
                <a:moveTo>
                  <a:pt x="0" y="0"/>
                </a:moveTo>
                <a:lnTo>
                  <a:pt x="0" y="16"/>
                </a:lnTo>
                <a:lnTo>
                  <a:pt x="0" y="24"/>
                </a:lnTo>
                <a:lnTo>
                  <a:pt x="0" y="48"/>
                </a:lnTo>
                <a:lnTo>
                  <a:pt x="0" y="56"/>
                </a:lnTo>
                <a:lnTo>
                  <a:pt x="0" y="64"/>
                </a:lnTo>
                <a:lnTo>
                  <a:pt x="0" y="72"/>
                </a:lnTo>
                <a:lnTo>
                  <a:pt x="0" y="80"/>
                </a:lnTo>
                <a:lnTo>
                  <a:pt x="16" y="80"/>
                </a:lnTo>
                <a:lnTo>
                  <a:pt x="16" y="88"/>
                </a:lnTo>
                <a:lnTo>
                  <a:pt x="16" y="104"/>
                </a:lnTo>
                <a:lnTo>
                  <a:pt x="16" y="112"/>
                </a:lnTo>
                <a:lnTo>
                  <a:pt x="16" y="120"/>
                </a:lnTo>
                <a:lnTo>
                  <a:pt x="16" y="128"/>
                </a:lnTo>
                <a:lnTo>
                  <a:pt x="16" y="168"/>
                </a:lnTo>
                <a:lnTo>
                  <a:pt x="16" y="176"/>
                </a:lnTo>
                <a:lnTo>
                  <a:pt x="16" y="192"/>
                </a:lnTo>
                <a:lnTo>
                  <a:pt x="16" y="200"/>
                </a:lnTo>
                <a:lnTo>
                  <a:pt x="16" y="208"/>
                </a:lnTo>
                <a:lnTo>
                  <a:pt x="16" y="224"/>
                </a:lnTo>
                <a:lnTo>
                  <a:pt x="16" y="240"/>
                </a:lnTo>
                <a:lnTo>
                  <a:pt x="16" y="256"/>
                </a:lnTo>
                <a:lnTo>
                  <a:pt x="16" y="264"/>
                </a:lnTo>
                <a:lnTo>
                  <a:pt x="16" y="272"/>
                </a:lnTo>
                <a:lnTo>
                  <a:pt x="16" y="288"/>
                </a:lnTo>
                <a:lnTo>
                  <a:pt x="16" y="296"/>
                </a:lnTo>
                <a:lnTo>
                  <a:pt x="16" y="304"/>
                </a:lnTo>
                <a:lnTo>
                  <a:pt x="16" y="312"/>
                </a:lnTo>
                <a:lnTo>
                  <a:pt x="16" y="320"/>
                </a:lnTo>
                <a:lnTo>
                  <a:pt x="16" y="328"/>
                </a:lnTo>
                <a:lnTo>
                  <a:pt x="16" y="352"/>
                </a:lnTo>
                <a:lnTo>
                  <a:pt x="16" y="360"/>
                </a:lnTo>
                <a:lnTo>
                  <a:pt x="0" y="360"/>
                </a:lnTo>
                <a:lnTo>
                  <a:pt x="0" y="368"/>
                </a:lnTo>
                <a:lnTo>
                  <a:pt x="0" y="376"/>
                </a:lnTo>
                <a:lnTo>
                  <a:pt x="0" y="384"/>
                </a:lnTo>
                <a:lnTo>
                  <a:pt x="0" y="392"/>
                </a:lnTo>
                <a:lnTo>
                  <a:pt x="0" y="408"/>
                </a:lnTo>
                <a:lnTo>
                  <a:pt x="0" y="416"/>
                </a:lnTo>
                <a:lnTo>
                  <a:pt x="0" y="424"/>
                </a:lnTo>
                <a:lnTo>
                  <a:pt x="0" y="440"/>
                </a:lnTo>
                <a:lnTo>
                  <a:pt x="0" y="464"/>
                </a:lnTo>
                <a:lnTo>
                  <a:pt x="0" y="472"/>
                </a:lnTo>
                <a:lnTo>
                  <a:pt x="0" y="480"/>
                </a:lnTo>
                <a:lnTo>
                  <a:pt x="0" y="488"/>
                </a:lnTo>
                <a:lnTo>
                  <a:pt x="0" y="496"/>
                </a:lnTo>
                <a:lnTo>
                  <a:pt x="16" y="504"/>
                </a:lnTo>
                <a:lnTo>
                  <a:pt x="16" y="512"/>
                </a:lnTo>
                <a:lnTo>
                  <a:pt x="16" y="528"/>
                </a:lnTo>
                <a:lnTo>
                  <a:pt x="16" y="536"/>
                </a:lnTo>
                <a:lnTo>
                  <a:pt x="16" y="552"/>
                </a:lnTo>
                <a:lnTo>
                  <a:pt x="16" y="560"/>
                </a:lnTo>
                <a:lnTo>
                  <a:pt x="0" y="568"/>
                </a:lnTo>
                <a:lnTo>
                  <a:pt x="0" y="576"/>
                </a:lnTo>
                <a:lnTo>
                  <a:pt x="0" y="592"/>
                </a:lnTo>
                <a:lnTo>
                  <a:pt x="0" y="600"/>
                </a:lnTo>
                <a:lnTo>
                  <a:pt x="0" y="608"/>
                </a:lnTo>
                <a:lnTo>
                  <a:pt x="0" y="616"/>
                </a:lnTo>
                <a:lnTo>
                  <a:pt x="0" y="624"/>
                </a:lnTo>
                <a:lnTo>
                  <a:pt x="0" y="648"/>
                </a:lnTo>
                <a:lnTo>
                  <a:pt x="0" y="664"/>
                </a:lnTo>
                <a:lnTo>
                  <a:pt x="0" y="688"/>
                </a:lnTo>
                <a:lnTo>
                  <a:pt x="0" y="712"/>
                </a:lnTo>
                <a:lnTo>
                  <a:pt x="0" y="728"/>
                </a:lnTo>
                <a:lnTo>
                  <a:pt x="0" y="736"/>
                </a:lnTo>
                <a:lnTo>
                  <a:pt x="0" y="752"/>
                </a:lnTo>
                <a:lnTo>
                  <a:pt x="16" y="752"/>
                </a:lnTo>
                <a:lnTo>
                  <a:pt x="16" y="776"/>
                </a:lnTo>
                <a:lnTo>
                  <a:pt x="16" y="784"/>
                </a:lnTo>
                <a:lnTo>
                  <a:pt x="16" y="792"/>
                </a:lnTo>
                <a:lnTo>
                  <a:pt x="16" y="800"/>
                </a:lnTo>
                <a:lnTo>
                  <a:pt x="16" y="816"/>
                </a:lnTo>
                <a:lnTo>
                  <a:pt x="16" y="832"/>
                </a:lnTo>
                <a:lnTo>
                  <a:pt x="16" y="848"/>
                </a:lnTo>
                <a:lnTo>
                  <a:pt x="16" y="864"/>
                </a:lnTo>
                <a:lnTo>
                  <a:pt x="16" y="872"/>
                </a:lnTo>
                <a:lnTo>
                  <a:pt x="16" y="888"/>
                </a:lnTo>
                <a:lnTo>
                  <a:pt x="16" y="896"/>
                </a:lnTo>
                <a:lnTo>
                  <a:pt x="16" y="912"/>
                </a:lnTo>
                <a:lnTo>
                  <a:pt x="16" y="920"/>
                </a:lnTo>
                <a:lnTo>
                  <a:pt x="16" y="928"/>
                </a:lnTo>
                <a:lnTo>
                  <a:pt x="16" y="936"/>
                </a:lnTo>
                <a:lnTo>
                  <a:pt x="24" y="960"/>
                </a:lnTo>
                <a:lnTo>
                  <a:pt x="24" y="968"/>
                </a:lnTo>
                <a:lnTo>
                  <a:pt x="24" y="976"/>
                </a:lnTo>
                <a:lnTo>
                  <a:pt x="24" y="984"/>
                </a:lnTo>
                <a:lnTo>
                  <a:pt x="24" y="992"/>
                </a:lnTo>
                <a:lnTo>
                  <a:pt x="24" y="1000"/>
                </a:lnTo>
                <a:lnTo>
                  <a:pt x="16" y="1024"/>
                </a:lnTo>
                <a:lnTo>
                  <a:pt x="16" y="1032"/>
                </a:lnTo>
                <a:lnTo>
                  <a:pt x="16" y="1040"/>
                </a:lnTo>
                <a:lnTo>
                  <a:pt x="16" y="1048"/>
                </a:lnTo>
                <a:lnTo>
                  <a:pt x="16" y="1072"/>
                </a:lnTo>
                <a:lnTo>
                  <a:pt x="16" y="1080"/>
                </a:lnTo>
                <a:lnTo>
                  <a:pt x="16" y="1088"/>
                </a:lnTo>
                <a:lnTo>
                  <a:pt x="16" y="1096"/>
                </a:lnTo>
                <a:lnTo>
                  <a:pt x="24" y="1112"/>
                </a:lnTo>
                <a:lnTo>
                  <a:pt x="24" y="1120"/>
                </a:lnTo>
                <a:lnTo>
                  <a:pt x="24" y="1136"/>
                </a:lnTo>
                <a:lnTo>
                  <a:pt x="24" y="1144"/>
                </a:lnTo>
                <a:lnTo>
                  <a:pt x="24" y="1160"/>
                </a:lnTo>
                <a:lnTo>
                  <a:pt x="24" y="1200"/>
                </a:lnTo>
                <a:lnTo>
                  <a:pt x="24" y="1208"/>
                </a:lnTo>
                <a:lnTo>
                  <a:pt x="24" y="1224"/>
                </a:lnTo>
                <a:lnTo>
                  <a:pt x="32" y="1224"/>
                </a:lnTo>
                <a:lnTo>
                  <a:pt x="32" y="1232"/>
                </a:lnTo>
                <a:lnTo>
                  <a:pt x="32" y="1240"/>
                </a:lnTo>
                <a:lnTo>
                  <a:pt x="32" y="1256"/>
                </a:lnTo>
                <a:lnTo>
                  <a:pt x="32" y="1264"/>
                </a:lnTo>
                <a:lnTo>
                  <a:pt x="32" y="1272"/>
                </a:lnTo>
                <a:lnTo>
                  <a:pt x="32" y="1280"/>
                </a:lnTo>
                <a:lnTo>
                  <a:pt x="32" y="1288"/>
                </a:lnTo>
                <a:lnTo>
                  <a:pt x="32" y="1296"/>
                </a:lnTo>
                <a:lnTo>
                  <a:pt x="32" y="1320"/>
                </a:lnTo>
                <a:lnTo>
                  <a:pt x="32" y="1328"/>
                </a:lnTo>
                <a:lnTo>
                  <a:pt x="24" y="1336"/>
                </a:lnTo>
                <a:lnTo>
                  <a:pt x="24" y="1344"/>
                </a:lnTo>
                <a:lnTo>
                  <a:pt x="24" y="1352"/>
                </a:lnTo>
                <a:lnTo>
                  <a:pt x="16" y="1360"/>
                </a:lnTo>
                <a:lnTo>
                  <a:pt x="16" y="1376"/>
                </a:lnTo>
                <a:lnTo>
                  <a:pt x="16" y="1384"/>
                </a:lnTo>
                <a:lnTo>
                  <a:pt x="16" y="1392"/>
                </a:lnTo>
                <a:lnTo>
                  <a:pt x="16" y="1400"/>
                </a:lnTo>
                <a:lnTo>
                  <a:pt x="16" y="1424"/>
                </a:lnTo>
                <a:lnTo>
                  <a:pt x="24" y="1424"/>
                </a:lnTo>
                <a:lnTo>
                  <a:pt x="24" y="1440"/>
                </a:lnTo>
                <a:lnTo>
                  <a:pt x="24" y="1448"/>
                </a:lnTo>
                <a:lnTo>
                  <a:pt x="24" y="1456"/>
                </a:lnTo>
                <a:lnTo>
                  <a:pt x="24" y="1464"/>
                </a:lnTo>
                <a:lnTo>
                  <a:pt x="24" y="1472"/>
                </a:lnTo>
                <a:lnTo>
                  <a:pt x="24" y="1480"/>
                </a:lnTo>
                <a:lnTo>
                  <a:pt x="24" y="1496"/>
                </a:lnTo>
                <a:lnTo>
                  <a:pt x="24" y="1504"/>
                </a:lnTo>
                <a:lnTo>
                  <a:pt x="24" y="1520"/>
                </a:lnTo>
                <a:lnTo>
                  <a:pt x="24" y="1528"/>
                </a:lnTo>
                <a:lnTo>
                  <a:pt x="24" y="1536"/>
                </a:lnTo>
                <a:lnTo>
                  <a:pt x="24" y="1544"/>
                </a:lnTo>
                <a:lnTo>
                  <a:pt x="24" y="1560"/>
                </a:lnTo>
                <a:lnTo>
                  <a:pt x="24" y="1568"/>
                </a:lnTo>
                <a:lnTo>
                  <a:pt x="24" y="1576"/>
                </a:lnTo>
                <a:lnTo>
                  <a:pt x="24" y="1584"/>
                </a:lnTo>
                <a:lnTo>
                  <a:pt x="24" y="1592"/>
                </a:lnTo>
                <a:lnTo>
                  <a:pt x="16" y="1600"/>
                </a:lnTo>
                <a:lnTo>
                  <a:pt x="16" y="1648"/>
                </a:lnTo>
                <a:lnTo>
                  <a:pt x="16" y="1656"/>
                </a:lnTo>
                <a:lnTo>
                  <a:pt x="16" y="1664"/>
                </a:lnTo>
                <a:lnTo>
                  <a:pt x="16" y="1696"/>
                </a:lnTo>
                <a:lnTo>
                  <a:pt x="16" y="1704"/>
                </a:lnTo>
                <a:lnTo>
                  <a:pt x="16" y="1720"/>
                </a:lnTo>
                <a:lnTo>
                  <a:pt x="16" y="1760"/>
                </a:lnTo>
                <a:lnTo>
                  <a:pt x="16" y="1768"/>
                </a:lnTo>
                <a:lnTo>
                  <a:pt x="16" y="1776"/>
                </a:lnTo>
                <a:lnTo>
                  <a:pt x="16" y="1784"/>
                </a:lnTo>
                <a:lnTo>
                  <a:pt x="24" y="1800"/>
                </a:lnTo>
                <a:lnTo>
                  <a:pt x="24" y="1808"/>
                </a:lnTo>
                <a:lnTo>
                  <a:pt x="24" y="1824"/>
                </a:lnTo>
                <a:lnTo>
                  <a:pt x="16" y="1824"/>
                </a:lnTo>
                <a:lnTo>
                  <a:pt x="16" y="1832"/>
                </a:lnTo>
                <a:lnTo>
                  <a:pt x="16" y="1872"/>
                </a:lnTo>
                <a:lnTo>
                  <a:pt x="16" y="1896"/>
                </a:lnTo>
                <a:lnTo>
                  <a:pt x="16" y="1904"/>
                </a:lnTo>
                <a:lnTo>
                  <a:pt x="16" y="1928"/>
                </a:lnTo>
                <a:lnTo>
                  <a:pt x="16" y="1936"/>
                </a:lnTo>
                <a:lnTo>
                  <a:pt x="16" y="1944"/>
                </a:lnTo>
                <a:lnTo>
                  <a:pt x="16" y="1952"/>
                </a:lnTo>
                <a:lnTo>
                  <a:pt x="16" y="1960"/>
                </a:lnTo>
                <a:lnTo>
                  <a:pt x="24" y="1968"/>
                </a:lnTo>
                <a:lnTo>
                  <a:pt x="32" y="1968"/>
                </a:lnTo>
                <a:lnTo>
                  <a:pt x="32" y="1984"/>
                </a:lnTo>
                <a:lnTo>
                  <a:pt x="40" y="1992"/>
                </a:lnTo>
                <a:lnTo>
                  <a:pt x="40" y="2000"/>
                </a:lnTo>
                <a:lnTo>
                  <a:pt x="32" y="2000"/>
                </a:lnTo>
                <a:lnTo>
                  <a:pt x="32" y="2008"/>
                </a:lnTo>
                <a:lnTo>
                  <a:pt x="24" y="2008"/>
                </a:lnTo>
                <a:lnTo>
                  <a:pt x="24" y="2024"/>
                </a:lnTo>
                <a:lnTo>
                  <a:pt x="24" y="2040"/>
                </a:lnTo>
                <a:lnTo>
                  <a:pt x="16" y="2048"/>
                </a:lnTo>
                <a:lnTo>
                  <a:pt x="16" y="2056"/>
                </a:lnTo>
                <a:lnTo>
                  <a:pt x="16" y="2064"/>
                </a:lnTo>
                <a:lnTo>
                  <a:pt x="16" y="2072"/>
                </a:lnTo>
                <a:lnTo>
                  <a:pt x="16" y="2080"/>
                </a:lnTo>
                <a:lnTo>
                  <a:pt x="16" y="2088"/>
                </a:lnTo>
                <a:lnTo>
                  <a:pt x="16" y="2104"/>
                </a:lnTo>
                <a:lnTo>
                  <a:pt x="16" y="2120"/>
                </a:lnTo>
                <a:lnTo>
                  <a:pt x="16" y="2128"/>
                </a:lnTo>
                <a:lnTo>
                  <a:pt x="16" y="2136"/>
                </a:lnTo>
                <a:lnTo>
                  <a:pt x="16" y="2144"/>
                </a:lnTo>
                <a:lnTo>
                  <a:pt x="24" y="2160"/>
                </a:lnTo>
                <a:lnTo>
                  <a:pt x="32" y="2168"/>
                </a:lnTo>
                <a:lnTo>
                  <a:pt x="40" y="2168"/>
                </a:lnTo>
                <a:lnTo>
                  <a:pt x="48" y="2168"/>
                </a:lnTo>
                <a:lnTo>
                  <a:pt x="48" y="2176"/>
                </a:lnTo>
                <a:lnTo>
                  <a:pt x="64" y="2176"/>
                </a:lnTo>
                <a:lnTo>
                  <a:pt x="72" y="2176"/>
                </a:lnTo>
                <a:lnTo>
                  <a:pt x="88" y="2176"/>
                </a:lnTo>
                <a:lnTo>
                  <a:pt x="96" y="2176"/>
                </a:lnTo>
                <a:lnTo>
                  <a:pt x="104" y="2176"/>
                </a:lnTo>
                <a:lnTo>
                  <a:pt x="120" y="2176"/>
                </a:lnTo>
                <a:lnTo>
                  <a:pt x="120" y="2168"/>
                </a:lnTo>
                <a:lnTo>
                  <a:pt x="128" y="2168"/>
                </a:lnTo>
                <a:lnTo>
                  <a:pt x="136" y="2168"/>
                </a:lnTo>
                <a:lnTo>
                  <a:pt x="144" y="2168"/>
                </a:lnTo>
                <a:lnTo>
                  <a:pt x="152" y="2168"/>
                </a:lnTo>
                <a:lnTo>
                  <a:pt x="160" y="2168"/>
                </a:lnTo>
                <a:lnTo>
                  <a:pt x="160" y="2176"/>
                </a:lnTo>
                <a:lnTo>
                  <a:pt x="168" y="2176"/>
                </a:lnTo>
                <a:lnTo>
                  <a:pt x="192" y="2184"/>
                </a:lnTo>
                <a:lnTo>
                  <a:pt x="200" y="2184"/>
                </a:lnTo>
                <a:lnTo>
                  <a:pt x="224" y="2192"/>
                </a:lnTo>
                <a:lnTo>
                  <a:pt x="240" y="2192"/>
                </a:lnTo>
                <a:lnTo>
                  <a:pt x="248" y="2192"/>
                </a:lnTo>
                <a:lnTo>
                  <a:pt x="256" y="2192"/>
                </a:lnTo>
                <a:lnTo>
                  <a:pt x="264" y="2192"/>
                </a:lnTo>
                <a:lnTo>
                  <a:pt x="280" y="2192"/>
                </a:lnTo>
                <a:lnTo>
                  <a:pt x="304" y="2192"/>
                </a:lnTo>
                <a:lnTo>
                  <a:pt x="312" y="2192"/>
                </a:lnTo>
                <a:lnTo>
                  <a:pt x="312" y="2208"/>
                </a:lnTo>
                <a:lnTo>
                  <a:pt x="320" y="2208"/>
                </a:lnTo>
                <a:lnTo>
                  <a:pt x="328" y="2208"/>
                </a:lnTo>
                <a:lnTo>
                  <a:pt x="336" y="2208"/>
                </a:lnTo>
                <a:lnTo>
                  <a:pt x="344" y="2208"/>
                </a:lnTo>
                <a:lnTo>
                  <a:pt x="360" y="2208"/>
                </a:lnTo>
                <a:lnTo>
                  <a:pt x="368" y="2208"/>
                </a:lnTo>
                <a:lnTo>
                  <a:pt x="376" y="2208"/>
                </a:lnTo>
                <a:lnTo>
                  <a:pt x="432" y="2192"/>
                </a:lnTo>
                <a:lnTo>
                  <a:pt x="440" y="2192"/>
                </a:lnTo>
                <a:lnTo>
                  <a:pt x="448" y="2192"/>
                </a:lnTo>
                <a:lnTo>
                  <a:pt x="456" y="2184"/>
                </a:lnTo>
                <a:lnTo>
                  <a:pt x="464" y="2184"/>
                </a:lnTo>
                <a:lnTo>
                  <a:pt x="480" y="2184"/>
                </a:lnTo>
                <a:lnTo>
                  <a:pt x="488" y="2184"/>
                </a:lnTo>
                <a:lnTo>
                  <a:pt x="504" y="2184"/>
                </a:lnTo>
                <a:lnTo>
                  <a:pt x="512" y="2184"/>
                </a:lnTo>
                <a:lnTo>
                  <a:pt x="520" y="2184"/>
                </a:lnTo>
                <a:lnTo>
                  <a:pt x="528" y="2184"/>
                </a:lnTo>
                <a:lnTo>
                  <a:pt x="544" y="2192"/>
                </a:lnTo>
                <a:lnTo>
                  <a:pt x="552" y="2192"/>
                </a:lnTo>
                <a:lnTo>
                  <a:pt x="560" y="2192"/>
                </a:lnTo>
                <a:lnTo>
                  <a:pt x="568" y="2192"/>
                </a:lnTo>
                <a:lnTo>
                  <a:pt x="576" y="2192"/>
                </a:lnTo>
                <a:lnTo>
                  <a:pt x="592" y="2184"/>
                </a:lnTo>
                <a:lnTo>
                  <a:pt x="616" y="2184"/>
                </a:lnTo>
                <a:lnTo>
                  <a:pt x="624" y="2184"/>
                </a:lnTo>
                <a:lnTo>
                  <a:pt x="632" y="2184"/>
                </a:lnTo>
                <a:lnTo>
                  <a:pt x="640" y="2184"/>
                </a:lnTo>
                <a:lnTo>
                  <a:pt x="648" y="2184"/>
                </a:lnTo>
                <a:lnTo>
                  <a:pt x="648" y="2176"/>
                </a:lnTo>
                <a:lnTo>
                  <a:pt x="664" y="2176"/>
                </a:lnTo>
                <a:lnTo>
                  <a:pt x="672" y="2176"/>
                </a:lnTo>
                <a:lnTo>
                  <a:pt x="680" y="2176"/>
                </a:lnTo>
                <a:lnTo>
                  <a:pt x="680" y="2168"/>
                </a:lnTo>
                <a:lnTo>
                  <a:pt x="688" y="2168"/>
                </a:lnTo>
                <a:lnTo>
                  <a:pt x="704" y="2168"/>
                </a:lnTo>
                <a:lnTo>
                  <a:pt x="712" y="2168"/>
                </a:lnTo>
                <a:lnTo>
                  <a:pt x="728" y="2168"/>
                </a:lnTo>
                <a:lnTo>
                  <a:pt x="736" y="2168"/>
                </a:lnTo>
                <a:lnTo>
                  <a:pt x="736" y="2176"/>
                </a:lnTo>
                <a:lnTo>
                  <a:pt x="744" y="2176"/>
                </a:lnTo>
                <a:lnTo>
                  <a:pt x="752" y="2176"/>
                </a:lnTo>
                <a:lnTo>
                  <a:pt x="752" y="2184"/>
                </a:lnTo>
                <a:lnTo>
                  <a:pt x="768" y="2192"/>
                </a:lnTo>
                <a:lnTo>
                  <a:pt x="784" y="2208"/>
                </a:lnTo>
                <a:lnTo>
                  <a:pt x="792" y="2208"/>
                </a:lnTo>
                <a:lnTo>
                  <a:pt x="808" y="2208"/>
                </a:lnTo>
                <a:lnTo>
                  <a:pt x="816" y="2208"/>
                </a:lnTo>
                <a:lnTo>
                  <a:pt x="824" y="2208"/>
                </a:lnTo>
                <a:lnTo>
                  <a:pt x="856" y="2208"/>
                </a:lnTo>
                <a:lnTo>
                  <a:pt x="864" y="2208"/>
                </a:lnTo>
                <a:lnTo>
                  <a:pt x="880" y="2208"/>
                </a:lnTo>
                <a:lnTo>
                  <a:pt x="904" y="2208"/>
                </a:lnTo>
                <a:lnTo>
                  <a:pt x="912" y="2192"/>
                </a:lnTo>
                <a:lnTo>
                  <a:pt x="920" y="2184"/>
                </a:lnTo>
                <a:lnTo>
                  <a:pt x="928" y="2176"/>
                </a:lnTo>
                <a:lnTo>
                  <a:pt x="928" y="2168"/>
                </a:lnTo>
                <a:lnTo>
                  <a:pt x="936" y="2168"/>
                </a:lnTo>
                <a:lnTo>
                  <a:pt x="944" y="2160"/>
                </a:lnTo>
                <a:lnTo>
                  <a:pt x="944" y="2136"/>
                </a:lnTo>
                <a:lnTo>
                  <a:pt x="944" y="2128"/>
                </a:lnTo>
                <a:lnTo>
                  <a:pt x="944" y="2120"/>
                </a:lnTo>
                <a:lnTo>
                  <a:pt x="944" y="2104"/>
                </a:lnTo>
                <a:lnTo>
                  <a:pt x="944" y="2088"/>
                </a:lnTo>
                <a:lnTo>
                  <a:pt x="944" y="2080"/>
                </a:lnTo>
                <a:lnTo>
                  <a:pt x="944" y="2072"/>
                </a:lnTo>
                <a:lnTo>
                  <a:pt x="944" y="2064"/>
                </a:lnTo>
                <a:lnTo>
                  <a:pt x="944" y="2056"/>
                </a:lnTo>
                <a:lnTo>
                  <a:pt x="944" y="2048"/>
                </a:lnTo>
                <a:lnTo>
                  <a:pt x="944" y="2040"/>
                </a:lnTo>
                <a:lnTo>
                  <a:pt x="944" y="2024"/>
                </a:lnTo>
                <a:lnTo>
                  <a:pt x="944" y="2008"/>
                </a:lnTo>
                <a:lnTo>
                  <a:pt x="944" y="2000"/>
                </a:lnTo>
                <a:lnTo>
                  <a:pt x="944" y="1992"/>
                </a:lnTo>
                <a:lnTo>
                  <a:pt x="944" y="1984"/>
                </a:lnTo>
                <a:lnTo>
                  <a:pt x="944" y="1968"/>
                </a:lnTo>
                <a:lnTo>
                  <a:pt x="936" y="1968"/>
                </a:lnTo>
                <a:lnTo>
                  <a:pt x="936" y="1960"/>
                </a:lnTo>
                <a:lnTo>
                  <a:pt x="936" y="1952"/>
                </a:lnTo>
                <a:lnTo>
                  <a:pt x="936" y="1944"/>
                </a:lnTo>
                <a:lnTo>
                  <a:pt x="936" y="1936"/>
                </a:lnTo>
                <a:lnTo>
                  <a:pt x="936" y="1928"/>
                </a:lnTo>
                <a:lnTo>
                  <a:pt x="936" y="1904"/>
                </a:lnTo>
                <a:lnTo>
                  <a:pt x="936" y="1896"/>
                </a:lnTo>
                <a:lnTo>
                  <a:pt x="936" y="1888"/>
                </a:lnTo>
                <a:lnTo>
                  <a:pt x="936" y="1880"/>
                </a:lnTo>
                <a:lnTo>
                  <a:pt x="936" y="1872"/>
                </a:lnTo>
                <a:lnTo>
                  <a:pt x="936" y="1864"/>
                </a:lnTo>
                <a:lnTo>
                  <a:pt x="936" y="1848"/>
                </a:lnTo>
                <a:lnTo>
                  <a:pt x="944" y="1848"/>
                </a:lnTo>
              </a:path>
            </a:pathLst>
          </a:custGeom>
          <a:noFill/>
          <a:ln w="1270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80" name="Freeform 48"/>
          <p:cNvSpPr>
            <a:spLocks/>
          </p:cNvSpPr>
          <p:nvPr/>
        </p:nvSpPr>
        <p:spPr bwMode="auto">
          <a:xfrm>
            <a:off x="4486275" y="3543300"/>
            <a:ext cx="546100" cy="749300"/>
          </a:xfrm>
          <a:custGeom>
            <a:avLst/>
            <a:gdLst/>
            <a:ahLst/>
            <a:cxnLst>
              <a:cxn ang="0">
                <a:pos x="344" y="472"/>
              </a:cxn>
              <a:cxn ang="0">
                <a:pos x="344" y="464"/>
              </a:cxn>
              <a:cxn ang="0">
                <a:pos x="344" y="448"/>
              </a:cxn>
              <a:cxn ang="0">
                <a:pos x="344" y="440"/>
              </a:cxn>
              <a:cxn ang="0">
                <a:pos x="344" y="424"/>
              </a:cxn>
              <a:cxn ang="0">
                <a:pos x="344" y="416"/>
              </a:cxn>
              <a:cxn ang="0">
                <a:pos x="344" y="408"/>
              </a:cxn>
              <a:cxn ang="0">
                <a:pos x="336" y="400"/>
              </a:cxn>
              <a:cxn ang="0">
                <a:pos x="336" y="392"/>
              </a:cxn>
              <a:cxn ang="0">
                <a:pos x="328" y="384"/>
              </a:cxn>
              <a:cxn ang="0">
                <a:pos x="328" y="376"/>
              </a:cxn>
              <a:cxn ang="0">
                <a:pos x="320" y="360"/>
              </a:cxn>
              <a:cxn ang="0">
                <a:pos x="320" y="344"/>
              </a:cxn>
              <a:cxn ang="0">
                <a:pos x="320" y="336"/>
              </a:cxn>
              <a:cxn ang="0">
                <a:pos x="320" y="328"/>
              </a:cxn>
              <a:cxn ang="0">
                <a:pos x="312" y="304"/>
              </a:cxn>
              <a:cxn ang="0">
                <a:pos x="288" y="296"/>
              </a:cxn>
              <a:cxn ang="0">
                <a:pos x="288" y="288"/>
              </a:cxn>
              <a:cxn ang="0">
                <a:pos x="272" y="288"/>
              </a:cxn>
              <a:cxn ang="0">
                <a:pos x="272" y="272"/>
              </a:cxn>
              <a:cxn ang="0">
                <a:pos x="264" y="272"/>
              </a:cxn>
              <a:cxn ang="0">
                <a:pos x="256" y="256"/>
              </a:cxn>
              <a:cxn ang="0">
                <a:pos x="232" y="240"/>
              </a:cxn>
              <a:cxn ang="0">
                <a:pos x="232" y="232"/>
              </a:cxn>
              <a:cxn ang="0">
                <a:pos x="224" y="232"/>
              </a:cxn>
              <a:cxn ang="0">
                <a:pos x="216" y="232"/>
              </a:cxn>
              <a:cxn ang="0">
                <a:pos x="216" y="224"/>
              </a:cxn>
              <a:cxn ang="0">
                <a:pos x="216" y="216"/>
              </a:cxn>
              <a:cxn ang="0">
                <a:pos x="200" y="216"/>
              </a:cxn>
              <a:cxn ang="0">
                <a:pos x="200" y="208"/>
              </a:cxn>
              <a:cxn ang="0">
                <a:pos x="200" y="200"/>
              </a:cxn>
              <a:cxn ang="0">
                <a:pos x="200" y="184"/>
              </a:cxn>
              <a:cxn ang="0">
                <a:pos x="192" y="176"/>
              </a:cxn>
              <a:cxn ang="0">
                <a:pos x="192" y="168"/>
              </a:cxn>
              <a:cxn ang="0">
                <a:pos x="176" y="168"/>
              </a:cxn>
              <a:cxn ang="0">
                <a:pos x="176" y="160"/>
              </a:cxn>
              <a:cxn ang="0">
                <a:pos x="160" y="160"/>
              </a:cxn>
              <a:cxn ang="0">
                <a:pos x="160" y="144"/>
              </a:cxn>
              <a:cxn ang="0">
                <a:pos x="152" y="144"/>
              </a:cxn>
              <a:cxn ang="0">
                <a:pos x="152" y="136"/>
              </a:cxn>
              <a:cxn ang="0">
                <a:pos x="144" y="136"/>
              </a:cxn>
              <a:cxn ang="0">
                <a:pos x="136" y="120"/>
              </a:cxn>
              <a:cxn ang="0">
                <a:pos x="120" y="120"/>
              </a:cxn>
              <a:cxn ang="0">
                <a:pos x="112" y="112"/>
              </a:cxn>
              <a:cxn ang="0">
                <a:pos x="112" y="104"/>
              </a:cxn>
              <a:cxn ang="0">
                <a:pos x="96" y="104"/>
              </a:cxn>
              <a:cxn ang="0">
                <a:pos x="96" y="96"/>
              </a:cxn>
              <a:cxn ang="0">
                <a:pos x="88" y="88"/>
              </a:cxn>
              <a:cxn ang="0">
                <a:pos x="88" y="80"/>
              </a:cxn>
              <a:cxn ang="0">
                <a:pos x="88" y="64"/>
              </a:cxn>
              <a:cxn ang="0">
                <a:pos x="80" y="64"/>
              </a:cxn>
              <a:cxn ang="0">
                <a:pos x="72" y="64"/>
              </a:cxn>
              <a:cxn ang="0">
                <a:pos x="56" y="48"/>
              </a:cxn>
              <a:cxn ang="0">
                <a:pos x="48" y="48"/>
              </a:cxn>
              <a:cxn ang="0">
                <a:pos x="40" y="48"/>
              </a:cxn>
              <a:cxn ang="0">
                <a:pos x="40" y="40"/>
              </a:cxn>
              <a:cxn ang="0">
                <a:pos x="32" y="40"/>
              </a:cxn>
              <a:cxn ang="0">
                <a:pos x="32" y="32"/>
              </a:cxn>
              <a:cxn ang="0">
                <a:pos x="24" y="32"/>
              </a:cxn>
              <a:cxn ang="0">
                <a:pos x="24" y="24"/>
              </a:cxn>
              <a:cxn ang="0">
                <a:pos x="0" y="24"/>
              </a:cxn>
              <a:cxn ang="0">
                <a:pos x="0" y="16"/>
              </a:cxn>
              <a:cxn ang="0">
                <a:pos x="0" y="0"/>
              </a:cxn>
            </a:cxnLst>
            <a:rect l="0" t="0" r="r" b="b"/>
            <a:pathLst>
              <a:path w="344" h="472">
                <a:moveTo>
                  <a:pt x="344" y="472"/>
                </a:moveTo>
                <a:lnTo>
                  <a:pt x="344" y="464"/>
                </a:lnTo>
                <a:lnTo>
                  <a:pt x="344" y="448"/>
                </a:lnTo>
                <a:lnTo>
                  <a:pt x="344" y="440"/>
                </a:lnTo>
                <a:lnTo>
                  <a:pt x="344" y="424"/>
                </a:lnTo>
                <a:lnTo>
                  <a:pt x="344" y="416"/>
                </a:lnTo>
                <a:lnTo>
                  <a:pt x="344" y="408"/>
                </a:lnTo>
                <a:lnTo>
                  <a:pt x="336" y="400"/>
                </a:lnTo>
                <a:lnTo>
                  <a:pt x="336" y="392"/>
                </a:lnTo>
                <a:lnTo>
                  <a:pt x="328" y="384"/>
                </a:lnTo>
                <a:lnTo>
                  <a:pt x="328" y="376"/>
                </a:lnTo>
                <a:lnTo>
                  <a:pt x="320" y="360"/>
                </a:lnTo>
                <a:lnTo>
                  <a:pt x="320" y="344"/>
                </a:lnTo>
                <a:lnTo>
                  <a:pt x="320" y="336"/>
                </a:lnTo>
                <a:lnTo>
                  <a:pt x="320" y="328"/>
                </a:lnTo>
                <a:lnTo>
                  <a:pt x="312" y="304"/>
                </a:lnTo>
                <a:lnTo>
                  <a:pt x="288" y="296"/>
                </a:lnTo>
                <a:lnTo>
                  <a:pt x="288" y="288"/>
                </a:lnTo>
                <a:lnTo>
                  <a:pt x="272" y="288"/>
                </a:lnTo>
                <a:lnTo>
                  <a:pt x="272" y="272"/>
                </a:lnTo>
                <a:lnTo>
                  <a:pt x="264" y="272"/>
                </a:lnTo>
                <a:lnTo>
                  <a:pt x="256" y="256"/>
                </a:lnTo>
                <a:lnTo>
                  <a:pt x="232" y="240"/>
                </a:lnTo>
                <a:lnTo>
                  <a:pt x="232" y="232"/>
                </a:lnTo>
                <a:lnTo>
                  <a:pt x="224" y="232"/>
                </a:lnTo>
                <a:lnTo>
                  <a:pt x="216" y="232"/>
                </a:lnTo>
                <a:lnTo>
                  <a:pt x="216" y="224"/>
                </a:lnTo>
                <a:lnTo>
                  <a:pt x="216" y="216"/>
                </a:lnTo>
                <a:lnTo>
                  <a:pt x="200" y="216"/>
                </a:lnTo>
                <a:lnTo>
                  <a:pt x="200" y="208"/>
                </a:lnTo>
                <a:lnTo>
                  <a:pt x="200" y="200"/>
                </a:lnTo>
                <a:lnTo>
                  <a:pt x="200" y="184"/>
                </a:lnTo>
                <a:lnTo>
                  <a:pt x="192" y="176"/>
                </a:lnTo>
                <a:lnTo>
                  <a:pt x="192" y="168"/>
                </a:lnTo>
                <a:lnTo>
                  <a:pt x="176" y="168"/>
                </a:lnTo>
                <a:lnTo>
                  <a:pt x="176" y="160"/>
                </a:lnTo>
                <a:lnTo>
                  <a:pt x="160" y="160"/>
                </a:lnTo>
                <a:lnTo>
                  <a:pt x="160" y="144"/>
                </a:lnTo>
                <a:lnTo>
                  <a:pt x="152" y="144"/>
                </a:lnTo>
                <a:lnTo>
                  <a:pt x="152" y="136"/>
                </a:lnTo>
                <a:lnTo>
                  <a:pt x="144" y="136"/>
                </a:lnTo>
                <a:lnTo>
                  <a:pt x="136" y="120"/>
                </a:lnTo>
                <a:lnTo>
                  <a:pt x="120" y="120"/>
                </a:lnTo>
                <a:lnTo>
                  <a:pt x="112" y="112"/>
                </a:lnTo>
                <a:lnTo>
                  <a:pt x="112" y="104"/>
                </a:lnTo>
                <a:lnTo>
                  <a:pt x="96" y="104"/>
                </a:lnTo>
                <a:lnTo>
                  <a:pt x="96" y="96"/>
                </a:lnTo>
                <a:lnTo>
                  <a:pt x="88" y="88"/>
                </a:lnTo>
                <a:lnTo>
                  <a:pt x="88" y="80"/>
                </a:lnTo>
                <a:lnTo>
                  <a:pt x="88" y="64"/>
                </a:lnTo>
                <a:lnTo>
                  <a:pt x="80" y="64"/>
                </a:lnTo>
                <a:lnTo>
                  <a:pt x="72" y="64"/>
                </a:lnTo>
                <a:lnTo>
                  <a:pt x="56" y="48"/>
                </a:lnTo>
                <a:lnTo>
                  <a:pt x="48" y="48"/>
                </a:lnTo>
                <a:lnTo>
                  <a:pt x="40" y="48"/>
                </a:lnTo>
                <a:lnTo>
                  <a:pt x="40" y="40"/>
                </a:lnTo>
                <a:lnTo>
                  <a:pt x="32" y="40"/>
                </a:lnTo>
                <a:lnTo>
                  <a:pt x="32" y="32"/>
                </a:lnTo>
                <a:lnTo>
                  <a:pt x="24" y="32"/>
                </a:lnTo>
                <a:lnTo>
                  <a:pt x="24" y="24"/>
                </a:lnTo>
                <a:lnTo>
                  <a:pt x="0" y="24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81" name="Line 49"/>
          <p:cNvSpPr>
            <a:spLocks noChangeShapeType="1"/>
          </p:cNvSpPr>
          <p:nvPr/>
        </p:nvSpPr>
        <p:spPr bwMode="auto">
          <a:xfrm>
            <a:off x="6086475" y="1549400"/>
            <a:ext cx="1588" cy="337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82" name="Oval 50"/>
          <p:cNvSpPr>
            <a:spLocks noChangeArrowheads="1"/>
          </p:cNvSpPr>
          <p:nvPr/>
        </p:nvSpPr>
        <p:spPr bwMode="auto">
          <a:xfrm>
            <a:off x="6054725" y="1428750"/>
            <a:ext cx="88900" cy="127000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83" name="Rectangle 51"/>
          <p:cNvSpPr>
            <a:spLocks noChangeArrowheads="1"/>
          </p:cNvSpPr>
          <p:nvPr/>
        </p:nvSpPr>
        <p:spPr bwMode="auto">
          <a:xfrm>
            <a:off x="5400675" y="2921000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1800" b="1">
                <a:solidFill>
                  <a:schemeClr val="tx1"/>
                </a:solidFill>
                <a:latin typeface="Arial" charset="0"/>
                <a:cs typeface="Arial" charset="0"/>
              </a:rPr>
              <a:t>δ</a:t>
            </a:r>
            <a:r>
              <a:rPr lang="it-IT" sz="1800" b="1">
                <a:solidFill>
                  <a:schemeClr val="tx1"/>
                </a:solidFill>
                <a:latin typeface="Arial" charset="0"/>
              </a:rPr>
              <a:t> g </a:t>
            </a:r>
          </a:p>
        </p:txBody>
      </p:sp>
      <p:sp>
        <p:nvSpPr>
          <p:cNvPr id="632884" name="Rectangle 52"/>
          <p:cNvSpPr>
            <a:spLocks noChangeArrowheads="1"/>
          </p:cNvSpPr>
          <p:nvPr/>
        </p:nvSpPr>
        <p:spPr bwMode="auto">
          <a:xfrm>
            <a:off x="5791200" y="2781300"/>
            <a:ext cx="23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latin typeface="Arial" charset="0"/>
              </a:rPr>
              <a:t>h</a:t>
            </a:r>
            <a:endParaRPr lang="it-IT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2885" name="Oval 53"/>
          <p:cNvSpPr>
            <a:spLocks noChangeArrowheads="1"/>
          </p:cNvSpPr>
          <p:nvPr/>
        </p:nvSpPr>
        <p:spPr bwMode="auto">
          <a:xfrm>
            <a:off x="6054725" y="4908550"/>
            <a:ext cx="88900" cy="127000"/>
          </a:xfrm>
          <a:prstGeom prst="ellipse">
            <a:avLst/>
          </a:prstGeom>
          <a:solidFill>
            <a:schemeClr val="tx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2886" name="Line 54"/>
          <p:cNvSpPr>
            <a:spLocks noChangeShapeType="1"/>
          </p:cNvSpPr>
          <p:nvPr/>
        </p:nvSpPr>
        <p:spPr bwMode="auto">
          <a:xfrm>
            <a:off x="3922713" y="4579938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2887" name="Line 55"/>
          <p:cNvSpPr>
            <a:spLocks noChangeShapeType="1"/>
          </p:cNvSpPr>
          <p:nvPr/>
        </p:nvSpPr>
        <p:spPr bwMode="auto">
          <a:xfrm>
            <a:off x="3922713" y="5227638"/>
            <a:ext cx="86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32888" name="Picture 56"/>
          <p:cNvPicPr>
            <a:picLocks noChangeAspect="1" noChangeArrowheads="1"/>
          </p:cNvPicPr>
          <p:nvPr/>
        </p:nvPicPr>
        <p:blipFill>
          <a:blip r:embed="rId3" cstate="print"/>
          <a:srcRect l="48427" t="11696" r="-2339" b="22028"/>
          <a:stretch>
            <a:fillRect/>
          </a:stretch>
        </p:blipFill>
        <p:spPr bwMode="auto">
          <a:xfrm>
            <a:off x="3849688" y="5372100"/>
            <a:ext cx="17272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89" name="Rectangle 57"/>
          <p:cNvSpPr>
            <a:spLocks noChangeArrowheads="1"/>
          </p:cNvSpPr>
          <p:nvPr/>
        </p:nvSpPr>
        <p:spPr bwMode="auto">
          <a:xfrm>
            <a:off x="3802063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686800" cy="1143001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PERFORANTES Y ESTRATEGIA CHIVA</a:t>
            </a:r>
            <a:b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Indicaciones del cierre de la perforante terminal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4038600" cy="4525962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s-ES" sz="2800" b="1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634884" name="Line 4"/>
          <p:cNvSpPr>
            <a:spLocks noChangeShapeType="1"/>
          </p:cNvSpPr>
          <p:nvPr/>
        </p:nvSpPr>
        <p:spPr bwMode="auto">
          <a:xfrm>
            <a:off x="1116013" y="1412875"/>
            <a:ext cx="1587" cy="4757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85" name="Line 5"/>
          <p:cNvSpPr>
            <a:spLocks noChangeShapeType="1"/>
          </p:cNvSpPr>
          <p:nvPr/>
        </p:nvSpPr>
        <p:spPr bwMode="auto">
          <a:xfrm>
            <a:off x="1685925" y="1443038"/>
            <a:ext cx="1588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86" name="Arc 6"/>
          <p:cNvSpPr>
            <a:spLocks/>
          </p:cNvSpPr>
          <p:nvPr/>
        </p:nvSpPr>
        <p:spPr bwMode="auto">
          <a:xfrm>
            <a:off x="1698625" y="2262188"/>
            <a:ext cx="906463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87" name="Arc 7"/>
          <p:cNvSpPr>
            <a:spLocks/>
          </p:cNvSpPr>
          <p:nvPr/>
        </p:nvSpPr>
        <p:spPr bwMode="auto">
          <a:xfrm>
            <a:off x="1720850" y="2505075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88" name="Line 8"/>
          <p:cNvSpPr>
            <a:spLocks noChangeShapeType="1"/>
          </p:cNvSpPr>
          <p:nvPr/>
        </p:nvSpPr>
        <p:spPr bwMode="auto">
          <a:xfrm>
            <a:off x="2254250" y="2887663"/>
            <a:ext cx="1588" cy="1198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89" name="Line 9"/>
          <p:cNvSpPr>
            <a:spLocks noChangeShapeType="1"/>
          </p:cNvSpPr>
          <p:nvPr/>
        </p:nvSpPr>
        <p:spPr bwMode="auto">
          <a:xfrm>
            <a:off x="1697038" y="2500313"/>
            <a:ext cx="1587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0" name="Line 10"/>
          <p:cNvSpPr>
            <a:spLocks noChangeShapeType="1"/>
          </p:cNvSpPr>
          <p:nvPr/>
        </p:nvSpPr>
        <p:spPr bwMode="auto">
          <a:xfrm>
            <a:off x="1709738" y="4991100"/>
            <a:ext cx="13985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>
            <a:off x="1697038" y="5316538"/>
            <a:ext cx="17557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2" name="Line 12"/>
          <p:cNvSpPr>
            <a:spLocks noChangeShapeType="1"/>
          </p:cNvSpPr>
          <p:nvPr/>
        </p:nvSpPr>
        <p:spPr bwMode="auto">
          <a:xfrm>
            <a:off x="2598738" y="2906713"/>
            <a:ext cx="1587" cy="661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3" name="Line 13"/>
          <p:cNvSpPr>
            <a:spLocks noChangeShapeType="1"/>
          </p:cNvSpPr>
          <p:nvPr/>
        </p:nvSpPr>
        <p:spPr bwMode="auto">
          <a:xfrm>
            <a:off x="2586038" y="3924300"/>
            <a:ext cx="522287" cy="447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4" name="Line 14"/>
          <p:cNvSpPr>
            <a:spLocks noChangeShapeType="1"/>
          </p:cNvSpPr>
          <p:nvPr/>
        </p:nvSpPr>
        <p:spPr bwMode="auto">
          <a:xfrm>
            <a:off x="2586038" y="3924300"/>
            <a:ext cx="1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5" name="Line 15"/>
          <p:cNvSpPr>
            <a:spLocks noChangeShapeType="1"/>
          </p:cNvSpPr>
          <p:nvPr/>
        </p:nvSpPr>
        <p:spPr bwMode="auto">
          <a:xfrm>
            <a:off x="3463925" y="4849813"/>
            <a:ext cx="581025" cy="496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6" name="Line 16"/>
          <p:cNvSpPr>
            <a:spLocks noChangeShapeType="1"/>
          </p:cNvSpPr>
          <p:nvPr/>
        </p:nvSpPr>
        <p:spPr bwMode="auto">
          <a:xfrm>
            <a:off x="3440113" y="4575175"/>
            <a:ext cx="617537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7" name="Line 17"/>
          <p:cNvSpPr>
            <a:spLocks noChangeShapeType="1"/>
          </p:cNvSpPr>
          <p:nvPr/>
        </p:nvSpPr>
        <p:spPr bwMode="auto">
          <a:xfrm>
            <a:off x="2598738" y="3568700"/>
            <a:ext cx="841375" cy="71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8" name="Line 18"/>
          <p:cNvSpPr>
            <a:spLocks noChangeShapeType="1"/>
          </p:cNvSpPr>
          <p:nvPr/>
        </p:nvSpPr>
        <p:spPr bwMode="auto">
          <a:xfrm>
            <a:off x="2254250" y="4097338"/>
            <a:ext cx="106363" cy="80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899" name="Line 19"/>
          <p:cNvSpPr>
            <a:spLocks noChangeShapeType="1"/>
          </p:cNvSpPr>
          <p:nvPr/>
        </p:nvSpPr>
        <p:spPr bwMode="auto">
          <a:xfrm>
            <a:off x="2339975" y="4149725"/>
            <a:ext cx="222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00" name="Line 20"/>
          <p:cNvSpPr>
            <a:spLocks noChangeShapeType="1"/>
          </p:cNvSpPr>
          <p:nvPr/>
        </p:nvSpPr>
        <p:spPr bwMode="auto">
          <a:xfrm>
            <a:off x="2586038" y="3924300"/>
            <a:ext cx="1587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01" name="Line 21"/>
          <p:cNvSpPr>
            <a:spLocks noChangeShapeType="1"/>
          </p:cNvSpPr>
          <p:nvPr/>
        </p:nvSpPr>
        <p:spPr bwMode="auto">
          <a:xfrm flipH="1">
            <a:off x="2492375" y="4106863"/>
            <a:ext cx="82550" cy="80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02" name="Line 22"/>
          <p:cNvSpPr>
            <a:spLocks noChangeShapeType="1"/>
          </p:cNvSpPr>
          <p:nvPr/>
        </p:nvSpPr>
        <p:spPr bwMode="auto">
          <a:xfrm>
            <a:off x="2482850" y="4152900"/>
            <a:ext cx="1588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03" name="Line 23"/>
          <p:cNvSpPr>
            <a:spLocks noChangeShapeType="1"/>
          </p:cNvSpPr>
          <p:nvPr/>
        </p:nvSpPr>
        <p:spPr bwMode="auto">
          <a:xfrm>
            <a:off x="3452813" y="4838700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07" name="Line 27"/>
          <p:cNvSpPr>
            <a:spLocks noChangeShapeType="1"/>
          </p:cNvSpPr>
          <p:nvPr/>
        </p:nvSpPr>
        <p:spPr bwMode="auto">
          <a:xfrm>
            <a:off x="1673225" y="5346700"/>
            <a:ext cx="1588" cy="823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08" name="Line 28"/>
          <p:cNvSpPr>
            <a:spLocks noChangeShapeType="1"/>
          </p:cNvSpPr>
          <p:nvPr/>
        </p:nvSpPr>
        <p:spPr bwMode="auto">
          <a:xfrm>
            <a:off x="3108325" y="4371975"/>
            <a:ext cx="1588" cy="63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09" name="Line 29"/>
          <p:cNvSpPr>
            <a:spLocks noChangeShapeType="1"/>
          </p:cNvSpPr>
          <p:nvPr/>
        </p:nvSpPr>
        <p:spPr bwMode="auto">
          <a:xfrm>
            <a:off x="3440113" y="4292600"/>
            <a:ext cx="1587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34910" name="Group 30"/>
          <p:cNvGrpSpPr>
            <a:grpSpLocks/>
          </p:cNvGrpSpPr>
          <p:nvPr/>
        </p:nvGrpSpPr>
        <p:grpSpPr bwMode="auto">
          <a:xfrm>
            <a:off x="1150938" y="5357813"/>
            <a:ext cx="528637" cy="55562"/>
            <a:chOff x="1237" y="3383"/>
            <a:chExt cx="356" cy="44"/>
          </a:xfrm>
        </p:grpSpPr>
        <p:sp>
          <p:nvSpPr>
            <p:cNvPr id="634911" name="Arc 31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12" name="Arc 32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4916" name="Freeform 36"/>
          <p:cNvSpPr>
            <a:spLocks/>
          </p:cNvSpPr>
          <p:nvPr/>
        </p:nvSpPr>
        <p:spPr bwMode="auto">
          <a:xfrm>
            <a:off x="1331913" y="1412875"/>
            <a:ext cx="1933575" cy="3730625"/>
          </a:xfrm>
          <a:custGeom>
            <a:avLst/>
            <a:gdLst/>
            <a:ahLst/>
            <a:cxnLst>
              <a:cxn ang="0">
                <a:pos x="8" y="96"/>
              </a:cxn>
              <a:cxn ang="0">
                <a:pos x="0" y="168"/>
              </a:cxn>
              <a:cxn ang="0">
                <a:pos x="0" y="256"/>
              </a:cxn>
              <a:cxn ang="0">
                <a:pos x="8" y="328"/>
              </a:cxn>
              <a:cxn ang="0">
                <a:pos x="8" y="392"/>
              </a:cxn>
              <a:cxn ang="0">
                <a:pos x="8" y="480"/>
              </a:cxn>
              <a:cxn ang="0">
                <a:pos x="16" y="560"/>
              </a:cxn>
              <a:cxn ang="0">
                <a:pos x="48" y="648"/>
              </a:cxn>
              <a:cxn ang="0">
                <a:pos x="96" y="688"/>
              </a:cxn>
              <a:cxn ang="0">
                <a:pos x="136" y="736"/>
              </a:cxn>
              <a:cxn ang="0">
                <a:pos x="224" y="744"/>
              </a:cxn>
              <a:cxn ang="0">
                <a:pos x="304" y="752"/>
              </a:cxn>
              <a:cxn ang="0">
                <a:pos x="384" y="768"/>
              </a:cxn>
              <a:cxn ang="0">
                <a:pos x="456" y="784"/>
              </a:cxn>
              <a:cxn ang="0">
                <a:pos x="520" y="816"/>
              </a:cxn>
              <a:cxn ang="0">
                <a:pos x="568" y="856"/>
              </a:cxn>
              <a:cxn ang="0">
                <a:pos x="624" y="920"/>
              </a:cxn>
              <a:cxn ang="0">
                <a:pos x="656" y="976"/>
              </a:cxn>
              <a:cxn ang="0">
                <a:pos x="688" y="1040"/>
              </a:cxn>
              <a:cxn ang="0">
                <a:pos x="696" y="1112"/>
              </a:cxn>
              <a:cxn ang="0">
                <a:pos x="712" y="1192"/>
              </a:cxn>
              <a:cxn ang="0">
                <a:pos x="712" y="1272"/>
              </a:cxn>
              <a:cxn ang="0">
                <a:pos x="720" y="1352"/>
              </a:cxn>
              <a:cxn ang="0">
                <a:pos x="712" y="1424"/>
              </a:cxn>
              <a:cxn ang="0">
                <a:pos x="712" y="1528"/>
              </a:cxn>
              <a:cxn ang="0">
                <a:pos x="696" y="1600"/>
              </a:cxn>
              <a:cxn ang="0">
                <a:pos x="696" y="1688"/>
              </a:cxn>
              <a:cxn ang="0">
                <a:pos x="720" y="1776"/>
              </a:cxn>
              <a:cxn ang="0">
                <a:pos x="752" y="1824"/>
              </a:cxn>
              <a:cxn ang="0">
                <a:pos x="824" y="1856"/>
              </a:cxn>
              <a:cxn ang="0">
                <a:pos x="912" y="1904"/>
              </a:cxn>
              <a:cxn ang="0">
                <a:pos x="968" y="1936"/>
              </a:cxn>
              <a:cxn ang="0">
                <a:pos x="1000" y="2000"/>
              </a:cxn>
              <a:cxn ang="0">
                <a:pos x="1048" y="2048"/>
              </a:cxn>
              <a:cxn ang="0">
                <a:pos x="1112" y="2104"/>
              </a:cxn>
              <a:cxn ang="0">
                <a:pos x="1168" y="2168"/>
              </a:cxn>
              <a:cxn ang="0">
                <a:pos x="1208" y="2208"/>
              </a:cxn>
              <a:cxn ang="0">
                <a:pos x="1248" y="2248"/>
              </a:cxn>
              <a:cxn ang="0">
                <a:pos x="1280" y="2304"/>
              </a:cxn>
              <a:cxn ang="0">
                <a:pos x="1280" y="2368"/>
              </a:cxn>
              <a:cxn ang="0">
                <a:pos x="1296" y="2464"/>
              </a:cxn>
              <a:cxn ang="0">
                <a:pos x="1304" y="2536"/>
              </a:cxn>
              <a:cxn ang="0">
                <a:pos x="1304" y="2624"/>
              </a:cxn>
              <a:cxn ang="0">
                <a:pos x="1296" y="2696"/>
              </a:cxn>
              <a:cxn ang="0">
                <a:pos x="1304" y="2776"/>
              </a:cxn>
              <a:cxn ang="0">
                <a:pos x="1304" y="2856"/>
              </a:cxn>
              <a:cxn ang="0">
                <a:pos x="1240" y="2920"/>
              </a:cxn>
              <a:cxn ang="0">
                <a:pos x="1168" y="2920"/>
              </a:cxn>
              <a:cxn ang="0">
                <a:pos x="1080" y="2920"/>
              </a:cxn>
              <a:cxn ang="0">
                <a:pos x="1000" y="2920"/>
              </a:cxn>
              <a:cxn ang="0">
                <a:pos x="920" y="2912"/>
              </a:cxn>
              <a:cxn ang="0">
                <a:pos x="840" y="2904"/>
              </a:cxn>
              <a:cxn ang="0">
                <a:pos x="752" y="2912"/>
              </a:cxn>
              <a:cxn ang="0">
                <a:pos x="664" y="2920"/>
              </a:cxn>
              <a:cxn ang="0">
                <a:pos x="592" y="2912"/>
              </a:cxn>
              <a:cxn ang="0">
                <a:pos x="520" y="2920"/>
              </a:cxn>
              <a:cxn ang="0">
                <a:pos x="456" y="2920"/>
              </a:cxn>
              <a:cxn ang="0">
                <a:pos x="352" y="2912"/>
              </a:cxn>
              <a:cxn ang="0">
                <a:pos x="272" y="2904"/>
              </a:cxn>
              <a:cxn ang="0">
                <a:pos x="192" y="2904"/>
              </a:cxn>
              <a:cxn ang="0">
                <a:pos x="128" y="2904"/>
              </a:cxn>
            </a:cxnLst>
            <a:rect l="0" t="0" r="r" b="b"/>
            <a:pathLst>
              <a:path w="1304" h="2936">
                <a:moveTo>
                  <a:pt x="8" y="0"/>
                </a:moveTo>
                <a:lnTo>
                  <a:pt x="8" y="32"/>
                </a:lnTo>
                <a:lnTo>
                  <a:pt x="8" y="40"/>
                </a:lnTo>
                <a:lnTo>
                  <a:pt x="8" y="56"/>
                </a:lnTo>
                <a:lnTo>
                  <a:pt x="8" y="64"/>
                </a:lnTo>
                <a:lnTo>
                  <a:pt x="8" y="72"/>
                </a:lnTo>
                <a:lnTo>
                  <a:pt x="8" y="80"/>
                </a:lnTo>
                <a:lnTo>
                  <a:pt x="8" y="96"/>
                </a:lnTo>
                <a:lnTo>
                  <a:pt x="8" y="104"/>
                </a:lnTo>
                <a:lnTo>
                  <a:pt x="8" y="112"/>
                </a:lnTo>
                <a:lnTo>
                  <a:pt x="8" y="128"/>
                </a:lnTo>
                <a:lnTo>
                  <a:pt x="8" y="136"/>
                </a:lnTo>
                <a:lnTo>
                  <a:pt x="8" y="144"/>
                </a:lnTo>
                <a:lnTo>
                  <a:pt x="8" y="160"/>
                </a:lnTo>
                <a:lnTo>
                  <a:pt x="0" y="160"/>
                </a:lnTo>
                <a:lnTo>
                  <a:pt x="0" y="168"/>
                </a:lnTo>
                <a:lnTo>
                  <a:pt x="0" y="176"/>
                </a:lnTo>
                <a:lnTo>
                  <a:pt x="0" y="192"/>
                </a:lnTo>
                <a:lnTo>
                  <a:pt x="0" y="200"/>
                </a:lnTo>
                <a:lnTo>
                  <a:pt x="0" y="208"/>
                </a:lnTo>
                <a:lnTo>
                  <a:pt x="0" y="224"/>
                </a:lnTo>
                <a:lnTo>
                  <a:pt x="0" y="232"/>
                </a:lnTo>
                <a:lnTo>
                  <a:pt x="0" y="240"/>
                </a:lnTo>
                <a:lnTo>
                  <a:pt x="0" y="256"/>
                </a:lnTo>
                <a:lnTo>
                  <a:pt x="0" y="264"/>
                </a:lnTo>
                <a:lnTo>
                  <a:pt x="0" y="272"/>
                </a:lnTo>
                <a:lnTo>
                  <a:pt x="0" y="288"/>
                </a:lnTo>
                <a:lnTo>
                  <a:pt x="0" y="296"/>
                </a:lnTo>
                <a:lnTo>
                  <a:pt x="8" y="296"/>
                </a:lnTo>
                <a:lnTo>
                  <a:pt x="8" y="304"/>
                </a:lnTo>
                <a:lnTo>
                  <a:pt x="8" y="320"/>
                </a:lnTo>
                <a:lnTo>
                  <a:pt x="8" y="328"/>
                </a:lnTo>
                <a:lnTo>
                  <a:pt x="16" y="328"/>
                </a:lnTo>
                <a:lnTo>
                  <a:pt x="16" y="336"/>
                </a:lnTo>
                <a:lnTo>
                  <a:pt x="16" y="352"/>
                </a:lnTo>
                <a:lnTo>
                  <a:pt x="16" y="360"/>
                </a:lnTo>
                <a:lnTo>
                  <a:pt x="16" y="368"/>
                </a:lnTo>
                <a:lnTo>
                  <a:pt x="16" y="384"/>
                </a:lnTo>
                <a:lnTo>
                  <a:pt x="16" y="392"/>
                </a:lnTo>
                <a:lnTo>
                  <a:pt x="8" y="392"/>
                </a:lnTo>
                <a:lnTo>
                  <a:pt x="8" y="400"/>
                </a:lnTo>
                <a:lnTo>
                  <a:pt x="8" y="416"/>
                </a:lnTo>
                <a:lnTo>
                  <a:pt x="8" y="424"/>
                </a:lnTo>
                <a:lnTo>
                  <a:pt x="8" y="432"/>
                </a:lnTo>
                <a:lnTo>
                  <a:pt x="8" y="448"/>
                </a:lnTo>
                <a:lnTo>
                  <a:pt x="8" y="456"/>
                </a:lnTo>
                <a:lnTo>
                  <a:pt x="8" y="464"/>
                </a:lnTo>
                <a:lnTo>
                  <a:pt x="8" y="480"/>
                </a:lnTo>
                <a:lnTo>
                  <a:pt x="8" y="488"/>
                </a:lnTo>
                <a:lnTo>
                  <a:pt x="8" y="496"/>
                </a:lnTo>
                <a:lnTo>
                  <a:pt x="16" y="512"/>
                </a:lnTo>
                <a:lnTo>
                  <a:pt x="16" y="520"/>
                </a:lnTo>
                <a:lnTo>
                  <a:pt x="16" y="528"/>
                </a:lnTo>
                <a:lnTo>
                  <a:pt x="16" y="544"/>
                </a:lnTo>
                <a:lnTo>
                  <a:pt x="16" y="552"/>
                </a:lnTo>
                <a:lnTo>
                  <a:pt x="16" y="560"/>
                </a:lnTo>
                <a:lnTo>
                  <a:pt x="16" y="576"/>
                </a:lnTo>
                <a:lnTo>
                  <a:pt x="16" y="584"/>
                </a:lnTo>
                <a:lnTo>
                  <a:pt x="32" y="584"/>
                </a:lnTo>
                <a:lnTo>
                  <a:pt x="32" y="592"/>
                </a:lnTo>
                <a:lnTo>
                  <a:pt x="40" y="616"/>
                </a:lnTo>
                <a:lnTo>
                  <a:pt x="40" y="624"/>
                </a:lnTo>
                <a:lnTo>
                  <a:pt x="48" y="640"/>
                </a:lnTo>
                <a:lnTo>
                  <a:pt x="48" y="648"/>
                </a:lnTo>
                <a:lnTo>
                  <a:pt x="64" y="648"/>
                </a:lnTo>
                <a:lnTo>
                  <a:pt x="64" y="656"/>
                </a:lnTo>
                <a:lnTo>
                  <a:pt x="64" y="672"/>
                </a:lnTo>
                <a:lnTo>
                  <a:pt x="72" y="672"/>
                </a:lnTo>
                <a:lnTo>
                  <a:pt x="72" y="680"/>
                </a:lnTo>
                <a:lnTo>
                  <a:pt x="80" y="680"/>
                </a:lnTo>
                <a:lnTo>
                  <a:pt x="80" y="688"/>
                </a:lnTo>
                <a:lnTo>
                  <a:pt x="96" y="688"/>
                </a:lnTo>
                <a:lnTo>
                  <a:pt x="96" y="704"/>
                </a:lnTo>
                <a:lnTo>
                  <a:pt x="104" y="704"/>
                </a:lnTo>
                <a:lnTo>
                  <a:pt x="104" y="712"/>
                </a:lnTo>
                <a:lnTo>
                  <a:pt x="112" y="712"/>
                </a:lnTo>
                <a:lnTo>
                  <a:pt x="112" y="720"/>
                </a:lnTo>
                <a:lnTo>
                  <a:pt x="128" y="720"/>
                </a:lnTo>
                <a:lnTo>
                  <a:pt x="128" y="736"/>
                </a:lnTo>
                <a:lnTo>
                  <a:pt x="136" y="736"/>
                </a:lnTo>
                <a:lnTo>
                  <a:pt x="144" y="736"/>
                </a:lnTo>
                <a:lnTo>
                  <a:pt x="160" y="744"/>
                </a:lnTo>
                <a:lnTo>
                  <a:pt x="168" y="744"/>
                </a:lnTo>
                <a:lnTo>
                  <a:pt x="176" y="744"/>
                </a:lnTo>
                <a:lnTo>
                  <a:pt x="192" y="744"/>
                </a:lnTo>
                <a:lnTo>
                  <a:pt x="200" y="744"/>
                </a:lnTo>
                <a:lnTo>
                  <a:pt x="208" y="744"/>
                </a:lnTo>
                <a:lnTo>
                  <a:pt x="224" y="744"/>
                </a:lnTo>
                <a:lnTo>
                  <a:pt x="232" y="744"/>
                </a:lnTo>
                <a:lnTo>
                  <a:pt x="240" y="744"/>
                </a:lnTo>
                <a:lnTo>
                  <a:pt x="256" y="744"/>
                </a:lnTo>
                <a:lnTo>
                  <a:pt x="264" y="744"/>
                </a:lnTo>
                <a:lnTo>
                  <a:pt x="272" y="744"/>
                </a:lnTo>
                <a:lnTo>
                  <a:pt x="288" y="752"/>
                </a:lnTo>
                <a:lnTo>
                  <a:pt x="296" y="752"/>
                </a:lnTo>
                <a:lnTo>
                  <a:pt x="304" y="752"/>
                </a:lnTo>
                <a:lnTo>
                  <a:pt x="320" y="752"/>
                </a:lnTo>
                <a:lnTo>
                  <a:pt x="328" y="752"/>
                </a:lnTo>
                <a:lnTo>
                  <a:pt x="336" y="752"/>
                </a:lnTo>
                <a:lnTo>
                  <a:pt x="352" y="752"/>
                </a:lnTo>
                <a:lnTo>
                  <a:pt x="360" y="752"/>
                </a:lnTo>
                <a:lnTo>
                  <a:pt x="360" y="768"/>
                </a:lnTo>
                <a:lnTo>
                  <a:pt x="368" y="768"/>
                </a:lnTo>
                <a:lnTo>
                  <a:pt x="384" y="768"/>
                </a:lnTo>
                <a:lnTo>
                  <a:pt x="392" y="768"/>
                </a:lnTo>
                <a:lnTo>
                  <a:pt x="400" y="768"/>
                </a:lnTo>
                <a:lnTo>
                  <a:pt x="416" y="768"/>
                </a:lnTo>
                <a:lnTo>
                  <a:pt x="424" y="768"/>
                </a:lnTo>
                <a:lnTo>
                  <a:pt x="424" y="776"/>
                </a:lnTo>
                <a:lnTo>
                  <a:pt x="432" y="776"/>
                </a:lnTo>
                <a:lnTo>
                  <a:pt x="448" y="776"/>
                </a:lnTo>
                <a:lnTo>
                  <a:pt x="456" y="784"/>
                </a:lnTo>
                <a:lnTo>
                  <a:pt x="464" y="784"/>
                </a:lnTo>
                <a:lnTo>
                  <a:pt x="464" y="792"/>
                </a:lnTo>
                <a:lnTo>
                  <a:pt x="480" y="792"/>
                </a:lnTo>
                <a:lnTo>
                  <a:pt x="488" y="792"/>
                </a:lnTo>
                <a:lnTo>
                  <a:pt x="488" y="808"/>
                </a:lnTo>
                <a:lnTo>
                  <a:pt x="496" y="808"/>
                </a:lnTo>
                <a:lnTo>
                  <a:pt x="512" y="816"/>
                </a:lnTo>
                <a:lnTo>
                  <a:pt x="520" y="816"/>
                </a:lnTo>
                <a:lnTo>
                  <a:pt x="520" y="824"/>
                </a:lnTo>
                <a:lnTo>
                  <a:pt x="528" y="824"/>
                </a:lnTo>
                <a:lnTo>
                  <a:pt x="544" y="840"/>
                </a:lnTo>
                <a:lnTo>
                  <a:pt x="552" y="840"/>
                </a:lnTo>
                <a:lnTo>
                  <a:pt x="552" y="848"/>
                </a:lnTo>
                <a:lnTo>
                  <a:pt x="560" y="848"/>
                </a:lnTo>
                <a:lnTo>
                  <a:pt x="560" y="856"/>
                </a:lnTo>
                <a:lnTo>
                  <a:pt x="568" y="856"/>
                </a:lnTo>
                <a:lnTo>
                  <a:pt x="584" y="872"/>
                </a:lnTo>
                <a:lnTo>
                  <a:pt x="592" y="880"/>
                </a:lnTo>
                <a:lnTo>
                  <a:pt x="600" y="888"/>
                </a:lnTo>
                <a:lnTo>
                  <a:pt x="600" y="904"/>
                </a:lnTo>
                <a:lnTo>
                  <a:pt x="616" y="904"/>
                </a:lnTo>
                <a:lnTo>
                  <a:pt x="616" y="912"/>
                </a:lnTo>
                <a:lnTo>
                  <a:pt x="624" y="912"/>
                </a:lnTo>
                <a:lnTo>
                  <a:pt x="624" y="920"/>
                </a:lnTo>
                <a:lnTo>
                  <a:pt x="624" y="936"/>
                </a:lnTo>
                <a:lnTo>
                  <a:pt x="632" y="936"/>
                </a:lnTo>
                <a:lnTo>
                  <a:pt x="632" y="944"/>
                </a:lnTo>
                <a:lnTo>
                  <a:pt x="648" y="944"/>
                </a:lnTo>
                <a:lnTo>
                  <a:pt x="648" y="952"/>
                </a:lnTo>
                <a:lnTo>
                  <a:pt x="656" y="952"/>
                </a:lnTo>
                <a:lnTo>
                  <a:pt x="656" y="968"/>
                </a:lnTo>
                <a:lnTo>
                  <a:pt x="656" y="976"/>
                </a:lnTo>
                <a:lnTo>
                  <a:pt x="664" y="976"/>
                </a:lnTo>
                <a:lnTo>
                  <a:pt x="664" y="984"/>
                </a:lnTo>
                <a:lnTo>
                  <a:pt x="680" y="984"/>
                </a:lnTo>
                <a:lnTo>
                  <a:pt x="680" y="1000"/>
                </a:lnTo>
                <a:lnTo>
                  <a:pt x="688" y="1008"/>
                </a:lnTo>
                <a:lnTo>
                  <a:pt x="688" y="1016"/>
                </a:lnTo>
                <a:lnTo>
                  <a:pt x="688" y="1032"/>
                </a:lnTo>
                <a:lnTo>
                  <a:pt x="688" y="1040"/>
                </a:lnTo>
                <a:lnTo>
                  <a:pt x="696" y="1040"/>
                </a:lnTo>
                <a:lnTo>
                  <a:pt x="696" y="1048"/>
                </a:lnTo>
                <a:lnTo>
                  <a:pt x="696" y="1064"/>
                </a:lnTo>
                <a:lnTo>
                  <a:pt x="696" y="1072"/>
                </a:lnTo>
                <a:lnTo>
                  <a:pt x="696" y="1080"/>
                </a:lnTo>
                <a:lnTo>
                  <a:pt x="696" y="1096"/>
                </a:lnTo>
                <a:lnTo>
                  <a:pt x="696" y="1104"/>
                </a:lnTo>
                <a:lnTo>
                  <a:pt x="696" y="1112"/>
                </a:lnTo>
                <a:lnTo>
                  <a:pt x="696" y="1128"/>
                </a:lnTo>
                <a:lnTo>
                  <a:pt x="696" y="1136"/>
                </a:lnTo>
                <a:lnTo>
                  <a:pt x="696" y="1144"/>
                </a:lnTo>
                <a:lnTo>
                  <a:pt x="696" y="1160"/>
                </a:lnTo>
                <a:lnTo>
                  <a:pt x="712" y="1160"/>
                </a:lnTo>
                <a:lnTo>
                  <a:pt x="712" y="1168"/>
                </a:lnTo>
                <a:lnTo>
                  <a:pt x="712" y="1176"/>
                </a:lnTo>
                <a:lnTo>
                  <a:pt x="712" y="1192"/>
                </a:lnTo>
                <a:lnTo>
                  <a:pt x="712" y="1200"/>
                </a:lnTo>
                <a:lnTo>
                  <a:pt x="712" y="1208"/>
                </a:lnTo>
                <a:lnTo>
                  <a:pt x="712" y="1224"/>
                </a:lnTo>
                <a:lnTo>
                  <a:pt x="712" y="1232"/>
                </a:lnTo>
                <a:lnTo>
                  <a:pt x="712" y="1240"/>
                </a:lnTo>
                <a:lnTo>
                  <a:pt x="712" y="1256"/>
                </a:lnTo>
                <a:lnTo>
                  <a:pt x="712" y="1264"/>
                </a:lnTo>
                <a:lnTo>
                  <a:pt x="712" y="1272"/>
                </a:lnTo>
                <a:lnTo>
                  <a:pt x="712" y="1288"/>
                </a:lnTo>
                <a:lnTo>
                  <a:pt x="712" y="1296"/>
                </a:lnTo>
                <a:lnTo>
                  <a:pt x="712" y="1304"/>
                </a:lnTo>
                <a:lnTo>
                  <a:pt x="712" y="1320"/>
                </a:lnTo>
                <a:lnTo>
                  <a:pt x="712" y="1328"/>
                </a:lnTo>
                <a:lnTo>
                  <a:pt x="712" y="1336"/>
                </a:lnTo>
                <a:lnTo>
                  <a:pt x="712" y="1352"/>
                </a:lnTo>
                <a:lnTo>
                  <a:pt x="720" y="1352"/>
                </a:lnTo>
                <a:lnTo>
                  <a:pt x="720" y="1360"/>
                </a:lnTo>
                <a:lnTo>
                  <a:pt x="720" y="1368"/>
                </a:lnTo>
                <a:lnTo>
                  <a:pt x="720" y="1384"/>
                </a:lnTo>
                <a:lnTo>
                  <a:pt x="720" y="1392"/>
                </a:lnTo>
                <a:lnTo>
                  <a:pt x="720" y="1400"/>
                </a:lnTo>
                <a:lnTo>
                  <a:pt x="720" y="1416"/>
                </a:lnTo>
                <a:lnTo>
                  <a:pt x="712" y="1416"/>
                </a:lnTo>
                <a:lnTo>
                  <a:pt x="712" y="1424"/>
                </a:lnTo>
                <a:lnTo>
                  <a:pt x="712" y="1432"/>
                </a:lnTo>
                <a:lnTo>
                  <a:pt x="712" y="1464"/>
                </a:lnTo>
                <a:lnTo>
                  <a:pt x="712" y="1480"/>
                </a:lnTo>
                <a:lnTo>
                  <a:pt x="712" y="1488"/>
                </a:lnTo>
                <a:lnTo>
                  <a:pt x="712" y="1496"/>
                </a:lnTo>
                <a:lnTo>
                  <a:pt x="712" y="1504"/>
                </a:lnTo>
                <a:lnTo>
                  <a:pt x="712" y="1520"/>
                </a:lnTo>
                <a:lnTo>
                  <a:pt x="712" y="1528"/>
                </a:lnTo>
                <a:lnTo>
                  <a:pt x="712" y="1536"/>
                </a:lnTo>
                <a:lnTo>
                  <a:pt x="712" y="1552"/>
                </a:lnTo>
                <a:lnTo>
                  <a:pt x="712" y="1560"/>
                </a:lnTo>
                <a:lnTo>
                  <a:pt x="712" y="1568"/>
                </a:lnTo>
                <a:lnTo>
                  <a:pt x="696" y="1568"/>
                </a:lnTo>
                <a:lnTo>
                  <a:pt x="696" y="1584"/>
                </a:lnTo>
                <a:lnTo>
                  <a:pt x="696" y="1592"/>
                </a:lnTo>
                <a:lnTo>
                  <a:pt x="696" y="1600"/>
                </a:lnTo>
                <a:lnTo>
                  <a:pt x="696" y="1616"/>
                </a:lnTo>
                <a:lnTo>
                  <a:pt x="696" y="1624"/>
                </a:lnTo>
                <a:lnTo>
                  <a:pt x="696" y="1632"/>
                </a:lnTo>
                <a:lnTo>
                  <a:pt x="696" y="1648"/>
                </a:lnTo>
                <a:lnTo>
                  <a:pt x="696" y="1656"/>
                </a:lnTo>
                <a:lnTo>
                  <a:pt x="696" y="1664"/>
                </a:lnTo>
                <a:lnTo>
                  <a:pt x="696" y="1680"/>
                </a:lnTo>
                <a:lnTo>
                  <a:pt x="696" y="1688"/>
                </a:lnTo>
                <a:lnTo>
                  <a:pt x="696" y="1696"/>
                </a:lnTo>
                <a:lnTo>
                  <a:pt x="712" y="1712"/>
                </a:lnTo>
                <a:lnTo>
                  <a:pt x="712" y="1720"/>
                </a:lnTo>
                <a:lnTo>
                  <a:pt x="712" y="1728"/>
                </a:lnTo>
                <a:lnTo>
                  <a:pt x="712" y="1744"/>
                </a:lnTo>
                <a:lnTo>
                  <a:pt x="712" y="1752"/>
                </a:lnTo>
                <a:lnTo>
                  <a:pt x="720" y="1760"/>
                </a:lnTo>
                <a:lnTo>
                  <a:pt x="720" y="1776"/>
                </a:lnTo>
                <a:lnTo>
                  <a:pt x="720" y="1784"/>
                </a:lnTo>
                <a:lnTo>
                  <a:pt x="728" y="1784"/>
                </a:lnTo>
                <a:lnTo>
                  <a:pt x="728" y="1792"/>
                </a:lnTo>
                <a:lnTo>
                  <a:pt x="728" y="1808"/>
                </a:lnTo>
                <a:lnTo>
                  <a:pt x="744" y="1808"/>
                </a:lnTo>
                <a:lnTo>
                  <a:pt x="744" y="1816"/>
                </a:lnTo>
                <a:lnTo>
                  <a:pt x="752" y="1816"/>
                </a:lnTo>
                <a:lnTo>
                  <a:pt x="752" y="1824"/>
                </a:lnTo>
                <a:lnTo>
                  <a:pt x="760" y="1824"/>
                </a:lnTo>
                <a:lnTo>
                  <a:pt x="760" y="1840"/>
                </a:lnTo>
                <a:lnTo>
                  <a:pt x="776" y="1840"/>
                </a:lnTo>
                <a:lnTo>
                  <a:pt x="784" y="1848"/>
                </a:lnTo>
                <a:lnTo>
                  <a:pt x="792" y="1848"/>
                </a:lnTo>
                <a:lnTo>
                  <a:pt x="808" y="1856"/>
                </a:lnTo>
                <a:lnTo>
                  <a:pt x="816" y="1856"/>
                </a:lnTo>
                <a:lnTo>
                  <a:pt x="824" y="1856"/>
                </a:lnTo>
                <a:lnTo>
                  <a:pt x="856" y="1880"/>
                </a:lnTo>
                <a:lnTo>
                  <a:pt x="872" y="1880"/>
                </a:lnTo>
                <a:lnTo>
                  <a:pt x="880" y="1880"/>
                </a:lnTo>
                <a:lnTo>
                  <a:pt x="880" y="1888"/>
                </a:lnTo>
                <a:lnTo>
                  <a:pt x="888" y="1888"/>
                </a:lnTo>
                <a:lnTo>
                  <a:pt x="904" y="1888"/>
                </a:lnTo>
                <a:lnTo>
                  <a:pt x="904" y="1904"/>
                </a:lnTo>
                <a:lnTo>
                  <a:pt x="912" y="1904"/>
                </a:lnTo>
                <a:lnTo>
                  <a:pt x="920" y="1904"/>
                </a:lnTo>
                <a:lnTo>
                  <a:pt x="936" y="1904"/>
                </a:lnTo>
                <a:lnTo>
                  <a:pt x="936" y="1912"/>
                </a:lnTo>
                <a:lnTo>
                  <a:pt x="944" y="1912"/>
                </a:lnTo>
                <a:lnTo>
                  <a:pt x="952" y="1912"/>
                </a:lnTo>
                <a:lnTo>
                  <a:pt x="952" y="1920"/>
                </a:lnTo>
                <a:lnTo>
                  <a:pt x="968" y="1920"/>
                </a:lnTo>
                <a:lnTo>
                  <a:pt x="968" y="1936"/>
                </a:lnTo>
                <a:lnTo>
                  <a:pt x="976" y="1936"/>
                </a:lnTo>
                <a:lnTo>
                  <a:pt x="976" y="1944"/>
                </a:lnTo>
                <a:lnTo>
                  <a:pt x="984" y="1952"/>
                </a:lnTo>
                <a:lnTo>
                  <a:pt x="984" y="1968"/>
                </a:lnTo>
                <a:lnTo>
                  <a:pt x="984" y="1976"/>
                </a:lnTo>
                <a:lnTo>
                  <a:pt x="1000" y="1976"/>
                </a:lnTo>
                <a:lnTo>
                  <a:pt x="1000" y="1984"/>
                </a:lnTo>
                <a:lnTo>
                  <a:pt x="1000" y="2000"/>
                </a:lnTo>
                <a:lnTo>
                  <a:pt x="1008" y="2000"/>
                </a:lnTo>
                <a:lnTo>
                  <a:pt x="1008" y="2008"/>
                </a:lnTo>
                <a:lnTo>
                  <a:pt x="1008" y="2016"/>
                </a:lnTo>
                <a:lnTo>
                  <a:pt x="1016" y="2032"/>
                </a:lnTo>
                <a:lnTo>
                  <a:pt x="1032" y="2040"/>
                </a:lnTo>
                <a:lnTo>
                  <a:pt x="1040" y="2040"/>
                </a:lnTo>
                <a:lnTo>
                  <a:pt x="1040" y="2048"/>
                </a:lnTo>
                <a:lnTo>
                  <a:pt x="1048" y="2048"/>
                </a:lnTo>
                <a:lnTo>
                  <a:pt x="1048" y="2064"/>
                </a:lnTo>
                <a:lnTo>
                  <a:pt x="1064" y="2064"/>
                </a:lnTo>
                <a:lnTo>
                  <a:pt x="1064" y="2072"/>
                </a:lnTo>
                <a:lnTo>
                  <a:pt x="1072" y="2072"/>
                </a:lnTo>
                <a:lnTo>
                  <a:pt x="1072" y="2080"/>
                </a:lnTo>
                <a:lnTo>
                  <a:pt x="1096" y="2096"/>
                </a:lnTo>
                <a:lnTo>
                  <a:pt x="1104" y="2096"/>
                </a:lnTo>
                <a:lnTo>
                  <a:pt x="1112" y="2104"/>
                </a:lnTo>
                <a:lnTo>
                  <a:pt x="1128" y="2112"/>
                </a:lnTo>
                <a:lnTo>
                  <a:pt x="1136" y="2128"/>
                </a:lnTo>
                <a:lnTo>
                  <a:pt x="1144" y="2136"/>
                </a:lnTo>
                <a:lnTo>
                  <a:pt x="1144" y="2144"/>
                </a:lnTo>
                <a:lnTo>
                  <a:pt x="1160" y="2144"/>
                </a:lnTo>
                <a:lnTo>
                  <a:pt x="1160" y="2160"/>
                </a:lnTo>
                <a:lnTo>
                  <a:pt x="1168" y="2160"/>
                </a:lnTo>
                <a:lnTo>
                  <a:pt x="1168" y="2168"/>
                </a:lnTo>
                <a:lnTo>
                  <a:pt x="1176" y="2168"/>
                </a:lnTo>
                <a:lnTo>
                  <a:pt x="1176" y="2176"/>
                </a:lnTo>
                <a:lnTo>
                  <a:pt x="1192" y="2176"/>
                </a:lnTo>
                <a:lnTo>
                  <a:pt x="1192" y="2192"/>
                </a:lnTo>
                <a:lnTo>
                  <a:pt x="1200" y="2192"/>
                </a:lnTo>
                <a:lnTo>
                  <a:pt x="1200" y="2200"/>
                </a:lnTo>
                <a:lnTo>
                  <a:pt x="1208" y="2200"/>
                </a:lnTo>
                <a:lnTo>
                  <a:pt x="1208" y="2208"/>
                </a:lnTo>
                <a:lnTo>
                  <a:pt x="1216" y="2208"/>
                </a:lnTo>
                <a:lnTo>
                  <a:pt x="1216" y="2224"/>
                </a:lnTo>
                <a:lnTo>
                  <a:pt x="1232" y="2224"/>
                </a:lnTo>
                <a:lnTo>
                  <a:pt x="1232" y="2232"/>
                </a:lnTo>
                <a:lnTo>
                  <a:pt x="1240" y="2232"/>
                </a:lnTo>
                <a:lnTo>
                  <a:pt x="1240" y="2240"/>
                </a:lnTo>
                <a:lnTo>
                  <a:pt x="1248" y="2240"/>
                </a:lnTo>
                <a:lnTo>
                  <a:pt x="1248" y="2248"/>
                </a:lnTo>
                <a:lnTo>
                  <a:pt x="1248" y="2264"/>
                </a:lnTo>
                <a:lnTo>
                  <a:pt x="1264" y="2264"/>
                </a:lnTo>
                <a:lnTo>
                  <a:pt x="1264" y="2272"/>
                </a:lnTo>
                <a:lnTo>
                  <a:pt x="1264" y="2280"/>
                </a:lnTo>
                <a:lnTo>
                  <a:pt x="1272" y="2280"/>
                </a:lnTo>
                <a:lnTo>
                  <a:pt x="1272" y="2296"/>
                </a:lnTo>
                <a:lnTo>
                  <a:pt x="1272" y="2304"/>
                </a:lnTo>
                <a:lnTo>
                  <a:pt x="1280" y="2304"/>
                </a:lnTo>
                <a:lnTo>
                  <a:pt x="1280" y="2312"/>
                </a:lnTo>
                <a:lnTo>
                  <a:pt x="1280" y="2328"/>
                </a:lnTo>
                <a:lnTo>
                  <a:pt x="1272" y="2328"/>
                </a:lnTo>
                <a:lnTo>
                  <a:pt x="1272" y="2336"/>
                </a:lnTo>
                <a:lnTo>
                  <a:pt x="1272" y="2344"/>
                </a:lnTo>
                <a:lnTo>
                  <a:pt x="1272" y="2360"/>
                </a:lnTo>
                <a:lnTo>
                  <a:pt x="1272" y="2368"/>
                </a:lnTo>
                <a:lnTo>
                  <a:pt x="1280" y="2368"/>
                </a:lnTo>
                <a:lnTo>
                  <a:pt x="1280" y="2376"/>
                </a:lnTo>
                <a:lnTo>
                  <a:pt x="1280" y="2392"/>
                </a:lnTo>
                <a:lnTo>
                  <a:pt x="1280" y="2400"/>
                </a:lnTo>
                <a:lnTo>
                  <a:pt x="1280" y="2408"/>
                </a:lnTo>
                <a:lnTo>
                  <a:pt x="1296" y="2424"/>
                </a:lnTo>
                <a:lnTo>
                  <a:pt x="1296" y="2432"/>
                </a:lnTo>
                <a:lnTo>
                  <a:pt x="1296" y="2456"/>
                </a:lnTo>
                <a:lnTo>
                  <a:pt x="1296" y="2464"/>
                </a:lnTo>
                <a:lnTo>
                  <a:pt x="1296" y="2472"/>
                </a:lnTo>
                <a:lnTo>
                  <a:pt x="1296" y="2488"/>
                </a:lnTo>
                <a:lnTo>
                  <a:pt x="1296" y="2496"/>
                </a:lnTo>
                <a:lnTo>
                  <a:pt x="1304" y="2496"/>
                </a:lnTo>
                <a:lnTo>
                  <a:pt x="1304" y="2504"/>
                </a:lnTo>
                <a:lnTo>
                  <a:pt x="1304" y="2520"/>
                </a:lnTo>
                <a:lnTo>
                  <a:pt x="1304" y="2528"/>
                </a:lnTo>
                <a:lnTo>
                  <a:pt x="1304" y="2536"/>
                </a:lnTo>
                <a:lnTo>
                  <a:pt x="1304" y="2552"/>
                </a:lnTo>
                <a:lnTo>
                  <a:pt x="1304" y="2560"/>
                </a:lnTo>
                <a:lnTo>
                  <a:pt x="1304" y="2568"/>
                </a:lnTo>
                <a:lnTo>
                  <a:pt x="1304" y="2584"/>
                </a:lnTo>
                <a:lnTo>
                  <a:pt x="1304" y="2592"/>
                </a:lnTo>
                <a:lnTo>
                  <a:pt x="1304" y="2600"/>
                </a:lnTo>
                <a:lnTo>
                  <a:pt x="1304" y="2616"/>
                </a:lnTo>
                <a:lnTo>
                  <a:pt x="1304" y="2624"/>
                </a:lnTo>
                <a:lnTo>
                  <a:pt x="1304" y="2632"/>
                </a:lnTo>
                <a:lnTo>
                  <a:pt x="1304" y="2648"/>
                </a:lnTo>
                <a:lnTo>
                  <a:pt x="1304" y="2656"/>
                </a:lnTo>
                <a:lnTo>
                  <a:pt x="1304" y="2664"/>
                </a:lnTo>
                <a:lnTo>
                  <a:pt x="1296" y="2664"/>
                </a:lnTo>
                <a:lnTo>
                  <a:pt x="1296" y="2680"/>
                </a:lnTo>
                <a:lnTo>
                  <a:pt x="1296" y="2688"/>
                </a:lnTo>
                <a:lnTo>
                  <a:pt x="1296" y="2696"/>
                </a:lnTo>
                <a:lnTo>
                  <a:pt x="1296" y="2712"/>
                </a:lnTo>
                <a:lnTo>
                  <a:pt x="1296" y="2720"/>
                </a:lnTo>
                <a:lnTo>
                  <a:pt x="1296" y="2728"/>
                </a:lnTo>
                <a:lnTo>
                  <a:pt x="1296" y="2744"/>
                </a:lnTo>
                <a:lnTo>
                  <a:pt x="1296" y="2752"/>
                </a:lnTo>
                <a:lnTo>
                  <a:pt x="1304" y="2752"/>
                </a:lnTo>
                <a:lnTo>
                  <a:pt x="1304" y="2760"/>
                </a:lnTo>
                <a:lnTo>
                  <a:pt x="1304" y="2776"/>
                </a:lnTo>
                <a:lnTo>
                  <a:pt x="1304" y="2784"/>
                </a:lnTo>
                <a:lnTo>
                  <a:pt x="1304" y="2792"/>
                </a:lnTo>
                <a:lnTo>
                  <a:pt x="1304" y="2808"/>
                </a:lnTo>
                <a:lnTo>
                  <a:pt x="1304" y="2816"/>
                </a:lnTo>
                <a:lnTo>
                  <a:pt x="1304" y="2824"/>
                </a:lnTo>
                <a:lnTo>
                  <a:pt x="1304" y="2840"/>
                </a:lnTo>
                <a:lnTo>
                  <a:pt x="1304" y="2848"/>
                </a:lnTo>
                <a:lnTo>
                  <a:pt x="1304" y="2856"/>
                </a:lnTo>
                <a:lnTo>
                  <a:pt x="1304" y="2872"/>
                </a:lnTo>
                <a:lnTo>
                  <a:pt x="1296" y="2880"/>
                </a:lnTo>
                <a:lnTo>
                  <a:pt x="1280" y="2904"/>
                </a:lnTo>
                <a:lnTo>
                  <a:pt x="1272" y="2912"/>
                </a:lnTo>
                <a:lnTo>
                  <a:pt x="1264" y="2912"/>
                </a:lnTo>
                <a:lnTo>
                  <a:pt x="1264" y="2920"/>
                </a:lnTo>
                <a:lnTo>
                  <a:pt x="1248" y="2920"/>
                </a:lnTo>
                <a:lnTo>
                  <a:pt x="1240" y="2920"/>
                </a:lnTo>
                <a:lnTo>
                  <a:pt x="1240" y="2936"/>
                </a:lnTo>
                <a:lnTo>
                  <a:pt x="1232" y="2936"/>
                </a:lnTo>
                <a:lnTo>
                  <a:pt x="1216" y="2936"/>
                </a:lnTo>
                <a:lnTo>
                  <a:pt x="1208" y="2936"/>
                </a:lnTo>
                <a:lnTo>
                  <a:pt x="1200" y="2936"/>
                </a:lnTo>
                <a:lnTo>
                  <a:pt x="1192" y="2936"/>
                </a:lnTo>
                <a:lnTo>
                  <a:pt x="1176" y="2936"/>
                </a:lnTo>
                <a:lnTo>
                  <a:pt x="1168" y="2920"/>
                </a:lnTo>
                <a:lnTo>
                  <a:pt x="1160" y="2920"/>
                </a:lnTo>
                <a:lnTo>
                  <a:pt x="1144" y="2920"/>
                </a:lnTo>
                <a:lnTo>
                  <a:pt x="1136" y="2920"/>
                </a:lnTo>
                <a:lnTo>
                  <a:pt x="1128" y="2920"/>
                </a:lnTo>
                <a:lnTo>
                  <a:pt x="1112" y="2920"/>
                </a:lnTo>
                <a:lnTo>
                  <a:pt x="1104" y="2920"/>
                </a:lnTo>
                <a:lnTo>
                  <a:pt x="1096" y="2920"/>
                </a:lnTo>
                <a:lnTo>
                  <a:pt x="1080" y="2920"/>
                </a:lnTo>
                <a:lnTo>
                  <a:pt x="1072" y="2920"/>
                </a:lnTo>
                <a:lnTo>
                  <a:pt x="1064" y="2920"/>
                </a:lnTo>
                <a:lnTo>
                  <a:pt x="1048" y="2920"/>
                </a:lnTo>
                <a:lnTo>
                  <a:pt x="1040" y="2920"/>
                </a:lnTo>
                <a:lnTo>
                  <a:pt x="1032" y="2920"/>
                </a:lnTo>
                <a:lnTo>
                  <a:pt x="1016" y="2920"/>
                </a:lnTo>
                <a:lnTo>
                  <a:pt x="1008" y="2920"/>
                </a:lnTo>
                <a:lnTo>
                  <a:pt x="1000" y="2920"/>
                </a:lnTo>
                <a:lnTo>
                  <a:pt x="984" y="2920"/>
                </a:lnTo>
                <a:lnTo>
                  <a:pt x="976" y="2920"/>
                </a:lnTo>
                <a:lnTo>
                  <a:pt x="968" y="2920"/>
                </a:lnTo>
                <a:lnTo>
                  <a:pt x="952" y="2920"/>
                </a:lnTo>
                <a:lnTo>
                  <a:pt x="944" y="2920"/>
                </a:lnTo>
                <a:lnTo>
                  <a:pt x="944" y="2912"/>
                </a:lnTo>
                <a:lnTo>
                  <a:pt x="936" y="2912"/>
                </a:lnTo>
                <a:lnTo>
                  <a:pt x="920" y="2912"/>
                </a:lnTo>
                <a:lnTo>
                  <a:pt x="912" y="2912"/>
                </a:lnTo>
                <a:lnTo>
                  <a:pt x="904" y="2912"/>
                </a:lnTo>
                <a:lnTo>
                  <a:pt x="888" y="2912"/>
                </a:lnTo>
                <a:lnTo>
                  <a:pt x="880" y="2912"/>
                </a:lnTo>
                <a:lnTo>
                  <a:pt x="872" y="2904"/>
                </a:lnTo>
                <a:lnTo>
                  <a:pt x="856" y="2904"/>
                </a:lnTo>
                <a:lnTo>
                  <a:pt x="848" y="2904"/>
                </a:lnTo>
                <a:lnTo>
                  <a:pt x="840" y="2904"/>
                </a:lnTo>
                <a:lnTo>
                  <a:pt x="824" y="2904"/>
                </a:lnTo>
                <a:lnTo>
                  <a:pt x="816" y="2904"/>
                </a:lnTo>
                <a:lnTo>
                  <a:pt x="792" y="2904"/>
                </a:lnTo>
                <a:lnTo>
                  <a:pt x="784" y="2904"/>
                </a:lnTo>
                <a:lnTo>
                  <a:pt x="784" y="2912"/>
                </a:lnTo>
                <a:lnTo>
                  <a:pt x="776" y="2912"/>
                </a:lnTo>
                <a:lnTo>
                  <a:pt x="760" y="2912"/>
                </a:lnTo>
                <a:lnTo>
                  <a:pt x="752" y="2912"/>
                </a:lnTo>
                <a:lnTo>
                  <a:pt x="744" y="2912"/>
                </a:lnTo>
                <a:lnTo>
                  <a:pt x="728" y="2912"/>
                </a:lnTo>
                <a:lnTo>
                  <a:pt x="720" y="2920"/>
                </a:lnTo>
                <a:lnTo>
                  <a:pt x="712" y="2920"/>
                </a:lnTo>
                <a:lnTo>
                  <a:pt x="696" y="2920"/>
                </a:lnTo>
                <a:lnTo>
                  <a:pt x="688" y="2920"/>
                </a:lnTo>
                <a:lnTo>
                  <a:pt x="680" y="2920"/>
                </a:lnTo>
                <a:lnTo>
                  <a:pt x="664" y="2920"/>
                </a:lnTo>
                <a:lnTo>
                  <a:pt x="656" y="2920"/>
                </a:lnTo>
                <a:lnTo>
                  <a:pt x="648" y="2920"/>
                </a:lnTo>
                <a:lnTo>
                  <a:pt x="632" y="2920"/>
                </a:lnTo>
                <a:lnTo>
                  <a:pt x="632" y="2912"/>
                </a:lnTo>
                <a:lnTo>
                  <a:pt x="624" y="2912"/>
                </a:lnTo>
                <a:lnTo>
                  <a:pt x="616" y="2912"/>
                </a:lnTo>
                <a:lnTo>
                  <a:pt x="600" y="2912"/>
                </a:lnTo>
                <a:lnTo>
                  <a:pt x="592" y="2912"/>
                </a:lnTo>
                <a:lnTo>
                  <a:pt x="584" y="2912"/>
                </a:lnTo>
                <a:lnTo>
                  <a:pt x="568" y="2912"/>
                </a:lnTo>
                <a:lnTo>
                  <a:pt x="568" y="2920"/>
                </a:lnTo>
                <a:lnTo>
                  <a:pt x="560" y="2920"/>
                </a:lnTo>
                <a:lnTo>
                  <a:pt x="552" y="2920"/>
                </a:lnTo>
                <a:lnTo>
                  <a:pt x="544" y="2920"/>
                </a:lnTo>
                <a:lnTo>
                  <a:pt x="528" y="2920"/>
                </a:lnTo>
                <a:lnTo>
                  <a:pt x="520" y="2920"/>
                </a:lnTo>
                <a:lnTo>
                  <a:pt x="520" y="2936"/>
                </a:lnTo>
                <a:lnTo>
                  <a:pt x="512" y="2936"/>
                </a:lnTo>
                <a:lnTo>
                  <a:pt x="496" y="2936"/>
                </a:lnTo>
                <a:lnTo>
                  <a:pt x="488" y="2936"/>
                </a:lnTo>
                <a:lnTo>
                  <a:pt x="480" y="2936"/>
                </a:lnTo>
                <a:lnTo>
                  <a:pt x="464" y="2936"/>
                </a:lnTo>
                <a:lnTo>
                  <a:pt x="464" y="2920"/>
                </a:lnTo>
                <a:lnTo>
                  <a:pt x="456" y="2920"/>
                </a:lnTo>
                <a:lnTo>
                  <a:pt x="448" y="2920"/>
                </a:lnTo>
                <a:lnTo>
                  <a:pt x="432" y="2920"/>
                </a:lnTo>
                <a:lnTo>
                  <a:pt x="424" y="2920"/>
                </a:lnTo>
                <a:lnTo>
                  <a:pt x="416" y="2920"/>
                </a:lnTo>
                <a:lnTo>
                  <a:pt x="400" y="2920"/>
                </a:lnTo>
                <a:lnTo>
                  <a:pt x="392" y="2920"/>
                </a:lnTo>
                <a:lnTo>
                  <a:pt x="384" y="2920"/>
                </a:lnTo>
                <a:lnTo>
                  <a:pt x="352" y="2912"/>
                </a:lnTo>
                <a:lnTo>
                  <a:pt x="336" y="2912"/>
                </a:lnTo>
                <a:lnTo>
                  <a:pt x="328" y="2912"/>
                </a:lnTo>
                <a:lnTo>
                  <a:pt x="320" y="2912"/>
                </a:lnTo>
                <a:lnTo>
                  <a:pt x="304" y="2912"/>
                </a:lnTo>
                <a:lnTo>
                  <a:pt x="304" y="2904"/>
                </a:lnTo>
                <a:lnTo>
                  <a:pt x="296" y="2904"/>
                </a:lnTo>
                <a:lnTo>
                  <a:pt x="288" y="2904"/>
                </a:lnTo>
                <a:lnTo>
                  <a:pt x="272" y="2904"/>
                </a:lnTo>
                <a:lnTo>
                  <a:pt x="264" y="2904"/>
                </a:lnTo>
                <a:lnTo>
                  <a:pt x="256" y="2904"/>
                </a:lnTo>
                <a:lnTo>
                  <a:pt x="240" y="2904"/>
                </a:lnTo>
                <a:lnTo>
                  <a:pt x="232" y="2904"/>
                </a:lnTo>
                <a:lnTo>
                  <a:pt x="224" y="2904"/>
                </a:lnTo>
                <a:lnTo>
                  <a:pt x="208" y="2904"/>
                </a:lnTo>
                <a:lnTo>
                  <a:pt x="200" y="2904"/>
                </a:lnTo>
                <a:lnTo>
                  <a:pt x="192" y="2904"/>
                </a:lnTo>
                <a:lnTo>
                  <a:pt x="192" y="2888"/>
                </a:lnTo>
                <a:lnTo>
                  <a:pt x="176" y="2888"/>
                </a:lnTo>
                <a:lnTo>
                  <a:pt x="168" y="2888"/>
                </a:lnTo>
                <a:lnTo>
                  <a:pt x="160" y="2888"/>
                </a:lnTo>
                <a:lnTo>
                  <a:pt x="160" y="2904"/>
                </a:lnTo>
                <a:lnTo>
                  <a:pt x="144" y="2904"/>
                </a:lnTo>
                <a:lnTo>
                  <a:pt x="136" y="2904"/>
                </a:lnTo>
                <a:lnTo>
                  <a:pt x="128" y="2904"/>
                </a:lnTo>
                <a:lnTo>
                  <a:pt x="112" y="2904"/>
                </a:lnTo>
                <a:lnTo>
                  <a:pt x="104" y="2904"/>
                </a:lnTo>
                <a:lnTo>
                  <a:pt x="96" y="2904"/>
                </a:lnTo>
                <a:lnTo>
                  <a:pt x="80" y="2904"/>
                </a:lnTo>
                <a:lnTo>
                  <a:pt x="72" y="2904"/>
                </a:lnTo>
                <a:lnTo>
                  <a:pt x="64" y="2904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17" name="Arc 37"/>
          <p:cNvSpPr>
            <a:spLocks/>
          </p:cNvSpPr>
          <p:nvPr/>
        </p:nvSpPr>
        <p:spPr bwMode="auto">
          <a:xfrm>
            <a:off x="3438525" y="3971925"/>
            <a:ext cx="155575" cy="130175"/>
          </a:xfrm>
          <a:custGeom>
            <a:avLst/>
            <a:gdLst>
              <a:gd name="G0" fmla="+- 18903 0 0"/>
              <a:gd name="G1" fmla="+- 18933 0 0"/>
              <a:gd name="G2" fmla="+- 21600 0 0"/>
              <a:gd name="T0" fmla="*/ 0 w 18903"/>
              <a:gd name="T1" fmla="*/ 8481 h 18933"/>
              <a:gd name="T2" fmla="*/ 8506 w 18903"/>
              <a:gd name="T3" fmla="*/ 0 h 18933"/>
              <a:gd name="T4" fmla="*/ 18903 w 18903"/>
              <a:gd name="T5" fmla="*/ 18933 h 18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03" h="18933" fill="none" extrusionOk="0">
                <a:moveTo>
                  <a:pt x="0" y="8481"/>
                </a:moveTo>
                <a:cubicBezTo>
                  <a:pt x="1976" y="4906"/>
                  <a:pt x="4925" y="1965"/>
                  <a:pt x="8505" y="-1"/>
                </a:cubicBezTo>
              </a:path>
              <a:path w="18903" h="18933" stroke="0" extrusionOk="0">
                <a:moveTo>
                  <a:pt x="0" y="8481"/>
                </a:moveTo>
                <a:cubicBezTo>
                  <a:pt x="1976" y="4906"/>
                  <a:pt x="4925" y="1965"/>
                  <a:pt x="8505" y="-1"/>
                </a:cubicBezTo>
                <a:lnTo>
                  <a:pt x="18903" y="1893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18" name="Line 38"/>
          <p:cNvSpPr>
            <a:spLocks noChangeShapeType="1"/>
          </p:cNvSpPr>
          <p:nvPr/>
        </p:nvSpPr>
        <p:spPr bwMode="auto">
          <a:xfrm>
            <a:off x="3013075" y="3608388"/>
            <a:ext cx="450850" cy="387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19" name="Freeform 39"/>
          <p:cNvSpPr>
            <a:spLocks/>
          </p:cNvSpPr>
          <p:nvPr/>
        </p:nvSpPr>
        <p:spPr bwMode="auto">
          <a:xfrm>
            <a:off x="3275013" y="4605338"/>
            <a:ext cx="769937" cy="6000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16"/>
              </a:cxn>
              <a:cxn ang="0">
                <a:pos x="24" y="32"/>
              </a:cxn>
              <a:cxn ang="0">
                <a:pos x="40" y="32"/>
              </a:cxn>
              <a:cxn ang="0">
                <a:pos x="48" y="40"/>
              </a:cxn>
              <a:cxn ang="0">
                <a:pos x="72" y="40"/>
              </a:cxn>
              <a:cxn ang="0">
                <a:pos x="80" y="48"/>
              </a:cxn>
              <a:cxn ang="0">
                <a:pos x="96" y="64"/>
              </a:cxn>
              <a:cxn ang="0">
                <a:pos x="104" y="72"/>
              </a:cxn>
              <a:cxn ang="0">
                <a:pos x="104" y="96"/>
              </a:cxn>
              <a:cxn ang="0">
                <a:pos x="112" y="104"/>
              </a:cxn>
              <a:cxn ang="0">
                <a:pos x="128" y="112"/>
              </a:cxn>
              <a:cxn ang="0">
                <a:pos x="136" y="128"/>
              </a:cxn>
              <a:cxn ang="0">
                <a:pos x="160" y="128"/>
              </a:cxn>
              <a:cxn ang="0">
                <a:pos x="192" y="136"/>
              </a:cxn>
              <a:cxn ang="0">
                <a:pos x="200" y="144"/>
              </a:cxn>
              <a:cxn ang="0">
                <a:pos x="208" y="160"/>
              </a:cxn>
              <a:cxn ang="0">
                <a:pos x="224" y="168"/>
              </a:cxn>
              <a:cxn ang="0">
                <a:pos x="240" y="176"/>
              </a:cxn>
              <a:cxn ang="0">
                <a:pos x="256" y="192"/>
              </a:cxn>
              <a:cxn ang="0">
                <a:pos x="264" y="200"/>
              </a:cxn>
              <a:cxn ang="0">
                <a:pos x="272" y="208"/>
              </a:cxn>
              <a:cxn ang="0">
                <a:pos x="288" y="224"/>
              </a:cxn>
              <a:cxn ang="0">
                <a:pos x="288" y="240"/>
              </a:cxn>
              <a:cxn ang="0">
                <a:pos x="296" y="264"/>
              </a:cxn>
              <a:cxn ang="0">
                <a:pos x="304" y="272"/>
              </a:cxn>
              <a:cxn ang="0">
                <a:pos x="320" y="288"/>
              </a:cxn>
              <a:cxn ang="0">
                <a:pos x="328" y="296"/>
              </a:cxn>
              <a:cxn ang="0">
                <a:pos x="336" y="304"/>
              </a:cxn>
              <a:cxn ang="0">
                <a:pos x="352" y="320"/>
              </a:cxn>
              <a:cxn ang="0">
                <a:pos x="360" y="328"/>
              </a:cxn>
              <a:cxn ang="0">
                <a:pos x="368" y="352"/>
              </a:cxn>
              <a:cxn ang="0">
                <a:pos x="384" y="360"/>
              </a:cxn>
              <a:cxn ang="0">
                <a:pos x="392" y="368"/>
              </a:cxn>
              <a:cxn ang="0">
                <a:pos x="416" y="368"/>
              </a:cxn>
              <a:cxn ang="0">
                <a:pos x="424" y="384"/>
              </a:cxn>
              <a:cxn ang="0">
                <a:pos x="432" y="392"/>
              </a:cxn>
              <a:cxn ang="0">
                <a:pos x="456" y="400"/>
              </a:cxn>
              <a:cxn ang="0">
                <a:pos x="480" y="400"/>
              </a:cxn>
              <a:cxn ang="0">
                <a:pos x="488" y="416"/>
              </a:cxn>
              <a:cxn ang="0">
                <a:pos x="512" y="416"/>
              </a:cxn>
              <a:cxn ang="0">
                <a:pos x="520" y="424"/>
              </a:cxn>
              <a:cxn ang="0">
                <a:pos x="520" y="448"/>
              </a:cxn>
              <a:cxn ang="0">
                <a:pos x="520" y="464"/>
              </a:cxn>
              <a:cxn ang="0">
                <a:pos x="512" y="472"/>
              </a:cxn>
            </a:cxnLst>
            <a:rect l="0" t="0" r="r" b="b"/>
            <a:pathLst>
              <a:path w="520" h="472">
                <a:moveTo>
                  <a:pt x="0" y="0"/>
                </a:moveTo>
                <a:lnTo>
                  <a:pt x="0" y="8"/>
                </a:lnTo>
                <a:lnTo>
                  <a:pt x="8" y="8"/>
                </a:lnTo>
                <a:lnTo>
                  <a:pt x="8" y="16"/>
                </a:lnTo>
                <a:lnTo>
                  <a:pt x="24" y="16"/>
                </a:lnTo>
                <a:lnTo>
                  <a:pt x="24" y="32"/>
                </a:lnTo>
                <a:lnTo>
                  <a:pt x="32" y="32"/>
                </a:lnTo>
                <a:lnTo>
                  <a:pt x="40" y="32"/>
                </a:lnTo>
                <a:lnTo>
                  <a:pt x="40" y="40"/>
                </a:lnTo>
                <a:lnTo>
                  <a:pt x="48" y="40"/>
                </a:lnTo>
                <a:lnTo>
                  <a:pt x="64" y="40"/>
                </a:lnTo>
                <a:lnTo>
                  <a:pt x="72" y="40"/>
                </a:lnTo>
                <a:lnTo>
                  <a:pt x="80" y="40"/>
                </a:lnTo>
                <a:lnTo>
                  <a:pt x="80" y="48"/>
                </a:lnTo>
                <a:lnTo>
                  <a:pt x="96" y="48"/>
                </a:lnTo>
                <a:lnTo>
                  <a:pt x="96" y="64"/>
                </a:lnTo>
                <a:lnTo>
                  <a:pt x="96" y="72"/>
                </a:lnTo>
                <a:lnTo>
                  <a:pt x="104" y="72"/>
                </a:lnTo>
                <a:lnTo>
                  <a:pt x="104" y="80"/>
                </a:lnTo>
                <a:lnTo>
                  <a:pt x="104" y="96"/>
                </a:lnTo>
                <a:lnTo>
                  <a:pt x="112" y="96"/>
                </a:lnTo>
                <a:lnTo>
                  <a:pt x="112" y="104"/>
                </a:lnTo>
                <a:lnTo>
                  <a:pt x="128" y="104"/>
                </a:lnTo>
                <a:lnTo>
                  <a:pt x="128" y="112"/>
                </a:lnTo>
                <a:lnTo>
                  <a:pt x="136" y="112"/>
                </a:lnTo>
                <a:lnTo>
                  <a:pt x="136" y="128"/>
                </a:lnTo>
                <a:lnTo>
                  <a:pt x="144" y="128"/>
                </a:lnTo>
                <a:lnTo>
                  <a:pt x="160" y="128"/>
                </a:lnTo>
                <a:lnTo>
                  <a:pt x="176" y="136"/>
                </a:lnTo>
                <a:lnTo>
                  <a:pt x="192" y="136"/>
                </a:lnTo>
                <a:lnTo>
                  <a:pt x="192" y="144"/>
                </a:lnTo>
                <a:lnTo>
                  <a:pt x="200" y="144"/>
                </a:lnTo>
                <a:lnTo>
                  <a:pt x="200" y="160"/>
                </a:lnTo>
                <a:lnTo>
                  <a:pt x="208" y="160"/>
                </a:lnTo>
                <a:lnTo>
                  <a:pt x="208" y="168"/>
                </a:lnTo>
                <a:lnTo>
                  <a:pt x="224" y="168"/>
                </a:lnTo>
                <a:lnTo>
                  <a:pt x="232" y="176"/>
                </a:lnTo>
                <a:lnTo>
                  <a:pt x="240" y="176"/>
                </a:lnTo>
                <a:lnTo>
                  <a:pt x="240" y="192"/>
                </a:lnTo>
                <a:lnTo>
                  <a:pt x="256" y="192"/>
                </a:lnTo>
                <a:lnTo>
                  <a:pt x="264" y="192"/>
                </a:lnTo>
                <a:lnTo>
                  <a:pt x="264" y="200"/>
                </a:lnTo>
                <a:lnTo>
                  <a:pt x="272" y="200"/>
                </a:lnTo>
                <a:lnTo>
                  <a:pt x="272" y="208"/>
                </a:lnTo>
                <a:lnTo>
                  <a:pt x="272" y="224"/>
                </a:lnTo>
                <a:lnTo>
                  <a:pt x="288" y="224"/>
                </a:lnTo>
                <a:lnTo>
                  <a:pt x="288" y="232"/>
                </a:lnTo>
                <a:lnTo>
                  <a:pt x="288" y="240"/>
                </a:lnTo>
                <a:lnTo>
                  <a:pt x="296" y="256"/>
                </a:lnTo>
                <a:lnTo>
                  <a:pt x="296" y="264"/>
                </a:lnTo>
                <a:lnTo>
                  <a:pt x="296" y="272"/>
                </a:lnTo>
                <a:lnTo>
                  <a:pt x="304" y="272"/>
                </a:lnTo>
                <a:lnTo>
                  <a:pt x="304" y="288"/>
                </a:lnTo>
                <a:lnTo>
                  <a:pt x="320" y="288"/>
                </a:lnTo>
                <a:lnTo>
                  <a:pt x="320" y="296"/>
                </a:lnTo>
                <a:lnTo>
                  <a:pt x="328" y="296"/>
                </a:lnTo>
                <a:lnTo>
                  <a:pt x="336" y="296"/>
                </a:lnTo>
                <a:lnTo>
                  <a:pt x="336" y="304"/>
                </a:lnTo>
                <a:lnTo>
                  <a:pt x="352" y="304"/>
                </a:lnTo>
                <a:lnTo>
                  <a:pt x="352" y="320"/>
                </a:lnTo>
                <a:lnTo>
                  <a:pt x="360" y="320"/>
                </a:lnTo>
                <a:lnTo>
                  <a:pt x="360" y="328"/>
                </a:lnTo>
                <a:lnTo>
                  <a:pt x="360" y="336"/>
                </a:lnTo>
                <a:lnTo>
                  <a:pt x="368" y="352"/>
                </a:lnTo>
                <a:lnTo>
                  <a:pt x="384" y="352"/>
                </a:lnTo>
                <a:lnTo>
                  <a:pt x="384" y="360"/>
                </a:lnTo>
                <a:lnTo>
                  <a:pt x="392" y="360"/>
                </a:lnTo>
                <a:lnTo>
                  <a:pt x="392" y="368"/>
                </a:lnTo>
                <a:lnTo>
                  <a:pt x="400" y="368"/>
                </a:lnTo>
                <a:lnTo>
                  <a:pt x="416" y="368"/>
                </a:lnTo>
                <a:lnTo>
                  <a:pt x="416" y="384"/>
                </a:lnTo>
                <a:lnTo>
                  <a:pt x="424" y="384"/>
                </a:lnTo>
                <a:lnTo>
                  <a:pt x="432" y="384"/>
                </a:lnTo>
                <a:lnTo>
                  <a:pt x="432" y="392"/>
                </a:lnTo>
                <a:lnTo>
                  <a:pt x="448" y="392"/>
                </a:lnTo>
                <a:lnTo>
                  <a:pt x="456" y="400"/>
                </a:lnTo>
                <a:lnTo>
                  <a:pt x="464" y="400"/>
                </a:lnTo>
                <a:lnTo>
                  <a:pt x="480" y="400"/>
                </a:lnTo>
                <a:lnTo>
                  <a:pt x="488" y="400"/>
                </a:lnTo>
                <a:lnTo>
                  <a:pt x="488" y="416"/>
                </a:lnTo>
                <a:lnTo>
                  <a:pt x="496" y="416"/>
                </a:lnTo>
                <a:lnTo>
                  <a:pt x="512" y="416"/>
                </a:lnTo>
                <a:lnTo>
                  <a:pt x="512" y="424"/>
                </a:lnTo>
                <a:lnTo>
                  <a:pt x="520" y="424"/>
                </a:lnTo>
                <a:lnTo>
                  <a:pt x="520" y="432"/>
                </a:lnTo>
                <a:lnTo>
                  <a:pt x="520" y="448"/>
                </a:lnTo>
                <a:lnTo>
                  <a:pt x="520" y="456"/>
                </a:lnTo>
                <a:lnTo>
                  <a:pt x="520" y="464"/>
                </a:lnTo>
                <a:lnTo>
                  <a:pt x="512" y="464"/>
                </a:lnTo>
                <a:lnTo>
                  <a:pt x="512" y="472"/>
                </a:lnTo>
                <a:lnTo>
                  <a:pt x="520" y="472"/>
                </a:lnTo>
              </a:path>
            </a:pathLst>
          </a:custGeom>
          <a:noFill/>
          <a:ln w="762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27" name="Rectangle 47"/>
          <p:cNvSpPr>
            <a:spLocks noChangeArrowheads="1"/>
          </p:cNvSpPr>
          <p:nvPr/>
        </p:nvSpPr>
        <p:spPr bwMode="auto">
          <a:xfrm>
            <a:off x="5207000" y="370046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endParaRPr lang="it-IT" sz="1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28" name="Line 48"/>
          <p:cNvSpPr>
            <a:spLocks noChangeShapeType="1"/>
          </p:cNvSpPr>
          <p:nvPr/>
        </p:nvSpPr>
        <p:spPr bwMode="auto">
          <a:xfrm>
            <a:off x="1835150" y="4868863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29" name="Line 49"/>
          <p:cNvSpPr>
            <a:spLocks noChangeShapeType="1"/>
          </p:cNvSpPr>
          <p:nvPr/>
        </p:nvSpPr>
        <p:spPr bwMode="auto">
          <a:xfrm flipH="1" flipV="1">
            <a:off x="1835150" y="551815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34930" name="Picture 50"/>
          <p:cNvPicPr>
            <a:picLocks noChangeAspect="1" noChangeArrowheads="1"/>
          </p:cNvPicPr>
          <p:nvPr/>
        </p:nvPicPr>
        <p:blipFill>
          <a:blip r:embed="rId3" cstate="print"/>
          <a:srcRect l="27914" t="26953" b="20345"/>
          <a:stretch>
            <a:fillRect/>
          </a:stretch>
        </p:blipFill>
        <p:spPr bwMode="auto">
          <a:xfrm>
            <a:off x="1843088" y="5588000"/>
            <a:ext cx="15367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1" name="Line 51"/>
          <p:cNvSpPr>
            <a:spLocks noChangeShapeType="1"/>
          </p:cNvSpPr>
          <p:nvPr/>
        </p:nvSpPr>
        <p:spPr bwMode="auto">
          <a:xfrm>
            <a:off x="5519738" y="1412875"/>
            <a:ext cx="1587" cy="4757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2" name="Line 52"/>
          <p:cNvSpPr>
            <a:spLocks noChangeShapeType="1"/>
          </p:cNvSpPr>
          <p:nvPr/>
        </p:nvSpPr>
        <p:spPr bwMode="auto">
          <a:xfrm>
            <a:off x="6089650" y="1443038"/>
            <a:ext cx="1588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3" name="Arc 53"/>
          <p:cNvSpPr>
            <a:spLocks/>
          </p:cNvSpPr>
          <p:nvPr/>
        </p:nvSpPr>
        <p:spPr bwMode="auto">
          <a:xfrm>
            <a:off x="6102350" y="2262188"/>
            <a:ext cx="906463" cy="660400"/>
          </a:xfrm>
          <a:custGeom>
            <a:avLst/>
            <a:gdLst>
              <a:gd name="G0" fmla="+- 108 0 0"/>
              <a:gd name="G1" fmla="+- 21600 0 0"/>
              <a:gd name="G2" fmla="+- 21600 0 0"/>
              <a:gd name="T0" fmla="*/ 0 w 21708"/>
              <a:gd name="T1" fmla="*/ 0 h 21600"/>
              <a:gd name="T2" fmla="*/ 21708 w 21708"/>
              <a:gd name="T3" fmla="*/ 21472 h 21600"/>
              <a:gd name="T4" fmla="*/ 108 w 217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8" h="21600" fill="none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</a:path>
              <a:path w="21708" h="21600" stroke="0" extrusionOk="0">
                <a:moveTo>
                  <a:pt x="0" y="0"/>
                </a:moveTo>
                <a:cubicBezTo>
                  <a:pt x="36" y="0"/>
                  <a:pt x="72" y="-1"/>
                  <a:pt x="108" y="0"/>
                </a:cubicBezTo>
                <a:cubicBezTo>
                  <a:pt x="11987" y="0"/>
                  <a:pt x="21637" y="9592"/>
                  <a:pt x="21707" y="21472"/>
                </a:cubicBezTo>
                <a:lnTo>
                  <a:pt x="10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4" name="Arc 54"/>
          <p:cNvSpPr>
            <a:spLocks/>
          </p:cNvSpPr>
          <p:nvPr/>
        </p:nvSpPr>
        <p:spPr bwMode="auto">
          <a:xfrm>
            <a:off x="6124575" y="2505075"/>
            <a:ext cx="539750" cy="387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9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8" y="0"/>
                  <a:pt x="21527" y="9590"/>
                  <a:pt x="21599" y="21469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5" name="Line 55"/>
          <p:cNvSpPr>
            <a:spLocks noChangeShapeType="1"/>
          </p:cNvSpPr>
          <p:nvPr/>
        </p:nvSpPr>
        <p:spPr bwMode="auto">
          <a:xfrm>
            <a:off x="6657975" y="2887663"/>
            <a:ext cx="1588" cy="1198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6" name="Line 56"/>
          <p:cNvSpPr>
            <a:spLocks noChangeShapeType="1"/>
          </p:cNvSpPr>
          <p:nvPr/>
        </p:nvSpPr>
        <p:spPr bwMode="auto">
          <a:xfrm>
            <a:off x="6100763" y="2500313"/>
            <a:ext cx="1587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7" name="Line 57"/>
          <p:cNvSpPr>
            <a:spLocks noChangeShapeType="1"/>
          </p:cNvSpPr>
          <p:nvPr/>
        </p:nvSpPr>
        <p:spPr bwMode="auto">
          <a:xfrm>
            <a:off x="6113463" y="4991100"/>
            <a:ext cx="13985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8" name="Line 58"/>
          <p:cNvSpPr>
            <a:spLocks noChangeShapeType="1"/>
          </p:cNvSpPr>
          <p:nvPr/>
        </p:nvSpPr>
        <p:spPr bwMode="auto">
          <a:xfrm>
            <a:off x="6100763" y="5316538"/>
            <a:ext cx="17557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39" name="Line 59"/>
          <p:cNvSpPr>
            <a:spLocks noChangeShapeType="1"/>
          </p:cNvSpPr>
          <p:nvPr/>
        </p:nvSpPr>
        <p:spPr bwMode="auto">
          <a:xfrm>
            <a:off x="7019925" y="2925763"/>
            <a:ext cx="158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0" name="Line 60"/>
          <p:cNvSpPr>
            <a:spLocks noChangeShapeType="1"/>
          </p:cNvSpPr>
          <p:nvPr/>
        </p:nvSpPr>
        <p:spPr bwMode="auto">
          <a:xfrm>
            <a:off x="7235825" y="4149725"/>
            <a:ext cx="265113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1" name="Line 61"/>
          <p:cNvSpPr>
            <a:spLocks noChangeShapeType="1"/>
          </p:cNvSpPr>
          <p:nvPr/>
        </p:nvSpPr>
        <p:spPr bwMode="auto">
          <a:xfrm>
            <a:off x="6989763" y="3924300"/>
            <a:ext cx="1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2" name="Line 62"/>
          <p:cNvSpPr>
            <a:spLocks noChangeShapeType="1"/>
          </p:cNvSpPr>
          <p:nvPr/>
        </p:nvSpPr>
        <p:spPr bwMode="auto">
          <a:xfrm>
            <a:off x="7867650" y="4849813"/>
            <a:ext cx="581025" cy="496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3" name="Line 63"/>
          <p:cNvSpPr>
            <a:spLocks noChangeShapeType="1"/>
          </p:cNvSpPr>
          <p:nvPr/>
        </p:nvSpPr>
        <p:spPr bwMode="auto">
          <a:xfrm>
            <a:off x="7843838" y="4575175"/>
            <a:ext cx="617537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4" name="Line 64"/>
          <p:cNvSpPr>
            <a:spLocks noChangeShapeType="1"/>
          </p:cNvSpPr>
          <p:nvPr/>
        </p:nvSpPr>
        <p:spPr bwMode="auto">
          <a:xfrm>
            <a:off x="7462838" y="3933825"/>
            <a:ext cx="38100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5" name="Line 65"/>
          <p:cNvSpPr>
            <a:spLocks noChangeShapeType="1"/>
          </p:cNvSpPr>
          <p:nvPr/>
        </p:nvSpPr>
        <p:spPr bwMode="auto">
          <a:xfrm>
            <a:off x="6657975" y="4097338"/>
            <a:ext cx="106363" cy="80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6" name="Line 66"/>
          <p:cNvSpPr>
            <a:spLocks noChangeShapeType="1"/>
          </p:cNvSpPr>
          <p:nvPr/>
        </p:nvSpPr>
        <p:spPr bwMode="auto">
          <a:xfrm>
            <a:off x="6764338" y="4178300"/>
            <a:ext cx="1587" cy="244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7" name="Line 67"/>
          <p:cNvSpPr>
            <a:spLocks noChangeShapeType="1"/>
          </p:cNvSpPr>
          <p:nvPr/>
        </p:nvSpPr>
        <p:spPr bwMode="auto">
          <a:xfrm>
            <a:off x="7031038" y="3967163"/>
            <a:ext cx="0" cy="109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8" name="Line 68"/>
          <p:cNvSpPr>
            <a:spLocks noChangeShapeType="1"/>
          </p:cNvSpPr>
          <p:nvPr/>
        </p:nvSpPr>
        <p:spPr bwMode="auto">
          <a:xfrm flipH="1">
            <a:off x="6886575" y="4068763"/>
            <a:ext cx="133350" cy="80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49" name="Line 69"/>
          <p:cNvSpPr>
            <a:spLocks noChangeShapeType="1"/>
          </p:cNvSpPr>
          <p:nvPr/>
        </p:nvSpPr>
        <p:spPr bwMode="auto">
          <a:xfrm>
            <a:off x="6872288" y="4149725"/>
            <a:ext cx="1587" cy="212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50" name="Line 70"/>
          <p:cNvSpPr>
            <a:spLocks noChangeShapeType="1"/>
          </p:cNvSpPr>
          <p:nvPr/>
        </p:nvSpPr>
        <p:spPr bwMode="auto">
          <a:xfrm>
            <a:off x="7856538" y="4838700"/>
            <a:ext cx="158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54" name="Line 74"/>
          <p:cNvSpPr>
            <a:spLocks noChangeShapeType="1"/>
          </p:cNvSpPr>
          <p:nvPr/>
        </p:nvSpPr>
        <p:spPr bwMode="auto">
          <a:xfrm>
            <a:off x="6076950" y="5346700"/>
            <a:ext cx="1588" cy="823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55" name="Line 75"/>
          <p:cNvSpPr>
            <a:spLocks noChangeShapeType="1"/>
          </p:cNvSpPr>
          <p:nvPr/>
        </p:nvSpPr>
        <p:spPr bwMode="auto">
          <a:xfrm>
            <a:off x="7512050" y="4371975"/>
            <a:ext cx="1588" cy="63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56" name="Line 76"/>
          <p:cNvSpPr>
            <a:spLocks noChangeShapeType="1"/>
          </p:cNvSpPr>
          <p:nvPr/>
        </p:nvSpPr>
        <p:spPr bwMode="auto">
          <a:xfrm>
            <a:off x="7843838" y="4292600"/>
            <a:ext cx="1587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34957" name="Group 77"/>
          <p:cNvGrpSpPr>
            <a:grpSpLocks/>
          </p:cNvGrpSpPr>
          <p:nvPr/>
        </p:nvGrpSpPr>
        <p:grpSpPr bwMode="auto">
          <a:xfrm>
            <a:off x="5554663" y="5357813"/>
            <a:ext cx="528637" cy="55562"/>
            <a:chOff x="1237" y="3383"/>
            <a:chExt cx="356" cy="44"/>
          </a:xfrm>
        </p:grpSpPr>
        <p:sp>
          <p:nvSpPr>
            <p:cNvPr id="634958" name="Arc 78"/>
            <p:cNvSpPr>
              <a:spLocks/>
            </p:cNvSpPr>
            <p:nvPr/>
          </p:nvSpPr>
          <p:spPr bwMode="auto">
            <a:xfrm>
              <a:off x="1237" y="3383"/>
              <a:ext cx="164" cy="3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59" name="Arc 79"/>
            <p:cNvSpPr>
              <a:spLocks/>
            </p:cNvSpPr>
            <p:nvPr/>
          </p:nvSpPr>
          <p:spPr bwMode="auto">
            <a:xfrm>
              <a:off x="1425" y="3386"/>
              <a:ext cx="168" cy="41"/>
            </a:xfrm>
            <a:custGeom>
              <a:avLst/>
              <a:gdLst>
                <a:gd name="G0" fmla="+- 21600 0 0"/>
                <a:gd name="G1" fmla="+- 456 0 0"/>
                <a:gd name="G2" fmla="+- 21600 0 0"/>
                <a:gd name="T0" fmla="*/ 21495 w 21600"/>
                <a:gd name="T1" fmla="*/ 22056 h 22056"/>
                <a:gd name="T2" fmla="*/ 5 w 21600"/>
                <a:gd name="T3" fmla="*/ 0 h 22056"/>
                <a:gd name="T4" fmla="*/ 21600 w 21600"/>
                <a:gd name="T5" fmla="*/ 456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56" fill="none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</a:path>
                <a:path w="21600" h="22056" stroke="0" extrusionOk="0">
                  <a:moveTo>
                    <a:pt x="21495" y="22055"/>
                  </a:moveTo>
                  <a:cubicBezTo>
                    <a:pt x="9606" y="21997"/>
                    <a:pt x="0" y="12344"/>
                    <a:pt x="0" y="456"/>
                  </a:cubicBezTo>
                  <a:cubicBezTo>
                    <a:pt x="-1" y="303"/>
                    <a:pt x="1" y="151"/>
                    <a:pt x="4" y="-1"/>
                  </a:cubicBezTo>
                  <a:lnTo>
                    <a:pt x="21600" y="4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4965" name="Line 85"/>
          <p:cNvSpPr>
            <a:spLocks noChangeShapeType="1"/>
          </p:cNvSpPr>
          <p:nvPr/>
        </p:nvSpPr>
        <p:spPr bwMode="auto">
          <a:xfrm>
            <a:off x="6238875" y="4868863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66" name="Line 86"/>
          <p:cNvSpPr>
            <a:spLocks noChangeShapeType="1"/>
          </p:cNvSpPr>
          <p:nvPr/>
        </p:nvSpPr>
        <p:spPr bwMode="auto">
          <a:xfrm flipH="1">
            <a:off x="7246938" y="39338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67" name="Line 87"/>
          <p:cNvSpPr>
            <a:spLocks noChangeShapeType="1"/>
          </p:cNvSpPr>
          <p:nvPr/>
        </p:nvSpPr>
        <p:spPr bwMode="auto">
          <a:xfrm flipV="1">
            <a:off x="7246938" y="393382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68" name="Line 88"/>
          <p:cNvSpPr>
            <a:spLocks noChangeShapeType="1"/>
          </p:cNvSpPr>
          <p:nvPr/>
        </p:nvSpPr>
        <p:spPr bwMode="auto">
          <a:xfrm>
            <a:off x="7031038" y="36449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69" name="Line 89"/>
          <p:cNvSpPr>
            <a:spLocks noChangeShapeType="1"/>
          </p:cNvSpPr>
          <p:nvPr/>
        </p:nvSpPr>
        <p:spPr bwMode="auto">
          <a:xfrm flipH="1">
            <a:off x="7031038" y="393382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70" name="Line 90"/>
          <p:cNvSpPr>
            <a:spLocks noChangeShapeType="1"/>
          </p:cNvSpPr>
          <p:nvPr/>
        </p:nvSpPr>
        <p:spPr bwMode="auto">
          <a:xfrm flipH="1">
            <a:off x="7318375" y="3141663"/>
            <a:ext cx="360363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72" name="Line 92"/>
          <p:cNvSpPr>
            <a:spLocks noChangeShapeType="1"/>
          </p:cNvSpPr>
          <p:nvPr/>
        </p:nvSpPr>
        <p:spPr bwMode="auto">
          <a:xfrm>
            <a:off x="6238875" y="5445125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73" name="Line 93"/>
          <p:cNvSpPr>
            <a:spLocks noChangeShapeType="1"/>
          </p:cNvSpPr>
          <p:nvPr/>
        </p:nvSpPr>
        <p:spPr bwMode="auto">
          <a:xfrm>
            <a:off x="7391400" y="4076700"/>
            <a:ext cx="287338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74" name="Line 94"/>
          <p:cNvSpPr>
            <a:spLocks noChangeShapeType="1"/>
          </p:cNvSpPr>
          <p:nvPr/>
        </p:nvSpPr>
        <p:spPr bwMode="auto">
          <a:xfrm>
            <a:off x="7678738" y="4437063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75" name="Line 95"/>
          <p:cNvSpPr>
            <a:spLocks noChangeShapeType="1"/>
          </p:cNvSpPr>
          <p:nvPr/>
        </p:nvSpPr>
        <p:spPr bwMode="auto">
          <a:xfrm>
            <a:off x="6094413" y="5157788"/>
            <a:ext cx="144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76" name="Line 96"/>
          <p:cNvSpPr>
            <a:spLocks noChangeShapeType="1"/>
          </p:cNvSpPr>
          <p:nvPr/>
        </p:nvSpPr>
        <p:spPr bwMode="auto">
          <a:xfrm flipV="1">
            <a:off x="7678738" y="479742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77" name="Line 97"/>
          <p:cNvSpPr>
            <a:spLocks noChangeShapeType="1"/>
          </p:cNvSpPr>
          <p:nvPr/>
        </p:nvSpPr>
        <p:spPr bwMode="auto">
          <a:xfrm>
            <a:off x="7823200" y="4725988"/>
            <a:ext cx="576263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34978" name="Picture 98"/>
          <p:cNvPicPr>
            <a:picLocks noChangeAspect="1" noChangeArrowheads="1"/>
          </p:cNvPicPr>
          <p:nvPr/>
        </p:nvPicPr>
        <p:blipFill>
          <a:blip r:embed="rId4" cstate="print"/>
          <a:srcRect l="48427" t="11696" r="-2339" b="22028"/>
          <a:stretch>
            <a:fillRect/>
          </a:stretch>
        </p:blipFill>
        <p:spPr bwMode="auto">
          <a:xfrm>
            <a:off x="6310313" y="5588000"/>
            <a:ext cx="17272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79" name="Group 99"/>
          <p:cNvGrpSpPr>
            <a:grpSpLocks/>
          </p:cNvGrpSpPr>
          <p:nvPr/>
        </p:nvGrpSpPr>
        <p:grpSpPr bwMode="auto">
          <a:xfrm>
            <a:off x="8675688" y="4005263"/>
            <a:ext cx="73025" cy="1295400"/>
            <a:chOff x="3297" y="1483"/>
            <a:chExt cx="56" cy="1560"/>
          </a:xfrm>
        </p:grpSpPr>
        <p:sp>
          <p:nvSpPr>
            <p:cNvPr id="634980" name="Line 100"/>
            <p:cNvSpPr>
              <a:spLocks noChangeShapeType="1"/>
            </p:cNvSpPr>
            <p:nvPr/>
          </p:nvSpPr>
          <p:spPr bwMode="auto">
            <a:xfrm>
              <a:off x="3325" y="1503"/>
              <a:ext cx="1" cy="14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81" name="Oval 101"/>
            <p:cNvSpPr>
              <a:spLocks noChangeArrowheads="1"/>
            </p:cNvSpPr>
            <p:nvPr/>
          </p:nvSpPr>
          <p:spPr bwMode="auto">
            <a:xfrm>
              <a:off x="3297" y="3003"/>
              <a:ext cx="56" cy="4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82" name="Oval 102"/>
            <p:cNvSpPr>
              <a:spLocks noChangeArrowheads="1"/>
            </p:cNvSpPr>
            <p:nvPr/>
          </p:nvSpPr>
          <p:spPr bwMode="auto">
            <a:xfrm>
              <a:off x="3297" y="1483"/>
              <a:ext cx="56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4983" name="Rectangle 103"/>
          <p:cNvSpPr>
            <a:spLocks noChangeArrowheads="1"/>
          </p:cNvSpPr>
          <p:nvPr/>
        </p:nvSpPr>
        <p:spPr bwMode="auto">
          <a:xfrm>
            <a:off x="3563938" y="3573463"/>
            <a:ext cx="806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</a:rPr>
              <a:t>δ g h</a:t>
            </a:r>
            <a:r>
              <a:rPr lang="it-IT"/>
              <a:t> </a:t>
            </a:r>
          </a:p>
        </p:txBody>
      </p:sp>
      <p:sp>
        <p:nvSpPr>
          <p:cNvPr id="634984" name="Rectangle 104"/>
          <p:cNvSpPr>
            <a:spLocks noChangeArrowheads="1"/>
          </p:cNvSpPr>
          <p:nvPr/>
        </p:nvSpPr>
        <p:spPr bwMode="auto">
          <a:xfrm>
            <a:off x="7964488" y="4256088"/>
            <a:ext cx="79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tx1"/>
                </a:solidFill>
              </a:rPr>
              <a:t>δ g h’</a:t>
            </a:r>
            <a:endParaRPr lang="es-ES" sz="2000" b="1">
              <a:solidFill>
                <a:schemeClr val="tx1"/>
              </a:solidFill>
            </a:endParaRPr>
          </a:p>
        </p:txBody>
      </p:sp>
      <p:grpSp>
        <p:nvGrpSpPr>
          <p:cNvPr id="634988" name="Group 108"/>
          <p:cNvGrpSpPr>
            <a:grpSpLocks/>
          </p:cNvGrpSpPr>
          <p:nvPr/>
        </p:nvGrpSpPr>
        <p:grpSpPr bwMode="auto">
          <a:xfrm>
            <a:off x="4284663" y="1125538"/>
            <a:ext cx="73025" cy="4248150"/>
            <a:chOff x="3297" y="1483"/>
            <a:chExt cx="56" cy="1560"/>
          </a:xfrm>
        </p:grpSpPr>
        <p:sp>
          <p:nvSpPr>
            <p:cNvPr id="634989" name="Line 109"/>
            <p:cNvSpPr>
              <a:spLocks noChangeShapeType="1"/>
            </p:cNvSpPr>
            <p:nvPr/>
          </p:nvSpPr>
          <p:spPr bwMode="auto">
            <a:xfrm>
              <a:off x="3325" y="1503"/>
              <a:ext cx="1" cy="14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90" name="Oval 110"/>
            <p:cNvSpPr>
              <a:spLocks noChangeArrowheads="1"/>
            </p:cNvSpPr>
            <p:nvPr/>
          </p:nvSpPr>
          <p:spPr bwMode="auto">
            <a:xfrm>
              <a:off x="3297" y="3003"/>
              <a:ext cx="56" cy="4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34991" name="Oval 111"/>
            <p:cNvSpPr>
              <a:spLocks noChangeArrowheads="1"/>
            </p:cNvSpPr>
            <p:nvPr/>
          </p:nvSpPr>
          <p:spPr bwMode="auto">
            <a:xfrm>
              <a:off x="3297" y="1483"/>
              <a:ext cx="56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34992" name="Rectangle 112"/>
          <p:cNvSpPr>
            <a:spLocks noChangeArrowheads="1"/>
          </p:cNvSpPr>
          <p:nvPr/>
        </p:nvSpPr>
        <p:spPr bwMode="auto">
          <a:xfrm>
            <a:off x="4067175" y="63881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2_46</a:t>
            </a:r>
          </a:p>
        </p:txBody>
      </p:sp>
      <p:sp>
        <p:nvSpPr>
          <p:cNvPr id="634994" name="Line 114"/>
          <p:cNvSpPr>
            <a:spLocks noChangeShapeType="1"/>
          </p:cNvSpPr>
          <p:nvPr/>
        </p:nvSpPr>
        <p:spPr bwMode="auto">
          <a:xfrm>
            <a:off x="5795963" y="1484313"/>
            <a:ext cx="0" cy="3457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2" name="Rectangle 4"/>
          <p:cNvSpPr>
            <a:spLocks noChangeArrowheads="1"/>
          </p:cNvSpPr>
          <p:nvPr/>
        </p:nvSpPr>
        <p:spPr bwMode="auto">
          <a:xfrm>
            <a:off x="323850" y="1412875"/>
            <a:ext cx="34559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754694" name="Text Box 6"/>
          <p:cNvSpPr txBox="1">
            <a:spLocks noChangeArrowheads="1"/>
          </p:cNvSpPr>
          <p:nvPr/>
        </p:nvSpPr>
        <p:spPr bwMode="auto">
          <a:xfrm>
            <a:off x="1403350" y="333375"/>
            <a:ext cx="6697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VENA SAFENA ANTERIOR</a:t>
            </a:r>
          </a:p>
        </p:txBody>
      </p:sp>
      <p:sp>
        <p:nvSpPr>
          <p:cNvPr id="754695" name="Rectangle 7"/>
          <p:cNvSpPr>
            <a:spLocks noChangeArrowheads="1"/>
          </p:cNvSpPr>
          <p:nvPr/>
        </p:nvSpPr>
        <p:spPr bwMode="auto">
          <a:xfrm>
            <a:off x="3554413" y="612775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2_47</a:t>
            </a:r>
          </a:p>
        </p:txBody>
      </p:sp>
      <p:pic>
        <p:nvPicPr>
          <p:cNvPr id="754696" name="Picture 8" descr="Imagen en VSA2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2346325" y="981075"/>
            <a:ext cx="4889500" cy="504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Line 3"/>
          <p:cNvSpPr>
            <a:spLocks noChangeShapeType="1"/>
          </p:cNvSpPr>
          <p:nvPr/>
        </p:nvSpPr>
        <p:spPr bwMode="auto">
          <a:xfrm>
            <a:off x="3036888" y="15208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64" name="Line 4"/>
          <p:cNvSpPr>
            <a:spLocks noChangeShapeType="1"/>
          </p:cNvSpPr>
          <p:nvPr/>
        </p:nvSpPr>
        <p:spPr bwMode="auto">
          <a:xfrm>
            <a:off x="4187825" y="388302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65" name="Line 5"/>
          <p:cNvSpPr>
            <a:spLocks noChangeShapeType="1"/>
          </p:cNvSpPr>
          <p:nvPr/>
        </p:nvSpPr>
        <p:spPr bwMode="auto">
          <a:xfrm>
            <a:off x="4187825" y="15208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67" name="Freeform 7"/>
          <p:cNvSpPr>
            <a:spLocks/>
          </p:cNvSpPr>
          <p:nvPr/>
        </p:nvSpPr>
        <p:spPr bwMode="auto">
          <a:xfrm>
            <a:off x="4187825" y="3883025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69" name="Line 9"/>
          <p:cNvSpPr>
            <a:spLocks noChangeShapeType="1"/>
          </p:cNvSpPr>
          <p:nvPr/>
        </p:nvSpPr>
        <p:spPr bwMode="auto">
          <a:xfrm flipH="1" flipV="1">
            <a:off x="4140200" y="3644900"/>
            <a:ext cx="47625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70" name="Line 10"/>
          <p:cNvSpPr>
            <a:spLocks noChangeShapeType="1"/>
          </p:cNvSpPr>
          <p:nvPr/>
        </p:nvSpPr>
        <p:spPr bwMode="auto">
          <a:xfrm flipH="1">
            <a:off x="4067175" y="2968625"/>
            <a:ext cx="120650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72" name="Text Box 12"/>
          <p:cNvSpPr txBox="1">
            <a:spLocks noChangeArrowheads="1"/>
          </p:cNvSpPr>
          <p:nvPr/>
        </p:nvSpPr>
        <p:spPr bwMode="auto">
          <a:xfrm>
            <a:off x="468313" y="31750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</a:p>
        </p:txBody>
      </p:sp>
      <p:sp>
        <p:nvSpPr>
          <p:cNvPr id="757775" name="Line 15"/>
          <p:cNvSpPr>
            <a:spLocks noChangeShapeType="1"/>
          </p:cNvSpPr>
          <p:nvPr/>
        </p:nvSpPr>
        <p:spPr bwMode="auto">
          <a:xfrm flipH="1" flipV="1">
            <a:off x="37068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776" name="Line 16"/>
          <p:cNvSpPr>
            <a:spLocks noChangeShapeType="1"/>
          </p:cNvSpPr>
          <p:nvPr/>
        </p:nvSpPr>
        <p:spPr bwMode="auto">
          <a:xfrm flipV="1">
            <a:off x="30591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779" name="Text Box 19"/>
          <p:cNvSpPr txBox="1">
            <a:spLocks noChangeArrowheads="1"/>
          </p:cNvSpPr>
          <p:nvPr/>
        </p:nvSpPr>
        <p:spPr bwMode="auto">
          <a:xfrm>
            <a:off x="1476375" y="2270125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57780" name="Text Box 20"/>
          <p:cNvSpPr txBox="1">
            <a:spLocks noChangeArrowheads="1"/>
          </p:cNvSpPr>
          <p:nvPr/>
        </p:nvSpPr>
        <p:spPr bwMode="auto">
          <a:xfrm>
            <a:off x="29876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2_48</a:t>
            </a:r>
          </a:p>
        </p:txBody>
      </p:sp>
      <p:sp>
        <p:nvSpPr>
          <p:cNvPr id="757782" name="Freeform 22"/>
          <p:cNvSpPr>
            <a:spLocks/>
          </p:cNvSpPr>
          <p:nvPr/>
        </p:nvSpPr>
        <p:spPr bwMode="auto">
          <a:xfrm>
            <a:off x="4500563" y="3619500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83" name="Freeform 23"/>
          <p:cNvSpPr>
            <a:spLocks/>
          </p:cNvSpPr>
          <p:nvPr/>
        </p:nvSpPr>
        <p:spPr bwMode="auto">
          <a:xfrm>
            <a:off x="4140200" y="2997200"/>
            <a:ext cx="1800225" cy="208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84" name="Freeform 24"/>
          <p:cNvSpPr>
            <a:spLocks/>
          </p:cNvSpPr>
          <p:nvPr/>
        </p:nvSpPr>
        <p:spPr bwMode="auto">
          <a:xfrm>
            <a:off x="4552950" y="3619500"/>
            <a:ext cx="1027113" cy="2257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7785" name="Line 25"/>
          <p:cNvSpPr>
            <a:spLocks noChangeShapeType="1"/>
          </p:cNvSpPr>
          <p:nvPr/>
        </p:nvSpPr>
        <p:spPr bwMode="auto">
          <a:xfrm flipV="1">
            <a:off x="5003800" y="2708275"/>
            <a:ext cx="12969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786" name="Rectangle 26"/>
          <p:cNvSpPr>
            <a:spLocks noChangeArrowheads="1"/>
          </p:cNvSpPr>
          <p:nvPr/>
        </p:nvSpPr>
        <p:spPr bwMode="auto">
          <a:xfrm>
            <a:off x="6216650" y="25955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anterior</a:t>
            </a:r>
          </a:p>
        </p:txBody>
      </p:sp>
      <p:sp>
        <p:nvSpPr>
          <p:cNvPr id="757787" name="Line 27"/>
          <p:cNvSpPr>
            <a:spLocks noChangeShapeType="1"/>
          </p:cNvSpPr>
          <p:nvPr/>
        </p:nvSpPr>
        <p:spPr bwMode="auto">
          <a:xfrm>
            <a:off x="5148263" y="40767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788" name="Rectangle 28"/>
          <p:cNvSpPr>
            <a:spLocks noChangeArrowheads="1"/>
          </p:cNvSpPr>
          <p:nvPr/>
        </p:nvSpPr>
        <p:spPr bwMode="auto">
          <a:xfrm>
            <a:off x="6262688" y="38608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interna</a:t>
            </a:r>
          </a:p>
        </p:txBody>
      </p:sp>
      <p:sp>
        <p:nvSpPr>
          <p:cNvPr id="757799" name="Line 39"/>
          <p:cNvSpPr>
            <a:spLocks noChangeShapeType="1"/>
          </p:cNvSpPr>
          <p:nvPr/>
        </p:nvSpPr>
        <p:spPr bwMode="auto">
          <a:xfrm flipV="1">
            <a:off x="5003800" y="4149725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0" name="Line 40"/>
          <p:cNvSpPr>
            <a:spLocks noChangeShapeType="1"/>
          </p:cNvSpPr>
          <p:nvPr/>
        </p:nvSpPr>
        <p:spPr bwMode="auto">
          <a:xfrm flipH="1" flipV="1">
            <a:off x="5219700" y="4129088"/>
            <a:ext cx="142875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1" name="Rectangle 41"/>
          <p:cNvSpPr>
            <a:spLocks noChangeArrowheads="1"/>
          </p:cNvSpPr>
          <p:nvPr/>
        </p:nvSpPr>
        <p:spPr bwMode="auto">
          <a:xfrm>
            <a:off x="333375" y="2924175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Femoral común</a:t>
            </a:r>
          </a:p>
        </p:txBody>
      </p:sp>
      <p:sp>
        <p:nvSpPr>
          <p:cNvPr id="757802" name="Line 42"/>
          <p:cNvSpPr>
            <a:spLocks noChangeShapeType="1"/>
          </p:cNvSpPr>
          <p:nvPr/>
        </p:nvSpPr>
        <p:spPr bwMode="auto">
          <a:xfrm>
            <a:off x="2339975" y="3141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3" name="Line 43"/>
          <p:cNvSpPr>
            <a:spLocks noChangeShapeType="1"/>
          </p:cNvSpPr>
          <p:nvPr/>
        </p:nvSpPr>
        <p:spPr bwMode="auto">
          <a:xfrm flipV="1">
            <a:off x="5580063" y="4076700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4" name="Line 44"/>
          <p:cNvSpPr>
            <a:spLocks noChangeShapeType="1"/>
          </p:cNvSpPr>
          <p:nvPr/>
        </p:nvSpPr>
        <p:spPr bwMode="auto">
          <a:xfrm flipH="1" flipV="1">
            <a:off x="5724525" y="4076700"/>
            <a:ext cx="142875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5" name="Line 45"/>
          <p:cNvSpPr>
            <a:spLocks noChangeShapeType="1"/>
          </p:cNvSpPr>
          <p:nvPr/>
        </p:nvSpPr>
        <p:spPr bwMode="auto">
          <a:xfrm>
            <a:off x="5724525" y="4365625"/>
            <a:ext cx="0" cy="79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6" name="Line 46"/>
          <p:cNvSpPr>
            <a:spLocks noChangeShapeType="1"/>
          </p:cNvSpPr>
          <p:nvPr/>
        </p:nvSpPr>
        <p:spPr bwMode="auto">
          <a:xfrm>
            <a:off x="3779838" y="3357563"/>
            <a:ext cx="1223962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7" name="Line 47"/>
          <p:cNvSpPr>
            <a:spLocks noChangeShapeType="1"/>
          </p:cNvSpPr>
          <p:nvPr/>
        </p:nvSpPr>
        <p:spPr bwMode="auto">
          <a:xfrm flipV="1">
            <a:off x="3635375" y="4076700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8" name="Line 48"/>
          <p:cNvSpPr>
            <a:spLocks noChangeShapeType="1"/>
          </p:cNvSpPr>
          <p:nvPr/>
        </p:nvSpPr>
        <p:spPr bwMode="auto">
          <a:xfrm>
            <a:off x="3635375" y="2565400"/>
            <a:ext cx="0" cy="79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09" name="Line 49"/>
          <p:cNvSpPr>
            <a:spLocks noChangeShapeType="1"/>
          </p:cNvSpPr>
          <p:nvPr/>
        </p:nvSpPr>
        <p:spPr bwMode="auto">
          <a:xfrm flipV="1">
            <a:off x="5219700" y="4364038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7810" name="Line 50"/>
          <p:cNvSpPr>
            <a:spLocks noChangeShapeType="1"/>
          </p:cNvSpPr>
          <p:nvPr/>
        </p:nvSpPr>
        <p:spPr bwMode="auto">
          <a:xfrm flipH="1" flipV="1">
            <a:off x="4356100" y="3716338"/>
            <a:ext cx="576263" cy="21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Line 2"/>
          <p:cNvSpPr>
            <a:spLocks noChangeShapeType="1"/>
          </p:cNvSpPr>
          <p:nvPr/>
        </p:nvSpPr>
        <p:spPr bwMode="auto">
          <a:xfrm>
            <a:off x="3036888" y="15208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11" name="Line 3"/>
          <p:cNvSpPr>
            <a:spLocks noChangeShapeType="1"/>
          </p:cNvSpPr>
          <p:nvPr/>
        </p:nvSpPr>
        <p:spPr bwMode="auto">
          <a:xfrm>
            <a:off x="4187825" y="388302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12" name="Line 4"/>
          <p:cNvSpPr>
            <a:spLocks noChangeShapeType="1"/>
          </p:cNvSpPr>
          <p:nvPr/>
        </p:nvSpPr>
        <p:spPr bwMode="auto">
          <a:xfrm>
            <a:off x="4187825" y="15208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13" name="Freeform 5"/>
          <p:cNvSpPr>
            <a:spLocks/>
          </p:cNvSpPr>
          <p:nvPr/>
        </p:nvSpPr>
        <p:spPr bwMode="auto">
          <a:xfrm>
            <a:off x="4187825" y="3883025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14" name="Line 6"/>
          <p:cNvSpPr>
            <a:spLocks noChangeShapeType="1"/>
          </p:cNvSpPr>
          <p:nvPr/>
        </p:nvSpPr>
        <p:spPr bwMode="auto">
          <a:xfrm flipH="1" flipV="1">
            <a:off x="4067175" y="3716338"/>
            <a:ext cx="120650" cy="16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15" name="Line 7"/>
          <p:cNvSpPr>
            <a:spLocks noChangeShapeType="1"/>
          </p:cNvSpPr>
          <p:nvPr/>
        </p:nvSpPr>
        <p:spPr bwMode="auto">
          <a:xfrm flipH="1">
            <a:off x="4067175" y="2968625"/>
            <a:ext cx="120650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16" name="Text Box 8"/>
          <p:cNvSpPr txBox="1">
            <a:spLocks noChangeArrowheads="1"/>
          </p:cNvSpPr>
          <p:nvPr/>
        </p:nvSpPr>
        <p:spPr bwMode="auto">
          <a:xfrm>
            <a:off x="468313" y="31750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</a:p>
        </p:txBody>
      </p:sp>
      <p:sp>
        <p:nvSpPr>
          <p:cNvPr id="759817" name="Line 9"/>
          <p:cNvSpPr>
            <a:spLocks noChangeShapeType="1"/>
          </p:cNvSpPr>
          <p:nvPr/>
        </p:nvSpPr>
        <p:spPr bwMode="auto">
          <a:xfrm flipH="1" flipV="1">
            <a:off x="37068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18" name="Line 10"/>
          <p:cNvSpPr>
            <a:spLocks noChangeShapeType="1"/>
          </p:cNvSpPr>
          <p:nvPr/>
        </p:nvSpPr>
        <p:spPr bwMode="auto">
          <a:xfrm flipV="1">
            <a:off x="30591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21" name="Text Box 13"/>
          <p:cNvSpPr txBox="1">
            <a:spLocks noChangeArrowheads="1"/>
          </p:cNvSpPr>
          <p:nvPr/>
        </p:nvSpPr>
        <p:spPr bwMode="auto">
          <a:xfrm>
            <a:off x="1476375" y="2270125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9876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2_49</a:t>
            </a:r>
          </a:p>
        </p:txBody>
      </p:sp>
      <p:sp>
        <p:nvSpPr>
          <p:cNvPr id="759823" name="Freeform 15"/>
          <p:cNvSpPr>
            <a:spLocks/>
          </p:cNvSpPr>
          <p:nvPr/>
        </p:nvSpPr>
        <p:spPr bwMode="auto">
          <a:xfrm>
            <a:off x="4211638" y="2997200"/>
            <a:ext cx="1223962" cy="283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24" name="Freeform 16"/>
          <p:cNvSpPr>
            <a:spLocks/>
          </p:cNvSpPr>
          <p:nvPr/>
        </p:nvSpPr>
        <p:spPr bwMode="auto">
          <a:xfrm>
            <a:off x="5364163" y="3573463"/>
            <a:ext cx="1079500" cy="2087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25" name="Freeform 17"/>
          <p:cNvSpPr>
            <a:spLocks/>
          </p:cNvSpPr>
          <p:nvPr/>
        </p:nvSpPr>
        <p:spPr bwMode="auto">
          <a:xfrm>
            <a:off x="5435600" y="3860800"/>
            <a:ext cx="720725" cy="2257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solidFill>
            <a:schemeClr val="bg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 flipV="1">
            <a:off x="5795963" y="2925763"/>
            <a:ext cx="5048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27" name="Rectangle 19"/>
          <p:cNvSpPr>
            <a:spLocks noChangeArrowheads="1"/>
          </p:cNvSpPr>
          <p:nvPr/>
        </p:nvSpPr>
        <p:spPr bwMode="auto">
          <a:xfrm>
            <a:off x="6216650" y="25955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anterior</a:t>
            </a: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5508625" y="47244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6983413" y="4502150"/>
            <a:ext cx="1909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interna</a:t>
            </a:r>
          </a:p>
        </p:txBody>
      </p:sp>
      <p:sp>
        <p:nvSpPr>
          <p:cNvPr id="759830" name="Line 22"/>
          <p:cNvSpPr>
            <a:spLocks noChangeShapeType="1"/>
          </p:cNvSpPr>
          <p:nvPr/>
        </p:nvSpPr>
        <p:spPr bwMode="auto">
          <a:xfrm flipV="1">
            <a:off x="5003800" y="4149725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31" name="Line 23"/>
          <p:cNvSpPr>
            <a:spLocks noChangeShapeType="1"/>
          </p:cNvSpPr>
          <p:nvPr/>
        </p:nvSpPr>
        <p:spPr bwMode="auto">
          <a:xfrm flipH="1" flipV="1">
            <a:off x="5221288" y="4129088"/>
            <a:ext cx="142875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333375" y="2924175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Femoral común</a:t>
            </a:r>
          </a:p>
        </p:txBody>
      </p:sp>
      <p:sp>
        <p:nvSpPr>
          <p:cNvPr id="759833" name="Line 25"/>
          <p:cNvSpPr>
            <a:spLocks noChangeShapeType="1"/>
          </p:cNvSpPr>
          <p:nvPr/>
        </p:nvSpPr>
        <p:spPr bwMode="auto">
          <a:xfrm>
            <a:off x="2339975" y="3141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34" name="Line 26"/>
          <p:cNvSpPr>
            <a:spLocks noChangeShapeType="1"/>
          </p:cNvSpPr>
          <p:nvPr/>
        </p:nvSpPr>
        <p:spPr bwMode="auto">
          <a:xfrm flipH="1" flipV="1">
            <a:off x="6300788" y="4221163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35" name="Line 27"/>
          <p:cNvSpPr>
            <a:spLocks noChangeShapeType="1"/>
          </p:cNvSpPr>
          <p:nvPr/>
        </p:nvSpPr>
        <p:spPr bwMode="auto">
          <a:xfrm flipV="1">
            <a:off x="6156325" y="4292600"/>
            <a:ext cx="71438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42" name="Oval 34"/>
          <p:cNvSpPr>
            <a:spLocks noChangeArrowheads="1"/>
          </p:cNvSpPr>
          <p:nvPr/>
        </p:nvSpPr>
        <p:spPr bwMode="auto">
          <a:xfrm rot="-905734">
            <a:off x="5292725" y="3573463"/>
            <a:ext cx="142875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59843" name="Line 35"/>
          <p:cNvSpPr>
            <a:spLocks noChangeShapeType="1"/>
          </p:cNvSpPr>
          <p:nvPr/>
        </p:nvSpPr>
        <p:spPr bwMode="auto">
          <a:xfrm>
            <a:off x="3635375" y="2420938"/>
            <a:ext cx="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44" name="Line 36"/>
          <p:cNvSpPr>
            <a:spLocks noChangeShapeType="1"/>
          </p:cNvSpPr>
          <p:nvPr/>
        </p:nvSpPr>
        <p:spPr bwMode="auto">
          <a:xfrm>
            <a:off x="3924300" y="3429000"/>
            <a:ext cx="1800225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45" name="Line 37"/>
          <p:cNvSpPr>
            <a:spLocks noChangeShapeType="1"/>
          </p:cNvSpPr>
          <p:nvPr/>
        </p:nvSpPr>
        <p:spPr bwMode="auto">
          <a:xfrm>
            <a:off x="6300788" y="4508500"/>
            <a:ext cx="0" cy="79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46" name="Line 38"/>
          <p:cNvSpPr>
            <a:spLocks noChangeShapeType="1"/>
          </p:cNvSpPr>
          <p:nvPr/>
        </p:nvSpPr>
        <p:spPr bwMode="auto">
          <a:xfrm flipV="1">
            <a:off x="3635375" y="4076700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59847" name="Line 39"/>
          <p:cNvSpPr>
            <a:spLocks noChangeShapeType="1"/>
          </p:cNvSpPr>
          <p:nvPr/>
        </p:nvSpPr>
        <p:spPr bwMode="auto">
          <a:xfrm flipV="1">
            <a:off x="5219700" y="4364038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Line 2"/>
          <p:cNvSpPr>
            <a:spLocks noChangeShapeType="1"/>
          </p:cNvSpPr>
          <p:nvPr/>
        </p:nvSpPr>
        <p:spPr bwMode="auto">
          <a:xfrm>
            <a:off x="3036888" y="15208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35" name="Line 3"/>
          <p:cNvSpPr>
            <a:spLocks noChangeShapeType="1"/>
          </p:cNvSpPr>
          <p:nvPr/>
        </p:nvSpPr>
        <p:spPr bwMode="auto">
          <a:xfrm>
            <a:off x="4187825" y="388302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36" name="Line 4"/>
          <p:cNvSpPr>
            <a:spLocks noChangeShapeType="1"/>
          </p:cNvSpPr>
          <p:nvPr/>
        </p:nvSpPr>
        <p:spPr bwMode="auto">
          <a:xfrm>
            <a:off x="4187825" y="15208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37" name="Freeform 5"/>
          <p:cNvSpPr>
            <a:spLocks/>
          </p:cNvSpPr>
          <p:nvPr/>
        </p:nvSpPr>
        <p:spPr bwMode="auto">
          <a:xfrm>
            <a:off x="4187825" y="3883025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38" name="Line 6"/>
          <p:cNvSpPr>
            <a:spLocks noChangeShapeType="1"/>
          </p:cNvSpPr>
          <p:nvPr/>
        </p:nvSpPr>
        <p:spPr bwMode="auto">
          <a:xfrm flipH="1" flipV="1">
            <a:off x="3995738" y="3500438"/>
            <a:ext cx="192087" cy="382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39" name="Line 7"/>
          <p:cNvSpPr>
            <a:spLocks noChangeShapeType="1"/>
          </p:cNvSpPr>
          <p:nvPr/>
        </p:nvSpPr>
        <p:spPr bwMode="auto">
          <a:xfrm flipH="1">
            <a:off x="4067175" y="2924175"/>
            <a:ext cx="144463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40" name="Text Box 8"/>
          <p:cNvSpPr txBox="1">
            <a:spLocks noChangeArrowheads="1"/>
          </p:cNvSpPr>
          <p:nvPr/>
        </p:nvSpPr>
        <p:spPr bwMode="auto">
          <a:xfrm>
            <a:off x="468313" y="31750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</a:p>
        </p:txBody>
      </p:sp>
      <p:sp>
        <p:nvSpPr>
          <p:cNvPr id="760841" name="Line 9"/>
          <p:cNvSpPr>
            <a:spLocks noChangeShapeType="1"/>
          </p:cNvSpPr>
          <p:nvPr/>
        </p:nvSpPr>
        <p:spPr bwMode="auto">
          <a:xfrm flipH="1" flipV="1">
            <a:off x="37068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42" name="Line 10"/>
          <p:cNvSpPr>
            <a:spLocks noChangeShapeType="1"/>
          </p:cNvSpPr>
          <p:nvPr/>
        </p:nvSpPr>
        <p:spPr bwMode="auto">
          <a:xfrm flipV="1">
            <a:off x="30591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45" name="Text Box 13"/>
          <p:cNvSpPr txBox="1">
            <a:spLocks noChangeArrowheads="1"/>
          </p:cNvSpPr>
          <p:nvPr/>
        </p:nvSpPr>
        <p:spPr bwMode="auto">
          <a:xfrm>
            <a:off x="1476375" y="2270125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60846" name="Text Box 14"/>
          <p:cNvSpPr txBox="1">
            <a:spLocks noChangeArrowheads="1"/>
          </p:cNvSpPr>
          <p:nvPr/>
        </p:nvSpPr>
        <p:spPr bwMode="auto">
          <a:xfrm>
            <a:off x="29876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2_50</a:t>
            </a:r>
          </a:p>
        </p:txBody>
      </p:sp>
      <p:sp>
        <p:nvSpPr>
          <p:cNvPr id="760848" name="Freeform 16"/>
          <p:cNvSpPr>
            <a:spLocks/>
          </p:cNvSpPr>
          <p:nvPr/>
        </p:nvSpPr>
        <p:spPr bwMode="auto">
          <a:xfrm>
            <a:off x="4211638" y="2276475"/>
            <a:ext cx="1728787" cy="2665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49" name="Freeform 17"/>
          <p:cNvSpPr>
            <a:spLocks/>
          </p:cNvSpPr>
          <p:nvPr/>
        </p:nvSpPr>
        <p:spPr bwMode="auto">
          <a:xfrm>
            <a:off x="4211638" y="2636838"/>
            <a:ext cx="1368425" cy="2257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solidFill>
            <a:schemeClr val="bg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50" name="Line 18"/>
          <p:cNvSpPr>
            <a:spLocks noChangeShapeType="1"/>
          </p:cNvSpPr>
          <p:nvPr/>
        </p:nvSpPr>
        <p:spPr bwMode="auto">
          <a:xfrm flipV="1">
            <a:off x="5795963" y="2925763"/>
            <a:ext cx="5048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51" name="Rectangle 19"/>
          <p:cNvSpPr>
            <a:spLocks noChangeArrowheads="1"/>
          </p:cNvSpPr>
          <p:nvPr/>
        </p:nvSpPr>
        <p:spPr bwMode="auto">
          <a:xfrm>
            <a:off x="6216650" y="25955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anterior</a:t>
            </a:r>
          </a:p>
        </p:txBody>
      </p:sp>
      <p:sp>
        <p:nvSpPr>
          <p:cNvPr id="760852" name="Line 20"/>
          <p:cNvSpPr>
            <a:spLocks noChangeShapeType="1"/>
          </p:cNvSpPr>
          <p:nvPr/>
        </p:nvSpPr>
        <p:spPr bwMode="auto">
          <a:xfrm>
            <a:off x="5292725" y="47244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53" name="Rectangle 21"/>
          <p:cNvSpPr>
            <a:spLocks noChangeArrowheads="1"/>
          </p:cNvSpPr>
          <p:nvPr/>
        </p:nvSpPr>
        <p:spPr bwMode="auto">
          <a:xfrm>
            <a:off x="6983413" y="4502150"/>
            <a:ext cx="1909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interna</a:t>
            </a:r>
          </a:p>
        </p:txBody>
      </p:sp>
      <p:sp>
        <p:nvSpPr>
          <p:cNvPr id="760854" name="Line 22"/>
          <p:cNvSpPr>
            <a:spLocks noChangeShapeType="1"/>
          </p:cNvSpPr>
          <p:nvPr/>
        </p:nvSpPr>
        <p:spPr bwMode="auto">
          <a:xfrm flipV="1">
            <a:off x="5003800" y="4149725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55" name="Line 23"/>
          <p:cNvSpPr>
            <a:spLocks noChangeShapeType="1"/>
          </p:cNvSpPr>
          <p:nvPr/>
        </p:nvSpPr>
        <p:spPr bwMode="auto">
          <a:xfrm flipH="1" flipV="1">
            <a:off x="5219700" y="4129088"/>
            <a:ext cx="142875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56" name="Rectangle 24"/>
          <p:cNvSpPr>
            <a:spLocks noChangeArrowheads="1"/>
          </p:cNvSpPr>
          <p:nvPr/>
        </p:nvSpPr>
        <p:spPr bwMode="auto">
          <a:xfrm>
            <a:off x="333375" y="2924175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Femoral común</a:t>
            </a:r>
          </a:p>
        </p:txBody>
      </p:sp>
      <p:sp>
        <p:nvSpPr>
          <p:cNvPr id="760857" name="Line 25"/>
          <p:cNvSpPr>
            <a:spLocks noChangeShapeType="1"/>
          </p:cNvSpPr>
          <p:nvPr/>
        </p:nvSpPr>
        <p:spPr bwMode="auto">
          <a:xfrm>
            <a:off x="2339975" y="3141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58" name="Line 26"/>
          <p:cNvSpPr>
            <a:spLocks noChangeShapeType="1"/>
          </p:cNvSpPr>
          <p:nvPr/>
        </p:nvSpPr>
        <p:spPr bwMode="auto">
          <a:xfrm flipH="1" flipV="1">
            <a:off x="5795963" y="3860800"/>
            <a:ext cx="1444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59" name="Line 27"/>
          <p:cNvSpPr>
            <a:spLocks noChangeShapeType="1"/>
          </p:cNvSpPr>
          <p:nvPr/>
        </p:nvSpPr>
        <p:spPr bwMode="auto">
          <a:xfrm flipV="1">
            <a:off x="5580063" y="3860800"/>
            <a:ext cx="71437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61" name="Rectangle 29"/>
          <p:cNvSpPr>
            <a:spLocks noChangeArrowheads="1"/>
          </p:cNvSpPr>
          <p:nvPr/>
        </p:nvSpPr>
        <p:spPr bwMode="auto">
          <a:xfrm>
            <a:off x="4140200" y="2276475"/>
            <a:ext cx="71438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60862" name="Freeform 30"/>
          <p:cNvSpPr>
            <a:spLocks/>
          </p:cNvSpPr>
          <p:nvPr/>
        </p:nvSpPr>
        <p:spPr bwMode="auto">
          <a:xfrm>
            <a:off x="4211638" y="2995613"/>
            <a:ext cx="1223962" cy="2881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0863" name="Line 31"/>
          <p:cNvSpPr>
            <a:spLocks noChangeShapeType="1"/>
          </p:cNvSpPr>
          <p:nvPr/>
        </p:nvSpPr>
        <p:spPr bwMode="auto">
          <a:xfrm>
            <a:off x="3635375" y="1196975"/>
            <a:ext cx="0" cy="79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64" name="Line 32"/>
          <p:cNvSpPr>
            <a:spLocks noChangeShapeType="1"/>
          </p:cNvSpPr>
          <p:nvPr/>
        </p:nvSpPr>
        <p:spPr bwMode="auto">
          <a:xfrm>
            <a:off x="3779838" y="2422525"/>
            <a:ext cx="1223962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65" name="Line 33"/>
          <p:cNvSpPr>
            <a:spLocks noChangeShapeType="1"/>
          </p:cNvSpPr>
          <p:nvPr/>
        </p:nvSpPr>
        <p:spPr bwMode="auto">
          <a:xfrm>
            <a:off x="5724525" y="3500438"/>
            <a:ext cx="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66" name="Line 34"/>
          <p:cNvSpPr>
            <a:spLocks noChangeShapeType="1"/>
          </p:cNvSpPr>
          <p:nvPr/>
        </p:nvSpPr>
        <p:spPr bwMode="auto">
          <a:xfrm flipV="1">
            <a:off x="5219700" y="4364038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67" name="Line 35"/>
          <p:cNvSpPr>
            <a:spLocks noChangeShapeType="1"/>
          </p:cNvSpPr>
          <p:nvPr/>
        </p:nvSpPr>
        <p:spPr bwMode="auto">
          <a:xfrm flipV="1">
            <a:off x="3635375" y="4076700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0868" name="Line 36"/>
          <p:cNvSpPr>
            <a:spLocks noChangeShapeType="1"/>
          </p:cNvSpPr>
          <p:nvPr/>
        </p:nvSpPr>
        <p:spPr bwMode="auto">
          <a:xfrm flipH="1" flipV="1">
            <a:off x="4067175" y="3429000"/>
            <a:ext cx="7921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70" name="Text Box 14"/>
          <p:cNvSpPr txBox="1">
            <a:spLocks noChangeArrowheads="1"/>
          </p:cNvSpPr>
          <p:nvPr/>
        </p:nvSpPr>
        <p:spPr bwMode="auto">
          <a:xfrm>
            <a:off x="32035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2_51</a:t>
            </a:r>
          </a:p>
        </p:txBody>
      </p:sp>
      <p:pic>
        <p:nvPicPr>
          <p:cNvPr id="761888" name="Picture 32" descr="doble cayado2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52513"/>
            <a:ext cx="5472112" cy="5197475"/>
          </a:xfrm>
          <a:prstGeom prst="rect">
            <a:avLst/>
          </a:prstGeom>
          <a:noFill/>
        </p:spPr>
      </p:pic>
      <p:sp>
        <p:nvSpPr>
          <p:cNvPr id="761889" name="Oval 33"/>
          <p:cNvSpPr>
            <a:spLocks noChangeArrowheads="1"/>
          </p:cNvSpPr>
          <p:nvPr/>
        </p:nvSpPr>
        <p:spPr bwMode="auto">
          <a:xfrm>
            <a:off x="2987675" y="3500438"/>
            <a:ext cx="719138" cy="4318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61890" name="Rectangle 34"/>
          <p:cNvSpPr>
            <a:spLocks noChangeArrowheads="1"/>
          </p:cNvSpPr>
          <p:nvPr/>
        </p:nvSpPr>
        <p:spPr bwMode="auto">
          <a:xfrm>
            <a:off x="3132138" y="1125538"/>
            <a:ext cx="792162" cy="288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61891" name="Text Box 35"/>
          <p:cNvSpPr txBox="1">
            <a:spLocks noChangeArrowheads="1"/>
          </p:cNvSpPr>
          <p:nvPr/>
        </p:nvSpPr>
        <p:spPr bwMode="auto">
          <a:xfrm>
            <a:off x="4932363" y="33575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bg1"/>
                </a:solidFill>
              </a:rPr>
              <a:t>V. Femoral común</a:t>
            </a:r>
          </a:p>
        </p:txBody>
      </p:sp>
      <p:sp>
        <p:nvSpPr>
          <p:cNvPr id="761892" name="Text Box 36"/>
          <p:cNvSpPr txBox="1">
            <a:spLocks noChangeArrowheads="1"/>
          </p:cNvSpPr>
          <p:nvPr/>
        </p:nvSpPr>
        <p:spPr bwMode="auto">
          <a:xfrm>
            <a:off x="1692275" y="3133725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bg1"/>
                </a:solidFill>
              </a:rPr>
              <a:t>C. Safena interna</a:t>
            </a:r>
          </a:p>
        </p:txBody>
      </p:sp>
      <p:sp>
        <p:nvSpPr>
          <p:cNvPr id="761898" name="Text Box 42"/>
          <p:cNvSpPr txBox="1">
            <a:spLocks noChangeArrowheads="1"/>
          </p:cNvSpPr>
          <p:nvPr/>
        </p:nvSpPr>
        <p:spPr bwMode="auto">
          <a:xfrm>
            <a:off x="3059113" y="176688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bg1"/>
                </a:solidFill>
              </a:rPr>
              <a:t>       C. Safena anterior</a:t>
            </a:r>
          </a:p>
        </p:txBody>
      </p:sp>
      <p:sp>
        <p:nvSpPr>
          <p:cNvPr id="761899" name="Text Box 43"/>
          <p:cNvSpPr txBox="1">
            <a:spLocks noChangeArrowheads="1"/>
          </p:cNvSpPr>
          <p:nvPr/>
        </p:nvSpPr>
        <p:spPr bwMode="auto">
          <a:xfrm>
            <a:off x="1692275" y="246063"/>
            <a:ext cx="5545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DOBLE CAYADO DE SAFENA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4" name="Line 4"/>
          <p:cNvSpPr>
            <a:spLocks noChangeShapeType="1"/>
          </p:cNvSpPr>
          <p:nvPr/>
        </p:nvSpPr>
        <p:spPr bwMode="auto">
          <a:xfrm>
            <a:off x="4394200" y="23622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85" name="Line 5"/>
          <p:cNvSpPr>
            <a:spLocks noChangeShapeType="1"/>
          </p:cNvSpPr>
          <p:nvPr/>
        </p:nvSpPr>
        <p:spPr bwMode="auto">
          <a:xfrm flipH="1">
            <a:off x="43942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86" name="Line 6"/>
          <p:cNvSpPr>
            <a:spLocks noChangeShapeType="1"/>
          </p:cNvSpPr>
          <p:nvPr/>
        </p:nvSpPr>
        <p:spPr bwMode="auto">
          <a:xfrm flipH="1">
            <a:off x="4059238" y="2205038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87" name="Line 7"/>
          <p:cNvSpPr>
            <a:spLocks noChangeShapeType="1"/>
          </p:cNvSpPr>
          <p:nvPr/>
        </p:nvSpPr>
        <p:spPr bwMode="auto">
          <a:xfrm flipV="1">
            <a:off x="4241800" y="3048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88" name="Line 8"/>
          <p:cNvSpPr>
            <a:spLocks noChangeShapeType="1"/>
          </p:cNvSpPr>
          <p:nvPr/>
        </p:nvSpPr>
        <p:spPr bwMode="auto">
          <a:xfrm>
            <a:off x="3479800" y="26670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89" name="Line 9"/>
          <p:cNvSpPr>
            <a:spLocks noChangeShapeType="1"/>
          </p:cNvSpPr>
          <p:nvPr/>
        </p:nvSpPr>
        <p:spPr bwMode="auto">
          <a:xfrm flipH="1">
            <a:off x="4699000" y="152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0" name="Line 10"/>
          <p:cNvSpPr>
            <a:spLocks noChangeShapeType="1"/>
          </p:cNvSpPr>
          <p:nvPr/>
        </p:nvSpPr>
        <p:spPr bwMode="auto">
          <a:xfrm>
            <a:off x="4394200" y="152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H="1">
            <a:off x="4013200" y="1828800"/>
            <a:ext cx="1524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>
            <a:off x="4241800" y="39624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 flipV="1">
            <a:off x="4546600" y="198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5" name="Line 15"/>
          <p:cNvSpPr>
            <a:spLocks noChangeShapeType="1"/>
          </p:cNvSpPr>
          <p:nvPr/>
        </p:nvSpPr>
        <p:spPr bwMode="auto">
          <a:xfrm flipH="1">
            <a:off x="4546600" y="1628775"/>
            <a:ext cx="17463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6" name="Line 16"/>
          <p:cNvSpPr>
            <a:spLocks noChangeShapeType="1"/>
          </p:cNvSpPr>
          <p:nvPr/>
        </p:nvSpPr>
        <p:spPr bwMode="auto">
          <a:xfrm>
            <a:off x="4699000" y="43434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7" name="Freeform 17"/>
          <p:cNvSpPr>
            <a:spLocks/>
          </p:cNvSpPr>
          <p:nvPr/>
        </p:nvSpPr>
        <p:spPr bwMode="auto">
          <a:xfrm>
            <a:off x="4695825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8" name="Line 18"/>
          <p:cNvSpPr>
            <a:spLocks noChangeShapeType="1"/>
          </p:cNvSpPr>
          <p:nvPr/>
        </p:nvSpPr>
        <p:spPr bwMode="auto">
          <a:xfrm>
            <a:off x="4851400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899" name="Line 19"/>
          <p:cNvSpPr>
            <a:spLocks noChangeShapeType="1"/>
          </p:cNvSpPr>
          <p:nvPr/>
        </p:nvSpPr>
        <p:spPr bwMode="auto">
          <a:xfrm flipV="1">
            <a:off x="5003800" y="5029200"/>
            <a:ext cx="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0" name="Line 20"/>
          <p:cNvSpPr>
            <a:spLocks noChangeShapeType="1"/>
          </p:cNvSpPr>
          <p:nvPr/>
        </p:nvSpPr>
        <p:spPr bwMode="auto">
          <a:xfrm flipV="1">
            <a:off x="4546600" y="44196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1" name="Line 21"/>
          <p:cNvSpPr>
            <a:spLocks noChangeShapeType="1"/>
          </p:cNvSpPr>
          <p:nvPr/>
        </p:nvSpPr>
        <p:spPr bwMode="auto">
          <a:xfrm>
            <a:off x="4699000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2" name="Line 22"/>
          <p:cNvSpPr>
            <a:spLocks noChangeShapeType="1"/>
          </p:cNvSpPr>
          <p:nvPr/>
        </p:nvSpPr>
        <p:spPr bwMode="auto">
          <a:xfrm flipH="1">
            <a:off x="44704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>
            <a:off x="4470400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H="1">
            <a:off x="4470400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5" name="Freeform 25"/>
          <p:cNvSpPr>
            <a:spLocks/>
          </p:cNvSpPr>
          <p:nvPr/>
        </p:nvSpPr>
        <p:spPr bwMode="auto">
          <a:xfrm>
            <a:off x="4695825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6" name="Line 26"/>
          <p:cNvSpPr>
            <a:spLocks noChangeShapeType="1"/>
          </p:cNvSpPr>
          <p:nvPr/>
        </p:nvSpPr>
        <p:spPr bwMode="auto">
          <a:xfrm flipV="1">
            <a:off x="50038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7" name="Line 27"/>
          <p:cNvSpPr>
            <a:spLocks noChangeShapeType="1"/>
          </p:cNvSpPr>
          <p:nvPr/>
        </p:nvSpPr>
        <p:spPr bwMode="auto">
          <a:xfrm flipV="1">
            <a:off x="4546600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8" name="Line 28"/>
          <p:cNvSpPr>
            <a:spLocks noChangeShapeType="1"/>
          </p:cNvSpPr>
          <p:nvPr/>
        </p:nvSpPr>
        <p:spPr bwMode="auto">
          <a:xfrm flipV="1">
            <a:off x="4927600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09" name="Line 29"/>
          <p:cNvSpPr>
            <a:spLocks noChangeShapeType="1"/>
          </p:cNvSpPr>
          <p:nvPr/>
        </p:nvSpPr>
        <p:spPr bwMode="auto">
          <a:xfrm flipH="1">
            <a:off x="4775200" y="3141663"/>
            <a:ext cx="4763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0" name="Line 30"/>
          <p:cNvSpPr>
            <a:spLocks noChangeShapeType="1"/>
          </p:cNvSpPr>
          <p:nvPr/>
        </p:nvSpPr>
        <p:spPr bwMode="auto">
          <a:xfrm>
            <a:off x="4059238" y="53006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1" name="Line 31"/>
          <p:cNvSpPr>
            <a:spLocks noChangeShapeType="1"/>
          </p:cNvSpPr>
          <p:nvPr/>
        </p:nvSpPr>
        <p:spPr bwMode="auto">
          <a:xfrm>
            <a:off x="4394200" y="2286000"/>
            <a:ext cx="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2" name="Line 32"/>
          <p:cNvSpPr>
            <a:spLocks noChangeShapeType="1"/>
          </p:cNvSpPr>
          <p:nvPr/>
        </p:nvSpPr>
        <p:spPr bwMode="auto">
          <a:xfrm>
            <a:off x="4470400" y="4648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4" name="Freeform 34"/>
          <p:cNvSpPr>
            <a:spLocks/>
          </p:cNvSpPr>
          <p:nvPr/>
        </p:nvSpPr>
        <p:spPr bwMode="auto">
          <a:xfrm>
            <a:off x="4816475" y="4767263"/>
            <a:ext cx="41275" cy="44450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16" y="17"/>
              </a:cxn>
              <a:cxn ang="0">
                <a:pos x="14" y="9"/>
              </a:cxn>
              <a:cxn ang="0">
                <a:pos x="24" y="19"/>
              </a:cxn>
              <a:cxn ang="0">
                <a:pos x="16" y="7"/>
              </a:cxn>
              <a:cxn ang="0">
                <a:pos x="10" y="11"/>
              </a:cxn>
              <a:cxn ang="0">
                <a:pos x="16" y="21"/>
              </a:cxn>
            </a:cxnLst>
            <a:rect l="0" t="0" r="r" b="b"/>
            <a:pathLst>
              <a:path w="26" h="28">
                <a:moveTo>
                  <a:pt x="8" y="7"/>
                </a:moveTo>
                <a:cubicBezTo>
                  <a:pt x="9" y="11"/>
                  <a:pt x="17" y="21"/>
                  <a:pt x="16" y="17"/>
                </a:cubicBezTo>
                <a:cubicBezTo>
                  <a:pt x="14" y="8"/>
                  <a:pt x="0" y="0"/>
                  <a:pt x="14" y="9"/>
                </a:cubicBezTo>
                <a:cubicBezTo>
                  <a:pt x="17" y="13"/>
                  <a:pt x="26" y="28"/>
                  <a:pt x="24" y="19"/>
                </a:cubicBezTo>
                <a:cubicBezTo>
                  <a:pt x="23" y="14"/>
                  <a:pt x="14" y="2"/>
                  <a:pt x="16" y="7"/>
                </a:cubicBezTo>
                <a:cubicBezTo>
                  <a:pt x="19" y="16"/>
                  <a:pt x="20" y="14"/>
                  <a:pt x="10" y="11"/>
                </a:cubicBezTo>
                <a:cubicBezTo>
                  <a:pt x="13" y="19"/>
                  <a:pt x="11" y="16"/>
                  <a:pt x="16" y="2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5" name="Line 35"/>
          <p:cNvSpPr>
            <a:spLocks noChangeShapeType="1"/>
          </p:cNvSpPr>
          <p:nvPr/>
        </p:nvSpPr>
        <p:spPr bwMode="auto">
          <a:xfrm>
            <a:off x="4394200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6" name="Line 36"/>
          <p:cNvSpPr>
            <a:spLocks noChangeShapeType="1"/>
          </p:cNvSpPr>
          <p:nvPr/>
        </p:nvSpPr>
        <p:spPr bwMode="auto">
          <a:xfrm>
            <a:off x="4394200" y="22860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8" name="Freeform 38"/>
          <p:cNvSpPr>
            <a:spLocks/>
          </p:cNvSpPr>
          <p:nvPr/>
        </p:nvSpPr>
        <p:spPr bwMode="auto">
          <a:xfrm>
            <a:off x="4059238" y="1989138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19" name="Freeform 39"/>
          <p:cNvSpPr>
            <a:spLocks/>
          </p:cNvSpPr>
          <p:nvPr/>
        </p:nvSpPr>
        <p:spPr bwMode="auto">
          <a:xfrm>
            <a:off x="3759200" y="3068638"/>
            <a:ext cx="330200" cy="5334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144"/>
              </a:cxn>
              <a:cxn ang="0">
                <a:pos x="112" y="288"/>
              </a:cxn>
              <a:cxn ang="0">
                <a:pos x="208" y="336"/>
              </a:cxn>
            </a:cxnLst>
            <a:rect l="0" t="0" r="r" b="b"/>
            <a:pathLst>
              <a:path w="208" h="336">
                <a:moveTo>
                  <a:pt x="16" y="0"/>
                </a:moveTo>
                <a:cubicBezTo>
                  <a:pt x="8" y="48"/>
                  <a:pt x="0" y="96"/>
                  <a:pt x="16" y="144"/>
                </a:cubicBezTo>
                <a:cubicBezTo>
                  <a:pt x="32" y="192"/>
                  <a:pt x="80" y="256"/>
                  <a:pt x="112" y="288"/>
                </a:cubicBezTo>
                <a:cubicBezTo>
                  <a:pt x="144" y="320"/>
                  <a:pt x="192" y="328"/>
                  <a:pt x="208" y="336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56" name="Rectangle 76"/>
          <p:cNvSpPr>
            <a:spLocks noChangeArrowheads="1"/>
          </p:cNvSpPr>
          <p:nvPr/>
        </p:nvSpPr>
        <p:spPr bwMode="auto">
          <a:xfrm>
            <a:off x="2058988" y="500063"/>
            <a:ext cx="471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2958" name="Freeform 78"/>
          <p:cNvSpPr>
            <a:spLocks/>
          </p:cNvSpPr>
          <p:nvPr/>
        </p:nvSpPr>
        <p:spPr bwMode="auto">
          <a:xfrm>
            <a:off x="3784600" y="1987550"/>
            <a:ext cx="635000" cy="1081088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2959" name="Rectangle 79"/>
          <p:cNvSpPr>
            <a:spLocks noChangeArrowheads="1"/>
          </p:cNvSpPr>
          <p:nvPr/>
        </p:nvSpPr>
        <p:spPr bwMode="auto">
          <a:xfrm>
            <a:off x="3563938" y="616585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2_52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8" name="Line 4"/>
          <p:cNvSpPr>
            <a:spLocks noChangeShapeType="1"/>
          </p:cNvSpPr>
          <p:nvPr/>
        </p:nvSpPr>
        <p:spPr bwMode="auto">
          <a:xfrm>
            <a:off x="4114800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09" name="Line 5"/>
          <p:cNvSpPr>
            <a:spLocks noChangeShapeType="1"/>
          </p:cNvSpPr>
          <p:nvPr/>
        </p:nvSpPr>
        <p:spPr bwMode="auto">
          <a:xfrm flipH="1">
            <a:off x="41148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0" name="Line 6"/>
          <p:cNvSpPr>
            <a:spLocks noChangeShapeType="1"/>
          </p:cNvSpPr>
          <p:nvPr/>
        </p:nvSpPr>
        <p:spPr bwMode="auto">
          <a:xfrm flipH="1">
            <a:off x="3779838" y="2362200"/>
            <a:ext cx="30162" cy="358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1" name="Freeform 7"/>
          <p:cNvSpPr>
            <a:spLocks/>
          </p:cNvSpPr>
          <p:nvPr/>
        </p:nvSpPr>
        <p:spPr bwMode="auto">
          <a:xfrm>
            <a:off x="2251075" y="3168650"/>
            <a:ext cx="1230313" cy="2184400"/>
          </a:xfrm>
          <a:custGeom>
            <a:avLst/>
            <a:gdLst/>
            <a:ahLst/>
            <a:cxnLst>
              <a:cxn ang="0">
                <a:pos x="775" y="0"/>
              </a:cxn>
              <a:cxn ang="0">
                <a:pos x="687" y="164"/>
              </a:cxn>
              <a:cxn ang="0">
                <a:pos x="698" y="219"/>
              </a:cxn>
              <a:cxn ang="0">
                <a:pos x="502" y="328"/>
              </a:cxn>
              <a:cxn ang="0">
                <a:pos x="491" y="360"/>
              </a:cxn>
              <a:cxn ang="0">
                <a:pos x="327" y="568"/>
              </a:cxn>
              <a:cxn ang="0">
                <a:pos x="327" y="720"/>
              </a:cxn>
              <a:cxn ang="0">
                <a:pos x="317" y="775"/>
              </a:cxn>
              <a:cxn ang="0">
                <a:pos x="218" y="797"/>
              </a:cxn>
              <a:cxn ang="0">
                <a:pos x="131" y="862"/>
              </a:cxn>
              <a:cxn ang="0">
                <a:pos x="164" y="993"/>
              </a:cxn>
              <a:cxn ang="0">
                <a:pos x="153" y="1080"/>
              </a:cxn>
              <a:cxn ang="0">
                <a:pos x="22" y="1255"/>
              </a:cxn>
              <a:cxn ang="0">
                <a:pos x="0" y="1342"/>
              </a:cxn>
            </a:cxnLst>
            <a:rect l="0" t="0" r="r" b="b"/>
            <a:pathLst>
              <a:path w="775" h="1376">
                <a:moveTo>
                  <a:pt x="775" y="0"/>
                </a:moveTo>
                <a:cubicBezTo>
                  <a:pt x="693" y="82"/>
                  <a:pt x="702" y="29"/>
                  <a:pt x="687" y="164"/>
                </a:cubicBezTo>
                <a:cubicBezTo>
                  <a:pt x="691" y="182"/>
                  <a:pt x="699" y="200"/>
                  <a:pt x="698" y="219"/>
                </a:cubicBezTo>
                <a:cubicBezTo>
                  <a:pt x="689" y="342"/>
                  <a:pt x="598" y="316"/>
                  <a:pt x="502" y="328"/>
                </a:cubicBezTo>
                <a:cubicBezTo>
                  <a:pt x="498" y="339"/>
                  <a:pt x="492" y="349"/>
                  <a:pt x="491" y="360"/>
                </a:cubicBezTo>
                <a:cubicBezTo>
                  <a:pt x="466" y="571"/>
                  <a:pt x="537" y="536"/>
                  <a:pt x="327" y="568"/>
                </a:cubicBezTo>
                <a:cubicBezTo>
                  <a:pt x="303" y="723"/>
                  <a:pt x="327" y="530"/>
                  <a:pt x="327" y="720"/>
                </a:cubicBezTo>
                <a:cubicBezTo>
                  <a:pt x="327" y="739"/>
                  <a:pt x="332" y="764"/>
                  <a:pt x="317" y="775"/>
                </a:cubicBezTo>
                <a:cubicBezTo>
                  <a:pt x="289" y="795"/>
                  <a:pt x="251" y="790"/>
                  <a:pt x="218" y="797"/>
                </a:cubicBezTo>
                <a:cubicBezTo>
                  <a:pt x="175" y="827"/>
                  <a:pt x="161" y="817"/>
                  <a:pt x="131" y="862"/>
                </a:cubicBezTo>
                <a:cubicBezTo>
                  <a:pt x="140" y="907"/>
                  <a:pt x="153" y="949"/>
                  <a:pt x="164" y="993"/>
                </a:cubicBezTo>
                <a:cubicBezTo>
                  <a:pt x="160" y="1022"/>
                  <a:pt x="161" y="1052"/>
                  <a:pt x="153" y="1080"/>
                </a:cubicBezTo>
                <a:cubicBezTo>
                  <a:pt x="135" y="1146"/>
                  <a:pt x="61" y="1197"/>
                  <a:pt x="22" y="1255"/>
                </a:cubicBezTo>
                <a:cubicBezTo>
                  <a:pt x="10" y="1358"/>
                  <a:pt x="34" y="1376"/>
                  <a:pt x="0" y="134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2" name="Line 8"/>
          <p:cNvSpPr>
            <a:spLocks noChangeShapeType="1"/>
          </p:cNvSpPr>
          <p:nvPr/>
        </p:nvSpPr>
        <p:spPr bwMode="auto">
          <a:xfrm>
            <a:off x="3200400" y="26670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3" name="Line 9"/>
          <p:cNvSpPr>
            <a:spLocks noChangeShapeType="1"/>
          </p:cNvSpPr>
          <p:nvPr/>
        </p:nvSpPr>
        <p:spPr bwMode="auto">
          <a:xfrm flipH="1">
            <a:off x="4419600" y="152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5" name="Line 11"/>
          <p:cNvSpPr>
            <a:spLocks noChangeShapeType="1"/>
          </p:cNvSpPr>
          <p:nvPr/>
        </p:nvSpPr>
        <p:spPr bwMode="auto">
          <a:xfrm flipH="1">
            <a:off x="3733800" y="1828800"/>
            <a:ext cx="1524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6" name="Line 12"/>
          <p:cNvSpPr>
            <a:spLocks noChangeShapeType="1"/>
          </p:cNvSpPr>
          <p:nvPr/>
        </p:nvSpPr>
        <p:spPr bwMode="auto">
          <a:xfrm flipV="1">
            <a:off x="42672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7" name="Line 13"/>
          <p:cNvSpPr>
            <a:spLocks noChangeShapeType="1"/>
          </p:cNvSpPr>
          <p:nvPr/>
        </p:nvSpPr>
        <p:spPr bwMode="auto">
          <a:xfrm>
            <a:off x="4267200" y="16002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8" name="Line 14"/>
          <p:cNvSpPr>
            <a:spLocks noChangeShapeType="1"/>
          </p:cNvSpPr>
          <p:nvPr/>
        </p:nvSpPr>
        <p:spPr bwMode="auto">
          <a:xfrm flipH="1">
            <a:off x="2438400" y="4038600"/>
            <a:ext cx="1524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19" name="Line 15"/>
          <p:cNvSpPr>
            <a:spLocks noChangeShapeType="1"/>
          </p:cNvSpPr>
          <p:nvPr/>
        </p:nvSpPr>
        <p:spPr bwMode="auto">
          <a:xfrm flipV="1">
            <a:off x="3962400" y="3200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0" name="Freeform 16"/>
          <p:cNvSpPr>
            <a:spLocks/>
          </p:cNvSpPr>
          <p:nvPr/>
        </p:nvSpPr>
        <p:spPr bwMode="auto">
          <a:xfrm>
            <a:off x="3584575" y="3463925"/>
            <a:ext cx="34925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33"/>
              </a:cxn>
              <a:cxn ang="0">
                <a:pos x="0" y="0"/>
              </a:cxn>
            </a:cxnLst>
            <a:rect l="0" t="0" r="r" b="b"/>
            <a:pathLst>
              <a:path w="22" h="33">
                <a:moveTo>
                  <a:pt x="0" y="0"/>
                </a:moveTo>
                <a:cubicBezTo>
                  <a:pt x="7" y="11"/>
                  <a:pt x="22" y="33"/>
                  <a:pt x="22" y="33"/>
                </a:cubicBezTo>
                <a:cubicBezTo>
                  <a:pt x="22" y="33"/>
                  <a:pt x="7" y="1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1" name="Freeform 17"/>
          <p:cNvSpPr>
            <a:spLocks/>
          </p:cNvSpPr>
          <p:nvPr/>
        </p:nvSpPr>
        <p:spPr bwMode="auto">
          <a:xfrm>
            <a:off x="3689350" y="3602038"/>
            <a:ext cx="68263" cy="87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55"/>
              </a:cxn>
            </a:cxnLst>
            <a:rect l="0" t="0" r="r" b="b"/>
            <a:pathLst>
              <a:path w="43" h="55">
                <a:moveTo>
                  <a:pt x="0" y="0"/>
                </a:moveTo>
                <a:cubicBezTo>
                  <a:pt x="27" y="42"/>
                  <a:pt x="12" y="24"/>
                  <a:pt x="43" y="5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2" name="Line 18"/>
          <p:cNvSpPr>
            <a:spLocks noChangeShapeType="1"/>
          </p:cNvSpPr>
          <p:nvPr/>
        </p:nvSpPr>
        <p:spPr bwMode="auto">
          <a:xfrm>
            <a:off x="4419600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3" name="Line 19"/>
          <p:cNvSpPr>
            <a:spLocks noChangeShapeType="1"/>
          </p:cNvSpPr>
          <p:nvPr/>
        </p:nvSpPr>
        <p:spPr bwMode="auto">
          <a:xfrm flipH="1">
            <a:off x="41910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4" name="Line 20"/>
          <p:cNvSpPr>
            <a:spLocks noChangeShapeType="1"/>
          </p:cNvSpPr>
          <p:nvPr/>
        </p:nvSpPr>
        <p:spPr bwMode="auto">
          <a:xfrm>
            <a:off x="4191000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5" name="Line 21"/>
          <p:cNvSpPr>
            <a:spLocks noChangeShapeType="1"/>
          </p:cNvSpPr>
          <p:nvPr/>
        </p:nvSpPr>
        <p:spPr bwMode="auto">
          <a:xfrm flipH="1">
            <a:off x="4191000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6" name="Freeform 22"/>
          <p:cNvSpPr>
            <a:spLocks/>
          </p:cNvSpPr>
          <p:nvPr/>
        </p:nvSpPr>
        <p:spPr bwMode="auto">
          <a:xfrm>
            <a:off x="4416425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7" name="Line 23"/>
          <p:cNvSpPr>
            <a:spLocks noChangeShapeType="1"/>
          </p:cNvSpPr>
          <p:nvPr/>
        </p:nvSpPr>
        <p:spPr bwMode="auto">
          <a:xfrm>
            <a:off x="4572000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8" name="Line 24"/>
          <p:cNvSpPr>
            <a:spLocks noChangeShapeType="1"/>
          </p:cNvSpPr>
          <p:nvPr/>
        </p:nvSpPr>
        <p:spPr bwMode="auto">
          <a:xfrm flipV="1">
            <a:off x="4724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29" name="Line 25"/>
          <p:cNvSpPr>
            <a:spLocks noChangeShapeType="1"/>
          </p:cNvSpPr>
          <p:nvPr/>
        </p:nvSpPr>
        <p:spPr bwMode="auto">
          <a:xfrm flipV="1">
            <a:off x="4267200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0" name="Line 26"/>
          <p:cNvSpPr>
            <a:spLocks noChangeShapeType="1"/>
          </p:cNvSpPr>
          <p:nvPr/>
        </p:nvSpPr>
        <p:spPr bwMode="auto">
          <a:xfrm flipV="1">
            <a:off x="4648200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1" name="Line 27"/>
          <p:cNvSpPr>
            <a:spLocks noChangeShapeType="1"/>
          </p:cNvSpPr>
          <p:nvPr/>
        </p:nvSpPr>
        <p:spPr bwMode="auto">
          <a:xfrm>
            <a:off x="4495800" y="32004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3" name="Line 29"/>
          <p:cNvSpPr>
            <a:spLocks noChangeShapeType="1"/>
          </p:cNvSpPr>
          <p:nvPr/>
        </p:nvSpPr>
        <p:spPr bwMode="auto">
          <a:xfrm flipH="1">
            <a:off x="4114800" y="1557338"/>
            <a:ext cx="25400" cy="804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4" name="Freeform 30"/>
          <p:cNvSpPr>
            <a:spLocks/>
          </p:cNvSpPr>
          <p:nvPr/>
        </p:nvSpPr>
        <p:spPr bwMode="auto">
          <a:xfrm>
            <a:off x="3481388" y="3238500"/>
            <a:ext cx="68262" cy="13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87"/>
              </a:cxn>
            </a:cxnLst>
            <a:rect l="0" t="0" r="r" b="b"/>
            <a:pathLst>
              <a:path w="43" h="87">
                <a:moveTo>
                  <a:pt x="0" y="0"/>
                </a:moveTo>
                <a:cubicBezTo>
                  <a:pt x="6" y="23"/>
                  <a:pt x="11" y="87"/>
                  <a:pt x="43" y="8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5" name="Freeform 31"/>
          <p:cNvSpPr>
            <a:spLocks/>
          </p:cNvSpPr>
          <p:nvPr/>
        </p:nvSpPr>
        <p:spPr bwMode="auto">
          <a:xfrm>
            <a:off x="3800475" y="2320925"/>
            <a:ext cx="22225" cy="58738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0" y="18"/>
              </a:cxn>
              <a:cxn ang="0">
                <a:pos x="8" y="6"/>
              </a:cxn>
              <a:cxn ang="0">
                <a:pos x="6" y="14"/>
              </a:cxn>
              <a:cxn ang="0">
                <a:pos x="2" y="26"/>
              </a:cxn>
              <a:cxn ang="0">
                <a:pos x="4" y="4"/>
              </a:cxn>
              <a:cxn ang="0">
                <a:pos x="6" y="16"/>
              </a:cxn>
              <a:cxn ang="0">
                <a:pos x="8" y="10"/>
              </a:cxn>
              <a:cxn ang="0">
                <a:pos x="8" y="14"/>
              </a:cxn>
              <a:cxn ang="0">
                <a:pos x="8" y="28"/>
              </a:cxn>
            </a:cxnLst>
            <a:rect l="0" t="0" r="r" b="b"/>
            <a:pathLst>
              <a:path w="14" h="37">
                <a:moveTo>
                  <a:pt x="12" y="6"/>
                </a:moveTo>
                <a:cubicBezTo>
                  <a:pt x="11" y="10"/>
                  <a:pt x="14" y="18"/>
                  <a:pt x="10" y="18"/>
                </a:cubicBezTo>
                <a:cubicBezTo>
                  <a:pt x="6" y="18"/>
                  <a:pt x="11" y="9"/>
                  <a:pt x="8" y="6"/>
                </a:cubicBezTo>
                <a:cubicBezTo>
                  <a:pt x="6" y="4"/>
                  <a:pt x="7" y="11"/>
                  <a:pt x="6" y="14"/>
                </a:cubicBezTo>
                <a:cubicBezTo>
                  <a:pt x="5" y="18"/>
                  <a:pt x="2" y="26"/>
                  <a:pt x="2" y="26"/>
                </a:cubicBezTo>
                <a:cubicBezTo>
                  <a:pt x="3" y="19"/>
                  <a:pt x="1" y="11"/>
                  <a:pt x="4" y="4"/>
                </a:cubicBezTo>
                <a:cubicBezTo>
                  <a:pt x="6" y="0"/>
                  <a:pt x="4" y="13"/>
                  <a:pt x="6" y="16"/>
                </a:cubicBezTo>
                <a:cubicBezTo>
                  <a:pt x="7" y="18"/>
                  <a:pt x="8" y="8"/>
                  <a:pt x="8" y="10"/>
                </a:cubicBezTo>
                <a:cubicBezTo>
                  <a:pt x="5" y="23"/>
                  <a:pt x="0" y="37"/>
                  <a:pt x="8" y="14"/>
                </a:cubicBezTo>
                <a:cubicBezTo>
                  <a:pt x="9" y="10"/>
                  <a:pt x="8" y="23"/>
                  <a:pt x="8" y="2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6" name="Freeform 32"/>
          <p:cNvSpPr>
            <a:spLocks/>
          </p:cNvSpPr>
          <p:nvPr/>
        </p:nvSpPr>
        <p:spPr bwMode="auto">
          <a:xfrm>
            <a:off x="3470275" y="3124200"/>
            <a:ext cx="47625" cy="508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4" y="26"/>
              </a:cxn>
              <a:cxn ang="0">
                <a:pos x="8" y="30"/>
              </a:cxn>
              <a:cxn ang="0">
                <a:pos x="14" y="24"/>
              </a:cxn>
              <a:cxn ang="0">
                <a:pos x="12" y="10"/>
              </a:cxn>
              <a:cxn ang="0">
                <a:pos x="4" y="22"/>
              </a:cxn>
              <a:cxn ang="0">
                <a:pos x="14" y="4"/>
              </a:cxn>
              <a:cxn ang="0">
                <a:pos x="14" y="20"/>
              </a:cxn>
              <a:cxn ang="0">
                <a:pos x="18" y="14"/>
              </a:cxn>
              <a:cxn ang="0">
                <a:pos x="20" y="8"/>
              </a:cxn>
              <a:cxn ang="0">
                <a:pos x="18" y="16"/>
              </a:cxn>
              <a:cxn ang="0">
                <a:pos x="26" y="4"/>
              </a:cxn>
              <a:cxn ang="0">
                <a:pos x="16" y="2"/>
              </a:cxn>
            </a:cxnLst>
            <a:rect l="0" t="0" r="r" b="b"/>
            <a:pathLst>
              <a:path w="30" h="32">
                <a:moveTo>
                  <a:pt x="30" y="0"/>
                </a:moveTo>
                <a:cubicBezTo>
                  <a:pt x="26" y="14"/>
                  <a:pt x="26" y="14"/>
                  <a:pt x="14" y="26"/>
                </a:cubicBezTo>
                <a:cubicBezTo>
                  <a:pt x="12" y="28"/>
                  <a:pt x="8" y="32"/>
                  <a:pt x="8" y="30"/>
                </a:cubicBezTo>
                <a:cubicBezTo>
                  <a:pt x="8" y="27"/>
                  <a:pt x="12" y="26"/>
                  <a:pt x="14" y="24"/>
                </a:cubicBezTo>
                <a:cubicBezTo>
                  <a:pt x="16" y="16"/>
                  <a:pt x="23" y="6"/>
                  <a:pt x="12" y="10"/>
                </a:cubicBezTo>
                <a:cubicBezTo>
                  <a:pt x="9" y="14"/>
                  <a:pt x="7" y="18"/>
                  <a:pt x="4" y="22"/>
                </a:cubicBezTo>
                <a:cubicBezTo>
                  <a:pt x="2" y="24"/>
                  <a:pt x="14" y="3"/>
                  <a:pt x="14" y="4"/>
                </a:cubicBezTo>
                <a:cubicBezTo>
                  <a:pt x="14" y="13"/>
                  <a:pt x="0" y="25"/>
                  <a:pt x="14" y="20"/>
                </a:cubicBezTo>
                <a:cubicBezTo>
                  <a:pt x="15" y="18"/>
                  <a:pt x="17" y="16"/>
                  <a:pt x="18" y="14"/>
                </a:cubicBezTo>
                <a:cubicBezTo>
                  <a:pt x="19" y="12"/>
                  <a:pt x="20" y="6"/>
                  <a:pt x="20" y="8"/>
                </a:cubicBezTo>
                <a:cubicBezTo>
                  <a:pt x="20" y="11"/>
                  <a:pt x="16" y="18"/>
                  <a:pt x="18" y="16"/>
                </a:cubicBezTo>
                <a:cubicBezTo>
                  <a:pt x="22" y="13"/>
                  <a:pt x="26" y="4"/>
                  <a:pt x="26" y="4"/>
                </a:cubicBezTo>
                <a:cubicBezTo>
                  <a:pt x="17" y="2"/>
                  <a:pt x="21" y="2"/>
                  <a:pt x="16" y="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7" name="Line 33"/>
          <p:cNvSpPr>
            <a:spLocks noChangeShapeType="1"/>
          </p:cNvSpPr>
          <p:nvPr/>
        </p:nvSpPr>
        <p:spPr bwMode="auto">
          <a:xfrm>
            <a:off x="4191000" y="47244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8" name="Freeform 34"/>
          <p:cNvSpPr>
            <a:spLocks/>
          </p:cNvSpPr>
          <p:nvPr/>
        </p:nvSpPr>
        <p:spPr bwMode="auto">
          <a:xfrm>
            <a:off x="4548188" y="4770438"/>
            <a:ext cx="38100" cy="38100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3" y="13"/>
              </a:cxn>
              <a:cxn ang="0">
                <a:pos x="9" y="7"/>
              </a:cxn>
              <a:cxn ang="0">
                <a:pos x="1" y="9"/>
              </a:cxn>
              <a:cxn ang="0">
                <a:pos x="7" y="9"/>
              </a:cxn>
              <a:cxn ang="0">
                <a:pos x="11" y="7"/>
              </a:cxn>
              <a:cxn ang="0">
                <a:pos x="15" y="17"/>
              </a:cxn>
            </a:cxnLst>
            <a:rect l="0" t="0" r="r" b="b"/>
            <a:pathLst>
              <a:path w="24" h="24">
                <a:moveTo>
                  <a:pt x="11" y="5"/>
                </a:moveTo>
                <a:cubicBezTo>
                  <a:pt x="20" y="19"/>
                  <a:pt x="23" y="20"/>
                  <a:pt x="13" y="13"/>
                </a:cubicBezTo>
                <a:cubicBezTo>
                  <a:pt x="12" y="11"/>
                  <a:pt x="9" y="5"/>
                  <a:pt x="9" y="7"/>
                </a:cubicBezTo>
                <a:cubicBezTo>
                  <a:pt x="9" y="21"/>
                  <a:pt x="24" y="24"/>
                  <a:pt x="1" y="9"/>
                </a:cubicBezTo>
                <a:cubicBezTo>
                  <a:pt x="3" y="12"/>
                  <a:pt x="7" y="21"/>
                  <a:pt x="7" y="9"/>
                </a:cubicBezTo>
                <a:cubicBezTo>
                  <a:pt x="7" y="3"/>
                  <a:pt x="0" y="0"/>
                  <a:pt x="11" y="7"/>
                </a:cubicBezTo>
                <a:cubicBezTo>
                  <a:pt x="16" y="14"/>
                  <a:pt x="15" y="11"/>
                  <a:pt x="15" y="17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39" name="Freeform 35"/>
          <p:cNvSpPr>
            <a:spLocks/>
          </p:cNvSpPr>
          <p:nvPr/>
        </p:nvSpPr>
        <p:spPr bwMode="auto">
          <a:xfrm>
            <a:off x="3505200" y="2032000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40" name="Freeform 36"/>
          <p:cNvSpPr>
            <a:spLocks/>
          </p:cNvSpPr>
          <p:nvPr/>
        </p:nvSpPr>
        <p:spPr bwMode="auto">
          <a:xfrm>
            <a:off x="3797300" y="2044700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41" name="Freeform 37"/>
          <p:cNvSpPr>
            <a:spLocks/>
          </p:cNvSpPr>
          <p:nvPr/>
        </p:nvSpPr>
        <p:spPr bwMode="auto">
          <a:xfrm>
            <a:off x="2214563" y="5308600"/>
            <a:ext cx="98425" cy="9683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56" y="40"/>
              </a:cxn>
              <a:cxn ang="0">
                <a:pos x="13" y="37"/>
              </a:cxn>
              <a:cxn ang="0">
                <a:pos x="16" y="3"/>
              </a:cxn>
              <a:cxn ang="0">
                <a:pos x="42" y="5"/>
              </a:cxn>
              <a:cxn ang="0">
                <a:pos x="42" y="37"/>
              </a:cxn>
              <a:cxn ang="0">
                <a:pos x="26" y="40"/>
              </a:cxn>
              <a:cxn ang="0">
                <a:pos x="29" y="5"/>
              </a:cxn>
              <a:cxn ang="0">
                <a:pos x="48" y="40"/>
              </a:cxn>
              <a:cxn ang="0">
                <a:pos x="21" y="29"/>
              </a:cxn>
              <a:cxn ang="0">
                <a:pos x="24" y="11"/>
              </a:cxn>
              <a:cxn ang="0">
                <a:pos x="42" y="13"/>
              </a:cxn>
              <a:cxn ang="0">
                <a:pos x="34" y="29"/>
              </a:cxn>
              <a:cxn ang="0">
                <a:pos x="45" y="13"/>
              </a:cxn>
              <a:cxn ang="0">
                <a:pos x="29" y="40"/>
              </a:cxn>
              <a:cxn ang="0">
                <a:pos x="8" y="16"/>
              </a:cxn>
            </a:cxnLst>
            <a:rect l="0" t="0" r="r" b="b"/>
            <a:pathLst>
              <a:path w="62" h="61">
                <a:moveTo>
                  <a:pt x="21" y="0"/>
                </a:moveTo>
                <a:cubicBezTo>
                  <a:pt x="62" y="4"/>
                  <a:pt x="59" y="0"/>
                  <a:pt x="56" y="40"/>
                </a:cubicBezTo>
                <a:cubicBezTo>
                  <a:pt x="42" y="39"/>
                  <a:pt x="27" y="40"/>
                  <a:pt x="13" y="37"/>
                </a:cubicBezTo>
                <a:cubicBezTo>
                  <a:pt x="0" y="34"/>
                  <a:pt x="9" y="9"/>
                  <a:pt x="16" y="3"/>
                </a:cubicBezTo>
                <a:cubicBezTo>
                  <a:pt x="25" y="4"/>
                  <a:pt x="34" y="2"/>
                  <a:pt x="42" y="5"/>
                </a:cubicBezTo>
                <a:cubicBezTo>
                  <a:pt x="55" y="9"/>
                  <a:pt x="43" y="36"/>
                  <a:pt x="42" y="37"/>
                </a:cubicBezTo>
                <a:cubicBezTo>
                  <a:pt x="39" y="41"/>
                  <a:pt x="31" y="39"/>
                  <a:pt x="26" y="40"/>
                </a:cubicBezTo>
                <a:cubicBezTo>
                  <a:pt x="18" y="28"/>
                  <a:pt x="11" y="12"/>
                  <a:pt x="29" y="5"/>
                </a:cubicBezTo>
                <a:cubicBezTo>
                  <a:pt x="45" y="9"/>
                  <a:pt x="44" y="24"/>
                  <a:pt x="48" y="40"/>
                </a:cubicBezTo>
                <a:cubicBezTo>
                  <a:pt x="40" y="61"/>
                  <a:pt x="25" y="41"/>
                  <a:pt x="21" y="29"/>
                </a:cubicBezTo>
                <a:cubicBezTo>
                  <a:pt x="22" y="23"/>
                  <a:pt x="19" y="15"/>
                  <a:pt x="24" y="11"/>
                </a:cubicBezTo>
                <a:cubicBezTo>
                  <a:pt x="29" y="7"/>
                  <a:pt x="39" y="8"/>
                  <a:pt x="42" y="13"/>
                </a:cubicBezTo>
                <a:cubicBezTo>
                  <a:pt x="45" y="18"/>
                  <a:pt x="37" y="24"/>
                  <a:pt x="34" y="29"/>
                </a:cubicBezTo>
                <a:cubicBezTo>
                  <a:pt x="25" y="15"/>
                  <a:pt x="29" y="10"/>
                  <a:pt x="45" y="13"/>
                </a:cubicBezTo>
                <a:cubicBezTo>
                  <a:pt x="51" y="28"/>
                  <a:pt x="43" y="36"/>
                  <a:pt x="29" y="40"/>
                </a:cubicBezTo>
                <a:cubicBezTo>
                  <a:pt x="14" y="36"/>
                  <a:pt x="13" y="29"/>
                  <a:pt x="8" y="16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3943" name="Rectangle 39"/>
          <p:cNvSpPr>
            <a:spLocks noChangeArrowheads="1"/>
          </p:cNvSpPr>
          <p:nvPr/>
        </p:nvSpPr>
        <p:spPr bwMode="auto">
          <a:xfrm>
            <a:off x="2058988" y="549275"/>
            <a:ext cx="5026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3944" name="Rectangle 40"/>
          <p:cNvSpPr>
            <a:spLocks noChangeArrowheads="1"/>
          </p:cNvSpPr>
          <p:nvPr/>
        </p:nvSpPr>
        <p:spPr bwMode="auto">
          <a:xfrm>
            <a:off x="3370263" y="609917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2_53</a:t>
            </a:r>
          </a:p>
        </p:txBody>
      </p:sp>
      <p:sp>
        <p:nvSpPr>
          <p:cNvPr id="763946" name="Line 42"/>
          <p:cNvSpPr>
            <a:spLocks noChangeShapeType="1"/>
          </p:cNvSpPr>
          <p:nvPr/>
        </p:nvSpPr>
        <p:spPr bwMode="auto">
          <a:xfrm>
            <a:off x="3924300" y="2060575"/>
            <a:ext cx="21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5" name="Line 21"/>
          <p:cNvSpPr>
            <a:spLocks noChangeShapeType="1"/>
          </p:cNvSpPr>
          <p:nvPr/>
        </p:nvSpPr>
        <p:spPr bwMode="auto">
          <a:xfrm>
            <a:off x="989013" y="5013325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5853113" y="7158038"/>
            <a:ext cx="1077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h1</a:t>
            </a: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fr-F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 g</a:t>
            </a:r>
          </a:p>
        </p:txBody>
      </p:sp>
      <p:sp>
        <p:nvSpPr>
          <p:cNvPr id="113690" name="AutoShape 26"/>
          <p:cNvSpPr>
            <a:spLocks noChangeArrowheads="1"/>
          </p:cNvSpPr>
          <p:nvPr/>
        </p:nvSpPr>
        <p:spPr bwMode="auto">
          <a:xfrm rot="5400000">
            <a:off x="4418013" y="3260725"/>
            <a:ext cx="30480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5395913" y="242252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h1</a:t>
            </a:r>
          </a:p>
        </p:txBody>
      </p:sp>
      <p:sp>
        <p:nvSpPr>
          <p:cNvPr id="113696" name="Oval 32"/>
          <p:cNvSpPr>
            <a:spLocks noChangeArrowheads="1"/>
          </p:cNvSpPr>
          <p:nvPr/>
        </p:nvSpPr>
        <p:spPr bwMode="auto">
          <a:xfrm>
            <a:off x="4451350" y="2011363"/>
            <a:ext cx="184150" cy="1016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3697" name="Group 33"/>
          <p:cNvGrpSpPr>
            <a:grpSpLocks/>
          </p:cNvGrpSpPr>
          <p:nvPr/>
        </p:nvGrpSpPr>
        <p:grpSpPr bwMode="auto">
          <a:xfrm>
            <a:off x="3763963" y="2611438"/>
            <a:ext cx="493712" cy="1258887"/>
            <a:chOff x="1659" y="1607"/>
            <a:chExt cx="311" cy="793"/>
          </a:xfrm>
        </p:grpSpPr>
        <p:sp>
          <p:nvSpPr>
            <p:cNvPr id="113698" name="Oval 34"/>
            <p:cNvSpPr>
              <a:spLocks noChangeArrowheads="1"/>
            </p:cNvSpPr>
            <p:nvPr/>
          </p:nvSpPr>
          <p:spPr bwMode="auto">
            <a:xfrm>
              <a:off x="1811" y="1607"/>
              <a:ext cx="159" cy="16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699" name="Oval 35"/>
            <p:cNvSpPr>
              <a:spLocks noChangeArrowheads="1"/>
            </p:cNvSpPr>
            <p:nvPr/>
          </p:nvSpPr>
          <p:spPr bwMode="auto">
            <a:xfrm rot="2400000">
              <a:off x="1739" y="1622"/>
              <a:ext cx="115" cy="37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00" name="Oval 36"/>
            <p:cNvSpPr>
              <a:spLocks noChangeArrowheads="1"/>
            </p:cNvSpPr>
            <p:nvPr/>
          </p:nvSpPr>
          <p:spPr bwMode="auto">
            <a:xfrm>
              <a:off x="1659" y="1902"/>
              <a:ext cx="85" cy="35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01" name="Oval 37"/>
            <p:cNvSpPr>
              <a:spLocks noChangeArrowheads="1"/>
            </p:cNvSpPr>
            <p:nvPr/>
          </p:nvSpPr>
          <p:spPr bwMode="auto">
            <a:xfrm>
              <a:off x="1686" y="2210"/>
              <a:ext cx="31" cy="19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702" name="Group 38"/>
          <p:cNvGrpSpPr>
            <a:grpSpLocks/>
          </p:cNvGrpSpPr>
          <p:nvPr/>
        </p:nvGrpSpPr>
        <p:grpSpPr bwMode="auto">
          <a:xfrm>
            <a:off x="4178300" y="3413125"/>
            <a:ext cx="663575" cy="1520825"/>
            <a:chOff x="2078" y="2145"/>
            <a:chExt cx="418" cy="958"/>
          </a:xfrm>
        </p:grpSpPr>
        <p:sp>
          <p:nvSpPr>
            <p:cNvPr id="113703" name="Oval 39"/>
            <p:cNvSpPr>
              <a:spLocks noChangeArrowheads="1"/>
            </p:cNvSpPr>
            <p:nvPr/>
          </p:nvSpPr>
          <p:spPr bwMode="auto">
            <a:xfrm rot="20220000" flipH="1">
              <a:off x="2078" y="2145"/>
              <a:ext cx="186" cy="6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04" name="Oval 40"/>
            <p:cNvSpPr>
              <a:spLocks noChangeArrowheads="1"/>
            </p:cNvSpPr>
            <p:nvPr/>
          </p:nvSpPr>
          <p:spPr bwMode="auto">
            <a:xfrm>
              <a:off x="2185" y="2682"/>
              <a:ext cx="148" cy="40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05" name="Oval 41"/>
            <p:cNvSpPr>
              <a:spLocks noChangeArrowheads="1"/>
            </p:cNvSpPr>
            <p:nvPr/>
          </p:nvSpPr>
          <p:spPr bwMode="auto">
            <a:xfrm>
              <a:off x="2233" y="3014"/>
              <a:ext cx="263" cy="89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06" name="Oval 42"/>
            <p:cNvSpPr>
              <a:spLocks noChangeArrowheads="1"/>
            </p:cNvSpPr>
            <p:nvPr/>
          </p:nvSpPr>
          <p:spPr bwMode="auto">
            <a:xfrm>
              <a:off x="2253" y="2637"/>
              <a:ext cx="76" cy="11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3707" name="Oval 43"/>
          <p:cNvSpPr>
            <a:spLocks noChangeArrowheads="1"/>
          </p:cNvSpPr>
          <p:nvPr/>
        </p:nvSpPr>
        <p:spPr bwMode="auto">
          <a:xfrm>
            <a:off x="4041775" y="2522538"/>
            <a:ext cx="600075" cy="1117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960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08" name="Rectangle 44"/>
          <p:cNvSpPr>
            <a:spLocks noChangeArrowheads="1"/>
          </p:cNvSpPr>
          <p:nvPr/>
        </p:nvSpPr>
        <p:spPr bwMode="auto">
          <a:xfrm>
            <a:off x="4249738" y="2330450"/>
            <a:ext cx="144462" cy="2619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09" name="Oval 45"/>
          <p:cNvSpPr>
            <a:spLocks noChangeArrowheads="1"/>
          </p:cNvSpPr>
          <p:nvPr/>
        </p:nvSpPr>
        <p:spPr bwMode="auto">
          <a:xfrm>
            <a:off x="4140200" y="1889125"/>
            <a:ext cx="366713" cy="517525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3710" name="Group 46"/>
          <p:cNvGrpSpPr>
            <a:grpSpLocks/>
          </p:cNvGrpSpPr>
          <p:nvPr/>
        </p:nvGrpSpPr>
        <p:grpSpPr bwMode="auto">
          <a:xfrm rot="-323546">
            <a:off x="3579813" y="3457575"/>
            <a:ext cx="827087" cy="1555750"/>
            <a:chOff x="1447" y="2112"/>
            <a:chExt cx="521" cy="980"/>
          </a:xfrm>
        </p:grpSpPr>
        <p:sp>
          <p:nvSpPr>
            <p:cNvPr id="113711" name="Oval 47"/>
            <p:cNvSpPr>
              <a:spLocks noChangeArrowheads="1"/>
            </p:cNvSpPr>
            <p:nvPr/>
          </p:nvSpPr>
          <p:spPr bwMode="auto">
            <a:xfrm rot="1740000" flipH="1">
              <a:off x="1799" y="2112"/>
              <a:ext cx="169" cy="60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12" name="Oval 48"/>
            <p:cNvSpPr>
              <a:spLocks noChangeArrowheads="1"/>
            </p:cNvSpPr>
            <p:nvPr/>
          </p:nvSpPr>
          <p:spPr bwMode="auto">
            <a:xfrm rot="3120000">
              <a:off x="1527" y="2563"/>
              <a:ext cx="177" cy="33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13" name="Oval 49"/>
            <p:cNvSpPr>
              <a:spLocks noChangeArrowheads="1"/>
            </p:cNvSpPr>
            <p:nvPr/>
          </p:nvSpPr>
          <p:spPr bwMode="auto">
            <a:xfrm rot="3120000">
              <a:off x="1378" y="2895"/>
              <a:ext cx="316" cy="7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14" name="Oval 50"/>
            <p:cNvSpPr>
              <a:spLocks noChangeArrowheads="1"/>
            </p:cNvSpPr>
            <p:nvPr/>
          </p:nvSpPr>
          <p:spPr bwMode="auto">
            <a:xfrm rot="3120000">
              <a:off x="1677" y="2581"/>
              <a:ext cx="91" cy="96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715" name="Group 51"/>
          <p:cNvGrpSpPr>
            <a:grpSpLocks/>
          </p:cNvGrpSpPr>
          <p:nvPr/>
        </p:nvGrpSpPr>
        <p:grpSpPr bwMode="auto">
          <a:xfrm>
            <a:off x="4289425" y="2560638"/>
            <a:ext cx="1031875" cy="542925"/>
            <a:chOff x="1990" y="1575"/>
            <a:chExt cx="650" cy="342"/>
          </a:xfrm>
        </p:grpSpPr>
        <p:sp>
          <p:nvSpPr>
            <p:cNvPr id="113716" name="Oval 52"/>
            <p:cNvSpPr>
              <a:spLocks noChangeArrowheads="1"/>
            </p:cNvSpPr>
            <p:nvPr/>
          </p:nvSpPr>
          <p:spPr bwMode="auto">
            <a:xfrm>
              <a:off x="1990" y="1575"/>
              <a:ext cx="156" cy="21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17" name="Oval 53"/>
            <p:cNvSpPr>
              <a:spLocks noChangeArrowheads="1"/>
            </p:cNvSpPr>
            <p:nvPr/>
          </p:nvSpPr>
          <p:spPr bwMode="auto">
            <a:xfrm rot="18600000">
              <a:off x="2108" y="1630"/>
              <a:ext cx="127" cy="30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18" name="Oval 54"/>
            <p:cNvSpPr>
              <a:spLocks noChangeArrowheads="1"/>
            </p:cNvSpPr>
            <p:nvPr/>
          </p:nvSpPr>
          <p:spPr bwMode="auto">
            <a:xfrm>
              <a:off x="2203" y="1817"/>
              <a:ext cx="294" cy="10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719" name="Oval 55"/>
            <p:cNvSpPr>
              <a:spLocks noChangeArrowheads="1"/>
            </p:cNvSpPr>
            <p:nvPr/>
          </p:nvSpPr>
          <p:spPr bwMode="auto">
            <a:xfrm>
              <a:off x="2481" y="1850"/>
              <a:ext cx="159" cy="38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3720" name="Oval 56"/>
          <p:cNvSpPr>
            <a:spLocks noChangeArrowheads="1"/>
          </p:cNvSpPr>
          <p:nvPr/>
        </p:nvSpPr>
        <p:spPr bwMode="auto">
          <a:xfrm>
            <a:off x="2649538" y="3449638"/>
            <a:ext cx="398462" cy="787400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1" name="Rectangle 57" descr="Diagonales larges vers le haut"/>
          <p:cNvSpPr>
            <a:spLocks noChangeArrowheads="1"/>
          </p:cNvSpPr>
          <p:nvPr/>
        </p:nvSpPr>
        <p:spPr bwMode="auto">
          <a:xfrm>
            <a:off x="2662238" y="4122738"/>
            <a:ext cx="395287" cy="815975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2" name="Rectangle 58"/>
          <p:cNvSpPr>
            <a:spLocks noChangeArrowheads="1"/>
          </p:cNvSpPr>
          <p:nvPr/>
        </p:nvSpPr>
        <p:spPr bwMode="auto">
          <a:xfrm>
            <a:off x="2690813" y="4122738"/>
            <a:ext cx="338137" cy="78740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3" name="AutoShape 59"/>
          <p:cNvSpPr>
            <a:spLocks noChangeArrowheads="1"/>
          </p:cNvSpPr>
          <p:nvPr/>
        </p:nvSpPr>
        <p:spPr bwMode="auto">
          <a:xfrm rot="5400000" flipV="1">
            <a:off x="2667795" y="4374356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4" name="AutoShape 60"/>
          <p:cNvSpPr>
            <a:spLocks noChangeArrowheads="1"/>
          </p:cNvSpPr>
          <p:nvPr/>
        </p:nvSpPr>
        <p:spPr bwMode="auto">
          <a:xfrm rot="-5400000" flipH="1" flipV="1">
            <a:off x="2826545" y="4374356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5" name="Oval 61" descr="Diagonales larges vers le haut"/>
          <p:cNvSpPr>
            <a:spLocks noChangeArrowheads="1"/>
          </p:cNvSpPr>
          <p:nvPr/>
        </p:nvSpPr>
        <p:spPr bwMode="auto">
          <a:xfrm>
            <a:off x="2665413" y="4327525"/>
            <a:ext cx="153987" cy="227013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6" name="Oval 62" descr="Diagonales larges vers le haut"/>
          <p:cNvSpPr>
            <a:spLocks noChangeArrowheads="1"/>
          </p:cNvSpPr>
          <p:nvPr/>
        </p:nvSpPr>
        <p:spPr bwMode="auto">
          <a:xfrm>
            <a:off x="2952750" y="4325938"/>
            <a:ext cx="123825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7" name="Oval 63"/>
          <p:cNvSpPr>
            <a:spLocks noChangeArrowheads="1"/>
          </p:cNvSpPr>
          <p:nvPr/>
        </p:nvSpPr>
        <p:spPr bwMode="auto">
          <a:xfrm>
            <a:off x="2968625" y="4344988"/>
            <a:ext cx="92075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8" name="Oval 64"/>
          <p:cNvSpPr>
            <a:spLocks noChangeArrowheads="1"/>
          </p:cNvSpPr>
          <p:nvPr/>
        </p:nvSpPr>
        <p:spPr bwMode="auto">
          <a:xfrm>
            <a:off x="2659063" y="4344988"/>
            <a:ext cx="112712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29" name="AutoShape 65"/>
          <p:cNvSpPr>
            <a:spLocks noChangeArrowheads="1"/>
          </p:cNvSpPr>
          <p:nvPr/>
        </p:nvSpPr>
        <p:spPr bwMode="auto">
          <a:xfrm>
            <a:off x="2687638" y="4238625"/>
            <a:ext cx="346075" cy="122238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0" name="Oval 66"/>
          <p:cNvSpPr>
            <a:spLocks noChangeArrowheads="1"/>
          </p:cNvSpPr>
          <p:nvPr/>
        </p:nvSpPr>
        <p:spPr bwMode="auto">
          <a:xfrm>
            <a:off x="2678113" y="3952875"/>
            <a:ext cx="355600" cy="20637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1" name="Oval 67"/>
          <p:cNvSpPr>
            <a:spLocks noChangeArrowheads="1"/>
          </p:cNvSpPr>
          <p:nvPr/>
        </p:nvSpPr>
        <p:spPr bwMode="auto">
          <a:xfrm>
            <a:off x="2697163" y="4865688"/>
            <a:ext cx="336550" cy="14763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4" name="Rectangle 70" descr="Diagonales larges vers le haut"/>
          <p:cNvSpPr>
            <a:spLocks noChangeArrowheads="1"/>
          </p:cNvSpPr>
          <p:nvPr/>
        </p:nvSpPr>
        <p:spPr bwMode="auto">
          <a:xfrm>
            <a:off x="2635250" y="3068638"/>
            <a:ext cx="401638" cy="684212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5" name="Rectangle 71"/>
          <p:cNvSpPr>
            <a:spLocks noChangeArrowheads="1"/>
          </p:cNvSpPr>
          <p:nvPr/>
        </p:nvSpPr>
        <p:spPr bwMode="auto">
          <a:xfrm>
            <a:off x="2663825" y="3068638"/>
            <a:ext cx="346075" cy="684212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6" name="Oval 72" descr="Diagonales larges vers le haut"/>
          <p:cNvSpPr>
            <a:spLocks noChangeArrowheads="1"/>
          </p:cNvSpPr>
          <p:nvPr/>
        </p:nvSpPr>
        <p:spPr bwMode="auto">
          <a:xfrm>
            <a:off x="2606675" y="3322638"/>
            <a:ext cx="225425" cy="284162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7" name="Oval 73" descr="Diagonales larges vers le haut"/>
          <p:cNvSpPr>
            <a:spLocks noChangeArrowheads="1"/>
          </p:cNvSpPr>
          <p:nvPr/>
        </p:nvSpPr>
        <p:spPr bwMode="auto">
          <a:xfrm>
            <a:off x="2832100" y="3317875"/>
            <a:ext cx="223838" cy="284163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8" name="Oval 74"/>
          <p:cNvSpPr>
            <a:spLocks noChangeArrowheads="1"/>
          </p:cNvSpPr>
          <p:nvPr/>
        </p:nvSpPr>
        <p:spPr bwMode="auto">
          <a:xfrm>
            <a:off x="2851150" y="3341688"/>
            <a:ext cx="185738" cy="24447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39" name="Oval 75"/>
          <p:cNvSpPr>
            <a:spLocks noChangeArrowheads="1"/>
          </p:cNvSpPr>
          <p:nvPr/>
        </p:nvSpPr>
        <p:spPr bwMode="auto">
          <a:xfrm>
            <a:off x="2635250" y="3341688"/>
            <a:ext cx="177800" cy="24447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40" name="AutoShape 76"/>
          <p:cNvSpPr>
            <a:spLocks noChangeArrowheads="1"/>
          </p:cNvSpPr>
          <p:nvPr/>
        </p:nvSpPr>
        <p:spPr bwMode="auto">
          <a:xfrm>
            <a:off x="2663825" y="3184525"/>
            <a:ext cx="336550" cy="246063"/>
          </a:xfrm>
          <a:prstGeom prst="roundRect">
            <a:avLst>
              <a:gd name="adj" fmla="val 48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41" name="Oval 77" descr="Diagonales larges vers le bas"/>
          <p:cNvSpPr>
            <a:spLocks noChangeArrowheads="1"/>
          </p:cNvSpPr>
          <p:nvPr/>
        </p:nvSpPr>
        <p:spPr bwMode="auto">
          <a:xfrm>
            <a:off x="2644775" y="3028950"/>
            <a:ext cx="392113" cy="88900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42" name="Oval 78"/>
          <p:cNvSpPr>
            <a:spLocks noChangeArrowheads="1"/>
          </p:cNvSpPr>
          <p:nvPr/>
        </p:nvSpPr>
        <p:spPr bwMode="auto">
          <a:xfrm>
            <a:off x="2663825" y="3038475"/>
            <a:ext cx="354013" cy="88900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45" name="Oval 81"/>
          <p:cNvSpPr>
            <a:spLocks noChangeArrowheads="1"/>
          </p:cNvSpPr>
          <p:nvPr/>
        </p:nvSpPr>
        <p:spPr bwMode="auto">
          <a:xfrm>
            <a:off x="2928938" y="3560763"/>
            <a:ext cx="400050" cy="719137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46" name="Oval 82" descr="Diagonales larges vers le haut"/>
          <p:cNvSpPr>
            <a:spLocks noChangeArrowheads="1"/>
          </p:cNvSpPr>
          <p:nvPr/>
        </p:nvSpPr>
        <p:spPr bwMode="auto">
          <a:xfrm>
            <a:off x="2960688" y="3590925"/>
            <a:ext cx="220662" cy="66040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47" name="Oval 83"/>
          <p:cNvSpPr>
            <a:spLocks noChangeArrowheads="1"/>
          </p:cNvSpPr>
          <p:nvPr/>
        </p:nvSpPr>
        <p:spPr bwMode="auto">
          <a:xfrm>
            <a:off x="2895600" y="3632200"/>
            <a:ext cx="233363" cy="60483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89804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52" name="Oval 88"/>
          <p:cNvSpPr>
            <a:spLocks noChangeArrowheads="1"/>
          </p:cNvSpPr>
          <p:nvPr/>
        </p:nvSpPr>
        <p:spPr bwMode="auto">
          <a:xfrm>
            <a:off x="2360613" y="3560763"/>
            <a:ext cx="400050" cy="719137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53" name="Oval 89" descr="Diagonales larges vers le haut"/>
          <p:cNvSpPr>
            <a:spLocks noChangeArrowheads="1"/>
          </p:cNvSpPr>
          <p:nvPr/>
        </p:nvSpPr>
        <p:spPr bwMode="auto">
          <a:xfrm>
            <a:off x="2506663" y="3590925"/>
            <a:ext cx="222250" cy="66040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54" name="Oval 90"/>
          <p:cNvSpPr>
            <a:spLocks noChangeArrowheads="1"/>
          </p:cNvSpPr>
          <p:nvPr/>
        </p:nvSpPr>
        <p:spPr bwMode="auto">
          <a:xfrm>
            <a:off x="2560638" y="3632200"/>
            <a:ext cx="234950" cy="60483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89804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755" name="Rectangle 91"/>
          <p:cNvSpPr>
            <a:spLocks noChangeArrowheads="1"/>
          </p:cNvSpPr>
          <p:nvPr/>
        </p:nvSpPr>
        <p:spPr bwMode="auto">
          <a:xfrm>
            <a:off x="2428875" y="2651125"/>
            <a:ext cx="877888" cy="227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46038" tIns="22225" rIns="46038" bIns="22225">
            <a:spAutoFit/>
          </a:bodyPr>
          <a:lstStyle/>
          <a:p>
            <a:pPr defTabSz="231775">
              <a:spcBef>
                <a:spcPct val="0"/>
              </a:spcBef>
            </a:pPr>
            <a:r>
              <a:rPr lang="fr-FR" sz="1200" b="1">
                <a:solidFill>
                  <a:schemeClr val="tx1"/>
                </a:solidFill>
              </a:rPr>
              <a:t>DIASTOLE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13837" name="AutoShape 173"/>
          <p:cNvSpPr>
            <a:spLocks noChangeArrowheads="1"/>
          </p:cNvSpPr>
          <p:nvPr/>
        </p:nvSpPr>
        <p:spPr bwMode="auto">
          <a:xfrm rot="5400000" flipV="1">
            <a:off x="2606676" y="3421062"/>
            <a:ext cx="292100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38" name="AutoShape 174"/>
          <p:cNvSpPr>
            <a:spLocks noChangeArrowheads="1"/>
          </p:cNvSpPr>
          <p:nvPr/>
        </p:nvSpPr>
        <p:spPr bwMode="auto">
          <a:xfrm rot="-5400000" flipH="1" flipV="1">
            <a:off x="2765426" y="3421062"/>
            <a:ext cx="292100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39" name="Oval 175" descr="Diagonales larges vers le haut"/>
          <p:cNvSpPr>
            <a:spLocks noChangeArrowheads="1"/>
          </p:cNvSpPr>
          <p:nvPr/>
        </p:nvSpPr>
        <p:spPr bwMode="auto">
          <a:xfrm>
            <a:off x="2636838" y="3338513"/>
            <a:ext cx="153987" cy="293687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40" name="Oval 176" descr="Diagonales larges vers le haut"/>
          <p:cNvSpPr>
            <a:spLocks noChangeArrowheads="1"/>
          </p:cNvSpPr>
          <p:nvPr/>
        </p:nvSpPr>
        <p:spPr bwMode="auto">
          <a:xfrm>
            <a:off x="2924175" y="3336925"/>
            <a:ext cx="123825" cy="295275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41" name="Oval 177"/>
          <p:cNvSpPr>
            <a:spLocks noChangeArrowheads="1"/>
          </p:cNvSpPr>
          <p:nvPr/>
        </p:nvSpPr>
        <p:spPr bwMode="auto">
          <a:xfrm>
            <a:off x="2940050" y="3360738"/>
            <a:ext cx="92075" cy="2587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42" name="Oval 178"/>
          <p:cNvSpPr>
            <a:spLocks noChangeArrowheads="1"/>
          </p:cNvSpPr>
          <p:nvPr/>
        </p:nvSpPr>
        <p:spPr bwMode="auto">
          <a:xfrm>
            <a:off x="2630488" y="3360738"/>
            <a:ext cx="112712" cy="2587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43" name="AutoShape 179"/>
          <p:cNvSpPr>
            <a:spLocks noChangeArrowheads="1"/>
          </p:cNvSpPr>
          <p:nvPr/>
        </p:nvSpPr>
        <p:spPr bwMode="auto">
          <a:xfrm flipV="1">
            <a:off x="2781300" y="3032125"/>
            <a:ext cx="152400" cy="1981200"/>
          </a:xfrm>
          <a:prstGeom prst="upArrow">
            <a:avLst>
              <a:gd name="adj1" fmla="val 50000"/>
              <a:gd name="adj2" fmla="val 649940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45" name="Text Box 181"/>
          <p:cNvSpPr txBox="1">
            <a:spLocks noChangeArrowheads="1"/>
          </p:cNvSpPr>
          <p:nvPr/>
        </p:nvSpPr>
        <p:spPr bwMode="auto">
          <a:xfrm>
            <a:off x="6477000" y="3108325"/>
            <a:ext cx="251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13846" name="Text Box 182"/>
          <p:cNvSpPr txBox="1">
            <a:spLocks noChangeArrowheads="1"/>
          </p:cNvSpPr>
          <p:nvPr/>
        </p:nvSpPr>
        <p:spPr bwMode="auto">
          <a:xfrm>
            <a:off x="1444625" y="884238"/>
            <a:ext cx="643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INCOMPETENCIA VALVULAR PROFUNDA</a:t>
            </a:r>
          </a:p>
        </p:txBody>
      </p:sp>
      <p:sp>
        <p:nvSpPr>
          <p:cNvPr id="113848" name="Rectangle 184"/>
          <p:cNvSpPr>
            <a:spLocks noChangeArrowheads="1"/>
          </p:cNvSpPr>
          <p:nvPr/>
        </p:nvSpPr>
        <p:spPr bwMode="auto">
          <a:xfrm>
            <a:off x="3059113" y="5840413"/>
            <a:ext cx="331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1_13 (Franceschi)</a:t>
            </a:r>
          </a:p>
        </p:txBody>
      </p:sp>
      <p:sp>
        <p:nvSpPr>
          <p:cNvPr id="113849" name="Rectangle 185"/>
          <p:cNvSpPr>
            <a:spLocks noChangeArrowheads="1"/>
          </p:cNvSpPr>
          <p:nvPr/>
        </p:nvSpPr>
        <p:spPr bwMode="auto">
          <a:xfrm>
            <a:off x="2135188" y="2538413"/>
            <a:ext cx="133350" cy="24749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3850" name="Rectangle 186"/>
          <p:cNvSpPr>
            <a:spLocks noChangeArrowheads="1"/>
          </p:cNvSpPr>
          <p:nvPr/>
        </p:nvSpPr>
        <p:spPr bwMode="auto">
          <a:xfrm>
            <a:off x="6588125" y="2460625"/>
            <a:ext cx="2266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chemeClr val="tx1"/>
                </a:solidFill>
              </a:rPr>
              <a:t>Gradiente de presión hidrostática NO </a:t>
            </a:r>
            <a:r>
              <a:rPr lang="fr-FR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FRACCIONADO</a:t>
            </a:r>
            <a:r>
              <a:rPr lang="fr-FR" sz="2000" b="1">
                <a:solidFill>
                  <a:schemeClr val="tx1"/>
                </a:solidFill>
              </a:rPr>
              <a:t> en tobillo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2" name="Line 4"/>
          <p:cNvSpPr>
            <a:spLocks noChangeShapeType="1"/>
          </p:cNvSpPr>
          <p:nvPr/>
        </p:nvSpPr>
        <p:spPr bwMode="auto">
          <a:xfrm>
            <a:off x="4114800" y="23622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33" name="Line 5"/>
          <p:cNvSpPr>
            <a:spLocks noChangeShapeType="1"/>
          </p:cNvSpPr>
          <p:nvPr/>
        </p:nvSpPr>
        <p:spPr bwMode="auto">
          <a:xfrm flipH="1">
            <a:off x="41148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34" name="Line 6"/>
          <p:cNvSpPr>
            <a:spLocks noChangeShapeType="1"/>
          </p:cNvSpPr>
          <p:nvPr/>
        </p:nvSpPr>
        <p:spPr bwMode="auto">
          <a:xfrm>
            <a:off x="3200400" y="26670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35" name="Line 7"/>
          <p:cNvSpPr>
            <a:spLocks noChangeShapeType="1"/>
          </p:cNvSpPr>
          <p:nvPr/>
        </p:nvSpPr>
        <p:spPr bwMode="auto">
          <a:xfrm flipH="1">
            <a:off x="4419600" y="152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36" name="Line 8"/>
          <p:cNvSpPr>
            <a:spLocks noChangeShapeType="1"/>
          </p:cNvSpPr>
          <p:nvPr/>
        </p:nvSpPr>
        <p:spPr bwMode="auto">
          <a:xfrm>
            <a:off x="4114800" y="152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37" name="Line 9"/>
          <p:cNvSpPr>
            <a:spLocks noChangeShapeType="1"/>
          </p:cNvSpPr>
          <p:nvPr/>
        </p:nvSpPr>
        <p:spPr bwMode="auto">
          <a:xfrm flipH="1">
            <a:off x="3733800" y="1828800"/>
            <a:ext cx="1524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38" name="Line 10"/>
          <p:cNvSpPr>
            <a:spLocks noChangeShapeType="1"/>
          </p:cNvSpPr>
          <p:nvPr/>
        </p:nvSpPr>
        <p:spPr bwMode="auto">
          <a:xfrm flipV="1">
            <a:off x="42672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39" name="Line 11"/>
          <p:cNvSpPr>
            <a:spLocks noChangeShapeType="1"/>
          </p:cNvSpPr>
          <p:nvPr/>
        </p:nvSpPr>
        <p:spPr bwMode="auto">
          <a:xfrm>
            <a:off x="4267200" y="1600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0" name="Line 12"/>
          <p:cNvSpPr>
            <a:spLocks noChangeShapeType="1"/>
          </p:cNvSpPr>
          <p:nvPr/>
        </p:nvSpPr>
        <p:spPr bwMode="auto">
          <a:xfrm>
            <a:off x="4419600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1" name="Line 13"/>
          <p:cNvSpPr>
            <a:spLocks noChangeShapeType="1"/>
          </p:cNvSpPr>
          <p:nvPr/>
        </p:nvSpPr>
        <p:spPr bwMode="auto">
          <a:xfrm flipH="1">
            <a:off x="41910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2" name="Line 14"/>
          <p:cNvSpPr>
            <a:spLocks noChangeShapeType="1"/>
          </p:cNvSpPr>
          <p:nvPr/>
        </p:nvSpPr>
        <p:spPr bwMode="auto">
          <a:xfrm>
            <a:off x="4191000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3" name="Line 15"/>
          <p:cNvSpPr>
            <a:spLocks noChangeShapeType="1"/>
          </p:cNvSpPr>
          <p:nvPr/>
        </p:nvSpPr>
        <p:spPr bwMode="auto">
          <a:xfrm flipH="1">
            <a:off x="4191000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4" name="Freeform 16"/>
          <p:cNvSpPr>
            <a:spLocks/>
          </p:cNvSpPr>
          <p:nvPr/>
        </p:nvSpPr>
        <p:spPr bwMode="auto">
          <a:xfrm>
            <a:off x="4416425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5" name="Line 17"/>
          <p:cNvSpPr>
            <a:spLocks noChangeShapeType="1"/>
          </p:cNvSpPr>
          <p:nvPr/>
        </p:nvSpPr>
        <p:spPr bwMode="auto">
          <a:xfrm>
            <a:off x="4572000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6" name="Line 18"/>
          <p:cNvSpPr>
            <a:spLocks noChangeShapeType="1"/>
          </p:cNvSpPr>
          <p:nvPr/>
        </p:nvSpPr>
        <p:spPr bwMode="auto">
          <a:xfrm>
            <a:off x="3810000" y="4191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7" name="Line 19"/>
          <p:cNvSpPr>
            <a:spLocks noChangeShapeType="1"/>
          </p:cNvSpPr>
          <p:nvPr/>
        </p:nvSpPr>
        <p:spPr bwMode="auto">
          <a:xfrm>
            <a:off x="3563938" y="3789363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8" name="Line 20"/>
          <p:cNvSpPr>
            <a:spLocks noChangeShapeType="1"/>
          </p:cNvSpPr>
          <p:nvPr/>
        </p:nvSpPr>
        <p:spPr bwMode="auto">
          <a:xfrm flipV="1">
            <a:off x="47244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49" name="Line 21"/>
          <p:cNvSpPr>
            <a:spLocks noChangeShapeType="1"/>
          </p:cNvSpPr>
          <p:nvPr/>
        </p:nvSpPr>
        <p:spPr bwMode="auto">
          <a:xfrm flipV="1">
            <a:off x="4267200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0" name="Line 22"/>
          <p:cNvSpPr>
            <a:spLocks noChangeShapeType="1"/>
          </p:cNvSpPr>
          <p:nvPr/>
        </p:nvSpPr>
        <p:spPr bwMode="auto">
          <a:xfrm flipV="1">
            <a:off x="4648200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1" name="Line 23"/>
          <p:cNvSpPr>
            <a:spLocks noChangeShapeType="1"/>
          </p:cNvSpPr>
          <p:nvPr/>
        </p:nvSpPr>
        <p:spPr bwMode="auto">
          <a:xfrm>
            <a:off x="4495800" y="32004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2" name="Line 24"/>
          <p:cNvSpPr>
            <a:spLocks noChangeShapeType="1"/>
          </p:cNvSpPr>
          <p:nvPr/>
        </p:nvSpPr>
        <p:spPr bwMode="auto">
          <a:xfrm flipH="1" flipV="1">
            <a:off x="4267200" y="2667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3" name="Line 25"/>
          <p:cNvSpPr>
            <a:spLocks noChangeShapeType="1"/>
          </p:cNvSpPr>
          <p:nvPr/>
        </p:nvSpPr>
        <p:spPr bwMode="auto">
          <a:xfrm>
            <a:off x="3810000" y="2514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4" name="Line 26"/>
          <p:cNvSpPr>
            <a:spLocks noChangeShapeType="1"/>
          </p:cNvSpPr>
          <p:nvPr/>
        </p:nvSpPr>
        <p:spPr bwMode="auto">
          <a:xfrm>
            <a:off x="3810000" y="28194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5" name="Line 27"/>
          <p:cNvSpPr>
            <a:spLocks noChangeShapeType="1"/>
          </p:cNvSpPr>
          <p:nvPr/>
        </p:nvSpPr>
        <p:spPr bwMode="auto">
          <a:xfrm>
            <a:off x="3810000" y="304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6" name="Line 28"/>
          <p:cNvSpPr>
            <a:spLocks noChangeShapeType="1"/>
          </p:cNvSpPr>
          <p:nvPr/>
        </p:nvSpPr>
        <p:spPr bwMode="auto">
          <a:xfrm>
            <a:off x="3810000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7" name="Line 29"/>
          <p:cNvSpPr>
            <a:spLocks noChangeShapeType="1"/>
          </p:cNvSpPr>
          <p:nvPr/>
        </p:nvSpPr>
        <p:spPr bwMode="auto">
          <a:xfrm>
            <a:off x="3810000" y="3657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8" name="Line 30"/>
          <p:cNvSpPr>
            <a:spLocks noChangeShapeType="1"/>
          </p:cNvSpPr>
          <p:nvPr/>
        </p:nvSpPr>
        <p:spPr bwMode="auto">
          <a:xfrm>
            <a:off x="3810000" y="4038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59" name="Line 31"/>
          <p:cNvSpPr>
            <a:spLocks noChangeShapeType="1"/>
          </p:cNvSpPr>
          <p:nvPr/>
        </p:nvSpPr>
        <p:spPr bwMode="auto">
          <a:xfrm>
            <a:off x="3810000" y="3581400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0" name="Line 32"/>
          <p:cNvSpPr>
            <a:spLocks noChangeShapeType="1"/>
          </p:cNvSpPr>
          <p:nvPr/>
        </p:nvSpPr>
        <p:spPr bwMode="auto">
          <a:xfrm>
            <a:off x="4114800" y="2286000"/>
            <a:ext cx="0" cy="428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1" name="Line 33"/>
          <p:cNvSpPr>
            <a:spLocks noChangeShapeType="1"/>
          </p:cNvSpPr>
          <p:nvPr/>
        </p:nvSpPr>
        <p:spPr bwMode="auto">
          <a:xfrm>
            <a:off x="4114800" y="2286000"/>
            <a:ext cx="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2" name="Freeform 34"/>
          <p:cNvSpPr>
            <a:spLocks/>
          </p:cNvSpPr>
          <p:nvPr/>
        </p:nvSpPr>
        <p:spPr bwMode="auto">
          <a:xfrm>
            <a:off x="4476750" y="3189288"/>
            <a:ext cx="26988" cy="26987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4" y="3"/>
              </a:cxn>
              <a:cxn ang="0">
                <a:pos x="14" y="5"/>
              </a:cxn>
            </a:cxnLst>
            <a:rect l="0" t="0" r="r" b="b"/>
            <a:pathLst>
              <a:path w="17" h="17">
                <a:moveTo>
                  <a:pt x="14" y="5"/>
                </a:moveTo>
                <a:cubicBezTo>
                  <a:pt x="0" y="0"/>
                  <a:pt x="9" y="17"/>
                  <a:pt x="14" y="3"/>
                </a:cubicBezTo>
                <a:cubicBezTo>
                  <a:pt x="16" y="10"/>
                  <a:pt x="17" y="11"/>
                  <a:pt x="14" y="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3" name="Line 35"/>
          <p:cNvSpPr>
            <a:spLocks noChangeShapeType="1"/>
          </p:cNvSpPr>
          <p:nvPr/>
        </p:nvSpPr>
        <p:spPr bwMode="auto">
          <a:xfrm>
            <a:off x="4191000" y="47244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4" name="Freeform 36"/>
          <p:cNvSpPr>
            <a:spLocks/>
          </p:cNvSpPr>
          <p:nvPr/>
        </p:nvSpPr>
        <p:spPr bwMode="auto">
          <a:xfrm>
            <a:off x="4540250" y="4772025"/>
            <a:ext cx="42863" cy="55563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20" y="18"/>
              </a:cxn>
              <a:cxn ang="0">
                <a:pos x="10" y="6"/>
              </a:cxn>
              <a:cxn ang="0">
                <a:pos x="14" y="12"/>
              </a:cxn>
              <a:cxn ang="0">
                <a:pos x="8" y="8"/>
              </a:cxn>
              <a:cxn ang="0">
                <a:pos x="14" y="10"/>
              </a:cxn>
              <a:cxn ang="0">
                <a:pos x="16" y="8"/>
              </a:cxn>
              <a:cxn ang="0">
                <a:pos x="22" y="10"/>
              </a:cxn>
              <a:cxn ang="0">
                <a:pos x="14" y="4"/>
              </a:cxn>
              <a:cxn ang="0">
                <a:pos x="16" y="12"/>
              </a:cxn>
              <a:cxn ang="0">
                <a:pos x="14" y="20"/>
              </a:cxn>
              <a:cxn ang="0">
                <a:pos x="12" y="12"/>
              </a:cxn>
              <a:cxn ang="0">
                <a:pos x="6" y="6"/>
              </a:cxn>
              <a:cxn ang="0">
                <a:pos x="2" y="0"/>
              </a:cxn>
              <a:cxn ang="0">
                <a:pos x="4" y="6"/>
              </a:cxn>
              <a:cxn ang="0">
                <a:pos x="12" y="18"/>
              </a:cxn>
              <a:cxn ang="0">
                <a:pos x="14" y="22"/>
              </a:cxn>
            </a:cxnLst>
            <a:rect l="0" t="0" r="r" b="b"/>
            <a:pathLst>
              <a:path w="27" h="35">
                <a:moveTo>
                  <a:pt x="16" y="6"/>
                </a:moveTo>
                <a:cubicBezTo>
                  <a:pt x="17" y="10"/>
                  <a:pt x="19" y="14"/>
                  <a:pt x="20" y="18"/>
                </a:cubicBezTo>
                <a:cubicBezTo>
                  <a:pt x="26" y="35"/>
                  <a:pt x="15" y="6"/>
                  <a:pt x="10" y="6"/>
                </a:cubicBezTo>
                <a:cubicBezTo>
                  <a:pt x="8" y="6"/>
                  <a:pt x="16" y="10"/>
                  <a:pt x="14" y="12"/>
                </a:cubicBezTo>
                <a:cubicBezTo>
                  <a:pt x="12" y="14"/>
                  <a:pt x="8" y="10"/>
                  <a:pt x="8" y="8"/>
                </a:cubicBezTo>
                <a:cubicBezTo>
                  <a:pt x="8" y="6"/>
                  <a:pt x="12" y="9"/>
                  <a:pt x="14" y="10"/>
                </a:cubicBezTo>
                <a:cubicBezTo>
                  <a:pt x="24" y="24"/>
                  <a:pt x="14" y="11"/>
                  <a:pt x="16" y="8"/>
                </a:cubicBezTo>
                <a:cubicBezTo>
                  <a:pt x="17" y="6"/>
                  <a:pt x="20" y="9"/>
                  <a:pt x="22" y="10"/>
                </a:cubicBezTo>
                <a:cubicBezTo>
                  <a:pt x="27" y="26"/>
                  <a:pt x="16" y="7"/>
                  <a:pt x="14" y="4"/>
                </a:cubicBezTo>
                <a:cubicBezTo>
                  <a:pt x="15" y="7"/>
                  <a:pt x="16" y="9"/>
                  <a:pt x="16" y="12"/>
                </a:cubicBezTo>
                <a:cubicBezTo>
                  <a:pt x="16" y="15"/>
                  <a:pt x="17" y="20"/>
                  <a:pt x="14" y="20"/>
                </a:cubicBezTo>
                <a:cubicBezTo>
                  <a:pt x="11" y="20"/>
                  <a:pt x="13" y="14"/>
                  <a:pt x="12" y="12"/>
                </a:cubicBezTo>
                <a:cubicBezTo>
                  <a:pt x="11" y="10"/>
                  <a:pt x="8" y="8"/>
                  <a:pt x="6" y="6"/>
                </a:cubicBezTo>
                <a:cubicBezTo>
                  <a:pt x="4" y="4"/>
                  <a:pt x="4" y="0"/>
                  <a:pt x="2" y="0"/>
                </a:cubicBezTo>
                <a:cubicBezTo>
                  <a:pt x="0" y="0"/>
                  <a:pt x="3" y="4"/>
                  <a:pt x="4" y="6"/>
                </a:cubicBezTo>
                <a:cubicBezTo>
                  <a:pt x="6" y="10"/>
                  <a:pt x="10" y="14"/>
                  <a:pt x="12" y="18"/>
                </a:cubicBezTo>
                <a:cubicBezTo>
                  <a:pt x="13" y="19"/>
                  <a:pt x="13" y="21"/>
                  <a:pt x="14" y="2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5" name="Line 37"/>
          <p:cNvSpPr>
            <a:spLocks noChangeShapeType="1"/>
          </p:cNvSpPr>
          <p:nvPr/>
        </p:nvSpPr>
        <p:spPr bwMode="auto">
          <a:xfrm>
            <a:off x="4114800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6" name="Line 38"/>
          <p:cNvSpPr>
            <a:spLocks noChangeShapeType="1"/>
          </p:cNvSpPr>
          <p:nvPr/>
        </p:nvSpPr>
        <p:spPr bwMode="auto">
          <a:xfrm>
            <a:off x="4114800" y="22860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7" name="Freeform 39"/>
          <p:cNvSpPr>
            <a:spLocks/>
          </p:cNvSpPr>
          <p:nvPr/>
        </p:nvSpPr>
        <p:spPr bwMode="auto">
          <a:xfrm>
            <a:off x="3429000" y="2057400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8" name="Freeform 40"/>
          <p:cNvSpPr>
            <a:spLocks/>
          </p:cNvSpPr>
          <p:nvPr/>
        </p:nvSpPr>
        <p:spPr bwMode="auto">
          <a:xfrm>
            <a:off x="3797300" y="2044700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69" name="Freeform 41"/>
          <p:cNvSpPr>
            <a:spLocks/>
          </p:cNvSpPr>
          <p:nvPr/>
        </p:nvSpPr>
        <p:spPr bwMode="auto">
          <a:xfrm>
            <a:off x="3429000" y="31242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48"/>
                  <a:pt x="8" y="96"/>
                  <a:pt x="48" y="144"/>
                </a:cubicBezTo>
                <a:cubicBezTo>
                  <a:pt x="88" y="192"/>
                  <a:pt x="208" y="264"/>
                  <a:pt x="240" y="2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70" name="Freeform 42"/>
          <p:cNvSpPr>
            <a:spLocks/>
          </p:cNvSpPr>
          <p:nvPr/>
        </p:nvSpPr>
        <p:spPr bwMode="auto">
          <a:xfrm>
            <a:off x="3873500" y="2062163"/>
            <a:ext cx="33338" cy="30162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7" y="6"/>
              </a:cxn>
              <a:cxn ang="0">
                <a:pos x="12" y="5"/>
              </a:cxn>
              <a:cxn ang="0">
                <a:pos x="17" y="4"/>
              </a:cxn>
              <a:cxn ang="0">
                <a:pos x="11" y="12"/>
              </a:cxn>
              <a:cxn ang="0">
                <a:pos x="9" y="8"/>
              </a:cxn>
              <a:cxn ang="0">
                <a:pos x="8" y="17"/>
              </a:cxn>
              <a:cxn ang="0">
                <a:pos x="12" y="13"/>
              </a:cxn>
              <a:cxn ang="0">
                <a:pos x="19" y="5"/>
              </a:cxn>
              <a:cxn ang="0">
                <a:pos x="19" y="2"/>
              </a:cxn>
              <a:cxn ang="0">
                <a:pos x="11" y="5"/>
              </a:cxn>
            </a:cxnLst>
            <a:rect l="0" t="0" r="r" b="b"/>
            <a:pathLst>
              <a:path w="21" h="19">
                <a:moveTo>
                  <a:pt x="11" y="5"/>
                </a:moveTo>
                <a:cubicBezTo>
                  <a:pt x="13" y="5"/>
                  <a:pt x="15" y="6"/>
                  <a:pt x="17" y="6"/>
                </a:cubicBezTo>
                <a:cubicBezTo>
                  <a:pt x="19" y="6"/>
                  <a:pt x="12" y="7"/>
                  <a:pt x="12" y="5"/>
                </a:cubicBezTo>
                <a:cubicBezTo>
                  <a:pt x="12" y="3"/>
                  <a:pt x="15" y="4"/>
                  <a:pt x="17" y="4"/>
                </a:cubicBezTo>
                <a:cubicBezTo>
                  <a:pt x="17" y="4"/>
                  <a:pt x="13" y="10"/>
                  <a:pt x="11" y="12"/>
                </a:cubicBezTo>
                <a:cubicBezTo>
                  <a:pt x="10" y="11"/>
                  <a:pt x="10" y="7"/>
                  <a:pt x="9" y="8"/>
                </a:cubicBezTo>
                <a:cubicBezTo>
                  <a:pt x="7" y="11"/>
                  <a:pt x="6" y="14"/>
                  <a:pt x="8" y="17"/>
                </a:cubicBezTo>
                <a:cubicBezTo>
                  <a:pt x="9" y="19"/>
                  <a:pt x="11" y="15"/>
                  <a:pt x="12" y="13"/>
                </a:cubicBezTo>
                <a:cubicBezTo>
                  <a:pt x="16" y="7"/>
                  <a:pt x="14" y="10"/>
                  <a:pt x="19" y="5"/>
                </a:cubicBezTo>
                <a:cubicBezTo>
                  <a:pt x="0" y="3"/>
                  <a:pt x="17" y="6"/>
                  <a:pt x="19" y="2"/>
                </a:cubicBezTo>
                <a:cubicBezTo>
                  <a:pt x="21" y="0"/>
                  <a:pt x="12" y="2"/>
                  <a:pt x="11" y="5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73" name="Freeform 45"/>
          <p:cNvSpPr>
            <a:spLocks/>
          </p:cNvSpPr>
          <p:nvPr/>
        </p:nvSpPr>
        <p:spPr bwMode="auto">
          <a:xfrm>
            <a:off x="3833813" y="2051050"/>
            <a:ext cx="280987" cy="349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36" y="4"/>
              </a:cxn>
              <a:cxn ang="0">
                <a:pos x="141" y="4"/>
              </a:cxn>
              <a:cxn ang="0">
                <a:pos x="177" y="1"/>
              </a:cxn>
            </a:cxnLst>
            <a:rect l="0" t="0" r="r" b="b"/>
            <a:pathLst>
              <a:path w="177" h="22">
                <a:moveTo>
                  <a:pt x="0" y="22"/>
                </a:moveTo>
                <a:cubicBezTo>
                  <a:pt x="13" y="18"/>
                  <a:pt x="23" y="8"/>
                  <a:pt x="36" y="4"/>
                </a:cubicBezTo>
                <a:cubicBezTo>
                  <a:pt x="72" y="10"/>
                  <a:pt x="104" y="7"/>
                  <a:pt x="141" y="4"/>
                </a:cubicBezTo>
                <a:cubicBezTo>
                  <a:pt x="163" y="0"/>
                  <a:pt x="151" y="1"/>
                  <a:pt x="177" y="1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4974" name="Freeform 46"/>
          <p:cNvSpPr>
            <a:spLocks/>
          </p:cNvSpPr>
          <p:nvPr/>
        </p:nvSpPr>
        <p:spPr bwMode="auto">
          <a:xfrm>
            <a:off x="3752850" y="4195763"/>
            <a:ext cx="98425" cy="9683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56" y="40"/>
              </a:cxn>
              <a:cxn ang="0">
                <a:pos x="13" y="37"/>
              </a:cxn>
              <a:cxn ang="0">
                <a:pos x="16" y="3"/>
              </a:cxn>
              <a:cxn ang="0">
                <a:pos x="42" y="5"/>
              </a:cxn>
              <a:cxn ang="0">
                <a:pos x="42" y="37"/>
              </a:cxn>
              <a:cxn ang="0">
                <a:pos x="26" y="40"/>
              </a:cxn>
              <a:cxn ang="0">
                <a:pos x="29" y="5"/>
              </a:cxn>
              <a:cxn ang="0">
                <a:pos x="48" y="40"/>
              </a:cxn>
              <a:cxn ang="0">
                <a:pos x="21" y="29"/>
              </a:cxn>
              <a:cxn ang="0">
                <a:pos x="24" y="11"/>
              </a:cxn>
              <a:cxn ang="0">
                <a:pos x="42" y="13"/>
              </a:cxn>
              <a:cxn ang="0">
                <a:pos x="34" y="29"/>
              </a:cxn>
              <a:cxn ang="0">
                <a:pos x="45" y="13"/>
              </a:cxn>
              <a:cxn ang="0">
                <a:pos x="29" y="40"/>
              </a:cxn>
              <a:cxn ang="0">
                <a:pos x="8" y="16"/>
              </a:cxn>
            </a:cxnLst>
            <a:rect l="0" t="0" r="r" b="b"/>
            <a:pathLst>
              <a:path w="62" h="61">
                <a:moveTo>
                  <a:pt x="21" y="0"/>
                </a:moveTo>
                <a:cubicBezTo>
                  <a:pt x="62" y="4"/>
                  <a:pt x="59" y="0"/>
                  <a:pt x="56" y="40"/>
                </a:cubicBezTo>
                <a:cubicBezTo>
                  <a:pt x="42" y="39"/>
                  <a:pt x="27" y="40"/>
                  <a:pt x="13" y="37"/>
                </a:cubicBezTo>
                <a:cubicBezTo>
                  <a:pt x="0" y="34"/>
                  <a:pt x="9" y="9"/>
                  <a:pt x="16" y="3"/>
                </a:cubicBezTo>
                <a:cubicBezTo>
                  <a:pt x="25" y="4"/>
                  <a:pt x="34" y="2"/>
                  <a:pt x="42" y="5"/>
                </a:cubicBezTo>
                <a:cubicBezTo>
                  <a:pt x="55" y="9"/>
                  <a:pt x="43" y="36"/>
                  <a:pt x="42" y="37"/>
                </a:cubicBezTo>
                <a:cubicBezTo>
                  <a:pt x="39" y="41"/>
                  <a:pt x="31" y="39"/>
                  <a:pt x="26" y="40"/>
                </a:cubicBezTo>
                <a:cubicBezTo>
                  <a:pt x="18" y="28"/>
                  <a:pt x="11" y="12"/>
                  <a:pt x="29" y="5"/>
                </a:cubicBezTo>
                <a:cubicBezTo>
                  <a:pt x="45" y="9"/>
                  <a:pt x="44" y="24"/>
                  <a:pt x="48" y="40"/>
                </a:cubicBezTo>
                <a:cubicBezTo>
                  <a:pt x="40" y="61"/>
                  <a:pt x="25" y="41"/>
                  <a:pt x="21" y="29"/>
                </a:cubicBezTo>
                <a:cubicBezTo>
                  <a:pt x="22" y="23"/>
                  <a:pt x="19" y="15"/>
                  <a:pt x="24" y="11"/>
                </a:cubicBezTo>
                <a:cubicBezTo>
                  <a:pt x="29" y="7"/>
                  <a:pt x="39" y="8"/>
                  <a:pt x="42" y="13"/>
                </a:cubicBezTo>
                <a:cubicBezTo>
                  <a:pt x="45" y="18"/>
                  <a:pt x="37" y="24"/>
                  <a:pt x="34" y="29"/>
                </a:cubicBezTo>
                <a:cubicBezTo>
                  <a:pt x="25" y="15"/>
                  <a:pt x="29" y="10"/>
                  <a:pt x="45" y="13"/>
                </a:cubicBezTo>
                <a:cubicBezTo>
                  <a:pt x="51" y="28"/>
                  <a:pt x="43" y="36"/>
                  <a:pt x="29" y="40"/>
                </a:cubicBezTo>
                <a:cubicBezTo>
                  <a:pt x="14" y="36"/>
                  <a:pt x="13" y="29"/>
                  <a:pt x="8" y="16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4975" name="Rectangle 47"/>
          <p:cNvSpPr>
            <a:spLocks noChangeArrowheads="1"/>
          </p:cNvSpPr>
          <p:nvPr/>
        </p:nvSpPr>
        <p:spPr bwMode="auto">
          <a:xfrm>
            <a:off x="2058988" y="549275"/>
            <a:ext cx="5026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4976" name="Rectangle 48"/>
          <p:cNvSpPr>
            <a:spLocks noChangeArrowheads="1"/>
          </p:cNvSpPr>
          <p:nvPr/>
        </p:nvSpPr>
        <p:spPr bwMode="auto">
          <a:xfrm>
            <a:off x="3419475" y="62007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2_54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Line 2"/>
          <p:cNvSpPr>
            <a:spLocks noChangeShapeType="1"/>
          </p:cNvSpPr>
          <p:nvPr/>
        </p:nvSpPr>
        <p:spPr bwMode="auto">
          <a:xfrm>
            <a:off x="3036888" y="15208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55" name="Line 3"/>
          <p:cNvSpPr>
            <a:spLocks noChangeShapeType="1"/>
          </p:cNvSpPr>
          <p:nvPr/>
        </p:nvSpPr>
        <p:spPr bwMode="auto">
          <a:xfrm>
            <a:off x="4187825" y="388302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56" name="Line 4"/>
          <p:cNvSpPr>
            <a:spLocks noChangeShapeType="1"/>
          </p:cNvSpPr>
          <p:nvPr/>
        </p:nvSpPr>
        <p:spPr bwMode="auto">
          <a:xfrm>
            <a:off x="4187825" y="15208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57" name="Freeform 5"/>
          <p:cNvSpPr>
            <a:spLocks/>
          </p:cNvSpPr>
          <p:nvPr/>
        </p:nvSpPr>
        <p:spPr bwMode="auto">
          <a:xfrm>
            <a:off x="4187825" y="3883025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58" name="Line 6"/>
          <p:cNvSpPr>
            <a:spLocks noChangeShapeType="1"/>
          </p:cNvSpPr>
          <p:nvPr/>
        </p:nvSpPr>
        <p:spPr bwMode="auto">
          <a:xfrm flipH="1" flipV="1">
            <a:off x="4052888" y="3578225"/>
            <a:ext cx="134937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59" name="Line 7"/>
          <p:cNvSpPr>
            <a:spLocks noChangeShapeType="1"/>
          </p:cNvSpPr>
          <p:nvPr/>
        </p:nvSpPr>
        <p:spPr bwMode="auto">
          <a:xfrm flipH="1">
            <a:off x="4052888" y="2968625"/>
            <a:ext cx="134937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60" name="Text Box 8"/>
          <p:cNvSpPr txBox="1">
            <a:spLocks noChangeArrowheads="1"/>
          </p:cNvSpPr>
          <p:nvPr/>
        </p:nvSpPr>
        <p:spPr bwMode="auto">
          <a:xfrm>
            <a:off x="468313" y="31750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</a:p>
        </p:txBody>
      </p:sp>
      <p:sp>
        <p:nvSpPr>
          <p:cNvPr id="765961" name="Line 9"/>
          <p:cNvSpPr>
            <a:spLocks noChangeShapeType="1"/>
          </p:cNvSpPr>
          <p:nvPr/>
        </p:nvSpPr>
        <p:spPr bwMode="auto">
          <a:xfrm flipH="1" flipV="1">
            <a:off x="37068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62" name="Line 10"/>
          <p:cNvSpPr>
            <a:spLocks noChangeShapeType="1"/>
          </p:cNvSpPr>
          <p:nvPr/>
        </p:nvSpPr>
        <p:spPr bwMode="auto">
          <a:xfrm flipV="1">
            <a:off x="30591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63" name="Line 11"/>
          <p:cNvSpPr>
            <a:spLocks noChangeShapeType="1"/>
          </p:cNvSpPr>
          <p:nvPr/>
        </p:nvSpPr>
        <p:spPr bwMode="auto">
          <a:xfrm flipV="1">
            <a:off x="3059113" y="1844675"/>
            <a:ext cx="5048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64" name="Line 12"/>
          <p:cNvSpPr>
            <a:spLocks noChangeShapeType="1"/>
          </p:cNvSpPr>
          <p:nvPr/>
        </p:nvSpPr>
        <p:spPr bwMode="auto">
          <a:xfrm flipH="1" flipV="1">
            <a:off x="3706813" y="18446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65" name="Text Box 13"/>
          <p:cNvSpPr txBox="1">
            <a:spLocks noChangeArrowheads="1"/>
          </p:cNvSpPr>
          <p:nvPr/>
        </p:nvSpPr>
        <p:spPr bwMode="auto">
          <a:xfrm>
            <a:off x="1476375" y="2270125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65966" name="Text Box 14"/>
          <p:cNvSpPr txBox="1">
            <a:spLocks noChangeArrowheads="1"/>
          </p:cNvSpPr>
          <p:nvPr/>
        </p:nvSpPr>
        <p:spPr bwMode="auto">
          <a:xfrm>
            <a:off x="29876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2_55</a:t>
            </a:r>
          </a:p>
        </p:txBody>
      </p:sp>
      <p:sp>
        <p:nvSpPr>
          <p:cNvPr id="765967" name="Freeform 15"/>
          <p:cNvSpPr>
            <a:spLocks/>
          </p:cNvSpPr>
          <p:nvPr/>
        </p:nvSpPr>
        <p:spPr bwMode="auto">
          <a:xfrm>
            <a:off x="4500563" y="3619500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68" name="Freeform 16"/>
          <p:cNvSpPr>
            <a:spLocks/>
          </p:cNvSpPr>
          <p:nvPr/>
        </p:nvSpPr>
        <p:spPr bwMode="auto">
          <a:xfrm>
            <a:off x="4140200" y="2997200"/>
            <a:ext cx="1800225" cy="208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69" name="Freeform 17"/>
          <p:cNvSpPr>
            <a:spLocks/>
          </p:cNvSpPr>
          <p:nvPr/>
        </p:nvSpPr>
        <p:spPr bwMode="auto">
          <a:xfrm>
            <a:off x="4552950" y="3619500"/>
            <a:ext cx="1027113" cy="2257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5970" name="Line 18"/>
          <p:cNvSpPr>
            <a:spLocks noChangeShapeType="1"/>
          </p:cNvSpPr>
          <p:nvPr/>
        </p:nvSpPr>
        <p:spPr bwMode="auto">
          <a:xfrm flipV="1">
            <a:off x="5003800" y="2708275"/>
            <a:ext cx="12969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71" name="Rectangle 19"/>
          <p:cNvSpPr>
            <a:spLocks noChangeArrowheads="1"/>
          </p:cNvSpPr>
          <p:nvPr/>
        </p:nvSpPr>
        <p:spPr bwMode="auto">
          <a:xfrm>
            <a:off x="6216650" y="25955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anterior</a:t>
            </a:r>
          </a:p>
        </p:txBody>
      </p:sp>
      <p:sp>
        <p:nvSpPr>
          <p:cNvPr id="765972" name="Line 20"/>
          <p:cNvSpPr>
            <a:spLocks noChangeShapeType="1"/>
          </p:cNvSpPr>
          <p:nvPr/>
        </p:nvSpPr>
        <p:spPr bwMode="auto">
          <a:xfrm>
            <a:off x="5148263" y="407670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73" name="Rectangle 21"/>
          <p:cNvSpPr>
            <a:spLocks noChangeArrowheads="1"/>
          </p:cNvSpPr>
          <p:nvPr/>
        </p:nvSpPr>
        <p:spPr bwMode="auto">
          <a:xfrm>
            <a:off x="6262688" y="38608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interna</a:t>
            </a:r>
          </a:p>
        </p:txBody>
      </p:sp>
      <p:sp>
        <p:nvSpPr>
          <p:cNvPr id="765974" name="Line 22"/>
          <p:cNvSpPr>
            <a:spLocks noChangeShapeType="1"/>
          </p:cNvSpPr>
          <p:nvPr/>
        </p:nvSpPr>
        <p:spPr bwMode="auto">
          <a:xfrm flipV="1">
            <a:off x="5003800" y="4149725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75" name="Line 23"/>
          <p:cNvSpPr>
            <a:spLocks noChangeShapeType="1"/>
          </p:cNvSpPr>
          <p:nvPr/>
        </p:nvSpPr>
        <p:spPr bwMode="auto">
          <a:xfrm flipH="1" flipV="1">
            <a:off x="5219700" y="4129088"/>
            <a:ext cx="142875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76" name="Rectangle 24"/>
          <p:cNvSpPr>
            <a:spLocks noChangeArrowheads="1"/>
          </p:cNvSpPr>
          <p:nvPr/>
        </p:nvSpPr>
        <p:spPr bwMode="auto">
          <a:xfrm>
            <a:off x="333375" y="2924175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Femoral común</a:t>
            </a:r>
          </a:p>
        </p:txBody>
      </p:sp>
      <p:sp>
        <p:nvSpPr>
          <p:cNvPr id="765977" name="Line 25"/>
          <p:cNvSpPr>
            <a:spLocks noChangeShapeType="1"/>
          </p:cNvSpPr>
          <p:nvPr/>
        </p:nvSpPr>
        <p:spPr bwMode="auto">
          <a:xfrm>
            <a:off x="2339975" y="3141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78" name="Line 26"/>
          <p:cNvSpPr>
            <a:spLocks noChangeShapeType="1"/>
          </p:cNvSpPr>
          <p:nvPr/>
        </p:nvSpPr>
        <p:spPr bwMode="auto">
          <a:xfrm flipV="1">
            <a:off x="5580063" y="4076700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79" name="Line 27"/>
          <p:cNvSpPr>
            <a:spLocks noChangeShapeType="1"/>
          </p:cNvSpPr>
          <p:nvPr/>
        </p:nvSpPr>
        <p:spPr bwMode="auto">
          <a:xfrm flipH="1" flipV="1">
            <a:off x="5724525" y="4076700"/>
            <a:ext cx="142875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80" name="Line 28"/>
          <p:cNvSpPr>
            <a:spLocks noChangeShapeType="1"/>
          </p:cNvSpPr>
          <p:nvPr/>
        </p:nvSpPr>
        <p:spPr bwMode="auto">
          <a:xfrm>
            <a:off x="4211638" y="2997200"/>
            <a:ext cx="0" cy="86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5981" name="Line 29"/>
          <p:cNvSpPr>
            <a:spLocks noChangeShapeType="1"/>
          </p:cNvSpPr>
          <p:nvPr/>
        </p:nvSpPr>
        <p:spPr bwMode="auto">
          <a:xfrm flipH="1">
            <a:off x="4500563" y="2997200"/>
            <a:ext cx="142875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Line 2"/>
          <p:cNvSpPr>
            <a:spLocks noChangeShapeType="1"/>
          </p:cNvSpPr>
          <p:nvPr/>
        </p:nvSpPr>
        <p:spPr bwMode="auto">
          <a:xfrm>
            <a:off x="3036888" y="15208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79" name="Line 3"/>
          <p:cNvSpPr>
            <a:spLocks noChangeShapeType="1"/>
          </p:cNvSpPr>
          <p:nvPr/>
        </p:nvSpPr>
        <p:spPr bwMode="auto">
          <a:xfrm>
            <a:off x="4187825" y="388302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80" name="Line 4"/>
          <p:cNvSpPr>
            <a:spLocks noChangeShapeType="1"/>
          </p:cNvSpPr>
          <p:nvPr/>
        </p:nvSpPr>
        <p:spPr bwMode="auto">
          <a:xfrm>
            <a:off x="4187825" y="15208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81" name="Freeform 5"/>
          <p:cNvSpPr>
            <a:spLocks/>
          </p:cNvSpPr>
          <p:nvPr/>
        </p:nvSpPr>
        <p:spPr bwMode="auto">
          <a:xfrm>
            <a:off x="4187825" y="3883025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82" name="Line 6"/>
          <p:cNvSpPr>
            <a:spLocks noChangeShapeType="1"/>
          </p:cNvSpPr>
          <p:nvPr/>
        </p:nvSpPr>
        <p:spPr bwMode="auto">
          <a:xfrm flipH="1" flipV="1">
            <a:off x="4067175" y="3716338"/>
            <a:ext cx="120650" cy="16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83" name="Line 7"/>
          <p:cNvSpPr>
            <a:spLocks noChangeShapeType="1"/>
          </p:cNvSpPr>
          <p:nvPr/>
        </p:nvSpPr>
        <p:spPr bwMode="auto">
          <a:xfrm flipH="1">
            <a:off x="4067175" y="2968625"/>
            <a:ext cx="120650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84" name="Text Box 8"/>
          <p:cNvSpPr txBox="1">
            <a:spLocks noChangeArrowheads="1"/>
          </p:cNvSpPr>
          <p:nvPr/>
        </p:nvSpPr>
        <p:spPr bwMode="auto">
          <a:xfrm>
            <a:off x="468313" y="31750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</a:p>
        </p:txBody>
      </p:sp>
      <p:sp>
        <p:nvSpPr>
          <p:cNvPr id="766985" name="Line 9"/>
          <p:cNvSpPr>
            <a:spLocks noChangeShapeType="1"/>
          </p:cNvSpPr>
          <p:nvPr/>
        </p:nvSpPr>
        <p:spPr bwMode="auto">
          <a:xfrm flipH="1" flipV="1">
            <a:off x="37068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6986" name="Line 10"/>
          <p:cNvSpPr>
            <a:spLocks noChangeShapeType="1"/>
          </p:cNvSpPr>
          <p:nvPr/>
        </p:nvSpPr>
        <p:spPr bwMode="auto">
          <a:xfrm flipV="1">
            <a:off x="30591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6987" name="Text Box 11"/>
          <p:cNvSpPr txBox="1">
            <a:spLocks noChangeArrowheads="1"/>
          </p:cNvSpPr>
          <p:nvPr/>
        </p:nvSpPr>
        <p:spPr bwMode="auto">
          <a:xfrm>
            <a:off x="1476375" y="2270125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66988" name="Text Box 12"/>
          <p:cNvSpPr txBox="1">
            <a:spLocks noChangeArrowheads="1"/>
          </p:cNvSpPr>
          <p:nvPr/>
        </p:nvSpPr>
        <p:spPr bwMode="auto">
          <a:xfrm>
            <a:off x="29876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2_56</a:t>
            </a:r>
          </a:p>
        </p:txBody>
      </p:sp>
      <p:sp>
        <p:nvSpPr>
          <p:cNvPr id="766989" name="Freeform 13"/>
          <p:cNvSpPr>
            <a:spLocks/>
          </p:cNvSpPr>
          <p:nvPr/>
        </p:nvSpPr>
        <p:spPr bwMode="auto">
          <a:xfrm>
            <a:off x="4211638" y="2997200"/>
            <a:ext cx="1223962" cy="283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90" name="Freeform 14"/>
          <p:cNvSpPr>
            <a:spLocks/>
          </p:cNvSpPr>
          <p:nvPr/>
        </p:nvSpPr>
        <p:spPr bwMode="auto">
          <a:xfrm>
            <a:off x="5364163" y="3573463"/>
            <a:ext cx="1295400" cy="2519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91" name="Freeform 15"/>
          <p:cNvSpPr>
            <a:spLocks/>
          </p:cNvSpPr>
          <p:nvPr/>
        </p:nvSpPr>
        <p:spPr bwMode="auto">
          <a:xfrm>
            <a:off x="5364163" y="4076700"/>
            <a:ext cx="792162" cy="2232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solidFill>
            <a:schemeClr val="bg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6992" name="Line 16"/>
          <p:cNvSpPr>
            <a:spLocks noChangeShapeType="1"/>
          </p:cNvSpPr>
          <p:nvPr/>
        </p:nvSpPr>
        <p:spPr bwMode="auto">
          <a:xfrm flipV="1">
            <a:off x="5795963" y="2925763"/>
            <a:ext cx="5048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6993" name="Rectangle 17"/>
          <p:cNvSpPr>
            <a:spLocks noChangeArrowheads="1"/>
          </p:cNvSpPr>
          <p:nvPr/>
        </p:nvSpPr>
        <p:spPr bwMode="auto">
          <a:xfrm>
            <a:off x="6216650" y="25955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anterior</a:t>
            </a:r>
          </a:p>
        </p:txBody>
      </p:sp>
      <p:sp>
        <p:nvSpPr>
          <p:cNvPr id="766994" name="Line 18"/>
          <p:cNvSpPr>
            <a:spLocks noChangeShapeType="1"/>
          </p:cNvSpPr>
          <p:nvPr/>
        </p:nvSpPr>
        <p:spPr bwMode="auto">
          <a:xfrm>
            <a:off x="5508625" y="47244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6995" name="Rectangle 19"/>
          <p:cNvSpPr>
            <a:spLocks noChangeArrowheads="1"/>
          </p:cNvSpPr>
          <p:nvPr/>
        </p:nvSpPr>
        <p:spPr bwMode="auto">
          <a:xfrm>
            <a:off x="6983413" y="4502150"/>
            <a:ext cx="1909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interna</a:t>
            </a:r>
          </a:p>
        </p:txBody>
      </p:sp>
      <p:sp>
        <p:nvSpPr>
          <p:cNvPr id="766996" name="Line 20"/>
          <p:cNvSpPr>
            <a:spLocks noChangeShapeType="1"/>
          </p:cNvSpPr>
          <p:nvPr/>
        </p:nvSpPr>
        <p:spPr bwMode="auto">
          <a:xfrm flipV="1">
            <a:off x="5003800" y="4149725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6997" name="Line 21"/>
          <p:cNvSpPr>
            <a:spLocks noChangeShapeType="1"/>
          </p:cNvSpPr>
          <p:nvPr/>
        </p:nvSpPr>
        <p:spPr bwMode="auto">
          <a:xfrm flipH="1" flipV="1">
            <a:off x="5292725" y="4149725"/>
            <a:ext cx="142875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6998" name="Rectangle 22"/>
          <p:cNvSpPr>
            <a:spLocks noChangeArrowheads="1"/>
          </p:cNvSpPr>
          <p:nvPr/>
        </p:nvSpPr>
        <p:spPr bwMode="auto">
          <a:xfrm>
            <a:off x="333375" y="2924175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Femoral común</a:t>
            </a:r>
          </a:p>
        </p:txBody>
      </p:sp>
      <p:sp>
        <p:nvSpPr>
          <p:cNvPr id="766999" name="Line 23"/>
          <p:cNvSpPr>
            <a:spLocks noChangeShapeType="1"/>
          </p:cNvSpPr>
          <p:nvPr/>
        </p:nvSpPr>
        <p:spPr bwMode="auto">
          <a:xfrm>
            <a:off x="2339975" y="3141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00" name="Line 24"/>
          <p:cNvSpPr>
            <a:spLocks noChangeShapeType="1"/>
          </p:cNvSpPr>
          <p:nvPr/>
        </p:nvSpPr>
        <p:spPr bwMode="auto">
          <a:xfrm flipH="1" flipV="1">
            <a:off x="6443663" y="4221163"/>
            <a:ext cx="21590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01" name="Line 25"/>
          <p:cNvSpPr>
            <a:spLocks noChangeShapeType="1"/>
          </p:cNvSpPr>
          <p:nvPr/>
        </p:nvSpPr>
        <p:spPr bwMode="auto">
          <a:xfrm flipV="1">
            <a:off x="6084888" y="4292600"/>
            <a:ext cx="71437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02" name="Oval 26"/>
          <p:cNvSpPr>
            <a:spLocks noChangeArrowheads="1"/>
          </p:cNvSpPr>
          <p:nvPr/>
        </p:nvSpPr>
        <p:spPr bwMode="auto">
          <a:xfrm rot="-905734">
            <a:off x="5292725" y="3562350"/>
            <a:ext cx="214313" cy="512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67006" name="Line 30"/>
          <p:cNvSpPr>
            <a:spLocks noChangeShapeType="1"/>
          </p:cNvSpPr>
          <p:nvPr/>
        </p:nvSpPr>
        <p:spPr bwMode="auto">
          <a:xfrm flipV="1">
            <a:off x="3635375" y="4076700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07" name="Line 31"/>
          <p:cNvSpPr>
            <a:spLocks noChangeShapeType="1"/>
          </p:cNvSpPr>
          <p:nvPr/>
        </p:nvSpPr>
        <p:spPr bwMode="auto">
          <a:xfrm flipV="1">
            <a:off x="5219700" y="4364038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08" name="Line 32"/>
          <p:cNvSpPr>
            <a:spLocks noChangeShapeType="1"/>
          </p:cNvSpPr>
          <p:nvPr/>
        </p:nvSpPr>
        <p:spPr bwMode="auto">
          <a:xfrm flipH="1" flipV="1">
            <a:off x="3779838" y="3357563"/>
            <a:ext cx="10795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09" name="Line 33"/>
          <p:cNvSpPr>
            <a:spLocks noChangeShapeType="1"/>
          </p:cNvSpPr>
          <p:nvPr/>
        </p:nvSpPr>
        <p:spPr bwMode="auto">
          <a:xfrm>
            <a:off x="5364163" y="3500438"/>
            <a:ext cx="71437" cy="6492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10" name="Line 34"/>
          <p:cNvSpPr>
            <a:spLocks noChangeShapeType="1"/>
          </p:cNvSpPr>
          <p:nvPr/>
        </p:nvSpPr>
        <p:spPr bwMode="auto">
          <a:xfrm flipV="1">
            <a:off x="3635375" y="1916113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11" name="Line 35"/>
          <p:cNvSpPr>
            <a:spLocks noChangeShapeType="1"/>
          </p:cNvSpPr>
          <p:nvPr/>
        </p:nvSpPr>
        <p:spPr bwMode="auto">
          <a:xfrm>
            <a:off x="6084888" y="3860800"/>
            <a:ext cx="431800" cy="93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14" name="Line 38"/>
          <p:cNvSpPr>
            <a:spLocks noChangeShapeType="1"/>
          </p:cNvSpPr>
          <p:nvPr/>
        </p:nvSpPr>
        <p:spPr bwMode="auto">
          <a:xfrm>
            <a:off x="5364163" y="4076700"/>
            <a:ext cx="714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7016" name="Line 40"/>
          <p:cNvSpPr>
            <a:spLocks noChangeShapeType="1"/>
          </p:cNvSpPr>
          <p:nvPr/>
        </p:nvSpPr>
        <p:spPr bwMode="auto">
          <a:xfrm>
            <a:off x="6372225" y="5084763"/>
            <a:ext cx="0" cy="8651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Line 2"/>
          <p:cNvSpPr>
            <a:spLocks noChangeShapeType="1"/>
          </p:cNvSpPr>
          <p:nvPr/>
        </p:nvSpPr>
        <p:spPr bwMode="auto">
          <a:xfrm>
            <a:off x="3036888" y="15208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27" name="Line 3"/>
          <p:cNvSpPr>
            <a:spLocks noChangeShapeType="1"/>
          </p:cNvSpPr>
          <p:nvPr/>
        </p:nvSpPr>
        <p:spPr bwMode="auto">
          <a:xfrm>
            <a:off x="4187825" y="388302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28" name="Line 4"/>
          <p:cNvSpPr>
            <a:spLocks noChangeShapeType="1"/>
          </p:cNvSpPr>
          <p:nvPr/>
        </p:nvSpPr>
        <p:spPr bwMode="auto">
          <a:xfrm>
            <a:off x="4140200" y="1628775"/>
            <a:ext cx="23813" cy="1620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29" name="Freeform 5"/>
          <p:cNvSpPr>
            <a:spLocks/>
          </p:cNvSpPr>
          <p:nvPr/>
        </p:nvSpPr>
        <p:spPr bwMode="auto">
          <a:xfrm>
            <a:off x="4187825" y="3883025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30" name="Line 6"/>
          <p:cNvSpPr>
            <a:spLocks noChangeShapeType="1"/>
          </p:cNvSpPr>
          <p:nvPr/>
        </p:nvSpPr>
        <p:spPr bwMode="auto">
          <a:xfrm flipH="1" flipV="1">
            <a:off x="3995738" y="3500438"/>
            <a:ext cx="192087" cy="382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31" name="Line 7"/>
          <p:cNvSpPr>
            <a:spLocks noChangeShapeType="1"/>
          </p:cNvSpPr>
          <p:nvPr/>
        </p:nvSpPr>
        <p:spPr bwMode="auto">
          <a:xfrm flipH="1">
            <a:off x="3995738" y="3213100"/>
            <a:ext cx="144462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32" name="Text Box 8"/>
          <p:cNvSpPr txBox="1">
            <a:spLocks noChangeArrowheads="1"/>
          </p:cNvSpPr>
          <p:nvPr/>
        </p:nvSpPr>
        <p:spPr bwMode="auto">
          <a:xfrm>
            <a:off x="468313" y="31750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</a:p>
        </p:txBody>
      </p:sp>
      <p:sp>
        <p:nvSpPr>
          <p:cNvPr id="769033" name="Line 9"/>
          <p:cNvSpPr>
            <a:spLocks noChangeShapeType="1"/>
          </p:cNvSpPr>
          <p:nvPr/>
        </p:nvSpPr>
        <p:spPr bwMode="auto">
          <a:xfrm flipH="1" flipV="1">
            <a:off x="37068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34" name="Line 10"/>
          <p:cNvSpPr>
            <a:spLocks noChangeShapeType="1"/>
          </p:cNvSpPr>
          <p:nvPr/>
        </p:nvSpPr>
        <p:spPr bwMode="auto">
          <a:xfrm flipV="1">
            <a:off x="30591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35" name="Text Box 11"/>
          <p:cNvSpPr txBox="1">
            <a:spLocks noChangeArrowheads="1"/>
          </p:cNvSpPr>
          <p:nvPr/>
        </p:nvSpPr>
        <p:spPr bwMode="auto">
          <a:xfrm>
            <a:off x="1476375" y="2270125"/>
            <a:ext cx="1439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69036" name="Text Box 12"/>
          <p:cNvSpPr txBox="1">
            <a:spLocks noChangeArrowheads="1"/>
          </p:cNvSpPr>
          <p:nvPr/>
        </p:nvSpPr>
        <p:spPr bwMode="auto">
          <a:xfrm>
            <a:off x="29876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2_57</a:t>
            </a:r>
          </a:p>
        </p:txBody>
      </p:sp>
      <p:sp>
        <p:nvSpPr>
          <p:cNvPr id="769037" name="Freeform 13"/>
          <p:cNvSpPr>
            <a:spLocks/>
          </p:cNvSpPr>
          <p:nvPr/>
        </p:nvSpPr>
        <p:spPr bwMode="auto">
          <a:xfrm>
            <a:off x="4138613" y="2205038"/>
            <a:ext cx="1873250" cy="280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38" name="Freeform 14"/>
          <p:cNvSpPr>
            <a:spLocks/>
          </p:cNvSpPr>
          <p:nvPr/>
        </p:nvSpPr>
        <p:spPr bwMode="auto">
          <a:xfrm>
            <a:off x="4140200" y="2708275"/>
            <a:ext cx="1368425" cy="2257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solidFill>
            <a:schemeClr val="bg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39" name="Line 15"/>
          <p:cNvSpPr>
            <a:spLocks noChangeShapeType="1"/>
          </p:cNvSpPr>
          <p:nvPr/>
        </p:nvSpPr>
        <p:spPr bwMode="auto">
          <a:xfrm flipV="1">
            <a:off x="5795963" y="2925763"/>
            <a:ext cx="5048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40" name="Rectangle 16"/>
          <p:cNvSpPr>
            <a:spLocks noChangeArrowheads="1"/>
          </p:cNvSpPr>
          <p:nvPr/>
        </p:nvSpPr>
        <p:spPr bwMode="auto">
          <a:xfrm>
            <a:off x="6216650" y="2595563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anterior</a:t>
            </a:r>
          </a:p>
        </p:txBody>
      </p:sp>
      <p:sp>
        <p:nvSpPr>
          <p:cNvPr id="769041" name="Line 17"/>
          <p:cNvSpPr>
            <a:spLocks noChangeShapeType="1"/>
          </p:cNvSpPr>
          <p:nvPr/>
        </p:nvSpPr>
        <p:spPr bwMode="auto">
          <a:xfrm>
            <a:off x="5292725" y="47244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42" name="Rectangle 18"/>
          <p:cNvSpPr>
            <a:spLocks noChangeArrowheads="1"/>
          </p:cNvSpPr>
          <p:nvPr/>
        </p:nvSpPr>
        <p:spPr bwMode="auto">
          <a:xfrm>
            <a:off x="6983413" y="4502150"/>
            <a:ext cx="1909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Safena interna</a:t>
            </a:r>
          </a:p>
        </p:txBody>
      </p:sp>
      <p:sp>
        <p:nvSpPr>
          <p:cNvPr id="769043" name="Line 19"/>
          <p:cNvSpPr>
            <a:spLocks noChangeShapeType="1"/>
          </p:cNvSpPr>
          <p:nvPr/>
        </p:nvSpPr>
        <p:spPr bwMode="auto">
          <a:xfrm flipV="1">
            <a:off x="5003800" y="4149725"/>
            <a:ext cx="1444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44" name="Line 20"/>
          <p:cNvSpPr>
            <a:spLocks noChangeShapeType="1"/>
          </p:cNvSpPr>
          <p:nvPr/>
        </p:nvSpPr>
        <p:spPr bwMode="auto">
          <a:xfrm flipH="1" flipV="1">
            <a:off x="5219700" y="4129088"/>
            <a:ext cx="142875" cy="92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45" name="Rectangle 21"/>
          <p:cNvSpPr>
            <a:spLocks noChangeArrowheads="1"/>
          </p:cNvSpPr>
          <p:nvPr/>
        </p:nvSpPr>
        <p:spPr bwMode="auto">
          <a:xfrm>
            <a:off x="333375" y="2924175"/>
            <a:ext cx="200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Femoral común</a:t>
            </a:r>
          </a:p>
        </p:txBody>
      </p:sp>
      <p:sp>
        <p:nvSpPr>
          <p:cNvPr id="769046" name="Line 22"/>
          <p:cNvSpPr>
            <a:spLocks noChangeShapeType="1"/>
          </p:cNvSpPr>
          <p:nvPr/>
        </p:nvSpPr>
        <p:spPr bwMode="auto">
          <a:xfrm>
            <a:off x="2339975" y="3141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47" name="Line 23"/>
          <p:cNvSpPr>
            <a:spLocks noChangeShapeType="1"/>
          </p:cNvSpPr>
          <p:nvPr/>
        </p:nvSpPr>
        <p:spPr bwMode="auto">
          <a:xfrm flipH="1" flipV="1">
            <a:off x="5867400" y="3860800"/>
            <a:ext cx="14446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48" name="Line 24"/>
          <p:cNvSpPr>
            <a:spLocks noChangeShapeType="1"/>
          </p:cNvSpPr>
          <p:nvPr/>
        </p:nvSpPr>
        <p:spPr bwMode="auto">
          <a:xfrm flipV="1">
            <a:off x="5508625" y="3860800"/>
            <a:ext cx="71438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49" name="Rectangle 25"/>
          <p:cNvSpPr>
            <a:spLocks noChangeArrowheads="1"/>
          </p:cNvSpPr>
          <p:nvPr/>
        </p:nvSpPr>
        <p:spPr bwMode="auto">
          <a:xfrm>
            <a:off x="4067175" y="2276475"/>
            <a:ext cx="14446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69050" name="Freeform 26"/>
          <p:cNvSpPr>
            <a:spLocks/>
          </p:cNvSpPr>
          <p:nvPr/>
        </p:nvSpPr>
        <p:spPr bwMode="auto">
          <a:xfrm>
            <a:off x="4140200" y="3213100"/>
            <a:ext cx="1223963" cy="2881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69054" name="Line 30"/>
          <p:cNvSpPr>
            <a:spLocks noChangeShapeType="1"/>
          </p:cNvSpPr>
          <p:nvPr/>
        </p:nvSpPr>
        <p:spPr bwMode="auto">
          <a:xfrm flipV="1">
            <a:off x="5219700" y="4364038"/>
            <a:ext cx="0" cy="8651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55" name="Line 31"/>
          <p:cNvSpPr>
            <a:spLocks noChangeShapeType="1"/>
          </p:cNvSpPr>
          <p:nvPr/>
        </p:nvSpPr>
        <p:spPr bwMode="auto">
          <a:xfrm flipV="1">
            <a:off x="3635375" y="4076700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56" name="Line 32"/>
          <p:cNvSpPr>
            <a:spLocks noChangeShapeType="1"/>
          </p:cNvSpPr>
          <p:nvPr/>
        </p:nvSpPr>
        <p:spPr bwMode="auto">
          <a:xfrm flipH="1" flipV="1">
            <a:off x="4211638" y="3500438"/>
            <a:ext cx="7921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58" name="Line 34"/>
          <p:cNvSpPr>
            <a:spLocks noChangeShapeType="1"/>
          </p:cNvSpPr>
          <p:nvPr/>
        </p:nvSpPr>
        <p:spPr bwMode="auto">
          <a:xfrm>
            <a:off x="4211638" y="2205038"/>
            <a:ext cx="0" cy="50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59" name="Line 35"/>
          <p:cNvSpPr>
            <a:spLocks noChangeShapeType="1"/>
          </p:cNvSpPr>
          <p:nvPr/>
        </p:nvSpPr>
        <p:spPr bwMode="auto">
          <a:xfrm flipV="1">
            <a:off x="3635375" y="1771650"/>
            <a:ext cx="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69060" name="Line 36"/>
          <p:cNvSpPr>
            <a:spLocks noChangeShapeType="1"/>
          </p:cNvSpPr>
          <p:nvPr/>
        </p:nvSpPr>
        <p:spPr bwMode="auto">
          <a:xfrm>
            <a:off x="5724525" y="3500438"/>
            <a:ext cx="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88" name="Rectangle 40"/>
          <p:cNvSpPr>
            <a:spLocks noChangeArrowheads="1"/>
          </p:cNvSpPr>
          <p:nvPr/>
        </p:nvSpPr>
        <p:spPr bwMode="auto">
          <a:xfrm>
            <a:off x="3586163" y="609917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2_58</a:t>
            </a:r>
          </a:p>
        </p:txBody>
      </p:sp>
      <p:sp>
        <p:nvSpPr>
          <p:cNvPr id="770089" name="Rectangle 41"/>
          <p:cNvSpPr>
            <a:spLocks noChangeArrowheads="1"/>
          </p:cNvSpPr>
          <p:nvPr/>
        </p:nvSpPr>
        <p:spPr bwMode="auto">
          <a:xfrm>
            <a:off x="2058988" y="357188"/>
            <a:ext cx="471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</a:p>
        </p:txBody>
      </p:sp>
      <p:sp>
        <p:nvSpPr>
          <p:cNvPr id="770123" name="Line 75"/>
          <p:cNvSpPr>
            <a:spLocks noChangeShapeType="1"/>
          </p:cNvSpPr>
          <p:nvPr/>
        </p:nvSpPr>
        <p:spPr bwMode="auto">
          <a:xfrm>
            <a:off x="2678113" y="23622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24" name="Line 76"/>
          <p:cNvSpPr>
            <a:spLocks noChangeShapeType="1"/>
          </p:cNvSpPr>
          <p:nvPr/>
        </p:nvSpPr>
        <p:spPr bwMode="auto">
          <a:xfrm flipH="1">
            <a:off x="2678113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25" name="Line 77"/>
          <p:cNvSpPr>
            <a:spLocks noChangeShapeType="1"/>
          </p:cNvSpPr>
          <p:nvPr/>
        </p:nvSpPr>
        <p:spPr bwMode="auto">
          <a:xfrm flipH="1">
            <a:off x="2343150" y="2205038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26" name="Line 78"/>
          <p:cNvSpPr>
            <a:spLocks noChangeShapeType="1"/>
          </p:cNvSpPr>
          <p:nvPr/>
        </p:nvSpPr>
        <p:spPr bwMode="auto">
          <a:xfrm flipV="1">
            <a:off x="2525713" y="3048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27" name="Line 79"/>
          <p:cNvSpPr>
            <a:spLocks noChangeShapeType="1"/>
          </p:cNvSpPr>
          <p:nvPr/>
        </p:nvSpPr>
        <p:spPr bwMode="auto">
          <a:xfrm>
            <a:off x="1763713" y="26670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28" name="Line 80"/>
          <p:cNvSpPr>
            <a:spLocks noChangeShapeType="1"/>
          </p:cNvSpPr>
          <p:nvPr/>
        </p:nvSpPr>
        <p:spPr bwMode="auto">
          <a:xfrm flipH="1">
            <a:off x="2982913" y="152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29" name="Line 81"/>
          <p:cNvSpPr>
            <a:spLocks noChangeShapeType="1"/>
          </p:cNvSpPr>
          <p:nvPr/>
        </p:nvSpPr>
        <p:spPr bwMode="auto">
          <a:xfrm>
            <a:off x="2678113" y="152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0" name="Line 82"/>
          <p:cNvSpPr>
            <a:spLocks noChangeShapeType="1"/>
          </p:cNvSpPr>
          <p:nvPr/>
        </p:nvSpPr>
        <p:spPr bwMode="auto">
          <a:xfrm flipH="1">
            <a:off x="2051050" y="1828800"/>
            <a:ext cx="1524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1" name="Line 83"/>
          <p:cNvSpPr>
            <a:spLocks noChangeShapeType="1"/>
          </p:cNvSpPr>
          <p:nvPr/>
        </p:nvSpPr>
        <p:spPr bwMode="auto">
          <a:xfrm>
            <a:off x="2525713" y="39624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2" name="Line 84"/>
          <p:cNvSpPr>
            <a:spLocks noChangeShapeType="1"/>
          </p:cNvSpPr>
          <p:nvPr/>
        </p:nvSpPr>
        <p:spPr bwMode="auto">
          <a:xfrm flipV="1">
            <a:off x="2830513" y="1981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3" name="Line 85"/>
          <p:cNvSpPr>
            <a:spLocks noChangeShapeType="1"/>
          </p:cNvSpPr>
          <p:nvPr/>
        </p:nvSpPr>
        <p:spPr bwMode="auto">
          <a:xfrm flipH="1">
            <a:off x="2830513" y="1628775"/>
            <a:ext cx="17462" cy="2873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4" name="Line 86"/>
          <p:cNvSpPr>
            <a:spLocks noChangeShapeType="1"/>
          </p:cNvSpPr>
          <p:nvPr/>
        </p:nvSpPr>
        <p:spPr bwMode="auto">
          <a:xfrm>
            <a:off x="2982913" y="43434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5" name="Freeform 87"/>
          <p:cNvSpPr>
            <a:spLocks/>
          </p:cNvSpPr>
          <p:nvPr/>
        </p:nvSpPr>
        <p:spPr bwMode="auto">
          <a:xfrm>
            <a:off x="2979738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6" name="Line 88"/>
          <p:cNvSpPr>
            <a:spLocks noChangeShapeType="1"/>
          </p:cNvSpPr>
          <p:nvPr/>
        </p:nvSpPr>
        <p:spPr bwMode="auto">
          <a:xfrm>
            <a:off x="3135313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7" name="Line 89"/>
          <p:cNvSpPr>
            <a:spLocks noChangeShapeType="1"/>
          </p:cNvSpPr>
          <p:nvPr/>
        </p:nvSpPr>
        <p:spPr bwMode="auto">
          <a:xfrm flipV="1">
            <a:off x="3287713" y="5029200"/>
            <a:ext cx="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8" name="Line 90"/>
          <p:cNvSpPr>
            <a:spLocks noChangeShapeType="1"/>
          </p:cNvSpPr>
          <p:nvPr/>
        </p:nvSpPr>
        <p:spPr bwMode="auto">
          <a:xfrm flipV="1">
            <a:off x="2830513" y="44196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39" name="Line 91"/>
          <p:cNvSpPr>
            <a:spLocks noChangeShapeType="1"/>
          </p:cNvSpPr>
          <p:nvPr/>
        </p:nvSpPr>
        <p:spPr bwMode="auto">
          <a:xfrm>
            <a:off x="2982913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0" name="Line 92"/>
          <p:cNvSpPr>
            <a:spLocks noChangeShapeType="1"/>
          </p:cNvSpPr>
          <p:nvPr/>
        </p:nvSpPr>
        <p:spPr bwMode="auto">
          <a:xfrm flipH="1">
            <a:off x="2754313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1" name="Line 93"/>
          <p:cNvSpPr>
            <a:spLocks noChangeShapeType="1"/>
          </p:cNvSpPr>
          <p:nvPr/>
        </p:nvSpPr>
        <p:spPr bwMode="auto">
          <a:xfrm>
            <a:off x="2754313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2" name="Line 94"/>
          <p:cNvSpPr>
            <a:spLocks noChangeShapeType="1"/>
          </p:cNvSpPr>
          <p:nvPr/>
        </p:nvSpPr>
        <p:spPr bwMode="auto">
          <a:xfrm flipH="1">
            <a:off x="2754313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3" name="Freeform 95"/>
          <p:cNvSpPr>
            <a:spLocks/>
          </p:cNvSpPr>
          <p:nvPr/>
        </p:nvSpPr>
        <p:spPr bwMode="auto">
          <a:xfrm>
            <a:off x="2979738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4" name="Line 96"/>
          <p:cNvSpPr>
            <a:spLocks noChangeShapeType="1"/>
          </p:cNvSpPr>
          <p:nvPr/>
        </p:nvSpPr>
        <p:spPr bwMode="auto">
          <a:xfrm flipV="1">
            <a:off x="3287713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5" name="Line 97"/>
          <p:cNvSpPr>
            <a:spLocks noChangeShapeType="1"/>
          </p:cNvSpPr>
          <p:nvPr/>
        </p:nvSpPr>
        <p:spPr bwMode="auto">
          <a:xfrm flipV="1">
            <a:off x="2830513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6" name="Line 98"/>
          <p:cNvSpPr>
            <a:spLocks noChangeShapeType="1"/>
          </p:cNvSpPr>
          <p:nvPr/>
        </p:nvSpPr>
        <p:spPr bwMode="auto">
          <a:xfrm flipV="1">
            <a:off x="3211513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7" name="Line 99"/>
          <p:cNvSpPr>
            <a:spLocks noChangeShapeType="1"/>
          </p:cNvSpPr>
          <p:nvPr/>
        </p:nvSpPr>
        <p:spPr bwMode="auto">
          <a:xfrm flipH="1">
            <a:off x="3059113" y="3141663"/>
            <a:ext cx="4762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8" name="Line 100"/>
          <p:cNvSpPr>
            <a:spLocks noChangeShapeType="1"/>
          </p:cNvSpPr>
          <p:nvPr/>
        </p:nvSpPr>
        <p:spPr bwMode="auto">
          <a:xfrm>
            <a:off x="2343150" y="53006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49" name="Line 101"/>
          <p:cNvSpPr>
            <a:spLocks noChangeShapeType="1"/>
          </p:cNvSpPr>
          <p:nvPr/>
        </p:nvSpPr>
        <p:spPr bwMode="auto">
          <a:xfrm>
            <a:off x="2678113" y="2286000"/>
            <a:ext cx="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0" name="Line 102"/>
          <p:cNvSpPr>
            <a:spLocks noChangeShapeType="1"/>
          </p:cNvSpPr>
          <p:nvPr/>
        </p:nvSpPr>
        <p:spPr bwMode="auto">
          <a:xfrm>
            <a:off x="2754313" y="4648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1" name="Freeform 103"/>
          <p:cNvSpPr>
            <a:spLocks/>
          </p:cNvSpPr>
          <p:nvPr/>
        </p:nvSpPr>
        <p:spPr bwMode="auto">
          <a:xfrm>
            <a:off x="3100388" y="4767263"/>
            <a:ext cx="41275" cy="44450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16" y="17"/>
              </a:cxn>
              <a:cxn ang="0">
                <a:pos x="14" y="9"/>
              </a:cxn>
              <a:cxn ang="0">
                <a:pos x="24" y="19"/>
              </a:cxn>
              <a:cxn ang="0">
                <a:pos x="16" y="7"/>
              </a:cxn>
              <a:cxn ang="0">
                <a:pos x="10" y="11"/>
              </a:cxn>
              <a:cxn ang="0">
                <a:pos x="16" y="21"/>
              </a:cxn>
            </a:cxnLst>
            <a:rect l="0" t="0" r="r" b="b"/>
            <a:pathLst>
              <a:path w="26" h="28">
                <a:moveTo>
                  <a:pt x="8" y="7"/>
                </a:moveTo>
                <a:cubicBezTo>
                  <a:pt x="9" y="11"/>
                  <a:pt x="17" y="21"/>
                  <a:pt x="16" y="17"/>
                </a:cubicBezTo>
                <a:cubicBezTo>
                  <a:pt x="14" y="8"/>
                  <a:pt x="0" y="0"/>
                  <a:pt x="14" y="9"/>
                </a:cubicBezTo>
                <a:cubicBezTo>
                  <a:pt x="17" y="13"/>
                  <a:pt x="26" y="28"/>
                  <a:pt x="24" y="19"/>
                </a:cubicBezTo>
                <a:cubicBezTo>
                  <a:pt x="23" y="14"/>
                  <a:pt x="14" y="2"/>
                  <a:pt x="16" y="7"/>
                </a:cubicBezTo>
                <a:cubicBezTo>
                  <a:pt x="19" y="16"/>
                  <a:pt x="20" y="14"/>
                  <a:pt x="10" y="11"/>
                </a:cubicBezTo>
                <a:cubicBezTo>
                  <a:pt x="13" y="19"/>
                  <a:pt x="11" y="16"/>
                  <a:pt x="16" y="2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2" name="Line 104"/>
          <p:cNvSpPr>
            <a:spLocks noChangeShapeType="1"/>
          </p:cNvSpPr>
          <p:nvPr/>
        </p:nvSpPr>
        <p:spPr bwMode="auto">
          <a:xfrm>
            <a:off x="2678113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3" name="Line 105"/>
          <p:cNvSpPr>
            <a:spLocks noChangeShapeType="1"/>
          </p:cNvSpPr>
          <p:nvPr/>
        </p:nvSpPr>
        <p:spPr bwMode="auto">
          <a:xfrm>
            <a:off x="2678113" y="22860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4" name="Freeform 106"/>
          <p:cNvSpPr>
            <a:spLocks/>
          </p:cNvSpPr>
          <p:nvPr/>
        </p:nvSpPr>
        <p:spPr bwMode="auto">
          <a:xfrm>
            <a:off x="2343150" y="1989138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5" name="Freeform 107"/>
          <p:cNvSpPr>
            <a:spLocks/>
          </p:cNvSpPr>
          <p:nvPr/>
        </p:nvSpPr>
        <p:spPr bwMode="auto">
          <a:xfrm>
            <a:off x="2043113" y="3068638"/>
            <a:ext cx="330200" cy="5334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144"/>
              </a:cxn>
              <a:cxn ang="0">
                <a:pos x="112" y="288"/>
              </a:cxn>
              <a:cxn ang="0">
                <a:pos x="208" y="336"/>
              </a:cxn>
            </a:cxnLst>
            <a:rect l="0" t="0" r="r" b="b"/>
            <a:pathLst>
              <a:path w="208" h="336">
                <a:moveTo>
                  <a:pt x="16" y="0"/>
                </a:moveTo>
                <a:cubicBezTo>
                  <a:pt x="8" y="48"/>
                  <a:pt x="0" y="96"/>
                  <a:pt x="16" y="144"/>
                </a:cubicBezTo>
                <a:cubicBezTo>
                  <a:pt x="32" y="192"/>
                  <a:pt x="80" y="256"/>
                  <a:pt x="112" y="288"/>
                </a:cubicBezTo>
                <a:cubicBezTo>
                  <a:pt x="144" y="320"/>
                  <a:pt x="192" y="328"/>
                  <a:pt x="208" y="336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6" name="Freeform 108"/>
          <p:cNvSpPr>
            <a:spLocks/>
          </p:cNvSpPr>
          <p:nvPr/>
        </p:nvSpPr>
        <p:spPr bwMode="auto">
          <a:xfrm>
            <a:off x="2068513" y="1987550"/>
            <a:ext cx="635000" cy="1081088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7" name="Line 109"/>
          <p:cNvSpPr>
            <a:spLocks noChangeShapeType="1"/>
          </p:cNvSpPr>
          <p:nvPr/>
        </p:nvSpPr>
        <p:spPr bwMode="auto">
          <a:xfrm>
            <a:off x="6122988" y="23622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8" name="Line 110"/>
          <p:cNvSpPr>
            <a:spLocks noChangeShapeType="1"/>
          </p:cNvSpPr>
          <p:nvPr/>
        </p:nvSpPr>
        <p:spPr bwMode="auto">
          <a:xfrm flipH="1">
            <a:off x="6122988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59" name="Line 111"/>
          <p:cNvSpPr>
            <a:spLocks noChangeShapeType="1"/>
          </p:cNvSpPr>
          <p:nvPr/>
        </p:nvSpPr>
        <p:spPr bwMode="auto">
          <a:xfrm flipH="1">
            <a:off x="5788025" y="2205038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0" name="Line 112"/>
          <p:cNvSpPr>
            <a:spLocks noChangeShapeType="1"/>
          </p:cNvSpPr>
          <p:nvPr/>
        </p:nvSpPr>
        <p:spPr bwMode="auto">
          <a:xfrm flipV="1">
            <a:off x="5970588" y="3048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1" name="Line 113"/>
          <p:cNvSpPr>
            <a:spLocks noChangeShapeType="1"/>
          </p:cNvSpPr>
          <p:nvPr/>
        </p:nvSpPr>
        <p:spPr bwMode="auto">
          <a:xfrm>
            <a:off x="5208588" y="26670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2" name="Line 114"/>
          <p:cNvSpPr>
            <a:spLocks noChangeShapeType="1"/>
          </p:cNvSpPr>
          <p:nvPr/>
        </p:nvSpPr>
        <p:spPr bwMode="auto">
          <a:xfrm flipH="1">
            <a:off x="6427788" y="152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3" name="Line 115"/>
          <p:cNvSpPr>
            <a:spLocks noChangeShapeType="1"/>
          </p:cNvSpPr>
          <p:nvPr/>
        </p:nvSpPr>
        <p:spPr bwMode="auto">
          <a:xfrm>
            <a:off x="6122988" y="152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4" name="Line 116"/>
          <p:cNvSpPr>
            <a:spLocks noChangeShapeType="1"/>
          </p:cNvSpPr>
          <p:nvPr/>
        </p:nvSpPr>
        <p:spPr bwMode="auto">
          <a:xfrm flipH="1">
            <a:off x="5499100" y="1836738"/>
            <a:ext cx="1524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5" name="Line 117"/>
          <p:cNvSpPr>
            <a:spLocks noChangeShapeType="1"/>
          </p:cNvSpPr>
          <p:nvPr/>
        </p:nvSpPr>
        <p:spPr bwMode="auto">
          <a:xfrm>
            <a:off x="5970588" y="39624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8" name="Line 120"/>
          <p:cNvSpPr>
            <a:spLocks noChangeShapeType="1"/>
          </p:cNvSpPr>
          <p:nvPr/>
        </p:nvSpPr>
        <p:spPr bwMode="auto">
          <a:xfrm>
            <a:off x="6427788" y="43434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69" name="Freeform 121"/>
          <p:cNvSpPr>
            <a:spLocks/>
          </p:cNvSpPr>
          <p:nvPr/>
        </p:nvSpPr>
        <p:spPr bwMode="auto">
          <a:xfrm>
            <a:off x="6424613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0" name="Line 122"/>
          <p:cNvSpPr>
            <a:spLocks noChangeShapeType="1"/>
          </p:cNvSpPr>
          <p:nvPr/>
        </p:nvSpPr>
        <p:spPr bwMode="auto">
          <a:xfrm>
            <a:off x="6580188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1" name="Line 123"/>
          <p:cNvSpPr>
            <a:spLocks noChangeShapeType="1"/>
          </p:cNvSpPr>
          <p:nvPr/>
        </p:nvSpPr>
        <p:spPr bwMode="auto">
          <a:xfrm flipV="1">
            <a:off x="6732588" y="5029200"/>
            <a:ext cx="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2" name="Line 124"/>
          <p:cNvSpPr>
            <a:spLocks noChangeShapeType="1"/>
          </p:cNvSpPr>
          <p:nvPr/>
        </p:nvSpPr>
        <p:spPr bwMode="auto">
          <a:xfrm flipV="1">
            <a:off x="6275388" y="4419600"/>
            <a:ext cx="0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3" name="Line 125"/>
          <p:cNvSpPr>
            <a:spLocks noChangeShapeType="1"/>
          </p:cNvSpPr>
          <p:nvPr/>
        </p:nvSpPr>
        <p:spPr bwMode="auto">
          <a:xfrm>
            <a:off x="6427788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4" name="Line 126"/>
          <p:cNvSpPr>
            <a:spLocks noChangeShapeType="1"/>
          </p:cNvSpPr>
          <p:nvPr/>
        </p:nvSpPr>
        <p:spPr bwMode="auto">
          <a:xfrm flipH="1">
            <a:off x="6199188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5" name="Line 127"/>
          <p:cNvSpPr>
            <a:spLocks noChangeShapeType="1"/>
          </p:cNvSpPr>
          <p:nvPr/>
        </p:nvSpPr>
        <p:spPr bwMode="auto">
          <a:xfrm>
            <a:off x="6199188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6" name="Line 128"/>
          <p:cNvSpPr>
            <a:spLocks noChangeShapeType="1"/>
          </p:cNvSpPr>
          <p:nvPr/>
        </p:nvSpPr>
        <p:spPr bwMode="auto">
          <a:xfrm flipH="1">
            <a:off x="6199188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7" name="Freeform 129"/>
          <p:cNvSpPr>
            <a:spLocks/>
          </p:cNvSpPr>
          <p:nvPr/>
        </p:nvSpPr>
        <p:spPr bwMode="auto">
          <a:xfrm>
            <a:off x="6424613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8" name="Line 130"/>
          <p:cNvSpPr>
            <a:spLocks noChangeShapeType="1"/>
          </p:cNvSpPr>
          <p:nvPr/>
        </p:nvSpPr>
        <p:spPr bwMode="auto">
          <a:xfrm flipV="1">
            <a:off x="6732588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79" name="Line 131"/>
          <p:cNvSpPr>
            <a:spLocks noChangeShapeType="1"/>
          </p:cNvSpPr>
          <p:nvPr/>
        </p:nvSpPr>
        <p:spPr bwMode="auto">
          <a:xfrm flipV="1">
            <a:off x="6275388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0" name="Line 132"/>
          <p:cNvSpPr>
            <a:spLocks noChangeShapeType="1"/>
          </p:cNvSpPr>
          <p:nvPr/>
        </p:nvSpPr>
        <p:spPr bwMode="auto">
          <a:xfrm flipV="1">
            <a:off x="6656388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1" name="Line 133"/>
          <p:cNvSpPr>
            <a:spLocks noChangeShapeType="1"/>
          </p:cNvSpPr>
          <p:nvPr/>
        </p:nvSpPr>
        <p:spPr bwMode="auto">
          <a:xfrm flipH="1">
            <a:off x="6503988" y="3141663"/>
            <a:ext cx="4762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2" name="Line 134"/>
          <p:cNvSpPr>
            <a:spLocks noChangeShapeType="1"/>
          </p:cNvSpPr>
          <p:nvPr/>
        </p:nvSpPr>
        <p:spPr bwMode="auto">
          <a:xfrm>
            <a:off x="5788025" y="5300663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3" name="Line 135"/>
          <p:cNvSpPr>
            <a:spLocks noChangeShapeType="1"/>
          </p:cNvSpPr>
          <p:nvPr/>
        </p:nvSpPr>
        <p:spPr bwMode="auto">
          <a:xfrm>
            <a:off x="6122988" y="2286000"/>
            <a:ext cx="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4" name="Line 136"/>
          <p:cNvSpPr>
            <a:spLocks noChangeShapeType="1"/>
          </p:cNvSpPr>
          <p:nvPr/>
        </p:nvSpPr>
        <p:spPr bwMode="auto">
          <a:xfrm>
            <a:off x="6199188" y="4648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5" name="Freeform 137"/>
          <p:cNvSpPr>
            <a:spLocks/>
          </p:cNvSpPr>
          <p:nvPr/>
        </p:nvSpPr>
        <p:spPr bwMode="auto">
          <a:xfrm>
            <a:off x="6545263" y="4767263"/>
            <a:ext cx="41275" cy="44450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16" y="17"/>
              </a:cxn>
              <a:cxn ang="0">
                <a:pos x="14" y="9"/>
              </a:cxn>
              <a:cxn ang="0">
                <a:pos x="24" y="19"/>
              </a:cxn>
              <a:cxn ang="0">
                <a:pos x="16" y="7"/>
              </a:cxn>
              <a:cxn ang="0">
                <a:pos x="10" y="11"/>
              </a:cxn>
              <a:cxn ang="0">
                <a:pos x="16" y="21"/>
              </a:cxn>
            </a:cxnLst>
            <a:rect l="0" t="0" r="r" b="b"/>
            <a:pathLst>
              <a:path w="26" h="28">
                <a:moveTo>
                  <a:pt x="8" y="7"/>
                </a:moveTo>
                <a:cubicBezTo>
                  <a:pt x="9" y="11"/>
                  <a:pt x="17" y="21"/>
                  <a:pt x="16" y="17"/>
                </a:cubicBezTo>
                <a:cubicBezTo>
                  <a:pt x="14" y="8"/>
                  <a:pt x="0" y="0"/>
                  <a:pt x="14" y="9"/>
                </a:cubicBezTo>
                <a:cubicBezTo>
                  <a:pt x="17" y="13"/>
                  <a:pt x="26" y="28"/>
                  <a:pt x="24" y="19"/>
                </a:cubicBezTo>
                <a:cubicBezTo>
                  <a:pt x="23" y="14"/>
                  <a:pt x="14" y="2"/>
                  <a:pt x="16" y="7"/>
                </a:cubicBezTo>
                <a:cubicBezTo>
                  <a:pt x="19" y="16"/>
                  <a:pt x="20" y="14"/>
                  <a:pt x="10" y="11"/>
                </a:cubicBezTo>
                <a:cubicBezTo>
                  <a:pt x="13" y="19"/>
                  <a:pt x="11" y="16"/>
                  <a:pt x="16" y="2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6" name="Line 138"/>
          <p:cNvSpPr>
            <a:spLocks noChangeShapeType="1"/>
          </p:cNvSpPr>
          <p:nvPr/>
        </p:nvSpPr>
        <p:spPr bwMode="auto">
          <a:xfrm>
            <a:off x="6122988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7" name="Line 139"/>
          <p:cNvSpPr>
            <a:spLocks noChangeShapeType="1"/>
          </p:cNvSpPr>
          <p:nvPr/>
        </p:nvSpPr>
        <p:spPr bwMode="auto">
          <a:xfrm>
            <a:off x="6122988" y="22860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8" name="Freeform 140"/>
          <p:cNvSpPr>
            <a:spLocks/>
          </p:cNvSpPr>
          <p:nvPr/>
        </p:nvSpPr>
        <p:spPr bwMode="auto">
          <a:xfrm>
            <a:off x="5788025" y="1989138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89" name="Freeform 141"/>
          <p:cNvSpPr>
            <a:spLocks/>
          </p:cNvSpPr>
          <p:nvPr/>
        </p:nvSpPr>
        <p:spPr bwMode="auto">
          <a:xfrm>
            <a:off x="5487988" y="3068638"/>
            <a:ext cx="330200" cy="5334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144"/>
              </a:cxn>
              <a:cxn ang="0">
                <a:pos x="112" y="288"/>
              </a:cxn>
              <a:cxn ang="0">
                <a:pos x="208" y="336"/>
              </a:cxn>
            </a:cxnLst>
            <a:rect l="0" t="0" r="r" b="b"/>
            <a:pathLst>
              <a:path w="208" h="336">
                <a:moveTo>
                  <a:pt x="16" y="0"/>
                </a:moveTo>
                <a:cubicBezTo>
                  <a:pt x="8" y="48"/>
                  <a:pt x="0" y="96"/>
                  <a:pt x="16" y="144"/>
                </a:cubicBezTo>
                <a:cubicBezTo>
                  <a:pt x="32" y="192"/>
                  <a:pt x="80" y="256"/>
                  <a:pt x="112" y="288"/>
                </a:cubicBezTo>
                <a:cubicBezTo>
                  <a:pt x="144" y="320"/>
                  <a:pt x="192" y="328"/>
                  <a:pt x="208" y="336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90" name="Freeform 142"/>
          <p:cNvSpPr>
            <a:spLocks/>
          </p:cNvSpPr>
          <p:nvPr/>
        </p:nvSpPr>
        <p:spPr bwMode="auto">
          <a:xfrm>
            <a:off x="5513388" y="1987550"/>
            <a:ext cx="635000" cy="1081088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0192" name="Line 144"/>
          <p:cNvSpPr>
            <a:spLocks noChangeShapeType="1"/>
          </p:cNvSpPr>
          <p:nvPr/>
        </p:nvSpPr>
        <p:spPr bwMode="auto">
          <a:xfrm>
            <a:off x="5795963" y="1916113"/>
            <a:ext cx="0" cy="217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0193" name="Line 145"/>
          <p:cNvSpPr>
            <a:spLocks noChangeShapeType="1"/>
          </p:cNvSpPr>
          <p:nvPr/>
        </p:nvSpPr>
        <p:spPr bwMode="auto">
          <a:xfrm flipV="1">
            <a:off x="6227763" y="17732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112" name="Rectangle 40"/>
          <p:cNvSpPr>
            <a:spLocks noChangeArrowheads="1"/>
          </p:cNvSpPr>
          <p:nvPr/>
        </p:nvSpPr>
        <p:spPr bwMode="auto">
          <a:xfrm>
            <a:off x="2166938" y="500063"/>
            <a:ext cx="471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1113" name="Rectangle 41"/>
          <p:cNvSpPr>
            <a:spLocks noChangeArrowheads="1"/>
          </p:cNvSpPr>
          <p:nvPr/>
        </p:nvSpPr>
        <p:spPr bwMode="auto">
          <a:xfrm>
            <a:off x="3995738" y="61722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2_59</a:t>
            </a:r>
          </a:p>
        </p:txBody>
      </p:sp>
      <p:sp>
        <p:nvSpPr>
          <p:cNvPr id="771114" name="Line 42"/>
          <p:cNvSpPr>
            <a:spLocks noChangeShapeType="1"/>
          </p:cNvSpPr>
          <p:nvPr/>
        </p:nvSpPr>
        <p:spPr bwMode="auto">
          <a:xfrm>
            <a:off x="2667000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15" name="Line 43"/>
          <p:cNvSpPr>
            <a:spLocks noChangeShapeType="1"/>
          </p:cNvSpPr>
          <p:nvPr/>
        </p:nvSpPr>
        <p:spPr bwMode="auto">
          <a:xfrm flipH="1">
            <a:off x="26670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16" name="Line 44"/>
          <p:cNvSpPr>
            <a:spLocks noChangeShapeType="1"/>
          </p:cNvSpPr>
          <p:nvPr/>
        </p:nvSpPr>
        <p:spPr bwMode="auto">
          <a:xfrm flipH="1">
            <a:off x="2332038" y="2362200"/>
            <a:ext cx="30162" cy="358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17" name="Freeform 45"/>
          <p:cNvSpPr>
            <a:spLocks/>
          </p:cNvSpPr>
          <p:nvPr/>
        </p:nvSpPr>
        <p:spPr bwMode="auto">
          <a:xfrm>
            <a:off x="803275" y="3168650"/>
            <a:ext cx="1230313" cy="2184400"/>
          </a:xfrm>
          <a:custGeom>
            <a:avLst/>
            <a:gdLst/>
            <a:ahLst/>
            <a:cxnLst>
              <a:cxn ang="0">
                <a:pos x="775" y="0"/>
              </a:cxn>
              <a:cxn ang="0">
                <a:pos x="687" y="164"/>
              </a:cxn>
              <a:cxn ang="0">
                <a:pos x="698" y="219"/>
              </a:cxn>
              <a:cxn ang="0">
                <a:pos x="502" y="328"/>
              </a:cxn>
              <a:cxn ang="0">
                <a:pos x="491" y="360"/>
              </a:cxn>
              <a:cxn ang="0">
                <a:pos x="327" y="568"/>
              </a:cxn>
              <a:cxn ang="0">
                <a:pos x="327" y="720"/>
              </a:cxn>
              <a:cxn ang="0">
                <a:pos x="317" y="775"/>
              </a:cxn>
              <a:cxn ang="0">
                <a:pos x="218" y="797"/>
              </a:cxn>
              <a:cxn ang="0">
                <a:pos x="131" y="862"/>
              </a:cxn>
              <a:cxn ang="0">
                <a:pos x="164" y="993"/>
              </a:cxn>
              <a:cxn ang="0">
                <a:pos x="153" y="1080"/>
              </a:cxn>
              <a:cxn ang="0">
                <a:pos x="22" y="1255"/>
              </a:cxn>
              <a:cxn ang="0">
                <a:pos x="0" y="1342"/>
              </a:cxn>
            </a:cxnLst>
            <a:rect l="0" t="0" r="r" b="b"/>
            <a:pathLst>
              <a:path w="775" h="1376">
                <a:moveTo>
                  <a:pt x="775" y="0"/>
                </a:moveTo>
                <a:cubicBezTo>
                  <a:pt x="693" y="82"/>
                  <a:pt x="702" y="29"/>
                  <a:pt x="687" y="164"/>
                </a:cubicBezTo>
                <a:cubicBezTo>
                  <a:pt x="691" y="182"/>
                  <a:pt x="699" y="200"/>
                  <a:pt x="698" y="219"/>
                </a:cubicBezTo>
                <a:cubicBezTo>
                  <a:pt x="689" y="342"/>
                  <a:pt x="598" y="316"/>
                  <a:pt x="502" y="328"/>
                </a:cubicBezTo>
                <a:cubicBezTo>
                  <a:pt x="498" y="339"/>
                  <a:pt x="492" y="349"/>
                  <a:pt x="491" y="360"/>
                </a:cubicBezTo>
                <a:cubicBezTo>
                  <a:pt x="466" y="571"/>
                  <a:pt x="537" y="536"/>
                  <a:pt x="327" y="568"/>
                </a:cubicBezTo>
                <a:cubicBezTo>
                  <a:pt x="303" y="723"/>
                  <a:pt x="327" y="530"/>
                  <a:pt x="327" y="720"/>
                </a:cubicBezTo>
                <a:cubicBezTo>
                  <a:pt x="327" y="739"/>
                  <a:pt x="332" y="764"/>
                  <a:pt x="317" y="775"/>
                </a:cubicBezTo>
                <a:cubicBezTo>
                  <a:pt x="289" y="795"/>
                  <a:pt x="251" y="790"/>
                  <a:pt x="218" y="797"/>
                </a:cubicBezTo>
                <a:cubicBezTo>
                  <a:pt x="175" y="827"/>
                  <a:pt x="161" y="817"/>
                  <a:pt x="131" y="862"/>
                </a:cubicBezTo>
                <a:cubicBezTo>
                  <a:pt x="140" y="907"/>
                  <a:pt x="153" y="949"/>
                  <a:pt x="164" y="993"/>
                </a:cubicBezTo>
                <a:cubicBezTo>
                  <a:pt x="160" y="1022"/>
                  <a:pt x="161" y="1052"/>
                  <a:pt x="153" y="1080"/>
                </a:cubicBezTo>
                <a:cubicBezTo>
                  <a:pt x="135" y="1146"/>
                  <a:pt x="61" y="1197"/>
                  <a:pt x="22" y="1255"/>
                </a:cubicBezTo>
                <a:cubicBezTo>
                  <a:pt x="10" y="1358"/>
                  <a:pt x="34" y="1376"/>
                  <a:pt x="0" y="134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18" name="Line 46"/>
          <p:cNvSpPr>
            <a:spLocks noChangeShapeType="1"/>
          </p:cNvSpPr>
          <p:nvPr/>
        </p:nvSpPr>
        <p:spPr bwMode="auto">
          <a:xfrm>
            <a:off x="1752600" y="2667000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19" name="Line 47"/>
          <p:cNvSpPr>
            <a:spLocks noChangeShapeType="1"/>
          </p:cNvSpPr>
          <p:nvPr/>
        </p:nvSpPr>
        <p:spPr bwMode="auto">
          <a:xfrm flipH="1">
            <a:off x="2971800" y="152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0" name="Line 48"/>
          <p:cNvSpPr>
            <a:spLocks noChangeShapeType="1"/>
          </p:cNvSpPr>
          <p:nvPr/>
        </p:nvSpPr>
        <p:spPr bwMode="auto">
          <a:xfrm flipH="1">
            <a:off x="2124075" y="1836738"/>
            <a:ext cx="152400" cy="152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1" name="Line 49"/>
          <p:cNvSpPr>
            <a:spLocks noChangeShapeType="1"/>
          </p:cNvSpPr>
          <p:nvPr/>
        </p:nvSpPr>
        <p:spPr bwMode="auto">
          <a:xfrm flipV="1">
            <a:off x="2819400" y="198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2" name="Line 50"/>
          <p:cNvSpPr>
            <a:spLocks noChangeShapeType="1"/>
          </p:cNvSpPr>
          <p:nvPr/>
        </p:nvSpPr>
        <p:spPr bwMode="auto">
          <a:xfrm>
            <a:off x="2819400" y="16002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3" name="Line 51"/>
          <p:cNvSpPr>
            <a:spLocks noChangeShapeType="1"/>
          </p:cNvSpPr>
          <p:nvPr/>
        </p:nvSpPr>
        <p:spPr bwMode="auto">
          <a:xfrm flipH="1">
            <a:off x="990600" y="4038600"/>
            <a:ext cx="1524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4" name="Line 52"/>
          <p:cNvSpPr>
            <a:spLocks noChangeShapeType="1"/>
          </p:cNvSpPr>
          <p:nvPr/>
        </p:nvSpPr>
        <p:spPr bwMode="auto">
          <a:xfrm flipV="1">
            <a:off x="2514600" y="3200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5" name="Freeform 53"/>
          <p:cNvSpPr>
            <a:spLocks/>
          </p:cNvSpPr>
          <p:nvPr/>
        </p:nvSpPr>
        <p:spPr bwMode="auto">
          <a:xfrm>
            <a:off x="2136775" y="3463925"/>
            <a:ext cx="34925" cy="5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33"/>
              </a:cxn>
              <a:cxn ang="0">
                <a:pos x="0" y="0"/>
              </a:cxn>
            </a:cxnLst>
            <a:rect l="0" t="0" r="r" b="b"/>
            <a:pathLst>
              <a:path w="22" h="33">
                <a:moveTo>
                  <a:pt x="0" y="0"/>
                </a:moveTo>
                <a:cubicBezTo>
                  <a:pt x="7" y="11"/>
                  <a:pt x="22" y="33"/>
                  <a:pt x="22" y="33"/>
                </a:cubicBezTo>
                <a:cubicBezTo>
                  <a:pt x="22" y="33"/>
                  <a:pt x="7" y="1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6" name="Freeform 54"/>
          <p:cNvSpPr>
            <a:spLocks/>
          </p:cNvSpPr>
          <p:nvPr/>
        </p:nvSpPr>
        <p:spPr bwMode="auto">
          <a:xfrm>
            <a:off x="2241550" y="3602038"/>
            <a:ext cx="68263" cy="87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55"/>
              </a:cxn>
            </a:cxnLst>
            <a:rect l="0" t="0" r="r" b="b"/>
            <a:pathLst>
              <a:path w="43" h="55">
                <a:moveTo>
                  <a:pt x="0" y="0"/>
                </a:moveTo>
                <a:cubicBezTo>
                  <a:pt x="27" y="42"/>
                  <a:pt x="12" y="24"/>
                  <a:pt x="43" y="5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7" name="Line 55"/>
          <p:cNvSpPr>
            <a:spLocks noChangeShapeType="1"/>
          </p:cNvSpPr>
          <p:nvPr/>
        </p:nvSpPr>
        <p:spPr bwMode="auto">
          <a:xfrm>
            <a:off x="2971800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8" name="Line 56"/>
          <p:cNvSpPr>
            <a:spLocks noChangeShapeType="1"/>
          </p:cNvSpPr>
          <p:nvPr/>
        </p:nvSpPr>
        <p:spPr bwMode="auto">
          <a:xfrm flipH="1">
            <a:off x="2743200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29" name="Line 57"/>
          <p:cNvSpPr>
            <a:spLocks noChangeShapeType="1"/>
          </p:cNvSpPr>
          <p:nvPr/>
        </p:nvSpPr>
        <p:spPr bwMode="auto">
          <a:xfrm>
            <a:off x="2743200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0" name="Line 58"/>
          <p:cNvSpPr>
            <a:spLocks noChangeShapeType="1"/>
          </p:cNvSpPr>
          <p:nvPr/>
        </p:nvSpPr>
        <p:spPr bwMode="auto">
          <a:xfrm flipH="1">
            <a:off x="2743200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1" name="Freeform 59"/>
          <p:cNvSpPr>
            <a:spLocks/>
          </p:cNvSpPr>
          <p:nvPr/>
        </p:nvSpPr>
        <p:spPr bwMode="auto">
          <a:xfrm>
            <a:off x="2968625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2" name="Line 60"/>
          <p:cNvSpPr>
            <a:spLocks noChangeShapeType="1"/>
          </p:cNvSpPr>
          <p:nvPr/>
        </p:nvSpPr>
        <p:spPr bwMode="auto">
          <a:xfrm>
            <a:off x="3124200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3" name="Line 61"/>
          <p:cNvSpPr>
            <a:spLocks noChangeShapeType="1"/>
          </p:cNvSpPr>
          <p:nvPr/>
        </p:nvSpPr>
        <p:spPr bwMode="auto">
          <a:xfrm flipV="1">
            <a:off x="3276600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4" name="Line 62"/>
          <p:cNvSpPr>
            <a:spLocks noChangeShapeType="1"/>
          </p:cNvSpPr>
          <p:nvPr/>
        </p:nvSpPr>
        <p:spPr bwMode="auto">
          <a:xfrm flipV="1">
            <a:off x="2819400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5" name="Line 63"/>
          <p:cNvSpPr>
            <a:spLocks noChangeShapeType="1"/>
          </p:cNvSpPr>
          <p:nvPr/>
        </p:nvSpPr>
        <p:spPr bwMode="auto">
          <a:xfrm flipV="1">
            <a:off x="3200400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6" name="Line 64"/>
          <p:cNvSpPr>
            <a:spLocks noChangeShapeType="1"/>
          </p:cNvSpPr>
          <p:nvPr/>
        </p:nvSpPr>
        <p:spPr bwMode="auto">
          <a:xfrm>
            <a:off x="3048000" y="32004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7" name="Line 65"/>
          <p:cNvSpPr>
            <a:spLocks noChangeShapeType="1"/>
          </p:cNvSpPr>
          <p:nvPr/>
        </p:nvSpPr>
        <p:spPr bwMode="auto">
          <a:xfrm flipH="1">
            <a:off x="2667000" y="1557338"/>
            <a:ext cx="25400" cy="804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8" name="Freeform 66"/>
          <p:cNvSpPr>
            <a:spLocks/>
          </p:cNvSpPr>
          <p:nvPr/>
        </p:nvSpPr>
        <p:spPr bwMode="auto">
          <a:xfrm>
            <a:off x="2033588" y="3238500"/>
            <a:ext cx="68262" cy="13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87"/>
              </a:cxn>
            </a:cxnLst>
            <a:rect l="0" t="0" r="r" b="b"/>
            <a:pathLst>
              <a:path w="43" h="87">
                <a:moveTo>
                  <a:pt x="0" y="0"/>
                </a:moveTo>
                <a:cubicBezTo>
                  <a:pt x="6" y="23"/>
                  <a:pt x="11" y="87"/>
                  <a:pt x="43" y="8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39" name="Freeform 67"/>
          <p:cNvSpPr>
            <a:spLocks/>
          </p:cNvSpPr>
          <p:nvPr/>
        </p:nvSpPr>
        <p:spPr bwMode="auto">
          <a:xfrm>
            <a:off x="2352675" y="2320925"/>
            <a:ext cx="22225" cy="58738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0" y="18"/>
              </a:cxn>
              <a:cxn ang="0">
                <a:pos x="8" y="6"/>
              </a:cxn>
              <a:cxn ang="0">
                <a:pos x="6" y="14"/>
              </a:cxn>
              <a:cxn ang="0">
                <a:pos x="2" y="26"/>
              </a:cxn>
              <a:cxn ang="0">
                <a:pos x="4" y="4"/>
              </a:cxn>
              <a:cxn ang="0">
                <a:pos x="6" y="16"/>
              </a:cxn>
              <a:cxn ang="0">
                <a:pos x="8" y="10"/>
              </a:cxn>
              <a:cxn ang="0">
                <a:pos x="8" y="14"/>
              </a:cxn>
              <a:cxn ang="0">
                <a:pos x="8" y="28"/>
              </a:cxn>
            </a:cxnLst>
            <a:rect l="0" t="0" r="r" b="b"/>
            <a:pathLst>
              <a:path w="14" h="37">
                <a:moveTo>
                  <a:pt x="12" y="6"/>
                </a:moveTo>
                <a:cubicBezTo>
                  <a:pt x="11" y="10"/>
                  <a:pt x="14" y="18"/>
                  <a:pt x="10" y="18"/>
                </a:cubicBezTo>
                <a:cubicBezTo>
                  <a:pt x="6" y="18"/>
                  <a:pt x="11" y="9"/>
                  <a:pt x="8" y="6"/>
                </a:cubicBezTo>
                <a:cubicBezTo>
                  <a:pt x="6" y="4"/>
                  <a:pt x="7" y="11"/>
                  <a:pt x="6" y="14"/>
                </a:cubicBezTo>
                <a:cubicBezTo>
                  <a:pt x="5" y="18"/>
                  <a:pt x="2" y="26"/>
                  <a:pt x="2" y="26"/>
                </a:cubicBezTo>
                <a:cubicBezTo>
                  <a:pt x="3" y="19"/>
                  <a:pt x="1" y="11"/>
                  <a:pt x="4" y="4"/>
                </a:cubicBezTo>
                <a:cubicBezTo>
                  <a:pt x="6" y="0"/>
                  <a:pt x="4" y="13"/>
                  <a:pt x="6" y="16"/>
                </a:cubicBezTo>
                <a:cubicBezTo>
                  <a:pt x="7" y="18"/>
                  <a:pt x="8" y="8"/>
                  <a:pt x="8" y="10"/>
                </a:cubicBezTo>
                <a:cubicBezTo>
                  <a:pt x="5" y="23"/>
                  <a:pt x="0" y="37"/>
                  <a:pt x="8" y="14"/>
                </a:cubicBezTo>
                <a:cubicBezTo>
                  <a:pt x="9" y="10"/>
                  <a:pt x="8" y="23"/>
                  <a:pt x="8" y="2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0" name="Freeform 68"/>
          <p:cNvSpPr>
            <a:spLocks/>
          </p:cNvSpPr>
          <p:nvPr/>
        </p:nvSpPr>
        <p:spPr bwMode="auto">
          <a:xfrm>
            <a:off x="2022475" y="3124200"/>
            <a:ext cx="47625" cy="508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4" y="26"/>
              </a:cxn>
              <a:cxn ang="0">
                <a:pos x="8" y="30"/>
              </a:cxn>
              <a:cxn ang="0">
                <a:pos x="14" y="24"/>
              </a:cxn>
              <a:cxn ang="0">
                <a:pos x="12" y="10"/>
              </a:cxn>
              <a:cxn ang="0">
                <a:pos x="4" y="22"/>
              </a:cxn>
              <a:cxn ang="0">
                <a:pos x="14" y="4"/>
              </a:cxn>
              <a:cxn ang="0">
                <a:pos x="14" y="20"/>
              </a:cxn>
              <a:cxn ang="0">
                <a:pos x="18" y="14"/>
              </a:cxn>
              <a:cxn ang="0">
                <a:pos x="20" y="8"/>
              </a:cxn>
              <a:cxn ang="0">
                <a:pos x="18" y="16"/>
              </a:cxn>
              <a:cxn ang="0">
                <a:pos x="26" y="4"/>
              </a:cxn>
              <a:cxn ang="0">
                <a:pos x="16" y="2"/>
              </a:cxn>
            </a:cxnLst>
            <a:rect l="0" t="0" r="r" b="b"/>
            <a:pathLst>
              <a:path w="30" h="32">
                <a:moveTo>
                  <a:pt x="30" y="0"/>
                </a:moveTo>
                <a:cubicBezTo>
                  <a:pt x="26" y="14"/>
                  <a:pt x="26" y="14"/>
                  <a:pt x="14" y="26"/>
                </a:cubicBezTo>
                <a:cubicBezTo>
                  <a:pt x="12" y="28"/>
                  <a:pt x="8" y="32"/>
                  <a:pt x="8" y="30"/>
                </a:cubicBezTo>
                <a:cubicBezTo>
                  <a:pt x="8" y="27"/>
                  <a:pt x="12" y="26"/>
                  <a:pt x="14" y="24"/>
                </a:cubicBezTo>
                <a:cubicBezTo>
                  <a:pt x="16" y="16"/>
                  <a:pt x="23" y="6"/>
                  <a:pt x="12" y="10"/>
                </a:cubicBezTo>
                <a:cubicBezTo>
                  <a:pt x="9" y="14"/>
                  <a:pt x="7" y="18"/>
                  <a:pt x="4" y="22"/>
                </a:cubicBezTo>
                <a:cubicBezTo>
                  <a:pt x="2" y="24"/>
                  <a:pt x="14" y="3"/>
                  <a:pt x="14" y="4"/>
                </a:cubicBezTo>
                <a:cubicBezTo>
                  <a:pt x="14" y="13"/>
                  <a:pt x="0" y="25"/>
                  <a:pt x="14" y="20"/>
                </a:cubicBezTo>
                <a:cubicBezTo>
                  <a:pt x="15" y="18"/>
                  <a:pt x="17" y="16"/>
                  <a:pt x="18" y="14"/>
                </a:cubicBezTo>
                <a:cubicBezTo>
                  <a:pt x="19" y="12"/>
                  <a:pt x="20" y="6"/>
                  <a:pt x="20" y="8"/>
                </a:cubicBezTo>
                <a:cubicBezTo>
                  <a:pt x="20" y="11"/>
                  <a:pt x="16" y="18"/>
                  <a:pt x="18" y="16"/>
                </a:cubicBezTo>
                <a:cubicBezTo>
                  <a:pt x="22" y="13"/>
                  <a:pt x="26" y="4"/>
                  <a:pt x="26" y="4"/>
                </a:cubicBezTo>
                <a:cubicBezTo>
                  <a:pt x="17" y="2"/>
                  <a:pt x="21" y="2"/>
                  <a:pt x="16" y="2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1" name="Line 69"/>
          <p:cNvSpPr>
            <a:spLocks noChangeShapeType="1"/>
          </p:cNvSpPr>
          <p:nvPr/>
        </p:nvSpPr>
        <p:spPr bwMode="auto">
          <a:xfrm>
            <a:off x="2743200" y="47244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2" name="Freeform 70"/>
          <p:cNvSpPr>
            <a:spLocks/>
          </p:cNvSpPr>
          <p:nvPr/>
        </p:nvSpPr>
        <p:spPr bwMode="auto">
          <a:xfrm>
            <a:off x="3100388" y="4770438"/>
            <a:ext cx="38100" cy="38100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3" y="13"/>
              </a:cxn>
              <a:cxn ang="0">
                <a:pos x="9" y="7"/>
              </a:cxn>
              <a:cxn ang="0">
                <a:pos x="1" y="9"/>
              </a:cxn>
              <a:cxn ang="0">
                <a:pos x="7" y="9"/>
              </a:cxn>
              <a:cxn ang="0">
                <a:pos x="11" y="7"/>
              </a:cxn>
              <a:cxn ang="0">
                <a:pos x="15" y="17"/>
              </a:cxn>
            </a:cxnLst>
            <a:rect l="0" t="0" r="r" b="b"/>
            <a:pathLst>
              <a:path w="24" h="24">
                <a:moveTo>
                  <a:pt x="11" y="5"/>
                </a:moveTo>
                <a:cubicBezTo>
                  <a:pt x="20" y="19"/>
                  <a:pt x="23" y="20"/>
                  <a:pt x="13" y="13"/>
                </a:cubicBezTo>
                <a:cubicBezTo>
                  <a:pt x="12" y="11"/>
                  <a:pt x="9" y="5"/>
                  <a:pt x="9" y="7"/>
                </a:cubicBezTo>
                <a:cubicBezTo>
                  <a:pt x="9" y="21"/>
                  <a:pt x="24" y="24"/>
                  <a:pt x="1" y="9"/>
                </a:cubicBezTo>
                <a:cubicBezTo>
                  <a:pt x="3" y="12"/>
                  <a:pt x="7" y="21"/>
                  <a:pt x="7" y="9"/>
                </a:cubicBezTo>
                <a:cubicBezTo>
                  <a:pt x="7" y="3"/>
                  <a:pt x="0" y="0"/>
                  <a:pt x="11" y="7"/>
                </a:cubicBezTo>
                <a:cubicBezTo>
                  <a:pt x="16" y="14"/>
                  <a:pt x="15" y="11"/>
                  <a:pt x="15" y="17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3" name="Freeform 71"/>
          <p:cNvSpPr>
            <a:spLocks/>
          </p:cNvSpPr>
          <p:nvPr/>
        </p:nvSpPr>
        <p:spPr bwMode="auto">
          <a:xfrm>
            <a:off x="2057400" y="2032000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4" name="Freeform 72"/>
          <p:cNvSpPr>
            <a:spLocks/>
          </p:cNvSpPr>
          <p:nvPr/>
        </p:nvSpPr>
        <p:spPr bwMode="auto">
          <a:xfrm>
            <a:off x="2349500" y="2044700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5" name="Freeform 73"/>
          <p:cNvSpPr>
            <a:spLocks/>
          </p:cNvSpPr>
          <p:nvPr/>
        </p:nvSpPr>
        <p:spPr bwMode="auto">
          <a:xfrm>
            <a:off x="766763" y="5308600"/>
            <a:ext cx="98425" cy="9683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56" y="40"/>
              </a:cxn>
              <a:cxn ang="0">
                <a:pos x="13" y="37"/>
              </a:cxn>
              <a:cxn ang="0">
                <a:pos x="16" y="3"/>
              </a:cxn>
              <a:cxn ang="0">
                <a:pos x="42" y="5"/>
              </a:cxn>
              <a:cxn ang="0">
                <a:pos x="42" y="37"/>
              </a:cxn>
              <a:cxn ang="0">
                <a:pos x="26" y="40"/>
              </a:cxn>
              <a:cxn ang="0">
                <a:pos x="29" y="5"/>
              </a:cxn>
              <a:cxn ang="0">
                <a:pos x="48" y="40"/>
              </a:cxn>
              <a:cxn ang="0">
                <a:pos x="21" y="29"/>
              </a:cxn>
              <a:cxn ang="0">
                <a:pos x="24" y="11"/>
              </a:cxn>
              <a:cxn ang="0">
                <a:pos x="42" y="13"/>
              </a:cxn>
              <a:cxn ang="0">
                <a:pos x="34" y="29"/>
              </a:cxn>
              <a:cxn ang="0">
                <a:pos x="45" y="13"/>
              </a:cxn>
              <a:cxn ang="0">
                <a:pos x="29" y="40"/>
              </a:cxn>
              <a:cxn ang="0">
                <a:pos x="8" y="16"/>
              </a:cxn>
            </a:cxnLst>
            <a:rect l="0" t="0" r="r" b="b"/>
            <a:pathLst>
              <a:path w="62" h="61">
                <a:moveTo>
                  <a:pt x="21" y="0"/>
                </a:moveTo>
                <a:cubicBezTo>
                  <a:pt x="62" y="4"/>
                  <a:pt x="59" y="0"/>
                  <a:pt x="56" y="40"/>
                </a:cubicBezTo>
                <a:cubicBezTo>
                  <a:pt x="42" y="39"/>
                  <a:pt x="27" y="40"/>
                  <a:pt x="13" y="37"/>
                </a:cubicBezTo>
                <a:cubicBezTo>
                  <a:pt x="0" y="34"/>
                  <a:pt x="9" y="9"/>
                  <a:pt x="16" y="3"/>
                </a:cubicBezTo>
                <a:cubicBezTo>
                  <a:pt x="25" y="4"/>
                  <a:pt x="34" y="2"/>
                  <a:pt x="42" y="5"/>
                </a:cubicBezTo>
                <a:cubicBezTo>
                  <a:pt x="55" y="9"/>
                  <a:pt x="43" y="36"/>
                  <a:pt x="42" y="37"/>
                </a:cubicBezTo>
                <a:cubicBezTo>
                  <a:pt x="39" y="41"/>
                  <a:pt x="31" y="39"/>
                  <a:pt x="26" y="40"/>
                </a:cubicBezTo>
                <a:cubicBezTo>
                  <a:pt x="18" y="28"/>
                  <a:pt x="11" y="12"/>
                  <a:pt x="29" y="5"/>
                </a:cubicBezTo>
                <a:cubicBezTo>
                  <a:pt x="45" y="9"/>
                  <a:pt x="44" y="24"/>
                  <a:pt x="48" y="40"/>
                </a:cubicBezTo>
                <a:cubicBezTo>
                  <a:pt x="40" y="61"/>
                  <a:pt x="25" y="41"/>
                  <a:pt x="21" y="29"/>
                </a:cubicBezTo>
                <a:cubicBezTo>
                  <a:pt x="22" y="23"/>
                  <a:pt x="19" y="15"/>
                  <a:pt x="24" y="11"/>
                </a:cubicBezTo>
                <a:cubicBezTo>
                  <a:pt x="29" y="7"/>
                  <a:pt x="39" y="8"/>
                  <a:pt x="42" y="13"/>
                </a:cubicBezTo>
                <a:cubicBezTo>
                  <a:pt x="45" y="18"/>
                  <a:pt x="37" y="24"/>
                  <a:pt x="34" y="29"/>
                </a:cubicBezTo>
                <a:cubicBezTo>
                  <a:pt x="25" y="15"/>
                  <a:pt x="29" y="10"/>
                  <a:pt x="45" y="13"/>
                </a:cubicBezTo>
                <a:cubicBezTo>
                  <a:pt x="51" y="28"/>
                  <a:pt x="43" y="36"/>
                  <a:pt x="29" y="40"/>
                </a:cubicBezTo>
                <a:cubicBezTo>
                  <a:pt x="14" y="36"/>
                  <a:pt x="13" y="29"/>
                  <a:pt x="8" y="16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6" name="Line 74"/>
          <p:cNvSpPr>
            <a:spLocks noChangeShapeType="1"/>
          </p:cNvSpPr>
          <p:nvPr/>
        </p:nvSpPr>
        <p:spPr bwMode="auto">
          <a:xfrm>
            <a:off x="2476500" y="2060575"/>
            <a:ext cx="21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1147" name="Line 75"/>
          <p:cNvSpPr>
            <a:spLocks noChangeShapeType="1"/>
          </p:cNvSpPr>
          <p:nvPr/>
        </p:nvSpPr>
        <p:spPr bwMode="auto">
          <a:xfrm>
            <a:off x="6267450" y="23955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8" name="Line 76"/>
          <p:cNvSpPr>
            <a:spLocks noChangeShapeType="1"/>
          </p:cNvSpPr>
          <p:nvPr/>
        </p:nvSpPr>
        <p:spPr bwMode="auto">
          <a:xfrm flipH="1">
            <a:off x="6267450" y="1557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49" name="Line 77"/>
          <p:cNvSpPr>
            <a:spLocks noChangeShapeType="1"/>
          </p:cNvSpPr>
          <p:nvPr/>
        </p:nvSpPr>
        <p:spPr bwMode="auto">
          <a:xfrm flipH="1">
            <a:off x="5932488" y="2395538"/>
            <a:ext cx="30162" cy="358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50" name="Freeform 78"/>
          <p:cNvSpPr>
            <a:spLocks/>
          </p:cNvSpPr>
          <p:nvPr/>
        </p:nvSpPr>
        <p:spPr bwMode="auto">
          <a:xfrm>
            <a:off x="4403725" y="3933825"/>
            <a:ext cx="815975" cy="1452563"/>
          </a:xfrm>
          <a:custGeom>
            <a:avLst/>
            <a:gdLst/>
            <a:ahLst/>
            <a:cxnLst>
              <a:cxn ang="0">
                <a:pos x="775" y="0"/>
              </a:cxn>
              <a:cxn ang="0">
                <a:pos x="687" y="164"/>
              </a:cxn>
              <a:cxn ang="0">
                <a:pos x="698" y="219"/>
              </a:cxn>
              <a:cxn ang="0">
                <a:pos x="502" y="328"/>
              </a:cxn>
              <a:cxn ang="0">
                <a:pos x="491" y="360"/>
              </a:cxn>
              <a:cxn ang="0">
                <a:pos x="327" y="568"/>
              </a:cxn>
              <a:cxn ang="0">
                <a:pos x="327" y="720"/>
              </a:cxn>
              <a:cxn ang="0">
                <a:pos x="317" y="775"/>
              </a:cxn>
              <a:cxn ang="0">
                <a:pos x="218" y="797"/>
              </a:cxn>
              <a:cxn ang="0">
                <a:pos x="131" y="862"/>
              </a:cxn>
              <a:cxn ang="0">
                <a:pos x="164" y="993"/>
              </a:cxn>
              <a:cxn ang="0">
                <a:pos x="153" y="1080"/>
              </a:cxn>
              <a:cxn ang="0">
                <a:pos x="22" y="1255"/>
              </a:cxn>
              <a:cxn ang="0">
                <a:pos x="0" y="1342"/>
              </a:cxn>
            </a:cxnLst>
            <a:rect l="0" t="0" r="r" b="b"/>
            <a:pathLst>
              <a:path w="775" h="1376">
                <a:moveTo>
                  <a:pt x="775" y="0"/>
                </a:moveTo>
                <a:cubicBezTo>
                  <a:pt x="693" y="82"/>
                  <a:pt x="702" y="29"/>
                  <a:pt x="687" y="164"/>
                </a:cubicBezTo>
                <a:cubicBezTo>
                  <a:pt x="691" y="182"/>
                  <a:pt x="699" y="200"/>
                  <a:pt x="698" y="219"/>
                </a:cubicBezTo>
                <a:cubicBezTo>
                  <a:pt x="689" y="342"/>
                  <a:pt x="598" y="316"/>
                  <a:pt x="502" y="328"/>
                </a:cubicBezTo>
                <a:cubicBezTo>
                  <a:pt x="498" y="339"/>
                  <a:pt x="492" y="349"/>
                  <a:pt x="491" y="360"/>
                </a:cubicBezTo>
                <a:cubicBezTo>
                  <a:pt x="466" y="571"/>
                  <a:pt x="537" y="536"/>
                  <a:pt x="327" y="568"/>
                </a:cubicBezTo>
                <a:cubicBezTo>
                  <a:pt x="303" y="723"/>
                  <a:pt x="327" y="530"/>
                  <a:pt x="327" y="720"/>
                </a:cubicBezTo>
                <a:cubicBezTo>
                  <a:pt x="327" y="739"/>
                  <a:pt x="332" y="764"/>
                  <a:pt x="317" y="775"/>
                </a:cubicBezTo>
                <a:cubicBezTo>
                  <a:pt x="289" y="795"/>
                  <a:pt x="251" y="790"/>
                  <a:pt x="218" y="797"/>
                </a:cubicBezTo>
                <a:cubicBezTo>
                  <a:pt x="175" y="827"/>
                  <a:pt x="161" y="817"/>
                  <a:pt x="131" y="862"/>
                </a:cubicBezTo>
                <a:cubicBezTo>
                  <a:pt x="140" y="907"/>
                  <a:pt x="153" y="949"/>
                  <a:pt x="164" y="993"/>
                </a:cubicBezTo>
                <a:cubicBezTo>
                  <a:pt x="160" y="1022"/>
                  <a:pt x="161" y="1052"/>
                  <a:pt x="153" y="1080"/>
                </a:cubicBezTo>
                <a:cubicBezTo>
                  <a:pt x="135" y="1146"/>
                  <a:pt x="61" y="1197"/>
                  <a:pt x="22" y="1255"/>
                </a:cubicBezTo>
                <a:cubicBezTo>
                  <a:pt x="10" y="1358"/>
                  <a:pt x="34" y="1376"/>
                  <a:pt x="0" y="1342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52" name="Line 80"/>
          <p:cNvSpPr>
            <a:spLocks noChangeShapeType="1"/>
          </p:cNvSpPr>
          <p:nvPr/>
        </p:nvSpPr>
        <p:spPr bwMode="auto">
          <a:xfrm flipH="1">
            <a:off x="6572250" y="15573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56" name="Line 84"/>
          <p:cNvSpPr>
            <a:spLocks noChangeShapeType="1"/>
          </p:cNvSpPr>
          <p:nvPr/>
        </p:nvSpPr>
        <p:spPr bwMode="auto">
          <a:xfrm flipH="1">
            <a:off x="4591050" y="4071938"/>
            <a:ext cx="1524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57" name="Line 85"/>
          <p:cNvSpPr>
            <a:spLocks noChangeShapeType="1"/>
          </p:cNvSpPr>
          <p:nvPr/>
        </p:nvSpPr>
        <p:spPr bwMode="auto">
          <a:xfrm flipV="1">
            <a:off x="6115050" y="32337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58" name="Freeform 86"/>
          <p:cNvSpPr>
            <a:spLocks/>
          </p:cNvSpPr>
          <p:nvPr/>
        </p:nvSpPr>
        <p:spPr bwMode="auto">
          <a:xfrm>
            <a:off x="5737225" y="3497263"/>
            <a:ext cx="34925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" y="33"/>
              </a:cxn>
              <a:cxn ang="0">
                <a:pos x="0" y="0"/>
              </a:cxn>
            </a:cxnLst>
            <a:rect l="0" t="0" r="r" b="b"/>
            <a:pathLst>
              <a:path w="22" h="33">
                <a:moveTo>
                  <a:pt x="0" y="0"/>
                </a:moveTo>
                <a:cubicBezTo>
                  <a:pt x="7" y="11"/>
                  <a:pt x="22" y="33"/>
                  <a:pt x="22" y="33"/>
                </a:cubicBezTo>
                <a:cubicBezTo>
                  <a:pt x="22" y="33"/>
                  <a:pt x="7" y="1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59" name="Freeform 87"/>
          <p:cNvSpPr>
            <a:spLocks/>
          </p:cNvSpPr>
          <p:nvPr/>
        </p:nvSpPr>
        <p:spPr bwMode="auto">
          <a:xfrm>
            <a:off x="5842000" y="3635375"/>
            <a:ext cx="68263" cy="87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55"/>
              </a:cxn>
            </a:cxnLst>
            <a:rect l="0" t="0" r="r" b="b"/>
            <a:pathLst>
              <a:path w="43" h="55">
                <a:moveTo>
                  <a:pt x="0" y="0"/>
                </a:moveTo>
                <a:cubicBezTo>
                  <a:pt x="27" y="42"/>
                  <a:pt x="12" y="24"/>
                  <a:pt x="43" y="5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0" name="Line 88"/>
          <p:cNvSpPr>
            <a:spLocks noChangeShapeType="1"/>
          </p:cNvSpPr>
          <p:nvPr/>
        </p:nvSpPr>
        <p:spPr bwMode="auto">
          <a:xfrm>
            <a:off x="6572250" y="43767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1" name="Line 89"/>
          <p:cNvSpPr>
            <a:spLocks noChangeShapeType="1"/>
          </p:cNvSpPr>
          <p:nvPr/>
        </p:nvSpPr>
        <p:spPr bwMode="auto">
          <a:xfrm flipH="1">
            <a:off x="6343650" y="43767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2" name="Line 90"/>
          <p:cNvSpPr>
            <a:spLocks noChangeShapeType="1"/>
          </p:cNvSpPr>
          <p:nvPr/>
        </p:nvSpPr>
        <p:spPr bwMode="auto">
          <a:xfrm>
            <a:off x="6343650" y="43767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3" name="Line 91"/>
          <p:cNvSpPr>
            <a:spLocks noChangeShapeType="1"/>
          </p:cNvSpPr>
          <p:nvPr/>
        </p:nvSpPr>
        <p:spPr bwMode="auto">
          <a:xfrm flipH="1">
            <a:off x="6343650" y="48339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4" name="Freeform 92"/>
          <p:cNvSpPr>
            <a:spLocks/>
          </p:cNvSpPr>
          <p:nvPr/>
        </p:nvSpPr>
        <p:spPr bwMode="auto">
          <a:xfrm>
            <a:off x="6569075" y="4570413"/>
            <a:ext cx="139700" cy="24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5" name="Line 93"/>
          <p:cNvSpPr>
            <a:spLocks noChangeShapeType="1"/>
          </p:cNvSpPr>
          <p:nvPr/>
        </p:nvSpPr>
        <p:spPr bwMode="auto">
          <a:xfrm>
            <a:off x="6724650" y="483393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6" name="Line 94"/>
          <p:cNvSpPr>
            <a:spLocks noChangeShapeType="1"/>
          </p:cNvSpPr>
          <p:nvPr/>
        </p:nvSpPr>
        <p:spPr bwMode="auto">
          <a:xfrm flipV="1">
            <a:off x="6877050" y="50625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7" name="Line 95"/>
          <p:cNvSpPr>
            <a:spLocks noChangeShapeType="1"/>
          </p:cNvSpPr>
          <p:nvPr/>
        </p:nvSpPr>
        <p:spPr bwMode="auto">
          <a:xfrm flipV="1">
            <a:off x="6419850" y="44529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8" name="Line 96"/>
          <p:cNvSpPr>
            <a:spLocks noChangeShapeType="1"/>
          </p:cNvSpPr>
          <p:nvPr/>
        </p:nvSpPr>
        <p:spPr bwMode="auto">
          <a:xfrm flipV="1">
            <a:off x="6800850" y="36909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69" name="Line 97"/>
          <p:cNvSpPr>
            <a:spLocks noChangeShapeType="1"/>
          </p:cNvSpPr>
          <p:nvPr/>
        </p:nvSpPr>
        <p:spPr bwMode="auto">
          <a:xfrm>
            <a:off x="6648450" y="3233738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0" name="Line 98"/>
          <p:cNvSpPr>
            <a:spLocks noChangeShapeType="1"/>
          </p:cNvSpPr>
          <p:nvPr/>
        </p:nvSpPr>
        <p:spPr bwMode="auto">
          <a:xfrm flipH="1">
            <a:off x="6267450" y="1590675"/>
            <a:ext cx="25400" cy="804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1" name="Freeform 99"/>
          <p:cNvSpPr>
            <a:spLocks/>
          </p:cNvSpPr>
          <p:nvPr/>
        </p:nvSpPr>
        <p:spPr bwMode="auto">
          <a:xfrm>
            <a:off x="5634038" y="3271838"/>
            <a:ext cx="68262" cy="138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87"/>
              </a:cxn>
            </a:cxnLst>
            <a:rect l="0" t="0" r="r" b="b"/>
            <a:pathLst>
              <a:path w="43" h="87">
                <a:moveTo>
                  <a:pt x="0" y="0"/>
                </a:moveTo>
                <a:cubicBezTo>
                  <a:pt x="6" y="23"/>
                  <a:pt x="11" y="87"/>
                  <a:pt x="43" y="8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2" name="Freeform 100"/>
          <p:cNvSpPr>
            <a:spLocks/>
          </p:cNvSpPr>
          <p:nvPr/>
        </p:nvSpPr>
        <p:spPr bwMode="auto">
          <a:xfrm>
            <a:off x="5953125" y="2354263"/>
            <a:ext cx="22225" cy="58737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0" y="18"/>
              </a:cxn>
              <a:cxn ang="0">
                <a:pos x="8" y="6"/>
              </a:cxn>
              <a:cxn ang="0">
                <a:pos x="6" y="14"/>
              </a:cxn>
              <a:cxn ang="0">
                <a:pos x="2" y="26"/>
              </a:cxn>
              <a:cxn ang="0">
                <a:pos x="4" y="4"/>
              </a:cxn>
              <a:cxn ang="0">
                <a:pos x="6" y="16"/>
              </a:cxn>
              <a:cxn ang="0">
                <a:pos x="8" y="10"/>
              </a:cxn>
              <a:cxn ang="0">
                <a:pos x="8" y="14"/>
              </a:cxn>
              <a:cxn ang="0">
                <a:pos x="8" y="28"/>
              </a:cxn>
            </a:cxnLst>
            <a:rect l="0" t="0" r="r" b="b"/>
            <a:pathLst>
              <a:path w="14" h="37">
                <a:moveTo>
                  <a:pt x="12" y="6"/>
                </a:moveTo>
                <a:cubicBezTo>
                  <a:pt x="11" y="10"/>
                  <a:pt x="14" y="18"/>
                  <a:pt x="10" y="18"/>
                </a:cubicBezTo>
                <a:cubicBezTo>
                  <a:pt x="6" y="18"/>
                  <a:pt x="11" y="9"/>
                  <a:pt x="8" y="6"/>
                </a:cubicBezTo>
                <a:cubicBezTo>
                  <a:pt x="6" y="4"/>
                  <a:pt x="7" y="11"/>
                  <a:pt x="6" y="14"/>
                </a:cubicBezTo>
                <a:cubicBezTo>
                  <a:pt x="5" y="18"/>
                  <a:pt x="2" y="26"/>
                  <a:pt x="2" y="26"/>
                </a:cubicBezTo>
                <a:cubicBezTo>
                  <a:pt x="3" y="19"/>
                  <a:pt x="1" y="11"/>
                  <a:pt x="4" y="4"/>
                </a:cubicBezTo>
                <a:cubicBezTo>
                  <a:pt x="6" y="0"/>
                  <a:pt x="4" y="13"/>
                  <a:pt x="6" y="16"/>
                </a:cubicBezTo>
                <a:cubicBezTo>
                  <a:pt x="7" y="18"/>
                  <a:pt x="8" y="8"/>
                  <a:pt x="8" y="10"/>
                </a:cubicBezTo>
                <a:cubicBezTo>
                  <a:pt x="5" y="23"/>
                  <a:pt x="0" y="37"/>
                  <a:pt x="8" y="14"/>
                </a:cubicBezTo>
                <a:cubicBezTo>
                  <a:pt x="9" y="10"/>
                  <a:pt x="8" y="23"/>
                  <a:pt x="8" y="2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4" name="Line 102"/>
          <p:cNvSpPr>
            <a:spLocks noChangeShapeType="1"/>
          </p:cNvSpPr>
          <p:nvPr/>
        </p:nvSpPr>
        <p:spPr bwMode="auto">
          <a:xfrm>
            <a:off x="6343650" y="4757738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5" name="Freeform 103"/>
          <p:cNvSpPr>
            <a:spLocks/>
          </p:cNvSpPr>
          <p:nvPr/>
        </p:nvSpPr>
        <p:spPr bwMode="auto">
          <a:xfrm>
            <a:off x="6700838" y="4803775"/>
            <a:ext cx="38100" cy="38100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3" y="13"/>
              </a:cxn>
              <a:cxn ang="0">
                <a:pos x="9" y="7"/>
              </a:cxn>
              <a:cxn ang="0">
                <a:pos x="1" y="9"/>
              </a:cxn>
              <a:cxn ang="0">
                <a:pos x="7" y="9"/>
              </a:cxn>
              <a:cxn ang="0">
                <a:pos x="11" y="7"/>
              </a:cxn>
              <a:cxn ang="0">
                <a:pos x="15" y="17"/>
              </a:cxn>
            </a:cxnLst>
            <a:rect l="0" t="0" r="r" b="b"/>
            <a:pathLst>
              <a:path w="24" h="24">
                <a:moveTo>
                  <a:pt x="11" y="5"/>
                </a:moveTo>
                <a:cubicBezTo>
                  <a:pt x="20" y="19"/>
                  <a:pt x="23" y="20"/>
                  <a:pt x="13" y="13"/>
                </a:cubicBezTo>
                <a:cubicBezTo>
                  <a:pt x="12" y="11"/>
                  <a:pt x="9" y="5"/>
                  <a:pt x="9" y="7"/>
                </a:cubicBezTo>
                <a:cubicBezTo>
                  <a:pt x="9" y="21"/>
                  <a:pt x="24" y="24"/>
                  <a:pt x="1" y="9"/>
                </a:cubicBezTo>
                <a:cubicBezTo>
                  <a:pt x="3" y="12"/>
                  <a:pt x="7" y="21"/>
                  <a:pt x="7" y="9"/>
                </a:cubicBezTo>
                <a:cubicBezTo>
                  <a:pt x="7" y="3"/>
                  <a:pt x="0" y="0"/>
                  <a:pt x="11" y="7"/>
                </a:cubicBezTo>
                <a:cubicBezTo>
                  <a:pt x="16" y="14"/>
                  <a:pt x="15" y="11"/>
                  <a:pt x="15" y="17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6" name="Freeform 104"/>
          <p:cNvSpPr>
            <a:spLocks/>
          </p:cNvSpPr>
          <p:nvPr/>
        </p:nvSpPr>
        <p:spPr bwMode="auto">
          <a:xfrm>
            <a:off x="5651500" y="2065338"/>
            <a:ext cx="463550" cy="1219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7" name="Freeform 105"/>
          <p:cNvSpPr>
            <a:spLocks/>
          </p:cNvSpPr>
          <p:nvPr/>
        </p:nvSpPr>
        <p:spPr bwMode="auto">
          <a:xfrm>
            <a:off x="5949950" y="2078038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8" name="Freeform 106"/>
          <p:cNvSpPr>
            <a:spLocks/>
          </p:cNvSpPr>
          <p:nvPr/>
        </p:nvSpPr>
        <p:spPr bwMode="auto">
          <a:xfrm>
            <a:off x="4367213" y="5341938"/>
            <a:ext cx="98425" cy="9683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56" y="40"/>
              </a:cxn>
              <a:cxn ang="0">
                <a:pos x="13" y="37"/>
              </a:cxn>
              <a:cxn ang="0">
                <a:pos x="16" y="3"/>
              </a:cxn>
              <a:cxn ang="0">
                <a:pos x="42" y="5"/>
              </a:cxn>
              <a:cxn ang="0">
                <a:pos x="42" y="37"/>
              </a:cxn>
              <a:cxn ang="0">
                <a:pos x="26" y="40"/>
              </a:cxn>
              <a:cxn ang="0">
                <a:pos x="29" y="5"/>
              </a:cxn>
              <a:cxn ang="0">
                <a:pos x="48" y="40"/>
              </a:cxn>
              <a:cxn ang="0">
                <a:pos x="21" y="29"/>
              </a:cxn>
              <a:cxn ang="0">
                <a:pos x="24" y="11"/>
              </a:cxn>
              <a:cxn ang="0">
                <a:pos x="42" y="13"/>
              </a:cxn>
              <a:cxn ang="0">
                <a:pos x="34" y="29"/>
              </a:cxn>
              <a:cxn ang="0">
                <a:pos x="45" y="13"/>
              </a:cxn>
              <a:cxn ang="0">
                <a:pos x="29" y="40"/>
              </a:cxn>
              <a:cxn ang="0">
                <a:pos x="8" y="16"/>
              </a:cxn>
            </a:cxnLst>
            <a:rect l="0" t="0" r="r" b="b"/>
            <a:pathLst>
              <a:path w="62" h="61">
                <a:moveTo>
                  <a:pt x="21" y="0"/>
                </a:moveTo>
                <a:cubicBezTo>
                  <a:pt x="62" y="4"/>
                  <a:pt x="59" y="0"/>
                  <a:pt x="56" y="40"/>
                </a:cubicBezTo>
                <a:cubicBezTo>
                  <a:pt x="42" y="39"/>
                  <a:pt x="27" y="40"/>
                  <a:pt x="13" y="37"/>
                </a:cubicBezTo>
                <a:cubicBezTo>
                  <a:pt x="0" y="34"/>
                  <a:pt x="9" y="9"/>
                  <a:pt x="16" y="3"/>
                </a:cubicBezTo>
                <a:cubicBezTo>
                  <a:pt x="25" y="4"/>
                  <a:pt x="34" y="2"/>
                  <a:pt x="42" y="5"/>
                </a:cubicBezTo>
                <a:cubicBezTo>
                  <a:pt x="55" y="9"/>
                  <a:pt x="43" y="36"/>
                  <a:pt x="42" y="37"/>
                </a:cubicBezTo>
                <a:cubicBezTo>
                  <a:pt x="39" y="41"/>
                  <a:pt x="31" y="39"/>
                  <a:pt x="26" y="40"/>
                </a:cubicBezTo>
                <a:cubicBezTo>
                  <a:pt x="18" y="28"/>
                  <a:pt x="11" y="12"/>
                  <a:pt x="29" y="5"/>
                </a:cubicBezTo>
                <a:cubicBezTo>
                  <a:pt x="45" y="9"/>
                  <a:pt x="44" y="24"/>
                  <a:pt x="48" y="40"/>
                </a:cubicBezTo>
                <a:cubicBezTo>
                  <a:pt x="40" y="61"/>
                  <a:pt x="25" y="41"/>
                  <a:pt x="21" y="29"/>
                </a:cubicBezTo>
                <a:cubicBezTo>
                  <a:pt x="22" y="23"/>
                  <a:pt x="19" y="15"/>
                  <a:pt x="24" y="11"/>
                </a:cubicBezTo>
                <a:cubicBezTo>
                  <a:pt x="29" y="7"/>
                  <a:pt x="39" y="8"/>
                  <a:pt x="42" y="13"/>
                </a:cubicBezTo>
                <a:cubicBezTo>
                  <a:pt x="45" y="18"/>
                  <a:pt x="37" y="24"/>
                  <a:pt x="34" y="29"/>
                </a:cubicBezTo>
                <a:cubicBezTo>
                  <a:pt x="25" y="15"/>
                  <a:pt x="29" y="10"/>
                  <a:pt x="45" y="13"/>
                </a:cubicBezTo>
                <a:cubicBezTo>
                  <a:pt x="51" y="28"/>
                  <a:pt x="43" y="36"/>
                  <a:pt x="29" y="40"/>
                </a:cubicBezTo>
                <a:cubicBezTo>
                  <a:pt x="14" y="36"/>
                  <a:pt x="13" y="29"/>
                  <a:pt x="8" y="16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1179" name="Line 107"/>
          <p:cNvSpPr>
            <a:spLocks noChangeShapeType="1"/>
          </p:cNvSpPr>
          <p:nvPr/>
        </p:nvSpPr>
        <p:spPr bwMode="auto">
          <a:xfrm>
            <a:off x="6076950" y="2093913"/>
            <a:ext cx="21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1180" name="Line 108"/>
          <p:cNvSpPr>
            <a:spLocks noChangeShapeType="1"/>
          </p:cNvSpPr>
          <p:nvPr/>
        </p:nvSpPr>
        <p:spPr bwMode="auto">
          <a:xfrm>
            <a:off x="6011863" y="1987550"/>
            <a:ext cx="0" cy="217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1181" name="Line 109"/>
          <p:cNvSpPr>
            <a:spLocks noChangeShapeType="1"/>
          </p:cNvSpPr>
          <p:nvPr/>
        </p:nvSpPr>
        <p:spPr bwMode="auto">
          <a:xfrm>
            <a:off x="5508625" y="3284538"/>
            <a:ext cx="142875" cy="2159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1182" name="Line 110"/>
          <p:cNvSpPr>
            <a:spLocks noChangeShapeType="1"/>
          </p:cNvSpPr>
          <p:nvPr/>
        </p:nvSpPr>
        <p:spPr bwMode="auto">
          <a:xfrm flipV="1">
            <a:off x="6443663" y="17732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14" name="Line 18"/>
          <p:cNvSpPr>
            <a:spLocks noChangeShapeType="1"/>
          </p:cNvSpPr>
          <p:nvPr/>
        </p:nvSpPr>
        <p:spPr bwMode="auto">
          <a:xfrm>
            <a:off x="3775075" y="43640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15" name="Line 19"/>
          <p:cNvSpPr>
            <a:spLocks noChangeShapeType="1"/>
          </p:cNvSpPr>
          <p:nvPr/>
        </p:nvSpPr>
        <p:spPr bwMode="auto">
          <a:xfrm flipH="1">
            <a:off x="3546475" y="43640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16" name="Line 20"/>
          <p:cNvSpPr>
            <a:spLocks noChangeShapeType="1"/>
          </p:cNvSpPr>
          <p:nvPr/>
        </p:nvSpPr>
        <p:spPr bwMode="auto">
          <a:xfrm>
            <a:off x="3546475" y="43640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17" name="Line 21"/>
          <p:cNvSpPr>
            <a:spLocks noChangeShapeType="1"/>
          </p:cNvSpPr>
          <p:nvPr/>
        </p:nvSpPr>
        <p:spPr bwMode="auto">
          <a:xfrm flipH="1">
            <a:off x="3546475" y="48212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18" name="Freeform 22"/>
          <p:cNvSpPr>
            <a:spLocks/>
          </p:cNvSpPr>
          <p:nvPr/>
        </p:nvSpPr>
        <p:spPr bwMode="auto">
          <a:xfrm>
            <a:off x="3771900" y="4557713"/>
            <a:ext cx="139700" cy="24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19" name="Line 23"/>
          <p:cNvSpPr>
            <a:spLocks noChangeShapeType="1"/>
          </p:cNvSpPr>
          <p:nvPr/>
        </p:nvSpPr>
        <p:spPr bwMode="auto">
          <a:xfrm>
            <a:off x="3927475" y="482123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0" name="Line 24"/>
          <p:cNvSpPr>
            <a:spLocks noChangeShapeType="1"/>
          </p:cNvSpPr>
          <p:nvPr/>
        </p:nvSpPr>
        <p:spPr bwMode="auto">
          <a:xfrm>
            <a:off x="3165475" y="4191000"/>
            <a:ext cx="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1" name="Line 25"/>
          <p:cNvSpPr>
            <a:spLocks noChangeShapeType="1"/>
          </p:cNvSpPr>
          <p:nvPr/>
        </p:nvSpPr>
        <p:spPr bwMode="auto">
          <a:xfrm>
            <a:off x="2708275" y="43640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2" name="Line 26"/>
          <p:cNvSpPr>
            <a:spLocks noChangeShapeType="1"/>
          </p:cNvSpPr>
          <p:nvPr/>
        </p:nvSpPr>
        <p:spPr bwMode="auto">
          <a:xfrm flipV="1">
            <a:off x="4079875" y="50498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3" name="Line 27"/>
          <p:cNvSpPr>
            <a:spLocks noChangeShapeType="1"/>
          </p:cNvSpPr>
          <p:nvPr/>
        </p:nvSpPr>
        <p:spPr bwMode="auto">
          <a:xfrm flipV="1">
            <a:off x="3622675" y="44402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4" name="Line 28"/>
          <p:cNvSpPr>
            <a:spLocks noChangeShapeType="1"/>
          </p:cNvSpPr>
          <p:nvPr/>
        </p:nvSpPr>
        <p:spPr bwMode="auto">
          <a:xfrm flipV="1">
            <a:off x="4003675" y="36782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5" name="Line 29"/>
          <p:cNvSpPr>
            <a:spLocks noChangeShapeType="1"/>
          </p:cNvSpPr>
          <p:nvPr/>
        </p:nvSpPr>
        <p:spPr bwMode="auto">
          <a:xfrm>
            <a:off x="3851275" y="3221038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6" name="Line 30"/>
          <p:cNvSpPr>
            <a:spLocks noChangeShapeType="1"/>
          </p:cNvSpPr>
          <p:nvPr/>
        </p:nvSpPr>
        <p:spPr bwMode="auto">
          <a:xfrm>
            <a:off x="3165475" y="36782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7" name="Line 31"/>
          <p:cNvSpPr>
            <a:spLocks noChangeShapeType="1"/>
          </p:cNvSpPr>
          <p:nvPr/>
        </p:nvSpPr>
        <p:spPr bwMode="auto">
          <a:xfrm>
            <a:off x="3165475" y="40592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28" name="Line 32"/>
          <p:cNvSpPr>
            <a:spLocks noChangeShapeType="1"/>
          </p:cNvSpPr>
          <p:nvPr/>
        </p:nvSpPr>
        <p:spPr bwMode="auto">
          <a:xfrm>
            <a:off x="3165475" y="3602038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32" name="Line 36"/>
          <p:cNvSpPr>
            <a:spLocks noChangeShapeType="1"/>
          </p:cNvSpPr>
          <p:nvPr/>
        </p:nvSpPr>
        <p:spPr bwMode="auto">
          <a:xfrm>
            <a:off x="3165475" y="504983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34" name="Line 38"/>
          <p:cNvSpPr>
            <a:spLocks noChangeShapeType="1"/>
          </p:cNvSpPr>
          <p:nvPr/>
        </p:nvSpPr>
        <p:spPr bwMode="auto">
          <a:xfrm>
            <a:off x="3546475" y="4705350"/>
            <a:ext cx="0" cy="1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39" name="Freeform 43"/>
          <p:cNvSpPr>
            <a:spLocks/>
          </p:cNvSpPr>
          <p:nvPr/>
        </p:nvSpPr>
        <p:spPr bwMode="auto">
          <a:xfrm>
            <a:off x="3892550" y="4779963"/>
            <a:ext cx="47625" cy="55562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28" y="25"/>
              </a:cxn>
              <a:cxn ang="0">
                <a:pos x="20" y="13"/>
              </a:cxn>
              <a:cxn ang="0">
                <a:pos x="14" y="9"/>
              </a:cxn>
              <a:cxn ang="0">
                <a:pos x="20" y="21"/>
              </a:cxn>
              <a:cxn ang="0">
                <a:pos x="16" y="27"/>
              </a:cxn>
              <a:cxn ang="0">
                <a:pos x="10" y="13"/>
              </a:cxn>
              <a:cxn ang="0">
                <a:pos x="18" y="23"/>
              </a:cxn>
              <a:cxn ang="0">
                <a:pos x="12" y="21"/>
              </a:cxn>
              <a:cxn ang="0">
                <a:pos x="18" y="27"/>
              </a:cxn>
              <a:cxn ang="0">
                <a:pos x="18" y="19"/>
              </a:cxn>
              <a:cxn ang="0">
                <a:pos x="14" y="7"/>
              </a:cxn>
            </a:cxnLst>
            <a:rect l="0" t="0" r="r" b="b"/>
            <a:pathLst>
              <a:path w="30" h="35">
                <a:moveTo>
                  <a:pt x="14" y="7"/>
                </a:moveTo>
                <a:cubicBezTo>
                  <a:pt x="15" y="9"/>
                  <a:pt x="26" y="25"/>
                  <a:pt x="28" y="25"/>
                </a:cubicBezTo>
                <a:cubicBezTo>
                  <a:pt x="30" y="25"/>
                  <a:pt x="28" y="20"/>
                  <a:pt x="20" y="13"/>
                </a:cubicBezTo>
                <a:cubicBezTo>
                  <a:pt x="18" y="11"/>
                  <a:pt x="16" y="10"/>
                  <a:pt x="14" y="9"/>
                </a:cubicBezTo>
                <a:cubicBezTo>
                  <a:pt x="18" y="15"/>
                  <a:pt x="27" y="28"/>
                  <a:pt x="20" y="21"/>
                </a:cubicBezTo>
                <a:cubicBezTo>
                  <a:pt x="5" y="6"/>
                  <a:pt x="16" y="0"/>
                  <a:pt x="16" y="27"/>
                </a:cubicBezTo>
                <a:cubicBezTo>
                  <a:pt x="16" y="32"/>
                  <a:pt x="15" y="13"/>
                  <a:pt x="10" y="13"/>
                </a:cubicBezTo>
                <a:cubicBezTo>
                  <a:pt x="0" y="13"/>
                  <a:pt x="18" y="22"/>
                  <a:pt x="18" y="23"/>
                </a:cubicBezTo>
                <a:cubicBezTo>
                  <a:pt x="18" y="25"/>
                  <a:pt x="11" y="20"/>
                  <a:pt x="12" y="21"/>
                </a:cubicBezTo>
                <a:cubicBezTo>
                  <a:pt x="14" y="23"/>
                  <a:pt x="16" y="25"/>
                  <a:pt x="18" y="27"/>
                </a:cubicBezTo>
                <a:cubicBezTo>
                  <a:pt x="15" y="19"/>
                  <a:pt x="3" y="15"/>
                  <a:pt x="18" y="19"/>
                </a:cubicBezTo>
                <a:cubicBezTo>
                  <a:pt x="29" y="35"/>
                  <a:pt x="18" y="11"/>
                  <a:pt x="14" y="7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2" name="Line 56"/>
          <p:cNvSpPr>
            <a:spLocks noChangeShapeType="1"/>
          </p:cNvSpPr>
          <p:nvPr/>
        </p:nvSpPr>
        <p:spPr bwMode="auto">
          <a:xfrm>
            <a:off x="3470275" y="23828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3" name="Line 57"/>
          <p:cNvSpPr>
            <a:spLocks noChangeShapeType="1"/>
          </p:cNvSpPr>
          <p:nvPr/>
        </p:nvSpPr>
        <p:spPr bwMode="auto">
          <a:xfrm flipH="1">
            <a:off x="3470275" y="15446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4" name="Line 58"/>
          <p:cNvSpPr>
            <a:spLocks noChangeShapeType="1"/>
          </p:cNvSpPr>
          <p:nvPr/>
        </p:nvSpPr>
        <p:spPr bwMode="auto">
          <a:xfrm>
            <a:off x="2555875" y="26876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5" name="Line 59"/>
          <p:cNvSpPr>
            <a:spLocks noChangeShapeType="1"/>
          </p:cNvSpPr>
          <p:nvPr/>
        </p:nvSpPr>
        <p:spPr bwMode="auto">
          <a:xfrm flipH="1">
            <a:off x="3775075" y="15446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6" name="Line 60"/>
          <p:cNvSpPr>
            <a:spLocks noChangeShapeType="1"/>
          </p:cNvSpPr>
          <p:nvPr/>
        </p:nvSpPr>
        <p:spPr bwMode="auto">
          <a:xfrm>
            <a:off x="3470275" y="154463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7" name="Line 61"/>
          <p:cNvSpPr>
            <a:spLocks noChangeShapeType="1"/>
          </p:cNvSpPr>
          <p:nvPr/>
        </p:nvSpPr>
        <p:spPr bwMode="auto">
          <a:xfrm flipH="1">
            <a:off x="2843213" y="1849438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8" name="Line 62"/>
          <p:cNvSpPr>
            <a:spLocks noChangeShapeType="1"/>
          </p:cNvSpPr>
          <p:nvPr/>
        </p:nvSpPr>
        <p:spPr bwMode="auto">
          <a:xfrm flipV="1">
            <a:off x="3622675" y="20018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59" name="Line 63"/>
          <p:cNvSpPr>
            <a:spLocks noChangeShapeType="1"/>
          </p:cNvSpPr>
          <p:nvPr/>
        </p:nvSpPr>
        <p:spPr bwMode="auto">
          <a:xfrm>
            <a:off x="3622675" y="16208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60" name="Line 64"/>
          <p:cNvSpPr>
            <a:spLocks noChangeShapeType="1"/>
          </p:cNvSpPr>
          <p:nvPr/>
        </p:nvSpPr>
        <p:spPr bwMode="auto">
          <a:xfrm flipH="1" flipV="1">
            <a:off x="3622675" y="2687638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61" name="Line 65"/>
          <p:cNvSpPr>
            <a:spLocks noChangeShapeType="1"/>
          </p:cNvSpPr>
          <p:nvPr/>
        </p:nvSpPr>
        <p:spPr bwMode="auto">
          <a:xfrm>
            <a:off x="3165475" y="25352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62" name="Line 66"/>
          <p:cNvSpPr>
            <a:spLocks noChangeShapeType="1"/>
          </p:cNvSpPr>
          <p:nvPr/>
        </p:nvSpPr>
        <p:spPr bwMode="auto">
          <a:xfrm>
            <a:off x="3165475" y="2840038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63" name="Line 67"/>
          <p:cNvSpPr>
            <a:spLocks noChangeShapeType="1"/>
          </p:cNvSpPr>
          <p:nvPr/>
        </p:nvSpPr>
        <p:spPr bwMode="auto">
          <a:xfrm>
            <a:off x="3165475" y="30686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64" name="Line 68"/>
          <p:cNvSpPr>
            <a:spLocks noChangeShapeType="1"/>
          </p:cNvSpPr>
          <p:nvPr/>
        </p:nvSpPr>
        <p:spPr bwMode="auto">
          <a:xfrm>
            <a:off x="3165475" y="33734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67" name="Line 71"/>
          <p:cNvSpPr>
            <a:spLocks noChangeShapeType="1"/>
          </p:cNvSpPr>
          <p:nvPr/>
        </p:nvSpPr>
        <p:spPr bwMode="auto">
          <a:xfrm>
            <a:off x="3470275" y="2286000"/>
            <a:ext cx="0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69" name="Freeform 73"/>
          <p:cNvSpPr>
            <a:spLocks/>
          </p:cNvSpPr>
          <p:nvPr/>
        </p:nvSpPr>
        <p:spPr bwMode="auto">
          <a:xfrm>
            <a:off x="3168650" y="2552700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74" name="Freeform 78"/>
          <p:cNvSpPr>
            <a:spLocks/>
          </p:cNvSpPr>
          <p:nvPr/>
        </p:nvSpPr>
        <p:spPr bwMode="auto">
          <a:xfrm>
            <a:off x="2784475" y="2057400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75" name="Freeform 79"/>
          <p:cNvSpPr>
            <a:spLocks/>
          </p:cNvSpPr>
          <p:nvPr/>
        </p:nvSpPr>
        <p:spPr bwMode="auto">
          <a:xfrm>
            <a:off x="3165475" y="2057400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76" name="Freeform 80"/>
          <p:cNvSpPr>
            <a:spLocks/>
          </p:cNvSpPr>
          <p:nvPr/>
        </p:nvSpPr>
        <p:spPr bwMode="auto">
          <a:xfrm>
            <a:off x="2784475" y="31242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48"/>
                  <a:pt x="8" y="96"/>
                  <a:pt x="48" y="144"/>
                </a:cubicBezTo>
                <a:cubicBezTo>
                  <a:pt x="88" y="192"/>
                  <a:pt x="208" y="264"/>
                  <a:pt x="240" y="2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78" name="Line 82"/>
          <p:cNvSpPr>
            <a:spLocks noChangeShapeType="1"/>
          </p:cNvSpPr>
          <p:nvPr/>
        </p:nvSpPr>
        <p:spPr bwMode="auto">
          <a:xfrm>
            <a:off x="3165475" y="2362200"/>
            <a:ext cx="0" cy="4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79" name="Freeform 83"/>
          <p:cNvSpPr>
            <a:spLocks/>
          </p:cNvSpPr>
          <p:nvPr/>
        </p:nvSpPr>
        <p:spPr bwMode="auto">
          <a:xfrm>
            <a:off x="3240088" y="2073275"/>
            <a:ext cx="50800" cy="33338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9" y="4"/>
              </a:cxn>
              <a:cxn ang="0">
                <a:pos x="7" y="4"/>
              </a:cxn>
              <a:cxn ang="0">
                <a:pos x="13" y="8"/>
              </a:cxn>
              <a:cxn ang="0">
                <a:pos x="13" y="12"/>
              </a:cxn>
              <a:cxn ang="0">
                <a:pos x="11" y="18"/>
              </a:cxn>
              <a:cxn ang="0">
                <a:pos x="5" y="14"/>
              </a:cxn>
              <a:cxn ang="0">
                <a:pos x="17" y="12"/>
              </a:cxn>
              <a:cxn ang="0">
                <a:pos x="17" y="2"/>
              </a:cxn>
            </a:cxnLst>
            <a:rect l="0" t="0" r="r" b="b"/>
            <a:pathLst>
              <a:path w="32" h="21">
                <a:moveTo>
                  <a:pt x="3" y="2"/>
                </a:moveTo>
                <a:cubicBezTo>
                  <a:pt x="5" y="3"/>
                  <a:pt x="7" y="3"/>
                  <a:pt x="9" y="4"/>
                </a:cubicBezTo>
                <a:cubicBezTo>
                  <a:pt x="16" y="6"/>
                  <a:pt x="26" y="8"/>
                  <a:pt x="7" y="4"/>
                </a:cubicBezTo>
                <a:cubicBezTo>
                  <a:pt x="12" y="2"/>
                  <a:pt x="25" y="0"/>
                  <a:pt x="13" y="8"/>
                </a:cubicBezTo>
                <a:cubicBezTo>
                  <a:pt x="5" y="21"/>
                  <a:pt x="0" y="4"/>
                  <a:pt x="13" y="12"/>
                </a:cubicBezTo>
                <a:cubicBezTo>
                  <a:pt x="12" y="14"/>
                  <a:pt x="13" y="17"/>
                  <a:pt x="11" y="18"/>
                </a:cubicBezTo>
                <a:cubicBezTo>
                  <a:pt x="9" y="19"/>
                  <a:pt x="3" y="16"/>
                  <a:pt x="5" y="14"/>
                </a:cubicBezTo>
                <a:cubicBezTo>
                  <a:pt x="8" y="11"/>
                  <a:pt x="13" y="13"/>
                  <a:pt x="17" y="12"/>
                </a:cubicBezTo>
                <a:cubicBezTo>
                  <a:pt x="20" y="3"/>
                  <a:pt x="32" y="2"/>
                  <a:pt x="17" y="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82" name="Freeform 86"/>
          <p:cNvSpPr>
            <a:spLocks/>
          </p:cNvSpPr>
          <p:nvPr/>
        </p:nvSpPr>
        <p:spPr bwMode="auto">
          <a:xfrm>
            <a:off x="3109913" y="5084763"/>
            <a:ext cx="93662" cy="63500"/>
          </a:xfrm>
          <a:custGeom>
            <a:avLst/>
            <a:gdLst/>
            <a:ahLst/>
            <a:cxnLst>
              <a:cxn ang="0">
                <a:pos x="21" y="8"/>
              </a:cxn>
              <a:cxn ang="0">
                <a:pos x="43" y="6"/>
              </a:cxn>
              <a:cxn ang="0">
                <a:pos x="27" y="40"/>
              </a:cxn>
              <a:cxn ang="0">
                <a:pos x="7" y="32"/>
              </a:cxn>
              <a:cxn ang="0">
                <a:pos x="33" y="0"/>
              </a:cxn>
              <a:cxn ang="0">
                <a:pos x="37" y="34"/>
              </a:cxn>
              <a:cxn ang="0">
                <a:pos x="21" y="16"/>
              </a:cxn>
              <a:cxn ang="0">
                <a:pos x="31" y="28"/>
              </a:cxn>
              <a:cxn ang="0">
                <a:pos x="27" y="14"/>
              </a:cxn>
              <a:cxn ang="0">
                <a:pos x="37" y="30"/>
              </a:cxn>
              <a:cxn ang="0">
                <a:pos x="15" y="18"/>
              </a:cxn>
              <a:cxn ang="0">
                <a:pos x="19" y="12"/>
              </a:cxn>
              <a:cxn ang="0">
                <a:pos x="39" y="26"/>
              </a:cxn>
              <a:cxn ang="0">
                <a:pos x="29" y="24"/>
              </a:cxn>
              <a:cxn ang="0">
                <a:pos x="41" y="18"/>
              </a:cxn>
              <a:cxn ang="0">
                <a:pos x="39" y="28"/>
              </a:cxn>
              <a:cxn ang="0">
                <a:pos x="27" y="32"/>
              </a:cxn>
              <a:cxn ang="0">
                <a:pos x="21" y="14"/>
              </a:cxn>
              <a:cxn ang="0">
                <a:pos x="45" y="20"/>
              </a:cxn>
              <a:cxn ang="0">
                <a:pos x="49" y="32"/>
              </a:cxn>
              <a:cxn ang="0">
                <a:pos x="27" y="36"/>
              </a:cxn>
              <a:cxn ang="0">
                <a:pos x="45" y="10"/>
              </a:cxn>
              <a:cxn ang="0">
                <a:pos x="47" y="28"/>
              </a:cxn>
              <a:cxn ang="0">
                <a:pos x="41" y="18"/>
              </a:cxn>
            </a:cxnLst>
            <a:rect l="0" t="0" r="r" b="b"/>
            <a:pathLst>
              <a:path w="59" h="40">
                <a:moveTo>
                  <a:pt x="21" y="8"/>
                </a:moveTo>
                <a:cubicBezTo>
                  <a:pt x="31" y="5"/>
                  <a:pt x="32" y="1"/>
                  <a:pt x="43" y="6"/>
                </a:cubicBezTo>
                <a:cubicBezTo>
                  <a:pt x="49" y="23"/>
                  <a:pt x="43" y="35"/>
                  <a:pt x="27" y="40"/>
                </a:cubicBezTo>
                <a:cubicBezTo>
                  <a:pt x="21" y="37"/>
                  <a:pt x="7" y="32"/>
                  <a:pt x="7" y="32"/>
                </a:cubicBezTo>
                <a:cubicBezTo>
                  <a:pt x="0" y="10"/>
                  <a:pt x="16" y="4"/>
                  <a:pt x="33" y="0"/>
                </a:cubicBezTo>
                <a:cubicBezTo>
                  <a:pt x="56" y="4"/>
                  <a:pt x="57" y="27"/>
                  <a:pt x="37" y="34"/>
                </a:cubicBezTo>
                <a:cubicBezTo>
                  <a:pt x="24" y="33"/>
                  <a:pt x="1" y="29"/>
                  <a:pt x="21" y="16"/>
                </a:cubicBezTo>
                <a:cubicBezTo>
                  <a:pt x="30" y="17"/>
                  <a:pt x="44" y="19"/>
                  <a:pt x="31" y="28"/>
                </a:cubicBezTo>
                <a:cubicBezTo>
                  <a:pt x="22" y="25"/>
                  <a:pt x="22" y="22"/>
                  <a:pt x="27" y="14"/>
                </a:cubicBezTo>
                <a:cubicBezTo>
                  <a:pt x="40" y="17"/>
                  <a:pt x="40" y="18"/>
                  <a:pt x="37" y="30"/>
                </a:cubicBezTo>
                <a:cubicBezTo>
                  <a:pt x="25" y="28"/>
                  <a:pt x="22" y="28"/>
                  <a:pt x="15" y="18"/>
                </a:cubicBezTo>
                <a:cubicBezTo>
                  <a:pt x="16" y="16"/>
                  <a:pt x="17" y="12"/>
                  <a:pt x="19" y="12"/>
                </a:cubicBezTo>
                <a:cubicBezTo>
                  <a:pt x="37" y="8"/>
                  <a:pt x="35" y="14"/>
                  <a:pt x="39" y="26"/>
                </a:cubicBezTo>
                <a:cubicBezTo>
                  <a:pt x="40" y="29"/>
                  <a:pt x="32" y="25"/>
                  <a:pt x="29" y="24"/>
                </a:cubicBezTo>
                <a:cubicBezTo>
                  <a:pt x="24" y="10"/>
                  <a:pt x="32" y="12"/>
                  <a:pt x="41" y="18"/>
                </a:cubicBezTo>
                <a:cubicBezTo>
                  <a:pt x="40" y="21"/>
                  <a:pt x="41" y="26"/>
                  <a:pt x="39" y="28"/>
                </a:cubicBezTo>
                <a:cubicBezTo>
                  <a:pt x="36" y="31"/>
                  <a:pt x="27" y="32"/>
                  <a:pt x="27" y="32"/>
                </a:cubicBezTo>
                <a:cubicBezTo>
                  <a:pt x="15" y="30"/>
                  <a:pt x="2" y="20"/>
                  <a:pt x="21" y="14"/>
                </a:cubicBezTo>
                <a:cubicBezTo>
                  <a:pt x="24" y="14"/>
                  <a:pt x="41" y="13"/>
                  <a:pt x="45" y="20"/>
                </a:cubicBezTo>
                <a:cubicBezTo>
                  <a:pt x="47" y="24"/>
                  <a:pt x="49" y="32"/>
                  <a:pt x="49" y="32"/>
                </a:cubicBezTo>
                <a:cubicBezTo>
                  <a:pt x="40" y="38"/>
                  <a:pt x="38" y="38"/>
                  <a:pt x="27" y="36"/>
                </a:cubicBezTo>
                <a:cubicBezTo>
                  <a:pt x="30" y="17"/>
                  <a:pt x="31" y="19"/>
                  <a:pt x="45" y="10"/>
                </a:cubicBezTo>
                <a:cubicBezTo>
                  <a:pt x="56" y="14"/>
                  <a:pt x="59" y="24"/>
                  <a:pt x="47" y="28"/>
                </a:cubicBezTo>
                <a:cubicBezTo>
                  <a:pt x="42" y="21"/>
                  <a:pt x="44" y="24"/>
                  <a:pt x="41" y="1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84" name="Line 88"/>
          <p:cNvSpPr>
            <a:spLocks noChangeShapeType="1"/>
          </p:cNvSpPr>
          <p:nvPr/>
        </p:nvSpPr>
        <p:spPr bwMode="auto">
          <a:xfrm>
            <a:off x="2700338" y="55006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86" name="Rectangle 90"/>
          <p:cNvSpPr>
            <a:spLocks noChangeArrowheads="1"/>
          </p:cNvSpPr>
          <p:nvPr/>
        </p:nvSpPr>
        <p:spPr bwMode="auto">
          <a:xfrm>
            <a:off x="2058988" y="357188"/>
            <a:ext cx="471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2188" name="Line 92"/>
          <p:cNvSpPr>
            <a:spLocks noChangeShapeType="1"/>
          </p:cNvSpPr>
          <p:nvPr/>
        </p:nvSpPr>
        <p:spPr bwMode="auto">
          <a:xfrm>
            <a:off x="6138863" y="43037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89" name="Line 93"/>
          <p:cNvSpPr>
            <a:spLocks noChangeShapeType="1"/>
          </p:cNvSpPr>
          <p:nvPr/>
        </p:nvSpPr>
        <p:spPr bwMode="auto">
          <a:xfrm flipH="1">
            <a:off x="5910263" y="430371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0" name="Line 94"/>
          <p:cNvSpPr>
            <a:spLocks noChangeShapeType="1"/>
          </p:cNvSpPr>
          <p:nvPr/>
        </p:nvSpPr>
        <p:spPr bwMode="auto">
          <a:xfrm>
            <a:off x="5910263" y="430371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1" name="Line 95"/>
          <p:cNvSpPr>
            <a:spLocks noChangeShapeType="1"/>
          </p:cNvSpPr>
          <p:nvPr/>
        </p:nvSpPr>
        <p:spPr bwMode="auto">
          <a:xfrm flipH="1">
            <a:off x="5910263" y="476091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2" name="Freeform 96"/>
          <p:cNvSpPr>
            <a:spLocks/>
          </p:cNvSpPr>
          <p:nvPr/>
        </p:nvSpPr>
        <p:spPr bwMode="auto">
          <a:xfrm>
            <a:off x="6135688" y="4497388"/>
            <a:ext cx="139700" cy="24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3" name="Line 97"/>
          <p:cNvSpPr>
            <a:spLocks noChangeShapeType="1"/>
          </p:cNvSpPr>
          <p:nvPr/>
        </p:nvSpPr>
        <p:spPr bwMode="auto">
          <a:xfrm>
            <a:off x="6291263" y="4760913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4" name="Line 98"/>
          <p:cNvSpPr>
            <a:spLocks noChangeShapeType="1"/>
          </p:cNvSpPr>
          <p:nvPr/>
        </p:nvSpPr>
        <p:spPr bwMode="auto">
          <a:xfrm>
            <a:off x="5529263" y="4130675"/>
            <a:ext cx="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5" name="Line 99"/>
          <p:cNvSpPr>
            <a:spLocks noChangeShapeType="1"/>
          </p:cNvSpPr>
          <p:nvPr/>
        </p:nvSpPr>
        <p:spPr bwMode="auto">
          <a:xfrm>
            <a:off x="5072063" y="43037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6" name="Line 100"/>
          <p:cNvSpPr>
            <a:spLocks noChangeShapeType="1"/>
          </p:cNvSpPr>
          <p:nvPr/>
        </p:nvSpPr>
        <p:spPr bwMode="auto">
          <a:xfrm flipV="1">
            <a:off x="6443663" y="49895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7" name="Line 101"/>
          <p:cNvSpPr>
            <a:spLocks noChangeShapeType="1"/>
          </p:cNvSpPr>
          <p:nvPr/>
        </p:nvSpPr>
        <p:spPr bwMode="auto">
          <a:xfrm flipV="1">
            <a:off x="5986463" y="43799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8" name="Line 102"/>
          <p:cNvSpPr>
            <a:spLocks noChangeShapeType="1"/>
          </p:cNvSpPr>
          <p:nvPr/>
        </p:nvSpPr>
        <p:spPr bwMode="auto">
          <a:xfrm flipV="1">
            <a:off x="6367463" y="36179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199" name="Line 103"/>
          <p:cNvSpPr>
            <a:spLocks noChangeShapeType="1"/>
          </p:cNvSpPr>
          <p:nvPr/>
        </p:nvSpPr>
        <p:spPr bwMode="auto">
          <a:xfrm>
            <a:off x="6215063" y="3160713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0" name="Line 104"/>
          <p:cNvSpPr>
            <a:spLocks noChangeShapeType="1"/>
          </p:cNvSpPr>
          <p:nvPr/>
        </p:nvSpPr>
        <p:spPr bwMode="auto">
          <a:xfrm>
            <a:off x="5529263" y="36179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1" name="Line 105"/>
          <p:cNvSpPr>
            <a:spLocks noChangeShapeType="1"/>
          </p:cNvSpPr>
          <p:nvPr/>
        </p:nvSpPr>
        <p:spPr bwMode="auto">
          <a:xfrm>
            <a:off x="5529263" y="3998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2" name="Line 106"/>
          <p:cNvSpPr>
            <a:spLocks noChangeShapeType="1"/>
          </p:cNvSpPr>
          <p:nvPr/>
        </p:nvSpPr>
        <p:spPr bwMode="auto">
          <a:xfrm>
            <a:off x="5529263" y="3541713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3" name="Line 107"/>
          <p:cNvSpPr>
            <a:spLocks noChangeShapeType="1"/>
          </p:cNvSpPr>
          <p:nvPr/>
        </p:nvSpPr>
        <p:spPr bwMode="auto">
          <a:xfrm>
            <a:off x="5529263" y="4989513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4" name="Line 108"/>
          <p:cNvSpPr>
            <a:spLocks noChangeShapeType="1"/>
          </p:cNvSpPr>
          <p:nvPr/>
        </p:nvSpPr>
        <p:spPr bwMode="auto">
          <a:xfrm>
            <a:off x="5910263" y="4645025"/>
            <a:ext cx="0" cy="1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5" name="Freeform 109"/>
          <p:cNvSpPr>
            <a:spLocks/>
          </p:cNvSpPr>
          <p:nvPr/>
        </p:nvSpPr>
        <p:spPr bwMode="auto">
          <a:xfrm>
            <a:off x="6256338" y="4719638"/>
            <a:ext cx="47625" cy="55562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28" y="25"/>
              </a:cxn>
              <a:cxn ang="0">
                <a:pos x="20" y="13"/>
              </a:cxn>
              <a:cxn ang="0">
                <a:pos x="14" y="9"/>
              </a:cxn>
              <a:cxn ang="0">
                <a:pos x="20" y="21"/>
              </a:cxn>
              <a:cxn ang="0">
                <a:pos x="16" y="27"/>
              </a:cxn>
              <a:cxn ang="0">
                <a:pos x="10" y="13"/>
              </a:cxn>
              <a:cxn ang="0">
                <a:pos x="18" y="23"/>
              </a:cxn>
              <a:cxn ang="0">
                <a:pos x="12" y="21"/>
              </a:cxn>
              <a:cxn ang="0">
                <a:pos x="18" y="27"/>
              </a:cxn>
              <a:cxn ang="0">
                <a:pos x="18" y="19"/>
              </a:cxn>
              <a:cxn ang="0">
                <a:pos x="14" y="7"/>
              </a:cxn>
            </a:cxnLst>
            <a:rect l="0" t="0" r="r" b="b"/>
            <a:pathLst>
              <a:path w="30" h="35">
                <a:moveTo>
                  <a:pt x="14" y="7"/>
                </a:moveTo>
                <a:cubicBezTo>
                  <a:pt x="15" y="9"/>
                  <a:pt x="26" y="25"/>
                  <a:pt x="28" y="25"/>
                </a:cubicBezTo>
                <a:cubicBezTo>
                  <a:pt x="30" y="25"/>
                  <a:pt x="28" y="20"/>
                  <a:pt x="20" y="13"/>
                </a:cubicBezTo>
                <a:cubicBezTo>
                  <a:pt x="18" y="11"/>
                  <a:pt x="16" y="10"/>
                  <a:pt x="14" y="9"/>
                </a:cubicBezTo>
                <a:cubicBezTo>
                  <a:pt x="18" y="15"/>
                  <a:pt x="27" y="28"/>
                  <a:pt x="20" y="21"/>
                </a:cubicBezTo>
                <a:cubicBezTo>
                  <a:pt x="5" y="6"/>
                  <a:pt x="16" y="0"/>
                  <a:pt x="16" y="27"/>
                </a:cubicBezTo>
                <a:cubicBezTo>
                  <a:pt x="16" y="32"/>
                  <a:pt x="15" y="13"/>
                  <a:pt x="10" y="13"/>
                </a:cubicBezTo>
                <a:cubicBezTo>
                  <a:pt x="0" y="13"/>
                  <a:pt x="18" y="22"/>
                  <a:pt x="18" y="23"/>
                </a:cubicBezTo>
                <a:cubicBezTo>
                  <a:pt x="18" y="25"/>
                  <a:pt x="11" y="20"/>
                  <a:pt x="12" y="21"/>
                </a:cubicBezTo>
                <a:cubicBezTo>
                  <a:pt x="14" y="23"/>
                  <a:pt x="16" y="25"/>
                  <a:pt x="18" y="27"/>
                </a:cubicBezTo>
                <a:cubicBezTo>
                  <a:pt x="15" y="19"/>
                  <a:pt x="3" y="15"/>
                  <a:pt x="18" y="19"/>
                </a:cubicBezTo>
                <a:cubicBezTo>
                  <a:pt x="29" y="35"/>
                  <a:pt x="18" y="11"/>
                  <a:pt x="14" y="7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6" name="Line 110"/>
          <p:cNvSpPr>
            <a:spLocks noChangeShapeType="1"/>
          </p:cNvSpPr>
          <p:nvPr/>
        </p:nvSpPr>
        <p:spPr bwMode="auto">
          <a:xfrm>
            <a:off x="5834063" y="23225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7" name="Line 111"/>
          <p:cNvSpPr>
            <a:spLocks noChangeShapeType="1"/>
          </p:cNvSpPr>
          <p:nvPr/>
        </p:nvSpPr>
        <p:spPr bwMode="auto">
          <a:xfrm flipH="1">
            <a:off x="5834063" y="14843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8" name="Line 112"/>
          <p:cNvSpPr>
            <a:spLocks noChangeShapeType="1"/>
          </p:cNvSpPr>
          <p:nvPr/>
        </p:nvSpPr>
        <p:spPr bwMode="auto">
          <a:xfrm>
            <a:off x="4919663" y="262731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09" name="Line 113"/>
          <p:cNvSpPr>
            <a:spLocks noChangeShapeType="1"/>
          </p:cNvSpPr>
          <p:nvPr/>
        </p:nvSpPr>
        <p:spPr bwMode="auto">
          <a:xfrm flipH="1">
            <a:off x="6138863" y="1484313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0" name="Line 114"/>
          <p:cNvSpPr>
            <a:spLocks noChangeShapeType="1"/>
          </p:cNvSpPr>
          <p:nvPr/>
        </p:nvSpPr>
        <p:spPr bwMode="auto">
          <a:xfrm>
            <a:off x="5834063" y="14843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1" name="Line 115"/>
          <p:cNvSpPr>
            <a:spLocks noChangeShapeType="1"/>
          </p:cNvSpPr>
          <p:nvPr/>
        </p:nvSpPr>
        <p:spPr bwMode="auto">
          <a:xfrm flipH="1">
            <a:off x="5219700" y="1789113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4" name="Line 118"/>
          <p:cNvSpPr>
            <a:spLocks noChangeShapeType="1"/>
          </p:cNvSpPr>
          <p:nvPr/>
        </p:nvSpPr>
        <p:spPr bwMode="auto">
          <a:xfrm flipH="1" flipV="1">
            <a:off x="5986463" y="2627313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5" name="Line 119"/>
          <p:cNvSpPr>
            <a:spLocks noChangeShapeType="1"/>
          </p:cNvSpPr>
          <p:nvPr/>
        </p:nvSpPr>
        <p:spPr bwMode="auto">
          <a:xfrm>
            <a:off x="5529263" y="2474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6" name="Line 120"/>
          <p:cNvSpPr>
            <a:spLocks noChangeShapeType="1"/>
          </p:cNvSpPr>
          <p:nvPr/>
        </p:nvSpPr>
        <p:spPr bwMode="auto">
          <a:xfrm>
            <a:off x="5529263" y="2779713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7" name="Line 121"/>
          <p:cNvSpPr>
            <a:spLocks noChangeShapeType="1"/>
          </p:cNvSpPr>
          <p:nvPr/>
        </p:nvSpPr>
        <p:spPr bwMode="auto">
          <a:xfrm>
            <a:off x="5529263" y="30083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8" name="Line 122"/>
          <p:cNvSpPr>
            <a:spLocks noChangeShapeType="1"/>
          </p:cNvSpPr>
          <p:nvPr/>
        </p:nvSpPr>
        <p:spPr bwMode="auto">
          <a:xfrm>
            <a:off x="5529263" y="33131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19" name="Line 123"/>
          <p:cNvSpPr>
            <a:spLocks noChangeShapeType="1"/>
          </p:cNvSpPr>
          <p:nvPr/>
        </p:nvSpPr>
        <p:spPr bwMode="auto">
          <a:xfrm>
            <a:off x="5834063" y="2225675"/>
            <a:ext cx="0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0" name="Freeform 124"/>
          <p:cNvSpPr>
            <a:spLocks/>
          </p:cNvSpPr>
          <p:nvPr/>
        </p:nvSpPr>
        <p:spPr bwMode="auto">
          <a:xfrm>
            <a:off x="5532438" y="249237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1" name="Freeform 125"/>
          <p:cNvSpPr>
            <a:spLocks/>
          </p:cNvSpPr>
          <p:nvPr/>
        </p:nvSpPr>
        <p:spPr bwMode="auto">
          <a:xfrm>
            <a:off x="5148263" y="1997075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2" name="Freeform 126"/>
          <p:cNvSpPr>
            <a:spLocks/>
          </p:cNvSpPr>
          <p:nvPr/>
        </p:nvSpPr>
        <p:spPr bwMode="auto">
          <a:xfrm>
            <a:off x="5529263" y="1997075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3" name="Freeform 127"/>
          <p:cNvSpPr>
            <a:spLocks/>
          </p:cNvSpPr>
          <p:nvPr/>
        </p:nvSpPr>
        <p:spPr bwMode="auto">
          <a:xfrm>
            <a:off x="5148263" y="3063875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48"/>
                  <a:pt x="8" y="96"/>
                  <a:pt x="48" y="144"/>
                </a:cubicBezTo>
                <a:cubicBezTo>
                  <a:pt x="88" y="192"/>
                  <a:pt x="208" y="264"/>
                  <a:pt x="240" y="2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4" name="Line 128"/>
          <p:cNvSpPr>
            <a:spLocks noChangeShapeType="1"/>
          </p:cNvSpPr>
          <p:nvPr/>
        </p:nvSpPr>
        <p:spPr bwMode="auto">
          <a:xfrm>
            <a:off x="5529263" y="2301875"/>
            <a:ext cx="0" cy="4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5" name="Freeform 129"/>
          <p:cNvSpPr>
            <a:spLocks/>
          </p:cNvSpPr>
          <p:nvPr/>
        </p:nvSpPr>
        <p:spPr bwMode="auto">
          <a:xfrm>
            <a:off x="5603875" y="2012950"/>
            <a:ext cx="50800" cy="33338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9" y="4"/>
              </a:cxn>
              <a:cxn ang="0">
                <a:pos x="7" y="4"/>
              </a:cxn>
              <a:cxn ang="0">
                <a:pos x="13" y="8"/>
              </a:cxn>
              <a:cxn ang="0">
                <a:pos x="13" y="12"/>
              </a:cxn>
              <a:cxn ang="0">
                <a:pos x="11" y="18"/>
              </a:cxn>
              <a:cxn ang="0">
                <a:pos x="5" y="14"/>
              </a:cxn>
              <a:cxn ang="0">
                <a:pos x="17" y="12"/>
              </a:cxn>
              <a:cxn ang="0">
                <a:pos x="17" y="2"/>
              </a:cxn>
            </a:cxnLst>
            <a:rect l="0" t="0" r="r" b="b"/>
            <a:pathLst>
              <a:path w="32" h="21">
                <a:moveTo>
                  <a:pt x="3" y="2"/>
                </a:moveTo>
                <a:cubicBezTo>
                  <a:pt x="5" y="3"/>
                  <a:pt x="7" y="3"/>
                  <a:pt x="9" y="4"/>
                </a:cubicBezTo>
                <a:cubicBezTo>
                  <a:pt x="16" y="6"/>
                  <a:pt x="26" y="8"/>
                  <a:pt x="7" y="4"/>
                </a:cubicBezTo>
                <a:cubicBezTo>
                  <a:pt x="12" y="2"/>
                  <a:pt x="25" y="0"/>
                  <a:pt x="13" y="8"/>
                </a:cubicBezTo>
                <a:cubicBezTo>
                  <a:pt x="5" y="21"/>
                  <a:pt x="0" y="4"/>
                  <a:pt x="13" y="12"/>
                </a:cubicBezTo>
                <a:cubicBezTo>
                  <a:pt x="12" y="14"/>
                  <a:pt x="13" y="17"/>
                  <a:pt x="11" y="18"/>
                </a:cubicBezTo>
                <a:cubicBezTo>
                  <a:pt x="9" y="19"/>
                  <a:pt x="3" y="16"/>
                  <a:pt x="5" y="14"/>
                </a:cubicBezTo>
                <a:cubicBezTo>
                  <a:pt x="8" y="11"/>
                  <a:pt x="13" y="13"/>
                  <a:pt x="17" y="12"/>
                </a:cubicBezTo>
                <a:cubicBezTo>
                  <a:pt x="20" y="3"/>
                  <a:pt x="32" y="2"/>
                  <a:pt x="17" y="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6" name="Freeform 130"/>
          <p:cNvSpPr>
            <a:spLocks/>
          </p:cNvSpPr>
          <p:nvPr/>
        </p:nvSpPr>
        <p:spPr bwMode="auto">
          <a:xfrm>
            <a:off x="5473700" y="5024438"/>
            <a:ext cx="93663" cy="63500"/>
          </a:xfrm>
          <a:custGeom>
            <a:avLst/>
            <a:gdLst/>
            <a:ahLst/>
            <a:cxnLst>
              <a:cxn ang="0">
                <a:pos x="21" y="8"/>
              </a:cxn>
              <a:cxn ang="0">
                <a:pos x="43" y="6"/>
              </a:cxn>
              <a:cxn ang="0">
                <a:pos x="27" y="40"/>
              </a:cxn>
              <a:cxn ang="0">
                <a:pos x="7" y="32"/>
              </a:cxn>
              <a:cxn ang="0">
                <a:pos x="33" y="0"/>
              </a:cxn>
              <a:cxn ang="0">
                <a:pos x="37" y="34"/>
              </a:cxn>
              <a:cxn ang="0">
                <a:pos x="21" y="16"/>
              </a:cxn>
              <a:cxn ang="0">
                <a:pos x="31" y="28"/>
              </a:cxn>
              <a:cxn ang="0">
                <a:pos x="27" y="14"/>
              </a:cxn>
              <a:cxn ang="0">
                <a:pos x="37" y="30"/>
              </a:cxn>
              <a:cxn ang="0">
                <a:pos x="15" y="18"/>
              </a:cxn>
              <a:cxn ang="0">
                <a:pos x="19" y="12"/>
              </a:cxn>
              <a:cxn ang="0">
                <a:pos x="39" y="26"/>
              </a:cxn>
              <a:cxn ang="0">
                <a:pos x="29" y="24"/>
              </a:cxn>
              <a:cxn ang="0">
                <a:pos x="41" y="18"/>
              </a:cxn>
              <a:cxn ang="0">
                <a:pos x="39" y="28"/>
              </a:cxn>
              <a:cxn ang="0">
                <a:pos x="27" y="32"/>
              </a:cxn>
              <a:cxn ang="0">
                <a:pos x="21" y="14"/>
              </a:cxn>
              <a:cxn ang="0">
                <a:pos x="45" y="20"/>
              </a:cxn>
              <a:cxn ang="0">
                <a:pos x="49" y="32"/>
              </a:cxn>
              <a:cxn ang="0">
                <a:pos x="27" y="36"/>
              </a:cxn>
              <a:cxn ang="0">
                <a:pos x="45" y="10"/>
              </a:cxn>
              <a:cxn ang="0">
                <a:pos x="47" y="28"/>
              </a:cxn>
              <a:cxn ang="0">
                <a:pos x="41" y="18"/>
              </a:cxn>
            </a:cxnLst>
            <a:rect l="0" t="0" r="r" b="b"/>
            <a:pathLst>
              <a:path w="59" h="40">
                <a:moveTo>
                  <a:pt x="21" y="8"/>
                </a:moveTo>
                <a:cubicBezTo>
                  <a:pt x="31" y="5"/>
                  <a:pt x="32" y="1"/>
                  <a:pt x="43" y="6"/>
                </a:cubicBezTo>
                <a:cubicBezTo>
                  <a:pt x="49" y="23"/>
                  <a:pt x="43" y="35"/>
                  <a:pt x="27" y="40"/>
                </a:cubicBezTo>
                <a:cubicBezTo>
                  <a:pt x="21" y="37"/>
                  <a:pt x="7" y="32"/>
                  <a:pt x="7" y="32"/>
                </a:cubicBezTo>
                <a:cubicBezTo>
                  <a:pt x="0" y="10"/>
                  <a:pt x="16" y="4"/>
                  <a:pt x="33" y="0"/>
                </a:cubicBezTo>
                <a:cubicBezTo>
                  <a:pt x="56" y="4"/>
                  <a:pt x="57" y="27"/>
                  <a:pt x="37" y="34"/>
                </a:cubicBezTo>
                <a:cubicBezTo>
                  <a:pt x="24" y="33"/>
                  <a:pt x="1" y="29"/>
                  <a:pt x="21" y="16"/>
                </a:cubicBezTo>
                <a:cubicBezTo>
                  <a:pt x="30" y="17"/>
                  <a:pt x="44" y="19"/>
                  <a:pt x="31" y="28"/>
                </a:cubicBezTo>
                <a:cubicBezTo>
                  <a:pt x="22" y="25"/>
                  <a:pt x="22" y="22"/>
                  <a:pt x="27" y="14"/>
                </a:cubicBezTo>
                <a:cubicBezTo>
                  <a:pt x="40" y="17"/>
                  <a:pt x="40" y="18"/>
                  <a:pt x="37" y="30"/>
                </a:cubicBezTo>
                <a:cubicBezTo>
                  <a:pt x="25" y="28"/>
                  <a:pt x="22" y="28"/>
                  <a:pt x="15" y="18"/>
                </a:cubicBezTo>
                <a:cubicBezTo>
                  <a:pt x="16" y="16"/>
                  <a:pt x="17" y="12"/>
                  <a:pt x="19" y="12"/>
                </a:cubicBezTo>
                <a:cubicBezTo>
                  <a:pt x="37" y="8"/>
                  <a:pt x="35" y="14"/>
                  <a:pt x="39" y="26"/>
                </a:cubicBezTo>
                <a:cubicBezTo>
                  <a:pt x="40" y="29"/>
                  <a:pt x="32" y="25"/>
                  <a:pt x="29" y="24"/>
                </a:cubicBezTo>
                <a:cubicBezTo>
                  <a:pt x="24" y="10"/>
                  <a:pt x="32" y="12"/>
                  <a:pt x="41" y="18"/>
                </a:cubicBezTo>
                <a:cubicBezTo>
                  <a:pt x="40" y="21"/>
                  <a:pt x="41" y="26"/>
                  <a:pt x="39" y="28"/>
                </a:cubicBezTo>
                <a:cubicBezTo>
                  <a:pt x="36" y="31"/>
                  <a:pt x="27" y="32"/>
                  <a:pt x="27" y="32"/>
                </a:cubicBezTo>
                <a:cubicBezTo>
                  <a:pt x="15" y="30"/>
                  <a:pt x="2" y="20"/>
                  <a:pt x="21" y="14"/>
                </a:cubicBezTo>
                <a:cubicBezTo>
                  <a:pt x="24" y="14"/>
                  <a:pt x="41" y="13"/>
                  <a:pt x="45" y="20"/>
                </a:cubicBezTo>
                <a:cubicBezTo>
                  <a:pt x="47" y="24"/>
                  <a:pt x="49" y="32"/>
                  <a:pt x="49" y="32"/>
                </a:cubicBezTo>
                <a:cubicBezTo>
                  <a:pt x="40" y="38"/>
                  <a:pt x="38" y="38"/>
                  <a:pt x="27" y="36"/>
                </a:cubicBezTo>
                <a:cubicBezTo>
                  <a:pt x="30" y="17"/>
                  <a:pt x="31" y="19"/>
                  <a:pt x="45" y="10"/>
                </a:cubicBezTo>
                <a:cubicBezTo>
                  <a:pt x="56" y="14"/>
                  <a:pt x="59" y="24"/>
                  <a:pt x="47" y="28"/>
                </a:cubicBezTo>
                <a:cubicBezTo>
                  <a:pt x="42" y="21"/>
                  <a:pt x="44" y="24"/>
                  <a:pt x="41" y="1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7" name="Line 131"/>
          <p:cNvSpPr>
            <a:spLocks noChangeShapeType="1"/>
          </p:cNvSpPr>
          <p:nvPr/>
        </p:nvSpPr>
        <p:spPr bwMode="auto">
          <a:xfrm>
            <a:off x="5064125" y="54403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2228" name="Line 132"/>
          <p:cNvSpPr>
            <a:spLocks noChangeShapeType="1"/>
          </p:cNvSpPr>
          <p:nvPr/>
        </p:nvSpPr>
        <p:spPr bwMode="auto">
          <a:xfrm>
            <a:off x="5508625" y="1916113"/>
            <a:ext cx="0" cy="217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2229" name="Line 133"/>
          <p:cNvSpPr>
            <a:spLocks noChangeShapeType="1"/>
          </p:cNvSpPr>
          <p:nvPr/>
        </p:nvSpPr>
        <p:spPr bwMode="auto">
          <a:xfrm>
            <a:off x="5435600" y="5157788"/>
            <a:ext cx="2159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2230" name="Text Box 134"/>
          <p:cNvSpPr txBox="1">
            <a:spLocks noChangeArrowheads="1"/>
          </p:cNvSpPr>
          <p:nvPr/>
        </p:nvSpPr>
        <p:spPr bwMode="auto">
          <a:xfrm>
            <a:off x="2411413" y="836613"/>
            <a:ext cx="4032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tx1"/>
                </a:solidFill>
              </a:rPr>
              <a:t>Shunt tipo 1. CHIVA 1</a:t>
            </a:r>
          </a:p>
        </p:txBody>
      </p:sp>
      <p:sp>
        <p:nvSpPr>
          <p:cNvPr id="772231" name="Rectangle 135"/>
          <p:cNvSpPr>
            <a:spLocks noChangeArrowheads="1"/>
          </p:cNvSpPr>
          <p:nvPr/>
        </p:nvSpPr>
        <p:spPr bwMode="auto">
          <a:xfrm>
            <a:off x="3875088" y="61722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2_60</a:t>
            </a:r>
          </a:p>
        </p:txBody>
      </p:sp>
      <p:sp>
        <p:nvSpPr>
          <p:cNvPr id="772232" name="Line 136"/>
          <p:cNvSpPr>
            <a:spLocks noChangeShapeType="1"/>
          </p:cNvSpPr>
          <p:nvPr/>
        </p:nvSpPr>
        <p:spPr bwMode="auto">
          <a:xfrm flipV="1">
            <a:off x="6011863" y="170021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4" name="Line 4"/>
          <p:cNvSpPr>
            <a:spLocks noChangeShapeType="1"/>
          </p:cNvSpPr>
          <p:nvPr/>
        </p:nvSpPr>
        <p:spPr bwMode="auto">
          <a:xfrm>
            <a:off x="6202363" y="23225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25" name="Line 5"/>
          <p:cNvSpPr>
            <a:spLocks noChangeShapeType="1"/>
          </p:cNvSpPr>
          <p:nvPr/>
        </p:nvSpPr>
        <p:spPr bwMode="auto">
          <a:xfrm flipH="1">
            <a:off x="6202363" y="14843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26" name="Line 6"/>
          <p:cNvSpPr>
            <a:spLocks noChangeShapeType="1"/>
          </p:cNvSpPr>
          <p:nvPr/>
        </p:nvSpPr>
        <p:spPr bwMode="auto">
          <a:xfrm flipH="1">
            <a:off x="6507163" y="1484313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>
            <a:off x="6202363" y="14843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28" name="Line 8"/>
          <p:cNvSpPr>
            <a:spLocks noChangeShapeType="1"/>
          </p:cNvSpPr>
          <p:nvPr/>
        </p:nvSpPr>
        <p:spPr bwMode="auto">
          <a:xfrm flipV="1">
            <a:off x="6354763" y="17891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29" name="Line 9"/>
          <p:cNvSpPr>
            <a:spLocks noChangeShapeType="1"/>
          </p:cNvSpPr>
          <p:nvPr/>
        </p:nvSpPr>
        <p:spPr bwMode="auto">
          <a:xfrm>
            <a:off x="6507163" y="43037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78563" y="430371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1" name="Line 11"/>
          <p:cNvSpPr>
            <a:spLocks noChangeShapeType="1"/>
          </p:cNvSpPr>
          <p:nvPr/>
        </p:nvSpPr>
        <p:spPr bwMode="auto">
          <a:xfrm>
            <a:off x="6278563" y="430371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2" name="Line 12"/>
          <p:cNvSpPr>
            <a:spLocks noChangeShapeType="1"/>
          </p:cNvSpPr>
          <p:nvPr/>
        </p:nvSpPr>
        <p:spPr bwMode="auto">
          <a:xfrm flipH="1">
            <a:off x="6278563" y="476091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3" name="Freeform 13"/>
          <p:cNvSpPr>
            <a:spLocks/>
          </p:cNvSpPr>
          <p:nvPr/>
        </p:nvSpPr>
        <p:spPr bwMode="auto">
          <a:xfrm>
            <a:off x="6503988" y="4497388"/>
            <a:ext cx="139700" cy="24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4" name="Line 14"/>
          <p:cNvSpPr>
            <a:spLocks noChangeShapeType="1"/>
          </p:cNvSpPr>
          <p:nvPr/>
        </p:nvSpPr>
        <p:spPr bwMode="auto">
          <a:xfrm>
            <a:off x="6659563" y="4760913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5" name="Line 15"/>
          <p:cNvSpPr>
            <a:spLocks noChangeShapeType="1"/>
          </p:cNvSpPr>
          <p:nvPr/>
        </p:nvSpPr>
        <p:spPr bwMode="auto">
          <a:xfrm>
            <a:off x="5897563" y="4151313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6" name="Line 16"/>
          <p:cNvSpPr>
            <a:spLocks noChangeShapeType="1"/>
          </p:cNvSpPr>
          <p:nvPr/>
        </p:nvSpPr>
        <p:spPr bwMode="auto">
          <a:xfrm flipV="1">
            <a:off x="6811963" y="49895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7" name="Line 17"/>
          <p:cNvSpPr>
            <a:spLocks noChangeShapeType="1"/>
          </p:cNvSpPr>
          <p:nvPr/>
        </p:nvSpPr>
        <p:spPr bwMode="auto">
          <a:xfrm flipV="1">
            <a:off x="6354763" y="43799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8" name="Line 18"/>
          <p:cNvSpPr>
            <a:spLocks noChangeShapeType="1"/>
          </p:cNvSpPr>
          <p:nvPr/>
        </p:nvSpPr>
        <p:spPr bwMode="auto">
          <a:xfrm flipV="1">
            <a:off x="6735763" y="36179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39" name="Line 19"/>
          <p:cNvSpPr>
            <a:spLocks noChangeShapeType="1"/>
          </p:cNvSpPr>
          <p:nvPr/>
        </p:nvSpPr>
        <p:spPr bwMode="auto">
          <a:xfrm>
            <a:off x="6583363" y="3160713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0" name="Line 20"/>
          <p:cNvSpPr>
            <a:spLocks noChangeShapeType="1"/>
          </p:cNvSpPr>
          <p:nvPr/>
        </p:nvSpPr>
        <p:spPr bwMode="auto">
          <a:xfrm flipH="1" flipV="1">
            <a:off x="6354763" y="2627313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1" name="Line 21"/>
          <p:cNvSpPr>
            <a:spLocks noChangeShapeType="1"/>
          </p:cNvSpPr>
          <p:nvPr/>
        </p:nvSpPr>
        <p:spPr bwMode="auto">
          <a:xfrm>
            <a:off x="5897563" y="2474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2" name="Line 22"/>
          <p:cNvSpPr>
            <a:spLocks noChangeShapeType="1"/>
          </p:cNvSpPr>
          <p:nvPr/>
        </p:nvSpPr>
        <p:spPr bwMode="auto">
          <a:xfrm>
            <a:off x="5897563" y="2779713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3" name="Line 23"/>
          <p:cNvSpPr>
            <a:spLocks noChangeShapeType="1"/>
          </p:cNvSpPr>
          <p:nvPr/>
        </p:nvSpPr>
        <p:spPr bwMode="auto">
          <a:xfrm>
            <a:off x="5897563" y="30083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4" name="Line 24"/>
          <p:cNvSpPr>
            <a:spLocks noChangeShapeType="1"/>
          </p:cNvSpPr>
          <p:nvPr/>
        </p:nvSpPr>
        <p:spPr bwMode="auto">
          <a:xfrm>
            <a:off x="5897563" y="33131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5" name="Line 25"/>
          <p:cNvSpPr>
            <a:spLocks noChangeShapeType="1"/>
          </p:cNvSpPr>
          <p:nvPr/>
        </p:nvSpPr>
        <p:spPr bwMode="auto">
          <a:xfrm>
            <a:off x="5897563" y="36179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6" name="Line 26"/>
          <p:cNvSpPr>
            <a:spLocks noChangeShapeType="1"/>
          </p:cNvSpPr>
          <p:nvPr/>
        </p:nvSpPr>
        <p:spPr bwMode="auto">
          <a:xfrm>
            <a:off x="5897563" y="3998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7" name="Line 27"/>
          <p:cNvSpPr>
            <a:spLocks noChangeShapeType="1"/>
          </p:cNvSpPr>
          <p:nvPr/>
        </p:nvSpPr>
        <p:spPr bwMode="auto">
          <a:xfrm>
            <a:off x="5897563" y="3541713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8" name="Line 28"/>
          <p:cNvSpPr>
            <a:spLocks noChangeShapeType="1"/>
          </p:cNvSpPr>
          <p:nvPr/>
        </p:nvSpPr>
        <p:spPr bwMode="auto">
          <a:xfrm>
            <a:off x="3046413" y="23225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49" name="Line 29"/>
          <p:cNvSpPr>
            <a:spLocks noChangeShapeType="1"/>
          </p:cNvSpPr>
          <p:nvPr/>
        </p:nvSpPr>
        <p:spPr bwMode="auto">
          <a:xfrm flipH="1">
            <a:off x="3046413" y="14843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0" name="Line 30"/>
          <p:cNvSpPr>
            <a:spLocks noChangeShapeType="1"/>
          </p:cNvSpPr>
          <p:nvPr/>
        </p:nvSpPr>
        <p:spPr bwMode="auto">
          <a:xfrm>
            <a:off x="2132013" y="262731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1" name="Line 31"/>
          <p:cNvSpPr>
            <a:spLocks noChangeShapeType="1"/>
          </p:cNvSpPr>
          <p:nvPr/>
        </p:nvSpPr>
        <p:spPr bwMode="auto">
          <a:xfrm flipH="1">
            <a:off x="3351213" y="1484313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2" name="Line 32"/>
          <p:cNvSpPr>
            <a:spLocks noChangeShapeType="1"/>
          </p:cNvSpPr>
          <p:nvPr/>
        </p:nvSpPr>
        <p:spPr bwMode="auto">
          <a:xfrm>
            <a:off x="3046413" y="148431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3" name="Line 33"/>
          <p:cNvSpPr>
            <a:spLocks noChangeShapeType="1"/>
          </p:cNvSpPr>
          <p:nvPr/>
        </p:nvSpPr>
        <p:spPr bwMode="auto">
          <a:xfrm flipH="1">
            <a:off x="2665413" y="1789113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4" name="Line 34"/>
          <p:cNvSpPr>
            <a:spLocks noChangeShapeType="1"/>
          </p:cNvSpPr>
          <p:nvPr/>
        </p:nvSpPr>
        <p:spPr bwMode="auto">
          <a:xfrm flipV="1">
            <a:off x="3198813" y="19415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5" name="Line 35"/>
          <p:cNvSpPr>
            <a:spLocks noChangeShapeType="1"/>
          </p:cNvSpPr>
          <p:nvPr/>
        </p:nvSpPr>
        <p:spPr bwMode="auto">
          <a:xfrm>
            <a:off x="3198813" y="15605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6" name="Line 36"/>
          <p:cNvSpPr>
            <a:spLocks noChangeShapeType="1"/>
          </p:cNvSpPr>
          <p:nvPr/>
        </p:nvSpPr>
        <p:spPr bwMode="auto">
          <a:xfrm>
            <a:off x="3351213" y="4303713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7" name="Line 37"/>
          <p:cNvSpPr>
            <a:spLocks noChangeShapeType="1"/>
          </p:cNvSpPr>
          <p:nvPr/>
        </p:nvSpPr>
        <p:spPr bwMode="auto">
          <a:xfrm flipH="1">
            <a:off x="3122613" y="430371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8" name="Line 38"/>
          <p:cNvSpPr>
            <a:spLocks noChangeShapeType="1"/>
          </p:cNvSpPr>
          <p:nvPr/>
        </p:nvSpPr>
        <p:spPr bwMode="auto">
          <a:xfrm>
            <a:off x="3122613" y="430371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59" name="Line 39"/>
          <p:cNvSpPr>
            <a:spLocks noChangeShapeType="1"/>
          </p:cNvSpPr>
          <p:nvPr/>
        </p:nvSpPr>
        <p:spPr bwMode="auto">
          <a:xfrm flipH="1">
            <a:off x="3122613" y="4760913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0" name="Freeform 40"/>
          <p:cNvSpPr>
            <a:spLocks/>
          </p:cNvSpPr>
          <p:nvPr/>
        </p:nvSpPr>
        <p:spPr bwMode="auto">
          <a:xfrm>
            <a:off x="3348038" y="4497388"/>
            <a:ext cx="139700" cy="24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1" name="Line 41"/>
          <p:cNvSpPr>
            <a:spLocks noChangeShapeType="1"/>
          </p:cNvSpPr>
          <p:nvPr/>
        </p:nvSpPr>
        <p:spPr bwMode="auto">
          <a:xfrm>
            <a:off x="3503613" y="4760913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2" name="Line 42"/>
          <p:cNvSpPr>
            <a:spLocks noChangeShapeType="1"/>
          </p:cNvSpPr>
          <p:nvPr/>
        </p:nvSpPr>
        <p:spPr bwMode="auto">
          <a:xfrm>
            <a:off x="2741613" y="4130675"/>
            <a:ext cx="30162" cy="882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3" name="Line 43"/>
          <p:cNvSpPr>
            <a:spLocks noChangeShapeType="1"/>
          </p:cNvSpPr>
          <p:nvPr/>
        </p:nvSpPr>
        <p:spPr bwMode="auto">
          <a:xfrm>
            <a:off x="2555875" y="422116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4" name="Line 44"/>
          <p:cNvSpPr>
            <a:spLocks noChangeShapeType="1"/>
          </p:cNvSpPr>
          <p:nvPr/>
        </p:nvSpPr>
        <p:spPr bwMode="auto">
          <a:xfrm flipV="1">
            <a:off x="3656013" y="49895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5" name="Line 45"/>
          <p:cNvSpPr>
            <a:spLocks noChangeShapeType="1"/>
          </p:cNvSpPr>
          <p:nvPr/>
        </p:nvSpPr>
        <p:spPr bwMode="auto">
          <a:xfrm flipV="1">
            <a:off x="3198813" y="43799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6" name="Line 46"/>
          <p:cNvSpPr>
            <a:spLocks noChangeShapeType="1"/>
          </p:cNvSpPr>
          <p:nvPr/>
        </p:nvSpPr>
        <p:spPr bwMode="auto">
          <a:xfrm flipV="1">
            <a:off x="3579813" y="361791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7" name="Line 47"/>
          <p:cNvSpPr>
            <a:spLocks noChangeShapeType="1"/>
          </p:cNvSpPr>
          <p:nvPr/>
        </p:nvSpPr>
        <p:spPr bwMode="auto">
          <a:xfrm>
            <a:off x="3427413" y="3160713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8" name="Line 48"/>
          <p:cNvSpPr>
            <a:spLocks noChangeShapeType="1"/>
          </p:cNvSpPr>
          <p:nvPr/>
        </p:nvSpPr>
        <p:spPr bwMode="auto">
          <a:xfrm flipH="1" flipV="1">
            <a:off x="3198813" y="2627313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69" name="Line 49"/>
          <p:cNvSpPr>
            <a:spLocks noChangeShapeType="1"/>
          </p:cNvSpPr>
          <p:nvPr/>
        </p:nvSpPr>
        <p:spPr bwMode="auto">
          <a:xfrm>
            <a:off x="2741613" y="2474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0" name="Line 50"/>
          <p:cNvSpPr>
            <a:spLocks noChangeShapeType="1"/>
          </p:cNvSpPr>
          <p:nvPr/>
        </p:nvSpPr>
        <p:spPr bwMode="auto">
          <a:xfrm>
            <a:off x="2741613" y="2779713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1" name="Line 51"/>
          <p:cNvSpPr>
            <a:spLocks noChangeShapeType="1"/>
          </p:cNvSpPr>
          <p:nvPr/>
        </p:nvSpPr>
        <p:spPr bwMode="auto">
          <a:xfrm>
            <a:off x="2741613" y="30083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2" name="Line 52"/>
          <p:cNvSpPr>
            <a:spLocks noChangeShapeType="1"/>
          </p:cNvSpPr>
          <p:nvPr/>
        </p:nvSpPr>
        <p:spPr bwMode="auto">
          <a:xfrm>
            <a:off x="2741613" y="33131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3" name="Line 53"/>
          <p:cNvSpPr>
            <a:spLocks noChangeShapeType="1"/>
          </p:cNvSpPr>
          <p:nvPr/>
        </p:nvSpPr>
        <p:spPr bwMode="auto">
          <a:xfrm>
            <a:off x="2741613" y="36179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4" name="Line 54"/>
          <p:cNvSpPr>
            <a:spLocks noChangeShapeType="1"/>
          </p:cNvSpPr>
          <p:nvPr/>
        </p:nvSpPr>
        <p:spPr bwMode="auto">
          <a:xfrm>
            <a:off x="2741613" y="399891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5" name="Line 55"/>
          <p:cNvSpPr>
            <a:spLocks noChangeShapeType="1"/>
          </p:cNvSpPr>
          <p:nvPr/>
        </p:nvSpPr>
        <p:spPr bwMode="auto">
          <a:xfrm>
            <a:off x="2741613" y="3541713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6" name="Freeform 56"/>
          <p:cNvSpPr>
            <a:spLocks/>
          </p:cNvSpPr>
          <p:nvPr/>
        </p:nvSpPr>
        <p:spPr bwMode="auto">
          <a:xfrm>
            <a:off x="2124075" y="5013325"/>
            <a:ext cx="647700" cy="830263"/>
          </a:xfrm>
          <a:custGeom>
            <a:avLst/>
            <a:gdLst/>
            <a:ahLst/>
            <a:cxnLst>
              <a:cxn ang="0">
                <a:pos x="408" y="0"/>
              </a:cxn>
              <a:cxn ang="0">
                <a:pos x="277" y="54"/>
              </a:cxn>
              <a:cxn ang="0">
                <a:pos x="266" y="174"/>
              </a:cxn>
              <a:cxn ang="0">
                <a:pos x="157" y="207"/>
              </a:cxn>
              <a:cxn ang="0">
                <a:pos x="113" y="403"/>
              </a:cxn>
              <a:cxn ang="0">
                <a:pos x="80" y="414"/>
              </a:cxn>
              <a:cxn ang="0">
                <a:pos x="26" y="425"/>
              </a:cxn>
              <a:cxn ang="0">
                <a:pos x="4" y="523"/>
              </a:cxn>
            </a:cxnLst>
            <a:rect l="0" t="0" r="r" b="b"/>
            <a:pathLst>
              <a:path w="408" h="523">
                <a:moveTo>
                  <a:pt x="408" y="0"/>
                </a:moveTo>
                <a:cubicBezTo>
                  <a:pt x="362" y="44"/>
                  <a:pt x="336" y="39"/>
                  <a:pt x="277" y="54"/>
                </a:cubicBezTo>
                <a:cubicBezTo>
                  <a:pt x="273" y="94"/>
                  <a:pt x="285" y="139"/>
                  <a:pt x="266" y="174"/>
                </a:cubicBezTo>
                <a:cubicBezTo>
                  <a:pt x="262" y="181"/>
                  <a:pt x="174" y="203"/>
                  <a:pt x="157" y="207"/>
                </a:cubicBezTo>
                <a:cubicBezTo>
                  <a:pt x="73" y="291"/>
                  <a:pt x="169" y="180"/>
                  <a:pt x="113" y="403"/>
                </a:cubicBezTo>
                <a:cubicBezTo>
                  <a:pt x="110" y="414"/>
                  <a:pt x="91" y="411"/>
                  <a:pt x="80" y="414"/>
                </a:cubicBezTo>
                <a:cubicBezTo>
                  <a:pt x="62" y="419"/>
                  <a:pt x="44" y="421"/>
                  <a:pt x="26" y="425"/>
                </a:cubicBezTo>
                <a:cubicBezTo>
                  <a:pt x="0" y="500"/>
                  <a:pt x="4" y="467"/>
                  <a:pt x="4" y="523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7" name="Line 57"/>
          <p:cNvSpPr>
            <a:spLocks noChangeShapeType="1"/>
          </p:cNvSpPr>
          <p:nvPr/>
        </p:nvSpPr>
        <p:spPr bwMode="auto">
          <a:xfrm flipH="1">
            <a:off x="1979613" y="5273675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8" name="Line 58"/>
          <p:cNvSpPr>
            <a:spLocks noChangeShapeType="1"/>
          </p:cNvSpPr>
          <p:nvPr/>
        </p:nvSpPr>
        <p:spPr bwMode="auto">
          <a:xfrm flipV="1">
            <a:off x="3046413" y="55784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79" name="Freeform 59"/>
          <p:cNvSpPr>
            <a:spLocks/>
          </p:cNvSpPr>
          <p:nvPr/>
        </p:nvSpPr>
        <p:spPr bwMode="auto">
          <a:xfrm>
            <a:off x="5280025" y="5191125"/>
            <a:ext cx="357188" cy="657225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38" y="87"/>
              </a:cxn>
              <a:cxn ang="0">
                <a:pos x="149" y="141"/>
              </a:cxn>
              <a:cxn ang="0">
                <a:pos x="171" y="174"/>
              </a:cxn>
              <a:cxn ang="0">
                <a:pos x="73" y="294"/>
              </a:cxn>
              <a:cxn ang="0">
                <a:pos x="40" y="316"/>
              </a:cxn>
              <a:cxn ang="0">
                <a:pos x="7" y="327"/>
              </a:cxn>
              <a:cxn ang="0">
                <a:pos x="18" y="414"/>
              </a:cxn>
            </a:cxnLst>
            <a:rect l="0" t="0" r="r" b="b"/>
            <a:pathLst>
              <a:path w="225" h="414">
                <a:moveTo>
                  <a:pt x="225" y="0"/>
                </a:moveTo>
                <a:cubicBezTo>
                  <a:pt x="187" y="25"/>
                  <a:pt x="163" y="49"/>
                  <a:pt x="138" y="87"/>
                </a:cubicBezTo>
                <a:cubicBezTo>
                  <a:pt x="142" y="105"/>
                  <a:pt x="142" y="124"/>
                  <a:pt x="149" y="141"/>
                </a:cubicBezTo>
                <a:cubicBezTo>
                  <a:pt x="154" y="153"/>
                  <a:pt x="169" y="161"/>
                  <a:pt x="171" y="174"/>
                </a:cubicBezTo>
                <a:cubicBezTo>
                  <a:pt x="180" y="248"/>
                  <a:pt x="133" y="279"/>
                  <a:pt x="73" y="294"/>
                </a:cubicBezTo>
                <a:cubicBezTo>
                  <a:pt x="62" y="301"/>
                  <a:pt x="52" y="310"/>
                  <a:pt x="40" y="316"/>
                </a:cubicBezTo>
                <a:cubicBezTo>
                  <a:pt x="30" y="321"/>
                  <a:pt x="10" y="316"/>
                  <a:pt x="7" y="327"/>
                </a:cubicBezTo>
                <a:cubicBezTo>
                  <a:pt x="0" y="355"/>
                  <a:pt x="18" y="385"/>
                  <a:pt x="18" y="41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0" name="Line 60"/>
          <p:cNvSpPr>
            <a:spLocks noChangeShapeType="1"/>
          </p:cNvSpPr>
          <p:nvPr/>
        </p:nvSpPr>
        <p:spPr bwMode="auto">
          <a:xfrm flipV="1">
            <a:off x="5724525" y="4171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1" name="Line 61"/>
          <p:cNvSpPr>
            <a:spLocks noChangeShapeType="1"/>
          </p:cNvSpPr>
          <p:nvPr/>
        </p:nvSpPr>
        <p:spPr bwMode="auto">
          <a:xfrm flipV="1">
            <a:off x="5637213" y="1809750"/>
            <a:ext cx="271462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2" name="Line 62"/>
          <p:cNvSpPr>
            <a:spLocks noChangeShapeType="1"/>
          </p:cNvSpPr>
          <p:nvPr/>
        </p:nvSpPr>
        <p:spPr bwMode="auto">
          <a:xfrm>
            <a:off x="6202363" y="2246313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3" name="Line 63"/>
          <p:cNvSpPr>
            <a:spLocks noChangeShapeType="1"/>
          </p:cNvSpPr>
          <p:nvPr/>
        </p:nvSpPr>
        <p:spPr bwMode="auto">
          <a:xfrm>
            <a:off x="3046413" y="2225675"/>
            <a:ext cx="0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4" name="Freeform 64"/>
          <p:cNvSpPr>
            <a:spLocks/>
          </p:cNvSpPr>
          <p:nvPr/>
        </p:nvSpPr>
        <p:spPr bwMode="auto">
          <a:xfrm>
            <a:off x="5894388" y="3519488"/>
            <a:ext cx="3175" cy="9525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0"/>
              </a:cxn>
              <a:cxn ang="0">
                <a:pos x="2" y="6"/>
              </a:cxn>
            </a:cxnLst>
            <a:rect l="0" t="0" r="r" b="b"/>
            <a:pathLst>
              <a:path w="2" h="6">
                <a:moveTo>
                  <a:pt x="2" y="6"/>
                </a:moveTo>
                <a:cubicBezTo>
                  <a:pt x="1" y="4"/>
                  <a:pt x="0" y="0"/>
                  <a:pt x="0" y="0"/>
                </a:cubicBezTo>
                <a:cubicBezTo>
                  <a:pt x="0" y="0"/>
                  <a:pt x="1" y="4"/>
                  <a:pt x="2" y="6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5" name="Line 65"/>
          <p:cNvSpPr>
            <a:spLocks noChangeShapeType="1"/>
          </p:cNvSpPr>
          <p:nvPr/>
        </p:nvSpPr>
        <p:spPr bwMode="auto">
          <a:xfrm>
            <a:off x="6278563" y="4665663"/>
            <a:ext cx="0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6" name="Freeform 66"/>
          <p:cNvSpPr>
            <a:spLocks/>
          </p:cNvSpPr>
          <p:nvPr/>
        </p:nvSpPr>
        <p:spPr bwMode="auto">
          <a:xfrm>
            <a:off x="6637338" y="4738688"/>
            <a:ext cx="25400" cy="3333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" y="2"/>
              </a:cxn>
              <a:cxn ang="0">
                <a:pos x="10" y="8"/>
              </a:cxn>
              <a:cxn ang="0">
                <a:pos x="6" y="2"/>
              </a:cxn>
              <a:cxn ang="0">
                <a:pos x="6" y="8"/>
              </a:cxn>
              <a:cxn ang="0">
                <a:pos x="0" y="4"/>
              </a:cxn>
              <a:cxn ang="0">
                <a:pos x="8" y="16"/>
              </a:cxn>
              <a:cxn ang="0">
                <a:pos x="6" y="4"/>
              </a:cxn>
              <a:cxn ang="0">
                <a:pos x="12" y="12"/>
              </a:cxn>
              <a:cxn ang="0">
                <a:pos x="10" y="0"/>
              </a:cxn>
            </a:cxnLst>
            <a:rect l="0" t="0" r="r" b="b"/>
            <a:pathLst>
              <a:path w="16" h="21">
                <a:moveTo>
                  <a:pt x="10" y="0"/>
                </a:moveTo>
                <a:cubicBezTo>
                  <a:pt x="13" y="8"/>
                  <a:pt x="14" y="7"/>
                  <a:pt x="6" y="2"/>
                </a:cubicBezTo>
                <a:cubicBezTo>
                  <a:pt x="7" y="4"/>
                  <a:pt x="11" y="10"/>
                  <a:pt x="10" y="8"/>
                </a:cubicBezTo>
                <a:cubicBezTo>
                  <a:pt x="9" y="6"/>
                  <a:pt x="7" y="4"/>
                  <a:pt x="6" y="2"/>
                </a:cubicBezTo>
                <a:cubicBezTo>
                  <a:pt x="8" y="11"/>
                  <a:pt x="16" y="21"/>
                  <a:pt x="6" y="8"/>
                </a:cubicBezTo>
                <a:cubicBezTo>
                  <a:pt x="4" y="6"/>
                  <a:pt x="2" y="5"/>
                  <a:pt x="0" y="4"/>
                </a:cubicBezTo>
                <a:cubicBezTo>
                  <a:pt x="3" y="8"/>
                  <a:pt x="5" y="12"/>
                  <a:pt x="8" y="16"/>
                </a:cubicBezTo>
                <a:cubicBezTo>
                  <a:pt x="10" y="19"/>
                  <a:pt x="3" y="7"/>
                  <a:pt x="6" y="4"/>
                </a:cubicBezTo>
                <a:cubicBezTo>
                  <a:pt x="8" y="2"/>
                  <a:pt x="10" y="9"/>
                  <a:pt x="12" y="12"/>
                </a:cubicBezTo>
                <a:cubicBezTo>
                  <a:pt x="9" y="4"/>
                  <a:pt x="10" y="8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7" name="Freeform 67"/>
          <p:cNvSpPr>
            <a:spLocks/>
          </p:cNvSpPr>
          <p:nvPr/>
        </p:nvSpPr>
        <p:spPr bwMode="auto">
          <a:xfrm>
            <a:off x="5280025" y="5837238"/>
            <a:ext cx="58738" cy="47625"/>
          </a:xfrm>
          <a:custGeom>
            <a:avLst/>
            <a:gdLst/>
            <a:ahLst/>
            <a:cxnLst>
              <a:cxn ang="0">
                <a:pos x="13" y="8"/>
              </a:cxn>
              <a:cxn ang="0">
                <a:pos x="27" y="10"/>
              </a:cxn>
              <a:cxn ang="0">
                <a:pos x="11" y="16"/>
              </a:cxn>
              <a:cxn ang="0">
                <a:pos x="7" y="6"/>
              </a:cxn>
              <a:cxn ang="0">
                <a:pos x="19" y="2"/>
              </a:cxn>
              <a:cxn ang="0">
                <a:pos x="19" y="24"/>
              </a:cxn>
              <a:cxn ang="0">
                <a:pos x="7" y="8"/>
              </a:cxn>
              <a:cxn ang="0">
                <a:pos x="21" y="10"/>
              </a:cxn>
              <a:cxn ang="0">
                <a:pos x="19" y="18"/>
              </a:cxn>
              <a:cxn ang="0">
                <a:pos x="13" y="16"/>
              </a:cxn>
              <a:cxn ang="0">
                <a:pos x="19" y="0"/>
              </a:cxn>
              <a:cxn ang="0">
                <a:pos x="35" y="12"/>
              </a:cxn>
              <a:cxn ang="0">
                <a:pos x="23" y="30"/>
              </a:cxn>
              <a:cxn ang="0">
                <a:pos x="9" y="6"/>
              </a:cxn>
              <a:cxn ang="0">
                <a:pos x="21" y="20"/>
              </a:cxn>
              <a:cxn ang="0">
                <a:pos x="13" y="8"/>
              </a:cxn>
            </a:cxnLst>
            <a:rect l="0" t="0" r="r" b="b"/>
            <a:pathLst>
              <a:path w="37" h="30">
                <a:moveTo>
                  <a:pt x="13" y="8"/>
                </a:moveTo>
                <a:cubicBezTo>
                  <a:pt x="27" y="3"/>
                  <a:pt x="24" y="0"/>
                  <a:pt x="27" y="10"/>
                </a:cubicBezTo>
                <a:cubicBezTo>
                  <a:pt x="24" y="20"/>
                  <a:pt x="20" y="18"/>
                  <a:pt x="11" y="16"/>
                </a:cubicBezTo>
                <a:cubicBezTo>
                  <a:pt x="8" y="14"/>
                  <a:pt x="0" y="11"/>
                  <a:pt x="7" y="6"/>
                </a:cubicBezTo>
                <a:cubicBezTo>
                  <a:pt x="10" y="4"/>
                  <a:pt x="19" y="2"/>
                  <a:pt x="19" y="2"/>
                </a:cubicBezTo>
                <a:cubicBezTo>
                  <a:pt x="37" y="7"/>
                  <a:pt x="36" y="18"/>
                  <a:pt x="19" y="24"/>
                </a:cubicBezTo>
                <a:cubicBezTo>
                  <a:pt x="7" y="21"/>
                  <a:pt x="4" y="21"/>
                  <a:pt x="7" y="8"/>
                </a:cubicBezTo>
                <a:cubicBezTo>
                  <a:pt x="12" y="9"/>
                  <a:pt x="17" y="7"/>
                  <a:pt x="21" y="10"/>
                </a:cubicBezTo>
                <a:cubicBezTo>
                  <a:pt x="23" y="12"/>
                  <a:pt x="21" y="16"/>
                  <a:pt x="19" y="18"/>
                </a:cubicBezTo>
                <a:cubicBezTo>
                  <a:pt x="17" y="19"/>
                  <a:pt x="15" y="17"/>
                  <a:pt x="13" y="16"/>
                </a:cubicBezTo>
                <a:cubicBezTo>
                  <a:pt x="10" y="8"/>
                  <a:pt x="10" y="3"/>
                  <a:pt x="19" y="0"/>
                </a:cubicBezTo>
                <a:cubicBezTo>
                  <a:pt x="28" y="2"/>
                  <a:pt x="32" y="3"/>
                  <a:pt x="35" y="12"/>
                </a:cubicBezTo>
                <a:cubicBezTo>
                  <a:pt x="33" y="21"/>
                  <a:pt x="31" y="25"/>
                  <a:pt x="23" y="30"/>
                </a:cubicBezTo>
                <a:cubicBezTo>
                  <a:pt x="5" y="26"/>
                  <a:pt x="7" y="26"/>
                  <a:pt x="9" y="6"/>
                </a:cubicBezTo>
                <a:cubicBezTo>
                  <a:pt x="19" y="8"/>
                  <a:pt x="25" y="9"/>
                  <a:pt x="21" y="20"/>
                </a:cubicBezTo>
                <a:cubicBezTo>
                  <a:pt x="13" y="14"/>
                  <a:pt x="16" y="18"/>
                  <a:pt x="13" y="8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88" name="Freeform 68"/>
          <p:cNvSpPr>
            <a:spLocks/>
          </p:cNvSpPr>
          <p:nvPr/>
        </p:nvSpPr>
        <p:spPr bwMode="auto">
          <a:xfrm>
            <a:off x="2043113" y="5789613"/>
            <a:ext cx="61912" cy="61912"/>
          </a:xfrm>
          <a:custGeom>
            <a:avLst/>
            <a:gdLst/>
            <a:ahLst/>
            <a:cxnLst>
              <a:cxn ang="0">
                <a:pos x="16" y="9"/>
              </a:cxn>
              <a:cxn ang="0">
                <a:pos x="32" y="17"/>
              </a:cxn>
              <a:cxn ang="0">
                <a:pos x="28" y="29"/>
              </a:cxn>
              <a:cxn ang="0">
                <a:pos x="16" y="33"/>
              </a:cxn>
              <a:cxn ang="0">
                <a:pos x="8" y="11"/>
              </a:cxn>
              <a:cxn ang="0">
                <a:pos x="20" y="7"/>
              </a:cxn>
              <a:cxn ang="0">
                <a:pos x="22" y="31"/>
              </a:cxn>
              <a:cxn ang="0">
                <a:pos x="18" y="11"/>
              </a:cxn>
              <a:cxn ang="0">
                <a:pos x="20" y="27"/>
              </a:cxn>
              <a:cxn ang="0">
                <a:pos x="24" y="21"/>
              </a:cxn>
              <a:cxn ang="0">
                <a:pos x="10" y="23"/>
              </a:cxn>
              <a:cxn ang="0">
                <a:pos x="24" y="27"/>
              </a:cxn>
              <a:cxn ang="0">
                <a:pos x="14" y="31"/>
              </a:cxn>
              <a:cxn ang="0">
                <a:pos x="8" y="13"/>
              </a:cxn>
              <a:cxn ang="0">
                <a:pos x="26" y="3"/>
              </a:cxn>
              <a:cxn ang="0">
                <a:pos x="36" y="19"/>
              </a:cxn>
              <a:cxn ang="0">
                <a:pos x="32" y="33"/>
              </a:cxn>
              <a:cxn ang="0">
                <a:pos x="20" y="37"/>
              </a:cxn>
              <a:cxn ang="0">
                <a:pos x="16" y="9"/>
              </a:cxn>
            </a:cxnLst>
            <a:rect l="0" t="0" r="r" b="b"/>
            <a:pathLst>
              <a:path w="39" h="39">
                <a:moveTo>
                  <a:pt x="16" y="9"/>
                </a:moveTo>
                <a:cubicBezTo>
                  <a:pt x="20" y="10"/>
                  <a:pt x="32" y="9"/>
                  <a:pt x="32" y="17"/>
                </a:cubicBezTo>
                <a:cubicBezTo>
                  <a:pt x="32" y="21"/>
                  <a:pt x="32" y="28"/>
                  <a:pt x="28" y="29"/>
                </a:cubicBezTo>
                <a:cubicBezTo>
                  <a:pt x="24" y="30"/>
                  <a:pt x="16" y="33"/>
                  <a:pt x="16" y="33"/>
                </a:cubicBezTo>
                <a:cubicBezTo>
                  <a:pt x="7" y="30"/>
                  <a:pt x="0" y="22"/>
                  <a:pt x="8" y="11"/>
                </a:cubicBezTo>
                <a:cubicBezTo>
                  <a:pt x="11" y="8"/>
                  <a:pt x="20" y="7"/>
                  <a:pt x="20" y="7"/>
                </a:cubicBezTo>
                <a:cubicBezTo>
                  <a:pt x="34" y="10"/>
                  <a:pt x="39" y="27"/>
                  <a:pt x="22" y="31"/>
                </a:cubicBezTo>
                <a:cubicBezTo>
                  <a:pt x="9" y="28"/>
                  <a:pt x="1" y="17"/>
                  <a:pt x="18" y="11"/>
                </a:cubicBezTo>
                <a:cubicBezTo>
                  <a:pt x="26" y="17"/>
                  <a:pt x="29" y="21"/>
                  <a:pt x="20" y="27"/>
                </a:cubicBezTo>
                <a:cubicBezTo>
                  <a:pt x="18" y="22"/>
                  <a:pt x="16" y="9"/>
                  <a:pt x="24" y="21"/>
                </a:cubicBezTo>
                <a:cubicBezTo>
                  <a:pt x="21" y="31"/>
                  <a:pt x="16" y="31"/>
                  <a:pt x="10" y="23"/>
                </a:cubicBezTo>
                <a:cubicBezTo>
                  <a:pt x="14" y="11"/>
                  <a:pt x="22" y="18"/>
                  <a:pt x="24" y="27"/>
                </a:cubicBezTo>
                <a:cubicBezTo>
                  <a:pt x="23" y="29"/>
                  <a:pt x="19" y="39"/>
                  <a:pt x="14" y="31"/>
                </a:cubicBezTo>
                <a:cubicBezTo>
                  <a:pt x="11" y="26"/>
                  <a:pt x="8" y="13"/>
                  <a:pt x="8" y="13"/>
                </a:cubicBezTo>
                <a:cubicBezTo>
                  <a:pt x="13" y="3"/>
                  <a:pt x="15" y="0"/>
                  <a:pt x="26" y="3"/>
                </a:cubicBezTo>
                <a:cubicBezTo>
                  <a:pt x="31" y="6"/>
                  <a:pt x="36" y="19"/>
                  <a:pt x="36" y="19"/>
                </a:cubicBezTo>
                <a:cubicBezTo>
                  <a:pt x="35" y="24"/>
                  <a:pt x="36" y="30"/>
                  <a:pt x="32" y="33"/>
                </a:cubicBezTo>
                <a:cubicBezTo>
                  <a:pt x="29" y="35"/>
                  <a:pt x="20" y="37"/>
                  <a:pt x="20" y="37"/>
                </a:cubicBezTo>
                <a:cubicBezTo>
                  <a:pt x="0" y="34"/>
                  <a:pt x="3" y="22"/>
                  <a:pt x="16" y="9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0" name="Line 70"/>
          <p:cNvSpPr>
            <a:spLocks noChangeShapeType="1"/>
          </p:cNvSpPr>
          <p:nvPr/>
        </p:nvSpPr>
        <p:spPr bwMode="auto">
          <a:xfrm>
            <a:off x="3122613" y="4664075"/>
            <a:ext cx="0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1" name="Freeform 71"/>
          <p:cNvSpPr>
            <a:spLocks/>
          </p:cNvSpPr>
          <p:nvPr/>
        </p:nvSpPr>
        <p:spPr bwMode="auto">
          <a:xfrm>
            <a:off x="3481388" y="4724400"/>
            <a:ext cx="28575" cy="49213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6" y="22"/>
              </a:cxn>
              <a:cxn ang="0">
                <a:pos x="18" y="28"/>
              </a:cxn>
              <a:cxn ang="0">
                <a:pos x="8" y="8"/>
              </a:cxn>
              <a:cxn ang="0">
                <a:pos x="2" y="0"/>
              </a:cxn>
              <a:cxn ang="0">
                <a:pos x="2" y="8"/>
              </a:cxn>
              <a:cxn ang="0">
                <a:pos x="8" y="24"/>
              </a:cxn>
              <a:cxn ang="0">
                <a:pos x="0" y="12"/>
              </a:cxn>
              <a:cxn ang="0">
                <a:pos x="0" y="14"/>
              </a:cxn>
              <a:cxn ang="0">
                <a:pos x="8" y="28"/>
              </a:cxn>
            </a:cxnLst>
            <a:rect l="0" t="0" r="r" b="b"/>
            <a:pathLst>
              <a:path w="18" h="31">
                <a:moveTo>
                  <a:pt x="10" y="10"/>
                </a:moveTo>
                <a:cubicBezTo>
                  <a:pt x="15" y="25"/>
                  <a:pt x="8" y="6"/>
                  <a:pt x="16" y="22"/>
                </a:cubicBezTo>
                <a:cubicBezTo>
                  <a:pt x="17" y="24"/>
                  <a:pt x="18" y="30"/>
                  <a:pt x="18" y="28"/>
                </a:cubicBezTo>
                <a:cubicBezTo>
                  <a:pt x="18" y="20"/>
                  <a:pt x="14" y="14"/>
                  <a:pt x="8" y="8"/>
                </a:cubicBezTo>
                <a:cubicBezTo>
                  <a:pt x="13" y="31"/>
                  <a:pt x="8" y="6"/>
                  <a:pt x="2" y="0"/>
                </a:cubicBezTo>
                <a:cubicBezTo>
                  <a:pt x="3" y="4"/>
                  <a:pt x="12" y="23"/>
                  <a:pt x="2" y="8"/>
                </a:cubicBezTo>
                <a:cubicBezTo>
                  <a:pt x="4" y="20"/>
                  <a:pt x="5" y="27"/>
                  <a:pt x="8" y="24"/>
                </a:cubicBezTo>
                <a:cubicBezTo>
                  <a:pt x="13" y="19"/>
                  <a:pt x="2" y="13"/>
                  <a:pt x="0" y="12"/>
                </a:cubicBezTo>
                <a:cubicBezTo>
                  <a:pt x="6" y="29"/>
                  <a:pt x="17" y="25"/>
                  <a:pt x="0" y="14"/>
                </a:cubicBezTo>
                <a:cubicBezTo>
                  <a:pt x="2" y="20"/>
                  <a:pt x="4" y="24"/>
                  <a:pt x="8" y="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2" name="Freeform 72"/>
          <p:cNvSpPr>
            <a:spLocks/>
          </p:cNvSpPr>
          <p:nvPr/>
        </p:nvSpPr>
        <p:spPr bwMode="auto">
          <a:xfrm>
            <a:off x="2744788" y="249237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3" name="Line 73"/>
          <p:cNvSpPr>
            <a:spLocks noChangeShapeType="1"/>
          </p:cNvSpPr>
          <p:nvPr/>
        </p:nvSpPr>
        <p:spPr bwMode="auto">
          <a:xfrm>
            <a:off x="6202363" y="23225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4" name="Line 74"/>
          <p:cNvSpPr>
            <a:spLocks noChangeShapeType="1"/>
          </p:cNvSpPr>
          <p:nvPr/>
        </p:nvSpPr>
        <p:spPr bwMode="auto">
          <a:xfrm>
            <a:off x="6202363" y="2246313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5" name="Freeform 75"/>
          <p:cNvSpPr>
            <a:spLocks/>
          </p:cNvSpPr>
          <p:nvPr/>
        </p:nvSpPr>
        <p:spPr bwMode="auto">
          <a:xfrm>
            <a:off x="5516563" y="2017713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6" name="Freeform 76"/>
          <p:cNvSpPr>
            <a:spLocks/>
          </p:cNvSpPr>
          <p:nvPr/>
        </p:nvSpPr>
        <p:spPr bwMode="auto">
          <a:xfrm>
            <a:off x="5884863" y="2005013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7" name="Freeform 77"/>
          <p:cNvSpPr>
            <a:spLocks/>
          </p:cNvSpPr>
          <p:nvPr/>
        </p:nvSpPr>
        <p:spPr bwMode="auto">
          <a:xfrm>
            <a:off x="5516563" y="3084513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48"/>
                  <a:pt x="8" y="96"/>
                  <a:pt x="48" y="144"/>
                </a:cubicBezTo>
                <a:cubicBezTo>
                  <a:pt x="88" y="192"/>
                  <a:pt x="208" y="264"/>
                  <a:pt x="240" y="28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8" name="Line 78"/>
          <p:cNvSpPr>
            <a:spLocks noChangeShapeType="1"/>
          </p:cNvSpPr>
          <p:nvPr/>
        </p:nvSpPr>
        <p:spPr bwMode="auto">
          <a:xfrm flipV="1">
            <a:off x="5364163" y="26479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199" name="Freeform 79"/>
          <p:cNvSpPr>
            <a:spLocks/>
          </p:cNvSpPr>
          <p:nvPr/>
        </p:nvSpPr>
        <p:spPr bwMode="auto">
          <a:xfrm>
            <a:off x="2360613" y="1997075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0" name="Freeform 80"/>
          <p:cNvSpPr>
            <a:spLocks/>
          </p:cNvSpPr>
          <p:nvPr/>
        </p:nvSpPr>
        <p:spPr bwMode="auto">
          <a:xfrm>
            <a:off x="2741613" y="1997075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1" name="Freeform 81"/>
          <p:cNvSpPr>
            <a:spLocks/>
          </p:cNvSpPr>
          <p:nvPr/>
        </p:nvSpPr>
        <p:spPr bwMode="auto">
          <a:xfrm>
            <a:off x="2360613" y="3063875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48"/>
                  <a:pt x="8" y="96"/>
                  <a:pt x="48" y="144"/>
                </a:cubicBezTo>
                <a:cubicBezTo>
                  <a:pt x="88" y="192"/>
                  <a:pt x="208" y="264"/>
                  <a:pt x="240" y="2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2" name="Freeform 82"/>
          <p:cNvSpPr>
            <a:spLocks/>
          </p:cNvSpPr>
          <p:nvPr/>
        </p:nvSpPr>
        <p:spPr bwMode="auto">
          <a:xfrm>
            <a:off x="5973763" y="2030413"/>
            <a:ext cx="19050" cy="254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0" y="6"/>
              </a:cxn>
              <a:cxn ang="0">
                <a:pos x="8" y="0"/>
              </a:cxn>
              <a:cxn ang="0">
                <a:pos x="2" y="12"/>
              </a:cxn>
              <a:cxn ang="0">
                <a:pos x="4" y="6"/>
              </a:cxn>
              <a:cxn ang="0">
                <a:pos x="2" y="14"/>
              </a:cxn>
              <a:cxn ang="0">
                <a:pos x="4" y="8"/>
              </a:cxn>
              <a:cxn ang="0">
                <a:pos x="6" y="0"/>
              </a:cxn>
            </a:cxnLst>
            <a:rect l="0" t="0" r="r" b="b"/>
            <a:pathLst>
              <a:path w="12" h="16">
                <a:moveTo>
                  <a:pt x="6" y="0"/>
                </a:moveTo>
                <a:cubicBezTo>
                  <a:pt x="7" y="2"/>
                  <a:pt x="8" y="6"/>
                  <a:pt x="10" y="6"/>
                </a:cubicBezTo>
                <a:cubicBezTo>
                  <a:pt x="12" y="6"/>
                  <a:pt x="10" y="0"/>
                  <a:pt x="8" y="0"/>
                </a:cubicBezTo>
                <a:cubicBezTo>
                  <a:pt x="2" y="0"/>
                  <a:pt x="11" y="12"/>
                  <a:pt x="2" y="12"/>
                </a:cubicBezTo>
                <a:cubicBezTo>
                  <a:pt x="0" y="12"/>
                  <a:pt x="4" y="4"/>
                  <a:pt x="4" y="6"/>
                </a:cubicBezTo>
                <a:cubicBezTo>
                  <a:pt x="4" y="9"/>
                  <a:pt x="2" y="11"/>
                  <a:pt x="2" y="14"/>
                </a:cubicBezTo>
                <a:cubicBezTo>
                  <a:pt x="2" y="16"/>
                  <a:pt x="3" y="10"/>
                  <a:pt x="4" y="8"/>
                </a:cubicBezTo>
                <a:cubicBezTo>
                  <a:pt x="5" y="5"/>
                  <a:pt x="5" y="3"/>
                  <a:pt x="6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3" name="Line 83"/>
          <p:cNvSpPr>
            <a:spLocks noChangeShapeType="1"/>
          </p:cNvSpPr>
          <p:nvPr/>
        </p:nvSpPr>
        <p:spPr bwMode="auto">
          <a:xfrm>
            <a:off x="5897563" y="2322513"/>
            <a:ext cx="0" cy="4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4" name="Line 84"/>
          <p:cNvSpPr>
            <a:spLocks noChangeShapeType="1"/>
          </p:cNvSpPr>
          <p:nvPr/>
        </p:nvSpPr>
        <p:spPr bwMode="auto">
          <a:xfrm>
            <a:off x="2741613" y="2301875"/>
            <a:ext cx="0" cy="4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5" name="Freeform 85"/>
          <p:cNvSpPr>
            <a:spLocks/>
          </p:cNvSpPr>
          <p:nvPr/>
        </p:nvSpPr>
        <p:spPr bwMode="auto">
          <a:xfrm>
            <a:off x="2816225" y="2012950"/>
            <a:ext cx="50800" cy="33338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9" y="4"/>
              </a:cxn>
              <a:cxn ang="0">
                <a:pos x="7" y="4"/>
              </a:cxn>
              <a:cxn ang="0">
                <a:pos x="13" y="8"/>
              </a:cxn>
              <a:cxn ang="0">
                <a:pos x="13" y="12"/>
              </a:cxn>
              <a:cxn ang="0">
                <a:pos x="11" y="18"/>
              </a:cxn>
              <a:cxn ang="0">
                <a:pos x="5" y="14"/>
              </a:cxn>
              <a:cxn ang="0">
                <a:pos x="17" y="12"/>
              </a:cxn>
              <a:cxn ang="0">
                <a:pos x="17" y="2"/>
              </a:cxn>
            </a:cxnLst>
            <a:rect l="0" t="0" r="r" b="b"/>
            <a:pathLst>
              <a:path w="32" h="21">
                <a:moveTo>
                  <a:pt x="3" y="2"/>
                </a:moveTo>
                <a:cubicBezTo>
                  <a:pt x="5" y="3"/>
                  <a:pt x="7" y="3"/>
                  <a:pt x="9" y="4"/>
                </a:cubicBezTo>
                <a:cubicBezTo>
                  <a:pt x="16" y="6"/>
                  <a:pt x="26" y="8"/>
                  <a:pt x="7" y="4"/>
                </a:cubicBezTo>
                <a:cubicBezTo>
                  <a:pt x="12" y="2"/>
                  <a:pt x="25" y="0"/>
                  <a:pt x="13" y="8"/>
                </a:cubicBezTo>
                <a:cubicBezTo>
                  <a:pt x="5" y="21"/>
                  <a:pt x="0" y="4"/>
                  <a:pt x="13" y="12"/>
                </a:cubicBezTo>
                <a:cubicBezTo>
                  <a:pt x="12" y="14"/>
                  <a:pt x="13" y="17"/>
                  <a:pt x="11" y="18"/>
                </a:cubicBezTo>
                <a:cubicBezTo>
                  <a:pt x="9" y="19"/>
                  <a:pt x="3" y="16"/>
                  <a:pt x="5" y="14"/>
                </a:cubicBezTo>
                <a:cubicBezTo>
                  <a:pt x="8" y="11"/>
                  <a:pt x="13" y="13"/>
                  <a:pt x="17" y="12"/>
                </a:cubicBezTo>
                <a:cubicBezTo>
                  <a:pt x="20" y="3"/>
                  <a:pt x="32" y="2"/>
                  <a:pt x="17" y="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6" name="Line 86"/>
          <p:cNvSpPr>
            <a:spLocks noChangeShapeType="1"/>
          </p:cNvSpPr>
          <p:nvPr/>
        </p:nvSpPr>
        <p:spPr bwMode="auto">
          <a:xfrm flipH="1">
            <a:off x="5148263" y="5316538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07" name="Line 87"/>
          <p:cNvSpPr>
            <a:spLocks noChangeShapeType="1"/>
          </p:cNvSpPr>
          <p:nvPr/>
        </p:nvSpPr>
        <p:spPr bwMode="auto">
          <a:xfrm>
            <a:off x="2771775" y="50133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3209" name="Line 89"/>
          <p:cNvSpPr>
            <a:spLocks noChangeShapeType="1"/>
          </p:cNvSpPr>
          <p:nvPr/>
        </p:nvSpPr>
        <p:spPr bwMode="auto">
          <a:xfrm>
            <a:off x="5795963" y="4868863"/>
            <a:ext cx="0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3210" name="Line 90"/>
          <p:cNvSpPr>
            <a:spLocks noChangeShapeType="1"/>
          </p:cNvSpPr>
          <p:nvPr/>
        </p:nvSpPr>
        <p:spPr bwMode="auto">
          <a:xfrm flipV="1">
            <a:off x="6013450" y="53562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3211" name="Rectangle 91"/>
          <p:cNvSpPr>
            <a:spLocks noChangeArrowheads="1"/>
          </p:cNvSpPr>
          <p:nvPr/>
        </p:nvSpPr>
        <p:spPr bwMode="auto">
          <a:xfrm>
            <a:off x="3730625" y="62436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2_61</a:t>
            </a:r>
          </a:p>
        </p:txBody>
      </p:sp>
      <p:sp>
        <p:nvSpPr>
          <p:cNvPr id="773212" name="Rectangle 92"/>
          <p:cNvSpPr>
            <a:spLocks noChangeArrowheads="1"/>
          </p:cNvSpPr>
          <p:nvPr/>
        </p:nvSpPr>
        <p:spPr bwMode="auto">
          <a:xfrm>
            <a:off x="2166938" y="188913"/>
            <a:ext cx="471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3213" name="Rectangle 93"/>
          <p:cNvSpPr>
            <a:spLocks noChangeArrowheads="1"/>
          </p:cNvSpPr>
          <p:nvPr/>
        </p:nvSpPr>
        <p:spPr bwMode="auto">
          <a:xfrm>
            <a:off x="2555875" y="719138"/>
            <a:ext cx="417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Shunt tipo 3. CHIVA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8" name="Line 4"/>
          <p:cNvSpPr>
            <a:spLocks noChangeShapeType="1"/>
          </p:cNvSpPr>
          <p:nvPr/>
        </p:nvSpPr>
        <p:spPr bwMode="auto">
          <a:xfrm>
            <a:off x="6122988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49" name="Line 5"/>
          <p:cNvSpPr>
            <a:spLocks noChangeShapeType="1"/>
          </p:cNvSpPr>
          <p:nvPr/>
        </p:nvSpPr>
        <p:spPr bwMode="auto">
          <a:xfrm flipH="1">
            <a:off x="6122988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0" name="Line 6"/>
          <p:cNvSpPr>
            <a:spLocks noChangeShapeType="1"/>
          </p:cNvSpPr>
          <p:nvPr/>
        </p:nvSpPr>
        <p:spPr bwMode="auto">
          <a:xfrm flipH="1">
            <a:off x="6427788" y="1524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1" name="Line 7"/>
          <p:cNvSpPr>
            <a:spLocks noChangeShapeType="1"/>
          </p:cNvSpPr>
          <p:nvPr/>
        </p:nvSpPr>
        <p:spPr bwMode="auto">
          <a:xfrm>
            <a:off x="6122988" y="1524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2" name="Line 8"/>
          <p:cNvSpPr>
            <a:spLocks noChangeShapeType="1"/>
          </p:cNvSpPr>
          <p:nvPr/>
        </p:nvSpPr>
        <p:spPr bwMode="auto">
          <a:xfrm flipV="1">
            <a:off x="6275388" y="1828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3" name="Line 9"/>
          <p:cNvSpPr>
            <a:spLocks noChangeShapeType="1"/>
          </p:cNvSpPr>
          <p:nvPr/>
        </p:nvSpPr>
        <p:spPr bwMode="auto">
          <a:xfrm>
            <a:off x="6427788" y="4343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4" name="Line 10"/>
          <p:cNvSpPr>
            <a:spLocks noChangeShapeType="1"/>
          </p:cNvSpPr>
          <p:nvPr/>
        </p:nvSpPr>
        <p:spPr bwMode="auto">
          <a:xfrm flipH="1">
            <a:off x="6199188" y="4343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5" name="Line 11"/>
          <p:cNvSpPr>
            <a:spLocks noChangeShapeType="1"/>
          </p:cNvSpPr>
          <p:nvPr/>
        </p:nvSpPr>
        <p:spPr bwMode="auto">
          <a:xfrm>
            <a:off x="6199188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6" name="Line 12"/>
          <p:cNvSpPr>
            <a:spLocks noChangeShapeType="1"/>
          </p:cNvSpPr>
          <p:nvPr/>
        </p:nvSpPr>
        <p:spPr bwMode="auto">
          <a:xfrm flipH="1">
            <a:off x="6199188" y="4800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7" name="Freeform 13"/>
          <p:cNvSpPr>
            <a:spLocks/>
          </p:cNvSpPr>
          <p:nvPr/>
        </p:nvSpPr>
        <p:spPr bwMode="auto">
          <a:xfrm>
            <a:off x="6424613" y="4537075"/>
            <a:ext cx="139700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8" name="Line 14"/>
          <p:cNvSpPr>
            <a:spLocks noChangeShapeType="1"/>
          </p:cNvSpPr>
          <p:nvPr/>
        </p:nvSpPr>
        <p:spPr bwMode="auto">
          <a:xfrm>
            <a:off x="6580188" y="480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59" name="Line 15"/>
          <p:cNvSpPr>
            <a:spLocks noChangeShapeType="1"/>
          </p:cNvSpPr>
          <p:nvPr/>
        </p:nvSpPr>
        <p:spPr bwMode="auto">
          <a:xfrm>
            <a:off x="5818188" y="41910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0" name="Line 16"/>
          <p:cNvSpPr>
            <a:spLocks noChangeShapeType="1"/>
          </p:cNvSpPr>
          <p:nvPr/>
        </p:nvSpPr>
        <p:spPr bwMode="auto">
          <a:xfrm flipV="1">
            <a:off x="6732588" y="5029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1" name="Line 17"/>
          <p:cNvSpPr>
            <a:spLocks noChangeShapeType="1"/>
          </p:cNvSpPr>
          <p:nvPr/>
        </p:nvSpPr>
        <p:spPr bwMode="auto">
          <a:xfrm flipV="1">
            <a:off x="6275388" y="4419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2" name="Line 18"/>
          <p:cNvSpPr>
            <a:spLocks noChangeShapeType="1"/>
          </p:cNvSpPr>
          <p:nvPr/>
        </p:nvSpPr>
        <p:spPr bwMode="auto">
          <a:xfrm flipV="1">
            <a:off x="6656388" y="3657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3" name="Line 19"/>
          <p:cNvSpPr>
            <a:spLocks noChangeShapeType="1"/>
          </p:cNvSpPr>
          <p:nvPr/>
        </p:nvSpPr>
        <p:spPr bwMode="auto">
          <a:xfrm>
            <a:off x="6503988" y="32004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4" name="Line 20"/>
          <p:cNvSpPr>
            <a:spLocks noChangeShapeType="1"/>
          </p:cNvSpPr>
          <p:nvPr/>
        </p:nvSpPr>
        <p:spPr bwMode="auto">
          <a:xfrm flipH="1" flipV="1">
            <a:off x="6275388" y="2667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5" name="Line 21"/>
          <p:cNvSpPr>
            <a:spLocks noChangeShapeType="1"/>
          </p:cNvSpPr>
          <p:nvPr/>
        </p:nvSpPr>
        <p:spPr bwMode="auto">
          <a:xfrm>
            <a:off x="5818188" y="2514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6" name="Line 22"/>
          <p:cNvSpPr>
            <a:spLocks noChangeShapeType="1"/>
          </p:cNvSpPr>
          <p:nvPr/>
        </p:nvSpPr>
        <p:spPr bwMode="auto">
          <a:xfrm>
            <a:off x="5818188" y="28194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7" name="Line 23"/>
          <p:cNvSpPr>
            <a:spLocks noChangeShapeType="1"/>
          </p:cNvSpPr>
          <p:nvPr/>
        </p:nvSpPr>
        <p:spPr bwMode="auto">
          <a:xfrm>
            <a:off x="5818188" y="3048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8" name="Line 24"/>
          <p:cNvSpPr>
            <a:spLocks noChangeShapeType="1"/>
          </p:cNvSpPr>
          <p:nvPr/>
        </p:nvSpPr>
        <p:spPr bwMode="auto">
          <a:xfrm>
            <a:off x="5818188" y="3352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69" name="Line 25"/>
          <p:cNvSpPr>
            <a:spLocks noChangeShapeType="1"/>
          </p:cNvSpPr>
          <p:nvPr/>
        </p:nvSpPr>
        <p:spPr bwMode="auto">
          <a:xfrm>
            <a:off x="5818188" y="3657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0" name="Line 26"/>
          <p:cNvSpPr>
            <a:spLocks noChangeShapeType="1"/>
          </p:cNvSpPr>
          <p:nvPr/>
        </p:nvSpPr>
        <p:spPr bwMode="auto">
          <a:xfrm>
            <a:off x="5818188" y="4038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1" name="Line 27"/>
          <p:cNvSpPr>
            <a:spLocks noChangeShapeType="1"/>
          </p:cNvSpPr>
          <p:nvPr/>
        </p:nvSpPr>
        <p:spPr bwMode="auto">
          <a:xfrm>
            <a:off x="5818188" y="3581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2" name="Line 28"/>
          <p:cNvSpPr>
            <a:spLocks noChangeShapeType="1"/>
          </p:cNvSpPr>
          <p:nvPr/>
        </p:nvSpPr>
        <p:spPr bwMode="auto">
          <a:xfrm>
            <a:off x="2830513" y="23828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3" name="Line 29"/>
          <p:cNvSpPr>
            <a:spLocks noChangeShapeType="1"/>
          </p:cNvSpPr>
          <p:nvPr/>
        </p:nvSpPr>
        <p:spPr bwMode="auto">
          <a:xfrm flipH="1">
            <a:off x="2830513" y="15446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4" name="Line 30"/>
          <p:cNvSpPr>
            <a:spLocks noChangeShapeType="1"/>
          </p:cNvSpPr>
          <p:nvPr/>
        </p:nvSpPr>
        <p:spPr bwMode="auto">
          <a:xfrm>
            <a:off x="1916113" y="26876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5" name="Line 31"/>
          <p:cNvSpPr>
            <a:spLocks noChangeShapeType="1"/>
          </p:cNvSpPr>
          <p:nvPr/>
        </p:nvSpPr>
        <p:spPr bwMode="auto">
          <a:xfrm flipH="1">
            <a:off x="3135313" y="15446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6" name="Line 32"/>
          <p:cNvSpPr>
            <a:spLocks noChangeShapeType="1"/>
          </p:cNvSpPr>
          <p:nvPr/>
        </p:nvSpPr>
        <p:spPr bwMode="auto">
          <a:xfrm>
            <a:off x="2830513" y="1544638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7" name="Line 33"/>
          <p:cNvSpPr>
            <a:spLocks noChangeShapeType="1"/>
          </p:cNvSpPr>
          <p:nvPr/>
        </p:nvSpPr>
        <p:spPr bwMode="auto">
          <a:xfrm flipH="1">
            <a:off x="2051050" y="19812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8" name="Line 34"/>
          <p:cNvSpPr>
            <a:spLocks noChangeShapeType="1"/>
          </p:cNvSpPr>
          <p:nvPr/>
        </p:nvSpPr>
        <p:spPr bwMode="auto">
          <a:xfrm flipV="1">
            <a:off x="2982913" y="20018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79" name="Line 35"/>
          <p:cNvSpPr>
            <a:spLocks noChangeShapeType="1"/>
          </p:cNvSpPr>
          <p:nvPr/>
        </p:nvSpPr>
        <p:spPr bwMode="auto">
          <a:xfrm>
            <a:off x="2982913" y="16208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0" name="Line 36"/>
          <p:cNvSpPr>
            <a:spLocks noChangeShapeType="1"/>
          </p:cNvSpPr>
          <p:nvPr/>
        </p:nvSpPr>
        <p:spPr bwMode="auto">
          <a:xfrm>
            <a:off x="3135313" y="436403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1" name="Line 37"/>
          <p:cNvSpPr>
            <a:spLocks noChangeShapeType="1"/>
          </p:cNvSpPr>
          <p:nvPr/>
        </p:nvSpPr>
        <p:spPr bwMode="auto">
          <a:xfrm flipH="1">
            <a:off x="2906713" y="43640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2" name="Line 38"/>
          <p:cNvSpPr>
            <a:spLocks noChangeShapeType="1"/>
          </p:cNvSpPr>
          <p:nvPr/>
        </p:nvSpPr>
        <p:spPr bwMode="auto">
          <a:xfrm>
            <a:off x="2906713" y="4364038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3" name="Line 39"/>
          <p:cNvSpPr>
            <a:spLocks noChangeShapeType="1"/>
          </p:cNvSpPr>
          <p:nvPr/>
        </p:nvSpPr>
        <p:spPr bwMode="auto">
          <a:xfrm flipH="1">
            <a:off x="2906713" y="482123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4" name="Freeform 40"/>
          <p:cNvSpPr>
            <a:spLocks/>
          </p:cNvSpPr>
          <p:nvPr/>
        </p:nvSpPr>
        <p:spPr bwMode="auto">
          <a:xfrm>
            <a:off x="3132138" y="4557713"/>
            <a:ext cx="139700" cy="242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6" y="66"/>
              </a:cxn>
              <a:cxn ang="0">
                <a:pos x="87" y="153"/>
              </a:cxn>
            </a:cxnLst>
            <a:rect l="0" t="0" r="r" b="b"/>
            <a:pathLst>
              <a:path w="88" h="153">
                <a:moveTo>
                  <a:pt x="0" y="0"/>
                </a:moveTo>
                <a:cubicBezTo>
                  <a:pt x="43" y="14"/>
                  <a:pt x="61" y="22"/>
                  <a:pt x="76" y="66"/>
                </a:cubicBezTo>
                <a:cubicBezTo>
                  <a:pt x="88" y="146"/>
                  <a:pt x="87" y="116"/>
                  <a:pt x="87" y="153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5" name="Line 41"/>
          <p:cNvSpPr>
            <a:spLocks noChangeShapeType="1"/>
          </p:cNvSpPr>
          <p:nvPr/>
        </p:nvSpPr>
        <p:spPr bwMode="auto">
          <a:xfrm>
            <a:off x="3287713" y="482123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6" name="Line 42"/>
          <p:cNvSpPr>
            <a:spLocks noChangeShapeType="1"/>
          </p:cNvSpPr>
          <p:nvPr/>
        </p:nvSpPr>
        <p:spPr bwMode="auto">
          <a:xfrm>
            <a:off x="2482850" y="3573463"/>
            <a:ext cx="0" cy="16081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7" name="Line 43"/>
          <p:cNvSpPr>
            <a:spLocks noChangeShapeType="1"/>
          </p:cNvSpPr>
          <p:nvPr/>
        </p:nvSpPr>
        <p:spPr bwMode="auto">
          <a:xfrm>
            <a:off x="2068513" y="43640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8" name="Line 44"/>
          <p:cNvSpPr>
            <a:spLocks noChangeShapeType="1"/>
          </p:cNvSpPr>
          <p:nvPr/>
        </p:nvSpPr>
        <p:spPr bwMode="auto">
          <a:xfrm flipV="1">
            <a:off x="3440113" y="50498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89" name="Line 45"/>
          <p:cNvSpPr>
            <a:spLocks noChangeShapeType="1"/>
          </p:cNvSpPr>
          <p:nvPr/>
        </p:nvSpPr>
        <p:spPr bwMode="auto">
          <a:xfrm flipV="1">
            <a:off x="2982913" y="444023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90" name="Line 46"/>
          <p:cNvSpPr>
            <a:spLocks noChangeShapeType="1"/>
          </p:cNvSpPr>
          <p:nvPr/>
        </p:nvSpPr>
        <p:spPr bwMode="auto">
          <a:xfrm flipV="1">
            <a:off x="3363913" y="367823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91" name="Line 47"/>
          <p:cNvSpPr>
            <a:spLocks noChangeShapeType="1"/>
          </p:cNvSpPr>
          <p:nvPr/>
        </p:nvSpPr>
        <p:spPr bwMode="auto">
          <a:xfrm>
            <a:off x="3211513" y="3221038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92" name="Line 48"/>
          <p:cNvSpPr>
            <a:spLocks noChangeShapeType="1"/>
          </p:cNvSpPr>
          <p:nvPr/>
        </p:nvSpPr>
        <p:spPr bwMode="auto">
          <a:xfrm flipH="1" flipV="1">
            <a:off x="2982913" y="2687638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93" name="Line 49"/>
          <p:cNvSpPr>
            <a:spLocks noChangeShapeType="1"/>
          </p:cNvSpPr>
          <p:nvPr/>
        </p:nvSpPr>
        <p:spPr bwMode="auto">
          <a:xfrm>
            <a:off x="2525713" y="25352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94" name="Line 50"/>
          <p:cNvSpPr>
            <a:spLocks noChangeShapeType="1"/>
          </p:cNvSpPr>
          <p:nvPr/>
        </p:nvSpPr>
        <p:spPr bwMode="auto">
          <a:xfrm>
            <a:off x="2525713" y="2840038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95" name="Line 51"/>
          <p:cNvSpPr>
            <a:spLocks noChangeShapeType="1"/>
          </p:cNvSpPr>
          <p:nvPr/>
        </p:nvSpPr>
        <p:spPr bwMode="auto">
          <a:xfrm>
            <a:off x="2525713" y="30686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196" name="Line 52"/>
          <p:cNvSpPr>
            <a:spLocks noChangeShapeType="1"/>
          </p:cNvSpPr>
          <p:nvPr/>
        </p:nvSpPr>
        <p:spPr bwMode="auto">
          <a:xfrm>
            <a:off x="2525713" y="337343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0" name="Freeform 56"/>
          <p:cNvSpPr>
            <a:spLocks/>
          </p:cNvSpPr>
          <p:nvPr/>
        </p:nvSpPr>
        <p:spPr bwMode="auto">
          <a:xfrm>
            <a:off x="1835150" y="5084763"/>
            <a:ext cx="647700" cy="830262"/>
          </a:xfrm>
          <a:custGeom>
            <a:avLst/>
            <a:gdLst/>
            <a:ahLst/>
            <a:cxnLst>
              <a:cxn ang="0">
                <a:pos x="408" y="0"/>
              </a:cxn>
              <a:cxn ang="0">
                <a:pos x="277" y="54"/>
              </a:cxn>
              <a:cxn ang="0">
                <a:pos x="266" y="174"/>
              </a:cxn>
              <a:cxn ang="0">
                <a:pos x="157" y="207"/>
              </a:cxn>
              <a:cxn ang="0">
                <a:pos x="113" y="403"/>
              </a:cxn>
              <a:cxn ang="0">
                <a:pos x="80" y="414"/>
              </a:cxn>
              <a:cxn ang="0">
                <a:pos x="26" y="425"/>
              </a:cxn>
              <a:cxn ang="0">
                <a:pos x="4" y="523"/>
              </a:cxn>
            </a:cxnLst>
            <a:rect l="0" t="0" r="r" b="b"/>
            <a:pathLst>
              <a:path w="408" h="523">
                <a:moveTo>
                  <a:pt x="408" y="0"/>
                </a:moveTo>
                <a:cubicBezTo>
                  <a:pt x="362" y="44"/>
                  <a:pt x="336" y="39"/>
                  <a:pt x="277" y="54"/>
                </a:cubicBezTo>
                <a:cubicBezTo>
                  <a:pt x="273" y="94"/>
                  <a:pt x="285" y="139"/>
                  <a:pt x="266" y="174"/>
                </a:cubicBezTo>
                <a:cubicBezTo>
                  <a:pt x="262" y="181"/>
                  <a:pt x="174" y="203"/>
                  <a:pt x="157" y="207"/>
                </a:cubicBezTo>
                <a:cubicBezTo>
                  <a:pt x="73" y="291"/>
                  <a:pt x="169" y="180"/>
                  <a:pt x="113" y="403"/>
                </a:cubicBezTo>
                <a:cubicBezTo>
                  <a:pt x="110" y="414"/>
                  <a:pt x="91" y="411"/>
                  <a:pt x="80" y="414"/>
                </a:cubicBezTo>
                <a:cubicBezTo>
                  <a:pt x="62" y="419"/>
                  <a:pt x="44" y="421"/>
                  <a:pt x="26" y="425"/>
                </a:cubicBezTo>
                <a:cubicBezTo>
                  <a:pt x="0" y="500"/>
                  <a:pt x="4" y="467"/>
                  <a:pt x="4" y="523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1" name="Line 57"/>
          <p:cNvSpPr>
            <a:spLocks noChangeShapeType="1"/>
          </p:cNvSpPr>
          <p:nvPr/>
        </p:nvSpPr>
        <p:spPr bwMode="auto">
          <a:xfrm flipH="1">
            <a:off x="1763713" y="5334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2" name="Line 58"/>
          <p:cNvSpPr>
            <a:spLocks noChangeShapeType="1"/>
          </p:cNvSpPr>
          <p:nvPr/>
        </p:nvSpPr>
        <p:spPr bwMode="auto">
          <a:xfrm flipV="1">
            <a:off x="2627313" y="551656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3" name="Freeform 59"/>
          <p:cNvSpPr>
            <a:spLocks/>
          </p:cNvSpPr>
          <p:nvPr/>
        </p:nvSpPr>
        <p:spPr bwMode="auto">
          <a:xfrm>
            <a:off x="5222875" y="5230813"/>
            <a:ext cx="357188" cy="657225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138" y="87"/>
              </a:cxn>
              <a:cxn ang="0">
                <a:pos x="149" y="141"/>
              </a:cxn>
              <a:cxn ang="0">
                <a:pos x="171" y="174"/>
              </a:cxn>
              <a:cxn ang="0">
                <a:pos x="73" y="294"/>
              </a:cxn>
              <a:cxn ang="0">
                <a:pos x="40" y="316"/>
              </a:cxn>
              <a:cxn ang="0">
                <a:pos x="7" y="327"/>
              </a:cxn>
              <a:cxn ang="0">
                <a:pos x="18" y="414"/>
              </a:cxn>
            </a:cxnLst>
            <a:rect l="0" t="0" r="r" b="b"/>
            <a:pathLst>
              <a:path w="225" h="414">
                <a:moveTo>
                  <a:pt x="225" y="0"/>
                </a:moveTo>
                <a:cubicBezTo>
                  <a:pt x="187" y="25"/>
                  <a:pt x="163" y="49"/>
                  <a:pt x="138" y="87"/>
                </a:cubicBezTo>
                <a:cubicBezTo>
                  <a:pt x="142" y="105"/>
                  <a:pt x="142" y="124"/>
                  <a:pt x="149" y="141"/>
                </a:cubicBezTo>
                <a:cubicBezTo>
                  <a:pt x="154" y="153"/>
                  <a:pt x="169" y="161"/>
                  <a:pt x="171" y="174"/>
                </a:cubicBezTo>
                <a:cubicBezTo>
                  <a:pt x="180" y="248"/>
                  <a:pt x="133" y="279"/>
                  <a:pt x="73" y="294"/>
                </a:cubicBezTo>
                <a:cubicBezTo>
                  <a:pt x="62" y="301"/>
                  <a:pt x="52" y="310"/>
                  <a:pt x="40" y="316"/>
                </a:cubicBezTo>
                <a:cubicBezTo>
                  <a:pt x="30" y="321"/>
                  <a:pt x="10" y="316"/>
                  <a:pt x="7" y="327"/>
                </a:cubicBezTo>
                <a:cubicBezTo>
                  <a:pt x="0" y="355"/>
                  <a:pt x="18" y="385"/>
                  <a:pt x="18" y="414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4" name="Line 60"/>
          <p:cNvSpPr>
            <a:spLocks noChangeShapeType="1"/>
          </p:cNvSpPr>
          <p:nvPr/>
        </p:nvSpPr>
        <p:spPr bwMode="auto">
          <a:xfrm flipV="1">
            <a:off x="5364163" y="1989138"/>
            <a:ext cx="271462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5" name="Line 61"/>
          <p:cNvSpPr>
            <a:spLocks noChangeShapeType="1"/>
          </p:cNvSpPr>
          <p:nvPr/>
        </p:nvSpPr>
        <p:spPr bwMode="auto">
          <a:xfrm>
            <a:off x="6122988" y="22860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6" name="Line 62"/>
          <p:cNvSpPr>
            <a:spLocks noChangeShapeType="1"/>
          </p:cNvSpPr>
          <p:nvPr/>
        </p:nvSpPr>
        <p:spPr bwMode="auto">
          <a:xfrm>
            <a:off x="2830513" y="2286000"/>
            <a:ext cx="0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7" name="Freeform 63"/>
          <p:cNvSpPr>
            <a:spLocks/>
          </p:cNvSpPr>
          <p:nvPr/>
        </p:nvSpPr>
        <p:spPr bwMode="auto">
          <a:xfrm>
            <a:off x="5815013" y="3559175"/>
            <a:ext cx="3175" cy="9525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0" y="0"/>
              </a:cxn>
              <a:cxn ang="0">
                <a:pos x="2" y="6"/>
              </a:cxn>
            </a:cxnLst>
            <a:rect l="0" t="0" r="r" b="b"/>
            <a:pathLst>
              <a:path w="2" h="6">
                <a:moveTo>
                  <a:pt x="2" y="6"/>
                </a:moveTo>
                <a:cubicBezTo>
                  <a:pt x="1" y="4"/>
                  <a:pt x="0" y="0"/>
                  <a:pt x="0" y="0"/>
                </a:cubicBezTo>
                <a:cubicBezTo>
                  <a:pt x="0" y="0"/>
                  <a:pt x="1" y="4"/>
                  <a:pt x="2" y="6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8" name="Line 64"/>
          <p:cNvSpPr>
            <a:spLocks noChangeShapeType="1"/>
          </p:cNvSpPr>
          <p:nvPr/>
        </p:nvSpPr>
        <p:spPr bwMode="auto">
          <a:xfrm>
            <a:off x="6199188" y="4705350"/>
            <a:ext cx="0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09" name="Freeform 65"/>
          <p:cNvSpPr>
            <a:spLocks/>
          </p:cNvSpPr>
          <p:nvPr/>
        </p:nvSpPr>
        <p:spPr bwMode="auto">
          <a:xfrm>
            <a:off x="6557963" y="4778375"/>
            <a:ext cx="25400" cy="3333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" y="2"/>
              </a:cxn>
              <a:cxn ang="0">
                <a:pos x="10" y="8"/>
              </a:cxn>
              <a:cxn ang="0">
                <a:pos x="6" y="2"/>
              </a:cxn>
              <a:cxn ang="0">
                <a:pos x="6" y="8"/>
              </a:cxn>
              <a:cxn ang="0">
                <a:pos x="0" y="4"/>
              </a:cxn>
              <a:cxn ang="0">
                <a:pos x="8" y="16"/>
              </a:cxn>
              <a:cxn ang="0">
                <a:pos x="6" y="4"/>
              </a:cxn>
              <a:cxn ang="0">
                <a:pos x="12" y="12"/>
              </a:cxn>
              <a:cxn ang="0">
                <a:pos x="10" y="0"/>
              </a:cxn>
            </a:cxnLst>
            <a:rect l="0" t="0" r="r" b="b"/>
            <a:pathLst>
              <a:path w="16" h="21">
                <a:moveTo>
                  <a:pt x="10" y="0"/>
                </a:moveTo>
                <a:cubicBezTo>
                  <a:pt x="13" y="8"/>
                  <a:pt x="14" y="7"/>
                  <a:pt x="6" y="2"/>
                </a:cubicBezTo>
                <a:cubicBezTo>
                  <a:pt x="7" y="4"/>
                  <a:pt x="11" y="10"/>
                  <a:pt x="10" y="8"/>
                </a:cubicBezTo>
                <a:cubicBezTo>
                  <a:pt x="9" y="6"/>
                  <a:pt x="7" y="4"/>
                  <a:pt x="6" y="2"/>
                </a:cubicBezTo>
                <a:cubicBezTo>
                  <a:pt x="8" y="11"/>
                  <a:pt x="16" y="21"/>
                  <a:pt x="6" y="8"/>
                </a:cubicBezTo>
                <a:cubicBezTo>
                  <a:pt x="4" y="6"/>
                  <a:pt x="2" y="5"/>
                  <a:pt x="0" y="4"/>
                </a:cubicBezTo>
                <a:cubicBezTo>
                  <a:pt x="3" y="8"/>
                  <a:pt x="5" y="12"/>
                  <a:pt x="8" y="16"/>
                </a:cubicBezTo>
                <a:cubicBezTo>
                  <a:pt x="10" y="19"/>
                  <a:pt x="3" y="7"/>
                  <a:pt x="6" y="4"/>
                </a:cubicBezTo>
                <a:cubicBezTo>
                  <a:pt x="8" y="2"/>
                  <a:pt x="10" y="9"/>
                  <a:pt x="12" y="12"/>
                </a:cubicBezTo>
                <a:cubicBezTo>
                  <a:pt x="9" y="4"/>
                  <a:pt x="10" y="8"/>
                  <a:pt x="10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0" name="Freeform 66"/>
          <p:cNvSpPr>
            <a:spLocks/>
          </p:cNvSpPr>
          <p:nvPr/>
        </p:nvSpPr>
        <p:spPr bwMode="auto">
          <a:xfrm>
            <a:off x="5200650" y="5876925"/>
            <a:ext cx="58738" cy="47625"/>
          </a:xfrm>
          <a:custGeom>
            <a:avLst/>
            <a:gdLst/>
            <a:ahLst/>
            <a:cxnLst>
              <a:cxn ang="0">
                <a:pos x="13" y="8"/>
              </a:cxn>
              <a:cxn ang="0">
                <a:pos x="27" y="10"/>
              </a:cxn>
              <a:cxn ang="0">
                <a:pos x="11" y="16"/>
              </a:cxn>
              <a:cxn ang="0">
                <a:pos x="7" y="6"/>
              </a:cxn>
              <a:cxn ang="0">
                <a:pos x="19" y="2"/>
              </a:cxn>
              <a:cxn ang="0">
                <a:pos x="19" y="24"/>
              </a:cxn>
              <a:cxn ang="0">
                <a:pos x="7" y="8"/>
              </a:cxn>
              <a:cxn ang="0">
                <a:pos x="21" y="10"/>
              </a:cxn>
              <a:cxn ang="0">
                <a:pos x="19" y="18"/>
              </a:cxn>
              <a:cxn ang="0">
                <a:pos x="13" y="16"/>
              </a:cxn>
              <a:cxn ang="0">
                <a:pos x="19" y="0"/>
              </a:cxn>
              <a:cxn ang="0">
                <a:pos x="35" y="12"/>
              </a:cxn>
              <a:cxn ang="0">
                <a:pos x="23" y="30"/>
              </a:cxn>
              <a:cxn ang="0">
                <a:pos x="9" y="6"/>
              </a:cxn>
              <a:cxn ang="0">
                <a:pos x="21" y="20"/>
              </a:cxn>
              <a:cxn ang="0">
                <a:pos x="13" y="8"/>
              </a:cxn>
            </a:cxnLst>
            <a:rect l="0" t="0" r="r" b="b"/>
            <a:pathLst>
              <a:path w="37" h="30">
                <a:moveTo>
                  <a:pt x="13" y="8"/>
                </a:moveTo>
                <a:cubicBezTo>
                  <a:pt x="27" y="3"/>
                  <a:pt x="24" y="0"/>
                  <a:pt x="27" y="10"/>
                </a:cubicBezTo>
                <a:cubicBezTo>
                  <a:pt x="24" y="20"/>
                  <a:pt x="20" y="18"/>
                  <a:pt x="11" y="16"/>
                </a:cubicBezTo>
                <a:cubicBezTo>
                  <a:pt x="8" y="14"/>
                  <a:pt x="0" y="11"/>
                  <a:pt x="7" y="6"/>
                </a:cubicBezTo>
                <a:cubicBezTo>
                  <a:pt x="10" y="4"/>
                  <a:pt x="19" y="2"/>
                  <a:pt x="19" y="2"/>
                </a:cubicBezTo>
                <a:cubicBezTo>
                  <a:pt x="37" y="7"/>
                  <a:pt x="36" y="18"/>
                  <a:pt x="19" y="24"/>
                </a:cubicBezTo>
                <a:cubicBezTo>
                  <a:pt x="7" y="21"/>
                  <a:pt x="4" y="21"/>
                  <a:pt x="7" y="8"/>
                </a:cubicBezTo>
                <a:cubicBezTo>
                  <a:pt x="12" y="9"/>
                  <a:pt x="17" y="7"/>
                  <a:pt x="21" y="10"/>
                </a:cubicBezTo>
                <a:cubicBezTo>
                  <a:pt x="23" y="12"/>
                  <a:pt x="21" y="16"/>
                  <a:pt x="19" y="18"/>
                </a:cubicBezTo>
                <a:cubicBezTo>
                  <a:pt x="17" y="19"/>
                  <a:pt x="15" y="17"/>
                  <a:pt x="13" y="16"/>
                </a:cubicBezTo>
                <a:cubicBezTo>
                  <a:pt x="10" y="8"/>
                  <a:pt x="10" y="3"/>
                  <a:pt x="19" y="0"/>
                </a:cubicBezTo>
                <a:cubicBezTo>
                  <a:pt x="28" y="2"/>
                  <a:pt x="32" y="3"/>
                  <a:pt x="35" y="12"/>
                </a:cubicBezTo>
                <a:cubicBezTo>
                  <a:pt x="33" y="21"/>
                  <a:pt x="31" y="25"/>
                  <a:pt x="23" y="30"/>
                </a:cubicBezTo>
                <a:cubicBezTo>
                  <a:pt x="5" y="26"/>
                  <a:pt x="7" y="26"/>
                  <a:pt x="9" y="6"/>
                </a:cubicBezTo>
                <a:cubicBezTo>
                  <a:pt x="19" y="8"/>
                  <a:pt x="25" y="9"/>
                  <a:pt x="21" y="20"/>
                </a:cubicBezTo>
                <a:cubicBezTo>
                  <a:pt x="13" y="14"/>
                  <a:pt x="16" y="18"/>
                  <a:pt x="13" y="8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1" name="Freeform 67"/>
          <p:cNvSpPr>
            <a:spLocks/>
          </p:cNvSpPr>
          <p:nvPr/>
        </p:nvSpPr>
        <p:spPr bwMode="auto">
          <a:xfrm>
            <a:off x="1827213" y="5849938"/>
            <a:ext cx="61912" cy="61912"/>
          </a:xfrm>
          <a:custGeom>
            <a:avLst/>
            <a:gdLst/>
            <a:ahLst/>
            <a:cxnLst>
              <a:cxn ang="0">
                <a:pos x="16" y="9"/>
              </a:cxn>
              <a:cxn ang="0">
                <a:pos x="32" y="17"/>
              </a:cxn>
              <a:cxn ang="0">
                <a:pos x="28" y="29"/>
              </a:cxn>
              <a:cxn ang="0">
                <a:pos x="16" y="33"/>
              </a:cxn>
              <a:cxn ang="0">
                <a:pos x="8" y="11"/>
              </a:cxn>
              <a:cxn ang="0">
                <a:pos x="20" y="7"/>
              </a:cxn>
              <a:cxn ang="0">
                <a:pos x="22" y="31"/>
              </a:cxn>
              <a:cxn ang="0">
                <a:pos x="18" y="11"/>
              </a:cxn>
              <a:cxn ang="0">
                <a:pos x="20" y="27"/>
              </a:cxn>
              <a:cxn ang="0">
                <a:pos x="24" y="21"/>
              </a:cxn>
              <a:cxn ang="0">
                <a:pos x="10" y="23"/>
              </a:cxn>
              <a:cxn ang="0">
                <a:pos x="24" y="27"/>
              </a:cxn>
              <a:cxn ang="0">
                <a:pos x="14" y="31"/>
              </a:cxn>
              <a:cxn ang="0">
                <a:pos x="8" y="13"/>
              </a:cxn>
              <a:cxn ang="0">
                <a:pos x="26" y="3"/>
              </a:cxn>
              <a:cxn ang="0">
                <a:pos x="36" y="19"/>
              </a:cxn>
              <a:cxn ang="0">
                <a:pos x="32" y="33"/>
              </a:cxn>
              <a:cxn ang="0">
                <a:pos x="20" y="37"/>
              </a:cxn>
              <a:cxn ang="0">
                <a:pos x="16" y="9"/>
              </a:cxn>
            </a:cxnLst>
            <a:rect l="0" t="0" r="r" b="b"/>
            <a:pathLst>
              <a:path w="39" h="39">
                <a:moveTo>
                  <a:pt x="16" y="9"/>
                </a:moveTo>
                <a:cubicBezTo>
                  <a:pt x="20" y="10"/>
                  <a:pt x="32" y="9"/>
                  <a:pt x="32" y="17"/>
                </a:cubicBezTo>
                <a:cubicBezTo>
                  <a:pt x="32" y="21"/>
                  <a:pt x="32" y="28"/>
                  <a:pt x="28" y="29"/>
                </a:cubicBezTo>
                <a:cubicBezTo>
                  <a:pt x="24" y="30"/>
                  <a:pt x="16" y="33"/>
                  <a:pt x="16" y="33"/>
                </a:cubicBezTo>
                <a:cubicBezTo>
                  <a:pt x="7" y="30"/>
                  <a:pt x="0" y="22"/>
                  <a:pt x="8" y="11"/>
                </a:cubicBezTo>
                <a:cubicBezTo>
                  <a:pt x="11" y="8"/>
                  <a:pt x="20" y="7"/>
                  <a:pt x="20" y="7"/>
                </a:cubicBezTo>
                <a:cubicBezTo>
                  <a:pt x="34" y="10"/>
                  <a:pt x="39" y="27"/>
                  <a:pt x="22" y="31"/>
                </a:cubicBezTo>
                <a:cubicBezTo>
                  <a:pt x="9" y="28"/>
                  <a:pt x="1" y="17"/>
                  <a:pt x="18" y="11"/>
                </a:cubicBezTo>
                <a:cubicBezTo>
                  <a:pt x="26" y="17"/>
                  <a:pt x="29" y="21"/>
                  <a:pt x="20" y="27"/>
                </a:cubicBezTo>
                <a:cubicBezTo>
                  <a:pt x="18" y="22"/>
                  <a:pt x="16" y="9"/>
                  <a:pt x="24" y="21"/>
                </a:cubicBezTo>
                <a:cubicBezTo>
                  <a:pt x="21" y="31"/>
                  <a:pt x="16" y="31"/>
                  <a:pt x="10" y="23"/>
                </a:cubicBezTo>
                <a:cubicBezTo>
                  <a:pt x="14" y="11"/>
                  <a:pt x="22" y="18"/>
                  <a:pt x="24" y="27"/>
                </a:cubicBezTo>
                <a:cubicBezTo>
                  <a:pt x="23" y="29"/>
                  <a:pt x="19" y="39"/>
                  <a:pt x="14" y="31"/>
                </a:cubicBezTo>
                <a:cubicBezTo>
                  <a:pt x="11" y="26"/>
                  <a:pt x="8" y="13"/>
                  <a:pt x="8" y="13"/>
                </a:cubicBezTo>
                <a:cubicBezTo>
                  <a:pt x="13" y="3"/>
                  <a:pt x="15" y="0"/>
                  <a:pt x="26" y="3"/>
                </a:cubicBezTo>
                <a:cubicBezTo>
                  <a:pt x="31" y="6"/>
                  <a:pt x="36" y="19"/>
                  <a:pt x="36" y="19"/>
                </a:cubicBezTo>
                <a:cubicBezTo>
                  <a:pt x="35" y="24"/>
                  <a:pt x="36" y="30"/>
                  <a:pt x="32" y="33"/>
                </a:cubicBezTo>
                <a:cubicBezTo>
                  <a:pt x="29" y="35"/>
                  <a:pt x="20" y="37"/>
                  <a:pt x="20" y="37"/>
                </a:cubicBezTo>
                <a:cubicBezTo>
                  <a:pt x="0" y="34"/>
                  <a:pt x="3" y="22"/>
                  <a:pt x="16" y="9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3" name="Line 69"/>
          <p:cNvSpPr>
            <a:spLocks noChangeShapeType="1"/>
          </p:cNvSpPr>
          <p:nvPr/>
        </p:nvSpPr>
        <p:spPr bwMode="auto">
          <a:xfrm>
            <a:off x="2906713" y="4724400"/>
            <a:ext cx="0" cy="9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4" name="Freeform 70"/>
          <p:cNvSpPr>
            <a:spLocks/>
          </p:cNvSpPr>
          <p:nvPr/>
        </p:nvSpPr>
        <p:spPr bwMode="auto">
          <a:xfrm>
            <a:off x="3265488" y="4784725"/>
            <a:ext cx="28575" cy="49213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6" y="22"/>
              </a:cxn>
              <a:cxn ang="0">
                <a:pos x="18" y="28"/>
              </a:cxn>
              <a:cxn ang="0">
                <a:pos x="8" y="8"/>
              </a:cxn>
              <a:cxn ang="0">
                <a:pos x="2" y="0"/>
              </a:cxn>
              <a:cxn ang="0">
                <a:pos x="2" y="8"/>
              </a:cxn>
              <a:cxn ang="0">
                <a:pos x="8" y="24"/>
              </a:cxn>
              <a:cxn ang="0">
                <a:pos x="0" y="12"/>
              </a:cxn>
              <a:cxn ang="0">
                <a:pos x="0" y="14"/>
              </a:cxn>
              <a:cxn ang="0">
                <a:pos x="8" y="28"/>
              </a:cxn>
            </a:cxnLst>
            <a:rect l="0" t="0" r="r" b="b"/>
            <a:pathLst>
              <a:path w="18" h="31">
                <a:moveTo>
                  <a:pt x="10" y="10"/>
                </a:moveTo>
                <a:cubicBezTo>
                  <a:pt x="15" y="25"/>
                  <a:pt x="8" y="6"/>
                  <a:pt x="16" y="22"/>
                </a:cubicBezTo>
                <a:cubicBezTo>
                  <a:pt x="17" y="24"/>
                  <a:pt x="18" y="30"/>
                  <a:pt x="18" y="28"/>
                </a:cubicBezTo>
                <a:cubicBezTo>
                  <a:pt x="18" y="20"/>
                  <a:pt x="14" y="14"/>
                  <a:pt x="8" y="8"/>
                </a:cubicBezTo>
                <a:cubicBezTo>
                  <a:pt x="13" y="31"/>
                  <a:pt x="8" y="6"/>
                  <a:pt x="2" y="0"/>
                </a:cubicBezTo>
                <a:cubicBezTo>
                  <a:pt x="3" y="4"/>
                  <a:pt x="12" y="23"/>
                  <a:pt x="2" y="8"/>
                </a:cubicBezTo>
                <a:cubicBezTo>
                  <a:pt x="4" y="20"/>
                  <a:pt x="5" y="27"/>
                  <a:pt x="8" y="24"/>
                </a:cubicBezTo>
                <a:cubicBezTo>
                  <a:pt x="13" y="19"/>
                  <a:pt x="2" y="13"/>
                  <a:pt x="0" y="12"/>
                </a:cubicBezTo>
                <a:cubicBezTo>
                  <a:pt x="6" y="29"/>
                  <a:pt x="17" y="25"/>
                  <a:pt x="0" y="14"/>
                </a:cubicBezTo>
                <a:cubicBezTo>
                  <a:pt x="2" y="20"/>
                  <a:pt x="4" y="24"/>
                  <a:pt x="8" y="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5" name="Freeform 71"/>
          <p:cNvSpPr>
            <a:spLocks/>
          </p:cNvSpPr>
          <p:nvPr/>
        </p:nvSpPr>
        <p:spPr bwMode="auto">
          <a:xfrm>
            <a:off x="2528888" y="2552700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6" name="Line 72"/>
          <p:cNvSpPr>
            <a:spLocks noChangeShapeType="1"/>
          </p:cNvSpPr>
          <p:nvPr/>
        </p:nvSpPr>
        <p:spPr bwMode="auto">
          <a:xfrm>
            <a:off x="6122988" y="2362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7" name="Line 73"/>
          <p:cNvSpPr>
            <a:spLocks noChangeShapeType="1"/>
          </p:cNvSpPr>
          <p:nvPr/>
        </p:nvSpPr>
        <p:spPr bwMode="auto">
          <a:xfrm>
            <a:off x="6122988" y="22860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18" name="Freeform 74"/>
          <p:cNvSpPr>
            <a:spLocks/>
          </p:cNvSpPr>
          <p:nvPr/>
        </p:nvSpPr>
        <p:spPr bwMode="auto">
          <a:xfrm>
            <a:off x="5805488" y="2044700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0" name="Freeform 76"/>
          <p:cNvSpPr>
            <a:spLocks/>
          </p:cNvSpPr>
          <p:nvPr/>
        </p:nvSpPr>
        <p:spPr bwMode="auto">
          <a:xfrm>
            <a:off x="2124075" y="2060575"/>
            <a:ext cx="6477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1" name="Freeform 77"/>
          <p:cNvSpPr>
            <a:spLocks/>
          </p:cNvSpPr>
          <p:nvPr/>
        </p:nvSpPr>
        <p:spPr bwMode="auto">
          <a:xfrm>
            <a:off x="2525713" y="2057400"/>
            <a:ext cx="698500" cy="1155700"/>
          </a:xfrm>
          <a:custGeom>
            <a:avLst/>
            <a:gdLst/>
            <a:ahLst/>
            <a:cxnLst>
              <a:cxn ang="0">
                <a:pos x="200" y="8"/>
              </a:cxn>
              <a:cxn ang="0">
                <a:pos x="152" y="8"/>
              </a:cxn>
              <a:cxn ang="0">
                <a:pos x="104" y="8"/>
              </a:cxn>
              <a:cxn ang="0">
                <a:pos x="56" y="56"/>
              </a:cxn>
              <a:cxn ang="0">
                <a:pos x="8" y="152"/>
              </a:cxn>
              <a:cxn ang="0">
                <a:pos x="104" y="296"/>
              </a:cxn>
              <a:cxn ang="0">
                <a:pos x="248" y="440"/>
              </a:cxn>
              <a:cxn ang="0">
                <a:pos x="392" y="584"/>
              </a:cxn>
              <a:cxn ang="0">
                <a:pos x="440" y="728"/>
              </a:cxn>
            </a:cxnLst>
            <a:rect l="0" t="0" r="r" b="b"/>
            <a:pathLst>
              <a:path w="440" h="728">
                <a:moveTo>
                  <a:pt x="200" y="8"/>
                </a:moveTo>
                <a:cubicBezTo>
                  <a:pt x="184" y="8"/>
                  <a:pt x="168" y="8"/>
                  <a:pt x="152" y="8"/>
                </a:cubicBezTo>
                <a:cubicBezTo>
                  <a:pt x="136" y="8"/>
                  <a:pt x="120" y="0"/>
                  <a:pt x="104" y="8"/>
                </a:cubicBezTo>
                <a:cubicBezTo>
                  <a:pt x="88" y="16"/>
                  <a:pt x="72" y="32"/>
                  <a:pt x="56" y="56"/>
                </a:cubicBezTo>
                <a:cubicBezTo>
                  <a:pt x="40" y="80"/>
                  <a:pt x="0" y="112"/>
                  <a:pt x="8" y="152"/>
                </a:cubicBezTo>
                <a:cubicBezTo>
                  <a:pt x="16" y="192"/>
                  <a:pt x="64" y="248"/>
                  <a:pt x="104" y="296"/>
                </a:cubicBezTo>
                <a:cubicBezTo>
                  <a:pt x="144" y="344"/>
                  <a:pt x="200" y="392"/>
                  <a:pt x="248" y="440"/>
                </a:cubicBezTo>
                <a:cubicBezTo>
                  <a:pt x="296" y="488"/>
                  <a:pt x="360" y="536"/>
                  <a:pt x="392" y="584"/>
                </a:cubicBezTo>
                <a:cubicBezTo>
                  <a:pt x="424" y="632"/>
                  <a:pt x="432" y="704"/>
                  <a:pt x="440" y="72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2" name="Freeform 78"/>
          <p:cNvSpPr>
            <a:spLocks/>
          </p:cNvSpPr>
          <p:nvPr/>
        </p:nvSpPr>
        <p:spPr bwMode="auto">
          <a:xfrm>
            <a:off x="2144713" y="31242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48"/>
                  <a:pt x="8" y="96"/>
                  <a:pt x="48" y="144"/>
                </a:cubicBezTo>
                <a:cubicBezTo>
                  <a:pt x="88" y="192"/>
                  <a:pt x="208" y="264"/>
                  <a:pt x="240" y="288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3" name="Line 79"/>
          <p:cNvSpPr>
            <a:spLocks noChangeShapeType="1"/>
          </p:cNvSpPr>
          <p:nvPr/>
        </p:nvSpPr>
        <p:spPr bwMode="auto">
          <a:xfrm>
            <a:off x="5818188" y="2362200"/>
            <a:ext cx="0" cy="4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4" name="Line 80"/>
          <p:cNvSpPr>
            <a:spLocks noChangeShapeType="1"/>
          </p:cNvSpPr>
          <p:nvPr/>
        </p:nvSpPr>
        <p:spPr bwMode="auto">
          <a:xfrm>
            <a:off x="2525713" y="2362200"/>
            <a:ext cx="0" cy="4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5" name="Freeform 81"/>
          <p:cNvSpPr>
            <a:spLocks/>
          </p:cNvSpPr>
          <p:nvPr/>
        </p:nvSpPr>
        <p:spPr bwMode="auto">
          <a:xfrm>
            <a:off x="2600325" y="2073275"/>
            <a:ext cx="50800" cy="33338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9" y="4"/>
              </a:cxn>
              <a:cxn ang="0">
                <a:pos x="7" y="4"/>
              </a:cxn>
              <a:cxn ang="0">
                <a:pos x="13" y="8"/>
              </a:cxn>
              <a:cxn ang="0">
                <a:pos x="13" y="12"/>
              </a:cxn>
              <a:cxn ang="0">
                <a:pos x="11" y="18"/>
              </a:cxn>
              <a:cxn ang="0">
                <a:pos x="5" y="14"/>
              </a:cxn>
              <a:cxn ang="0">
                <a:pos x="17" y="12"/>
              </a:cxn>
              <a:cxn ang="0">
                <a:pos x="17" y="2"/>
              </a:cxn>
            </a:cxnLst>
            <a:rect l="0" t="0" r="r" b="b"/>
            <a:pathLst>
              <a:path w="32" h="21">
                <a:moveTo>
                  <a:pt x="3" y="2"/>
                </a:moveTo>
                <a:cubicBezTo>
                  <a:pt x="5" y="3"/>
                  <a:pt x="7" y="3"/>
                  <a:pt x="9" y="4"/>
                </a:cubicBezTo>
                <a:cubicBezTo>
                  <a:pt x="16" y="6"/>
                  <a:pt x="26" y="8"/>
                  <a:pt x="7" y="4"/>
                </a:cubicBezTo>
                <a:cubicBezTo>
                  <a:pt x="12" y="2"/>
                  <a:pt x="25" y="0"/>
                  <a:pt x="13" y="8"/>
                </a:cubicBezTo>
                <a:cubicBezTo>
                  <a:pt x="5" y="21"/>
                  <a:pt x="0" y="4"/>
                  <a:pt x="13" y="12"/>
                </a:cubicBezTo>
                <a:cubicBezTo>
                  <a:pt x="12" y="14"/>
                  <a:pt x="13" y="17"/>
                  <a:pt x="11" y="18"/>
                </a:cubicBezTo>
                <a:cubicBezTo>
                  <a:pt x="9" y="19"/>
                  <a:pt x="3" y="16"/>
                  <a:pt x="5" y="14"/>
                </a:cubicBezTo>
                <a:cubicBezTo>
                  <a:pt x="8" y="11"/>
                  <a:pt x="13" y="13"/>
                  <a:pt x="17" y="12"/>
                </a:cubicBezTo>
                <a:cubicBezTo>
                  <a:pt x="20" y="3"/>
                  <a:pt x="32" y="2"/>
                  <a:pt x="17" y="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7" name="Line 83"/>
          <p:cNvSpPr>
            <a:spLocks noChangeShapeType="1"/>
          </p:cNvSpPr>
          <p:nvPr/>
        </p:nvSpPr>
        <p:spPr bwMode="auto">
          <a:xfrm>
            <a:off x="5557838" y="3886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8" name="Line 84"/>
          <p:cNvSpPr>
            <a:spLocks noChangeShapeType="1"/>
          </p:cNvSpPr>
          <p:nvPr/>
        </p:nvSpPr>
        <p:spPr bwMode="auto">
          <a:xfrm flipH="1">
            <a:off x="5132388" y="5334000"/>
            <a:ext cx="127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29" name="Freeform 85"/>
          <p:cNvSpPr>
            <a:spLocks/>
          </p:cNvSpPr>
          <p:nvPr/>
        </p:nvSpPr>
        <p:spPr bwMode="auto">
          <a:xfrm>
            <a:off x="5402263" y="2133600"/>
            <a:ext cx="457200" cy="1092200"/>
          </a:xfrm>
          <a:custGeom>
            <a:avLst/>
            <a:gdLst/>
            <a:ahLst/>
            <a:cxnLst>
              <a:cxn ang="0">
                <a:pos x="288" y="16"/>
              </a:cxn>
              <a:cxn ang="0">
                <a:pos x="48" y="112"/>
              </a:cxn>
              <a:cxn ang="0">
                <a:pos x="0" y="688"/>
              </a:cxn>
            </a:cxnLst>
            <a:rect l="0" t="0" r="r" b="b"/>
            <a:pathLst>
              <a:path w="288" h="688">
                <a:moveTo>
                  <a:pt x="288" y="16"/>
                </a:moveTo>
                <a:cubicBezTo>
                  <a:pt x="192" y="8"/>
                  <a:pt x="96" y="0"/>
                  <a:pt x="48" y="112"/>
                </a:cubicBezTo>
                <a:cubicBezTo>
                  <a:pt x="0" y="224"/>
                  <a:pt x="8" y="592"/>
                  <a:pt x="0" y="68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30" name="Freeform 86"/>
          <p:cNvSpPr>
            <a:spLocks/>
          </p:cNvSpPr>
          <p:nvPr/>
        </p:nvSpPr>
        <p:spPr bwMode="auto">
          <a:xfrm>
            <a:off x="5414963" y="32131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288"/>
              </a:cxn>
            </a:cxnLst>
            <a:rect l="0" t="0" r="r" b="b"/>
            <a:pathLst>
              <a:path w="240" h="288">
                <a:moveTo>
                  <a:pt x="0" y="0"/>
                </a:moveTo>
                <a:cubicBezTo>
                  <a:pt x="4" y="48"/>
                  <a:pt x="8" y="96"/>
                  <a:pt x="48" y="144"/>
                </a:cubicBezTo>
                <a:cubicBezTo>
                  <a:pt x="88" y="192"/>
                  <a:pt x="208" y="264"/>
                  <a:pt x="240" y="28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4231" name="Line 87"/>
          <p:cNvSpPr>
            <a:spLocks noChangeShapeType="1"/>
          </p:cNvSpPr>
          <p:nvPr/>
        </p:nvSpPr>
        <p:spPr bwMode="auto">
          <a:xfrm>
            <a:off x="2482850" y="5157788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4233" name="Line 89"/>
          <p:cNvSpPr>
            <a:spLocks noChangeShapeType="1"/>
          </p:cNvSpPr>
          <p:nvPr/>
        </p:nvSpPr>
        <p:spPr bwMode="auto">
          <a:xfrm flipH="1">
            <a:off x="5722938" y="2060575"/>
            <a:ext cx="73025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4235" name="Line 91"/>
          <p:cNvSpPr>
            <a:spLocks noChangeShapeType="1"/>
          </p:cNvSpPr>
          <p:nvPr/>
        </p:nvSpPr>
        <p:spPr bwMode="auto">
          <a:xfrm>
            <a:off x="5724525" y="5013325"/>
            <a:ext cx="0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4236" name="Rectangle 92"/>
          <p:cNvSpPr>
            <a:spLocks noChangeArrowheads="1"/>
          </p:cNvSpPr>
          <p:nvPr/>
        </p:nvSpPr>
        <p:spPr bwMode="auto">
          <a:xfrm>
            <a:off x="2166938" y="188913"/>
            <a:ext cx="471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VENA SAFENA ANTERIOR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4237" name="Rectangle 93"/>
          <p:cNvSpPr>
            <a:spLocks noChangeArrowheads="1"/>
          </p:cNvSpPr>
          <p:nvPr/>
        </p:nvSpPr>
        <p:spPr bwMode="auto">
          <a:xfrm>
            <a:off x="2555875" y="647700"/>
            <a:ext cx="4133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Shunt tipo 3. CHIVA 1+2</a:t>
            </a:r>
          </a:p>
        </p:txBody>
      </p:sp>
      <p:sp>
        <p:nvSpPr>
          <p:cNvPr id="774238" name="Rectangle 94"/>
          <p:cNvSpPr>
            <a:spLocks noChangeArrowheads="1"/>
          </p:cNvSpPr>
          <p:nvPr/>
        </p:nvSpPr>
        <p:spPr bwMode="auto">
          <a:xfrm>
            <a:off x="3586163" y="62436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2_62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Line 2"/>
          <p:cNvSpPr>
            <a:spLocks noChangeShapeType="1"/>
          </p:cNvSpPr>
          <p:nvPr/>
        </p:nvSpPr>
        <p:spPr bwMode="auto">
          <a:xfrm>
            <a:off x="3492500" y="16637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195" name="Line 3"/>
          <p:cNvSpPr>
            <a:spLocks noChangeShapeType="1"/>
          </p:cNvSpPr>
          <p:nvPr/>
        </p:nvSpPr>
        <p:spPr bwMode="auto">
          <a:xfrm>
            <a:off x="4643438" y="40259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196" name="Line 4"/>
          <p:cNvSpPr>
            <a:spLocks noChangeShapeType="1"/>
          </p:cNvSpPr>
          <p:nvPr/>
        </p:nvSpPr>
        <p:spPr bwMode="auto">
          <a:xfrm>
            <a:off x="4643438" y="16637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197" name="Freeform 5"/>
          <p:cNvSpPr>
            <a:spLocks/>
          </p:cNvSpPr>
          <p:nvPr/>
        </p:nvSpPr>
        <p:spPr bwMode="auto">
          <a:xfrm>
            <a:off x="5373688" y="3195638"/>
            <a:ext cx="703262" cy="2963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198" name="Freeform 6"/>
          <p:cNvSpPr>
            <a:spLocks/>
          </p:cNvSpPr>
          <p:nvPr/>
        </p:nvSpPr>
        <p:spPr bwMode="auto">
          <a:xfrm>
            <a:off x="4640263" y="4041775"/>
            <a:ext cx="887412" cy="2170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199" name="Line 7"/>
          <p:cNvSpPr>
            <a:spLocks noChangeShapeType="1"/>
          </p:cNvSpPr>
          <p:nvPr/>
        </p:nvSpPr>
        <p:spPr bwMode="auto">
          <a:xfrm flipV="1">
            <a:off x="5524500" y="4254500"/>
            <a:ext cx="6826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0" name="Line 8"/>
          <p:cNvSpPr>
            <a:spLocks noChangeShapeType="1"/>
          </p:cNvSpPr>
          <p:nvPr/>
        </p:nvSpPr>
        <p:spPr bwMode="auto">
          <a:xfrm flipH="1" flipV="1">
            <a:off x="4427538" y="3644900"/>
            <a:ext cx="207962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1" name="Line 9"/>
          <p:cNvSpPr>
            <a:spLocks noChangeShapeType="1"/>
          </p:cNvSpPr>
          <p:nvPr/>
        </p:nvSpPr>
        <p:spPr bwMode="auto">
          <a:xfrm flipH="1">
            <a:off x="4427538" y="3111500"/>
            <a:ext cx="215900" cy="388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2" name="Line 10"/>
          <p:cNvSpPr>
            <a:spLocks noChangeShapeType="1"/>
          </p:cNvSpPr>
          <p:nvPr/>
        </p:nvSpPr>
        <p:spPr bwMode="auto">
          <a:xfrm flipH="1" flipV="1">
            <a:off x="5727700" y="4102100"/>
            <a:ext cx="271463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3" name="Line 11"/>
          <p:cNvSpPr>
            <a:spLocks noChangeShapeType="1"/>
          </p:cNvSpPr>
          <p:nvPr/>
        </p:nvSpPr>
        <p:spPr bwMode="auto">
          <a:xfrm>
            <a:off x="3492500" y="43307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4" name="Freeform 12"/>
          <p:cNvSpPr>
            <a:spLocks/>
          </p:cNvSpPr>
          <p:nvPr/>
        </p:nvSpPr>
        <p:spPr bwMode="auto">
          <a:xfrm>
            <a:off x="4643438" y="3111500"/>
            <a:ext cx="406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5" name="Line 13"/>
          <p:cNvSpPr>
            <a:spLocks noChangeShapeType="1"/>
          </p:cNvSpPr>
          <p:nvPr/>
        </p:nvSpPr>
        <p:spPr bwMode="auto">
          <a:xfrm flipV="1">
            <a:off x="5389563" y="2044700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6" name="Line 14"/>
          <p:cNvSpPr>
            <a:spLocks noChangeShapeType="1"/>
          </p:cNvSpPr>
          <p:nvPr/>
        </p:nvSpPr>
        <p:spPr bwMode="auto">
          <a:xfrm flipV="1">
            <a:off x="5049838" y="1968500"/>
            <a:ext cx="542925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76209" name="Text Box 17"/>
          <p:cNvSpPr txBox="1">
            <a:spLocks noChangeArrowheads="1"/>
          </p:cNvSpPr>
          <p:nvPr/>
        </p:nvSpPr>
        <p:spPr bwMode="auto">
          <a:xfrm>
            <a:off x="900113" y="180975"/>
            <a:ext cx="74501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SAFENO-POLÍTEA</a:t>
            </a:r>
          </a:p>
          <a:p>
            <a:pPr algn="ctr"/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6221" name="Rectangle 29"/>
          <p:cNvSpPr>
            <a:spLocks noChangeArrowheads="1"/>
          </p:cNvSpPr>
          <p:nvPr/>
        </p:nvSpPr>
        <p:spPr bwMode="auto">
          <a:xfrm>
            <a:off x="6165850" y="36718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76225" name="Text Box 33"/>
          <p:cNvSpPr txBox="1">
            <a:spLocks noChangeArrowheads="1"/>
          </p:cNvSpPr>
          <p:nvPr/>
        </p:nvSpPr>
        <p:spPr bwMode="auto">
          <a:xfrm>
            <a:off x="3492500" y="64531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2_63</a:t>
            </a:r>
          </a:p>
        </p:txBody>
      </p:sp>
      <p:sp>
        <p:nvSpPr>
          <p:cNvPr id="776226" name="Line 34"/>
          <p:cNvSpPr>
            <a:spLocks noChangeShapeType="1"/>
          </p:cNvSpPr>
          <p:nvPr/>
        </p:nvSpPr>
        <p:spPr bwMode="auto">
          <a:xfrm flipV="1">
            <a:off x="34925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6227" name="Line 35"/>
          <p:cNvSpPr>
            <a:spLocks noChangeShapeType="1"/>
          </p:cNvSpPr>
          <p:nvPr/>
        </p:nvSpPr>
        <p:spPr bwMode="auto">
          <a:xfrm flipH="1" flipV="1">
            <a:off x="41402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6228" name="Line 36"/>
          <p:cNvSpPr>
            <a:spLocks noChangeShapeType="1"/>
          </p:cNvSpPr>
          <p:nvPr/>
        </p:nvSpPr>
        <p:spPr bwMode="auto">
          <a:xfrm flipV="1">
            <a:off x="34925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6230" name="Line 38"/>
          <p:cNvSpPr>
            <a:spLocks noChangeShapeType="1"/>
          </p:cNvSpPr>
          <p:nvPr/>
        </p:nvSpPr>
        <p:spPr bwMode="auto">
          <a:xfrm flipV="1">
            <a:off x="3492500" y="1989138"/>
            <a:ext cx="503238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6231" name="Line 39"/>
          <p:cNvSpPr>
            <a:spLocks noChangeShapeType="1"/>
          </p:cNvSpPr>
          <p:nvPr/>
        </p:nvSpPr>
        <p:spPr bwMode="auto">
          <a:xfrm flipH="1" flipV="1">
            <a:off x="4140200" y="1989138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6232" name="Text Box 40"/>
          <p:cNvSpPr txBox="1">
            <a:spLocks noChangeArrowheads="1"/>
          </p:cNvSpPr>
          <p:nvPr/>
        </p:nvSpPr>
        <p:spPr bwMode="auto">
          <a:xfrm>
            <a:off x="900113" y="30686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poplítea</a:t>
            </a:r>
          </a:p>
        </p:txBody>
      </p:sp>
      <p:sp>
        <p:nvSpPr>
          <p:cNvPr id="776233" name="Line 41"/>
          <p:cNvSpPr>
            <a:spLocks noChangeShapeType="1"/>
          </p:cNvSpPr>
          <p:nvPr/>
        </p:nvSpPr>
        <p:spPr bwMode="auto">
          <a:xfrm>
            <a:off x="2843213" y="3284538"/>
            <a:ext cx="1081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6234" name="Rectangle 42"/>
          <p:cNvSpPr>
            <a:spLocks noChangeArrowheads="1"/>
          </p:cNvSpPr>
          <p:nvPr/>
        </p:nvSpPr>
        <p:spPr bwMode="auto">
          <a:xfrm>
            <a:off x="6272213" y="3302000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76235" name="Line 43"/>
          <p:cNvSpPr>
            <a:spLocks noChangeShapeType="1"/>
          </p:cNvSpPr>
          <p:nvPr/>
        </p:nvSpPr>
        <p:spPr bwMode="auto">
          <a:xfrm flipH="1">
            <a:off x="5076825" y="3500438"/>
            <a:ext cx="1223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6236" name="Rectangle 44"/>
          <p:cNvSpPr>
            <a:spLocks noChangeArrowheads="1"/>
          </p:cNvSpPr>
          <p:nvPr/>
        </p:nvSpPr>
        <p:spPr bwMode="auto">
          <a:xfrm>
            <a:off x="6127750" y="24860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de Giacomini</a:t>
            </a:r>
          </a:p>
        </p:txBody>
      </p:sp>
      <p:sp>
        <p:nvSpPr>
          <p:cNvPr id="776237" name="Line 45"/>
          <p:cNvSpPr>
            <a:spLocks noChangeShapeType="1"/>
          </p:cNvSpPr>
          <p:nvPr/>
        </p:nvSpPr>
        <p:spPr bwMode="auto">
          <a:xfrm flipH="1">
            <a:off x="5508625" y="27082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989013" y="304800"/>
            <a:ext cx="6477000" cy="6248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>
            <a:off x="989013" y="5438775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2909" name="Group 29"/>
          <p:cNvGrpSpPr>
            <a:grpSpLocks/>
          </p:cNvGrpSpPr>
          <p:nvPr/>
        </p:nvGrpSpPr>
        <p:grpSpPr bwMode="auto">
          <a:xfrm rot="396069">
            <a:off x="4232275" y="3890963"/>
            <a:ext cx="550863" cy="1520825"/>
            <a:chOff x="3174" y="2145"/>
            <a:chExt cx="347" cy="958"/>
          </a:xfrm>
        </p:grpSpPr>
        <p:sp>
          <p:nvSpPr>
            <p:cNvPr id="122910" name="Oval 30"/>
            <p:cNvSpPr>
              <a:spLocks noChangeArrowheads="1"/>
            </p:cNvSpPr>
            <p:nvPr/>
          </p:nvSpPr>
          <p:spPr bwMode="auto">
            <a:xfrm rot="21196348" flipH="1">
              <a:off x="3174" y="2145"/>
              <a:ext cx="186" cy="6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11" name="Oval 31"/>
            <p:cNvSpPr>
              <a:spLocks noChangeArrowheads="1"/>
            </p:cNvSpPr>
            <p:nvPr/>
          </p:nvSpPr>
          <p:spPr bwMode="auto">
            <a:xfrm>
              <a:off x="3210" y="2682"/>
              <a:ext cx="148" cy="40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12" name="Oval 32"/>
            <p:cNvSpPr>
              <a:spLocks noChangeArrowheads="1"/>
            </p:cNvSpPr>
            <p:nvPr/>
          </p:nvSpPr>
          <p:spPr bwMode="auto">
            <a:xfrm>
              <a:off x="3258" y="3014"/>
              <a:ext cx="263" cy="89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13" name="Oval 33"/>
            <p:cNvSpPr>
              <a:spLocks noChangeArrowheads="1"/>
            </p:cNvSpPr>
            <p:nvPr/>
          </p:nvSpPr>
          <p:spPr bwMode="auto">
            <a:xfrm>
              <a:off x="3278" y="2637"/>
              <a:ext cx="76" cy="11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2914" name="Oval 34" descr="blanc)"/>
          <p:cNvSpPr>
            <a:spLocks noChangeArrowheads="1"/>
          </p:cNvSpPr>
          <p:nvPr/>
        </p:nvSpPr>
        <p:spPr bwMode="auto">
          <a:xfrm>
            <a:off x="4284663" y="2986088"/>
            <a:ext cx="247650" cy="341312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15" name="Oval 35"/>
          <p:cNvSpPr>
            <a:spLocks noChangeArrowheads="1"/>
          </p:cNvSpPr>
          <p:nvPr/>
        </p:nvSpPr>
        <p:spPr bwMode="auto">
          <a:xfrm>
            <a:off x="4037013" y="2947988"/>
            <a:ext cx="600075" cy="1117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960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16" name="Rectangle 36"/>
          <p:cNvSpPr>
            <a:spLocks noChangeArrowheads="1"/>
          </p:cNvSpPr>
          <p:nvPr/>
        </p:nvSpPr>
        <p:spPr bwMode="auto">
          <a:xfrm>
            <a:off x="4244975" y="2755900"/>
            <a:ext cx="144463" cy="2619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17" name="Oval 37"/>
          <p:cNvSpPr>
            <a:spLocks noChangeArrowheads="1"/>
          </p:cNvSpPr>
          <p:nvPr/>
        </p:nvSpPr>
        <p:spPr bwMode="auto">
          <a:xfrm>
            <a:off x="4135438" y="2314575"/>
            <a:ext cx="366712" cy="517525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18" name="Oval 38"/>
          <p:cNvSpPr>
            <a:spLocks noChangeArrowheads="1"/>
          </p:cNvSpPr>
          <p:nvPr/>
        </p:nvSpPr>
        <p:spPr bwMode="auto">
          <a:xfrm>
            <a:off x="4446588" y="2436813"/>
            <a:ext cx="184150" cy="1016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19" name="AutoShape 39"/>
          <p:cNvSpPr>
            <a:spLocks noChangeArrowheads="1"/>
          </p:cNvSpPr>
          <p:nvPr/>
        </p:nvSpPr>
        <p:spPr bwMode="auto">
          <a:xfrm rot="174512">
            <a:off x="4325938" y="3305175"/>
            <a:ext cx="307975" cy="3968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2920" name="Group 40"/>
          <p:cNvGrpSpPr>
            <a:grpSpLocks/>
          </p:cNvGrpSpPr>
          <p:nvPr/>
        </p:nvGrpSpPr>
        <p:grpSpPr bwMode="auto">
          <a:xfrm rot="396069">
            <a:off x="4070350" y="3914775"/>
            <a:ext cx="550863" cy="1520825"/>
            <a:chOff x="3174" y="2145"/>
            <a:chExt cx="347" cy="958"/>
          </a:xfrm>
        </p:grpSpPr>
        <p:sp>
          <p:nvSpPr>
            <p:cNvPr id="122921" name="Oval 41"/>
            <p:cNvSpPr>
              <a:spLocks noChangeArrowheads="1"/>
            </p:cNvSpPr>
            <p:nvPr/>
          </p:nvSpPr>
          <p:spPr bwMode="auto">
            <a:xfrm rot="21196348" flipH="1">
              <a:off x="3174" y="2145"/>
              <a:ext cx="186" cy="6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22" name="Oval 42"/>
            <p:cNvSpPr>
              <a:spLocks noChangeArrowheads="1"/>
            </p:cNvSpPr>
            <p:nvPr/>
          </p:nvSpPr>
          <p:spPr bwMode="auto">
            <a:xfrm>
              <a:off x="3210" y="2682"/>
              <a:ext cx="148" cy="40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23" name="Oval 43"/>
            <p:cNvSpPr>
              <a:spLocks noChangeArrowheads="1"/>
            </p:cNvSpPr>
            <p:nvPr/>
          </p:nvSpPr>
          <p:spPr bwMode="auto">
            <a:xfrm>
              <a:off x="3258" y="3014"/>
              <a:ext cx="263" cy="89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24" name="Oval 44"/>
            <p:cNvSpPr>
              <a:spLocks noChangeArrowheads="1"/>
            </p:cNvSpPr>
            <p:nvPr/>
          </p:nvSpPr>
          <p:spPr bwMode="auto">
            <a:xfrm>
              <a:off x="3278" y="2637"/>
              <a:ext cx="76" cy="11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2925" name="Group 45"/>
          <p:cNvGrpSpPr>
            <a:grpSpLocks/>
          </p:cNvGrpSpPr>
          <p:nvPr/>
        </p:nvGrpSpPr>
        <p:grpSpPr bwMode="auto">
          <a:xfrm>
            <a:off x="4111625" y="3000375"/>
            <a:ext cx="290513" cy="1258888"/>
            <a:chOff x="2688" y="2241"/>
            <a:chExt cx="183" cy="793"/>
          </a:xfrm>
        </p:grpSpPr>
        <p:sp>
          <p:nvSpPr>
            <p:cNvPr id="122926" name="Oval 46"/>
            <p:cNvSpPr>
              <a:spLocks noChangeArrowheads="1"/>
            </p:cNvSpPr>
            <p:nvPr/>
          </p:nvSpPr>
          <p:spPr bwMode="auto">
            <a:xfrm>
              <a:off x="2712" y="2241"/>
              <a:ext cx="159" cy="16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27" name="Oval 47"/>
            <p:cNvSpPr>
              <a:spLocks noChangeArrowheads="1"/>
            </p:cNvSpPr>
            <p:nvPr/>
          </p:nvSpPr>
          <p:spPr bwMode="auto">
            <a:xfrm rot="471525">
              <a:off x="2717" y="2256"/>
              <a:ext cx="115" cy="37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28" name="Oval 48"/>
            <p:cNvSpPr>
              <a:spLocks noChangeArrowheads="1"/>
            </p:cNvSpPr>
            <p:nvPr/>
          </p:nvSpPr>
          <p:spPr bwMode="auto">
            <a:xfrm>
              <a:off x="2688" y="2536"/>
              <a:ext cx="85" cy="35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29" name="Oval 49"/>
            <p:cNvSpPr>
              <a:spLocks noChangeArrowheads="1"/>
            </p:cNvSpPr>
            <p:nvPr/>
          </p:nvSpPr>
          <p:spPr bwMode="auto">
            <a:xfrm>
              <a:off x="2715" y="2844"/>
              <a:ext cx="31" cy="19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2930" name="Text Box 50"/>
          <p:cNvSpPr txBox="1">
            <a:spLocks noChangeArrowheads="1"/>
          </p:cNvSpPr>
          <p:nvPr/>
        </p:nvSpPr>
        <p:spPr bwMode="auto">
          <a:xfrm>
            <a:off x="6299200" y="52863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fr-FR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122937" name="Oval 57"/>
          <p:cNvSpPr>
            <a:spLocks noChangeArrowheads="1"/>
          </p:cNvSpPr>
          <p:nvPr/>
        </p:nvSpPr>
        <p:spPr bwMode="auto">
          <a:xfrm>
            <a:off x="2649538" y="3908425"/>
            <a:ext cx="395287" cy="7842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38" name="Rectangle 58" descr="Diagonales larges vers le haut"/>
          <p:cNvSpPr>
            <a:spLocks noChangeArrowheads="1"/>
          </p:cNvSpPr>
          <p:nvPr/>
        </p:nvSpPr>
        <p:spPr bwMode="auto">
          <a:xfrm>
            <a:off x="2662238" y="4579938"/>
            <a:ext cx="393700" cy="760412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39" name="Rectangle 59"/>
          <p:cNvSpPr>
            <a:spLocks noChangeArrowheads="1"/>
          </p:cNvSpPr>
          <p:nvPr/>
        </p:nvSpPr>
        <p:spPr bwMode="auto">
          <a:xfrm>
            <a:off x="2689225" y="4579938"/>
            <a:ext cx="339725" cy="760412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0" name="AutoShape 60"/>
          <p:cNvSpPr>
            <a:spLocks noChangeArrowheads="1"/>
          </p:cNvSpPr>
          <p:nvPr/>
        </p:nvSpPr>
        <p:spPr bwMode="auto">
          <a:xfrm rot="5400000" flipV="1">
            <a:off x="2667794" y="4831556"/>
            <a:ext cx="223838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1" name="AutoShape 61"/>
          <p:cNvSpPr>
            <a:spLocks noChangeArrowheads="1"/>
          </p:cNvSpPr>
          <p:nvPr/>
        </p:nvSpPr>
        <p:spPr bwMode="auto">
          <a:xfrm rot="-5400000" flipH="1" flipV="1">
            <a:off x="2826544" y="4831556"/>
            <a:ext cx="223838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2" name="Oval 62" descr="Diagonales larges vers le haut"/>
          <p:cNvSpPr>
            <a:spLocks noChangeArrowheads="1"/>
          </p:cNvSpPr>
          <p:nvPr/>
        </p:nvSpPr>
        <p:spPr bwMode="auto">
          <a:xfrm>
            <a:off x="2633663" y="4787900"/>
            <a:ext cx="152400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3" name="Oval 63" descr="Diagonales larges vers le haut"/>
          <p:cNvSpPr>
            <a:spLocks noChangeArrowheads="1"/>
          </p:cNvSpPr>
          <p:nvPr/>
        </p:nvSpPr>
        <p:spPr bwMode="auto">
          <a:xfrm>
            <a:off x="2951163" y="4786313"/>
            <a:ext cx="123825" cy="227012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4" name="Oval 64"/>
          <p:cNvSpPr>
            <a:spLocks noChangeArrowheads="1"/>
          </p:cNvSpPr>
          <p:nvPr/>
        </p:nvSpPr>
        <p:spPr bwMode="auto">
          <a:xfrm>
            <a:off x="2965450" y="4802188"/>
            <a:ext cx="93663" cy="20161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5" name="Oval 65"/>
          <p:cNvSpPr>
            <a:spLocks noChangeArrowheads="1"/>
          </p:cNvSpPr>
          <p:nvPr/>
        </p:nvSpPr>
        <p:spPr bwMode="auto">
          <a:xfrm>
            <a:off x="2657475" y="4802188"/>
            <a:ext cx="112713" cy="20161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6" name="AutoShape 66"/>
          <p:cNvSpPr>
            <a:spLocks noChangeArrowheads="1"/>
          </p:cNvSpPr>
          <p:nvPr/>
        </p:nvSpPr>
        <p:spPr bwMode="auto">
          <a:xfrm>
            <a:off x="2686050" y="4699000"/>
            <a:ext cx="346075" cy="119063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7" name="Oval 67"/>
          <p:cNvSpPr>
            <a:spLocks noChangeArrowheads="1"/>
          </p:cNvSpPr>
          <p:nvPr/>
        </p:nvSpPr>
        <p:spPr bwMode="auto">
          <a:xfrm>
            <a:off x="2678113" y="4411663"/>
            <a:ext cx="354012" cy="2047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9" name="Oval 69" descr="Diagonales larges vers le haut"/>
          <p:cNvSpPr>
            <a:spLocks noChangeArrowheads="1"/>
          </p:cNvSpPr>
          <p:nvPr/>
        </p:nvSpPr>
        <p:spPr bwMode="auto">
          <a:xfrm>
            <a:off x="2590800" y="4089400"/>
            <a:ext cx="128588" cy="60325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0" name="Oval 70"/>
          <p:cNvSpPr>
            <a:spLocks noChangeArrowheads="1"/>
          </p:cNvSpPr>
          <p:nvPr/>
        </p:nvSpPr>
        <p:spPr bwMode="auto">
          <a:xfrm>
            <a:off x="2527300" y="4089400"/>
            <a:ext cx="157163" cy="603250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1" name="Oval 71" descr="Diagonales larges vers le haut"/>
          <p:cNvSpPr>
            <a:spLocks noChangeArrowheads="1"/>
          </p:cNvSpPr>
          <p:nvPr/>
        </p:nvSpPr>
        <p:spPr bwMode="auto">
          <a:xfrm>
            <a:off x="2952750" y="4089400"/>
            <a:ext cx="127000" cy="60325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2" name="Oval 72"/>
          <p:cNvSpPr>
            <a:spLocks noChangeArrowheads="1"/>
          </p:cNvSpPr>
          <p:nvPr/>
        </p:nvSpPr>
        <p:spPr bwMode="auto">
          <a:xfrm>
            <a:off x="2987675" y="4089400"/>
            <a:ext cx="173038" cy="603250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3" name="Rectangle 73" descr="Diagonales larges vers le haut"/>
          <p:cNvSpPr>
            <a:spLocks noChangeArrowheads="1"/>
          </p:cNvSpPr>
          <p:nvPr/>
        </p:nvSpPr>
        <p:spPr bwMode="auto">
          <a:xfrm>
            <a:off x="2657475" y="3521075"/>
            <a:ext cx="395288" cy="560388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4" name="Rectangle 74"/>
          <p:cNvSpPr>
            <a:spLocks noChangeArrowheads="1"/>
          </p:cNvSpPr>
          <p:nvPr/>
        </p:nvSpPr>
        <p:spPr bwMode="auto">
          <a:xfrm>
            <a:off x="2682875" y="3519488"/>
            <a:ext cx="346075" cy="563562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5" name="AutoShape 75"/>
          <p:cNvSpPr>
            <a:spLocks noChangeArrowheads="1"/>
          </p:cNvSpPr>
          <p:nvPr/>
        </p:nvSpPr>
        <p:spPr bwMode="auto">
          <a:xfrm rot="5400000" flipV="1">
            <a:off x="2663825" y="3775075"/>
            <a:ext cx="225425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6" name="AutoShape 76"/>
          <p:cNvSpPr>
            <a:spLocks noChangeArrowheads="1"/>
          </p:cNvSpPr>
          <p:nvPr/>
        </p:nvSpPr>
        <p:spPr bwMode="auto">
          <a:xfrm rot="-5400000" flipH="1" flipV="1">
            <a:off x="2821781" y="3775869"/>
            <a:ext cx="225425" cy="147638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7" name="Oval 77" descr="Diagonales larges vers le haut"/>
          <p:cNvSpPr>
            <a:spLocks noChangeArrowheads="1"/>
          </p:cNvSpPr>
          <p:nvPr/>
        </p:nvSpPr>
        <p:spPr bwMode="auto">
          <a:xfrm>
            <a:off x="2630488" y="3732213"/>
            <a:ext cx="152400" cy="227012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8" name="Oval 78" descr="Diagonales larges vers le haut"/>
          <p:cNvSpPr>
            <a:spLocks noChangeArrowheads="1"/>
          </p:cNvSpPr>
          <p:nvPr/>
        </p:nvSpPr>
        <p:spPr bwMode="auto">
          <a:xfrm>
            <a:off x="2947988" y="3727450"/>
            <a:ext cx="123825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59" name="Oval 79"/>
          <p:cNvSpPr>
            <a:spLocks noChangeArrowheads="1"/>
          </p:cNvSpPr>
          <p:nvPr/>
        </p:nvSpPr>
        <p:spPr bwMode="auto">
          <a:xfrm>
            <a:off x="2962275" y="3744913"/>
            <a:ext cx="93663" cy="20161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0" name="Oval 80"/>
          <p:cNvSpPr>
            <a:spLocks noChangeArrowheads="1"/>
          </p:cNvSpPr>
          <p:nvPr/>
        </p:nvSpPr>
        <p:spPr bwMode="auto">
          <a:xfrm>
            <a:off x="2654300" y="3744913"/>
            <a:ext cx="112713" cy="20161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1" name="AutoShape 81"/>
          <p:cNvSpPr>
            <a:spLocks noChangeArrowheads="1"/>
          </p:cNvSpPr>
          <p:nvPr/>
        </p:nvSpPr>
        <p:spPr bwMode="auto">
          <a:xfrm>
            <a:off x="2682875" y="3640138"/>
            <a:ext cx="346075" cy="12065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2" name="Oval 82" descr="Diagonales larges vers le bas"/>
          <p:cNvSpPr>
            <a:spLocks noChangeArrowheads="1"/>
          </p:cNvSpPr>
          <p:nvPr/>
        </p:nvSpPr>
        <p:spPr bwMode="auto">
          <a:xfrm>
            <a:off x="2654300" y="3478213"/>
            <a:ext cx="392113" cy="73025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3" name="Oval 83"/>
          <p:cNvSpPr>
            <a:spLocks noChangeArrowheads="1"/>
          </p:cNvSpPr>
          <p:nvPr/>
        </p:nvSpPr>
        <p:spPr bwMode="auto">
          <a:xfrm>
            <a:off x="2673350" y="3494088"/>
            <a:ext cx="355600" cy="650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48" name="AutoShape 68"/>
          <p:cNvSpPr>
            <a:spLocks noChangeArrowheads="1"/>
          </p:cNvSpPr>
          <p:nvPr/>
        </p:nvSpPr>
        <p:spPr bwMode="auto">
          <a:xfrm>
            <a:off x="2743200" y="4940300"/>
            <a:ext cx="150813" cy="279400"/>
          </a:xfrm>
          <a:prstGeom prst="upArrow">
            <a:avLst>
              <a:gd name="adj1" fmla="val 50000"/>
              <a:gd name="adj2" fmla="val 92623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4" name="AutoShape 84"/>
          <p:cNvSpPr>
            <a:spLocks noChangeArrowheads="1"/>
          </p:cNvSpPr>
          <p:nvPr/>
        </p:nvSpPr>
        <p:spPr bwMode="auto">
          <a:xfrm>
            <a:off x="2743200" y="4479925"/>
            <a:ext cx="150813" cy="279400"/>
          </a:xfrm>
          <a:prstGeom prst="upArrow">
            <a:avLst>
              <a:gd name="adj1" fmla="val 50000"/>
              <a:gd name="adj2" fmla="val 92623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5" name="AutoShape 85"/>
          <p:cNvSpPr>
            <a:spLocks noChangeArrowheads="1"/>
          </p:cNvSpPr>
          <p:nvPr/>
        </p:nvSpPr>
        <p:spPr bwMode="auto">
          <a:xfrm>
            <a:off x="2743200" y="4017963"/>
            <a:ext cx="150813" cy="282575"/>
          </a:xfrm>
          <a:prstGeom prst="upArrow">
            <a:avLst>
              <a:gd name="adj1" fmla="val 50000"/>
              <a:gd name="adj2" fmla="val 93675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6" name="AutoShape 86"/>
          <p:cNvSpPr>
            <a:spLocks noChangeArrowheads="1"/>
          </p:cNvSpPr>
          <p:nvPr/>
        </p:nvSpPr>
        <p:spPr bwMode="auto">
          <a:xfrm>
            <a:off x="2743200" y="3557588"/>
            <a:ext cx="150813" cy="280987"/>
          </a:xfrm>
          <a:prstGeom prst="upArrow">
            <a:avLst>
              <a:gd name="adj1" fmla="val 50000"/>
              <a:gd name="adj2" fmla="val 93149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7" name="Rectangle 87"/>
          <p:cNvSpPr>
            <a:spLocks noChangeArrowheads="1"/>
          </p:cNvSpPr>
          <p:nvPr/>
        </p:nvSpPr>
        <p:spPr bwMode="auto">
          <a:xfrm>
            <a:off x="2360613" y="2924175"/>
            <a:ext cx="133350" cy="2474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68" name="Rectangle 88"/>
          <p:cNvSpPr>
            <a:spLocks noChangeArrowheads="1"/>
          </p:cNvSpPr>
          <p:nvPr/>
        </p:nvSpPr>
        <p:spPr bwMode="auto">
          <a:xfrm>
            <a:off x="2582863" y="3074988"/>
            <a:ext cx="523875" cy="227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46038" tIns="22225" rIns="46038" bIns="22225">
            <a:spAutoFit/>
          </a:bodyPr>
          <a:lstStyle/>
          <a:p>
            <a:pPr defTabSz="231775">
              <a:spcBef>
                <a:spcPct val="0"/>
              </a:spcBef>
            </a:pPr>
            <a:r>
              <a:rPr lang="fr-FR" sz="1200" b="1">
                <a:solidFill>
                  <a:schemeClr val="tx1"/>
                </a:solidFill>
              </a:rPr>
              <a:t>PARO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22969" name="Oval 89"/>
          <p:cNvSpPr>
            <a:spLocks noChangeArrowheads="1"/>
          </p:cNvSpPr>
          <p:nvPr/>
        </p:nvSpPr>
        <p:spPr bwMode="auto">
          <a:xfrm>
            <a:off x="2667000" y="5281613"/>
            <a:ext cx="381000" cy="7461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74" name="Rectangle 94" descr="Diagonales larges vers le haut"/>
          <p:cNvSpPr>
            <a:spLocks noChangeArrowheads="1"/>
          </p:cNvSpPr>
          <p:nvPr/>
        </p:nvSpPr>
        <p:spPr bwMode="auto">
          <a:xfrm>
            <a:off x="1643063" y="3573463"/>
            <a:ext cx="153987" cy="17653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75" name="Rectangle 95"/>
          <p:cNvSpPr>
            <a:spLocks noChangeArrowheads="1"/>
          </p:cNvSpPr>
          <p:nvPr/>
        </p:nvSpPr>
        <p:spPr bwMode="auto">
          <a:xfrm>
            <a:off x="1654175" y="3573463"/>
            <a:ext cx="131763" cy="176530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76" name="AutoShape 96"/>
          <p:cNvSpPr>
            <a:spLocks noChangeArrowheads="1"/>
          </p:cNvSpPr>
          <p:nvPr/>
        </p:nvSpPr>
        <p:spPr bwMode="auto">
          <a:xfrm>
            <a:off x="1654175" y="3835400"/>
            <a:ext cx="131763" cy="149225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77" name="Oval 97" descr="Diagonales larges vers le bas"/>
          <p:cNvSpPr>
            <a:spLocks noChangeArrowheads="1"/>
          </p:cNvSpPr>
          <p:nvPr/>
        </p:nvSpPr>
        <p:spPr bwMode="auto">
          <a:xfrm>
            <a:off x="1646238" y="3532188"/>
            <a:ext cx="150812" cy="88900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78" name="Oval 98"/>
          <p:cNvSpPr>
            <a:spLocks noChangeArrowheads="1"/>
          </p:cNvSpPr>
          <p:nvPr/>
        </p:nvSpPr>
        <p:spPr bwMode="auto">
          <a:xfrm>
            <a:off x="1657350" y="3549650"/>
            <a:ext cx="136525" cy="103188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79" name="Oval 99"/>
          <p:cNvSpPr>
            <a:spLocks noChangeArrowheads="1"/>
          </p:cNvSpPr>
          <p:nvPr/>
        </p:nvSpPr>
        <p:spPr bwMode="auto">
          <a:xfrm>
            <a:off x="1657350" y="5272088"/>
            <a:ext cx="128588" cy="904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80" name="AutoShape 100"/>
          <p:cNvSpPr>
            <a:spLocks noChangeArrowheads="1"/>
          </p:cNvSpPr>
          <p:nvPr/>
        </p:nvSpPr>
        <p:spPr bwMode="auto">
          <a:xfrm>
            <a:off x="1655763" y="4605338"/>
            <a:ext cx="133350" cy="149225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81" name="Rectangle 101" descr="Diagonales larges vers le haut"/>
          <p:cNvSpPr>
            <a:spLocks noChangeArrowheads="1"/>
          </p:cNvSpPr>
          <p:nvPr/>
        </p:nvSpPr>
        <p:spPr bwMode="auto">
          <a:xfrm rot="5400000">
            <a:off x="2173287" y="3173413"/>
            <a:ext cx="142875" cy="9271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82" name="Rectangle 102"/>
          <p:cNvSpPr>
            <a:spLocks noChangeArrowheads="1"/>
          </p:cNvSpPr>
          <p:nvPr/>
        </p:nvSpPr>
        <p:spPr bwMode="auto">
          <a:xfrm rot="5400000">
            <a:off x="2184401" y="3146425"/>
            <a:ext cx="120650" cy="9810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83" name="Rectangle 103" descr="Diagonales larges vers le haut"/>
          <p:cNvSpPr>
            <a:spLocks noChangeArrowheads="1"/>
          </p:cNvSpPr>
          <p:nvPr/>
        </p:nvSpPr>
        <p:spPr bwMode="auto">
          <a:xfrm rot="5400000">
            <a:off x="2174081" y="4653757"/>
            <a:ext cx="141287" cy="9271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984" name="Rectangle 104"/>
          <p:cNvSpPr>
            <a:spLocks noChangeArrowheads="1"/>
          </p:cNvSpPr>
          <p:nvPr/>
        </p:nvSpPr>
        <p:spPr bwMode="auto">
          <a:xfrm rot="5400000">
            <a:off x="2197100" y="4613276"/>
            <a:ext cx="122237" cy="1008062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10" name="AutoShape 130"/>
          <p:cNvSpPr>
            <a:spLocks noChangeArrowheads="1"/>
          </p:cNvSpPr>
          <p:nvPr/>
        </p:nvSpPr>
        <p:spPr bwMode="auto">
          <a:xfrm rot="10800000" flipV="1">
            <a:off x="2408238" y="5056188"/>
            <a:ext cx="303212" cy="52387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11" name="AutoShape 131"/>
          <p:cNvSpPr>
            <a:spLocks noChangeArrowheads="1"/>
          </p:cNvSpPr>
          <p:nvPr/>
        </p:nvSpPr>
        <p:spPr bwMode="auto">
          <a:xfrm flipH="1" flipV="1">
            <a:off x="2408238" y="5111750"/>
            <a:ext cx="303212" cy="52388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12" name="Oval 132" descr="Diagonales larges vers le haut"/>
          <p:cNvSpPr>
            <a:spLocks noChangeArrowheads="1"/>
          </p:cNvSpPr>
          <p:nvPr/>
        </p:nvSpPr>
        <p:spPr bwMode="auto">
          <a:xfrm rot="5400000">
            <a:off x="2535238" y="4902200"/>
            <a:ext cx="58738" cy="312737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13" name="Oval 133" descr="Diagonales larges vers le haut"/>
          <p:cNvSpPr>
            <a:spLocks noChangeArrowheads="1"/>
          </p:cNvSpPr>
          <p:nvPr/>
        </p:nvSpPr>
        <p:spPr bwMode="auto">
          <a:xfrm rot="5400000">
            <a:off x="2540000" y="5002213"/>
            <a:ext cx="58737" cy="312738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14" name="Oval 134"/>
          <p:cNvSpPr>
            <a:spLocks noChangeArrowheads="1"/>
          </p:cNvSpPr>
          <p:nvPr/>
        </p:nvSpPr>
        <p:spPr bwMode="auto">
          <a:xfrm rot="5400000">
            <a:off x="2548732" y="5028406"/>
            <a:ext cx="31750" cy="271463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15" name="Oval 135"/>
          <p:cNvSpPr>
            <a:spLocks noChangeArrowheads="1"/>
          </p:cNvSpPr>
          <p:nvPr/>
        </p:nvSpPr>
        <p:spPr bwMode="auto">
          <a:xfrm rot="5400000">
            <a:off x="2545557" y="4922043"/>
            <a:ext cx="38100" cy="271463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16" name="Oval 136"/>
          <p:cNvSpPr>
            <a:spLocks noChangeArrowheads="1"/>
          </p:cNvSpPr>
          <p:nvPr/>
        </p:nvSpPr>
        <p:spPr bwMode="auto">
          <a:xfrm rot="5400000">
            <a:off x="2607469" y="4991894"/>
            <a:ext cx="120650" cy="2460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44" name="AutoShape 164"/>
          <p:cNvSpPr>
            <a:spLocks noChangeArrowheads="1"/>
          </p:cNvSpPr>
          <p:nvPr/>
        </p:nvSpPr>
        <p:spPr bwMode="auto">
          <a:xfrm>
            <a:off x="2273300" y="3563938"/>
            <a:ext cx="354013" cy="122237"/>
          </a:xfrm>
          <a:prstGeom prst="rightArrow">
            <a:avLst>
              <a:gd name="adj1" fmla="val 50000"/>
              <a:gd name="adj2" fmla="val 72403"/>
            </a:avLst>
          </a:prstGeom>
          <a:solidFill>
            <a:schemeClr val="accent2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45" name="AutoShape 165"/>
          <p:cNvSpPr>
            <a:spLocks noChangeArrowheads="1"/>
          </p:cNvSpPr>
          <p:nvPr/>
        </p:nvSpPr>
        <p:spPr bwMode="auto">
          <a:xfrm>
            <a:off x="1698625" y="3563938"/>
            <a:ext cx="354013" cy="122237"/>
          </a:xfrm>
          <a:prstGeom prst="rightArrow">
            <a:avLst>
              <a:gd name="adj1" fmla="val 50000"/>
              <a:gd name="adj2" fmla="val 72403"/>
            </a:avLst>
          </a:prstGeom>
          <a:solidFill>
            <a:schemeClr val="accent2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49" name="Text Box 169"/>
          <p:cNvSpPr txBox="1">
            <a:spLocks noChangeArrowheads="1"/>
          </p:cNvSpPr>
          <p:nvPr/>
        </p:nvSpPr>
        <p:spPr bwMode="auto">
          <a:xfrm>
            <a:off x="1547813" y="5661025"/>
            <a:ext cx="569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bg1"/>
                </a:solidFill>
              </a:rPr>
              <a:t> </a:t>
            </a:r>
            <a:r>
              <a:rPr lang="fr-FR" sz="2400" b="1">
                <a:solidFill>
                  <a:schemeClr val="tx1"/>
                </a:solidFill>
              </a:rPr>
              <a:t>sin efecto en paro</a:t>
            </a:r>
          </a:p>
        </p:txBody>
      </p:sp>
      <p:sp>
        <p:nvSpPr>
          <p:cNvPr id="123053" name="AutoShape 173"/>
          <p:cNvSpPr>
            <a:spLocks noChangeArrowheads="1"/>
          </p:cNvSpPr>
          <p:nvPr/>
        </p:nvSpPr>
        <p:spPr bwMode="auto">
          <a:xfrm rot="16200000" flipV="1">
            <a:off x="1560513" y="3956050"/>
            <a:ext cx="354012" cy="122238"/>
          </a:xfrm>
          <a:prstGeom prst="rightArrow">
            <a:avLst>
              <a:gd name="adj1" fmla="val 50000"/>
              <a:gd name="adj2" fmla="val 72402"/>
            </a:avLst>
          </a:prstGeom>
          <a:solidFill>
            <a:schemeClr val="accent2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54" name="AutoShape 174"/>
          <p:cNvSpPr>
            <a:spLocks noChangeArrowheads="1"/>
          </p:cNvSpPr>
          <p:nvPr/>
        </p:nvSpPr>
        <p:spPr bwMode="auto">
          <a:xfrm rot="16200000" flipV="1">
            <a:off x="1560512" y="4665663"/>
            <a:ext cx="354013" cy="122238"/>
          </a:xfrm>
          <a:prstGeom prst="rightArrow">
            <a:avLst>
              <a:gd name="adj1" fmla="val 50000"/>
              <a:gd name="adj2" fmla="val 7240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058" name="Text Box 178"/>
          <p:cNvSpPr txBox="1">
            <a:spLocks noChangeArrowheads="1"/>
          </p:cNvSpPr>
          <p:nvPr/>
        </p:nvSpPr>
        <p:spPr bwMode="auto">
          <a:xfrm>
            <a:off x="1073150" y="374650"/>
            <a:ext cx="679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INCOMPETENCIA VALVULAR SUPERFICIAL</a:t>
            </a:r>
          </a:p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SHUNT VENO-VENOSO CERRADO</a:t>
            </a:r>
          </a:p>
        </p:txBody>
      </p:sp>
      <p:sp>
        <p:nvSpPr>
          <p:cNvPr id="123059" name="Text Box 179"/>
          <p:cNvSpPr txBox="1">
            <a:spLocks noChangeArrowheads="1"/>
          </p:cNvSpPr>
          <p:nvPr/>
        </p:nvSpPr>
        <p:spPr bwMode="auto">
          <a:xfrm>
            <a:off x="5940425" y="2995613"/>
            <a:ext cx="30241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Gradiente de presión hidrostática NO FRACCIONADO  en tobillo</a:t>
            </a:r>
          </a:p>
          <a:p>
            <a:pPr algn="ctr">
              <a:spcBef>
                <a:spcPct val="0"/>
              </a:spcBef>
            </a:pP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23061" name="Rectangle 181"/>
          <p:cNvSpPr>
            <a:spLocks noChangeArrowheads="1"/>
          </p:cNvSpPr>
          <p:nvPr/>
        </p:nvSpPr>
        <p:spPr bwMode="auto">
          <a:xfrm>
            <a:off x="2916238" y="6237288"/>
            <a:ext cx="3671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1_14 (Franceschi)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2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2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9" grpId="0"/>
      <p:bldP spid="123058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476250"/>
            <a:ext cx="8893175" cy="576263"/>
          </a:xfrm>
        </p:spPr>
        <p:txBody>
          <a:bodyPr/>
          <a:lstStyle/>
          <a:p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s-ES_tradnl" sz="2800" b="1">
                <a:solidFill>
                  <a:schemeClr val="tx1"/>
                </a:solidFill>
              </a:rPr>
              <a:t>UNIÓN SAFENO-POLÍTEA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777219" name="Line 3"/>
          <p:cNvSpPr>
            <a:spLocks noChangeShapeType="1"/>
          </p:cNvSpPr>
          <p:nvPr/>
        </p:nvSpPr>
        <p:spPr bwMode="auto">
          <a:xfrm flipV="1">
            <a:off x="4708525" y="15240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7221" name="Arc 5"/>
          <p:cNvSpPr>
            <a:spLocks/>
          </p:cNvSpPr>
          <p:nvPr/>
        </p:nvSpPr>
        <p:spPr bwMode="auto">
          <a:xfrm>
            <a:off x="4010025" y="35814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222" name="Line 6"/>
          <p:cNvSpPr>
            <a:spLocks noChangeShapeType="1"/>
          </p:cNvSpPr>
          <p:nvPr/>
        </p:nvSpPr>
        <p:spPr bwMode="auto">
          <a:xfrm>
            <a:off x="4021138" y="4140200"/>
            <a:ext cx="1587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223" name="Arc 7"/>
          <p:cNvSpPr>
            <a:spLocks/>
          </p:cNvSpPr>
          <p:nvPr/>
        </p:nvSpPr>
        <p:spPr bwMode="auto">
          <a:xfrm>
            <a:off x="4705350" y="186690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224" name="Arc 8"/>
          <p:cNvSpPr>
            <a:spLocks/>
          </p:cNvSpPr>
          <p:nvPr/>
        </p:nvSpPr>
        <p:spPr bwMode="auto">
          <a:xfrm>
            <a:off x="4356100" y="2276475"/>
            <a:ext cx="1022350" cy="1543050"/>
          </a:xfrm>
          <a:custGeom>
            <a:avLst/>
            <a:gdLst>
              <a:gd name="G0" fmla="+- 21205 0 0"/>
              <a:gd name="G1" fmla="+- 21590 0 0"/>
              <a:gd name="G2" fmla="+- 21600 0 0"/>
              <a:gd name="T0" fmla="*/ 0 w 21205"/>
              <a:gd name="T1" fmla="*/ 17478 h 21590"/>
              <a:gd name="T2" fmla="*/ 20547 w 21205"/>
              <a:gd name="T3" fmla="*/ 0 h 21590"/>
              <a:gd name="T4" fmla="*/ 21205 w 21205"/>
              <a:gd name="T5" fmla="*/ 2159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5" h="21590" fill="none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</a:path>
              <a:path w="21205" h="21590" stroke="0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  <a:lnTo>
                  <a:pt x="21205" y="2159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7227" name="Line 11"/>
          <p:cNvSpPr>
            <a:spLocks noChangeShapeType="1"/>
          </p:cNvSpPr>
          <p:nvPr/>
        </p:nvSpPr>
        <p:spPr bwMode="auto">
          <a:xfrm flipV="1">
            <a:off x="41751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7231" name="Line 15"/>
          <p:cNvSpPr>
            <a:spLocks noChangeShapeType="1"/>
          </p:cNvSpPr>
          <p:nvPr/>
        </p:nvSpPr>
        <p:spPr bwMode="auto">
          <a:xfrm flipH="1" flipV="1">
            <a:off x="4859338" y="1971675"/>
            <a:ext cx="2889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7233" name="Line 17"/>
          <p:cNvSpPr>
            <a:spLocks noChangeShapeType="1"/>
          </p:cNvSpPr>
          <p:nvPr/>
        </p:nvSpPr>
        <p:spPr bwMode="auto">
          <a:xfrm flipV="1">
            <a:off x="5622925" y="32845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7234" name="Line 18"/>
          <p:cNvSpPr>
            <a:spLocks noChangeShapeType="1"/>
          </p:cNvSpPr>
          <p:nvPr/>
        </p:nvSpPr>
        <p:spPr bwMode="auto">
          <a:xfrm flipV="1">
            <a:off x="48609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7236" name="Line 20"/>
          <p:cNvSpPr>
            <a:spLocks noChangeShapeType="1"/>
          </p:cNvSpPr>
          <p:nvPr/>
        </p:nvSpPr>
        <p:spPr bwMode="auto">
          <a:xfrm>
            <a:off x="5435600" y="2420938"/>
            <a:ext cx="0" cy="345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7237" name="Rectangle 21"/>
          <p:cNvSpPr>
            <a:spLocks noChangeArrowheads="1"/>
          </p:cNvSpPr>
          <p:nvPr/>
        </p:nvSpPr>
        <p:spPr bwMode="auto">
          <a:xfrm>
            <a:off x="41290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2_64</a:t>
            </a:r>
          </a:p>
        </p:txBody>
      </p:sp>
      <p:sp>
        <p:nvSpPr>
          <p:cNvPr id="777238" name="Line 22"/>
          <p:cNvSpPr>
            <a:spLocks noChangeShapeType="1"/>
          </p:cNvSpPr>
          <p:nvPr/>
        </p:nvSpPr>
        <p:spPr bwMode="auto">
          <a:xfrm flipV="1">
            <a:off x="4356100" y="1557338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39" name="Text Box 23"/>
          <p:cNvSpPr txBox="1">
            <a:spLocks noChangeArrowheads="1"/>
          </p:cNvSpPr>
          <p:nvPr/>
        </p:nvSpPr>
        <p:spPr bwMode="auto">
          <a:xfrm>
            <a:off x="971550" y="486886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externa</a:t>
            </a:r>
          </a:p>
        </p:txBody>
      </p:sp>
      <p:sp>
        <p:nvSpPr>
          <p:cNvPr id="777240" name="Rectangle 24"/>
          <p:cNvSpPr>
            <a:spLocks noChangeArrowheads="1"/>
          </p:cNvSpPr>
          <p:nvPr/>
        </p:nvSpPr>
        <p:spPr bwMode="auto">
          <a:xfrm>
            <a:off x="684213" y="3603625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77242" name="Line 26"/>
          <p:cNvSpPr>
            <a:spLocks noChangeShapeType="1"/>
          </p:cNvSpPr>
          <p:nvPr/>
        </p:nvSpPr>
        <p:spPr bwMode="auto">
          <a:xfrm>
            <a:off x="3132138" y="5084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44" name="Line 28"/>
          <p:cNvSpPr>
            <a:spLocks noChangeShapeType="1"/>
          </p:cNvSpPr>
          <p:nvPr/>
        </p:nvSpPr>
        <p:spPr bwMode="auto">
          <a:xfrm>
            <a:off x="3348038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45" name="Line 29"/>
          <p:cNvSpPr>
            <a:spLocks noChangeShapeType="1"/>
          </p:cNvSpPr>
          <p:nvPr/>
        </p:nvSpPr>
        <p:spPr bwMode="auto">
          <a:xfrm flipH="1" flipV="1">
            <a:off x="3924300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46" name="Text Box 30"/>
          <p:cNvSpPr txBox="1">
            <a:spLocks noChangeArrowheads="1"/>
          </p:cNvSpPr>
          <p:nvPr/>
        </p:nvSpPr>
        <p:spPr bwMode="auto">
          <a:xfrm>
            <a:off x="-1116013" y="198913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Prolongación de la vena safena externa</a:t>
            </a:r>
          </a:p>
        </p:txBody>
      </p:sp>
      <p:sp>
        <p:nvSpPr>
          <p:cNvPr id="777247" name="Line 31"/>
          <p:cNvSpPr>
            <a:spLocks noChangeShapeType="1"/>
          </p:cNvSpPr>
          <p:nvPr/>
        </p:nvSpPr>
        <p:spPr bwMode="auto">
          <a:xfrm flipH="1">
            <a:off x="2555875" y="29972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48" name="Line 32"/>
          <p:cNvSpPr>
            <a:spLocks noChangeShapeType="1"/>
          </p:cNvSpPr>
          <p:nvPr/>
        </p:nvSpPr>
        <p:spPr bwMode="auto">
          <a:xfrm flipH="1">
            <a:off x="2555875" y="2276475"/>
            <a:ext cx="2663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49" name="Text Box 33"/>
          <p:cNvSpPr txBox="1">
            <a:spLocks noChangeArrowheads="1"/>
          </p:cNvSpPr>
          <p:nvPr/>
        </p:nvSpPr>
        <p:spPr bwMode="auto">
          <a:xfrm>
            <a:off x="395288" y="27813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    Vena de Giacomini</a:t>
            </a:r>
          </a:p>
        </p:txBody>
      </p:sp>
      <p:sp>
        <p:nvSpPr>
          <p:cNvPr id="777251" name="Text Box 35"/>
          <p:cNvSpPr txBox="1">
            <a:spLocks noChangeArrowheads="1"/>
          </p:cNvSpPr>
          <p:nvPr/>
        </p:nvSpPr>
        <p:spPr bwMode="auto">
          <a:xfrm>
            <a:off x="5867400" y="28527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777253" name="Line 37"/>
          <p:cNvSpPr>
            <a:spLocks noChangeShapeType="1"/>
          </p:cNvSpPr>
          <p:nvPr/>
        </p:nvSpPr>
        <p:spPr bwMode="auto">
          <a:xfrm flipH="1">
            <a:off x="5508625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54" name="Text Box 38"/>
          <p:cNvSpPr txBox="1">
            <a:spLocks noChangeArrowheads="1"/>
          </p:cNvSpPr>
          <p:nvPr/>
        </p:nvSpPr>
        <p:spPr bwMode="auto">
          <a:xfrm>
            <a:off x="5292725" y="1700213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777255" name="Line 39"/>
          <p:cNvSpPr>
            <a:spLocks noChangeShapeType="1"/>
          </p:cNvSpPr>
          <p:nvPr/>
        </p:nvSpPr>
        <p:spPr bwMode="auto">
          <a:xfrm flipH="1">
            <a:off x="5076825" y="19161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7256" name="Line 40"/>
          <p:cNvSpPr>
            <a:spLocks noChangeShapeType="1"/>
          </p:cNvSpPr>
          <p:nvPr/>
        </p:nvSpPr>
        <p:spPr bwMode="auto">
          <a:xfrm flipV="1">
            <a:off x="4211638" y="3716338"/>
            <a:ext cx="4318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476250"/>
            <a:ext cx="8893175" cy="576263"/>
          </a:xfrm>
        </p:spPr>
        <p:txBody>
          <a:bodyPr/>
          <a:lstStyle/>
          <a:p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s-ES" sz="2800" b="1">
                <a:solidFill>
                  <a:schemeClr val="tx1"/>
                </a:solidFill>
              </a:rPr>
              <a:t>INCONTINENCIA</a:t>
            </a:r>
            <a:r>
              <a:rPr lang="es-ES" sz="2800" b="1">
                <a:solidFill>
                  <a:schemeClr val="bg1"/>
                </a:solidFill>
              </a:rPr>
              <a:t> </a:t>
            </a:r>
            <a:r>
              <a:rPr lang="es-ES_tradnl" sz="2800" b="1">
                <a:solidFill>
                  <a:schemeClr val="tx1"/>
                </a:solidFill>
              </a:rPr>
              <a:t>UNIÓN SAFENO-POLÍTEA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778243" name="Line 3"/>
          <p:cNvSpPr>
            <a:spLocks noChangeShapeType="1"/>
          </p:cNvSpPr>
          <p:nvPr/>
        </p:nvSpPr>
        <p:spPr bwMode="auto">
          <a:xfrm flipV="1">
            <a:off x="4708525" y="15240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44" name="Arc 4"/>
          <p:cNvSpPr>
            <a:spLocks/>
          </p:cNvSpPr>
          <p:nvPr/>
        </p:nvSpPr>
        <p:spPr bwMode="auto">
          <a:xfrm>
            <a:off x="3995738" y="357346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245" name="Line 5"/>
          <p:cNvSpPr>
            <a:spLocks noChangeShapeType="1"/>
          </p:cNvSpPr>
          <p:nvPr/>
        </p:nvSpPr>
        <p:spPr bwMode="auto">
          <a:xfrm>
            <a:off x="3995738" y="4140200"/>
            <a:ext cx="1587" cy="1778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246" name="Arc 6"/>
          <p:cNvSpPr>
            <a:spLocks/>
          </p:cNvSpPr>
          <p:nvPr/>
        </p:nvSpPr>
        <p:spPr bwMode="auto">
          <a:xfrm>
            <a:off x="4705350" y="186690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247" name="Arc 7"/>
          <p:cNvSpPr>
            <a:spLocks/>
          </p:cNvSpPr>
          <p:nvPr/>
        </p:nvSpPr>
        <p:spPr bwMode="auto">
          <a:xfrm>
            <a:off x="4356100" y="2276475"/>
            <a:ext cx="1022350" cy="1543050"/>
          </a:xfrm>
          <a:custGeom>
            <a:avLst/>
            <a:gdLst>
              <a:gd name="G0" fmla="+- 21205 0 0"/>
              <a:gd name="G1" fmla="+- 21590 0 0"/>
              <a:gd name="G2" fmla="+- 21600 0 0"/>
              <a:gd name="T0" fmla="*/ 0 w 21205"/>
              <a:gd name="T1" fmla="*/ 17478 h 21590"/>
              <a:gd name="T2" fmla="*/ 20547 w 21205"/>
              <a:gd name="T3" fmla="*/ 0 h 21590"/>
              <a:gd name="T4" fmla="*/ 21205 w 21205"/>
              <a:gd name="T5" fmla="*/ 2159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5" h="21590" fill="none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</a:path>
              <a:path w="21205" h="21590" stroke="0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  <a:lnTo>
                  <a:pt x="21205" y="2159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8248" name="Line 8"/>
          <p:cNvSpPr>
            <a:spLocks noChangeShapeType="1"/>
          </p:cNvSpPr>
          <p:nvPr/>
        </p:nvSpPr>
        <p:spPr bwMode="auto">
          <a:xfrm flipH="1">
            <a:off x="4211638" y="4005263"/>
            <a:ext cx="0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49" name="Line 9"/>
          <p:cNvSpPr>
            <a:spLocks noChangeShapeType="1"/>
          </p:cNvSpPr>
          <p:nvPr/>
        </p:nvSpPr>
        <p:spPr bwMode="auto">
          <a:xfrm flipH="1" flipV="1">
            <a:off x="4859338" y="1971675"/>
            <a:ext cx="2889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50" name="Line 10"/>
          <p:cNvSpPr>
            <a:spLocks noChangeShapeType="1"/>
          </p:cNvSpPr>
          <p:nvPr/>
        </p:nvSpPr>
        <p:spPr bwMode="auto">
          <a:xfrm flipV="1">
            <a:off x="5622925" y="32845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51" name="Line 11"/>
          <p:cNvSpPr>
            <a:spLocks noChangeShapeType="1"/>
          </p:cNvSpPr>
          <p:nvPr/>
        </p:nvSpPr>
        <p:spPr bwMode="auto">
          <a:xfrm flipV="1">
            <a:off x="48609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>
            <a:off x="5435600" y="2420938"/>
            <a:ext cx="0" cy="345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8253" name="Rectangle 13"/>
          <p:cNvSpPr>
            <a:spLocks noChangeArrowheads="1"/>
          </p:cNvSpPr>
          <p:nvPr/>
        </p:nvSpPr>
        <p:spPr bwMode="auto">
          <a:xfrm>
            <a:off x="41290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2_65</a:t>
            </a:r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V="1">
            <a:off x="4356100" y="1557338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55" name="Text Box 15"/>
          <p:cNvSpPr txBox="1">
            <a:spLocks noChangeArrowheads="1"/>
          </p:cNvSpPr>
          <p:nvPr/>
        </p:nvSpPr>
        <p:spPr bwMode="auto">
          <a:xfrm>
            <a:off x="971550" y="486886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externa</a:t>
            </a:r>
          </a:p>
        </p:txBody>
      </p:sp>
      <p:sp>
        <p:nvSpPr>
          <p:cNvPr id="778256" name="Rectangle 16"/>
          <p:cNvSpPr>
            <a:spLocks noChangeArrowheads="1"/>
          </p:cNvSpPr>
          <p:nvPr/>
        </p:nvSpPr>
        <p:spPr bwMode="auto">
          <a:xfrm>
            <a:off x="684213" y="3603625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78257" name="Line 17"/>
          <p:cNvSpPr>
            <a:spLocks noChangeShapeType="1"/>
          </p:cNvSpPr>
          <p:nvPr/>
        </p:nvSpPr>
        <p:spPr bwMode="auto">
          <a:xfrm>
            <a:off x="3132138" y="5084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58" name="Line 18"/>
          <p:cNvSpPr>
            <a:spLocks noChangeShapeType="1"/>
          </p:cNvSpPr>
          <p:nvPr/>
        </p:nvSpPr>
        <p:spPr bwMode="auto">
          <a:xfrm>
            <a:off x="3348038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59" name="Line 19"/>
          <p:cNvSpPr>
            <a:spLocks noChangeShapeType="1"/>
          </p:cNvSpPr>
          <p:nvPr/>
        </p:nvSpPr>
        <p:spPr bwMode="auto">
          <a:xfrm flipH="1" flipV="1">
            <a:off x="3924300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60" name="Text Box 20"/>
          <p:cNvSpPr txBox="1">
            <a:spLocks noChangeArrowheads="1"/>
          </p:cNvSpPr>
          <p:nvPr/>
        </p:nvSpPr>
        <p:spPr bwMode="auto">
          <a:xfrm>
            <a:off x="-1116013" y="198913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Prolongación de la vena safena externa</a:t>
            </a:r>
          </a:p>
        </p:txBody>
      </p:sp>
      <p:sp>
        <p:nvSpPr>
          <p:cNvPr id="778261" name="Line 21"/>
          <p:cNvSpPr>
            <a:spLocks noChangeShapeType="1"/>
          </p:cNvSpPr>
          <p:nvPr/>
        </p:nvSpPr>
        <p:spPr bwMode="auto">
          <a:xfrm flipH="1">
            <a:off x="2555875" y="29972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62" name="Line 22"/>
          <p:cNvSpPr>
            <a:spLocks noChangeShapeType="1"/>
          </p:cNvSpPr>
          <p:nvPr/>
        </p:nvSpPr>
        <p:spPr bwMode="auto">
          <a:xfrm flipH="1">
            <a:off x="2555875" y="2276475"/>
            <a:ext cx="2663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63" name="Text Box 23"/>
          <p:cNvSpPr txBox="1">
            <a:spLocks noChangeArrowheads="1"/>
          </p:cNvSpPr>
          <p:nvPr/>
        </p:nvSpPr>
        <p:spPr bwMode="auto">
          <a:xfrm>
            <a:off x="395288" y="27813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    Vena de Giacomini</a:t>
            </a:r>
          </a:p>
        </p:txBody>
      </p:sp>
      <p:sp>
        <p:nvSpPr>
          <p:cNvPr id="778264" name="Text Box 24"/>
          <p:cNvSpPr txBox="1">
            <a:spLocks noChangeArrowheads="1"/>
          </p:cNvSpPr>
          <p:nvPr/>
        </p:nvSpPr>
        <p:spPr bwMode="auto">
          <a:xfrm>
            <a:off x="5867400" y="28527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778265" name="Line 25"/>
          <p:cNvSpPr>
            <a:spLocks noChangeShapeType="1"/>
          </p:cNvSpPr>
          <p:nvPr/>
        </p:nvSpPr>
        <p:spPr bwMode="auto">
          <a:xfrm flipH="1">
            <a:off x="5508625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66" name="Text Box 26"/>
          <p:cNvSpPr txBox="1">
            <a:spLocks noChangeArrowheads="1"/>
          </p:cNvSpPr>
          <p:nvPr/>
        </p:nvSpPr>
        <p:spPr bwMode="auto">
          <a:xfrm>
            <a:off x="5292725" y="1700213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778267" name="Line 27"/>
          <p:cNvSpPr>
            <a:spLocks noChangeShapeType="1"/>
          </p:cNvSpPr>
          <p:nvPr/>
        </p:nvSpPr>
        <p:spPr bwMode="auto">
          <a:xfrm flipH="1">
            <a:off x="5076825" y="19161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68" name="Line 28"/>
          <p:cNvSpPr>
            <a:spLocks noChangeShapeType="1"/>
          </p:cNvSpPr>
          <p:nvPr/>
        </p:nvSpPr>
        <p:spPr bwMode="auto">
          <a:xfrm flipH="1">
            <a:off x="4211638" y="3717925"/>
            <a:ext cx="4318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69" name="Line 29"/>
          <p:cNvSpPr>
            <a:spLocks noChangeShapeType="1"/>
          </p:cNvSpPr>
          <p:nvPr/>
        </p:nvSpPr>
        <p:spPr bwMode="auto">
          <a:xfrm>
            <a:off x="4859338" y="314166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71" name="Line 31"/>
          <p:cNvSpPr>
            <a:spLocks noChangeShapeType="1"/>
          </p:cNvSpPr>
          <p:nvPr/>
        </p:nvSpPr>
        <p:spPr bwMode="auto">
          <a:xfrm flipV="1">
            <a:off x="4859338" y="36449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8272" name="Line 32"/>
          <p:cNvSpPr>
            <a:spLocks noChangeShapeType="1"/>
          </p:cNvSpPr>
          <p:nvPr/>
        </p:nvSpPr>
        <p:spPr bwMode="auto">
          <a:xfrm flipV="1">
            <a:off x="4211638" y="2349500"/>
            <a:ext cx="0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188913"/>
            <a:ext cx="8893175" cy="576262"/>
          </a:xfrm>
        </p:spPr>
        <p:txBody>
          <a:bodyPr/>
          <a:lstStyle/>
          <a:p>
            <a:pPr algn="l"/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	   </a:t>
            </a:r>
            <a:r>
              <a:rPr lang="es-ES_tradnl" sz="2800" b="1">
                <a:solidFill>
                  <a:schemeClr val="tx1"/>
                </a:solidFill>
              </a:rPr>
              <a:t>INCONTINENCIA DEL CAYADO DE </a:t>
            </a:r>
            <a:br>
              <a:rPr lang="es-ES_tradnl" sz="2800" b="1">
                <a:solidFill>
                  <a:schemeClr val="tx1"/>
                </a:solidFill>
              </a:rPr>
            </a:br>
            <a:r>
              <a:rPr lang="es-ES_tradnl" sz="2800" b="1">
                <a:solidFill>
                  <a:schemeClr val="tx1"/>
                </a:solidFill>
              </a:rPr>
              <a:t>     S. EXTERNA A PARTIR DE LA V. GIACOMINI 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779267" name="Line 3"/>
          <p:cNvSpPr>
            <a:spLocks noChangeShapeType="1"/>
          </p:cNvSpPr>
          <p:nvPr/>
        </p:nvSpPr>
        <p:spPr bwMode="auto">
          <a:xfrm flipV="1">
            <a:off x="4708525" y="15240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268" name="Arc 4"/>
          <p:cNvSpPr>
            <a:spLocks/>
          </p:cNvSpPr>
          <p:nvPr/>
        </p:nvSpPr>
        <p:spPr bwMode="auto">
          <a:xfrm>
            <a:off x="4010025" y="35814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269" name="Line 5"/>
          <p:cNvSpPr>
            <a:spLocks noChangeShapeType="1"/>
          </p:cNvSpPr>
          <p:nvPr/>
        </p:nvSpPr>
        <p:spPr bwMode="auto">
          <a:xfrm>
            <a:off x="4021138" y="4076700"/>
            <a:ext cx="1587" cy="1778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270" name="Arc 6"/>
          <p:cNvSpPr>
            <a:spLocks/>
          </p:cNvSpPr>
          <p:nvPr/>
        </p:nvSpPr>
        <p:spPr bwMode="auto">
          <a:xfrm>
            <a:off x="4705350" y="186690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271" name="Arc 7"/>
          <p:cNvSpPr>
            <a:spLocks/>
          </p:cNvSpPr>
          <p:nvPr/>
        </p:nvSpPr>
        <p:spPr bwMode="auto">
          <a:xfrm>
            <a:off x="4356100" y="2276475"/>
            <a:ext cx="1022350" cy="1543050"/>
          </a:xfrm>
          <a:custGeom>
            <a:avLst/>
            <a:gdLst>
              <a:gd name="G0" fmla="+- 21205 0 0"/>
              <a:gd name="G1" fmla="+- 21590 0 0"/>
              <a:gd name="G2" fmla="+- 21600 0 0"/>
              <a:gd name="T0" fmla="*/ 0 w 21205"/>
              <a:gd name="T1" fmla="*/ 17478 h 21590"/>
              <a:gd name="T2" fmla="*/ 20547 w 21205"/>
              <a:gd name="T3" fmla="*/ 0 h 21590"/>
              <a:gd name="T4" fmla="*/ 21205 w 21205"/>
              <a:gd name="T5" fmla="*/ 2159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5" h="21590" fill="none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</a:path>
              <a:path w="21205" h="21590" stroke="0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  <a:lnTo>
                  <a:pt x="21205" y="2159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273" name="Line 9"/>
          <p:cNvSpPr>
            <a:spLocks noChangeShapeType="1"/>
          </p:cNvSpPr>
          <p:nvPr/>
        </p:nvSpPr>
        <p:spPr bwMode="auto">
          <a:xfrm flipH="1" flipV="1">
            <a:off x="4859338" y="1971675"/>
            <a:ext cx="2889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274" name="Line 10"/>
          <p:cNvSpPr>
            <a:spLocks noChangeShapeType="1"/>
          </p:cNvSpPr>
          <p:nvPr/>
        </p:nvSpPr>
        <p:spPr bwMode="auto">
          <a:xfrm flipV="1">
            <a:off x="5622925" y="32845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275" name="Line 11"/>
          <p:cNvSpPr>
            <a:spLocks noChangeShapeType="1"/>
          </p:cNvSpPr>
          <p:nvPr/>
        </p:nvSpPr>
        <p:spPr bwMode="auto">
          <a:xfrm flipV="1">
            <a:off x="48609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276" name="Line 12"/>
          <p:cNvSpPr>
            <a:spLocks noChangeShapeType="1"/>
          </p:cNvSpPr>
          <p:nvPr/>
        </p:nvSpPr>
        <p:spPr bwMode="auto">
          <a:xfrm>
            <a:off x="5435600" y="2420938"/>
            <a:ext cx="0" cy="345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79277" name="Rectangle 13"/>
          <p:cNvSpPr>
            <a:spLocks noChangeArrowheads="1"/>
          </p:cNvSpPr>
          <p:nvPr/>
        </p:nvSpPr>
        <p:spPr bwMode="auto">
          <a:xfrm>
            <a:off x="41290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2_66</a:t>
            </a:r>
          </a:p>
        </p:txBody>
      </p:sp>
      <p:sp>
        <p:nvSpPr>
          <p:cNvPr id="779278" name="Line 14"/>
          <p:cNvSpPr>
            <a:spLocks noChangeShapeType="1"/>
          </p:cNvSpPr>
          <p:nvPr/>
        </p:nvSpPr>
        <p:spPr bwMode="auto">
          <a:xfrm flipV="1">
            <a:off x="4356100" y="1557338"/>
            <a:ext cx="0" cy="20891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971550" y="486886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externa</a:t>
            </a:r>
          </a:p>
        </p:txBody>
      </p:sp>
      <p:sp>
        <p:nvSpPr>
          <p:cNvPr id="779280" name="Rectangle 16"/>
          <p:cNvSpPr>
            <a:spLocks noChangeArrowheads="1"/>
          </p:cNvSpPr>
          <p:nvPr/>
        </p:nvSpPr>
        <p:spPr bwMode="auto">
          <a:xfrm>
            <a:off x="684213" y="3603625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79281" name="Line 17"/>
          <p:cNvSpPr>
            <a:spLocks noChangeShapeType="1"/>
          </p:cNvSpPr>
          <p:nvPr/>
        </p:nvSpPr>
        <p:spPr bwMode="auto">
          <a:xfrm>
            <a:off x="3132138" y="5084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82" name="Line 18"/>
          <p:cNvSpPr>
            <a:spLocks noChangeShapeType="1"/>
          </p:cNvSpPr>
          <p:nvPr/>
        </p:nvSpPr>
        <p:spPr bwMode="auto">
          <a:xfrm>
            <a:off x="3348038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83" name="Line 19"/>
          <p:cNvSpPr>
            <a:spLocks noChangeShapeType="1"/>
          </p:cNvSpPr>
          <p:nvPr/>
        </p:nvSpPr>
        <p:spPr bwMode="auto">
          <a:xfrm flipH="1" flipV="1">
            <a:off x="3924300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84" name="Text Box 20"/>
          <p:cNvSpPr txBox="1">
            <a:spLocks noChangeArrowheads="1"/>
          </p:cNvSpPr>
          <p:nvPr/>
        </p:nvSpPr>
        <p:spPr bwMode="auto">
          <a:xfrm>
            <a:off x="-1116013" y="198913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Prolongación de la vena safena externa</a:t>
            </a:r>
          </a:p>
        </p:txBody>
      </p:sp>
      <p:sp>
        <p:nvSpPr>
          <p:cNvPr id="779285" name="Line 21"/>
          <p:cNvSpPr>
            <a:spLocks noChangeShapeType="1"/>
          </p:cNvSpPr>
          <p:nvPr/>
        </p:nvSpPr>
        <p:spPr bwMode="auto">
          <a:xfrm flipH="1">
            <a:off x="2555875" y="29972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86" name="Line 22"/>
          <p:cNvSpPr>
            <a:spLocks noChangeShapeType="1"/>
          </p:cNvSpPr>
          <p:nvPr/>
        </p:nvSpPr>
        <p:spPr bwMode="auto">
          <a:xfrm flipH="1">
            <a:off x="2555875" y="2276475"/>
            <a:ext cx="2663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87" name="Text Box 23"/>
          <p:cNvSpPr txBox="1">
            <a:spLocks noChangeArrowheads="1"/>
          </p:cNvSpPr>
          <p:nvPr/>
        </p:nvSpPr>
        <p:spPr bwMode="auto">
          <a:xfrm>
            <a:off x="395288" y="27813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    Vena de Giacomini</a:t>
            </a:r>
          </a:p>
        </p:txBody>
      </p:sp>
      <p:sp>
        <p:nvSpPr>
          <p:cNvPr id="779288" name="Text Box 24"/>
          <p:cNvSpPr txBox="1">
            <a:spLocks noChangeArrowheads="1"/>
          </p:cNvSpPr>
          <p:nvPr/>
        </p:nvSpPr>
        <p:spPr bwMode="auto">
          <a:xfrm>
            <a:off x="5867400" y="28527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779289" name="Line 25"/>
          <p:cNvSpPr>
            <a:spLocks noChangeShapeType="1"/>
          </p:cNvSpPr>
          <p:nvPr/>
        </p:nvSpPr>
        <p:spPr bwMode="auto">
          <a:xfrm flipH="1">
            <a:off x="5508625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90" name="Text Box 26"/>
          <p:cNvSpPr txBox="1">
            <a:spLocks noChangeArrowheads="1"/>
          </p:cNvSpPr>
          <p:nvPr/>
        </p:nvSpPr>
        <p:spPr bwMode="auto">
          <a:xfrm>
            <a:off x="5292725" y="1700213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779291" name="Line 27"/>
          <p:cNvSpPr>
            <a:spLocks noChangeShapeType="1"/>
          </p:cNvSpPr>
          <p:nvPr/>
        </p:nvSpPr>
        <p:spPr bwMode="auto">
          <a:xfrm flipH="1">
            <a:off x="5076825" y="19161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92" name="Line 28"/>
          <p:cNvSpPr>
            <a:spLocks noChangeShapeType="1"/>
          </p:cNvSpPr>
          <p:nvPr/>
        </p:nvSpPr>
        <p:spPr bwMode="auto">
          <a:xfrm flipV="1">
            <a:off x="4427538" y="3644900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93" name="Freeform 29"/>
          <p:cNvSpPr>
            <a:spLocks/>
          </p:cNvSpPr>
          <p:nvPr/>
        </p:nvSpPr>
        <p:spPr bwMode="auto">
          <a:xfrm>
            <a:off x="4343400" y="1085850"/>
            <a:ext cx="209550" cy="495300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126" y="18"/>
              </a:cxn>
              <a:cxn ang="0">
                <a:pos x="114" y="36"/>
              </a:cxn>
              <a:cxn ang="0">
                <a:pos x="78" y="90"/>
              </a:cxn>
              <a:cxn ang="0">
                <a:pos x="30" y="162"/>
              </a:cxn>
              <a:cxn ang="0">
                <a:pos x="36" y="198"/>
              </a:cxn>
              <a:cxn ang="0">
                <a:pos x="48" y="234"/>
              </a:cxn>
              <a:cxn ang="0">
                <a:pos x="42" y="258"/>
              </a:cxn>
              <a:cxn ang="0">
                <a:pos x="6" y="270"/>
              </a:cxn>
              <a:cxn ang="0">
                <a:pos x="0" y="288"/>
              </a:cxn>
              <a:cxn ang="0">
                <a:pos x="6" y="312"/>
              </a:cxn>
            </a:cxnLst>
            <a:rect l="0" t="0" r="r" b="b"/>
            <a:pathLst>
              <a:path w="132" h="312">
                <a:moveTo>
                  <a:pt x="132" y="0"/>
                </a:moveTo>
                <a:cubicBezTo>
                  <a:pt x="130" y="6"/>
                  <a:pt x="129" y="12"/>
                  <a:pt x="126" y="18"/>
                </a:cubicBezTo>
                <a:cubicBezTo>
                  <a:pt x="123" y="24"/>
                  <a:pt x="117" y="29"/>
                  <a:pt x="114" y="36"/>
                </a:cubicBezTo>
                <a:cubicBezTo>
                  <a:pt x="102" y="64"/>
                  <a:pt x="104" y="72"/>
                  <a:pt x="78" y="90"/>
                </a:cubicBezTo>
                <a:cubicBezTo>
                  <a:pt x="61" y="116"/>
                  <a:pt x="40" y="132"/>
                  <a:pt x="30" y="162"/>
                </a:cubicBezTo>
                <a:cubicBezTo>
                  <a:pt x="32" y="174"/>
                  <a:pt x="33" y="186"/>
                  <a:pt x="36" y="198"/>
                </a:cubicBezTo>
                <a:cubicBezTo>
                  <a:pt x="39" y="210"/>
                  <a:pt x="48" y="234"/>
                  <a:pt x="48" y="234"/>
                </a:cubicBezTo>
                <a:cubicBezTo>
                  <a:pt x="46" y="242"/>
                  <a:pt x="48" y="253"/>
                  <a:pt x="42" y="258"/>
                </a:cubicBezTo>
                <a:cubicBezTo>
                  <a:pt x="32" y="266"/>
                  <a:pt x="6" y="270"/>
                  <a:pt x="6" y="270"/>
                </a:cubicBezTo>
                <a:cubicBezTo>
                  <a:pt x="4" y="276"/>
                  <a:pt x="0" y="282"/>
                  <a:pt x="0" y="288"/>
                </a:cubicBezTo>
                <a:cubicBezTo>
                  <a:pt x="0" y="296"/>
                  <a:pt x="6" y="312"/>
                  <a:pt x="6" y="31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95" name="Arc 31"/>
          <p:cNvSpPr>
            <a:spLocks/>
          </p:cNvSpPr>
          <p:nvPr/>
        </p:nvSpPr>
        <p:spPr bwMode="auto">
          <a:xfrm rot="614088">
            <a:off x="4062413" y="3641725"/>
            <a:ext cx="720725" cy="504825"/>
          </a:xfrm>
          <a:custGeom>
            <a:avLst/>
            <a:gdLst>
              <a:gd name="G0" fmla="+- 21590 0 0"/>
              <a:gd name="G1" fmla="+- 17469 0 0"/>
              <a:gd name="G2" fmla="+- 21600 0 0"/>
              <a:gd name="T0" fmla="*/ 0 w 21590"/>
              <a:gd name="T1" fmla="*/ 16804 h 17469"/>
              <a:gd name="T2" fmla="*/ 8886 w 21590"/>
              <a:gd name="T3" fmla="*/ 0 h 17469"/>
              <a:gd name="T4" fmla="*/ 21590 w 21590"/>
              <a:gd name="T5" fmla="*/ 17469 h 17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0" h="17469" fill="none" extrusionOk="0">
                <a:moveTo>
                  <a:pt x="0" y="16804"/>
                </a:moveTo>
                <a:cubicBezTo>
                  <a:pt x="205" y="10130"/>
                  <a:pt x="3486" y="3926"/>
                  <a:pt x="8885" y="-1"/>
                </a:cubicBezTo>
              </a:path>
              <a:path w="21590" h="17469" stroke="0" extrusionOk="0">
                <a:moveTo>
                  <a:pt x="0" y="16804"/>
                </a:moveTo>
                <a:cubicBezTo>
                  <a:pt x="205" y="10130"/>
                  <a:pt x="3486" y="3926"/>
                  <a:pt x="8885" y="-1"/>
                </a:cubicBezTo>
                <a:lnTo>
                  <a:pt x="21590" y="17469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79296" name="Line 32"/>
          <p:cNvSpPr>
            <a:spLocks noChangeShapeType="1"/>
          </p:cNvSpPr>
          <p:nvPr/>
        </p:nvSpPr>
        <p:spPr bwMode="auto">
          <a:xfrm flipH="1">
            <a:off x="4140200" y="37893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97" name="Line 33"/>
          <p:cNvSpPr>
            <a:spLocks noChangeShapeType="1"/>
          </p:cNvSpPr>
          <p:nvPr/>
        </p:nvSpPr>
        <p:spPr bwMode="auto">
          <a:xfrm>
            <a:off x="4140200" y="41497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98" name="Line 34"/>
          <p:cNvSpPr>
            <a:spLocks noChangeShapeType="1"/>
          </p:cNvSpPr>
          <p:nvPr/>
        </p:nvSpPr>
        <p:spPr bwMode="auto">
          <a:xfrm flipH="1">
            <a:off x="4500563" y="1196975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299" name="Line 35"/>
          <p:cNvSpPr>
            <a:spLocks noChangeShapeType="1"/>
          </p:cNvSpPr>
          <p:nvPr/>
        </p:nvSpPr>
        <p:spPr bwMode="auto">
          <a:xfrm>
            <a:off x="4500563" y="170021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79300" name="Text Box 36"/>
          <p:cNvSpPr txBox="1">
            <a:spLocks noChangeArrowheads="1"/>
          </p:cNvSpPr>
          <p:nvPr/>
        </p:nvSpPr>
        <p:spPr bwMode="auto">
          <a:xfrm>
            <a:off x="1403350" y="11969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Shunt pélvico</a:t>
            </a:r>
          </a:p>
        </p:txBody>
      </p:sp>
      <p:sp>
        <p:nvSpPr>
          <p:cNvPr id="779301" name="Line 37"/>
          <p:cNvSpPr>
            <a:spLocks noChangeShapeType="1"/>
          </p:cNvSpPr>
          <p:nvPr/>
        </p:nvSpPr>
        <p:spPr bwMode="auto">
          <a:xfrm>
            <a:off x="3635375" y="1412875"/>
            <a:ext cx="7207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413" y="188913"/>
            <a:ext cx="9829801" cy="576262"/>
          </a:xfrm>
        </p:spPr>
        <p:txBody>
          <a:bodyPr/>
          <a:lstStyle/>
          <a:p>
            <a:pPr algn="l"/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	   </a:t>
            </a:r>
            <a:r>
              <a:rPr lang="es-ES_tradnl" sz="2800" b="1">
                <a:solidFill>
                  <a:schemeClr val="tx1"/>
                </a:solidFill>
              </a:rPr>
              <a:t>INCONTINENCIA DEL CAYADO DE </a:t>
            </a:r>
            <a:br>
              <a:rPr lang="es-ES_tradnl" sz="2800" b="1">
                <a:solidFill>
                  <a:schemeClr val="tx1"/>
                </a:solidFill>
              </a:rPr>
            </a:br>
            <a:r>
              <a:rPr lang="es-ES_tradnl" sz="2800" b="1">
                <a:solidFill>
                  <a:schemeClr val="tx1"/>
                </a:solidFill>
              </a:rPr>
              <a:t>     S. EXTERNA A PARTIR DE PERFORANTE POLÍTEA 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780291" name="Line 3"/>
          <p:cNvSpPr>
            <a:spLocks noChangeShapeType="1"/>
          </p:cNvSpPr>
          <p:nvPr/>
        </p:nvSpPr>
        <p:spPr bwMode="auto">
          <a:xfrm flipV="1">
            <a:off x="4708525" y="15240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0292" name="Arc 4"/>
          <p:cNvSpPr>
            <a:spLocks/>
          </p:cNvSpPr>
          <p:nvPr/>
        </p:nvSpPr>
        <p:spPr bwMode="auto">
          <a:xfrm>
            <a:off x="4010025" y="35814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293" name="Line 5"/>
          <p:cNvSpPr>
            <a:spLocks noChangeShapeType="1"/>
          </p:cNvSpPr>
          <p:nvPr/>
        </p:nvSpPr>
        <p:spPr bwMode="auto">
          <a:xfrm>
            <a:off x="4021138" y="4076700"/>
            <a:ext cx="1587" cy="1778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294" name="Arc 6"/>
          <p:cNvSpPr>
            <a:spLocks/>
          </p:cNvSpPr>
          <p:nvPr/>
        </p:nvSpPr>
        <p:spPr bwMode="auto">
          <a:xfrm>
            <a:off x="4705350" y="186690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295" name="Arc 7"/>
          <p:cNvSpPr>
            <a:spLocks/>
          </p:cNvSpPr>
          <p:nvPr/>
        </p:nvSpPr>
        <p:spPr bwMode="auto">
          <a:xfrm>
            <a:off x="4356100" y="2276475"/>
            <a:ext cx="1022350" cy="1543050"/>
          </a:xfrm>
          <a:custGeom>
            <a:avLst/>
            <a:gdLst>
              <a:gd name="G0" fmla="+- 21205 0 0"/>
              <a:gd name="G1" fmla="+- 21590 0 0"/>
              <a:gd name="G2" fmla="+- 21600 0 0"/>
              <a:gd name="T0" fmla="*/ 0 w 21205"/>
              <a:gd name="T1" fmla="*/ 17478 h 21590"/>
              <a:gd name="T2" fmla="*/ 20547 w 21205"/>
              <a:gd name="T3" fmla="*/ 0 h 21590"/>
              <a:gd name="T4" fmla="*/ 21205 w 21205"/>
              <a:gd name="T5" fmla="*/ 2159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5" h="21590" fill="none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</a:path>
              <a:path w="21205" h="21590" stroke="0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  <a:lnTo>
                  <a:pt x="21205" y="2159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296" name="Line 8"/>
          <p:cNvSpPr>
            <a:spLocks noChangeShapeType="1"/>
          </p:cNvSpPr>
          <p:nvPr/>
        </p:nvSpPr>
        <p:spPr bwMode="auto">
          <a:xfrm flipH="1" flipV="1">
            <a:off x="4859338" y="1971675"/>
            <a:ext cx="2889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0297" name="Line 9"/>
          <p:cNvSpPr>
            <a:spLocks noChangeShapeType="1"/>
          </p:cNvSpPr>
          <p:nvPr/>
        </p:nvSpPr>
        <p:spPr bwMode="auto">
          <a:xfrm flipV="1">
            <a:off x="5622925" y="32845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0298" name="Line 10"/>
          <p:cNvSpPr>
            <a:spLocks noChangeShapeType="1"/>
          </p:cNvSpPr>
          <p:nvPr/>
        </p:nvSpPr>
        <p:spPr bwMode="auto">
          <a:xfrm flipV="1">
            <a:off x="48609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0299" name="Line 11"/>
          <p:cNvSpPr>
            <a:spLocks noChangeShapeType="1"/>
          </p:cNvSpPr>
          <p:nvPr/>
        </p:nvSpPr>
        <p:spPr bwMode="auto">
          <a:xfrm>
            <a:off x="5435600" y="2420938"/>
            <a:ext cx="0" cy="345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0300" name="Rectangle 12"/>
          <p:cNvSpPr>
            <a:spLocks noChangeArrowheads="1"/>
          </p:cNvSpPr>
          <p:nvPr/>
        </p:nvSpPr>
        <p:spPr bwMode="auto">
          <a:xfrm>
            <a:off x="41290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2_67</a:t>
            </a:r>
          </a:p>
        </p:txBody>
      </p:sp>
      <p:sp>
        <p:nvSpPr>
          <p:cNvPr id="780301" name="Line 13"/>
          <p:cNvSpPr>
            <a:spLocks noChangeShapeType="1"/>
          </p:cNvSpPr>
          <p:nvPr/>
        </p:nvSpPr>
        <p:spPr bwMode="auto">
          <a:xfrm flipV="1">
            <a:off x="4356100" y="1557338"/>
            <a:ext cx="0" cy="208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02" name="Text Box 14"/>
          <p:cNvSpPr txBox="1">
            <a:spLocks noChangeArrowheads="1"/>
          </p:cNvSpPr>
          <p:nvPr/>
        </p:nvSpPr>
        <p:spPr bwMode="auto">
          <a:xfrm>
            <a:off x="971550" y="486886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externa</a:t>
            </a:r>
          </a:p>
        </p:txBody>
      </p:sp>
      <p:sp>
        <p:nvSpPr>
          <p:cNvPr id="780303" name="Rectangle 15"/>
          <p:cNvSpPr>
            <a:spLocks noChangeArrowheads="1"/>
          </p:cNvSpPr>
          <p:nvPr/>
        </p:nvSpPr>
        <p:spPr bwMode="auto">
          <a:xfrm>
            <a:off x="684213" y="3603625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80304" name="Line 16"/>
          <p:cNvSpPr>
            <a:spLocks noChangeShapeType="1"/>
          </p:cNvSpPr>
          <p:nvPr/>
        </p:nvSpPr>
        <p:spPr bwMode="auto">
          <a:xfrm>
            <a:off x="3132138" y="5084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05" name="Line 17"/>
          <p:cNvSpPr>
            <a:spLocks noChangeShapeType="1"/>
          </p:cNvSpPr>
          <p:nvPr/>
        </p:nvSpPr>
        <p:spPr bwMode="auto">
          <a:xfrm>
            <a:off x="3348038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06" name="Line 18"/>
          <p:cNvSpPr>
            <a:spLocks noChangeShapeType="1"/>
          </p:cNvSpPr>
          <p:nvPr/>
        </p:nvSpPr>
        <p:spPr bwMode="auto">
          <a:xfrm flipH="1" flipV="1">
            <a:off x="3924300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07" name="Text Box 19"/>
          <p:cNvSpPr txBox="1">
            <a:spLocks noChangeArrowheads="1"/>
          </p:cNvSpPr>
          <p:nvPr/>
        </p:nvSpPr>
        <p:spPr bwMode="auto">
          <a:xfrm>
            <a:off x="-1116013" y="198913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Prolongación de la vena safena externa</a:t>
            </a:r>
          </a:p>
        </p:txBody>
      </p:sp>
      <p:sp>
        <p:nvSpPr>
          <p:cNvPr id="780308" name="Line 20"/>
          <p:cNvSpPr>
            <a:spLocks noChangeShapeType="1"/>
          </p:cNvSpPr>
          <p:nvPr/>
        </p:nvSpPr>
        <p:spPr bwMode="auto">
          <a:xfrm flipH="1">
            <a:off x="2555875" y="29972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09" name="Line 21"/>
          <p:cNvSpPr>
            <a:spLocks noChangeShapeType="1"/>
          </p:cNvSpPr>
          <p:nvPr/>
        </p:nvSpPr>
        <p:spPr bwMode="auto">
          <a:xfrm flipH="1">
            <a:off x="2555875" y="2276475"/>
            <a:ext cx="2663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10" name="Text Box 22"/>
          <p:cNvSpPr txBox="1">
            <a:spLocks noChangeArrowheads="1"/>
          </p:cNvSpPr>
          <p:nvPr/>
        </p:nvSpPr>
        <p:spPr bwMode="auto">
          <a:xfrm>
            <a:off x="395288" y="27813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    Vena de Giacomini</a:t>
            </a:r>
          </a:p>
        </p:txBody>
      </p:sp>
      <p:sp>
        <p:nvSpPr>
          <p:cNvPr id="780311" name="Text Box 23"/>
          <p:cNvSpPr txBox="1">
            <a:spLocks noChangeArrowheads="1"/>
          </p:cNvSpPr>
          <p:nvPr/>
        </p:nvSpPr>
        <p:spPr bwMode="auto">
          <a:xfrm>
            <a:off x="5867400" y="28527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780312" name="Line 24"/>
          <p:cNvSpPr>
            <a:spLocks noChangeShapeType="1"/>
          </p:cNvSpPr>
          <p:nvPr/>
        </p:nvSpPr>
        <p:spPr bwMode="auto">
          <a:xfrm flipH="1">
            <a:off x="5508625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13" name="Text Box 25"/>
          <p:cNvSpPr txBox="1">
            <a:spLocks noChangeArrowheads="1"/>
          </p:cNvSpPr>
          <p:nvPr/>
        </p:nvSpPr>
        <p:spPr bwMode="auto">
          <a:xfrm>
            <a:off x="5292725" y="1700213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780314" name="Line 26"/>
          <p:cNvSpPr>
            <a:spLocks noChangeShapeType="1"/>
          </p:cNvSpPr>
          <p:nvPr/>
        </p:nvSpPr>
        <p:spPr bwMode="auto">
          <a:xfrm flipH="1">
            <a:off x="5076825" y="19161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15" name="Line 27"/>
          <p:cNvSpPr>
            <a:spLocks noChangeShapeType="1"/>
          </p:cNvSpPr>
          <p:nvPr/>
        </p:nvSpPr>
        <p:spPr bwMode="auto">
          <a:xfrm flipV="1">
            <a:off x="4427538" y="3644900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17" name="Arc 29"/>
          <p:cNvSpPr>
            <a:spLocks/>
          </p:cNvSpPr>
          <p:nvPr/>
        </p:nvSpPr>
        <p:spPr bwMode="auto">
          <a:xfrm rot="614088">
            <a:off x="4062413" y="3641725"/>
            <a:ext cx="720725" cy="504825"/>
          </a:xfrm>
          <a:custGeom>
            <a:avLst/>
            <a:gdLst>
              <a:gd name="G0" fmla="+- 21590 0 0"/>
              <a:gd name="G1" fmla="+- 17469 0 0"/>
              <a:gd name="G2" fmla="+- 21600 0 0"/>
              <a:gd name="T0" fmla="*/ 0 w 21590"/>
              <a:gd name="T1" fmla="*/ 16804 h 17469"/>
              <a:gd name="T2" fmla="*/ 8886 w 21590"/>
              <a:gd name="T3" fmla="*/ 0 h 17469"/>
              <a:gd name="T4" fmla="*/ 21590 w 21590"/>
              <a:gd name="T5" fmla="*/ 17469 h 17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0" h="17469" fill="none" extrusionOk="0">
                <a:moveTo>
                  <a:pt x="0" y="16804"/>
                </a:moveTo>
                <a:cubicBezTo>
                  <a:pt x="205" y="10130"/>
                  <a:pt x="3486" y="3926"/>
                  <a:pt x="8885" y="-1"/>
                </a:cubicBezTo>
              </a:path>
              <a:path w="21590" h="17469" stroke="0" extrusionOk="0">
                <a:moveTo>
                  <a:pt x="0" y="16804"/>
                </a:moveTo>
                <a:cubicBezTo>
                  <a:pt x="205" y="10130"/>
                  <a:pt x="3486" y="3926"/>
                  <a:pt x="8885" y="-1"/>
                </a:cubicBezTo>
                <a:lnTo>
                  <a:pt x="21590" y="17469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0318" name="Line 30"/>
          <p:cNvSpPr>
            <a:spLocks noChangeShapeType="1"/>
          </p:cNvSpPr>
          <p:nvPr/>
        </p:nvSpPr>
        <p:spPr bwMode="auto">
          <a:xfrm flipH="1">
            <a:off x="4140200" y="37893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19" name="Line 31"/>
          <p:cNvSpPr>
            <a:spLocks noChangeShapeType="1"/>
          </p:cNvSpPr>
          <p:nvPr/>
        </p:nvSpPr>
        <p:spPr bwMode="auto">
          <a:xfrm>
            <a:off x="4140200" y="41497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24" name="Freeform 36"/>
          <p:cNvSpPr>
            <a:spLocks/>
          </p:cNvSpPr>
          <p:nvPr/>
        </p:nvSpPr>
        <p:spPr bwMode="auto">
          <a:xfrm>
            <a:off x="4356100" y="3284538"/>
            <a:ext cx="358775" cy="360362"/>
          </a:xfrm>
          <a:custGeom>
            <a:avLst/>
            <a:gdLst/>
            <a:ahLst/>
            <a:cxnLst>
              <a:cxn ang="0">
                <a:pos x="197" y="0"/>
              </a:cxn>
              <a:cxn ang="0">
                <a:pos x="131" y="30"/>
              </a:cxn>
              <a:cxn ang="0">
                <a:pos x="125" y="54"/>
              </a:cxn>
              <a:cxn ang="0">
                <a:pos x="113" y="72"/>
              </a:cxn>
              <a:cxn ang="0">
                <a:pos x="107" y="102"/>
              </a:cxn>
              <a:cxn ang="0">
                <a:pos x="29" y="126"/>
              </a:cxn>
              <a:cxn ang="0">
                <a:pos x="17" y="180"/>
              </a:cxn>
            </a:cxnLst>
            <a:rect l="0" t="0" r="r" b="b"/>
            <a:pathLst>
              <a:path w="197" h="180">
                <a:moveTo>
                  <a:pt x="197" y="0"/>
                </a:moveTo>
                <a:cubicBezTo>
                  <a:pt x="163" y="6"/>
                  <a:pt x="149" y="2"/>
                  <a:pt x="131" y="30"/>
                </a:cubicBezTo>
                <a:cubicBezTo>
                  <a:pt x="129" y="38"/>
                  <a:pt x="128" y="46"/>
                  <a:pt x="125" y="54"/>
                </a:cubicBezTo>
                <a:cubicBezTo>
                  <a:pt x="122" y="61"/>
                  <a:pt x="116" y="65"/>
                  <a:pt x="113" y="72"/>
                </a:cubicBezTo>
                <a:cubicBezTo>
                  <a:pt x="109" y="82"/>
                  <a:pt x="114" y="95"/>
                  <a:pt x="107" y="102"/>
                </a:cubicBezTo>
                <a:cubicBezTo>
                  <a:pt x="96" y="113"/>
                  <a:pt x="47" y="121"/>
                  <a:pt x="29" y="126"/>
                </a:cubicBezTo>
                <a:cubicBezTo>
                  <a:pt x="0" y="145"/>
                  <a:pt x="17" y="145"/>
                  <a:pt x="17" y="18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25" name="Line 37"/>
          <p:cNvSpPr>
            <a:spLocks noChangeShapeType="1"/>
          </p:cNvSpPr>
          <p:nvPr/>
        </p:nvSpPr>
        <p:spPr bwMode="auto">
          <a:xfrm flipH="1">
            <a:off x="4427538" y="3213100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26" name="Text Box 38"/>
          <p:cNvSpPr txBox="1">
            <a:spLocks noChangeArrowheads="1"/>
          </p:cNvSpPr>
          <p:nvPr/>
        </p:nvSpPr>
        <p:spPr bwMode="auto">
          <a:xfrm>
            <a:off x="827088" y="321310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Perforante de fosa polítea</a:t>
            </a:r>
          </a:p>
        </p:txBody>
      </p:sp>
      <p:sp>
        <p:nvSpPr>
          <p:cNvPr id="780327" name="Line 39"/>
          <p:cNvSpPr>
            <a:spLocks noChangeShapeType="1"/>
          </p:cNvSpPr>
          <p:nvPr/>
        </p:nvSpPr>
        <p:spPr bwMode="auto">
          <a:xfrm>
            <a:off x="3635375" y="34290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0328" name="Line 40"/>
          <p:cNvSpPr>
            <a:spLocks noChangeShapeType="1"/>
          </p:cNvSpPr>
          <p:nvPr/>
        </p:nvSpPr>
        <p:spPr bwMode="auto">
          <a:xfrm flipV="1">
            <a:off x="4211638" y="2349500"/>
            <a:ext cx="0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Line 2"/>
          <p:cNvSpPr>
            <a:spLocks noChangeShapeType="1"/>
          </p:cNvSpPr>
          <p:nvPr/>
        </p:nvSpPr>
        <p:spPr bwMode="auto">
          <a:xfrm>
            <a:off x="3492500" y="16637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63" name="Line 3"/>
          <p:cNvSpPr>
            <a:spLocks noChangeShapeType="1"/>
          </p:cNvSpPr>
          <p:nvPr/>
        </p:nvSpPr>
        <p:spPr bwMode="auto">
          <a:xfrm>
            <a:off x="4643438" y="40259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64" name="Line 4"/>
          <p:cNvSpPr>
            <a:spLocks noChangeShapeType="1"/>
          </p:cNvSpPr>
          <p:nvPr/>
        </p:nvSpPr>
        <p:spPr bwMode="auto">
          <a:xfrm>
            <a:off x="4643438" y="16637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65" name="Freeform 5"/>
          <p:cNvSpPr>
            <a:spLocks/>
          </p:cNvSpPr>
          <p:nvPr/>
        </p:nvSpPr>
        <p:spPr bwMode="auto">
          <a:xfrm>
            <a:off x="5373688" y="3195638"/>
            <a:ext cx="703262" cy="2963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66" name="Freeform 6"/>
          <p:cNvSpPr>
            <a:spLocks/>
          </p:cNvSpPr>
          <p:nvPr/>
        </p:nvSpPr>
        <p:spPr bwMode="auto">
          <a:xfrm>
            <a:off x="4640263" y="4041775"/>
            <a:ext cx="887412" cy="2170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67" name="Line 7"/>
          <p:cNvSpPr>
            <a:spLocks noChangeShapeType="1"/>
          </p:cNvSpPr>
          <p:nvPr/>
        </p:nvSpPr>
        <p:spPr bwMode="auto">
          <a:xfrm flipV="1">
            <a:off x="5435600" y="4292600"/>
            <a:ext cx="73025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68" name="Line 8"/>
          <p:cNvSpPr>
            <a:spLocks noChangeShapeType="1"/>
          </p:cNvSpPr>
          <p:nvPr/>
        </p:nvSpPr>
        <p:spPr bwMode="auto">
          <a:xfrm flipH="1" flipV="1">
            <a:off x="4572000" y="3933825"/>
            <a:ext cx="63500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69" name="Line 9"/>
          <p:cNvSpPr>
            <a:spLocks noChangeShapeType="1"/>
          </p:cNvSpPr>
          <p:nvPr/>
        </p:nvSpPr>
        <p:spPr bwMode="auto">
          <a:xfrm flipH="1">
            <a:off x="4572000" y="3068638"/>
            <a:ext cx="71438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70" name="Line 10"/>
          <p:cNvSpPr>
            <a:spLocks noChangeShapeType="1"/>
          </p:cNvSpPr>
          <p:nvPr/>
        </p:nvSpPr>
        <p:spPr bwMode="auto">
          <a:xfrm flipH="1" flipV="1">
            <a:off x="5940425" y="4292600"/>
            <a:ext cx="58738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71" name="Line 11"/>
          <p:cNvSpPr>
            <a:spLocks noChangeShapeType="1"/>
          </p:cNvSpPr>
          <p:nvPr/>
        </p:nvSpPr>
        <p:spPr bwMode="auto">
          <a:xfrm>
            <a:off x="3492500" y="43307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72" name="Freeform 12"/>
          <p:cNvSpPr>
            <a:spLocks/>
          </p:cNvSpPr>
          <p:nvPr/>
        </p:nvSpPr>
        <p:spPr bwMode="auto">
          <a:xfrm>
            <a:off x="4643438" y="3111500"/>
            <a:ext cx="406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73" name="Line 13"/>
          <p:cNvSpPr>
            <a:spLocks noChangeShapeType="1"/>
          </p:cNvSpPr>
          <p:nvPr/>
        </p:nvSpPr>
        <p:spPr bwMode="auto">
          <a:xfrm flipV="1">
            <a:off x="5389563" y="2044700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74" name="Line 14"/>
          <p:cNvSpPr>
            <a:spLocks noChangeShapeType="1"/>
          </p:cNvSpPr>
          <p:nvPr/>
        </p:nvSpPr>
        <p:spPr bwMode="auto">
          <a:xfrm flipV="1">
            <a:off x="5003800" y="1989138"/>
            <a:ext cx="542925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75" name="Text Box 15"/>
          <p:cNvSpPr txBox="1">
            <a:spLocks noChangeArrowheads="1"/>
          </p:cNvSpPr>
          <p:nvPr/>
        </p:nvSpPr>
        <p:spPr bwMode="auto">
          <a:xfrm>
            <a:off x="900113" y="180975"/>
            <a:ext cx="74501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SAFENO-POLÍTEA</a:t>
            </a:r>
          </a:p>
          <a:p>
            <a:pPr algn="ctr"/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3376" name="Rectangle 16"/>
          <p:cNvSpPr>
            <a:spLocks noChangeArrowheads="1"/>
          </p:cNvSpPr>
          <p:nvPr/>
        </p:nvSpPr>
        <p:spPr bwMode="auto">
          <a:xfrm>
            <a:off x="6165850" y="36718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3377" name="Text Box 17"/>
          <p:cNvSpPr txBox="1">
            <a:spLocks noChangeArrowheads="1"/>
          </p:cNvSpPr>
          <p:nvPr/>
        </p:nvSpPr>
        <p:spPr bwMode="auto">
          <a:xfrm>
            <a:off x="3492500" y="64531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2_68</a:t>
            </a:r>
          </a:p>
        </p:txBody>
      </p:sp>
      <p:sp>
        <p:nvSpPr>
          <p:cNvPr id="783378" name="Line 18"/>
          <p:cNvSpPr>
            <a:spLocks noChangeShapeType="1"/>
          </p:cNvSpPr>
          <p:nvPr/>
        </p:nvSpPr>
        <p:spPr bwMode="auto">
          <a:xfrm flipV="1">
            <a:off x="34925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79" name="Line 19"/>
          <p:cNvSpPr>
            <a:spLocks noChangeShapeType="1"/>
          </p:cNvSpPr>
          <p:nvPr/>
        </p:nvSpPr>
        <p:spPr bwMode="auto">
          <a:xfrm flipH="1" flipV="1">
            <a:off x="41402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81" name="Line 21"/>
          <p:cNvSpPr>
            <a:spLocks noChangeShapeType="1"/>
          </p:cNvSpPr>
          <p:nvPr/>
        </p:nvSpPr>
        <p:spPr bwMode="auto">
          <a:xfrm flipV="1">
            <a:off x="3492500" y="2060575"/>
            <a:ext cx="5746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82" name="Line 22"/>
          <p:cNvSpPr>
            <a:spLocks noChangeShapeType="1"/>
          </p:cNvSpPr>
          <p:nvPr/>
        </p:nvSpPr>
        <p:spPr bwMode="auto">
          <a:xfrm flipH="1" flipV="1">
            <a:off x="3995738" y="2060575"/>
            <a:ext cx="64770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83" name="Text Box 23"/>
          <p:cNvSpPr txBox="1">
            <a:spLocks noChangeArrowheads="1"/>
          </p:cNvSpPr>
          <p:nvPr/>
        </p:nvSpPr>
        <p:spPr bwMode="auto">
          <a:xfrm>
            <a:off x="900113" y="30686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poplítea</a:t>
            </a:r>
          </a:p>
        </p:txBody>
      </p:sp>
      <p:sp>
        <p:nvSpPr>
          <p:cNvPr id="783384" name="Line 24"/>
          <p:cNvSpPr>
            <a:spLocks noChangeShapeType="1"/>
          </p:cNvSpPr>
          <p:nvPr/>
        </p:nvSpPr>
        <p:spPr bwMode="auto">
          <a:xfrm>
            <a:off x="2843213" y="3284538"/>
            <a:ext cx="1081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85" name="Rectangle 25"/>
          <p:cNvSpPr>
            <a:spLocks noChangeArrowheads="1"/>
          </p:cNvSpPr>
          <p:nvPr/>
        </p:nvSpPr>
        <p:spPr bwMode="auto">
          <a:xfrm>
            <a:off x="6272213" y="3302000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83386" name="Line 26"/>
          <p:cNvSpPr>
            <a:spLocks noChangeShapeType="1"/>
          </p:cNvSpPr>
          <p:nvPr/>
        </p:nvSpPr>
        <p:spPr bwMode="auto">
          <a:xfrm flipH="1">
            <a:off x="5076825" y="3500438"/>
            <a:ext cx="1223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87" name="Rectangle 27"/>
          <p:cNvSpPr>
            <a:spLocks noChangeArrowheads="1"/>
          </p:cNvSpPr>
          <p:nvPr/>
        </p:nvSpPr>
        <p:spPr bwMode="auto">
          <a:xfrm>
            <a:off x="6127750" y="24860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de Giacomini</a:t>
            </a:r>
          </a:p>
        </p:txBody>
      </p:sp>
      <p:sp>
        <p:nvSpPr>
          <p:cNvPr id="783388" name="Line 28"/>
          <p:cNvSpPr>
            <a:spLocks noChangeShapeType="1"/>
          </p:cNvSpPr>
          <p:nvPr/>
        </p:nvSpPr>
        <p:spPr bwMode="auto">
          <a:xfrm flipH="1">
            <a:off x="5508625" y="27082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91" name="Line 31"/>
          <p:cNvSpPr>
            <a:spLocks noChangeShapeType="1"/>
          </p:cNvSpPr>
          <p:nvPr/>
        </p:nvSpPr>
        <p:spPr bwMode="auto">
          <a:xfrm>
            <a:off x="4211638" y="3500438"/>
            <a:ext cx="1008062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92" name="Line 32"/>
          <p:cNvSpPr>
            <a:spLocks noChangeShapeType="1"/>
          </p:cNvSpPr>
          <p:nvPr/>
        </p:nvSpPr>
        <p:spPr bwMode="auto">
          <a:xfrm>
            <a:off x="5651500" y="4005263"/>
            <a:ext cx="730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3393" name="Rectangle 33"/>
          <p:cNvSpPr>
            <a:spLocks noChangeArrowheads="1"/>
          </p:cNvSpPr>
          <p:nvPr/>
        </p:nvSpPr>
        <p:spPr bwMode="auto">
          <a:xfrm>
            <a:off x="3708400" y="2951163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V+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5119688" y="3455988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V+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3395" name="Freeform 35"/>
          <p:cNvSpPr>
            <a:spLocks/>
          </p:cNvSpPr>
          <p:nvPr/>
        </p:nvSpPr>
        <p:spPr bwMode="auto">
          <a:xfrm>
            <a:off x="6370638" y="3789363"/>
            <a:ext cx="1296987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3396" name="Freeform 36"/>
          <p:cNvSpPr>
            <a:spLocks/>
          </p:cNvSpPr>
          <p:nvPr/>
        </p:nvSpPr>
        <p:spPr bwMode="auto">
          <a:xfrm>
            <a:off x="1403350" y="3573463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Line 2"/>
          <p:cNvSpPr>
            <a:spLocks noChangeShapeType="1"/>
          </p:cNvSpPr>
          <p:nvPr/>
        </p:nvSpPr>
        <p:spPr bwMode="auto">
          <a:xfrm>
            <a:off x="3492500" y="16637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87" name="Line 3"/>
          <p:cNvSpPr>
            <a:spLocks noChangeShapeType="1"/>
          </p:cNvSpPr>
          <p:nvPr/>
        </p:nvSpPr>
        <p:spPr bwMode="auto">
          <a:xfrm>
            <a:off x="4643438" y="40259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88" name="Line 4"/>
          <p:cNvSpPr>
            <a:spLocks noChangeShapeType="1"/>
          </p:cNvSpPr>
          <p:nvPr/>
        </p:nvSpPr>
        <p:spPr bwMode="auto">
          <a:xfrm>
            <a:off x="4643438" y="16637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89" name="Freeform 5"/>
          <p:cNvSpPr>
            <a:spLocks/>
          </p:cNvSpPr>
          <p:nvPr/>
        </p:nvSpPr>
        <p:spPr bwMode="auto">
          <a:xfrm>
            <a:off x="5373688" y="3195638"/>
            <a:ext cx="703262" cy="2963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0" name="Freeform 6"/>
          <p:cNvSpPr>
            <a:spLocks/>
          </p:cNvSpPr>
          <p:nvPr/>
        </p:nvSpPr>
        <p:spPr bwMode="auto">
          <a:xfrm>
            <a:off x="4640263" y="4041775"/>
            <a:ext cx="887412" cy="2170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1" name="Line 7"/>
          <p:cNvSpPr>
            <a:spLocks noChangeShapeType="1"/>
          </p:cNvSpPr>
          <p:nvPr/>
        </p:nvSpPr>
        <p:spPr bwMode="auto">
          <a:xfrm flipV="1">
            <a:off x="5435600" y="4292600"/>
            <a:ext cx="73025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2" name="Line 8"/>
          <p:cNvSpPr>
            <a:spLocks noChangeShapeType="1"/>
          </p:cNvSpPr>
          <p:nvPr/>
        </p:nvSpPr>
        <p:spPr bwMode="auto">
          <a:xfrm flipH="1" flipV="1">
            <a:off x="4500563" y="3573463"/>
            <a:ext cx="13493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3" name="Line 9"/>
          <p:cNvSpPr>
            <a:spLocks noChangeShapeType="1"/>
          </p:cNvSpPr>
          <p:nvPr/>
        </p:nvSpPr>
        <p:spPr bwMode="auto">
          <a:xfrm flipH="1">
            <a:off x="4500563" y="3068638"/>
            <a:ext cx="14287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4" name="Line 10"/>
          <p:cNvSpPr>
            <a:spLocks noChangeShapeType="1"/>
          </p:cNvSpPr>
          <p:nvPr/>
        </p:nvSpPr>
        <p:spPr bwMode="auto">
          <a:xfrm flipH="1" flipV="1">
            <a:off x="5940425" y="4292600"/>
            <a:ext cx="58738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5" name="Line 11"/>
          <p:cNvSpPr>
            <a:spLocks noChangeShapeType="1"/>
          </p:cNvSpPr>
          <p:nvPr/>
        </p:nvSpPr>
        <p:spPr bwMode="auto">
          <a:xfrm>
            <a:off x="3492500" y="43307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6" name="Freeform 12"/>
          <p:cNvSpPr>
            <a:spLocks/>
          </p:cNvSpPr>
          <p:nvPr/>
        </p:nvSpPr>
        <p:spPr bwMode="auto">
          <a:xfrm>
            <a:off x="4643438" y="3111500"/>
            <a:ext cx="406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7" name="Line 13"/>
          <p:cNvSpPr>
            <a:spLocks noChangeShapeType="1"/>
          </p:cNvSpPr>
          <p:nvPr/>
        </p:nvSpPr>
        <p:spPr bwMode="auto">
          <a:xfrm flipV="1">
            <a:off x="5389563" y="2044700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8" name="Line 14"/>
          <p:cNvSpPr>
            <a:spLocks noChangeShapeType="1"/>
          </p:cNvSpPr>
          <p:nvPr/>
        </p:nvSpPr>
        <p:spPr bwMode="auto">
          <a:xfrm flipV="1">
            <a:off x="5003800" y="1989138"/>
            <a:ext cx="542925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399" name="Text Box 15"/>
          <p:cNvSpPr txBox="1">
            <a:spLocks noChangeArrowheads="1"/>
          </p:cNvSpPr>
          <p:nvPr/>
        </p:nvSpPr>
        <p:spPr bwMode="auto">
          <a:xfrm>
            <a:off x="900113" y="180975"/>
            <a:ext cx="74501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SAFENO-POLÍTEA</a:t>
            </a:r>
          </a:p>
          <a:p>
            <a:pPr algn="ctr"/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4400" name="Rectangle 16"/>
          <p:cNvSpPr>
            <a:spLocks noChangeArrowheads="1"/>
          </p:cNvSpPr>
          <p:nvPr/>
        </p:nvSpPr>
        <p:spPr bwMode="auto">
          <a:xfrm>
            <a:off x="6165850" y="36718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4401" name="Text Box 17"/>
          <p:cNvSpPr txBox="1">
            <a:spLocks noChangeArrowheads="1"/>
          </p:cNvSpPr>
          <p:nvPr/>
        </p:nvSpPr>
        <p:spPr bwMode="auto">
          <a:xfrm>
            <a:off x="3492500" y="64531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2_69</a:t>
            </a:r>
          </a:p>
        </p:txBody>
      </p:sp>
      <p:sp>
        <p:nvSpPr>
          <p:cNvPr id="784402" name="Line 18"/>
          <p:cNvSpPr>
            <a:spLocks noChangeShapeType="1"/>
          </p:cNvSpPr>
          <p:nvPr/>
        </p:nvSpPr>
        <p:spPr bwMode="auto">
          <a:xfrm flipV="1">
            <a:off x="3492500" y="4292600"/>
            <a:ext cx="5746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03" name="Line 19"/>
          <p:cNvSpPr>
            <a:spLocks noChangeShapeType="1"/>
          </p:cNvSpPr>
          <p:nvPr/>
        </p:nvSpPr>
        <p:spPr bwMode="auto">
          <a:xfrm flipH="1" flipV="1">
            <a:off x="4067175" y="4292600"/>
            <a:ext cx="576263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04" name="Line 20"/>
          <p:cNvSpPr>
            <a:spLocks noChangeShapeType="1"/>
          </p:cNvSpPr>
          <p:nvPr/>
        </p:nvSpPr>
        <p:spPr bwMode="auto">
          <a:xfrm flipV="1">
            <a:off x="3492500" y="2060575"/>
            <a:ext cx="5746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05" name="Line 21"/>
          <p:cNvSpPr>
            <a:spLocks noChangeShapeType="1"/>
          </p:cNvSpPr>
          <p:nvPr/>
        </p:nvSpPr>
        <p:spPr bwMode="auto">
          <a:xfrm flipH="1" flipV="1">
            <a:off x="3995738" y="2060575"/>
            <a:ext cx="64770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06" name="Text Box 22"/>
          <p:cNvSpPr txBox="1">
            <a:spLocks noChangeArrowheads="1"/>
          </p:cNvSpPr>
          <p:nvPr/>
        </p:nvSpPr>
        <p:spPr bwMode="auto">
          <a:xfrm>
            <a:off x="900113" y="30686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poplítea</a:t>
            </a:r>
          </a:p>
        </p:txBody>
      </p:sp>
      <p:sp>
        <p:nvSpPr>
          <p:cNvPr id="784407" name="Line 23"/>
          <p:cNvSpPr>
            <a:spLocks noChangeShapeType="1"/>
          </p:cNvSpPr>
          <p:nvPr/>
        </p:nvSpPr>
        <p:spPr bwMode="auto">
          <a:xfrm>
            <a:off x="2843213" y="3284538"/>
            <a:ext cx="1081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08" name="Rectangle 24"/>
          <p:cNvSpPr>
            <a:spLocks noChangeArrowheads="1"/>
          </p:cNvSpPr>
          <p:nvPr/>
        </p:nvSpPr>
        <p:spPr bwMode="auto">
          <a:xfrm>
            <a:off x="6272213" y="3302000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84409" name="Line 25"/>
          <p:cNvSpPr>
            <a:spLocks noChangeShapeType="1"/>
          </p:cNvSpPr>
          <p:nvPr/>
        </p:nvSpPr>
        <p:spPr bwMode="auto">
          <a:xfrm flipH="1">
            <a:off x="5076825" y="3500438"/>
            <a:ext cx="1223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10" name="Rectangle 26"/>
          <p:cNvSpPr>
            <a:spLocks noChangeArrowheads="1"/>
          </p:cNvSpPr>
          <p:nvPr/>
        </p:nvSpPr>
        <p:spPr bwMode="auto">
          <a:xfrm>
            <a:off x="6127750" y="24860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de Giacomini</a:t>
            </a:r>
          </a:p>
        </p:txBody>
      </p:sp>
      <p:sp>
        <p:nvSpPr>
          <p:cNvPr id="784411" name="Line 27"/>
          <p:cNvSpPr>
            <a:spLocks noChangeShapeType="1"/>
          </p:cNvSpPr>
          <p:nvPr/>
        </p:nvSpPr>
        <p:spPr bwMode="auto">
          <a:xfrm flipH="1">
            <a:off x="5508625" y="27082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13" name="Line 29"/>
          <p:cNvSpPr>
            <a:spLocks noChangeShapeType="1"/>
          </p:cNvSpPr>
          <p:nvPr/>
        </p:nvSpPr>
        <p:spPr bwMode="auto">
          <a:xfrm>
            <a:off x="5651500" y="4005263"/>
            <a:ext cx="730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4414" name="Rectangle 30"/>
          <p:cNvSpPr>
            <a:spLocks noChangeArrowheads="1"/>
          </p:cNvSpPr>
          <p:nvPr/>
        </p:nvSpPr>
        <p:spPr bwMode="auto">
          <a:xfrm>
            <a:off x="3708400" y="2951163"/>
            <a:ext cx="585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V-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4415" name="Rectangle 31"/>
          <p:cNvSpPr>
            <a:spLocks noChangeArrowheads="1"/>
          </p:cNvSpPr>
          <p:nvPr/>
        </p:nvSpPr>
        <p:spPr bwMode="auto">
          <a:xfrm>
            <a:off x="5119688" y="3455988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V+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4416" name="Freeform 32"/>
          <p:cNvSpPr>
            <a:spLocks/>
          </p:cNvSpPr>
          <p:nvPr/>
        </p:nvSpPr>
        <p:spPr bwMode="auto">
          <a:xfrm>
            <a:off x="6370638" y="3789363"/>
            <a:ext cx="1296987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417" name="Freeform 33"/>
          <p:cNvSpPr>
            <a:spLocks/>
          </p:cNvSpPr>
          <p:nvPr/>
        </p:nvSpPr>
        <p:spPr bwMode="auto">
          <a:xfrm>
            <a:off x="6227763" y="1916113"/>
            <a:ext cx="1296987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4418" name="Line 34"/>
          <p:cNvSpPr>
            <a:spLocks noChangeShapeType="1"/>
          </p:cNvSpPr>
          <p:nvPr/>
        </p:nvSpPr>
        <p:spPr bwMode="auto">
          <a:xfrm flipH="1">
            <a:off x="5076825" y="2492375"/>
            <a:ext cx="431800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Line 2"/>
          <p:cNvSpPr>
            <a:spLocks noChangeShapeType="1"/>
          </p:cNvSpPr>
          <p:nvPr/>
        </p:nvSpPr>
        <p:spPr bwMode="auto">
          <a:xfrm>
            <a:off x="3492500" y="16637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39" name="Line 3"/>
          <p:cNvSpPr>
            <a:spLocks noChangeShapeType="1"/>
          </p:cNvSpPr>
          <p:nvPr/>
        </p:nvSpPr>
        <p:spPr bwMode="auto">
          <a:xfrm>
            <a:off x="4643438" y="40259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0" name="Line 4"/>
          <p:cNvSpPr>
            <a:spLocks noChangeShapeType="1"/>
          </p:cNvSpPr>
          <p:nvPr/>
        </p:nvSpPr>
        <p:spPr bwMode="auto">
          <a:xfrm>
            <a:off x="4643438" y="16637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1" name="Freeform 5"/>
          <p:cNvSpPr>
            <a:spLocks/>
          </p:cNvSpPr>
          <p:nvPr/>
        </p:nvSpPr>
        <p:spPr bwMode="auto">
          <a:xfrm>
            <a:off x="5373688" y="3195638"/>
            <a:ext cx="703262" cy="2963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2" name="Freeform 6"/>
          <p:cNvSpPr>
            <a:spLocks/>
          </p:cNvSpPr>
          <p:nvPr/>
        </p:nvSpPr>
        <p:spPr bwMode="auto">
          <a:xfrm>
            <a:off x="4640263" y="4041775"/>
            <a:ext cx="887412" cy="2170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3" name="Line 7"/>
          <p:cNvSpPr>
            <a:spLocks noChangeShapeType="1"/>
          </p:cNvSpPr>
          <p:nvPr/>
        </p:nvSpPr>
        <p:spPr bwMode="auto">
          <a:xfrm flipV="1">
            <a:off x="5524500" y="4365625"/>
            <a:ext cx="55563" cy="193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4" name="Line 8"/>
          <p:cNvSpPr>
            <a:spLocks noChangeShapeType="1"/>
          </p:cNvSpPr>
          <p:nvPr/>
        </p:nvSpPr>
        <p:spPr bwMode="auto">
          <a:xfrm flipH="1" flipV="1">
            <a:off x="4500563" y="3789363"/>
            <a:ext cx="14287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5" name="Line 9"/>
          <p:cNvSpPr>
            <a:spLocks noChangeShapeType="1"/>
          </p:cNvSpPr>
          <p:nvPr/>
        </p:nvSpPr>
        <p:spPr bwMode="auto">
          <a:xfrm flipH="1">
            <a:off x="4500563" y="3111500"/>
            <a:ext cx="142875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 flipH="1" flipV="1">
            <a:off x="5867400" y="4149725"/>
            <a:ext cx="131763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7" name="Line 11"/>
          <p:cNvSpPr>
            <a:spLocks noChangeShapeType="1"/>
          </p:cNvSpPr>
          <p:nvPr/>
        </p:nvSpPr>
        <p:spPr bwMode="auto">
          <a:xfrm>
            <a:off x="3492500" y="43307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8" name="Freeform 12"/>
          <p:cNvSpPr>
            <a:spLocks/>
          </p:cNvSpPr>
          <p:nvPr/>
        </p:nvSpPr>
        <p:spPr bwMode="auto">
          <a:xfrm>
            <a:off x="4643438" y="3111500"/>
            <a:ext cx="406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49" name="Line 13"/>
          <p:cNvSpPr>
            <a:spLocks noChangeShapeType="1"/>
          </p:cNvSpPr>
          <p:nvPr/>
        </p:nvSpPr>
        <p:spPr bwMode="auto">
          <a:xfrm flipV="1">
            <a:off x="5364163" y="2060575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50" name="Line 14"/>
          <p:cNvSpPr>
            <a:spLocks noChangeShapeType="1"/>
          </p:cNvSpPr>
          <p:nvPr/>
        </p:nvSpPr>
        <p:spPr bwMode="auto">
          <a:xfrm flipV="1">
            <a:off x="5049838" y="1968500"/>
            <a:ext cx="542925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2351" name="Text Box 15"/>
          <p:cNvSpPr txBox="1">
            <a:spLocks noChangeArrowheads="1"/>
          </p:cNvSpPr>
          <p:nvPr/>
        </p:nvSpPr>
        <p:spPr bwMode="auto">
          <a:xfrm>
            <a:off x="900113" y="552450"/>
            <a:ext cx="74501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INTERRUPCIÓN CAYADO DE SAFENA EXTERNA</a:t>
            </a:r>
          </a:p>
          <a:p>
            <a:pPr algn="ctr"/>
            <a:endParaRPr lang="es-ES_tradnl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2352" name="Rectangle 16"/>
          <p:cNvSpPr>
            <a:spLocks noChangeArrowheads="1"/>
          </p:cNvSpPr>
          <p:nvPr/>
        </p:nvSpPr>
        <p:spPr bwMode="auto">
          <a:xfrm>
            <a:off x="6165850" y="367188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3492500" y="64531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2_70</a:t>
            </a:r>
          </a:p>
        </p:txBody>
      </p:sp>
      <p:sp>
        <p:nvSpPr>
          <p:cNvPr id="782354" name="Line 18"/>
          <p:cNvSpPr>
            <a:spLocks noChangeShapeType="1"/>
          </p:cNvSpPr>
          <p:nvPr/>
        </p:nvSpPr>
        <p:spPr bwMode="auto">
          <a:xfrm flipV="1">
            <a:off x="34925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55" name="Line 19"/>
          <p:cNvSpPr>
            <a:spLocks noChangeShapeType="1"/>
          </p:cNvSpPr>
          <p:nvPr/>
        </p:nvSpPr>
        <p:spPr bwMode="auto">
          <a:xfrm flipH="1" flipV="1">
            <a:off x="41402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56" name="Line 20"/>
          <p:cNvSpPr>
            <a:spLocks noChangeShapeType="1"/>
          </p:cNvSpPr>
          <p:nvPr/>
        </p:nvSpPr>
        <p:spPr bwMode="auto">
          <a:xfrm flipV="1">
            <a:off x="34925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57" name="Line 21"/>
          <p:cNvSpPr>
            <a:spLocks noChangeShapeType="1"/>
          </p:cNvSpPr>
          <p:nvPr/>
        </p:nvSpPr>
        <p:spPr bwMode="auto">
          <a:xfrm flipV="1">
            <a:off x="3492500" y="1989138"/>
            <a:ext cx="503238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58" name="Line 22"/>
          <p:cNvSpPr>
            <a:spLocks noChangeShapeType="1"/>
          </p:cNvSpPr>
          <p:nvPr/>
        </p:nvSpPr>
        <p:spPr bwMode="auto">
          <a:xfrm flipH="1" flipV="1">
            <a:off x="4140200" y="1989138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59" name="Text Box 23"/>
          <p:cNvSpPr txBox="1">
            <a:spLocks noChangeArrowheads="1"/>
          </p:cNvSpPr>
          <p:nvPr/>
        </p:nvSpPr>
        <p:spPr bwMode="auto">
          <a:xfrm>
            <a:off x="900113" y="30686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poplítea</a:t>
            </a:r>
          </a:p>
        </p:txBody>
      </p:sp>
      <p:sp>
        <p:nvSpPr>
          <p:cNvPr id="782360" name="Line 24"/>
          <p:cNvSpPr>
            <a:spLocks noChangeShapeType="1"/>
          </p:cNvSpPr>
          <p:nvPr/>
        </p:nvSpPr>
        <p:spPr bwMode="auto">
          <a:xfrm>
            <a:off x="2843213" y="3284538"/>
            <a:ext cx="1081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61" name="Rectangle 25"/>
          <p:cNvSpPr>
            <a:spLocks noChangeArrowheads="1"/>
          </p:cNvSpPr>
          <p:nvPr/>
        </p:nvSpPr>
        <p:spPr bwMode="auto">
          <a:xfrm>
            <a:off x="6272213" y="3302000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82362" name="Line 26"/>
          <p:cNvSpPr>
            <a:spLocks noChangeShapeType="1"/>
          </p:cNvSpPr>
          <p:nvPr/>
        </p:nvSpPr>
        <p:spPr bwMode="auto">
          <a:xfrm flipH="1">
            <a:off x="5076825" y="3500438"/>
            <a:ext cx="1223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63" name="Rectangle 27"/>
          <p:cNvSpPr>
            <a:spLocks noChangeArrowheads="1"/>
          </p:cNvSpPr>
          <p:nvPr/>
        </p:nvSpPr>
        <p:spPr bwMode="auto">
          <a:xfrm>
            <a:off x="6127750" y="24860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de Giacomini</a:t>
            </a:r>
          </a:p>
        </p:txBody>
      </p:sp>
      <p:sp>
        <p:nvSpPr>
          <p:cNvPr id="782364" name="Line 28"/>
          <p:cNvSpPr>
            <a:spLocks noChangeShapeType="1"/>
          </p:cNvSpPr>
          <p:nvPr/>
        </p:nvSpPr>
        <p:spPr bwMode="auto">
          <a:xfrm flipH="1">
            <a:off x="5508625" y="27082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2367" name="Line 31"/>
          <p:cNvSpPr>
            <a:spLocks noChangeShapeType="1"/>
          </p:cNvSpPr>
          <p:nvPr/>
        </p:nvSpPr>
        <p:spPr bwMode="auto">
          <a:xfrm flipH="1">
            <a:off x="5076825" y="3213100"/>
            <a:ext cx="287338" cy="936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476250"/>
            <a:ext cx="8893175" cy="576263"/>
          </a:xfrm>
        </p:spPr>
        <p:txBody>
          <a:bodyPr/>
          <a:lstStyle/>
          <a:p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s-ES" sz="2400" b="1">
                <a:solidFill>
                  <a:schemeClr val="tx1"/>
                </a:solidFill>
              </a:rPr>
              <a:t>INTERRUPCIÓN CAYADO DE SAFENA EXTERNA</a:t>
            </a:r>
          </a:p>
        </p:txBody>
      </p:sp>
      <p:sp>
        <p:nvSpPr>
          <p:cNvPr id="781315" name="Line 3"/>
          <p:cNvSpPr>
            <a:spLocks noChangeShapeType="1"/>
          </p:cNvSpPr>
          <p:nvPr/>
        </p:nvSpPr>
        <p:spPr bwMode="auto">
          <a:xfrm flipV="1">
            <a:off x="4708525" y="15240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1316" name="Arc 4"/>
          <p:cNvSpPr>
            <a:spLocks/>
          </p:cNvSpPr>
          <p:nvPr/>
        </p:nvSpPr>
        <p:spPr bwMode="auto">
          <a:xfrm>
            <a:off x="3995738" y="357346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317" name="Line 5"/>
          <p:cNvSpPr>
            <a:spLocks noChangeShapeType="1"/>
          </p:cNvSpPr>
          <p:nvPr/>
        </p:nvSpPr>
        <p:spPr bwMode="auto">
          <a:xfrm>
            <a:off x="4021138" y="4140200"/>
            <a:ext cx="1587" cy="1778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318" name="Arc 6"/>
          <p:cNvSpPr>
            <a:spLocks/>
          </p:cNvSpPr>
          <p:nvPr/>
        </p:nvSpPr>
        <p:spPr bwMode="auto">
          <a:xfrm>
            <a:off x="4705350" y="186690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319" name="Arc 7"/>
          <p:cNvSpPr>
            <a:spLocks/>
          </p:cNvSpPr>
          <p:nvPr/>
        </p:nvSpPr>
        <p:spPr bwMode="auto">
          <a:xfrm>
            <a:off x="4356100" y="2276475"/>
            <a:ext cx="1022350" cy="1543050"/>
          </a:xfrm>
          <a:custGeom>
            <a:avLst/>
            <a:gdLst>
              <a:gd name="G0" fmla="+- 21205 0 0"/>
              <a:gd name="G1" fmla="+- 21590 0 0"/>
              <a:gd name="G2" fmla="+- 21600 0 0"/>
              <a:gd name="T0" fmla="*/ 0 w 21205"/>
              <a:gd name="T1" fmla="*/ 17478 h 21590"/>
              <a:gd name="T2" fmla="*/ 20547 w 21205"/>
              <a:gd name="T3" fmla="*/ 0 h 21590"/>
              <a:gd name="T4" fmla="*/ 21205 w 21205"/>
              <a:gd name="T5" fmla="*/ 2159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05" h="21590" fill="none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</a:path>
              <a:path w="21205" h="21590" stroke="0" extrusionOk="0">
                <a:moveTo>
                  <a:pt x="0" y="17478"/>
                </a:moveTo>
                <a:cubicBezTo>
                  <a:pt x="1922" y="7565"/>
                  <a:pt x="10454" y="307"/>
                  <a:pt x="20547" y="0"/>
                </a:cubicBezTo>
                <a:lnTo>
                  <a:pt x="21205" y="2159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1320" name="Line 8"/>
          <p:cNvSpPr>
            <a:spLocks noChangeShapeType="1"/>
          </p:cNvSpPr>
          <p:nvPr/>
        </p:nvSpPr>
        <p:spPr bwMode="auto">
          <a:xfrm flipH="1">
            <a:off x="4211638" y="4005263"/>
            <a:ext cx="0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1321" name="Line 9"/>
          <p:cNvSpPr>
            <a:spLocks noChangeShapeType="1"/>
          </p:cNvSpPr>
          <p:nvPr/>
        </p:nvSpPr>
        <p:spPr bwMode="auto">
          <a:xfrm flipH="1" flipV="1">
            <a:off x="4859338" y="1971675"/>
            <a:ext cx="2889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1322" name="Line 10"/>
          <p:cNvSpPr>
            <a:spLocks noChangeShapeType="1"/>
          </p:cNvSpPr>
          <p:nvPr/>
        </p:nvSpPr>
        <p:spPr bwMode="auto">
          <a:xfrm flipV="1">
            <a:off x="5622925" y="32845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1323" name="Line 11"/>
          <p:cNvSpPr>
            <a:spLocks noChangeShapeType="1"/>
          </p:cNvSpPr>
          <p:nvPr/>
        </p:nvSpPr>
        <p:spPr bwMode="auto">
          <a:xfrm flipV="1">
            <a:off x="48609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1324" name="Line 12"/>
          <p:cNvSpPr>
            <a:spLocks noChangeShapeType="1"/>
          </p:cNvSpPr>
          <p:nvPr/>
        </p:nvSpPr>
        <p:spPr bwMode="auto">
          <a:xfrm>
            <a:off x="5435600" y="2420938"/>
            <a:ext cx="0" cy="3455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1325" name="Rectangle 13"/>
          <p:cNvSpPr>
            <a:spLocks noChangeArrowheads="1"/>
          </p:cNvSpPr>
          <p:nvPr/>
        </p:nvSpPr>
        <p:spPr bwMode="auto">
          <a:xfrm>
            <a:off x="41290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2_71</a:t>
            </a:r>
          </a:p>
        </p:txBody>
      </p:sp>
      <p:sp>
        <p:nvSpPr>
          <p:cNvPr id="781326" name="Line 14"/>
          <p:cNvSpPr>
            <a:spLocks noChangeShapeType="1"/>
          </p:cNvSpPr>
          <p:nvPr/>
        </p:nvSpPr>
        <p:spPr bwMode="auto">
          <a:xfrm flipV="1">
            <a:off x="4356100" y="1557338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27" name="Text Box 15"/>
          <p:cNvSpPr txBox="1">
            <a:spLocks noChangeArrowheads="1"/>
          </p:cNvSpPr>
          <p:nvPr/>
        </p:nvSpPr>
        <p:spPr bwMode="auto">
          <a:xfrm>
            <a:off x="971550" y="486886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externa</a:t>
            </a:r>
          </a:p>
        </p:txBody>
      </p:sp>
      <p:sp>
        <p:nvSpPr>
          <p:cNvPr id="781328" name="Rectangle 16"/>
          <p:cNvSpPr>
            <a:spLocks noChangeArrowheads="1"/>
          </p:cNvSpPr>
          <p:nvPr/>
        </p:nvSpPr>
        <p:spPr bwMode="auto">
          <a:xfrm>
            <a:off x="684213" y="3603625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781329" name="Line 17"/>
          <p:cNvSpPr>
            <a:spLocks noChangeShapeType="1"/>
          </p:cNvSpPr>
          <p:nvPr/>
        </p:nvSpPr>
        <p:spPr bwMode="auto">
          <a:xfrm>
            <a:off x="3132138" y="50847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30" name="Line 18"/>
          <p:cNvSpPr>
            <a:spLocks noChangeShapeType="1"/>
          </p:cNvSpPr>
          <p:nvPr/>
        </p:nvSpPr>
        <p:spPr bwMode="auto">
          <a:xfrm>
            <a:off x="3348038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31" name="Line 19"/>
          <p:cNvSpPr>
            <a:spLocks noChangeShapeType="1"/>
          </p:cNvSpPr>
          <p:nvPr/>
        </p:nvSpPr>
        <p:spPr bwMode="auto">
          <a:xfrm flipH="1" flipV="1">
            <a:off x="3924300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32" name="Text Box 20"/>
          <p:cNvSpPr txBox="1">
            <a:spLocks noChangeArrowheads="1"/>
          </p:cNvSpPr>
          <p:nvPr/>
        </p:nvSpPr>
        <p:spPr bwMode="auto">
          <a:xfrm>
            <a:off x="-1116013" y="198913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Prolongación de la vena safena externa</a:t>
            </a:r>
          </a:p>
        </p:txBody>
      </p:sp>
      <p:sp>
        <p:nvSpPr>
          <p:cNvPr id="781333" name="Line 21"/>
          <p:cNvSpPr>
            <a:spLocks noChangeShapeType="1"/>
          </p:cNvSpPr>
          <p:nvPr/>
        </p:nvSpPr>
        <p:spPr bwMode="auto">
          <a:xfrm flipH="1">
            <a:off x="2555875" y="2997200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34" name="Line 22"/>
          <p:cNvSpPr>
            <a:spLocks noChangeShapeType="1"/>
          </p:cNvSpPr>
          <p:nvPr/>
        </p:nvSpPr>
        <p:spPr bwMode="auto">
          <a:xfrm flipH="1">
            <a:off x="2555875" y="2276475"/>
            <a:ext cx="26638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35" name="Text Box 23"/>
          <p:cNvSpPr txBox="1">
            <a:spLocks noChangeArrowheads="1"/>
          </p:cNvSpPr>
          <p:nvPr/>
        </p:nvSpPr>
        <p:spPr bwMode="auto">
          <a:xfrm>
            <a:off x="395288" y="27813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    Vena de Giacomini</a:t>
            </a:r>
          </a:p>
        </p:txBody>
      </p:sp>
      <p:sp>
        <p:nvSpPr>
          <p:cNvPr id="781336" name="Text Box 24"/>
          <p:cNvSpPr txBox="1">
            <a:spLocks noChangeArrowheads="1"/>
          </p:cNvSpPr>
          <p:nvPr/>
        </p:nvSpPr>
        <p:spPr bwMode="auto">
          <a:xfrm>
            <a:off x="5867400" y="285273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781337" name="Line 25"/>
          <p:cNvSpPr>
            <a:spLocks noChangeShapeType="1"/>
          </p:cNvSpPr>
          <p:nvPr/>
        </p:nvSpPr>
        <p:spPr bwMode="auto">
          <a:xfrm flipH="1">
            <a:off x="5508625" y="30686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38" name="Text Box 26"/>
          <p:cNvSpPr txBox="1">
            <a:spLocks noChangeArrowheads="1"/>
          </p:cNvSpPr>
          <p:nvPr/>
        </p:nvSpPr>
        <p:spPr bwMode="auto">
          <a:xfrm>
            <a:off x="5292725" y="1700213"/>
            <a:ext cx="3851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781339" name="Line 27"/>
          <p:cNvSpPr>
            <a:spLocks noChangeShapeType="1"/>
          </p:cNvSpPr>
          <p:nvPr/>
        </p:nvSpPr>
        <p:spPr bwMode="auto">
          <a:xfrm flipH="1">
            <a:off x="5076825" y="191611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40" name="Line 28"/>
          <p:cNvSpPr>
            <a:spLocks noChangeShapeType="1"/>
          </p:cNvSpPr>
          <p:nvPr/>
        </p:nvSpPr>
        <p:spPr bwMode="auto">
          <a:xfrm flipH="1">
            <a:off x="4211638" y="3717925"/>
            <a:ext cx="4318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41" name="Line 29"/>
          <p:cNvSpPr>
            <a:spLocks noChangeShapeType="1"/>
          </p:cNvSpPr>
          <p:nvPr/>
        </p:nvSpPr>
        <p:spPr bwMode="auto">
          <a:xfrm>
            <a:off x="4859338" y="314166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42" name="Line 30"/>
          <p:cNvSpPr>
            <a:spLocks noChangeShapeType="1"/>
          </p:cNvSpPr>
          <p:nvPr/>
        </p:nvSpPr>
        <p:spPr bwMode="auto">
          <a:xfrm flipV="1">
            <a:off x="4859338" y="36449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43" name="Line 31"/>
          <p:cNvSpPr>
            <a:spLocks noChangeShapeType="1"/>
          </p:cNvSpPr>
          <p:nvPr/>
        </p:nvSpPr>
        <p:spPr bwMode="auto">
          <a:xfrm>
            <a:off x="4211638" y="3500438"/>
            <a:ext cx="21590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1344" name="Line 32"/>
          <p:cNvSpPr>
            <a:spLocks noChangeShapeType="1"/>
          </p:cNvSpPr>
          <p:nvPr/>
        </p:nvSpPr>
        <p:spPr bwMode="auto">
          <a:xfrm flipV="1">
            <a:off x="4211638" y="2349500"/>
            <a:ext cx="0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60" name="Arc 4"/>
          <p:cNvSpPr>
            <a:spLocks/>
          </p:cNvSpPr>
          <p:nvPr/>
        </p:nvSpPr>
        <p:spPr bwMode="auto">
          <a:xfrm>
            <a:off x="3460750" y="3489325"/>
            <a:ext cx="779463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461" name="Line 5"/>
          <p:cNvSpPr>
            <a:spLocks noChangeShapeType="1"/>
          </p:cNvSpPr>
          <p:nvPr/>
        </p:nvSpPr>
        <p:spPr bwMode="auto">
          <a:xfrm>
            <a:off x="3460750" y="4121150"/>
            <a:ext cx="1588" cy="2016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462" name="Arc 6"/>
          <p:cNvSpPr>
            <a:spLocks/>
          </p:cNvSpPr>
          <p:nvPr/>
        </p:nvSpPr>
        <p:spPr bwMode="auto">
          <a:xfrm>
            <a:off x="4283075" y="1547813"/>
            <a:ext cx="817563" cy="6746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87463" name="Line 7"/>
          <p:cNvSpPr>
            <a:spLocks noChangeShapeType="1"/>
          </p:cNvSpPr>
          <p:nvPr/>
        </p:nvSpPr>
        <p:spPr bwMode="auto">
          <a:xfrm>
            <a:off x="5100638" y="2179638"/>
            <a:ext cx="1587" cy="389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464" name="Arc 8"/>
          <p:cNvSpPr>
            <a:spLocks/>
          </p:cNvSpPr>
          <p:nvPr/>
        </p:nvSpPr>
        <p:spPr bwMode="auto">
          <a:xfrm>
            <a:off x="3775075" y="2522538"/>
            <a:ext cx="1160463" cy="1079500"/>
          </a:xfrm>
          <a:custGeom>
            <a:avLst/>
            <a:gdLst>
              <a:gd name="G0" fmla="+- 21600 0 0"/>
              <a:gd name="G1" fmla="+- 12934 0 0"/>
              <a:gd name="G2" fmla="+- 21600 0 0"/>
              <a:gd name="T0" fmla="*/ 4 w 21600"/>
              <a:gd name="T1" fmla="*/ 13346 h 13346"/>
              <a:gd name="T2" fmla="*/ 4300 w 21600"/>
              <a:gd name="T3" fmla="*/ 0 h 13346"/>
              <a:gd name="T4" fmla="*/ 21600 w 21600"/>
              <a:gd name="T5" fmla="*/ 12934 h 13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346" fill="none" extrusionOk="0">
                <a:moveTo>
                  <a:pt x="3" y="13346"/>
                </a:moveTo>
                <a:cubicBezTo>
                  <a:pt x="1" y="13208"/>
                  <a:pt x="0" y="13071"/>
                  <a:pt x="0" y="12934"/>
                </a:cubicBezTo>
                <a:cubicBezTo>
                  <a:pt x="-1" y="8271"/>
                  <a:pt x="1508" y="3734"/>
                  <a:pt x="4300" y="0"/>
                </a:cubicBezTo>
              </a:path>
              <a:path w="21600" h="13346" stroke="0" extrusionOk="0">
                <a:moveTo>
                  <a:pt x="3" y="13346"/>
                </a:moveTo>
                <a:cubicBezTo>
                  <a:pt x="1" y="13208"/>
                  <a:pt x="0" y="13071"/>
                  <a:pt x="0" y="12934"/>
                </a:cubicBezTo>
                <a:cubicBezTo>
                  <a:pt x="-1" y="8271"/>
                  <a:pt x="1508" y="3734"/>
                  <a:pt x="4300" y="0"/>
                </a:cubicBezTo>
                <a:lnTo>
                  <a:pt x="21600" y="1293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787465" name="Line 9"/>
          <p:cNvSpPr>
            <a:spLocks noChangeShapeType="1"/>
          </p:cNvSpPr>
          <p:nvPr/>
        </p:nvSpPr>
        <p:spPr bwMode="auto">
          <a:xfrm flipV="1">
            <a:off x="4289425" y="984250"/>
            <a:ext cx="0" cy="518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7466" name="Line 10"/>
          <p:cNvSpPr>
            <a:spLocks noChangeShapeType="1"/>
          </p:cNvSpPr>
          <p:nvPr/>
        </p:nvSpPr>
        <p:spPr bwMode="auto">
          <a:xfrm flipV="1">
            <a:off x="3924300" y="2492375"/>
            <a:ext cx="2159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7467" name="Line 11"/>
          <p:cNvSpPr>
            <a:spLocks noChangeShapeType="1"/>
          </p:cNvSpPr>
          <p:nvPr/>
        </p:nvSpPr>
        <p:spPr bwMode="auto">
          <a:xfrm flipV="1">
            <a:off x="3694113" y="4352925"/>
            <a:ext cx="0" cy="1639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7468" name="Line 12"/>
          <p:cNvSpPr>
            <a:spLocks noChangeShapeType="1"/>
          </p:cNvSpPr>
          <p:nvPr/>
        </p:nvSpPr>
        <p:spPr bwMode="auto">
          <a:xfrm flipV="1">
            <a:off x="5364163" y="2395538"/>
            <a:ext cx="0" cy="2328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7469" name="Arc 13"/>
          <p:cNvSpPr>
            <a:spLocks/>
          </p:cNvSpPr>
          <p:nvPr/>
        </p:nvSpPr>
        <p:spPr bwMode="auto">
          <a:xfrm>
            <a:off x="4435475" y="1830388"/>
            <a:ext cx="492125" cy="1747837"/>
          </a:xfrm>
          <a:custGeom>
            <a:avLst/>
            <a:gdLst>
              <a:gd name="G0" fmla="+- 9178 0 0"/>
              <a:gd name="G1" fmla="+- 21600 0 0"/>
              <a:gd name="G2" fmla="+- 21600 0 0"/>
              <a:gd name="T0" fmla="*/ 0 w 9178"/>
              <a:gd name="T1" fmla="*/ 2047 h 21600"/>
              <a:gd name="T2" fmla="*/ 9178 w 9178"/>
              <a:gd name="T3" fmla="*/ 0 h 21600"/>
              <a:gd name="T4" fmla="*/ 9178 w 91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78" h="21600" fill="none" extrusionOk="0">
                <a:moveTo>
                  <a:pt x="-1" y="2046"/>
                </a:moveTo>
                <a:cubicBezTo>
                  <a:pt x="2871" y="698"/>
                  <a:pt x="6005" y="0"/>
                  <a:pt x="9177" y="0"/>
                </a:cubicBezTo>
              </a:path>
              <a:path w="9178" h="21600" stroke="0" extrusionOk="0">
                <a:moveTo>
                  <a:pt x="-1" y="2046"/>
                </a:moveTo>
                <a:cubicBezTo>
                  <a:pt x="2871" y="698"/>
                  <a:pt x="6005" y="0"/>
                  <a:pt x="9177" y="0"/>
                </a:cubicBezTo>
                <a:lnTo>
                  <a:pt x="9178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470" name="Arc 14"/>
          <p:cNvSpPr>
            <a:spLocks/>
          </p:cNvSpPr>
          <p:nvPr/>
        </p:nvSpPr>
        <p:spPr bwMode="auto">
          <a:xfrm rot="-19595678">
            <a:off x="4071938" y="2203450"/>
            <a:ext cx="1158875" cy="739775"/>
          </a:xfrm>
          <a:custGeom>
            <a:avLst/>
            <a:gdLst>
              <a:gd name="G0" fmla="+- 21576 0 0"/>
              <a:gd name="G1" fmla="+- 9154 0 0"/>
              <a:gd name="G2" fmla="+- 21600 0 0"/>
              <a:gd name="T0" fmla="*/ 0 w 21576"/>
              <a:gd name="T1" fmla="*/ 8138 h 9154"/>
              <a:gd name="T2" fmla="*/ 2011 w 21576"/>
              <a:gd name="T3" fmla="*/ 0 h 9154"/>
              <a:gd name="T4" fmla="*/ 21576 w 21576"/>
              <a:gd name="T5" fmla="*/ 9154 h 9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6" h="9154" fill="none" extrusionOk="0">
                <a:moveTo>
                  <a:pt x="-1" y="8137"/>
                </a:moveTo>
                <a:cubicBezTo>
                  <a:pt x="132" y="5320"/>
                  <a:pt x="816" y="2555"/>
                  <a:pt x="2011" y="0"/>
                </a:cubicBezTo>
              </a:path>
              <a:path w="21576" h="9154" stroke="0" extrusionOk="0">
                <a:moveTo>
                  <a:pt x="-1" y="8137"/>
                </a:moveTo>
                <a:cubicBezTo>
                  <a:pt x="132" y="5320"/>
                  <a:pt x="816" y="2555"/>
                  <a:pt x="2011" y="0"/>
                </a:cubicBezTo>
                <a:lnTo>
                  <a:pt x="21576" y="9154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7471" name="Freeform 15"/>
          <p:cNvSpPr>
            <a:spLocks/>
          </p:cNvSpPr>
          <p:nvPr/>
        </p:nvSpPr>
        <p:spPr bwMode="auto">
          <a:xfrm>
            <a:off x="3992563" y="197485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96" y="96"/>
              </a:cxn>
              <a:cxn ang="0">
                <a:pos x="288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cubicBezTo>
                  <a:pt x="24" y="272"/>
                  <a:pt x="48" y="160"/>
                  <a:pt x="96" y="96"/>
                </a:cubicBezTo>
                <a:cubicBezTo>
                  <a:pt x="144" y="32"/>
                  <a:pt x="256" y="16"/>
                  <a:pt x="28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7472" name="Text Box 16"/>
          <p:cNvSpPr txBox="1">
            <a:spLocks noChangeArrowheads="1"/>
          </p:cNvSpPr>
          <p:nvPr/>
        </p:nvSpPr>
        <p:spPr bwMode="auto">
          <a:xfrm>
            <a:off x="1619250" y="333375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VENA DE GIACOMINI</a:t>
            </a:r>
          </a:p>
        </p:txBody>
      </p:sp>
      <p:sp>
        <p:nvSpPr>
          <p:cNvPr id="787473" name="Rectangle 17"/>
          <p:cNvSpPr>
            <a:spLocks noChangeArrowheads="1"/>
          </p:cNvSpPr>
          <p:nvPr/>
        </p:nvSpPr>
        <p:spPr bwMode="auto">
          <a:xfrm>
            <a:off x="3636963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2_72</a:t>
            </a:r>
          </a:p>
        </p:txBody>
      </p:sp>
      <p:sp>
        <p:nvSpPr>
          <p:cNvPr id="787474" name="Text Box 18"/>
          <p:cNvSpPr txBox="1">
            <a:spLocks noChangeArrowheads="1"/>
          </p:cNvSpPr>
          <p:nvPr/>
        </p:nvSpPr>
        <p:spPr bwMode="auto">
          <a:xfrm>
            <a:off x="-612775" y="198278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Trayecto extrafascial</a:t>
            </a:r>
          </a:p>
        </p:txBody>
      </p:sp>
      <p:sp>
        <p:nvSpPr>
          <p:cNvPr id="787476" name="Line 20"/>
          <p:cNvSpPr>
            <a:spLocks noChangeShapeType="1"/>
          </p:cNvSpPr>
          <p:nvPr/>
        </p:nvSpPr>
        <p:spPr bwMode="auto">
          <a:xfrm>
            <a:off x="3059113" y="22050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7477" name="Rectangle 21"/>
          <p:cNvSpPr>
            <a:spLocks noChangeArrowheads="1"/>
          </p:cNvSpPr>
          <p:nvPr/>
        </p:nvSpPr>
        <p:spPr bwMode="auto">
          <a:xfrm>
            <a:off x="884238" y="3062288"/>
            <a:ext cx="222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Trayecto intrafascial</a:t>
            </a:r>
          </a:p>
        </p:txBody>
      </p:sp>
      <p:sp>
        <p:nvSpPr>
          <p:cNvPr id="787478" name="Line 22"/>
          <p:cNvSpPr>
            <a:spLocks noChangeShapeType="1"/>
          </p:cNvSpPr>
          <p:nvPr/>
        </p:nvSpPr>
        <p:spPr bwMode="auto">
          <a:xfrm>
            <a:off x="3132138" y="32845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7482" name="Rectangle 26"/>
          <p:cNvSpPr>
            <a:spLocks noChangeArrowheads="1"/>
          </p:cNvSpPr>
          <p:nvPr/>
        </p:nvSpPr>
        <p:spPr bwMode="auto">
          <a:xfrm>
            <a:off x="5734050" y="1731963"/>
            <a:ext cx="222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Trayecto intrafascial</a:t>
            </a:r>
          </a:p>
        </p:txBody>
      </p:sp>
      <p:sp>
        <p:nvSpPr>
          <p:cNvPr id="787483" name="Line 27"/>
          <p:cNvSpPr>
            <a:spLocks noChangeShapeType="1"/>
          </p:cNvSpPr>
          <p:nvPr/>
        </p:nvSpPr>
        <p:spPr bwMode="auto">
          <a:xfrm flipH="1">
            <a:off x="4716463" y="191611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7484" name="Line 28"/>
          <p:cNvSpPr>
            <a:spLocks noChangeShapeType="1"/>
          </p:cNvSpPr>
          <p:nvPr/>
        </p:nvSpPr>
        <p:spPr bwMode="auto">
          <a:xfrm flipV="1">
            <a:off x="3635375" y="3644900"/>
            <a:ext cx="50482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7485" name="Line 29"/>
          <p:cNvSpPr>
            <a:spLocks noChangeShapeType="1"/>
          </p:cNvSpPr>
          <p:nvPr/>
        </p:nvSpPr>
        <p:spPr bwMode="auto">
          <a:xfrm flipV="1">
            <a:off x="3779838" y="1123950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7486" name="Line 30"/>
          <p:cNvSpPr>
            <a:spLocks noChangeShapeType="1"/>
          </p:cNvSpPr>
          <p:nvPr/>
        </p:nvSpPr>
        <p:spPr bwMode="auto">
          <a:xfrm flipV="1">
            <a:off x="3635375" y="1690688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s-ES" sz="2800" b="1">
                <a:solidFill>
                  <a:schemeClr val="tx1"/>
                </a:solidFill>
              </a:rPr>
              <a:t>VENA DE GIACOMINI: Dirección</a:t>
            </a:r>
            <a:r>
              <a:rPr lang="es-ES" b="1">
                <a:solidFill>
                  <a:schemeClr val="tx1"/>
                </a:solidFill>
              </a:rPr>
              <a:t/>
            </a:r>
            <a:br>
              <a:rPr lang="es-ES" b="1">
                <a:solidFill>
                  <a:schemeClr val="tx1"/>
                </a:solidFill>
              </a:rPr>
            </a:b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4800" y="2000250"/>
            <a:ext cx="5181600" cy="29527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a-ES" sz="2800">
                <a:solidFill>
                  <a:schemeClr val="folHlink"/>
                </a:solidFill>
              </a:rPr>
              <a:t>	</a:t>
            </a:r>
            <a:endParaRPr lang="ca-ES" sz="2800" b="1" i="1">
              <a:solidFill>
                <a:srgbClr val="FF3300"/>
              </a:solidFill>
            </a:endParaRPr>
          </a:p>
        </p:txBody>
      </p:sp>
      <p:sp>
        <p:nvSpPr>
          <p:cNvPr id="788484" name="Arc 4"/>
          <p:cNvSpPr>
            <a:spLocks/>
          </p:cNvSpPr>
          <p:nvPr/>
        </p:nvSpPr>
        <p:spPr bwMode="auto">
          <a:xfrm>
            <a:off x="3448050" y="3557588"/>
            <a:ext cx="873125" cy="6286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485" name="Line 5"/>
          <p:cNvSpPr>
            <a:spLocks noChangeShapeType="1"/>
          </p:cNvSpPr>
          <p:nvPr/>
        </p:nvSpPr>
        <p:spPr bwMode="auto">
          <a:xfrm>
            <a:off x="3448050" y="4170363"/>
            <a:ext cx="3175" cy="1957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486" name="Arc 6"/>
          <p:cNvSpPr>
            <a:spLocks/>
          </p:cNvSpPr>
          <p:nvPr/>
        </p:nvSpPr>
        <p:spPr bwMode="auto">
          <a:xfrm>
            <a:off x="4368800" y="1671638"/>
            <a:ext cx="915988" cy="655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88487" name="Line 7"/>
          <p:cNvSpPr>
            <a:spLocks noChangeShapeType="1"/>
          </p:cNvSpPr>
          <p:nvPr/>
        </p:nvSpPr>
        <p:spPr bwMode="auto">
          <a:xfrm>
            <a:off x="5284788" y="2286000"/>
            <a:ext cx="1587" cy="378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488" name="Arc 8"/>
          <p:cNvSpPr>
            <a:spLocks/>
          </p:cNvSpPr>
          <p:nvPr/>
        </p:nvSpPr>
        <p:spPr bwMode="auto">
          <a:xfrm>
            <a:off x="3797300" y="1938338"/>
            <a:ext cx="1300163" cy="1743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9 w 21600"/>
              <a:gd name="T1" fmla="*/ 22207 h 22207"/>
              <a:gd name="T2" fmla="*/ 21600 w 21600"/>
              <a:gd name="T3" fmla="*/ 0 h 22207"/>
              <a:gd name="T4" fmla="*/ 21600 w 21600"/>
              <a:gd name="T5" fmla="*/ 21600 h 2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207" fill="none" extrusionOk="0">
                <a:moveTo>
                  <a:pt x="8" y="22207"/>
                </a:moveTo>
                <a:cubicBezTo>
                  <a:pt x="2" y="22004"/>
                  <a:pt x="0" y="21802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207" stroke="0" extrusionOk="0">
                <a:moveTo>
                  <a:pt x="8" y="22207"/>
                </a:moveTo>
                <a:cubicBezTo>
                  <a:pt x="2" y="22004"/>
                  <a:pt x="0" y="21802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489" name="Line 9"/>
          <p:cNvSpPr>
            <a:spLocks noChangeShapeType="1"/>
          </p:cNvSpPr>
          <p:nvPr/>
        </p:nvSpPr>
        <p:spPr bwMode="auto">
          <a:xfrm flipV="1">
            <a:off x="4376738" y="1125538"/>
            <a:ext cx="0" cy="502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8490" name="Line 10"/>
          <p:cNvSpPr>
            <a:spLocks noChangeShapeType="1"/>
          </p:cNvSpPr>
          <p:nvPr/>
        </p:nvSpPr>
        <p:spPr bwMode="auto">
          <a:xfrm rot="1182171" flipV="1">
            <a:off x="4067175" y="2524125"/>
            <a:ext cx="46038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8491" name="Line 11"/>
          <p:cNvSpPr>
            <a:spLocks noChangeShapeType="1"/>
          </p:cNvSpPr>
          <p:nvPr/>
        </p:nvSpPr>
        <p:spPr bwMode="auto">
          <a:xfrm flipV="1">
            <a:off x="3709988" y="4395788"/>
            <a:ext cx="0" cy="159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8492" name="Line 12"/>
          <p:cNvSpPr>
            <a:spLocks noChangeShapeType="1"/>
          </p:cNvSpPr>
          <p:nvPr/>
        </p:nvSpPr>
        <p:spPr bwMode="auto">
          <a:xfrm flipV="1">
            <a:off x="5580063" y="2495550"/>
            <a:ext cx="0" cy="251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 flipV="1">
            <a:off x="3635375" y="3716338"/>
            <a:ext cx="5048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 flipV="1">
            <a:off x="3851275" y="1123950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 flipV="1">
            <a:off x="3708400" y="1690688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8496" name="Rectangle 16"/>
          <p:cNvSpPr>
            <a:spLocks noChangeArrowheads="1"/>
          </p:cNvSpPr>
          <p:nvPr/>
        </p:nvSpPr>
        <p:spPr bwMode="auto">
          <a:xfrm>
            <a:off x="3779838" y="630872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989013" y="5006975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5978" name="Text Box 26"/>
          <p:cNvSpPr txBox="1">
            <a:spLocks noChangeArrowheads="1"/>
          </p:cNvSpPr>
          <p:nvPr/>
        </p:nvSpPr>
        <p:spPr bwMode="auto">
          <a:xfrm>
            <a:off x="5853113" y="4854575"/>
            <a:ext cx="1077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h3</a:t>
            </a: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fr-F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 g</a:t>
            </a:r>
          </a:p>
        </p:txBody>
      </p:sp>
      <p:sp>
        <p:nvSpPr>
          <p:cNvPr id="125979" name="AutoShape 27"/>
          <p:cNvSpPr>
            <a:spLocks noChangeArrowheads="1"/>
          </p:cNvSpPr>
          <p:nvPr/>
        </p:nvSpPr>
        <p:spPr bwMode="auto">
          <a:xfrm rot="5400000">
            <a:off x="4722813" y="2949575"/>
            <a:ext cx="24384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5395913" y="24161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h1</a:t>
            </a:r>
          </a:p>
        </p:txBody>
      </p:sp>
      <p:grpSp>
        <p:nvGrpSpPr>
          <p:cNvPr id="125985" name="Group 33"/>
          <p:cNvGrpSpPr>
            <a:grpSpLocks/>
          </p:cNvGrpSpPr>
          <p:nvPr/>
        </p:nvGrpSpPr>
        <p:grpSpPr bwMode="auto">
          <a:xfrm>
            <a:off x="3656013" y="1882775"/>
            <a:ext cx="1676400" cy="3097213"/>
            <a:chOff x="2592" y="569"/>
            <a:chExt cx="1872" cy="3199"/>
          </a:xfrm>
        </p:grpSpPr>
        <p:sp>
          <p:nvSpPr>
            <p:cNvPr id="125986" name="Oval 34" descr="blanc)"/>
            <p:cNvSpPr>
              <a:spLocks noChangeArrowheads="1"/>
            </p:cNvSpPr>
            <p:nvPr/>
          </p:nvSpPr>
          <p:spPr bwMode="auto">
            <a:xfrm>
              <a:off x="3312" y="1263"/>
              <a:ext cx="276" cy="35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87" name="Oval 35"/>
            <p:cNvSpPr>
              <a:spLocks noChangeArrowheads="1"/>
            </p:cNvSpPr>
            <p:nvPr/>
          </p:nvSpPr>
          <p:spPr bwMode="auto">
            <a:xfrm rot="18600000">
              <a:off x="3530" y="1333"/>
              <a:ext cx="208" cy="54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88" name="Oval 36"/>
            <p:cNvSpPr>
              <a:spLocks noChangeArrowheads="1"/>
            </p:cNvSpPr>
            <p:nvPr/>
          </p:nvSpPr>
          <p:spPr bwMode="auto">
            <a:xfrm>
              <a:off x="3689" y="1659"/>
              <a:ext cx="522" cy="16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89" name="Oval 37"/>
            <p:cNvSpPr>
              <a:spLocks noChangeArrowheads="1"/>
            </p:cNvSpPr>
            <p:nvPr/>
          </p:nvSpPr>
          <p:spPr bwMode="auto">
            <a:xfrm>
              <a:off x="4182" y="1714"/>
              <a:ext cx="282" cy="6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0" name="Oval 38"/>
            <p:cNvSpPr>
              <a:spLocks noChangeArrowheads="1"/>
            </p:cNvSpPr>
            <p:nvPr/>
          </p:nvSpPr>
          <p:spPr bwMode="auto">
            <a:xfrm rot="1740000" flipH="1">
              <a:off x="3216" y="2136"/>
              <a:ext cx="299" cy="98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1" name="Oval 39"/>
            <p:cNvSpPr>
              <a:spLocks noChangeArrowheads="1"/>
            </p:cNvSpPr>
            <p:nvPr/>
          </p:nvSpPr>
          <p:spPr bwMode="auto">
            <a:xfrm rot="3120000">
              <a:off x="2746" y="2854"/>
              <a:ext cx="290" cy="59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2" name="Oval 40"/>
            <p:cNvSpPr>
              <a:spLocks noChangeArrowheads="1"/>
            </p:cNvSpPr>
            <p:nvPr/>
          </p:nvSpPr>
          <p:spPr bwMode="auto">
            <a:xfrm rot="3120000">
              <a:off x="2489" y="3417"/>
              <a:ext cx="519" cy="1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3" name="Oval 41"/>
            <p:cNvSpPr>
              <a:spLocks noChangeArrowheads="1"/>
            </p:cNvSpPr>
            <p:nvPr/>
          </p:nvSpPr>
          <p:spPr bwMode="auto">
            <a:xfrm rot="3120000">
              <a:off x="3103" y="2899"/>
              <a:ext cx="149" cy="17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4" name="Oval 42"/>
            <p:cNvSpPr>
              <a:spLocks noChangeArrowheads="1"/>
            </p:cNvSpPr>
            <p:nvPr/>
          </p:nvSpPr>
          <p:spPr bwMode="auto">
            <a:xfrm>
              <a:off x="3035" y="1223"/>
              <a:ext cx="671" cy="115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5" name="Rectangle 43"/>
            <p:cNvSpPr>
              <a:spLocks noChangeArrowheads="1"/>
            </p:cNvSpPr>
            <p:nvPr/>
          </p:nvSpPr>
          <p:spPr bwMode="auto">
            <a:xfrm>
              <a:off x="3267" y="1025"/>
              <a:ext cx="161" cy="271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6" name="Oval 44"/>
            <p:cNvSpPr>
              <a:spLocks noChangeArrowheads="1"/>
            </p:cNvSpPr>
            <p:nvPr/>
          </p:nvSpPr>
          <p:spPr bwMode="auto">
            <a:xfrm rot="20220000" flipH="1">
              <a:off x="3158" y="2197"/>
              <a:ext cx="329" cy="991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7" name="Oval 45"/>
            <p:cNvSpPr>
              <a:spLocks noChangeArrowheads="1"/>
            </p:cNvSpPr>
            <p:nvPr/>
          </p:nvSpPr>
          <p:spPr bwMode="auto">
            <a:xfrm>
              <a:off x="3347" y="3077"/>
              <a:ext cx="263" cy="661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8" name="Oval 46"/>
            <p:cNvSpPr>
              <a:spLocks noChangeArrowheads="1"/>
            </p:cNvSpPr>
            <p:nvPr/>
          </p:nvSpPr>
          <p:spPr bwMode="auto">
            <a:xfrm>
              <a:off x="3432" y="3622"/>
              <a:ext cx="467" cy="14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999" name="Oval 47"/>
            <p:cNvSpPr>
              <a:spLocks noChangeArrowheads="1"/>
            </p:cNvSpPr>
            <p:nvPr/>
          </p:nvSpPr>
          <p:spPr bwMode="auto">
            <a:xfrm>
              <a:off x="3468" y="3004"/>
              <a:ext cx="134" cy="18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00" name="Oval 48"/>
            <p:cNvSpPr>
              <a:spLocks noChangeArrowheads="1"/>
            </p:cNvSpPr>
            <p:nvPr/>
          </p:nvSpPr>
          <p:spPr bwMode="auto">
            <a:xfrm>
              <a:off x="2995" y="1315"/>
              <a:ext cx="282" cy="26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01" name="Oval 49"/>
            <p:cNvSpPr>
              <a:spLocks noChangeArrowheads="1"/>
            </p:cNvSpPr>
            <p:nvPr/>
          </p:nvSpPr>
          <p:spPr bwMode="auto">
            <a:xfrm rot="2400000">
              <a:off x="2867" y="1339"/>
              <a:ext cx="204" cy="62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02" name="Oval 50"/>
            <p:cNvSpPr>
              <a:spLocks noChangeArrowheads="1"/>
            </p:cNvSpPr>
            <p:nvPr/>
          </p:nvSpPr>
          <p:spPr bwMode="auto">
            <a:xfrm>
              <a:off x="2725" y="1799"/>
              <a:ext cx="151" cy="578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03" name="Oval 51"/>
            <p:cNvSpPr>
              <a:spLocks noChangeArrowheads="1"/>
            </p:cNvSpPr>
            <p:nvPr/>
          </p:nvSpPr>
          <p:spPr bwMode="auto">
            <a:xfrm>
              <a:off x="2772" y="2303"/>
              <a:ext cx="55" cy="3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04" name="Oval 52"/>
            <p:cNvSpPr>
              <a:spLocks noChangeArrowheads="1"/>
            </p:cNvSpPr>
            <p:nvPr/>
          </p:nvSpPr>
          <p:spPr bwMode="auto">
            <a:xfrm>
              <a:off x="3145" y="569"/>
              <a:ext cx="410" cy="53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05" name="Oval 53"/>
            <p:cNvSpPr>
              <a:spLocks noChangeArrowheads="1"/>
            </p:cNvSpPr>
            <p:nvPr/>
          </p:nvSpPr>
          <p:spPr bwMode="auto">
            <a:xfrm>
              <a:off x="3492" y="695"/>
              <a:ext cx="206" cy="106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6006" name="AutoShape 54"/>
          <p:cNvSpPr>
            <a:spLocks noChangeArrowheads="1"/>
          </p:cNvSpPr>
          <p:nvPr/>
        </p:nvSpPr>
        <p:spPr bwMode="auto">
          <a:xfrm rot="174512">
            <a:off x="4265613" y="2873375"/>
            <a:ext cx="307975" cy="3968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08" name="AutoShape 56"/>
          <p:cNvSpPr>
            <a:spLocks noChangeArrowheads="1"/>
          </p:cNvSpPr>
          <p:nvPr/>
        </p:nvSpPr>
        <p:spPr bwMode="auto">
          <a:xfrm rot="5400000">
            <a:off x="5599113" y="4511675"/>
            <a:ext cx="6858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09" name="Text Box 57"/>
          <p:cNvSpPr txBox="1">
            <a:spLocks noChangeArrowheads="1"/>
          </p:cNvSpPr>
          <p:nvPr/>
        </p:nvSpPr>
        <p:spPr bwMode="auto">
          <a:xfrm>
            <a:off x="5256213" y="4359275"/>
            <a:ext cx="611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h3</a:t>
            </a:r>
          </a:p>
        </p:txBody>
      </p:sp>
      <p:sp>
        <p:nvSpPr>
          <p:cNvPr id="126011" name="Rectangle 59"/>
          <p:cNvSpPr>
            <a:spLocks noChangeArrowheads="1"/>
          </p:cNvSpPr>
          <p:nvPr/>
        </p:nvSpPr>
        <p:spPr bwMode="auto">
          <a:xfrm>
            <a:off x="2605088" y="3052763"/>
            <a:ext cx="525462" cy="661987"/>
          </a:xfrm>
          <a:prstGeom prst="rect">
            <a:avLst/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13" name="Rectangle 61" descr="Diagonales larges vers le haut"/>
          <p:cNvSpPr>
            <a:spLocks noChangeArrowheads="1"/>
          </p:cNvSpPr>
          <p:nvPr/>
        </p:nvSpPr>
        <p:spPr bwMode="auto">
          <a:xfrm>
            <a:off x="2717800" y="3108325"/>
            <a:ext cx="393700" cy="5588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14" name="Rectangle 62"/>
          <p:cNvSpPr>
            <a:spLocks noChangeArrowheads="1"/>
          </p:cNvSpPr>
          <p:nvPr/>
        </p:nvSpPr>
        <p:spPr bwMode="auto">
          <a:xfrm>
            <a:off x="2744788" y="3108325"/>
            <a:ext cx="338137" cy="55880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15" name="AutoShape 63"/>
          <p:cNvSpPr>
            <a:spLocks noChangeArrowheads="1"/>
          </p:cNvSpPr>
          <p:nvPr/>
        </p:nvSpPr>
        <p:spPr bwMode="auto">
          <a:xfrm rot="5400000" flipV="1">
            <a:off x="2721770" y="3361531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16" name="AutoShape 64"/>
          <p:cNvSpPr>
            <a:spLocks noChangeArrowheads="1"/>
          </p:cNvSpPr>
          <p:nvPr/>
        </p:nvSpPr>
        <p:spPr bwMode="auto">
          <a:xfrm rot="-5400000" flipH="1" flipV="1">
            <a:off x="2880520" y="3361531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17" name="Oval 65" descr="Diagonales larges vers le haut"/>
          <p:cNvSpPr>
            <a:spLocks noChangeArrowheads="1"/>
          </p:cNvSpPr>
          <p:nvPr/>
        </p:nvSpPr>
        <p:spPr bwMode="auto">
          <a:xfrm>
            <a:off x="2689225" y="3317875"/>
            <a:ext cx="150813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18" name="Oval 66" descr="Diagonales larges vers le haut"/>
          <p:cNvSpPr>
            <a:spLocks noChangeArrowheads="1"/>
          </p:cNvSpPr>
          <p:nvPr/>
        </p:nvSpPr>
        <p:spPr bwMode="auto">
          <a:xfrm>
            <a:off x="3006725" y="3314700"/>
            <a:ext cx="123825" cy="227013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19" name="Oval 67"/>
          <p:cNvSpPr>
            <a:spLocks noChangeArrowheads="1"/>
          </p:cNvSpPr>
          <p:nvPr/>
        </p:nvSpPr>
        <p:spPr bwMode="auto">
          <a:xfrm>
            <a:off x="3021013" y="3332163"/>
            <a:ext cx="93662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0" name="Oval 68"/>
          <p:cNvSpPr>
            <a:spLocks noChangeArrowheads="1"/>
          </p:cNvSpPr>
          <p:nvPr/>
        </p:nvSpPr>
        <p:spPr bwMode="auto">
          <a:xfrm>
            <a:off x="2714625" y="3332163"/>
            <a:ext cx="111125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1" name="AutoShape 69"/>
          <p:cNvSpPr>
            <a:spLocks noChangeArrowheads="1"/>
          </p:cNvSpPr>
          <p:nvPr/>
        </p:nvSpPr>
        <p:spPr bwMode="auto">
          <a:xfrm>
            <a:off x="2741613" y="3227388"/>
            <a:ext cx="346075" cy="120650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2" name="Oval 70" descr="Diagonales larges vers le bas"/>
          <p:cNvSpPr>
            <a:spLocks noChangeArrowheads="1"/>
          </p:cNvSpPr>
          <p:nvPr/>
        </p:nvSpPr>
        <p:spPr bwMode="auto">
          <a:xfrm>
            <a:off x="2714625" y="3065463"/>
            <a:ext cx="390525" cy="73025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3" name="Oval 71"/>
          <p:cNvSpPr>
            <a:spLocks noChangeArrowheads="1"/>
          </p:cNvSpPr>
          <p:nvPr/>
        </p:nvSpPr>
        <p:spPr bwMode="auto">
          <a:xfrm>
            <a:off x="2732088" y="3081338"/>
            <a:ext cx="355600" cy="650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4" name="Oval 72"/>
          <p:cNvSpPr>
            <a:spLocks noChangeArrowheads="1"/>
          </p:cNvSpPr>
          <p:nvPr/>
        </p:nvSpPr>
        <p:spPr bwMode="auto">
          <a:xfrm>
            <a:off x="2751138" y="3636963"/>
            <a:ext cx="336550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5" name="Rectangle 73"/>
          <p:cNvSpPr>
            <a:spLocks noChangeArrowheads="1"/>
          </p:cNvSpPr>
          <p:nvPr/>
        </p:nvSpPr>
        <p:spPr bwMode="auto">
          <a:xfrm>
            <a:off x="2617788" y="3619500"/>
            <a:ext cx="96837" cy="111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0638" tIns="9525" rIns="20638" bIns="9525">
            <a:spAutoFit/>
          </a:bodyPr>
          <a:lstStyle/>
          <a:p>
            <a:pPr defTabSz="47625">
              <a:spcBef>
                <a:spcPct val="0"/>
              </a:spcBef>
            </a:pPr>
            <a:r>
              <a:rPr lang="fr-FR" sz="6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6026" name="Rectangle 74"/>
          <p:cNvSpPr>
            <a:spLocks noChangeArrowheads="1"/>
          </p:cNvSpPr>
          <p:nvPr/>
        </p:nvSpPr>
        <p:spPr bwMode="auto">
          <a:xfrm>
            <a:off x="2882900" y="3557588"/>
            <a:ext cx="188913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638" tIns="9525" rIns="20638" bIns="9525">
            <a:spAutoFit/>
          </a:bodyPr>
          <a:lstStyle/>
          <a:p>
            <a:pPr defTabSz="47625">
              <a:spcBef>
                <a:spcPct val="0"/>
              </a:spcBef>
            </a:pPr>
            <a:r>
              <a:rPr lang="fr-FR" sz="600" b="1">
                <a:solidFill>
                  <a:schemeClr val="tx1"/>
                </a:solidFill>
              </a:rPr>
              <a:t>Flux</a:t>
            </a:r>
          </a:p>
        </p:txBody>
      </p:sp>
      <p:sp>
        <p:nvSpPr>
          <p:cNvPr id="126027" name="Rectangle 75"/>
          <p:cNvSpPr>
            <a:spLocks noChangeArrowheads="1"/>
          </p:cNvSpPr>
          <p:nvPr/>
        </p:nvSpPr>
        <p:spPr bwMode="auto">
          <a:xfrm>
            <a:off x="2581275" y="4090988"/>
            <a:ext cx="525463" cy="661987"/>
          </a:xfrm>
          <a:prstGeom prst="rect">
            <a:avLst/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8" name="Rectangle 76" descr="Diagonales larges vers le haut"/>
          <p:cNvSpPr>
            <a:spLocks noChangeArrowheads="1"/>
          </p:cNvSpPr>
          <p:nvPr/>
        </p:nvSpPr>
        <p:spPr bwMode="auto">
          <a:xfrm>
            <a:off x="2693988" y="4146550"/>
            <a:ext cx="393700" cy="78105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29" name="Rectangle 77"/>
          <p:cNvSpPr>
            <a:spLocks noChangeArrowheads="1"/>
          </p:cNvSpPr>
          <p:nvPr/>
        </p:nvSpPr>
        <p:spPr bwMode="auto">
          <a:xfrm>
            <a:off x="2720975" y="4146550"/>
            <a:ext cx="339725" cy="78105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30" name="Oval 78" descr="Diagonales larges vers le haut"/>
          <p:cNvSpPr>
            <a:spLocks noChangeArrowheads="1"/>
          </p:cNvSpPr>
          <p:nvPr/>
        </p:nvSpPr>
        <p:spPr bwMode="auto">
          <a:xfrm>
            <a:off x="2665413" y="4356100"/>
            <a:ext cx="217487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31" name="Oval 79" descr="Diagonales larges vers le haut"/>
          <p:cNvSpPr>
            <a:spLocks noChangeArrowheads="1"/>
          </p:cNvSpPr>
          <p:nvPr/>
        </p:nvSpPr>
        <p:spPr bwMode="auto">
          <a:xfrm>
            <a:off x="2906713" y="4351338"/>
            <a:ext cx="217487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6130" name="Group 178"/>
          <p:cNvGrpSpPr>
            <a:grpSpLocks/>
          </p:cNvGrpSpPr>
          <p:nvPr/>
        </p:nvGrpSpPr>
        <p:grpSpPr bwMode="auto">
          <a:xfrm>
            <a:off x="2684463" y="4368800"/>
            <a:ext cx="400050" cy="201613"/>
            <a:chOff x="1680" y="1758"/>
            <a:chExt cx="252" cy="127"/>
          </a:xfrm>
        </p:grpSpPr>
        <p:sp>
          <p:nvSpPr>
            <p:cNvPr id="126032" name="Oval 80"/>
            <p:cNvSpPr>
              <a:spLocks noChangeArrowheads="1"/>
            </p:cNvSpPr>
            <p:nvPr/>
          </p:nvSpPr>
          <p:spPr bwMode="auto">
            <a:xfrm>
              <a:off x="1815" y="1758"/>
              <a:ext cx="117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33" name="Oval 81"/>
            <p:cNvSpPr>
              <a:spLocks noChangeArrowheads="1"/>
            </p:cNvSpPr>
            <p:nvPr/>
          </p:nvSpPr>
          <p:spPr bwMode="auto">
            <a:xfrm>
              <a:off x="1680" y="1758"/>
              <a:ext cx="111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6034" name="AutoShape 82"/>
          <p:cNvSpPr>
            <a:spLocks noChangeArrowheads="1"/>
          </p:cNvSpPr>
          <p:nvPr/>
        </p:nvSpPr>
        <p:spPr bwMode="auto">
          <a:xfrm>
            <a:off x="2717800" y="4240213"/>
            <a:ext cx="336550" cy="201612"/>
          </a:xfrm>
          <a:prstGeom prst="roundRect">
            <a:avLst>
              <a:gd name="adj" fmla="val 48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35" name="Oval 83"/>
          <p:cNvSpPr>
            <a:spLocks noChangeArrowheads="1"/>
          </p:cNvSpPr>
          <p:nvPr/>
        </p:nvSpPr>
        <p:spPr bwMode="auto">
          <a:xfrm>
            <a:off x="2749550" y="3554413"/>
            <a:ext cx="304800" cy="725487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38" name="Oval 86"/>
          <p:cNvSpPr>
            <a:spLocks noChangeArrowheads="1"/>
          </p:cNvSpPr>
          <p:nvPr/>
        </p:nvSpPr>
        <p:spPr bwMode="auto">
          <a:xfrm>
            <a:off x="2727325" y="4868863"/>
            <a:ext cx="336550" cy="730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39" name="Rectangle 87"/>
          <p:cNvSpPr>
            <a:spLocks noChangeArrowheads="1"/>
          </p:cNvSpPr>
          <p:nvPr/>
        </p:nvSpPr>
        <p:spPr bwMode="auto">
          <a:xfrm>
            <a:off x="2593975" y="4157663"/>
            <a:ext cx="96838" cy="111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0638" tIns="9525" rIns="20638" bIns="9525">
            <a:spAutoFit/>
          </a:bodyPr>
          <a:lstStyle/>
          <a:p>
            <a:pPr defTabSz="47625">
              <a:spcBef>
                <a:spcPct val="0"/>
              </a:spcBef>
            </a:pPr>
            <a:r>
              <a:rPr lang="fr-FR" sz="6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6040" name="AutoShape 88"/>
          <p:cNvSpPr>
            <a:spLocks noChangeArrowheads="1"/>
          </p:cNvSpPr>
          <p:nvPr/>
        </p:nvSpPr>
        <p:spPr bwMode="auto">
          <a:xfrm>
            <a:off x="2843213" y="3043238"/>
            <a:ext cx="160337" cy="768350"/>
          </a:xfrm>
          <a:prstGeom prst="upArrow">
            <a:avLst>
              <a:gd name="adj1" fmla="val 50000"/>
              <a:gd name="adj2" fmla="val 239583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41" name="Oval 89" descr="Diagonales larges vers le haut"/>
          <p:cNvSpPr>
            <a:spLocks noChangeArrowheads="1"/>
          </p:cNvSpPr>
          <p:nvPr/>
        </p:nvSpPr>
        <p:spPr bwMode="auto">
          <a:xfrm>
            <a:off x="2427288" y="3595688"/>
            <a:ext cx="503237" cy="684212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43" name="Oval 91" descr="Diagonales larges vers le haut"/>
          <p:cNvSpPr>
            <a:spLocks noChangeArrowheads="1"/>
          </p:cNvSpPr>
          <p:nvPr/>
        </p:nvSpPr>
        <p:spPr bwMode="auto">
          <a:xfrm>
            <a:off x="2930525" y="3595688"/>
            <a:ext cx="503238" cy="684212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6127" name="Group 175"/>
          <p:cNvGrpSpPr>
            <a:grpSpLocks/>
          </p:cNvGrpSpPr>
          <p:nvPr/>
        </p:nvGrpSpPr>
        <p:grpSpPr bwMode="auto">
          <a:xfrm>
            <a:off x="2393950" y="3595688"/>
            <a:ext cx="1073150" cy="684212"/>
            <a:chOff x="1483" y="1271"/>
            <a:chExt cx="676" cy="431"/>
          </a:xfrm>
        </p:grpSpPr>
        <p:sp>
          <p:nvSpPr>
            <p:cNvPr id="126042" name="Oval 90"/>
            <p:cNvSpPr>
              <a:spLocks noChangeArrowheads="1"/>
            </p:cNvSpPr>
            <p:nvPr/>
          </p:nvSpPr>
          <p:spPr bwMode="auto">
            <a:xfrm>
              <a:off x="1483" y="1271"/>
              <a:ext cx="317" cy="431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044" name="Oval 92"/>
            <p:cNvSpPr>
              <a:spLocks noChangeArrowheads="1"/>
            </p:cNvSpPr>
            <p:nvPr/>
          </p:nvSpPr>
          <p:spPr bwMode="auto">
            <a:xfrm>
              <a:off x="1842" y="1271"/>
              <a:ext cx="317" cy="431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6045" name="Rectangle 93"/>
          <p:cNvSpPr>
            <a:spLocks noChangeArrowheads="1"/>
          </p:cNvSpPr>
          <p:nvPr/>
        </p:nvSpPr>
        <p:spPr bwMode="auto">
          <a:xfrm>
            <a:off x="2436813" y="2644775"/>
            <a:ext cx="727075" cy="227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46038" tIns="22225" rIns="46038" bIns="22225">
            <a:spAutoFit/>
          </a:bodyPr>
          <a:lstStyle/>
          <a:p>
            <a:pPr defTabSz="231775">
              <a:spcBef>
                <a:spcPct val="0"/>
              </a:spcBef>
            </a:pPr>
            <a:r>
              <a:rPr lang="fr-FR" sz="1200" b="1">
                <a:solidFill>
                  <a:schemeClr val="tx1"/>
                </a:solidFill>
              </a:rPr>
              <a:t>SiSTOLE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26051" name="Rectangle 99"/>
          <p:cNvSpPr>
            <a:spLocks noChangeArrowheads="1"/>
          </p:cNvSpPr>
          <p:nvPr/>
        </p:nvSpPr>
        <p:spPr bwMode="auto">
          <a:xfrm>
            <a:off x="1692275" y="3135313"/>
            <a:ext cx="131763" cy="176530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52" name="AutoShape 100"/>
          <p:cNvSpPr>
            <a:spLocks noChangeArrowheads="1"/>
          </p:cNvSpPr>
          <p:nvPr/>
        </p:nvSpPr>
        <p:spPr bwMode="auto">
          <a:xfrm>
            <a:off x="1654175" y="3403600"/>
            <a:ext cx="131763" cy="149225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53" name="Oval 101" descr="Diagonales larges vers le bas"/>
          <p:cNvSpPr>
            <a:spLocks noChangeArrowheads="1"/>
          </p:cNvSpPr>
          <p:nvPr/>
        </p:nvSpPr>
        <p:spPr bwMode="auto">
          <a:xfrm>
            <a:off x="1646238" y="3100388"/>
            <a:ext cx="150812" cy="88900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54" name="Oval 102"/>
          <p:cNvSpPr>
            <a:spLocks noChangeArrowheads="1"/>
          </p:cNvSpPr>
          <p:nvPr/>
        </p:nvSpPr>
        <p:spPr bwMode="auto">
          <a:xfrm>
            <a:off x="1657350" y="3117850"/>
            <a:ext cx="136525" cy="103188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56" name="AutoShape 104"/>
          <p:cNvSpPr>
            <a:spLocks noChangeArrowheads="1"/>
          </p:cNvSpPr>
          <p:nvPr/>
        </p:nvSpPr>
        <p:spPr bwMode="auto">
          <a:xfrm>
            <a:off x="1655763" y="4173538"/>
            <a:ext cx="133350" cy="149225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57" name="Rectangle 105" descr="Diagonales larges vers le haut"/>
          <p:cNvSpPr>
            <a:spLocks noChangeArrowheads="1"/>
          </p:cNvSpPr>
          <p:nvPr/>
        </p:nvSpPr>
        <p:spPr bwMode="auto">
          <a:xfrm rot="5400000">
            <a:off x="2173287" y="2741613"/>
            <a:ext cx="142875" cy="9271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58" name="Rectangle 106"/>
          <p:cNvSpPr>
            <a:spLocks noChangeArrowheads="1"/>
          </p:cNvSpPr>
          <p:nvPr/>
        </p:nvSpPr>
        <p:spPr bwMode="auto">
          <a:xfrm rot="5400000">
            <a:off x="2184401" y="2714625"/>
            <a:ext cx="120650" cy="9810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59" name="Rectangle 107" descr="Diagonales larges vers le haut"/>
          <p:cNvSpPr>
            <a:spLocks noChangeArrowheads="1"/>
          </p:cNvSpPr>
          <p:nvPr/>
        </p:nvSpPr>
        <p:spPr bwMode="auto">
          <a:xfrm rot="5400000">
            <a:off x="2174081" y="4221957"/>
            <a:ext cx="141287" cy="9271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60" name="Rectangle 108"/>
          <p:cNvSpPr>
            <a:spLocks noChangeArrowheads="1"/>
          </p:cNvSpPr>
          <p:nvPr/>
        </p:nvSpPr>
        <p:spPr bwMode="auto">
          <a:xfrm rot="5400000">
            <a:off x="2197100" y="4181476"/>
            <a:ext cx="122237" cy="1008062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86" name="AutoShape 134"/>
          <p:cNvSpPr>
            <a:spLocks noChangeArrowheads="1"/>
          </p:cNvSpPr>
          <p:nvPr/>
        </p:nvSpPr>
        <p:spPr bwMode="auto">
          <a:xfrm rot="10800000" flipV="1">
            <a:off x="2408238" y="4624388"/>
            <a:ext cx="303212" cy="52387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87" name="AutoShape 135"/>
          <p:cNvSpPr>
            <a:spLocks noChangeArrowheads="1"/>
          </p:cNvSpPr>
          <p:nvPr/>
        </p:nvSpPr>
        <p:spPr bwMode="auto">
          <a:xfrm flipH="1" flipV="1">
            <a:off x="2408238" y="4679950"/>
            <a:ext cx="303212" cy="52388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88" name="Oval 136" descr="Diagonales larges vers le haut"/>
          <p:cNvSpPr>
            <a:spLocks noChangeArrowheads="1"/>
          </p:cNvSpPr>
          <p:nvPr/>
        </p:nvSpPr>
        <p:spPr bwMode="auto">
          <a:xfrm rot="5400000">
            <a:off x="2535238" y="4470400"/>
            <a:ext cx="58738" cy="312737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89" name="Oval 137" descr="Diagonales larges vers le haut"/>
          <p:cNvSpPr>
            <a:spLocks noChangeArrowheads="1"/>
          </p:cNvSpPr>
          <p:nvPr/>
        </p:nvSpPr>
        <p:spPr bwMode="auto">
          <a:xfrm rot="5400000">
            <a:off x="2540000" y="4570413"/>
            <a:ext cx="58737" cy="312738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90" name="Oval 138"/>
          <p:cNvSpPr>
            <a:spLocks noChangeArrowheads="1"/>
          </p:cNvSpPr>
          <p:nvPr/>
        </p:nvSpPr>
        <p:spPr bwMode="auto">
          <a:xfrm rot="5400000">
            <a:off x="2548732" y="4596606"/>
            <a:ext cx="31750" cy="271463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91" name="Oval 139"/>
          <p:cNvSpPr>
            <a:spLocks noChangeArrowheads="1"/>
          </p:cNvSpPr>
          <p:nvPr/>
        </p:nvSpPr>
        <p:spPr bwMode="auto">
          <a:xfrm rot="5400000">
            <a:off x="2545557" y="4490243"/>
            <a:ext cx="38100" cy="271463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92" name="Oval 140"/>
          <p:cNvSpPr>
            <a:spLocks noChangeArrowheads="1"/>
          </p:cNvSpPr>
          <p:nvPr/>
        </p:nvSpPr>
        <p:spPr bwMode="auto">
          <a:xfrm rot="5400000">
            <a:off x="2607469" y="4560094"/>
            <a:ext cx="120650" cy="2460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20" name="AutoShape 168"/>
          <p:cNvSpPr>
            <a:spLocks noChangeArrowheads="1"/>
          </p:cNvSpPr>
          <p:nvPr/>
        </p:nvSpPr>
        <p:spPr bwMode="auto">
          <a:xfrm>
            <a:off x="2462213" y="3128963"/>
            <a:ext cx="354012" cy="125412"/>
          </a:xfrm>
          <a:prstGeom prst="rightArrow">
            <a:avLst>
              <a:gd name="adj1" fmla="val 50000"/>
              <a:gd name="adj2" fmla="val 70570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21" name="AutoShape 169"/>
          <p:cNvSpPr>
            <a:spLocks noChangeArrowheads="1"/>
          </p:cNvSpPr>
          <p:nvPr/>
        </p:nvSpPr>
        <p:spPr bwMode="auto">
          <a:xfrm>
            <a:off x="1752600" y="3128963"/>
            <a:ext cx="354013" cy="125412"/>
          </a:xfrm>
          <a:prstGeom prst="rightArrow">
            <a:avLst>
              <a:gd name="adj1" fmla="val 50000"/>
              <a:gd name="adj2" fmla="val 70570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34" name="AutoShape 182"/>
          <p:cNvSpPr>
            <a:spLocks noChangeArrowheads="1"/>
          </p:cNvSpPr>
          <p:nvPr/>
        </p:nvSpPr>
        <p:spPr bwMode="auto">
          <a:xfrm rot="10800000" flipV="1">
            <a:off x="2362200" y="4605338"/>
            <a:ext cx="303213" cy="58737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35" name="AutoShape 183"/>
          <p:cNvSpPr>
            <a:spLocks noChangeArrowheads="1"/>
          </p:cNvSpPr>
          <p:nvPr/>
        </p:nvSpPr>
        <p:spPr bwMode="auto">
          <a:xfrm flipH="1" flipV="1">
            <a:off x="2362200" y="4667250"/>
            <a:ext cx="303213" cy="603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36" name="Oval 184" descr="Diagonales larges vers le haut"/>
          <p:cNvSpPr>
            <a:spLocks noChangeArrowheads="1"/>
          </p:cNvSpPr>
          <p:nvPr/>
        </p:nvSpPr>
        <p:spPr bwMode="auto">
          <a:xfrm rot="5400000">
            <a:off x="2462212" y="4475163"/>
            <a:ext cx="112713" cy="312738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37" name="Oval 185" descr="Diagonales larges vers le haut"/>
          <p:cNvSpPr>
            <a:spLocks noChangeArrowheads="1"/>
          </p:cNvSpPr>
          <p:nvPr/>
        </p:nvSpPr>
        <p:spPr bwMode="auto">
          <a:xfrm rot="5400000">
            <a:off x="2491581" y="4564857"/>
            <a:ext cx="65087" cy="31115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38" name="Oval 186"/>
          <p:cNvSpPr>
            <a:spLocks noChangeArrowheads="1"/>
          </p:cNvSpPr>
          <p:nvPr/>
        </p:nvSpPr>
        <p:spPr bwMode="auto">
          <a:xfrm rot="5400000">
            <a:off x="2499519" y="4591844"/>
            <a:ext cx="38100" cy="2714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39" name="Oval 187"/>
          <p:cNvSpPr>
            <a:spLocks noChangeArrowheads="1"/>
          </p:cNvSpPr>
          <p:nvPr/>
        </p:nvSpPr>
        <p:spPr bwMode="auto">
          <a:xfrm rot="5400000">
            <a:off x="2482056" y="4487070"/>
            <a:ext cx="73025" cy="2714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40" name="Oval 188"/>
          <p:cNvSpPr>
            <a:spLocks noChangeArrowheads="1"/>
          </p:cNvSpPr>
          <p:nvPr/>
        </p:nvSpPr>
        <p:spPr bwMode="auto">
          <a:xfrm rot="5400000">
            <a:off x="2554288" y="4549775"/>
            <a:ext cx="136525" cy="24447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42" name="AutoShape 190"/>
          <p:cNvSpPr>
            <a:spLocks noChangeArrowheads="1"/>
          </p:cNvSpPr>
          <p:nvPr/>
        </p:nvSpPr>
        <p:spPr bwMode="auto">
          <a:xfrm rot="-5400000">
            <a:off x="1562101" y="3598862"/>
            <a:ext cx="354012" cy="125413"/>
          </a:xfrm>
          <a:prstGeom prst="rightArrow">
            <a:avLst>
              <a:gd name="adj1" fmla="val 50000"/>
              <a:gd name="adj2" fmla="val 7056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43" name="AutoShape 191"/>
          <p:cNvSpPr>
            <a:spLocks noChangeArrowheads="1"/>
          </p:cNvSpPr>
          <p:nvPr/>
        </p:nvSpPr>
        <p:spPr bwMode="auto">
          <a:xfrm rot="-5400000">
            <a:off x="1577976" y="4329112"/>
            <a:ext cx="354012" cy="125413"/>
          </a:xfrm>
          <a:prstGeom prst="rightArrow">
            <a:avLst>
              <a:gd name="adj1" fmla="val 50000"/>
              <a:gd name="adj2" fmla="val 70569"/>
            </a:avLst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037" name="AutoShape 85"/>
          <p:cNvSpPr>
            <a:spLocks noChangeArrowheads="1"/>
          </p:cNvSpPr>
          <p:nvPr/>
        </p:nvSpPr>
        <p:spPr bwMode="auto">
          <a:xfrm rot="20100000" flipH="1">
            <a:off x="2933700" y="4233863"/>
            <a:ext cx="74613" cy="277812"/>
          </a:xfrm>
          <a:prstGeom prst="downArrow">
            <a:avLst>
              <a:gd name="adj1" fmla="val 50000"/>
              <a:gd name="adj2" fmla="val 183962"/>
            </a:avLst>
          </a:prstGeom>
          <a:solidFill>
            <a:schemeClr val="bg1"/>
          </a:solidFill>
          <a:ln w="31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144" name="AutoShape 192"/>
          <p:cNvSpPr>
            <a:spLocks noChangeArrowheads="1"/>
          </p:cNvSpPr>
          <p:nvPr/>
        </p:nvSpPr>
        <p:spPr bwMode="auto">
          <a:xfrm rot="-20100000">
            <a:off x="2743200" y="4244975"/>
            <a:ext cx="74613" cy="277813"/>
          </a:xfrm>
          <a:prstGeom prst="downArrow">
            <a:avLst>
              <a:gd name="adj1" fmla="val 50000"/>
              <a:gd name="adj2" fmla="val 183963"/>
            </a:avLst>
          </a:prstGeom>
          <a:solidFill>
            <a:schemeClr val="bg1"/>
          </a:solidFill>
          <a:ln w="31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6278" name="Text Box 326"/>
          <p:cNvSpPr txBox="1">
            <a:spLocks noChangeArrowheads="1"/>
          </p:cNvSpPr>
          <p:nvPr/>
        </p:nvSpPr>
        <p:spPr bwMode="auto">
          <a:xfrm>
            <a:off x="1089025" y="519113"/>
            <a:ext cx="679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INCOMPETENCIA VALVULAR SUPERFICIAL</a:t>
            </a:r>
          </a:p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SHUNT VENO-VENOSO CERRADO</a:t>
            </a:r>
          </a:p>
        </p:txBody>
      </p:sp>
      <p:sp>
        <p:nvSpPr>
          <p:cNvPr id="126279" name="Text Box 327"/>
          <p:cNvSpPr txBox="1">
            <a:spLocks noChangeArrowheads="1"/>
          </p:cNvSpPr>
          <p:nvPr/>
        </p:nvSpPr>
        <p:spPr bwMode="auto">
          <a:xfrm>
            <a:off x="6400800" y="2049463"/>
            <a:ext cx="2590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Gradiente de presión hidrostática </a:t>
            </a: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FRACCIONADO</a:t>
            </a:r>
            <a:r>
              <a:rPr lang="fr-FR" sz="2400" b="1">
                <a:solidFill>
                  <a:schemeClr val="tx1"/>
                </a:solidFill>
              </a:rPr>
              <a:t> en relación al tobillo</a:t>
            </a:r>
          </a:p>
        </p:txBody>
      </p:sp>
      <p:sp>
        <p:nvSpPr>
          <p:cNvPr id="126281" name="Rectangle 329"/>
          <p:cNvSpPr>
            <a:spLocks noChangeArrowheads="1"/>
          </p:cNvSpPr>
          <p:nvPr/>
        </p:nvSpPr>
        <p:spPr bwMode="auto">
          <a:xfrm>
            <a:off x="2916238" y="6092825"/>
            <a:ext cx="3251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1_15 (Franceschi)</a:t>
            </a:r>
          </a:p>
          <a:p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126282" name="Text Box 330"/>
          <p:cNvSpPr txBox="1">
            <a:spLocks noChangeArrowheads="1"/>
          </p:cNvSpPr>
          <p:nvPr/>
        </p:nvSpPr>
        <p:spPr bwMode="auto">
          <a:xfrm>
            <a:off x="1763713" y="5373688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Sin efecto en sístole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2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40" grpId="0" animBg="1"/>
      <p:bldP spid="126279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1438"/>
            <a:ext cx="8229600" cy="836612"/>
          </a:xfrm>
        </p:spPr>
        <p:txBody>
          <a:bodyPr/>
          <a:lstStyle/>
          <a:p>
            <a:r>
              <a:rPr lang="es-ES" sz="2800" b="1">
                <a:solidFill>
                  <a:schemeClr val="tx1"/>
                </a:solidFill>
              </a:rPr>
              <a:t>VENA DE GIACOMINI: Dirección</a:t>
            </a:r>
          </a:p>
        </p:txBody>
      </p:sp>
      <p:sp>
        <p:nvSpPr>
          <p:cNvPr id="789508" name="Arc 4"/>
          <p:cNvSpPr>
            <a:spLocks/>
          </p:cNvSpPr>
          <p:nvPr/>
        </p:nvSpPr>
        <p:spPr bwMode="auto">
          <a:xfrm>
            <a:off x="3289300" y="3455988"/>
            <a:ext cx="968375" cy="6381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509" name="Line 5"/>
          <p:cNvSpPr>
            <a:spLocks noChangeShapeType="1"/>
          </p:cNvSpPr>
          <p:nvPr/>
        </p:nvSpPr>
        <p:spPr bwMode="auto">
          <a:xfrm>
            <a:off x="3289300" y="4078288"/>
            <a:ext cx="3175" cy="1987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510" name="Arc 6"/>
          <p:cNvSpPr>
            <a:spLocks/>
          </p:cNvSpPr>
          <p:nvPr/>
        </p:nvSpPr>
        <p:spPr bwMode="auto">
          <a:xfrm>
            <a:off x="4310063" y="1541463"/>
            <a:ext cx="1014412" cy="666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89511" name="Line 7"/>
          <p:cNvSpPr>
            <a:spLocks noChangeShapeType="1"/>
          </p:cNvSpPr>
          <p:nvPr/>
        </p:nvSpPr>
        <p:spPr bwMode="auto">
          <a:xfrm>
            <a:off x="5324475" y="2165350"/>
            <a:ext cx="3175" cy="384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512" name="Arc 8"/>
          <p:cNvSpPr>
            <a:spLocks/>
          </p:cNvSpPr>
          <p:nvPr/>
        </p:nvSpPr>
        <p:spPr bwMode="auto">
          <a:xfrm>
            <a:off x="3679825" y="2454275"/>
            <a:ext cx="1439863" cy="1117600"/>
          </a:xfrm>
          <a:custGeom>
            <a:avLst/>
            <a:gdLst>
              <a:gd name="G0" fmla="+- 21600 0 0"/>
              <a:gd name="G1" fmla="+- 13572 0 0"/>
              <a:gd name="G2" fmla="+- 21600 0 0"/>
              <a:gd name="T0" fmla="*/ 4 w 21600"/>
              <a:gd name="T1" fmla="*/ 14010 h 14010"/>
              <a:gd name="T2" fmla="*/ 4796 w 21600"/>
              <a:gd name="T3" fmla="*/ 0 h 14010"/>
              <a:gd name="T4" fmla="*/ 21600 w 21600"/>
              <a:gd name="T5" fmla="*/ 13572 h 14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010" fill="none" extrusionOk="0">
                <a:moveTo>
                  <a:pt x="4" y="14009"/>
                </a:moveTo>
                <a:cubicBezTo>
                  <a:pt x="1" y="13864"/>
                  <a:pt x="0" y="13718"/>
                  <a:pt x="0" y="13572"/>
                </a:cubicBezTo>
                <a:cubicBezTo>
                  <a:pt x="-1" y="8632"/>
                  <a:pt x="1692" y="3842"/>
                  <a:pt x="4796" y="0"/>
                </a:cubicBezTo>
              </a:path>
              <a:path w="21600" h="14010" stroke="0" extrusionOk="0">
                <a:moveTo>
                  <a:pt x="4" y="14009"/>
                </a:moveTo>
                <a:cubicBezTo>
                  <a:pt x="1" y="13864"/>
                  <a:pt x="0" y="13718"/>
                  <a:pt x="0" y="13572"/>
                </a:cubicBezTo>
                <a:cubicBezTo>
                  <a:pt x="-1" y="8632"/>
                  <a:pt x="1692" y="3842"/>
                  <a:pt x="4796" y="0"/>
                </a:cubicBezTo>
                <a:lnTo>
                  <a:pt x="21600" y="1357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513" name="Line 9"/>
          <p:cNvSpPr>
            <a:spLocks noChangeShapeType="1"/>
          </p:cNvSpPr>
          <p:nvPr/>
        </p:nvSpPr>
        <p:spPr bwMode="auto">
          <a:xfrm flipV="1">
            <a:off x="4318000" y="987425"/>
            <a:ext cx="0" cy="510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9514" name="Line 10"/>
          <p:cNvSpPr>
            <a:spLocks noChangeShapeType="1"/>
          </p:cNvSpPr>
          <p:nvPr/>
        </p:nvSpPr>
        <p:spPr bwMode="auto">
          <a:xfrm rot="1187932" flipV="1">
            <a:off x="3516313" y="2686050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9515" name="Line 11"/>
          <p:cNvSpPr>
            <a:spLocks noChangeShapeType="1"/>
          </p:cNvSpPr>
          <p:nvPr/>
        </p:nvSpPr>
        <p:spPr bwMode="auto">
          <a:xfrm flipV="1">
            <a:off x="3579813" y="4306888"/>
            <a:ext cx="0" cy="161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9516" name="Line 12"/>
          <p:cNvSpPr>
            <a:spLocks noChangeShapeType="1"/>
          </p:cNvSpPr>
          <p:nvPr/>
        </p:nvSpPr>
        <p:spPr bwMode="auto">
          <a:xfrm flipV="1">
            <a:off x="5651500" y="2378075"/>
            <a:ext cx="0" cy="506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89517" name="Oval 13"/>
          <p:cNvSpPr>
            <a:spLocks noChangeArrowheads="1"/>
          </p:cNvSpPr>
          <p:nvPr/>
        </p:nvSpPr>
        <p:spPr bwMode="auto">
          <a:xfrm>
            <a:off x="3940175" y="2428875"/>
            <a:ext cx="138113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89518" name="Rectangle 14"/>
          <p:cNvSpPr>
            <a:spLocks noChangeArrowheads="1"/>
          </p:cNvSpPr>
          <p:nvPr/>
        </p:nvSpPr>
        <p:spPr bwMode="auto">
          <a:xfrm>
            <a:off x="3514725" y="63611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2" name="Arc 4"/>
          <p:cNvSpPr>
            <a:spLocks/>
          </p:cNvSpPr>
          <p:nvPr/>
        </p:nvSpPr>
        <p:spPr bwMode="auto">
          <a:xfrm>
            <a:off x="3359150" y="3595688"/>
            <a:ext cx="1003300" cy="6381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3032"/>
              <a:gd name="T1" fmla="*/ 21600 h 21600"/>
              <a:gd name="T2" fmla="*/ 23032 w 23032"/>
              <a:gd name="T3" fmla="*/ 48 h 21600"/>
              <a:gd name="T4" fmla="*/ 21600 w 230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32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077" y="0"/>
                  <a:pt x="22555" y="15"/>
                  <a:pt x="23032" y="47"/>
                </a:cubicBezTo>
              </a:path>
              <a:path w="23032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077" y="0"/>
                  <a:pt x="22555" y="15"/>
                  <a:pt x="23032" y="47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533" name="Line 5"/>
          <p:cNvSpPr>
            <a:spLocks noChangeShapeType="1"/>
          </p:cNvSpPr>
          <p:nvPr/>
        </p:nvSpPr>
        <p:spPr bwMode="auto">
          <a:xfrm>
            <a:off x="3357563" y="4216400"/>
            <a:ext cx="3175" cy="1987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534" name="Arc 6"/>
          <p:cNvSpPr>
            <a:spLocks/>
          </p:cNvSpPr>
          <p:nvPr/>
        </p:nvSpPr>
        <p:spPr bwMode="auto">
          <a:xfrm>
            <a:off x="4349750" y="1679575"/>
            <a:ext cx="985838" cy="666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90535" name="Line 7"/>
          <p:cNvSpPr>
            <a:spLocks noChangeShapeType="1"/>
          </p:cNvSpPr>
          <p:nvPr/>
        </p:nvSpPr>
        <p:spPr bwMode="auto">
          <a:xfrm>
            <a:off x="5335588" y="2303463"/>
            <a:ext cx="1587" cy="384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536" name="Arc 8"/>
          <p:cNvSpPr>
            <a:spLocks/>
          </p:cNvSpPr>
          <p:nvPr/>
        </p:nvSpPr>
        <p:spPr bwMode="auto">
          <a:xfrm>
            <a:off x="3736975" y="2722563"/>
            <a:ext cx="1400175" cy="976312"/>
          </a:xfrm>
          <a:custGeom>
            <a:avLst/>
            <a:gdLst>
              <a:gd name="G0" fmla="+- 21600 0 0"/>
              <a:gd name="G1" fmla="+- 11944 0 0"/>
              <a:gd name="G2" fmla="+- 21600 0 0"/>
              <a:gd name="T0" fmla="*/ 2 w 21600"/>
              <a:gd name="T1" fmla="*/ 12243 h 12243"/>
              <a:gd name="T2" fmla="*/ 3603 w 21600"/>
              <a:gd name="T3" fmla="*/ 0 h 12243"/>
              <a:gd name="T4" fmla="*/ 21600 w 21600"/>
              <a:gd name="T5" fmla="*/ 11944 h 12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243" fill="none" extrusionOk="0">
                <a:moveTo>
                  <a:pt x="2" y="12242"/>
                </a:moveTo>
                <a:cubicBezTo>
                  <a:pt x="0" y="12143"/>
                  <a:pt x="0" y="12043"/>
                  <a:pt x="0" y="11944"/>
                </a:cubicBezTo>
                <a:cubicBezTo>
                  <a:pt x="-1" y="7694"/>
                  <a:pt x="1253" y="3540"/>
                  <a:pt x="3602" y="-1"/>
                </a:cubicBezTo>
              </a:path>
              <a:path w="21600" h="12243" stroke="0" extrusionOk="0">
                <a:moveTo>
                  <a:pt x="2" y="12242"/>
                </a:moveTo>
                <a:cubicBezTo>
                  <a:pt x="0" y="12143"/>
                  <a:pt x="0" y="12043"/>
                  <a:pt x="0" y="11944"/>
                </a:cubicBezTo>
                <a:cubicBezTo>
                  <a:pt x="-1" y="7694"/>
                  <a:pt x="1253" y="3540"/>
                  <a:pt x="3602" y="-1"/>
                </a:cubicBezTo>
                <a:lnTo>
                  <a:pt x="21600" y="11944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0537" name="Line 9"/>
          <p:cNvSpPr>
            <a:spLocks noChangeShapeType="1"/>
          </p:cNvSpPr>
          <p:nvPr/>
        </p:nvSpPr>
        <p:spPr bwMode="auto">
          <a:xfrm flipV="1">
            <a:off x="4349750" y="1125538"/>
            <a:ext cx="0" cy="510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0538" name="Line 10"/>
          <p:cNvSpPr>
            <a:spLocks noChangeShapeType="1"/>
          </p:cNvSpPr>
          <p:nvPr/>
        </p:nvSpPr>
        <p:spPr bwMode="auto">
          <a:xfrm rot="11792178" flipV="1">
            <a:off x="3535363" y="2879725"/>
            <a:ext cx="317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0539" name="Line 11"/>
          <p:cNvSpPr>
            <a:spLocks noChangeShapeType="1"/>
          </p:cNvSpPr>
          <p:nvPr/>
        </p:nvSpPr>
        <p:spPr bwMode="auto">
          <a:xfrm flipV="1">
            <a:off x="3640138" y="4445000"/>
            <a:ext cx="0" cy="161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0540" name="Line 12"/>
          <p:cNvSpPr>
            <a:spLocks noChangeShapeType="1"/>
          </p:cNvSpPr>
          <p:nvPr/>
        </p:nvSpPr>
        <p:spPr bwMode="auto">
          <a:xfrm flipV="1">
            <a:off x="5653088" y="2516188"/>
            <a:ext cx="0" cy="506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0541" name="Freeform 13"/>
          <p:cNvSpPr>
            <a:spLocks/>
          </p:cNvSpPr>
          <p:nvPr/>
        </p:nvSpPr>
        <p:spPr bwMode="auto">
          <a:xfrm>
            <a:off x="3636963" y="2379663"/>
            <a:ext cx="315912" cy="415925"/>
          </a:xfrm>
          <a:custGeom>
            <a:avLst/>
            <a:gdLst/>
            <a:ahLst/>
            <a:cxnLst>
              <a:cxn ang="0">
                <a:pos x="112" y="195"/>
              </a:cxn>
              <a:cxn ang="0">
                <a:pos x="30" y="75"/>
              </a:cxn>
              <a:cxn ang="0">
                <a:pos x="0" y="0"/>
              </a:cxn>
            </a:cxnLst>
            <a:rect l="0" t="0" r="r" b="b"/>
            <a:pathLst>
              <a:path w="112" h="195">
                <a:moveTo>
                  <a:pt x="112" y="195"/>
                </a:moveTo>
                <a:cubicBezTo>
                  <a:pt x="56" y="175"/>
                  <a:pt x="53" y="123"/>
                  <a:pt x="30" y="75"/>
                </a:cubicBezTo>
                <a:cubicBezTo>
                  <a:pt x="18" y="50"/>
                  <a:pt x="0" y="3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0542" name="Freeform 14"/>
          <p:cNvSpPr>
            <a:spLocks/>
          </p:cNvSpPr>
          <p:nvPr/>
        </p:nvSpPr>
        <p:spPr bwMode="auto">
          <a:xfrm>
            <a:off x="3941763" y="2282825"/>
            <a:ext cx="230187" cy="544513"/>
          </a:xfrm>
          <a:custGeom>
            <a:avLst/>
            <a:gdLst/>
            <a:ahLst/>
            <a:cxnLst>
              <a:cxn ang="0">
                <a:pos x="0" y="255"/>
              </a:cxn>
              <a:cxn ang="0">
                <a:pos x="67" y="38"/>
              </a:cxn>
              <a:cxn ang="0">
                <a:pos x="82" y="0"/>
              </a:cxn>
            </a:cxnLst>
            <a:rect l="0" t="0" r="r" b="b"/>
            <a:pathLst>
              <a:path w="82" h="255">
                <a:moveTo>
                  <a:pt x="0" y="255"/>
                </a:moveTo>
                <a:cubicBezTo>
                  <a:pt x="6" y="196"/>
                  <a:pt x="31" y="90"/>
                  <a:pt x="67" y="38"/>
                </a:cubicBezTo>
                <a:cubicBezTo>
                  <a:pt x="76" y="5"/>
                  <a:pt x="68" y="16"/>
                  <a:pt x="8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0543" name="Freeform 15"/>
          <p:cNvSpPr>
            <a:spLocks/>
          </p:cNvSpPr>
          <p:nvPr/>
        </p:nvSpPr>
        <p:spPr bwMode="auto">
          <a:xfrm>
            <a:off x="3203575" y="2424113"/>
            <a:ext cx="715963" cy="434975"/>
          </a:xfrm>
          <a:custGeom>
            <a:avLst/>
            <a:gdLst/>
            <a:ahLst/>
            <a:cxnLst>
              <a:cxn ang="0">
                <a:pos x="254" y="204"/>
              </a:cxn>
              <a:cxn ang="0">
                <a:pos x="142" y="122"/>
              </a:cxn>
              <a:cxn ang="0">
                <a:pos x="67" y="2"/>
              </a:cxn>
              <a:cxn ang="0">
                <a:pos x="0" y="2"/>
              </a:cxn>
            </a:cxnLst>
            <a:rect l="0" t="0" r="r" b="b"/>
            <a:pathLst>
              <a:path w="254" h="204">
                <a:moveTo>
                  <a:pt x="254" y="204"/>
                </a:moveTo>
                <a:cubicBezTo>
                  <a:pt x="228" y="161"/>
                  <a:pt x="183" y="147"/>
                  <a:pt x="142" y="122"/>
                </a:cubicBezTo>
                <a:cubicBezTo>
                  <a:pt x="132" y="68"/>
                  <a:pt x="135" y="7"/>
                  <a:pt x="67" y="2"/>
                </a:cubicBezTo>
                <a:cubicBezTo>
                  <a:pt x="45" y="0"/>
                  <a:pt x="22" y="2"/>
                  <a:pt x="0" y="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0545" name="Rectangle 17"/>
          <p:cNvSpPr>
            <a:spLocks noChangeArrowheads="1"/>
          </p:cNvSpPr>
          <p:nvPr/>
        </p:nvSpPr>
        <p:spPr bwMode="auto">
          <a:xfrm>
            <a:off x="1704975" y="284163"/>
            <a:ext cx="5603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chemeClr val="tx1"/>
                </a:solidFill>
              </a:rPr>
              <a:t>VENA DE GIACOMINI: Dirección</a:t>
            </a:r>
          </a:p>
        </p:txBody>
      </p:sp>
      <p:sp>
        <p:nvSpPr>
          <p:cNvPr id="790546" name="Rectangle 18"/>
          <p:cNvSpPr>
            <a:spLocks noChangeArrowheads="1"/>
          </p:cNvSpPr>
          <p:nvPr/>
        </p:nvSpPr>
        <p:spPr bwMode="auto">
          <a:xfrm>
            <a:off x="3659188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Arc 2"/>
          <p:cNvSpPr>
            <a:spLocks/>
          </p:cNvSpPr>
          <p:nvPr/>
        </p:nvSpPr>
        <p:spPr bwMode="auto">
          <a:xfrm>
            <a:off x="3359150" y="3595688"/>
            <a:ext cx="1003300" cy="6381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3032"/>
              <a:gd name="T1" fmla="*/ 21600 h 21600"/>
              <a:gd name="T2" fmla="*/ 23032 w 23032"/>
              <a:gd name="T3" fmla="*/ 48 h 21600"/>
              <a:gd name="T4" fmla="*/ 21600 w 230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32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077" y="0"/>
                  <a:pt x="22555" y="15"/>
                  <a:pt x="23032" y="47"/>
                </a:cubicBezTo>
              </a:path>
              <a:path w="23032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077" y="0"/>
                  <a:pt x="22555" y="15"/>
                  <a:pt x="23032" y="47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107" name="Line 3"/>
          <p:cNvSpPr>
            <a:spLocks noChangeShapeType="1"/>
          </p:cNvSpPr>
          <p:nvPr/>
        </p:nvSpPr>
        <p:spPr bwMode="auto">
          <a:xfrm>
            <a:off x="3357563" y="4216400"/>
            <a:ext cx="3175" cy="1987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108" name="Arc 4"/>
          <p:cNvSpPr>
            <a:spLocks/>
          </p:cNvSpPr>
          <p:nvPr/>
        </p:nvSpPr>
        <p:spPr bwMode="auto">
          <a:xfrm>
            <a:off x="4349750" y="1679575"/>
            <a:ext cx="985838" cy="666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5109" name="Line 5"/>
          <p:cNvSpPr>
            <a:spLocks noChangeShapeType="1"/>
          </p:cNvSpPr>
          <p:nvPr/>
        </p:nvSpPr>
        <p:spPr bwMode="auto">
          <a:xfrm>
            <a:off x="5335588" y="2303463"/>
            <a:ext cx="1587" cy="384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110" name="Arc 6"/>
          <p:cNvSpPr>
            <a:spLocks/>
          </p:cNvSpPr>
          <p:nvPr/>
        </p:nvSpPr>
        <p:spPr bwMode="auto">
          <a:xfrm>
            <a:off x="3708400" y="2413000"/>
            <a:ext cx="1400175" cy="1289050"/>
          </a:xfrm>
          <a:custGeom>
            <a:avLst/>
            <a:gdLst>
              <a:gd name="G0" fmla="+- 21600 0 0"/>
              <a:gd name="G1" fmla="+- 15874 0 0"/>
              <a:gd name="G2" fmla="+- 21600 0 0"/>
              <a:gd name="T0" fmla="*/ 2 w 21600"/>
              <a:gd name="T1" fmla="*/ 16173 h 16173"/>
              <a:gd name="T2" fmla="*/ 6952 w 21600"/>
              <a:gd name="T3" fmla="*/ 0 h 16173"/>
              <a:gd name="T4" fmla="*/ 21600 w 21600"/>
              <a:gd name="T5" fmla="*/ 15874 h 16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173" fill="none" extrusionOk="0">
                <a:moveTo>
                  <a:pt x="2" y="16172"/>
                </a:moveTo>
                <a:cubicBezTo>
                  <a:pt x="0" y="16073"/>
                  <a:pt x="0" y="15973"/>
                  <a:pt x="0" y="15874"/>
                </a:cubicBezTo>
                <a:cubicBezTo>
                  <a:pt x="-1" y="9844"/>
                  <a:pt x="2520" y="4088"/>
                  <a:pt x="6951" y="-1"/>
                </a:cubicBezTo>
              </a:path>
              <a:path w="21600" h="16173" stroke="0" extrusionOk="0">
                <a:moveTo>
                  <a:pt x="2" y="16172"/>
                </a:moveTo>
                <a:cubicBezTo>
                  <a:pt x="0" y="16073"/>
                  <a:pt x="0" y="15973"/>
                  <a:pt x="0" y="15874"/>
                </a:cubicBezTo>
                <a:cubicBezTo>
                  <a:pt x="-1" y="9844"/>
                  <a:pt x="2520" y="4088"/>
                  <a:pt x="6951" y="-1"/>
                </a:cubicBezTo>
                <a:lnTo>
                  <a:pt x="21600" y="15874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5111" name="Line 7"/>
          <p:cNvSpPr>
            <a:spLocks noChangeShapeType="1"/>
          </p:cNvSpPr>
          <p:nvPr/>
        </p:nvSpPr>
        <p:spPr bwMode="auto">
          <a:xfrm flipV="1">
            <a:off x="4349750" y="1125538"/>
            <a:ext cx="0" cy="510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5113" name="Line 9"/>
          <p:cNvSpPr>
            <a:spLocks noChangeShapeType="1"/>
          </p:cNvSpPr>
          <p:nvPr/>
        </p:nvSpPr>
        <p:spPr bwMode="auto">
          <a:xfrm flipV="1">
            <a:off x="3640138" y="4445000"/>
            <a:ext cx="0" cy="161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5114" name="Line 10"/>
          <p:cNvSpPr>
            <a:spLocks noChangeShapeType="1"/>
          </p:cNvSpPr>
          <p:nvPr/>
        </p:nvSpPr>
        <p:spPr bwMode="auto">
          <a:xfrm flipV="1">
            <a:off x="5653088" y="2516188"/>
            <a:ext cx="0" cy="506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5118" name="Rectangle 14"/>
          <p:cNvSpPr>
            <a:spLocks noChangeArrowheads="1"/>
          </p:cNvSpPr>
          <p:nvPr/>
        </p:nvSpPr>
        <p:spPr bwMode="auto">
          <a:xfrm>
            <a:off x="1704975" y="284163"/>
            <a:ext cx="5408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chemeClr val="tx1"/>
                </a:solidFill>
              </a:rPr>
              <a:t>VENA DE GIACOMINI: Atrófica</a:t>
            </a:r>
          </a:p>
        </p:txBody>
      </p:sp>
      <p:sp>
        <p:nvSpPr>
          <p:cNvPr id="815119" name="Rectangle 15"/>
          <p:cNvSpPr>
            <a:spLocks noChangeArrowheads="1"/>
          </p:cNvSpPr>
          <p:nvPr/>
        </p:nvSpPr>
        <p:spPr bwMode="auto">
          <a:xfrm>
            <a:off x="3659188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s-ES" sz="2800" b="1">
                <a:solidFill>
                  <a:schemeClr val="tx1"/>
                </a:solidFill>
              </a:rPr>
              <a:t>VENA DE GIACOMINI: Dirección</a:t>
            </a:r>
            <a:r>
              <a:rPr lang="es-ES" b="1">
                <a:solidFill>
                  <a:schemeClr val="tx1"/>
                </a:solidFill>
              </a:rPr>
              <a:t/>
            </a:r>
            <a:br>
              <a:rPr lang="es-ES" b="1">
                <a:solidFill>
                  <a:schemeClr val="tx1"/>
                </a:solidFill>
              </a:rPr>
            </a:b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4800" y="2000250"/>
            <a:ext cx="5181600" cy="29527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a-ES" sz="2800">
                <a:solidFill>
                  <a:schemeClr val="folHlink"/>
                </a:solidFill>
              </a:rPr>
              <a:t>	</a:t>
            </a:r>
            <a:endParaRPr lang="ca-ES" sz="2800" b="1" i="1">
              <a:solidFill>
                <a:srgbClr val="FF3300"/>
              </a:solidFill>
            </a:endParaRPr>
          </a:p>
        </p:txBody>
      </p:sp>
      <p:sp>
        <p:nvSpPr>
          <p:cNvPr id="816132" name="Arc 4"/>
          <p:cNvSpPr>
            <a:spLocks/>
          </p:cNvSpPr>
          <p:nvPr/>
        </p:nvSpPr>
        <p:spPr bwMode="auto">
          <a:xfrm>
            <a:off x="3448050" y="3557588"/>
            <a:ext cx="873125" cy="6286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6133" name="Line 5"/>
          <p:cNvSpPr>
            <a:spLocks noChangeShapeType="1"/>
          </p:cNvSpPr>
          <p:nvPr/>
        </p:nvSpPr>
        <p:spPr bwMode="auto">
          <a:xfrm>
            <a:off x="3448050" y="4170363"/>
            <a:ext cx="3175" cy="1957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6134" name="Arc 6"/>
          <p:cNvSpPr>
            <a:spLocks/>
          </p:cNvSpPr>
          <p:nvPr/>
        </p:nvSpPr>
        <p:spPr bwMode="auto">
          <a:xfrm>
            <a:off x="4368800" y="1671638"/>
            <a:ext cx="915988" cy="655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16135" name="Line 7"/>
          <p:cNvSpPr>
            <a:spLocks noChangeShapeType="1"/>
          </p:cNvSpPr>
          <p:nvPr/>
        </p:nvSpPr>
        <p:spPr bwMode="auto">
          <a:xfrm>
            <a:off x="5284788" y="2286000"/>
            <a:ext cx="1587" cy="378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6136" name="Arc 8"/>
          <p:cNvSpPr>
            <a:spLocks/>
          </p:cNvSpPr>
          <p:nvPr/>
        </p:nvSpPr>
        <p:spPr bwMode="auto">
          <a:xfrm>
            <a:off x="3797300" y="1938338"/>
            <a:ext cx="1300163" cy="1743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9 w 21600"/>
              <a:gd name="T1" fmla="*/ 22207 h 22207"/>
              <a:gd name="T2" fmla="*/ 21600 w 21600"/>
              <a:gd name="T3" fmla="*/ 0 h 22207"/>
              <a:gd name="T4" fmla="*/ 21600 w 21600"/>
              <a:gd name="T5" fmla="*/ 21600 h 2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207" fill="none" extrusionOk="0">
                <a:moveTo>
                  <a:pt x="8" y="22207"/>
                </a:moveTo>
                <a:cubicBezTo>
                  <a:pt x="2" y="22004"/>
                  <a:pt x="0" y="21802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207" stroke="0" extrusionOk="0">
                <a:moveTo>
                  <a:pt x="8" y="22207"/>
                </a:moveTo>
                <a:cubicBezTo>
                  <a:pt x="2" y="22004"/>
                  <a:pt x="0" y="21802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6137" name="Line 9"/>
          <p:cNvSpPr>
            <a:spLocks noChangeShapeType="1"/>
          </p:cNvSpPr>
          <p:nvPr/>
        </p:nvSpPr>
        <p:spPr bwMode="auto">
          <a:xfrm flipV="1">
            <a:off x="4376738" y="1125538"/>
            <a:ext cx="0" cy="502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6138" name="Line 10"/>
          <p:cNvSpPr>
            <a:spLocks noChangeShapeType="1"/>
          </p:cNvSpPr>
          <p:nvPr/>
        </p:nvSpPr>
        <p:spPr bwMode="auto">
          <a:xfrm rot="1182171" flipV="1">
            <a:off x="4067175" y="2524125"/>
            <a:ext cx="46038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6139" name="Line 11"/>
          <p:cNvSpPr>
            <a:spLocks noChangeShapeType="1"/>
          </p:cNvSpPr>
          <p:nvPr/>
        </p:nvSpPr>
        <p:spPr bwMode="auto">
          <a:xfrm flipV="1">
            <a:off x="3709988" y="4395788"/>
            <a:ext cx="0" cy="159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6140" name="Line 12"/>
          <p:cNvSpPr>
            <a:spLocks noChangeShapeType="1"/>
          </p:cNvSpPr>
          <p:nvPr/>
        </p:nvSpPr>
        <p:spPr bwMode="auto">
          <a:xfrm flipV="1">
            <a:off x="5580063" y="2495550"/>
            <a:ext cx="0" cy="251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6141" name="Line 13"/>
          <p:cNvSpPr>
            <a:spLocks noChangeShapeType="1"/>
          </p:cNvSpPr>
          <p:nvPr/>
        </p:nvSpPr>
        <p:spPr bwMode="auto">
          <a:xfrm flipV="1">
            <a:off x="3635375" y="3716338"/>
            <a:ext cx="5048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6142" name="Line 14"/>
          <p:cNvSpPr>
            <a:spLocks noChangeShapeType="1"/>
          </p:cNvSpPr>
          <p:nvPr/>
        </p:nvSpPr>
        <p:spPr bwMode="auto">
          <a:xfrm flipV="1">
            <a:off x="3851275" y="1123950"/>
            <a:ext cx="0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6143" name="Line 15"/>
          <p:cNvSpPr>
            <a:spLocks noChangeShapeType="1"/>
          </p:cNvSpPr>
          <p:nvPr/>
        </p:nvSpPr>
        <p:spPr bwMode="auto">
          <a:xfrm flipV="1">
            <a:off x="3708400" y="1690688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6144" name="Rectangle 16"/>
          <p:cNvSpPr>
            <a:spLocks noChangeArrowheads="1"/>
          </p:cNvSpPr>
          <p:nvPr/>
        </p:nvSpPr>
        <p:spPr bwMode="auto">
          <a:xfrm>
            <a:off x="3779838" y="630872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2_77</a:t>
            </a:r>
          </a:p>
        </p:txBody>
      </p:sp>
      <p:sp>
        <p:nvSpPr>
          <p:cNvPr id="816145" name="Line 17"/>
          <p:cNvSpPr>
            <a:spLocks noChangeShapeType="1"/>
          </p:cNvSpPr>
          <p:nvPr/>
        </p:nvSpPr>
        <p:spPr bwMode="auto">
          <a:xfrm>
            <a:off x="2008188" y="3284538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6146" name="Freeform 18"/>
          <p:cNvSpPr>
            <a:spLocks/>
          </p:cNvSpPr>
          <p:nvPr/>
        </p:nvSpPr>
        <p:spPr bwMode="auto">
          <a:xfrm>
            <a:off x="2052638" y="3279775"/>
            <a:ext cx="358775" cy="509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91"/>
              </a:cxn>
              <a:cxn ang="0">
                <a:pos x="363" y="0"/>
              </a:cxn>
            </a:cxnLst>
            <a:rect l="0" t="0" r="r" b="b"/>
            <a:pathLst>
              <a:path w="363" h="91">
                <a:moveTo>
                  <a:pt x="0" y="0"/>
                </a:moveTo>
                <a:cubicBezTo>
                  <a:pt x="60" y="45"/>
                  <a:pt x="121" y="91"/>
                  <a:pt x="181" y="91"/>
                </a:cubicBezTo>
                <a:cubicBezTo>
                  <a:pt x="241" y="91"/>
                  <a:pt x="333" y="15"/>
                  <a:pt x="363" y="0"/>
                </a:cubicBezTo>
              </a:path>
            </a:pathLst>
          </a:custGeom>
          <a:solidFill>
            <a:schemeClr val="tx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6147" name="Line 19"/>
          <p:cNvSpPr>
            <a:spLocks noChangeShapeType="1"/>
          </p:cNvSpPr>
          <p:nvPr/>
        </p:nvSpPr>
        <p:spPr bwMode="auto">
          <a:xfrm>
            <a:off x="2482850" y="32797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6148" name="Rectangle 20"/>
          <p:cNvSpPr>
            <a:spLocks noChangeArrowheads="1"/>
          </p:cNvSpPr>
          <p:nvPr/>
        </p:nvSpPr>
        <p:spPr bwMode="auto">
          <a:xfrm>
            <a:off x="1908175" y="25654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S</a:t>
            </a:r>
          </a:p>
        </p:txBody>
      </p:sp>
      <p:sp>
        <p:nvSpPr>
          <p:cNvPr id="816149" name="Text Box 21"/>
          <p:cNvSpPr txBox="1">
            <a:spLocks noChangeArrowheads="1"/>
          </p:cNvSpPr>
          <p:nvPr/>
        </p:nvSpPr>
        <p:spPr bwMode="auto">
          <a:xfrm>
            <a:off x="2771775" y="25955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816150" name="Text Box 22"/>
          <p:cNvSpPr txBox="1">
            <a:spLocks noChangeArrowheads="1"/>
          </p:cNvSpPr>
          <p:nvPr/>
        </p:nvSpPr>
        <p:spPr bwMode="auto">
          <a:xfrm>
            <a:off x="1619250" y="3429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6151" name="Text Box 23"/>
          <p:cNvSpPr txBox="1">
            <a:spLocks noChangeArrowheads="1"/>
          </p:cNvSpPr>
          <p:nvPr/>
        </p:nvSpPr>
        <p:spPr bwMode="auto">
          <a:xfrm>
            <a:off x="1547813" y="27813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16152" name="Freeform 24"/>
          <p:cNvSpPr>
            <a:spLocks/>
          </p:cNvSpPr>
          <p:nvPr/>
        </p:nvSpPr>
        <p:spPr bwMode="auto">
          <a:xfrm>
            <a:off x="2438400" y="3181350"/>
            <a:ext cx="142875" cy="13335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48" y="0"/>
              </a:cxn>
              <a:cxn ang="0">
                <a:pos x="84" y="66"/>
              </a:cxn>
              <a:cxn ang="0">
                <a:pos x="90" y="84"/>
              </a:cxn>
            </a:cxnLst>
            <a:rect l="0" t="0" r="r" b="b"/>
            <a:pathLst>
              <a:path w="90" h="84">
                <a:moveTo>
                  <a:pt x="0" y="66"/>
                </a:moveTo>
                <a:cubicBezTo>
                  <a:pt x="25" y="49"/>
                  <a:pt x="39" y="28"/>
                  <a:pt x="48" y="0"/>
                </a:cubicBezTo>
                <a:cubicBezTo>
                  <a:pt x="84" y="12"/>
                  <a:pt x="77" y="30"/>
                  <a:pt x="84" y="66"/>
                </a:cubicBezTo>
                <a:cubicBezTo>
                  <a:pt x="85" y="72"/>
                  <a:pt x="90" y="84"/>
                  <a:pt x="90" y="84"/>
                </a:cubicBez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42888"/>
            <a:ext cx="9145588" cy="1371601"/>
          </a:xfrm>
        </p:spPr>
        <p:txBody>
          <a:bodyPr/>
          <a:lstStyle/>
          <a:p>
            <a:r>
              <a:rPr lang="es-ES" sz="3200" b="1">
                <a:solidFill>
                  <a:schemeClr val="tx1"/>
                </a:solidFill>
              </a:rPr>
              <a:t>Punto de fuga proximal la unión safeno-poplítea</a:t>
            </a:r>
          </a:p>
        </p:txBody>
      </p:sp>
      <p:sp>
        <p:nvSpPr>
          <p:cNvPr id="794629" name="Text Box 5"/>
          <p:cNvSpPr txBox="1">
            <a:spLocks noChangeArrowheads="1"/>
          </p:cNvSpPr>
          <p:nvPr/>
        </p:nvSpPr>
        <p:spPr bwMode="auto">
          <a:xfrm>
            <a:off x="3635375" y="5881688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635375" y="5881688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4631" name="Arc 7"/>
          <p:cNvSpPr>
            <a:spLocks/>
          </p:cNvSpPr>
          <p:nvPr/>
        </p:nvSpPr>
        <p:spPr bwMode="auto">
          <a:xfrm>
            <a:off x="3771900" y="3552825"/>
            <a:ext cx="706438" cy="638175"/>
          </a:xfrm>
          <a:custGeom>
            <a:avLst/>
            <a:gdLst>
              <a:gd name="G0" fmla="+- 21600 0 0"/>
              <a:gd name="G1" fmla="+- 20766 0 0"/>
              <a:gd name="G2" fmla="+- 21600 0 0"/>
              <a:gd name="T0" fmla="*/ 0 w 21600"/>
              <a:gd name="T1" fmla="*/ 20766 h 20766"/>
              <a:gd name="T2" fmla="*/ 15654 w 21600"/>
              <a:gd name="T3" fmla="*/ 0 h 20766"/>
              <a:gd name="T4" fmla="*/ 21600 w 21600"/>
              <a:gd name="T5" fmla="*/ 20766 h 20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66" fill="none" extrusionOk="0">
                <a:moveTo>
                  <a:pt x="0" y="20766"/>
                </a:moveTo>
                <a:cubicBezTo>
                  <a:pt x="0" y="11126"/>
                  <a:pt x="6387" y="2653"/>
                  <a:pt x="15654" y="0"/>
                </a:cubicBezTo>
              </a:path>
              <a:path w="21600" h="20766" stroke="0" extrusionOk="0">
                <a:moveTo>
                  <a:pt x="0" y="20766"/>
                </a:moveTo>
                <a:cubicBezTo>
                  <a:pt x="0" y="11126"/>
                  <a:pt x="6387" y="2653"/>
                  <a:pt x="15654" y="0"/>
                </a:cubicBezTo>
                <a:lnTo>
                  <a:pt x="21600" y="2076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32" name="Line 8"/>
          <p:cNvSpPr>
            <a:spLocks noChangeShapeType="1"/>
          </p:cNvSpPr>
          <p:nvPr/>
        </p:nvSpPr>
        <p:spPr bwMode="auto">
          <a:xfrm>
            <a:off x="3770313" y="4173538"/>
            <a:ext cx="1587" cy="2068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33" name="Arc 9"/>
          <p:cNvSpPr>
            <a:spLocks/>
          </p:cNvSpPr>
          <p:nvPr/>
        </p:nvSpPr>
        <p:spPr bwMode="auto">
          <a:xfrm>
            <a:off x="4610100" y="1516063"/>
            <a:ext cx="646113" cy="711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34" name="Line 10"/>
          <p:cNvSpPr>
            <a:spLocks noChangeShapeType="1"/>
          </p:cNvSpPr>
          <p:nvPr/>
        </p:nvSpPr>
        <p:spPr bwMode="auto">
          <a:xfrm>
            <a:off x="5256213" y="2179638"/>
            <a:ext cx="3175" cy="400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35" name="Arc 11"/>
          <p:cNvSpPr>
            <a:spLocks/>
          </p:cNvSpPr>
          <p:nvPr/>
        </p:nvSpPr>
        <p:spPr bwMode="auto">
          <a:xfrm>
            <a:off x="4052888" y="1809750"/>
            <a:ext cx="1052512" cy="18494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 w 21600"/>
              <a:gd name="T1" fmla="*/ 22269 h 22269"/>
              <a:gd name="T2" fmla="*/ 21600 w 21600"/>
              <a:gd name="T3" fmla="*/ 0 h 22269"/>
              <a:gd name="T4" fmla="*/ 21600 w 21600"/>
              <a:gd name="T5" fmla="*/ 21600 h 2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269" fill="none" extrusionOk="0">
                <a:moveTo>
                  <a:pt x="10" y="22268"/>
                </a:moveTo>
                <a:cubicBezTo>
                  <a:pt x="3" y="22046"/>
                  <a:pt x="0" y="2182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269" stroke="0" extrusionOk="0">
                <a:moveTo>
                  <a:pt x="10" y="22268"/>
                </a:moveTo>
                <a:cubicBezTo>
                  <a:pt x="3" y="22046"/>
                  <a:pt x="0" y="2182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36" name="Arc 12"/>
          <p:cNvSpPr>
            <a:spLocks/>
          </p:cNvSpPr>
          <p:nvPr/>
        </p:nvSpPr>
        <p:spPr bwMode="auto">
          <a:xfrm>
            <a:off x="4538663" y="1524000"/>
            <a:ext cx="731837" cy="719138"/>
          </a:xfrm>
          <a:custGeom>
            <a:avLst/>
            <a:gdLst>
              <a:gd name="G0" fmla="+- 0 0 0"/>
              <a:gd name="G1" fmla="+- 21508 0 0"/>
              <a:gd name="G2" fmla="+- 21600 0 0"/>
              <a:gd name="T0" fmla="*/ 1987 w 21600"/>
              <a:gd name="T1" fmla="*/ 0 h 21508"/>
              <a:gd name="T2" fmla="*/ 21600 w 21600"/>
              <a:gd name="T3" fmla="*/ 21508 h 21508"/>
              <a:gd name="T4" fmla="*/ 0 w 21600"/>
              <a:gd name="T5" fmla="*/ 21508 h 21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08" fill="none" extrusionOk="0">
                <a:moveTo>
                  <a:pt x="1987" y="-1"/>
                </a:moveTo>
                <a:cubicBezTo>
                  <a:pt x="13099" y="1026"/>
                  <a:pt x="21600" y="10348"/>
                  <a:pt x="21600" y="21508"/>
                </a:cubicBezTo>
              </a:path>
              <a:path w="21600" h="21508" stroke="0" extrusionOk="0">
                <a:moveTo>
                  <a:pt x="1987" y="-1"/>
                </a:moveTo>
                <a:cubicBezTo>
                  <a:pt x="13099" y="1026"/>
                  <a:pt x="21600" y="10348"/>
                  <a:pt x="21600" y="21508"/>
                </a:cubicBezTo>
                <a:lnTo>
                  <a:pt x="0" y="21508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37" name="Line 13"/>
          <p:cNvSpPr>
            <a:spLocks noChangeShapeType="1"/>
          </p:cNvSpPr>
          <p:nvPr/>
        </p:nvSpPr>
        <p:spPr bwMode="auto">
          <a:xfrm>
            <a:off x="5265738" y="2203450"/>
            <a:ext cx="0" cy="86042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38" name="Line 14"/>
          <p:cNvSpPr>
            <a:spLocks noChangeShapeType="1"/>
          </p:cNvSpPr>
          <p:nvPr/>
        </p:nvSpPr>
        <p:spPr bwMode="auto">
          <a:xfrm>
            <a:off x="4827588" y="1395413"/>
            <a:ext cx="614362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39" name="Line 15"/>
          <p:cNvSpPr>
            <a:spLocks noChangeShapeType="1"/>
          </p:cNvSpPr>
          <p:nvPr/>
        </p:nvSpPr>
        <p:spPr bwMode="auto">
          <a:xfrm>
            <a:off x="5402263" y="1968500"/>
            <a:ext cx="0" cy="862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40" name="Line 16"/>
          <p:cNvSpPr>
            <a:spLocks noChangeShapeType="1"/>
          </p:cNvSpPr>
          <p:nvPr/>
        </p:nvSpPr>
        <p:spPr bwMode="auto">
          <a:xfrm flipV="1">
            <a:off x="5135563" y="5565775"/>
            <a:ext cx="0" cy="527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41" name="Line 17"/>
          <p:cNvSpPr>
            <a:spLocks noChangeShapeType="1"/>
          </p:cNvSpPr>
          <p:nvPr/>
        </p:nvSpPr>
        <p:spPr bwMode="auto">
          <a:xfrm flipV="1">
            <a:off x="3981450" y="4410075"/>
            <a:ext cx="0" cy="168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42" name="Oval 18"/>
          <p:cNvSpPr>
            <a:spLocks noChangeArrowheads="1"/>
          </p:cNvSpPr>
          <p:nvPr/>
        </p:nvSpPr>
        <p:spPr bwMode="auto">
          <a:xfrm>
            <a:off x="5199063" y="5254625"/>
            <a:ext cx="165100" cy="1889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43" name="Freeform 19"/>
          <p:cNvSpPr>
            <a:spLocks/>
          </p:cNvSpPr>
          <p:nvPr/>
        </p:nvSpPr>
        <p:spPr bwMode="auto">
          <a:xfrm>
            <a:off x="5227638" y="2986088"/>
            <a:ext cx="468312" cy="13398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68" y="41"/>
              </a:cxn>
              <a:cxn ang="0">
                <a:pos x="274" y="82"/>
              </a:cxn>
              <a:cxn ang="0">
                <a:pos x="301" y="137"/>
              </a:cxn>
              <a:cxn ang="0">
                <a:pos x="329" y="178"/>
              </a:cxn>
              <a:cxn ang="0">
                <a:pos x="315" y="219"/>
              </a:cxn>
              <a:cxn ang="0">
                <a:pos x="329" y="261"/>
              </a:cxn>
              <a:cxn ang="0">
                <a:pos x="315" y="411"/>
              </a:cxn>
              <a:cxn ang="0">
                <a:pos x="219" y="494"/>
              </a:cxn>
              <a:cxn ang="0">
                <a:pos x="123" y="590"/>
              </a:cxn>
              <a:cxn ang="0">
                <a:pos x="109" y="754"/>
              </a:cxn>
              <a:cxn ang="0">
                <a:pos x="41" y="809"/>
              </a:cxn>
              <a:cxn ang="0">
                <a:pos x="0" y="823"/>
              </a:cxn>
            </a:cxnLst>
            <a:rect l="0" t="0" r="r" b="b"/>
            <a:pathLst>
              <a:path w="331" h="823">
                <a:moveTo>
                  <a:pt x="27" y="0"/>
                </a:moveTo>
                <a:cubicBezTo>
                  <a:pt x="41" y="14"/>
                  <a:pt x="50" y="33"/>
                  <a:pt x="68" y="41"/>
                </a:cubicBezTo>
                <a:cubicBezTo>
                  <a:pt x="98" y="54"/>
                  <a:pt x="240" y="77"/>
                  <a:pt x="274" y="82"/>
                </a:cubicBezTo>
                <a:cubicBezTo>
                  <a:pt x="283" y="100"/>
                  <a:pt x="291" y="119"/>
                  <a:pt x="301" y="137"/>
                </a:cubicBezTo>
                <a:cubicBezTo>
                  <a:pt x="309" y="151"/>
                  <a:pt x="326" y="162"/>
                  <a:pt x="329" y="178"/>
                </a:cubicBezTo>
                <a:cubicBezTo>
                  <a:pt x="331" y="192"/>
                  <a:pt x="320" y="205"/>
                  <a:pt x="315" y="219"/>
                </a:cubicBezTo>
                <a:cubicBezTo>
                  <a:pt x="320" y="233"/>
                  <a:pt x="329" y="246"/>
                  <a:pt x="329" y="261"/>
                </a:cubicBezTo>
                <a:cubicBezTo>
                  <a:pt x="329" y="311"/>
                  <a:pt x="325" y="362"/>
                  <a:pt x="315" y="411"/>
                </a:cubicBezTo>
                <a:cubicBezTo>
                  <a:pt x="304" y="462"/>
                  <a:pt x="257" y="475"/>
                  <a:pt x="219" y="494"/>
                </a:cubicBezTo>
                <a:cubicBezTo>
                  <a:pt x="174" y="517"/>
                  <a:pt x="150" y="549"/>
                  <a:pt x="123" y="590"/>
                </a:cubicBezTo>
                <a:cubicBezTo>
                  <a:pt x="118" y="645"/>
                  <a:pt x="120" y="700"/>
                  <a:pt x="109" y="754"/>
                </a:cubicBezTo>
                <a:cubicBezTo>
                  <a:pt x="106" y="770"/>
                  <a:pt x="49" y="805"/>
                  <a:pt x="41" y="809"/>
                </a:cubicBezTo>
                <a:cubicBezTo>
                  <a:pt x="28" y="815"/>
                  <a:pt x="0" y="823"/>
                  <a:pt x="0" y="823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>
            <a:off x="5276850" y="4310063"/>
            <a:ext cx="0" cy="941387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5470525" y="4473575"/>
            <a:ext cx="0" cy="858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46" name="Freeform 22"/>
          <p:cNvSpPr>
            <a:spLocks/>
          </p:cNvSpPr>
          <p:nvPr/>
        </p:nvSpPr>
        <p:spPr bwMode="auto">
          <a:xfrm>
            <a:off x="5537200" y="2908300"/>
            <a:ext cx="474663" cy="1173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336"/>
              </a:cxn>
              <a:cxn ang="0">
                <a:pos x="0" y="720"/>
              </a:cxn>
            </a:cxnLst>
            <a:rect l="0" t="0" r="r" b="b"/>
            <a:pathLst>
              <a:path w="336" h="720">
                <a:moveTo>
                  <a:pt x="0" y="0"/>
                </a:moveTo>
                <a:cubicBezTo>
                  <a:pt x="168" y="108"/>
                  <a:pt x="336" y="216"/>
                  <a:pt x="336" y="336"/>
                </a:cubicBezTo>
                <a:cubicBezTo>
                  <a:pt x="336" y="456"/>
                  <a:pt x="168" y="588"/>
                  <a:pt x="0" y="7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47" name="Freeform 23"/>
          <p:cNvSpPr>
            <a:spLocks/>
          </p:cNvSpPr>
          <p:nvPr/>
        </p:nvSpPr>
        <p:spPr bwMode="auto">
          <a:xfrm>
            <a:off x="4071938" y="1774825"/>
            <a:ext cx="1060450" cy="1373188"/>
          </a:xfrm>
          <a:custGeom>
            <a:avLst/>
            <a:gdLst/>
            <a:ahLst/>
            <a:cxnLst>
              <a:cxn ang="0">
                <a:pos x="697" y="0"/>
              </a:cxn>
              <a:cxn ang="0">
                <a:pos x="707" y="32"/>
              </a:cxn>
              <a:cxn ang="0">
                <a:pos x="632" y="32"/>
              </a:cxn>
              <a:cxn ang="0">
                <a:pos x="566" y="53"/>
              </a:cxn>
              <a:cxn ang="0">
                <a:pos x="350" y="178"/>
              </a:cxn>
              <a:cxn ang="0">
                <a:pos x="241" y="262"/>
              </a:cxn>
              <a:cxn ang="0">
                <a:pos x="306" y="220"/>
              </a:cxn>
              <a:cxn ang="0">
                <a:pos x="219" y="325"/>
              </a:cxn>
              <a:cxn ang="0">
                <a:pos x="165" y="426"/>
              </a:cxn>
              <a:cxn ang="0">
                <a:pos x="138" y="488"/>
              </a:cxn>
              <a:cxn ang="0">
                <a:pos x="78" y="599"/>
              </a:cxn>
              <a:cxn ang="0">
                <a:pos x="67" y="722"/>
              </a:cxn>
              <a:cxn ang="0">
                <a:pos x="26" y="850"/>
              </a:cxn>
              <a:cxn ang="0">
                <a:pos x="0" y="865"/>
              </a:cxn>
            </a:cxnLst>
            <a:rect l="0" t="0" r="r" b="b"/>
            <a:pathLst>
              <a:path w="726" h="865">
                <a:moveTo>
                  <a:pt x="697" y="0"/>
                </a:moveTo>
                <a:cubicBezTo>
                  <a:pt x="665" y="11"/>
                  <a:pt x="696" y="24"/>
                  <a:pt x="707" y="32"/>
                </a:cubicBezTo>
                <a:cubicBezTo>
                  <a:pt x="726" y="48"/>
                  <a:pt x="600" y="53"/>
                  <a:pt x="632" y="32"/>
                </a:cubicBezTo>
                <a:cubicBezTo>
                  <a:pt x="491" y="95"/>
                  <a:pt x="613" y="29"/>
                  <a:pt x="566" y="53"/>
                </a:cubicBezTo>
                <a:cubicBezTo>
                  <a:pt x="520" y="77"/>
                  <a:pt x="404" y="143"/>
                  <a:pt x="350" y="178"/>
                </a:cubicBezTo>
                <a:cubicBezTo>
                  <a:pt x="354" y="193"/>
                  <a:pt x="240" y="244"/>
                  <a:pt x="241" y="262"/>
                </a:cubicBezTo>
                <a:cubicBezTo>
                  <a:pt x="242" y="279"/>
                  <a:pt x="309" y="203"/>
                  <a:pt x="306" y="220"/>
                </a:cubicBezTo>
                <a:cubicBezTo>
                  <a:pt x="309" y="235"/>
                  <a:pt x="219" y="308"/>
                  <a:pt x="219" y="325"/>
                </a:cubicBezTo>
                <a:cubicBezTo>
                  <a:pt x="219" y="382"/>
                  <a:pt x="171" y="370"/>
                  <a:pt x="165" y="426"/>
                </a:cubicBezTo>
                <a:cubicBezTo>
                  <a:pt x="158" y="483"/>
                  <a:pt x="163" y="467"/>
                  <a:pt x="138" y="488"/>
                </a:cubicBezTo>
                <a:cubicBezTo>
                  <a:pt x="110" y="515"/>
                  <a:pt x="94" y="551"/>
                  <a:pt x="78" y="599"/>
                </a:cubicBezTo>
                <a:cubicBezTo>
                  <a:pt x="74" y="662"/>
                  <a:pt x="74" y="661"/>
                  <a:pt x="67" y="722"/>
                </a:cubicBezTo>
                <a:cubicBezTo>
                  <a:pt x="45" y="712"/>
                  <a:pt x="30" y="844"/>
                  <a:pt x="26" y="850"/>
                </a:cubicBezTo>
                <a:cubicBezTo>
                  <a:pt x="17" y="855"/>
                  <a:pt x="0" y="865"/>
                  <a:pt x="0" y="865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48" name="Oval 24"/>
          <p:cNvSpPr>
            <a:spLocks noChangeArrowheads="1"/>
          </p:cNvSpPr>
          <p:nvPr/>
        </p:nvSpPr>
        <p:spPr bwMode="auto">
          <a:xfrm>
            <a:off x="4008438" y="3041650"/>
            <a:ext cx="165100" cy="1889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4649" name="Line 25"/>
          <p:cNvSpPr>
            <a:spLocks noChangeShapeType="1"/>
          </p:cNvSpPr>
          <p:nvPr/>
        </p:nvSpPr>
        <p:spPr bwMode="auto">
          <a:xfrm rot="1674985">
            <a:off x="3968750" y="2295525"/>
            <a:ext cx="1588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4650" name="Line 26"/>
          <p:cNvSpPr>
            <a:spLocks noChangeShapeType="1"/>
          </p:cNvSpPr>
          <p:nvPr/>
        </p:nvSpPr>
        <p:spPr bwMode="auto">
          <a:xfrm>
            <a:off x="4260850" y="3956050"/>
            <a:ext cx="404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1" name="Line 27"/>
          <p:cNvSpPr>
            <a:spLocks noChangeShapeType="1"/>
          </p:cNvSpPr>
          <p:nvPr/>
        </p:nvSpPr>
        <p:spPr bwMode="auto">
          <a:xfrm flipH="1">
            <a:off x="4254500" y="2935288"/>
            <a:ext cx="40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2" name="Line 28"/>
          <p:cNvSpPr>
            <a:spLocks noChangeShapeType="1"/>
          </p:cNvSpPr>
          <p:nvPr/>
        </p:nvSpPr>
        <p:spPr bwMode="auto">
          <a:xfrm>
            <a:off x="4660900" y="2935288"/>
            <a:ext cx="19050" cy="1020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3" name="Line 29"/>
          <p:cNvSpPr>
            <a:spLocks noChangeShapeType="1"/>
          </p:cNvSpPr>
          <p:nvPr/>
        </p:nvSpPr>
        <p:spPr bwMode="auto">
          <a:xfrm>
            <a:off x="4254500" y="2974975"/>
            <a:ext cx="6350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4" name="Line 30"/>
          <p:cNvSpPr>
            <a:spLocks noChangeShapeType="1"/>
          </p:cNvSpPr>
          <p:nvPr/>
        </p:nvSpPr>
        <p:spPr bwMode="auto">
          <a:xfrm flipV="1">
            <a:off x="4457700" y="3254375"/>
            <a:ext cx="0" cy="427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5" name="Line 31"/>
          <p:cNvSpPr>
            <a:spLocks noChangeShapeType="1"/>
          </p:cNvSpPr>
          <p:nvPr/>
        </p:nvSpPr>
        <p:spPr bwMode="auto">
          <a:xfrm>
            <a:off x="4173538" y="1974850"/>
            <a:ext cx="407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 flipH="1">
            <a:off x="4173538" y="908050"/>
            <a:ext cx="407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7" name="Line 33"/>
          <p:cNvSpPr>
            <a:spLocks noChangeShapeType="1"/>
          </p:cNvSpPr>
          <p:nvPr/>
        </p:nvSpPr>
        <p:spPr bwMode="auto">
          <a:xfrm>
            <a:off x="4581525" y="908050"/>
            <a:ext cx="28575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4173538" y="947738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59" name="Line 35"/>
          <p:cNvSpPr>
            <a:spLocks noChangeShapeType="1"/>
          </p:cNvSpPr>
          <p:nvPr/>
        </p:nvSpPr>
        <p:spPr bwMode="auto">
          <a:xfrm flipV="1">
            <a:off x="4376738" y="1417638"/>
            <a:ext cx="0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60" name="Line 36"/>
          <p:cNvSpPr>
            <a:spLocks noChangeShapeType="1"/>
          </p:cNvSpPr>
          <p:nvPr/>
        </p:nvSpPr>
        <p:spPr bwMode="auto">
          <a:xfrm>
            <a:off x="4376738" y="981075"/>
            <a:ext cx="0" cy="427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2382838" y="3213100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0"/>
              </a:spcBef>
            </a:pPr>
            <a:r>
              <a:rPr lang="es-ES_tradnl" sz="20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94667" name="Rectangle 43"/>
          <p:cNvSpPr>
            <a:spLocks noChangeArrowheads="1"/>
          </p:cNvSpPr>
          <p:nvPr/>
        </p:nvSpPr>
        <p:spPr bwMode="auto">
          <a:xfrm>
            <a:off x="3014663" y="20843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s-ES_tradnl" sz="2000" b="1">
                <a:solidFill>
                  <a:schemeClr val="tx1"/>
                </a:solidFill>
              </a:rPr>
              <a:t>D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794669" name="Freeform 45"/>
          <p:cNvSpPr>
            <a:spLocks/>
          </p:cNvSpPr>
          <p:nvPr/>
        </p:nvSpPr>
        <p:spPr bwMode="auto">
          <a:xfrm>
            <a:off x="6081713" y="2997200"/>
            <a:ext cx="1227137" cy="8636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70" name="Freeform 46"/>
          <p:cNvSpPr>
            <a:spLocks/>
          </p:cNvSpPr>
          <p:nvPr/>
        </p:nvSpPr>
        <p:spPr bwMode="auto">
          <a:xfrm>
            <a:off x="2555875" y="2492375"/>
            <a:ext cx="1227138" cy="8636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4671" name="Rectangle 47"/>
          <p:cNvSpPr>
            <a:spLocks noChangeArrowheads="1"/>
          </p:cNvSpPr>
          <p:nvPr/>
        </p:nvSpPr>
        <p:spPr bwMode="auto">
          <a:xfrm>
            <a:off x="2195513" y="3141663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4672" name="Rectangle 48"/>
          <p:cNvSpPr>
            <a:spLocks noChangeArrowheads="1"/>
          </p:cNvSpPr>
          <p:nvPr/>
        </p:nvSpPr>
        <p:spPr bwMode="auto">
          <a:xfrm>
            <a:off x="5867400" y="3671888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4673" name="Rectangle 49"/>
          <p:cNvSpPr>
            <a:spLocks noChangeArrowheads="1"/>
          </p:cNvSpPr>
          <p:nvPr/>
        </p:nvSpPr>
        <p:spPr bwMode="auto">
          <a:xfrm>
            <a:off x="3563938" y="2060575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4674" name="Rectangle 50"/>
          <p:cNvSpPr>
            <a:spLocks noChangeArrowheads="1"/>
          </p:cNvSpPr>
          <p:nvPr/>
        </p:nvSpPr>
        <p:spPr bwMode="auto">
          <a:xfrm>
            <a:off x="7140575" y="256540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4676" name="Rectangle 52"/>
          <p:cNvSpPr>
            <a:spLocks noChangeArrowheads="1"/>
          </p:cNvSpPr>
          <p:nvPr/>
        </p:nvSpPr>
        <p:spPr bwMode="auto">
          <a:xfrm>
            <a:off x="5951538" y="3795713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  S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794677" name="Rectangle 53"/>
          <p:cNvSpPr>
            <a:spLocks noChangeArrowheads="1"/>
          </p:cNvSpPr>
          <p:nvPr/>
        </p:nvSpPr>
        <p:spPr bwMode="auto">
          <a:xfrm>
            <a:off x="6489700" y="24987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D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794678" name="Rectangle 54"/>
          <p:cNvSpPr>
            <a:spLocks noChangeArrowheads="1"/>
          </p:cNvSpPr>
          <p:nvPr/>
        </p:nvSpPr>
        <p:spPr bwMode="auto">
          <a:xfrm>
            <a:off x="3875088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763000" cy="1371600"/>
          </a:xfrm>
        </p:spPr>
        <p:txBody>
          <a:bodyPr/>
          <a:lstStyle/>
          <a:p>
            <a:r>
              <a:rPr lang="ca-ES" sz="3200">
                <a:solidFill>
                  <a:schemeClr val="folHlink"/>
                </a:solidFill>
                <a:latin typeface="Comic Sans MS" pitchFamily="66" charset="0"/>
              </a:rPr>
              <a:t>1</a:t>
            </a:r>
            <a:endParaRPr lang="es-ES" sz="320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539750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39750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795654" name="Group 6"/>
          <p:cNvGrpSpPr>
            <a:grpSpLocks/>
          </p:cNvGrpSpPr>
          <p:nvPr/>
        </p:nvGrpSpPr>
        <p:grpSpPr bwMode="auto">
          <a:xfrm>
            <a:off x="2987675" y="1612900"/>
            <a:ext cx="2447925" cy="4337050"/>
            <a:chOff x="180" y="1152"/>
            <a:chExt cx="1164" cy="2509"/>
          </a:xfrm>
        </p:grpSpPr>
        <p:sp>
          <p:nvSpPr>
            <p:cNvPr id="795655" name="Arc 7"/>
            <p:cNvSpPr>
              <a:spLocks/>
            </p:cNvSpPr>
            <p:nvPr/>
          </p:nvSpPr>
          <p:spPr bwMode="auto">
            <a:xfrm>
              <a:off x="529" y="2425"/>
              <a:ext cx="334" cy="29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5656" name="Line 8"/>
            <p:cNvSpPr>
              <a:spLocks noChangeShapeType="1"/>
            </p:cNvSpPr>
            <p:nvPr/>
          </p:nvSpPr>
          <p:spPr bwMode="auto">
            <a:xfrm>
              <a:off x="529" y="2717"/>
              <a:ext cx="1" cy="9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5657" name="Arc 9"/>
            <p:cNvSpPr>
              <a:spLocks/>
            </p:cNvSpPr>
            <p:nvPr/>
          </p:nvSpPr>
          <p:spPr bwMode="auto">
            <a:xfrm>
              <a:off x="881" y="1528"/>
              <a:ext cx="350" cy="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5658" name="Line 10"/>
            <p:cNvSpPr>
              <a:spLocks noChangeShapeType="1"/>
            </p:cNvSpPr>
            <p:nvPr/>
          </p:nvSpPr>
          <p:spPr bwMode="auto">
            <a:xfrm>
              <a:off x="1231" y="1820"/>
              <a:ext cx="1" cy="18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5659" name="Arc 11"/>
            <p:cNvSpPr>
              <a:spLocks/>
            </p:cNvSpPr>
            <p:nvPr/>
          </p:nvSpPr>
          <p:spPr bwMode="auto">
            <a:xfrm>
              <a:off x="662" y="1654"/>
              <a:ext cx="497" cy="80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5660" name="Line 12"/>
            <p:cNvSpPr>
              <a:spLocks noChangeShapeType="1"/>
            </p:cNvSpPr>
            <p:nvPr/>
          </p:nvSpPr>
          <p:spPr bwMode="auto">
            <a:xfrm flipV="1">
              <a:off x="884" y="1268"/>
              <a:ext cx="0" cy="239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5661" name="Line 13"/>
            <p:cNvSpPr>
              <a:spLocks noChangeShapeType="1"/>
            </p:cNvSpPr>
            <p:nvPr/>
          </p:nvSpPr>
          <p:spPr bwMode="auto">
            <a:xfrm flipV="1">
              <a:off x="1344" y="2496"/>
              <a:ext cx="0" cy="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5662" name="Line 14"/>
            <p:cNvSpPr>
              <a:spLocks noChangeShapeType="1"/>
            </p:cNvSpPr>
            <p:nvPr/>
          </p:nvSpPr>
          <p:spPr bwMode="auto">
            <a:xfrm flipV="1">
              <a:off x="629" y="2824"/>
              <a:ext cx="0" cy="7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5663" name="Freeform 15"/>
            <p:cNvSpPr>
              <a:spLocks/>
            </p:cNvSpPr>
            <p:nvPr/>
          </p:nvSpPr>
          <p:spPr bwMode="auto">
            <a:xfrm>
              <a:off x="396" y="1227"/>
              <a:ext cx="367" cy="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7"/>
                </a:cxn>
                <a:cxn ang="0">
                  <a:pos x="90" y="239"/>
                </a:cxn>
                <a:cxn ang="0">
                  <a:pos x="120" y="262"/>
                </a:cxn>
                <a:cxn ang="0">
                  <a:pos x="217" y="404"/>
                </a:cxn>
                <a:cxn ang="0">
                  <a:pos x="240" y="628"/>
                </a:cxn>
                <a:cxn ang="0">
                  <a:pos x="285" y="673"/>
                </a:cxn>
                <a:cxn ang="0">
                  <a:pos x="322" y="740"/>
                </a:cxn>
                <a:cxn ang="0">
                  <a:pos x="345" y="763"/>
                </a:cxn>
                <a:cxn ang="0">
                  <a:pos x="367" y="778"/>
                </a:cxn>
              </a:cxnLst>
              <a:rect l="0" t="0" r="r" b="b"/>
              <a:pathLst>
                <a:path w="367" h="778">
                  <a:moveTo>
                    <a:pt x="0" y="0"/>
                  </a:moveTo>
                  <a:cubicBezTo>
                    <a:pt x="23" y="15"/>
                    <a:pt x="45" y="22"/>
                    <a:pt x="68" y="37"/>
                  </a:cubicBezTo>
                  <a:cubicBezTo>
                    <a:pt x="91" y="112"/>
                    <a:pt x="69" y="135"/>
                    <a:pt x="90" y="239"/>
                  </a:cubicBezTo>
                  <a:cubicBezTo>
                    <a:pt x="93" y="251"/>
                    <a:pt x="112" y="253"/>
                    <a:pt x="120" y="262"/>
                  </a:cubicBezTo>
                  <a:cubicBezTo>
                    <a:pt x="160" y="307"/>
                    <a:pt x="176" y="361"/>
                    <a:pt x="217" y="404"/>
                  </a:cubicBezTo>
                  <a:cubicBezTo>
                    <a:pt x="246" y="485"/>
                    <a:pt x="213" y="516"/>
                    <a:pt x="240" y="628"/>
                  </a:cubicBezTo>
                  <a:cubicBezTo>
                    <a:pt x="245" y="649"/>
                    <a:pt x="285" y="673"/>
                    <a:pt x="285" y="673"/>
                  </a:cubicBezTo>
                  <a:cubicBezTo>
                    <a:pt x="294" y="701"/>
                    <a:pt x="296" y="714"/>
                    <a:pt x="322" y="740"/>
                  </a:cubicBezTo>
                  <a:cubicBezTo>
                    <a:pt x="330" y="748"/>
                    <a:pt x="337" y="756"/>
                    <a:pt x="345" y="763"/>
                  </a:cubicBezTo>
                  <a:cubicBezTo>
                    <a:pt x="352" y="769"/>
                    <a:pt x="367" y="778"/>
                    <a:pt x="367" y="778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5664" name="Oval 16"/>
            <p:cNvSpPr>
              <a:spLocks noChangeArrowheads="1"/>
            </p:cNvSpPr>
            <p:nvPr/>
          </p:nvSpPr>
          <p:spPr bwMode="auto">
            <a:xfrm>
              <a:off x="336" y="1152"/>
              <a:ext cx="78" cy="8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5665" name="Freeform 17"/>
            <p:cNvSpPr>
              <a:spLocks/>
            </p:cNvSpPr>
            <p:nvPr/>
          </p:nvSpPr>
          <p:spPr bwMode="auto">
            <a:xfrm>
              <a:off x="180" y="2012"/>
              <a:ext cx="568" cy="1362"/>
            </a:xfrm>
            <a:custGeom>
              <a:avLst/>
              <a:gdLst/>
              <a:ahLst/>
              <a:cxnLst>
                <a:cxn ang="0">
                  <a:pos x="568" y="0"/>
                </a:cxn>
                <a:cxn ang="0">
                  <a:pos x="501" y="187"/>
                </a:cxn>
                <a:cxn ang="0">
                  <a:pos x="478" y="359"/>
                </a:cxn>
                <a:cxn ang="0">
                  <a:pos x="531" y="472"/>
                </a:cxn>
                <a:cxn ang="0">
                  <a:pos x="456" y="486"/>
                </a:cxn>
                <a:cxn ang="0">
                  <a:pos x="441" y="509"/>
                </a:cxn>
                <a:cxn ang="0">
                  <a:pos x="418" y="524"/>
                </a:cxn>
                <a:cxn ang="0">
                  <a:pos x="366" y="629"/>
                </a:cxn>
                <a:cxn ang="0">
                  <a:pos x="336" y="681"/>
                </a:cxn>
                <a:cxn ang="0">
                  <a:pos x="314" y="703"/>
                </a:cxn>
                <a:cxn ang="0">
                  <a:pos x="254" y="808"/>
                </a:cxn>
                <a:cxn ang="0">
                  <a:pos x="157" y="853"/>
                </a:cxn>
                <a:cxn ang="0">
                  <a:pos x="164" y="950"/>
                </a:cxn>
                <a:cxn ang="0">
                  <a:pos x="52" y="1018"/>
                </a:cxn>
                <a:cxn ang="0">
                  <a:pos x="0" y="1070"/>
                </a:cxn>
                <a:cxn ang="0">
                  <a:pos x="52" y="1302"/>
                </a:cxn>
                <a:cxn ang="0">
                  <a:pos x="119" y="1362"/>
                </a:cxn>
              </a:cxnLst>
              <a:rect l="0" t="0" r="r" b="b"/>
              <a:pathLst>
                <a:path w="568" h="1362">
                  <a:moveTo>
                    <a:pt x="568" y="0"/>
                  </a:moveTo>
                  <a:cubicBezTo>
                    <a:pt x="550" y="58"/>
                    <a:pt x="535" y="138"/>
                    <a:pt x="501" y="187"/>
                  </a:cubicBezTo>
                  <a:cubicBezTo>
                    <a:pt x="493" y="244"/>
                    <a:pt x="493" y="303"/>
                    <a:pt x="478" y="359"/>
                  </a:cubicBezTo>
                  <a:cubicBezTo>
                    <a:pt x="482" y="424"/>
                    <a:pt x="458" y="516"/>
                    <a:pt x="531" y="472"/>
                  </a:cubicBezTo>
                  <a:cubicBezTo>
                    <a:pt x="499" y="461"/>
                    <a:pt x="484" y="468"/>
                    <a:pt x="456" y="486"/>
                  </a:cubicBezTo>
                  <a:cubicBezTo>
                    <a:pt x="451" y="494"/>
                    <a:pt x="447" y="503"/>
                    <a:pt x="441" y="509"/>
                  </a:cubicBezTo>
                  <a:cubicBezTo>
                    <a:pt x="435" y="515"/>
                    <a:pt x="423" y="516"/>
                    <a:pt x="418" y="524"/>
                  </a:cubicBezTo>
                  <a:cubicBezTo>
                    <a:pt x="399" y="555"/>
                    <a:pt x="374" y="607"/>
                    <a:pt x="366" y="629"/>
                  </a:cubicBezTo>
                  <a:cubicBezTo>
                    <a:pt x="353" y="646"/>
                    <a:pt x="351" y="666"/>
                    <a:pt x="336" y="681"/>
                  </a:cubicBezTo>
                  <a:cubicBezTo>
                    <a:pt x="329" y="688"/>
                    <a:pt x="314" y="703"/>
                    <a:pt x="314" y="703"/>
                  </a:cubicBezTo>
                  <a:cubicBezTo>
                    <a:pt x="306" y="788"/>
                    <a:pt x="321" y="787"/>
                    <a:pt x="254" y="808"/>
                  </a:cubicBezTo>
                  <a:cubicBezTo>
                    <a:pt x="224" y="827"/>
                    <a:pt x="191" y="842"/>
                    <a:pt x="157" y="853"/>
                  </a:cubicBezTo>
                  <a:cubicBezTo>
                    <a:pt x="159" y="885"/>
                    <a:pt x="161" y="918"/>
                    <a:pt x="164" y="950"/>
                  </a:cubicBezTo>
                  <a:cubicBezTo>
                    <a:pt x="173" y="1035"/>
                    <a:pt x="154" y="1010"/>
                    <a:pt x="52" y="1018"/>
                  </a:cubicBezTo>
                  <a:cubicBezTo>
                    <a:pt x="15" y="1027"/>
                    <a:pt x="11" y="1035"/>
                    <a:pt x="0" y="1070"/>
                  </a:cubicBezTo>
                  <a:cubicBezTo>
                    <a:pt x="7" y="1161"/>
                    <a:pt x="1" y="1226"/>
                    <a:pt x="52" y="1302"/>
                  </a:cubicBezTo>
                  <a:cubicBezTo>
                    <a:pt x="67" y="1324"/>
                    <a:pt x="90" y="1362"/>
                    <a:pt x="119" y="1362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5666" name="Oval 18"/>
            <p:cNvSpPr>
              <a:spLocks noChangeArrowheads="1"/>
            </p:cNvSpPr>
            <p:nvPr/>
          </p:nvSpPr>
          <p:spPr bwMode="auto">
            <a:xfrm>
              <a:off x="240" y="3312"/>
              <a:ext cx="78" cy="8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5667" name="Line 19"/>
            <p:cNvSpPr>
              <a:spLocks noChangeShapeType="1"/>
            </p:cNvSpPr>
            <p:nvPr/>
          </p:nvSpPr>
          <p:spPr bwMode="auto">
            <a:xfrm>
              <a:off x="384" y="153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5668" name="Line 20"/>
            <p:cNvSpPr>
              <a:spLocks noChangeShapeType="1"/>
            </p:cNvSpPr>
            <p:nvPr/>
          </p:nvSpPr>
          <p:spPr bwMode="auto">
            <a:xfrm flipH="1">
              <a:off x="336" y="254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95676" name="Rectangle 28"/>
          <p:cNvSpPr>
            <a:spLocks noChangeArrowheads="1"/>
          </p:cNvSpPr>
          <p:nvPr/>
        </p:nvSpPr>
        <p:spPr bwMode="auto">
          <a:xfrm>
            <a:off x="684213" y="476250"/>
            <a:ext cx="801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Punto de fuga proximal la unión safeno-poplítea</a:t>
            </a:r>
          </a:p>
        </p:txBody>
      </p:sp>
      <p:sp>
        <p:nvSpPr>
          <p:cNvPr id="795677" name="Line 29"/>
          <p:cNvSpPr>
            <a:spLocks noChangeShapeType="1"/>
          </p:cNvSpPr>
          <p:nvPr/>
        </p:nvSpPr>
        <p:spPr bwMode="auto">
          <a:xfrm flipH="1">
            <a:off x="3779838" y="3181350"/>
            <a:ext cx="9525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5678" name="Freeform 30"/>
          <p:cNvSpPr>
            <a:spLocks/>
          </p:cNvSpPr>
          <p:nvPr/>
        </p:nvSpPr>
        <p:spPr bwMode="auto">
          <a:xfrm>
            <a:off x="2700338" y="3141663"/>
            <a:ext cx="792162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5679" name="Freeform 31"/>
          <p:cNvSpPr>
            <a:spLocks/>
          </p:cNvSpPr>
          <p:nvPr/>
        </p:nvSpPr>
        <p:spPr bwMode="auto">
          <a:xfrm>
            <a:off x="2627313" y="2205038"/>
            <a:ext cx="792162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5680" name="Freeform 32"/>
          <p:cNvSpPr>
            <a:spLocks/>
          </p:cNvSpPr>
          <p:nvPr/>
        </p:nvSpPr>
        <p:spPr bwMode="auto">
          <a:xfrm>
            <a:off x="2339975" y="4221163"/>
            <a:ext cx="792163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5681" name="Rectangle 33"/>
          <p:cNvSpPr>
            <a:spLocks noChangeArrowheads="1"/>
          </p:cNvSpPr>
          <p:nvPr/>
        </p:nvSpPr>
        <p:spPr bwMode="auto">
          <a:xfrm>
            <a:off x="2082800" y="2571750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  +</a:t>
            </a:r>
          </a:p>
        </p:txBody>
      </p:sp>
      <p:sp>
        <p:nvSpPr>
          <p:cNvPr id="795682" name="Rectangle 34"/>
          <p:cNvSpPr>
            <a:spLocks noChangeArrowheads="1"/>
          </p:cNvSpPr>
          <p:nvPr/>
        </p:nvSpPr>
        <p:spPr bwMode="auto">
          <a:xfrm>
            <a:off x="2009775" y="3481388"/>
            <a:ext cx="58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    +</a:t>
            </a:r>
          </a:p>
        </p:txBody>
      </p:sp>
      <p:sp>
        <p:nvSpPr>
          <p:cNvPr id="795683" name="Rectangle 35"/>
          <p:cNvSpPr>
            <a:spLocks noChangeArrowheads="1"/>
          </p:cNvSpPr>
          <p:nvPr/>
        </p:nvSpPr>
        <p:spPr bwMode="auto">
          <a:xfrm>
            <a:off x="2051050" y="4921250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5684" name="Rectangle 36"/>
          <p:cNvSpPr>
            <a:spLocks noChangeArrowheads="1"/>
          </p:cNvSpPr>
          <p:nvPr/>
        </p:nvSpPr>
        <p:spPr bwMode="auto">
          <a:xfrm>
            <a:off x="3252788" y="1871663"/>
            <a:ext cx="2778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5685" name="Rectangle 37"/>
          <p:cNvSpPr>
            <a:spLocks noChangeArrowheads="1"/>
          </p:cNvSpPr>
          <p:nvPr/>
        </p:nvSpPr>
        <p:spPr bwMode="auto">
          <a:xfrm>
            <a:off x="3203575" y="2879725"/>
            <a:ext cx="27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5686" name="Rectangle 38"/>
          <p:cNvSpPr>
            <a:spLocks noChangeArrowheads="1"/>
          </p:cNvSpPr>
          <p:nvPr/>
        </p:nvSpPr>
        <p:spPr bwMode="auto">
          <a:xfrm>
            <a:off x="2987675" y="3959225"/>
            <a:ext cx="27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5687" name="Rectangle 39"/>
          <p:cNvSpPr>
            <a:spLocks noChangeArrowheads="1"/>
          </p:cNvSpPr>
          <p:nvPr/>
        </p:nvSpPr>
        <p:spPr bwMode="auto">
          <a:xfrm>
            <a:off x="2555875" y="27320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5688" name="Rectangle 40"/>
          <p:cNvSpPr>
            <a:spLocks noChangeArrowheads="1"/>
          </p:cNvSpPr>
          <p:nvPr/>
        </p:nvSpPr>
        <p:spPr bwMode="auto">
          <a:xfrm>
            <a:off x="2628900" y="3668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5689" name="Rectangle 41"/>
          <p:cNvSpPr>
            <a:spLocks noChangeArrowheads="1"/>
          </p:cNvSpPr>
          <p:nvPr/>
        </p:nvSpPr>
        <p:spPr bwMode="auto">
          <a:xfrm>
            <a:off x="2259013" y="47482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5690" name="Rectangle 42"/>
          <p:cNvSpPr>
            <a:spLocks noChangeArrowheads="1"/>
          </p:cNvSpPr>
          <p:nvPr/>
        </p:nvSpPr>
        <p:spPr bwMode="auto">
          <a:xfrm>
            <a:off x="3730625" y="61722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2_79</a:t>
            </a:r>
          </a:p>
        </p:txBody>
      </p:sp>
      <p:sp>
        <p:nvSpPr>
          <p:cNvPr id="795691" name="Rectangle 43"/>
          <p:cNvSpPr>
            <a:spLocks noChangeArrowheads="1"/>
          </p:cNvSpPr>
          <p:nvPr/>
        </p:nvSpPr>
        <p:spPr bwMode="auto">
          <a:xfrm>
            <a:off x="2916238" y="244475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5692" name="Rectangle 44"/>
          <p:cNvSpPr>
            <a:spLocks noChangeArrowheads="1"/>
          </p:cNvSpPr>
          <p:nvPr/>
        </p:nvSpPr>
        <p:spPr bwMode="auto">
          <a:xfrm>
            <a:off x="2987675" y="33797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5693" name="Rectangle 45"/>
          <p:cNvSpPr>
            <a:spLocks noChangeArrowheads="1"/>
          </p:cNvSpPr>
          <p:nvPr/>
        </p:nvSpPr>
        <p:spPr bwMode="auto">
          <a:xfrm>
            <a:off x="2627313" y="44370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1619250" y="26035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s-ES" sz="2800" b="1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96677" name="Text Box 5"/>
          <p:cNvSpPr txBox="1">
            <a:spLocks noChangeArrowheads="1"/>
          </p:cNvSpPr>
          <p:nvPr/>
        </p:nvSpPr>
        <p:spPr bwMode="auto">
          <a:xfrm>
            <a:off x="3419475" y="5859463"/>
            <a:ext cx="182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419475" y="5859463"/>
            <a:ext cx="182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6679" name="Arc 7"/>
          <p:cNvSpPr>
            <a:spLocks/>
          </p:cNvSpPr>
          <p:nvPr/>
        </p:nvSpPr>
        <p:spPr bwMode="auto">
          <a:xfrm>
            <a:off x="3589338" y="3614738"/>
            <a:ext cx="717550" cy="6064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80" name="Line 8"/>
          <p:cNvSpPr>
            <a:spLocks noChangeShapeType="1"/>
          </p:cNvSpPr>
          <p:nvPr/>
        </p:nvSpPr>
        <p:spPr bwMode="auto">
          <a:xfrm>
            <a:off x="3589338" y="4206875"/>
            <a:ext cx="1587" cy="188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81" name="Arc 9"/>
          <p:cNvSpPr>
            <a:spLocks/>
          </p:cNvSpPr>
          <p:nvPr/>
        </p:nvSpPr>
        <p:spPr bwMode="auto">
          <a:xfrm>
            <a:off x="4344988" y="1795463"/>
            <a:ext cx="752475" cy="633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82" name="Line 10"/>
          <p:cNvSpPr>
            <a:spLocks noChangeShapeType="1"/>
          </p:cNvSpPr>
          <p:nvPr/>
        </p:nvSpPr>
        <p:spPr bwMode="auto">
          <a:xfrm>
            <a:off x="5097463" y="2387600"/>
            <a:ext cx="3175" cy="3652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83" name="Arc 11"/>
          <p:cNvSpPr>
            <a:spLocks/>
          </p:cNvSpPr>
          <p:nvPr/>
        </p:nvSpPr>
        <p:spPr bwMode="auto">
          <a:xfrm>
            <a:off x="3876675" y="2051050"/>
            <a:ext cx="1066800" cy="16605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21600"/>
              <a:gd name="T1" fmla="*/ 21909 h 21909"/>
              <a:gd name="T2" fmla="*/ 21600 w 21600"/>
              <a:gd name="T3" fmla="*/ 0 h 21909"/>
              <a:gd name="T4" fmla="*/ 21600 w 21600"/>
              <a:gd name="T5" fmla="*/ 21600 h 2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09" fill="none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909" stroke="0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84" name="Arc 12"/>
          <p:cNvSpPr>
            <a:spLocks/>
          </p:cNvSpPr>
          <p:nvPr/>
        </p:nvSpPr>
        <p:spPr bwMode="auto">
          <a:xfrm>
            <a:off x="4368800" y="2024063"/>
            <a:ext cx="742950" cy="454025"/>
          </a:xfrm>
          <a:custGeom>
            <a:avLst/>
            <a:gdLst>
              <a:gd name="G0" fmla="+- 0 0 0"/>
              <a:gd name="G1" fmla="+- 14901 0 0"/>
              <a:gd name="G2" fmla="+- 21600 0 0"/>
              <a:gd name="T0" fmla="*/ 15637 w 21575"/>
              <a:gd name="T1" fmla="*/ 0 h 14901"/>
              <a:gd name="T2" fmla="*/ 21575 w 21575"/>
              <a:gd name="T3" fmla="*/ 13860 h 14901"/>
              <a:gd name="T4" fmla="*/ 0 w 21575"/>
              <a:gd name="T5" fmla="*/ 14901 h 14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5" h="14901" fill="none" extrusionOk="0">
                <a:moveTo>
                  <a:pt x="15637" y="-1"/>
                </a:moveTo>
                <a:cubicBezTo>
                  <a:pt x="19217" y="3756"/>
                  <a:pt x="21324" y="8676"/>
                  <a:pt x="21574" y="13860"/>
                </a:cubicBezTo>
              </a:path>
              <a:path w="21575" h="14901" stroke="0" extrusionOk="0">
                <a:moveTo>
                  <a:pt x="15637" y="-1"/>
                </a:moveTo>
                <a:cubicBezTo>
                  <a:pt x="19217" y="3756"/>
                  <a:pt x="21324" y="8676"/>
                  <a:pt x="21574" y="13860"/>
                </a:cubicBezTo>
                <a:lnTo>
                  <a:pt x="0" y="1490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85" name="Line 13"/>
          <p:cNvSpPr>
            <a:spLocks noChangeShapeType="1"/>
          </p:cNvSpPr>
          <p:nvPr/>
        </p:nvSpPr>
        <p:spPr bwMode="auto">
          <a:xfrm>
            <a:off x="5108575" y="2409825"/>
            <a:ext cx="0" cy="7858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86" name="Line 14"/>
          <p:cNvSpPr>
            <a:spLocks noChangeShapeType="1"/>
          </p:cNvSpPr>
          <p:nvPr/>
        </p:nvSpPr>
        <p:spPr bwMode="auto">
          <a:xfrm flipV="1">
            <a:off x="4351338" y="1268413"/>
            <a:ext cx="0" cy="4852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87" name="Line 15"/>
          <p:cNvSpPr>
            <a:spLocks noChangeShapeType="1"/>
          </p:cNvSpPr>
          <p:nvPr/>
        </p:nvSpPr>
        <p:spPr bwMode="auto">
          <a:xfrm>
            <a:off x="5245100" y="2195513"/>
            <a:ext cx="0" cy="78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88" name="Line 16"/>
          <p:cNvSpPr>
            <a:spLocks noChangeShapeType="1"/>
          </p:cNvSpPr>
          <p:nvPr/>
        </p:nvSpPr>
        <p:spPr bwMode="auto">
          <a:xfrm flipV="1">
            <a:off x="4973638" y="5478463"/>
            <a:ext cx="0" cy="481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89" name="Line 17"/>
          <p:cNvSpPr>
            <a:spLocks noChangeShapeType="1"/>
          </p:cNvSpPr>
          <p:nvPr/>
        </p:nvSpPr>
        <p:spPr bwMode="auto">
          <a:xfrm flipV="1">
            <a:off x="3803650" y="4424363"/>
            <a:ext cx="0" cy="1535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90" name="Oval 18"/>
          <p:cNvSpPr>
            <a:spLocks noChangeArrowheads="1"/>
          </p:cNvSpPr>
          <p:nvPr/>
        </p:nvSpPr>
        <p:spPr bwMode="auto">
          <a:xfrm>
            <a:off x="5038725" y="5203825"/>
            <a:ext cx="134938" cy="1444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91" name="Freeform 19"/>
          <p:cNvSpPr>
            <a:spLocks/>
          </p:cNvSpPr>
          <p:nvPr/>
        </p:nvSpPr>
        <p:spPr bwMode="auto">
          <a:xfrm>
            <a:off x="5068888" y="3124200"/>
            <a:ext cx="476250" cy="122237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68" y="41"/>
              </a:cxn>
              <a:cxn ang="0">
                <a:pos x="274" y="82"/>
              </a:cxn>
              <a:cxn ang="0">
                <a:pos x="301" y="137"/>
              </a:cxn>
              <a:cxn ang="0">
                <a:pos x="329" y="178"/>
              </a:cxn>
              <a:cxn ang="0">
                <a:pos x="315" y="219"/>
              </a:cxn>
              <a:cxn ang="0">
                <a:pos x="329" y="261"/>
              </a:cxn>
              <a:cxn ang="0">
                <a:pos x="315" y="411"/>
              </a:cxn>
              <a:cxn ang="0">
                <a:pos x="219" y="494"/>
              </a:cxn>
              <a:cxn ang="0">
                <a:pos x="123" y="590"/>
              </a:cxn>
              <a:cxn ang="0">
                <a:pos x="109" y="754"/>
              </a:cxn>
              <a:cxn ang="0">
                <a:pos x="41" y="809"/>
              </a:cxn>
              <a:cxn ang="0">
                <a:pos x="0" y="823"/>
              </a:cxn>
            </a:cxnLst>
            <a:rect l="0" t="0" r="r" b="b"/>
            <a:pathLst>
              <a:path w="331" h="823">
                <a:moveTo>
                  <a:pt x="27" y="0"/>
                </a:moveTo>
                <a:cubicBezTo>
                  <a:pt x="41" y="14"/>
                  <a:pt x="50" y="33"/>
                  <a:pt x="68" y="41"/>
                </a:cubicBezTo>
                <a:cubicBezTo>
                  <a:pt x="98" y="54"/>
                  <a:pt x="240" y="77"/>
                  <a:pt x="274" y="82"/>
                </a:cubicBezTo>
                <a:cubicBezTo>
                  <a:pt x="283" y="100"/>
                  <a:pt x="291" y="119"/>
                  <a:pt x="301" y="137"/>
                </a:cubicBezTo>
                <a:cubicBezTo>
                  <a:pt x="309" y="151"/>
                  <a:pt x="326" y="162"/>
                  <a:pt x="329" y="178"/>
                </a:cubicBezTo>
                <a:cubicBezTo>
                  <a:pt x="331" y="192"/>
                  <a:pt x="320" y="205"/>
                  <a:pt x="315" y="219"/>
                </a:cubicBezTo>
                <a:cubicBezTo>
                  <a:pt x="320" y="233"/>
                  <a:pt x="329" y="246"/>
                  <a:pt x="329" y="261"/>
                </a:cubicBezTo>
                <a:cubicBezTo>
                  <a:pt x="329" y="311"/>
                  <a:pt x="325" y="362"/>
                  <a:pt x="315" y="411"/>
                </a:cubicBezTo>
                <a:cubicBezTo>
                  <a:pt x="304" y="462"/>
                  <a:pt x="257" y="475"/>
                  <a:pt x="219" y="494"/>
                </a:cubicBezTo>
                <a:cubicBezTo>
                  <a:pt x="174" y="517"/>
                  <a:pt x="150" y="549"/>
                  <a:pt x="123" y="590"/>
                </a:cubicBezTo>
                <a:cubicBezTo>
                  <a:pt x="118" y="645"/>
                  <a:pt x="120" y="700"/>
                  <a:pt x="109" y="754"/>
                </a:cubicBezTo>
                <a:cubicBezTo>
                  <a:pt x="106" y="770"/>
                  <a:pt x="49" y="805"/>
                  <a:pt x="41" y="809"/>
                </a:cubicBezTo>
                <a:cubicBezTo>
                  <a:pt x="28" y="815"/>
                  <a:pt x="0" y="823"/>
                  <a:pt x="0" y="82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92" name="Line 20"/>
          <p:cNvSpPr>
            <a:spLocks noChangeShapeType="1"/>
          </p:cNvSpPr>
          <p:nvPr/>
        </p:nvSpPr>
        <p:spPr bwMode="auto">
          <a:xfrm>
            <a:off x="5108575" y="4337050"/>
            <a:ext cx="0" cy="8572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93" name="Line 21"/>
          <p:cNvSpPr>
            <a:spLocks noChangeShapeType="1"/>
          </p:cNvSpPr>
          <p:nvPr/>
        </p:nvSpPr>
        <p:spPr bwMode="auto">
          <a:xfrm>
            <a:off x="5314950" y="4479925"/>
            <a:ext cx="0" cy="785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94" name="Freeform 22"/>
          <p:cNvSpPr>
            <a:spLocks/>
          </p:cNvSpPr>
          <p:nvPr/>
        </p:nvSpPr>
        <p:spPr bwMode="auto">
          <a:xfrm>
            <a:off x="5383213" y="3052763"/>
            <a:ext cx="481012" cy="1071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336"/>
              </a:cxn>
              <a:cxn ang="0">
                <a:pos x="0" y="720"/>
              </a:cxn>
            </a:cxnLst>
            <a:rect l="0" t="0" r="r" b="b"/>
            <a:pathLst>
              <a:path w="336" h="720">
                <a:moveTo>
                  <a:pt x="0" y="0"/>
                </a:moveTo>
                <a:cubicBezTo>
                  <a:pt x="168" y="108"/>
                  <a:pt x="336" y="216"/>
                  <a:pt x="336" y="336"/>
                </a:cubicBezTo>
                <a:cubicBezTo>
                  <a:pt x="336" y="456"/>
                  <a:pt x="168" y="588"/>
                  <a:pt x="0" y="7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95" name="Line 23"/>
          <p:cNvSpPr>
            <a:spLocks noChangeShapeType="1"/>
          </p:cNvSpPr>
          <p:nvPr/>
        </p:nvSpPr>
        <p:spPr bwMode="auto">
          <a:xfrm flipV="1">
            <a:off x="3725863" y="2636838"/>
            <a:ext cx="125412" cy="357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96" name="Line 24"/>
          <p:cNvSpPr>
            <a:spLocks noChangeShapeType="1"/>
          </p:cNvSpPr>
          <p:nvPr/>
        </p:nvSpPr>
        <p:spPr bwMode="auto">
          <a:xfrm flipV="1">
            <a:off x="3851275" y="2636838"/>
            <a:ext cx="1444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97" name="Arc 25"/>
          <p:cNvSpPr>
            <a:spLocks/>
          </p:cNvSpPr>
          <p:nvPr/>
        </p:nvSpPr>
        <p:spPr bwMode="auto">
          <a:xfrm>
            <a:off x="3863975" y="3603625"/>
            <a:ext cx="460375" cy="606425"/>
          </a:xfrm>
          <a:custGeom>
            <a:avLst/>
            <a:gdLst>
              <a:gd name="G0" fmla="+- 13361 0 0"/>
              <a:gd name="G1" fmla="+- 21600 0 0"/>
              <a:gd name="G2" fmla="+- 21600 0 0"/>
              <a:gd name="T0" fmla="*/ 0 w 13838"/>
              <a:gd name="T1" fmla="*/ 4628 h 21600"/>
              <a:gd name="T2" fmla="*/ 13838 w 13838"/>
              <a:gd name="T3" fmla="*/ 5 h 21600"/>
              <a:gd name="T4" fmla="*/ 13361 w 138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38" h="21600" fill="none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</a:path>
              <a:path w="13838" h="21600" stroke="0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  <a:lnTo>
                  <a:pt x="13361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6698" name="Line 26"/>
          <p:cNvSpPr>
            <a:spLocks noChangeShapeType="1"/>
          </p:cNvSpPr>
          <p:nvPr/>
        </p:nvSpPr>
        <p:spPr bwMode="auto">
          <a:xfrm flipH="1">
            <a:off x="4000500" y="3730625"/>
            <a:ext cx="254000" cy="125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699" name="Line 27"/>
          <p:cNvSpPr>
            <a:spLocks noChangeShapeType="1"/>
          </p:cNvSpPr>
          <p:nvPr/>
        </p:nvSpPr>
        <p:spPr bwMode="auto">
          <a:xfrm flipH="1" flipV="1">
            <a:off x="4618038" y="1617663"/>
            <a:ext cx="206375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6707" name="Rectangle 35"/>
          <p:cNvSpPr>
            <a:spLocks noChangeArrowheads="1"/>
          </p:cNvSpPr>
          <p:nvPr/>
        </p:nvSpPr>
        <p:spPr bwMode="auto">
          <a:xfrm>
            <a:off x="565150" y="-26988"/>
            <a:ext cx="7415213" cy="1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Punto de fuga en unión safeno-poplítea 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con V. de Giacomini anterógrada en diástole</a:t>
            </a:r>
          </a:p>
          <a:p>
            <a:pPr algn="ctr"/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796708" name="Freeform 36"/>
          <p:cNvSpPr>
            <a:spLocks/>
          </p:cNvSpPr>
          <p:nvPr/>
        </p:nvSpPr>
        <p:spPr bwMode="auto">
          <a:xfrm>
            <a:off x="6372225" y="3429000"/>
            <a:ext cx="792163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6709" name="Rectangle 37"/>
          <p:cNvSpPr>
            <a:spLocks noChangeArrowheads="1"/>
          </p:cNvSpPr>
          <p:nvPr/>
        </p:nvSpPr>
        <p:spPr bwMode="auto">
          <a:xfrm>
            <a:off x="6011863" y="3284538"/>
            <a:ext cx="455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  +</a:t>
            </a:r>
          </a:p>
        </p:txBody>
      </p:sp>
      <p:sp>
        <p:nvSpPr>
          <p:cNvPr id="796710" name="Rectangle 38"/>
          <p:cNvSpPr>
            <a:spLocks noChangeArrowheads="1"/>
          </p:cNvSpPr>
          <p:nvPr/>
        </p:nvSpPr>
        <p:spPr bwMode="auto">
          <a:xfrm>
            <a:off x="5230813" y="2276475"/>
            <a:ext cx="277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6711" name="Rectangle 39"/>
          <p:cNvSpPr>
            <a:spLocks noChangeArrowheads="1"/>
          </p:cNvSpPr>
          <p:nvPr/>
        </p:nvSpPr>
        <p:spPr bwMode="auto">
          <a:xfrm>
            <a:off x="6300788" y="39560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6712" name="Rectangle 40"/>
          <p:cNvSpPr>
            <a:spLocks noChangeArrowheads="1"/>
          </p:cNvSpPr>
          <p:nvPr/>
        </p:nvSpPr>
        <p:spPr bwMode="auto">
          <a:xfrm>
            <a:off x="6661150" y="36687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6716" name="Rectangle 44"/>
          <p:cNvSpPr>
            <a:spLocks noChangeArrowheads="1"/>
          </p:cNvSpPr>
          <p:nvPr/>
        </p:nvSpPr>
        <p:spPr bwMode="auto">
          <a:xfrm>
            <a:off x="2692400" y="27098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6717" name="Rectangle 45"/>
          <p:cNvSpPr>
            <a:spLocks noChangeArrowheads="1"/>
          </p:cNvSpPr>
          <p:nvPr/>
        </p:nvSpPr>
        <p:spPr bwMode="auto">
          <a:xfrm>
            <a:off x="3132138" y="273367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6718" name="Freeform 46"/>
          <p:cNvSpPr>
            <a:spLocks/>
          </p:cNvSpPr>
          <p:nvPr/>
        </p:nvSpPr>
        <p:spPr bwMode="auto">
          <a:xfrm>
            <a:off x="5548313" y="2060575"/>
            <a:ext cx="792162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96719" name="Rectangle 47"/>
          <p:cNvSpPr>
            <a:spLocks noChangeArrowheads="1"/>
          </p:cNvSpPr>
          <p:nvPr/>
        </p:nvSpPr>
        <p:spPr bwMode="auto">
          <a:xfrm>
            <a:off x="5076825" y="1952625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  +</a:t>
            </a:r>
          </a:p>
        </p:txBody>
      </p:sp>
      <p:sp>
        <p:nvSpPr>
          <p:cNvPr id="796720" name="Rectangle 48"/>
          <p:cNvSpPr>
            <a:spLocks noChangeArrowheads="1"/>
          </p:cNvSpPr>
          <p:nvPr/>
        </p:nvSpPr>
        <p:spPr bwMode="auto">
          <a:xfrm>
            <a:off x="6156325" y="3716338"/>
            <a:ext cx="277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6721" name="Rectangle 49"/>
          <p:cNvSpPr>
            <a:spLocks noChangeArrowheads="1"/>
          </p:cNvSpPr>
          <p:nvPr/>
        </p:nvSpPr>
        <p:spPr bwMode="auto">
          <a:xfrm>
            <a:off x="5476875" y="25876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6722" name="Rectangle 50"/>
          <p:cNvSpPr>
            <a:spLocks noChangeArrowheads="1"/>
          </p:cNvSpPr>
          <p:nvPr/>
        </p:nvSpPr>
        <p:spPr bwMode="auto">
          <a:xfrm>
            <a:off x="5837238" y="23002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796728" name="Rectangle 56"/>
          <p:cNvSpPr>
            <a:spLocks noChangeArrowheads="1"/>
          </p:cNvSpPr>
          <p:nvPr/>
        </p:nvSpPr>
        <p:spPr bwMode="auto">
          <a:xfrm>
            <a:off x="2413000" y="2376488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6734" name="Line 62"/>
          <p:cNvSpPr>
            <a:spLocks noChangeShapeType="1"/>
          </p:cNvSpPr>
          <p:nvPr/>
        </p:nvSpPr>
        <p:spPr bwMode="auto">
          <a:xfrm>
            <a:off x="1979613" y="2133600"/>
            <a:ext cx="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6736" name="Freeform 64"/>
          <p:cNvSpPr>
            <a:spLocks/>
          </p:cNvSpPr>
          <p:nvPr/>
        </p:nvSpPr>
        <p:spPr bwMode="auto">
          <a:xfrm rot="-123829">
            <a:off x="2908300" y="2354263"/>
            <a:ext cx="800100" cy="425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174"/>
              </a:cxn>
              <a:cxn ang="0">
                <a:pos x="168" y="204"/>
              </a:cxn>
              <a:cxn ang="0">
                <a:pos x="228" y="222"/>
              </a:cxn>
              <a:cxn ang="0">
                <a:pos x="300" y="198"/>
              </a:cxn>
              <a:cxn ang="0">
                <a:pos x="336" y="174"/>
              </a:cxn>
              <a:cxn ang="0">
                <a:pos x="366" y="150"/>
              </a:cxn>
              <a:cxn ang="0">
                <a:pos x="402" y="126"/>
              </a:cxn>
              <a:cxn ang="0">
                <a:pos x="450" y="90"/>
              </a:cxn>
              <a:cxn ang="0">
                <a:pos x="504" y="30"/>
              </a:cxn>
            </a:cxnLst>
            <a:rect l="0" t="0" r="r" b="b"/>
            <a:pathLst>
              <a:path w="504" h="222">
                <a:moveTo>
                  <a:pt x="0" y="0"/>
                </a:moveTo>
                <a:cubicBezTo>
                  <a:pt x="27" y="82"/>
                  <a:pt x="70" y="122"/>
                  <a:pt x="132" y="174"/>
                </a:cubicBezTo>
                <a:cubicBezTo>
                  <a:pt x="152" y="191"/>
                  <a:pt x="146" y="193"/>
                  <a:pt x="168" y="204"/>
                </a:cubicBezTo>
                <a:cubicBezTo>
                  <a:pt x="186" y="213"/>
                  <a:pt x="209" y="216"/>
                  <a:pt x="228" y="222"/>
                </a:cubicBezTo>
                <a:cubicBezTo>
                  <a:pt x="264" y="213"/>
                  <a:pt x="272" y="215"/>
                  <a:pt x="300" y="198"/>
                </a:cubicBezTo>
                <a:cubicBezTo>
                  <a:pt x="312" y="191"/>
                  <a:pt x="336" y="174"/>
                  <a:pt x="336" y="174"/>
                </a:cubicBezTo>
                <a:cubicBezTo>
                  <a:pt x="358" y="141"/>
                  <a:pt x="335" y="167"/>
                  <a:pt x="366" y="150"/>
                </a:cubicBezTo>
                <a:cubicBezTo>
                  <a:pt x="379" y="143"/>
                  <a:pt x="402" y="126"/>
                  <a:pt x="402" y="126"/>
                </a:cubicBezTo>
                <a:cubicBezTo>
                  <a:pt x="416" y="104"/>
                  <a:pt x="429" y="104"/>
                  <a:pt x="450" y="90"/>
                </a:cubicBezTo>
                <a:cubicBezTo>
                  <a:pt x="472" y="57"/>
                  <a:pt x="479" y="55"/>
                  <a:pt x="504" y="30"/>
                </a:cubicBez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6744" name="Freeform 72"/>
          <p:cNvSpPr>
            <a:spLocks/>
          </p:cNvSpPr>
          <p:nvPr/>
        </p:nvSpPr>
        <p:spPr bwMode="auto">
          <a:xfrm>
            <a:off x="2773363" y="2349500"/>
            <a:ext cx="168275" cy="360363"/>
          </a:xfrm>
          <a:custGeom>
            <a:avLst/>
            <a:gdLst/>
            <a:ahLst/>
            <a:cxnLst>
              <a:cxn ang="0">
                <a:pos x="8" y="30"/>
              </a:cxn>
              <a:cxn ang="0">
                <a:pos x="53" y="212"/>
              </a:cxn>
              <a:cxn ang="0">
                <a:pos x="99" y="30"/>
              </a:cxn>
              <a:cxn ang="0">
                <a:pos x="8" y="30"/>
              </a:cxn>
            </a:cxnLst>
            <a:rect l="0" t="0" r="r" b="b"/>
            <a:pathLst>
              <a:path w="106" h="212">
                <a:moveTo>
                  <a:pt x="8" y="30"/>
                </a:moveTo>
                <a:cubicBezTo>
                  <a:pt x="0" y="60"/>
                  <a:pt x="38" y="212"/>
                  <a:pt x="53" y="212"/>
                </a:cubicBezTo>
                <a:cubicBezTo>
                  <a:pt x="68" y="212"/>
                  <a:pt x="106" y="60"/>
                  <a:pt x="99" y="30"/>
                </a:cubicBezTo>
                <a:cubicBezTo>
                  <a:pt x="92" y="0"/>
                  <a:pt x="16" y="0"/>
                  <a:pt x="8" y="3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6745" name="Rectangle 73"/>
          <p:cNvSpPr>
            <a:spLocks noChangeArrowheads="1"/>
          </p:cNvSpPr>
          <p:nvPr/>
        </p:nvSpPr>
        <p:spPr bwMode="auto">
          <a:xfrm>
            <a:off x="2411413" y="203993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6746" name="Rectangle 74"/>
          <p:cNvSpPr>
            <a:spLocks noChangeArrowheads="1"/>
          </p:cNvSpPr>
          <p:nvPr/>
        </p:nvSpPr>
        <p:spPr bwMode="auto">
          <a:xfrm>
            <a:off x="3586163" y="63611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3022600" y="607695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7157" name="Text Box 5"/>
          <p:cNvSpPr txBox="1">
            <a:spLocks noChangeArrowheads="1"/>
          </p:cNvSpPr>
          <p:nvPr/>
        </p:nvSpPr>
        <p:spPr bwMode="auto">
          <a:xfrm>
            <a:off x="3022600" y="607695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817158" name="Group 6"/>
          <p:cNvGrpSpPr>
            <a:grpSpLocks/>
          </p:cNvGrpSpPr>
          <p:nvPr/>
        </p:nvGrpSpPr>
        <p:grpSpPr bwMode="auto">
          <a:xfrm>
            <a:off x="3059113" y="1412875"/>
            <a:ext cx="2089150" cy="4897438"/>
            <a:chOff x="2245" y="816"/>
            <a:chExt cx="1451" cy="3312"/>
          </a:xfrm>
        </p:grpSpPr>
        <p:sp>
          <p:nvSpPr>
            <p:cNvPr id="817159" name="Arc 7"/>
            <p:cNvSpPr>
              <a:spLocks/>
            </p:cNvSpPr>
            <p:nvPr/>
          </p:nvSpPr>
          <p:spPr bwMode="auto">
            <a:xfrm>
              <a:off x="2660" y="2417"/>
              <a:ext cx="492" cy="4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60" name="Line 8"/>
            <p:cNvSpPr>
              <a:spLocks noChangeShapeType="1"/>
            </p:cNvSpPr>
            <p:nvPr/>
          </p:nvSpPr>
          <p:spPr bwMode="auto">
            <a:xfrm>
              <a:off x="2660" y="2821"/>
              <a:ext cx="2" cy="1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61" name="Arc 9"/>
            <p:cNvSpPr>
              <a:spLocks/>
            </p:cNvSpPr>
            <p:nvPr/>
          </p:nvSpPr>
          <p:spPr bwMode="auto">
            <a:xfrm>
              <a:off x="3179" y="1176"/>
              <a:ext cx="515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62" name="Line 10"/>
            <p:cNvSpPr>
              <a:spLocks noChangeShapeType="1"/>
            </p:cNvSpPr>
            <p:nvPr/>
          </p:nvSpPr>
          <p:spPr bwMode="auto">
            <a:xfrm>
              <a:off x="3694" y="1580"/>
              <a:ext cx="2" cy="2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63" name="Arc 11"/>
            <p:cNvSpPr>
              <a:spLocks/>
            </p:cNvSpPr>
            <p:nvPr/>
          </p:nvSpPr>
          <p:spPr bwMode="auto">
            <a:xfrm>
              <a:off x="2857" y="1350"/>
              <a:ext cx="732" cy="1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21600"/>
                <a:gd name="T1" fmla="*/ 21909 h 21909"/>
                <a:gd name="T2" fmla="*/ 21600 w 21600"/>
                <a:gd name="T3" fmla="*/ 0 h 21909"/>
                <a:gd name="T4" fmla="*/ 21600 w 21600"/>
                <a:gd name="T5" fmla="*/ 21600 h 2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09" fill="none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909" stroke="0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64" name="Line 12"/>
            <p:cNvSpPr>
              <a:spLocks noChangeShapeType="1"/>
            </p:cNvSpPr>
            <p:nvPr/>
          </p:nvSpPr>
          <p:spPr bwMode="auto">
            <a:xfrm flipV="1">
              <a:off x="3183" y="816"/>
              <a:ext cx="0" cy="33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7165" name="Line 13"/>
            <p:cNvSpPr>
              <a:spLocks noChangeShapeType="1"/>
            </p:cNvSpPr>
            <p:nvPr/>
          </p:nvSpPr>
          <p:spPr bwMode="auto">
            <a:xfrm flipV="1">
              <a:off x="3610" y="3689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7166" name="Line 14"/>
            <p:cNvSpPr>
              <a:spLocks noChangeShapeType="1"/>
            </p:cNvSpPr>
            <p:nvPr/>
          </p:nvSpPr>
          <p:spPr bwMode="auto">
            <a:xfrm flipV="1">
              <a:off x="2807" y="2970"/>
              <a:ext cx="0" cy="10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7167" name="Oval 15"/>
            <p:cNvSpPr>
              <a:spLocks noChangeArrowheads="1"/>
            </p:cNvSpPr>
            <p:nvPr/>
          </p:nvSpPr>
          <p:spPr bwMode="auto">
            <a:xfrm>
              <a:off x="2245" y="3367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68" name="Line 16"/>
            <p:cNvSpPr>
              <a:spLocks noChangeShapeType="1"/>
            </p:cNvSpPr>
            <p:nvPr/>
          </p:nvSpPr>
          <p:spPr bwMode="auto">
            <a:xfrm rot="20869430" flipV="1">
              <a:off x="2588" y="2077"/>
              <a:ext cx="141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7169" name="Line 17"/>
            <p:cNvSpPr>
              <a:spLocks noChangeShapeType="1"/>
            </p:cNvSpPr>
            <p:nvPr/>
          </p:nvSpPr>
          <p:spPr bwMode="auto">
            <a:xfrm rot="20764015" flipV="1">
              <a:off x="2684" y="2105"/>
              <a:ext cx="141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7170" name="Arc 18"/>
            <p:cNvSpPr>
              <a:spLocks/>
            </p:cNvSpPr>
            <p:nvPr/>
          </p:nvSpPr>
          <p:spPr bwMode="auto">
            <a:xfrm>
              <a:off x="2849" y="2410"/>
              <a:ext cx="315" cy="413"/>
            </a:xfrm>
            <a:custGeom>
              <a:avLst/>
              <a:gdLst>
                <a:gd name="G0" fmla="+- 13361 0 0"/>
                <a:gd name="G1" fmla="+- 21600 0 0"/>
                <a:gd name="G2" fmla="+- 21600 0 0"/>
                <a:gd name="T0" fmla="*/ 0 w 13838"/>
                <a:gd name="T1" fmla="*/ 4628 h 21600"/>
                <a:gd name="T2" fmla="*/ 13838 w 13838"/>
                <a:gd name="T3" fmla="*/ 5 h 21600"/>
                <a:gd name="T4" fmla="*/ 13361 w 138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38" h="21600" fill="none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</a:path>
                <a:path w="13838" h="21600" stroke="0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  <a:lnTo>
                    <a:pt x="13361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71" name="Line 19"/>
            <p:cNvSpPr>
              <a:spLocks noChangeShapeType="1"/>
            </p:cNvSpPr>
            <p:nvPr/>
          </p:nvSpPr>
          <p:spPr bwMode="auto">
            <a:xfrm flipH="1">
              <a:off x="2942" y="2496"/>
              <a:ext cx="174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7172" name="Line 20"/>
            <p:cNvSpPr>
              <a:spLocks noChangeShapeType="1"/>
            </p:cNvSpPr>
            <p:nvPr/>
          </p:nvSpPr>
          <p:spPr bwMode="auto">
            <a:xfrm flipH="1" flipV="1">
              <a:off x="3366" y="1054"/>
              <a:ext cx="141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7173" name="Arc 21"/>
            <p:cNvSpPr>
              <a:spLocks/>
            </p:cNvSpPr>
            <p:nvPr/>
          </p:nvSpPr>
          <p:spPr bwMode="auto">
            <a:xfrm>
              <a:off x="2857" y="1923"/>
              <a:ext cx="732" cy="554"/>
            </a:xfrm>
            <a:custGeom>
              <a:avLst/>
              <a:gdLst>
                <a:gd name="G0" fmla="+- 21600 0 0"/>
                <a:gd name="G1" fmla="+- 10398 0 0"/>
                <a:gd name="G2" fmla="+- 21600 0 0"/>
                <a:gd name="T0" fmla="*/ 2 w 21600"/>
                <a:gd name="T1" fmla="*/ 10707 h 10707"/>
                <a:gd name="T2" fmla="*/ 2668 w 21600"/>
                <a:gd name="T3" fmla="*/ 0 h 10707"/>
                <a:gd name="T4" fmla="*/ 21600 w 21600"/>
                <a:gd name="T5" fmla="*/ 10398 h 10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0707" fill="none" extrusionOk="0">
                  <a:moveTo>
                    <a:pt x="2" y="10706"/>
                  </a:moveTo>
                  <a:cubicBezTo>
                    <a:pt x="0" y="10604"/>
                    <a:pt x="0" y="10501"/>
                    <a:pt x="0" y="10398"/>
                  </a:cubicBezTo>
                  <a:cubicBezTo>
                    <a:pt x="-1" y="6762"/>
                    <a:pt x="917" y="3186"/>
                    <a:pt x="2667" y="-1"/>
                  </a:cubicBezTo>
                </a:path>
                <a:path w="21600" h="10707" stroke="0" extrusionOk="0">
                  <a:moveTo>
                    <a:pt x="2" y="10706"/>
                  </a:moveTo>
                  <a:cubicBezTo>
                    <a:pt x="0" y="10604"/>
                    <a:pt x="0" y="10501"/>
                    <a:pt x="0" y="10398"/>
                  </a:cubicBezTo>
                  <a:cubicBezTo>
                    <a:pt x="-1" y="6762"/>
                    <a:pt x="917" y="3186"/>
                    <a:pt x="2667" y="-1"/>
                  </a:cubicBezTo>
                  <a:lnTo>
                    <a:pt x="21600" y="10398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7174" name="Freeform 22"/>
            <p:cNvSpPr>
              <a:spLocks/>
            </p:cNvSpPr>
            <p:nvPr/>
          </p:nvSpPr>
          <p:spPr bwMode="auto">
            <a:xfrm>
              <a:off x="2300" y="1899"/>
              <a:ext cx="645" cy="1494"/>
            </a:xfrm>
            <a:custGeom>
              <a:avLst/>
              <a:gdLst/>
              <a:ahLst/>
              <a:cxnLst>
                <a:cxn ang="0">
                  <a:pos x="645" y="34"/>
                </a:cxn>
                <a:cxn ang="0">
                  <a:pos x="484" y="0"/>
                </a:cxn>
                <a:cxn ang="0">
                  <a:pos x="444" y="7"/>
                </a:cxn>
                <a:cxn ang="0">
                  <a:pos x="431" y="54"/>
                </a:cxn>
                <a:cxn ang="0">
                  <a:pos x="377" y="74"/>
                </a:cxn>
                <a:cxn ang="0">
                  <a:pos x="270" y="54"/>
                </a:cxn>
                <a:cxn ang="0">
                  <a:pos x="250" y="174"/>
                </a:cxn>
                <a:cxn ang="0">
                  <a:pos x="156" y="201"/>
                </a:cxn>
                <a:cxn ang="0">
                  <a:pos x="116" y="268"/>
                </a:cxn>
                <a:cxn ang="0">
                  <a:pos x="176" y="315"/>
                </a:cxn>
                <a:cxn ang="0">
                  <a:pos x="169" y="409"/>
                </a:cxn>
                <a:cxn ang="0">
                  <a:pos x="109" y="449"/>
                </a:cxn>
                <a:cxn ang="0">
                  <a:pos x="35" y="529"/>
                </a:cxn>
                <a:cxn ang="0">
                  <a:pos x="42" y="563"/>
                </a:cxn>
                <a:cxn ang="0">
                  <a:pos x="116" y="616"/>
                </a:cxn>
                <a:cxn ang="0">
                  <a:pos x="156" y="697"/>
                </a:cxn>
                <a:cxn ang="0">
                  <a:pos x="96" y="811"/>
                </a:cxn>
                <a:cxn ang="0">
                  <a:pos x="2" y="911"/>
                </a:cxn>
                <a:cxn ang="0">
                  <a:pos x="15" y="985"/>
                </a:cxn>
                <a:cxn ang="0">
                  <a:pos x="123" y="1065"/>
                </a:cxn>
                <a:cxn ang="0">
                  <a:pos x="102" y="1145"/>
                </a:cxn>
                <a:cxn ang="0">
                  <a:pos x="49" y="1233"/>
                </a:cxn>
                <a:cxn ang="0">
                  <a:pos x="22" y="1273"/>
                </a:cxn>
                <a:cxn ang="0">
                  <a:pos x="96" y="1299"/>
                </a:cxn>
                <a:cxn ang="0">
                  <a:pos x="102" y="1440"/>
                </a:cxn>
                <a:cxn ang="0">
                  <a:pos x="42" y="1467"/>
                </a:cxn>
                <a:cxn ang="0">
                  <a:pos x="29" y="1494"/>
                </a:cxn>
              </a:cxnLst>
              <a:rect l="0" t="0" r="r" b="b"/>
              <a:pathLst>
                <a:path w="645" h="1494">
                  <a:moveTo>
                    <a:pt x="645" y="34"/>
                  </a:moveTo>
                  <a:cubicBezTo>
                    <a:pt x="589" y="28"/>
                    <a:pt x="537" y="19"/>
                    <a:pt x="484" y="0"/>
                  </a:cubicBezTo>
                  <a:cubicBezTo>
                    <a:pt x="471" y="2"/>
                    <a:pt x="456" y="0"/>
                    <a:pt x="444" y="7"/>
                  </a:cubicBezTo>
                  <a:cubicBezTo>
                    <a:pt x="430" y="15"/>
                    <a:pt x="441" y="41"/>
                    <a:pt x="431" y="54"/>
                  </a:cubicBezTo>
                  <a:cubicBezTo>
                    <a:pt x="423" y="64"/>
                    <a:pt x="388" y="71"/>
                    <a:pt x="377" y="74"/>
                  </a:cubicBezTo>
                  <a:cubicBezTo>
                    <a:pt x="318" y="34"/>
                    <a:pt x="353" y="45"/>
                    <a:pt x="270" y="54"/>
                  </a:cubicBezTo>
                  <a:cubicBezTo>
                    <a:pt x="230" y="111"/>
                    <a:pt x="283" y="27"/>
                    <a:pt x="250" y="174"/>
                  </a:cubicBezTo>
                  <a:cubicBezTo>
                    <a:pt x="245" y="197"/>
                    <a:pt x="174" y="197"/>
                    <a:pt x="156" y="201"/>
                  </a:cubicBezTo>
                  <a:cubicBezTo>
                    <a:pt x="134" y="223"/>
                    <a:pt x="133" y="243"/>
                    <a:pt x="116" y="268"/>
                  </a:cubicBezTo>
                  <a:cubicBezTo>
                    <a:pt x="127" y="310"/>
                    <a:pt x="138" y="297"/>
                    <a:pt x="176" y="315"/>
                  </a:cubicBezTo>
                  <a:cubicBezTo>
                    <a:pt x="174" y="346"/>
                    <a:pt x="179" y="379"/>
                    <a:pt x="169" y="409"/>
                  </a:cubicBezTo>
                  <a:cubicBezTo>
                    <a:pt x="161" y="432"/>
                    <a:pt x="126" y="432"/>
                    <a:pt x="109" y="449"/>
                  </a:cubicBezTo>
                  <a:cubicBezTo>
                    <a:pt x="80" y="477"/>
                    <a:pt x="70" y="508"/>
                    <a:pt x="35" y="529"/>
                  </a:cubicBezTo>
                  <a:cubicBezTo>
                    <a:pt x="37" y="540"/>
                    <a:pt x="35" y="554"/>
                    <a:pt x="42" y="563"/>
                  </a:cubicBezTo>
                  <a:cubicBezTo>
                    <a:pt x="47" y="569"/>
                    <a:pt x="102" y="612"/>
                    <a:pt x="116" y="616"/>
                  </a:cubicBezTo>
                  <a:cubicBezTo>
                    <a:pt x="146" y="637"/>
                    <a:pt x="144" y="663"/>
                    <a:pt x="156" y="697"/>
                  </a:cubicBezTo>
                  <a:cubicBezTo>
                    <a:pt x="144" y="745"/>
                    <a:pt x="130" y="776"/>
                    <a:pt x="96" y="811"/>
                  </a:cubicBezTo>
                  <a:cubicBezTo>
                    <a:pt x="61" y="847"/>
                    <a:pt x="20" y="859"/>
                    <a:pt x="2" y="911"/>
                  </a:cubicBezTo>
                  <a:cubicBezTo>
                    <a:pt x="5" y="936"/>
                    <a:pt x="0" y="965"/>
                    <a:pt x="15" y="985"/>
                  </a:cubicBezTo>
                  <a:cubicBezTo>
                    <a:pt x="44" y="1021"/>
                    <a:pt x="82" y="1045"/>
                    <a:pt x="123" y="1065"/>
                  </a:cubicBezTo>
                  <a:cubicBezTo>
                    <a:pt x="147" y="1101"/>
                    <a:pt x="131" y="1117"/>
                    <a:pt x="102" y="1145"/>
                  </a:cubicBezTo>
                  <a:cubicBezTo>
                    <a:pt x="87" y="1175"/>
                    <a:pt x="68" y="1205"/>
                    <a:pt x="49" y="1233"/>
                  </a:cubicBezTo>
                  <a:cubicBezTo>
                    <a:pt x="40" y="1246"/>
                    <a:pt x="22" y="1273"/>
                    <a:pt x="22" y="1273"/>
                  </a:cubicBezTo>
                  <a:cubicBezTo>
                    <a:pt x="49" y="1281"/>
                    <a:pt x="75" y="1279"/>
                    <a:pt x="96" y="1299"/>
                  </a:cubicBezTo>
                  <a:cubicBezTo>
                    <a:pt x="102" y="1335"/>
                    <a:pt x="126" y="1406"/>
                    <a:pt x="102" y="1440"/>
                  </a:cubicBezTo>
                  <a:cubicBezTo>
                    <a:pt x="89" y="1458"/>
                    <a:pt x="60" y="1455"/>
                    <a:pt x="42" y="1467"/>
                  </a:cubicBezTo>
                  <a:cubicBezTo>
                    <a:pt x="34" y="1490"/>
                    <a:pt x="40" y="1482"/>
                    <a:pt x="29" y="149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817175" name="Rectangle 23"/>
          <p:cNvSpPr>
            <a:spLocks noChangeArrowheads="1"/>
          </p:cNvSpPr>
          <p:nvPr/>
        </p:nvSpPr>
        <p:spPr bwMode="auto">
          <a:xfrm>
            <a:off x="-1189038" y="188913"/>
            <a:ext cx="1123315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Punto de fuga en unión safeno-poplítea. V. Giacomini                                                                      anterógrada en diástole, con atrofia proximal</a:t>
            </a:r>
          </a:p>
        </p:txBody>
      </p:sp>
      <p:sp>
        <p:nvSpPr>
          <p:cNvPr id="817176" name="Rectangle 24"/>
          <p:cNvSpPr>
            <a:spLocks noChangeArrowheads="1"/>
          </p:cNvSpPr>
          <p:nvPr/>
        </p:nvSpPr>
        <p:spPr bwMode="auto">
          <a:xfrm>
            <a:off x="5572125" y="35941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817177" name="Rectangle 25"/>
          <p:cNvSpPr>
            <a:spLocks noChangeArrowheads="1"/>
          </p:cNvSpPr>
          <p:nvPr/>
        </p:nvSpPr>
        <p:spPr bwMode="auto">
          <a:xfrm>
            <a:off x="6011863" y="3617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817178" name="Rectangle 26"/>
          <p:cNvSpPr>
            <a:spLocks noChangeArrowheads="1"/>
          </p:cNvSpPr>
          <p:nvPr/>
        </p:nvSpPr>
        <p:spPr bwMode="auto">
          <a:xfrm>
            <a:off x="5292725" y="3260725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17179" name="Freeform 27"/>
          <p:cNvSpPr>
            <a:spLocks/>
          </p:cNvSpPr>
          <p:nvPr/>
        </p:nvSpPr>
        <p:spPr bwMode="auto">
          <a:xfrm rot="-123829">
            <a:off x="5788025" y="3238500"/>
            <a:ext cx="800100" cy="425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" y="174"/>
              </a:cxn>
              <a:cxn ang="0">
                <a:pos x="168" y="204"/>
              </a:cxn>
              <a:cxn ang="0">
                <a:pos x="228" y="222"/>
              </a:cxn>
              <a:cxn ang="0">
                <a:pos x="300" y="198"/>
              </a:cxn>
              <a:cxn ang="0">
                <a:pos x="336" y="174"/>
              </a:cxn>
              <a:cxn ang="0">
                <a:pos x="366" y="150"/>
              </a:cxn>
              <a:cxn ang="0">
                <a:pos x="402" y="126"/>
              </a:cxn>
              <a:cxn ang="0">
                <a:pos x="450" y="90"/>
              </a:cxn>
              <a:cxn ang="0">
                <a:pos x="504" y="30"/>
              </a:cxn>
            </a:cxnLst>
            <a:rect l="0" t="0" r="r" b="b"/>
            <a:pathLst>
              <a:path w="504" h="222">
                <a:moveTo>
                  <a:pt x="0" y="0"/>
                </a:moveTo>
                <a:cubicBezTo>
                  <a:pt x="27" y="82"/>
                  <a:pt x="70" y="122"/>
                  <a:pt x="132" y="174"/>
                </a:cubicBezTo>
                <a:cubicBezTo>
                  <a:pt x="152" y="191"/>
                  <a:pt x="146" y="193"/>
                  <a:pt x="168" y="204"/>
                </a:cubicBezTo>
                <a:cubicBezTo>
                  <a:pt x="186" y="213"/>
                  <a:pt x="209" y="216"/>
                  <a:pt x="228" y="222"/>
                </a:cubicBezTo>
                <a:cubicBezTo>
                  <a:pt x="264" y="213"/>
                  <a:pt x="272" y="215"/>
                  <a:pt x="300" y="198"/>
                </a:cubicBezTo>
                <a:cubicBezTo>
                  <a:pt x="312" y="191"/>
                  <a:pt x="336" y="174"/>
                  <a:pt x="336" y="174"/>
                </a:cubicBezTo>
                <a:cubicBezTo>
                  <a:pt x="358" y="141"/>
                  <a:pt x="335" y="167"/>
                  <a:pt x="366" y="150"/>
                </a:cubicBezTo>
                <a:cubicBezTo>
                  <a:pt x="379" y="143"/>
                  <a:pt x="402" y="126"/>
                  <a:pt x="402" y="126"/>
                </a:cubicBezTo>
                <a:cubicBezTo>
                  <a:pt x="416" y="104"/>
                  <a:pt x="429" y="104"/>
                  <a:pt x="450" y="90"/>
                </a:cubicBezTo>
                <a:cubicBezTo>
                  <a:pt x="472" y="57"/>
                  <a:pt x="479" y="55"/>
                  <a:pt x="504" y="30"/>
                </a:cubicBez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7180" name="Freeform 28"/>
          <p:cNvSpPr>
            <a:spLocks/>
          </p:cNvSpPr>
          <p:nvPr/>
        </p:nvSpPr>
        <p:spPr bwMode="auto">
          <a:xfrm>
            <a:off x="5653088" y="3233738"/>
            <a:ext cx="168275" cy="360362"/>
          </a:xfrm>
          <a:custGeom>
            <a:avLst/>
            <a:gdLst/>
            <a:ahLst/>
            <a:cxnLst>
              <a:cxn ang="0">
                <a:pos x="8" y="30"/>
              </a:cxn>
              <a:cxn ang="0">
                <a:pos x="53" y="212"/>
              </a:cxn>
              <a:cxn ang="0">
                <a:pos x="99" y="30"/>
              </a:cxn>
              <a:cxn ang="0">
                <a:pos x="8" y="30"/>
              </a:cxn>
            </a:cxnLst>
            <a:rect l="0" t="0" r="r" b="b"/>
            <a:pathLst>
              <a:path w="106" h="212">
                <a:moveTo>
                  <a:pt x="8" y="30"/>
                </a:moveTo>
                <a:cubicBezTo>
                  <a:pt x="0" y="60"/>
                  <a:pt x="38" y="212"/>
                  <a:pt x="53" y="212"/>
                </a:cubicBezTo>
                <a:cubicBezTo>
                  <a:pt x="68" y="212"/>
                  <a:pt x="106" y="60"/>
                  <a:pt x="99" y="30"/>
                </a:cubicBezTo>
                <a:cubicBezTo>
                  <a:pt x="92" y="0"/>
                  <a:pt x="16" y="0"/>
                  <a:pt x="8" y="3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7181" name="Rectangle 29"/>
          <p:cNvSpPr>
            <a:spLocks noChangeArrowheads="1"/>
          </p:cNvSpPr>
          <p:nvPr/>
        </p:nvSpPr>
        <p:spPr bwMode="auto">
          <a:xfrm>
            <a:off x="5291138" y="2924175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7183" name="Line 31"/>
          <p:cNvSpPr>
            <a:spLocks noChangeShapeType="1"/>
          </p:cNvSpPr>
          <p:nvPr/>
        </p:nvSpPr>
        <p:spPr bwMode="auto">
          <a:xfrm>
            <a:off x="4067175" y="33575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7184" name="Freeform 32"/>
          <p:cNvSpPr>
            <a:spLocks/>
          </p:cNvSpPr>
          <p:nvPr/>
        </p:nvSpPr>
        <p:spPr bwMode="auto">
          <a:xfrm>
            <a:off x="2124075" y="3933825"/>
            <a:ext cx="792163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17185" name="Rectangle 33"/>
          <p:cNvSpPr>
            <a:spLocks noChangeArrowheads="1"/>
          </p:cNvSpPr>
          <p:nvPr/>
        </p:nvSpPr>
        <p:spPr bwMode="auto">
          <a:xfrm>
            <a:off x="2052638" y="4460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S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817186" name="Rectangle 34"/>
          <p:cNvSpPr>
            <a:spLocks noChangeArrowheads="1"/>
          </p:cNvSpPr>
          <p:nvPr/>
        </p:nvSpPr>
        <p:spPr bwMode="auto">
          <a:xfrm>
            <a:off x="2413000" y="41735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tx1"/>
                </a:solidFill>
              </a:rPr>
              <a:t>D</a:t>
            </a:r>
            <a:endParaRPr lang="es-ES" sz="1600" b="1">
              <a:solidFill>
                <a:schemeClr val="tx1"/>
              </a:solidFill>
            </a:endParaRPr>
          </a:p>
        </p:txBody>
      </p:sp>
      <p:sp>
        <p:nvSpPr>
          <p:cNvPr id="817187" name="Rectangle 35"/>
          <p:cNvSpPr>
            <a:spLocks noChangeArrowheads="1"/>
          </p:cNvSpPr>
          <p:nvPr/>
        </p:nvSpPr>
        <p:spPr bwMode="auto">
          <a:xfrm>
            <a:off x="1908175" y="4221163"/>
            <a:ext cx="277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20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17190" name="Rectangle 38"/>
          <p:cNvSpPr>
            <a:spLocks noChangeArrowheads="1"/>
          </p:cNvSpPr>
          <p:nvPr/>
        </p:nvSpPr>
        <p:spPr bwMode="auto">
          <a:xfrm>
            <a:off x="1866900" y="3752850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17191" name="Rectangle 39"/>
          <p:cNvSpPr>
            <a:spLocks noChangeArrowheads="1"/>
          </p:cNvSpPr>
          <p:nvPr/>
        </p:nvSpPr>
        <p:spPr bwMode="auto">
          <a:xfrm>
            <a:off x="3708400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2_81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716" name="Rectangle 20"/>
          <p:cNvSpPr>
            <a:spLocks noChangeArrowheads="1"/>
          </p:cNvSpPr>
          <p:nvPr/>
        </p:nvSpPr>
        <p:spPr bwMode="auto">
          <a:xfrm>
            <a:off x="0" y="33338"/>
            <a:ext cx="9144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Shunt vicariante por TVP proximal 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a la unión safeno-poplítea</a:t>
            </a:r>
          </a:p>
        </p:txBody>
      </p:sp>
      <p:sp>
        <p:nvSpPr>
          <p:cNvPr id="797718" name="Rectangle 22"/>
          <p:cNvSpPr>
            <a:spLocks noChangeArrowheads="1"/>
          </p:cNvSpPr>
          <p:nvPr/>
        </p:nvSpPr>
        <p:spPr bwMode="auto">
          <a:xfrm>
            <a:off x="2195513" y="3236913"/>
            <a:ext cx="26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797719" name="Rectangle 23"/>
          <p:cNvSpPr>
            <a:spLocks noChangeArrowheads="1"/>
          </p:cNvSpPr>
          <p:nvPr/>
        </p:nvSpPr>
        <p:spPr bwMode="auto">
          <a:xfrm>
            <a:off x="3244850" y="3236913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797720" name="Rectangle 24"/>
          <p:cNvSpPr>
            <a:spLocks noChangeArrowheads="1"/>
          </p:cNvSpPr>
          <p:nvPr/>
        </p:nvSpPr>
        <p:spPr bwMode="auto">
          <a:xfrm>
            <a:off x="1547813" y="2924175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7722" name="Freeform 26"/>
          <p:cNvSpPr>
            <a:spLocks/>
          </p:cNvSpPr>
          <p:nvPr/>
        </p:nvSpPr>
        <p:spPr bwMode="auto">
          <a:xfrm>
            <a:off x="1763713" y="2636838"/>
            <a:ext cx="1152525" cy="504825"/>
          </a:xfrm>
          <a:custGeom>
            <a:avLst/>
            <a:gdLst/>
            <a:ahLst/>
            <a:cxnLst>
              <a:cxn ang="0">
                <a:pos x="8" y="30"/>
              </a:cxn>
              <a:cxn ang="0">
                <a:pos x="53" y="212"/>
              </a:cxn>
              <a:cxn ang="0">
                <a:pos x="99" y="30"/>
              </a:cxn>
              <a:cxn ang="0">
                <a:pos x="8" y="30"/>
              </a:cxn>
            </a:cxnLst>
            <a:rect l="0" t="0" r="r" b="b"/>
            <a:pathLst>
              <a:path w="106" h="212">
                <a:moveTo>
                  <a:pt x="8" y="30"/>
                </a:moveTo>
                <a:cubicBezTo>
                  <a:pt x="0" y="60"/>
                  <a:pt x="38" y="212"/>
                  <a:pt x="53" y="212"/>
                </a:cubicBezTo>
                <a:cubicBezTo>
                  <a:pt x="68" y="212"/>
                  <a:pt x="106" y="60"/>
                  <a:pt x="99" y="30"/>
                </a:cubicBezTo>
                <a:cubicBezTo>
                  <a:pt x="92" y="0"/>
                  <a:pt x="16" y="0"/>
                  <a:pt x="8" y="3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7723" name="Rectangle 27"/>
          <p:cNvSpPr>
            <a:spLocks noChangeArrowheads="1"/>
          </p:cNvSpPr>
          <p:nvPr/>
        </p:nvSpPr>
        <p:spPr bwMode="auto">
          <a:xfrm>
            <a:off x="1547813" y="1844675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97699" name="Text Box 3"/>
          <p:cNvSpPr txBox="1">
            <a:spLocks noChangeArrowheads="1"/>
          </p:cNvSpPr>
          <p:nvPr/>
        </p:nvSpPr>
        <p:spPr bwMode="auto">
          <a:xfrm>
            <a:off x="3638550" y="6135688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7701" name="Text Box 5"/>
          <p:cNvSpPr txBox="1">
            <a:spLocks noChangeArrowheads="1"/>
          </p:cNvSpPr>
          <p:nvPr/>
        </p:nvSpPr>
        <p:spPr bwMode="auto">
          <a:xfrm>
            <a:off x="3638550" y="6135688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7702" name="Arc 6"/>
          <p:cNvSpPr>
            <a:spLocks/>
          </p:cNvSpPr>
          <p:nvPr/>
        </p:nvSpPr>
        <p:spPr bwMode="auto">
          <a:xfrm>
            <a:off x="3635375" y="3741738"/>
            <a:ext cx="909638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703" name="Line 7"/>
          <p:cNvSpPr>
            <a:spLocks noChangeShapeType="1"/>
          </p:cNvSpPr>
          <p:nvPr/>
        </p:nvSpPr>
        <p:spPr bwMode="auto">
          <a:xfrm>
            <a:off x="3635375" y="4373563"/>
            <a:ext cx="3175" cy="2012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704" name="Arc 8"/>
          <p:cNvSpPr>
            <a:spLocks/>
          </p:cNvSpPr>
          <p:nvPr/>
        </p:nvSpPr>
        <p:spPr bwMode="auto">
          <a:xfrm>
            <a:off x="4594225" y="1803400"/>
            <a:ext cx="952500" cy="674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705" name="Line 9"/>
          <p:cNvSpPr>
            <a:spLocks noChangeShapeType="1"/>
          </p:cNvSpPr>
          <p:nvPr/>
        </p:nvSpPr>
        <p:spPr bwMode="auto">
          <a:xfrm>
            <a:off x="5546725" y="2435225"/>
            <a:ext cx="3175" cy="3894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706" name="Arc 10"/>
          <p:cNvSpPr>
            <a:spLocks/>
          </p:cNvSpPr>
          <p:nvPr/>
        </p:nvSpPr>
        <p:spPr bwMode="auto">
          <a:xfrm>
            <a:off x="3998913" y="2076450"/>
            <a:ext cx="1354137" cy="17700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21600"/>
              <a:gd name="T1" fmla="*/ 21911 h 21911"/>
              <a:gd name="T2" fmla="*/ 21600 w 21600"/>
              <a:gd name="T3" fmla="*/ 0 h 21911"/>
              <a:gd name="T4" fmla="*/ 21600 w 21600"/>
              <a:gd name="T5" fmla="*/ 21600 h 2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1" fill="none" extrusionOk="0">
                <a:moveTo>
                  <a:pt x="2" y="21910"/>
                </a:moveTo>
                <a:cubicBezTo>
                  <a:pt x="0" y="21807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911" stroke="0" extrusionOk="0">
                <a:moveTo>
                  <a:pt x="2" y="21910"/>
                </a:moveTo>
                <a:cubicBezTo>
                  <a:pt x="0" y="21807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1800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797708" name="Line 12"/>
          <p:cNvSpPr>
            <a:spLocks noChangeShapeType="1"/>
          </p:cNvSpPr>
          <p:nvPr/>
        </p:nvSpPr>
        <p:spPr bwMode="auto">
          <a:xfrm flipV="1">
            <a:off x="5391150" y="5729288"/>
            <a:ext cx="1588" cy="512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7709" name="Line 13"/>
          <p:cNvSpPr>
            <a:spLocks noChangeShapeType="1"/>
          </p:cNvSpPr>
          <p:nvPr/>
        </p:nvSpPr>
        <p:spPr bwMode="auto">
          <a:xfrm flipV="1">
            <a:off x="3851275" y="4605338"/>
            <a:ext cx="1588" cy="163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7710" name="Line 14"/>
          <p:cNvSpPr>
            <a:spLocks noChangeShapeType="1"/>
          </p:cNvSpPr>
          <p:nvPr/>
        </p:nvSpPr>
        <p:spPr bwMode="auto">
          <a:xfrm rot="20357662" flipV="1">
            <a:off x="3860800" y="2801938"/>
            <a:ext cx="279400" cy="27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7711" name="Arc 15"/>
          <p:cNvSpPr>
            <a:spLocks/>
          </p:cNvSpPr>
          <p:nvPr/>
        </p:nvSpPr>
        <p:spPr bwMode="auto">
          <a:xfrm>
            <a:off x="3992563" y="3729038"/>
            <a:ext cx="576262" cy="646112"/>
          </a:xfrm>
          <a:custGeom>
            <a:avLst/>
            <a:gdLst>
              <a:gd name="G0" fmla="+- 13219 0 0"/>
              <a:gd name="G1" fmla="+- 21600 0 0"/>
              <a:gd name="G2" fmla="+- 21600 0 0"/>
              <a:gd name="T0" fmla="*/ 0 w 13696"/>
              <a:gd name="T1" fmla="*/ 4517 h 21600"/>
              <a:gd name="T2" fmla="*/ 13696 w 13696"/>
              <a:gd name="T3" fmla="*/ 5 h 21600"/>
              <a:gd name="T4" fmla="*/ 13219 w 136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96" h="21600" fill="none" extrusionOk="0">
                <a:moveTo>
                  <a:pt x="0" y="4517"/>
                </a:moveTo>
                <a:cubicBezTo>
                  <a:pt x="3784" y="1588"/>
                  <a:pt x="8434" y="-1"/>
                  <a:pt x="13219" y="0"/>
                </a:cubicBezTo>
                <a:cubicBezTo>
                  <a:pt x="13378" y="0"/>
                  <a:pt x="13537" y="1"/>
                  <a:pt x="13695" y="5"/>
                </a:cubicBezTo>
              </a:path>
              <a:path w="13696" h="21600" stroke="0" extrusionOk="0">
                <a:moveTo>
                  <a:pt x="0" y="4517"/>
                </a:moveTo>
                <a:cubicBezTo>
                  <a:pt x="3784" y="1588"/>
                  <a:pt x="8434" y="-1"/>
                  <a:pt x="13219" y="0"/>
                </a:cubicBezTo>
                <a:cubicBezTo>
                  <a:pt x="13378" y="0"/>
                  <a:pt x="13537" y="1"/>
                  <a:pt x="13695" y="5"/>
                </a:cubicBezTo>
                <a:lnTo>
                  <a:pt x="13219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712" name="Line 16"/>
          <p:cNvSpPr>
            <a:spLocks noChangeShapeType="1"/>
          </p:cNvSpPr>
          <p:nvPr/>
        </p:nvSpPr>
        <p:spPr bwMode="auto">
          <a:xfrm flipH="1">
            <a:off x="4156075" y="3897313"/>
            <a:ext cx="26035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7713" name="Line 17"/>
          <p:cNvSpPr>
            <a:spLocks noChangeShapeType="1"/>
          </p:cNvSpPr>
          <p:nvPr/>
        </p:nvSpPr>
        <p:spPr bwMode="auto">
          <a:xfrm flipH="1" flipV="1">
            <a:off x="4938713" y="1670050"/>
            <a:ext cx="263525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97715" name="Arc 19"/>
          <p:cNvSpPr>
            <a:spLocks/>
          </p:cNvSpPr>
          <p:nvPr/>
        </p:nvSpPr>
        <p:spPr bwMode="auto">
          <a:xfrm>
            <a:off x="4572000" y="1773238"/>
            <a:ext cx="754063" cy="6746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7093"/>
              <a:gd name="T1" fmla="*/ 0 h 21600"/>
              <a:gd name="T2" fmla="*/ 17093 w 17093"/>
              <a:gd name="T3" fmla="*/ 8395 h 21600"/>
              <a:gd name="T4" fmla="*/ 0 w 1709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93" h="21600" fill="none" extrusionOk="0">
                <a:moveTo>
                  <a:pt x="-1" y="0"/>
                </a:moveTo>
                <a:cubicBezTo>
                  <a:pt x="6690" y="0"/>
                  <a:pt x="13003" y="3100"/>
                  <a:pt x="17093" y="8394"/>
                </a:cubicBezTo>
              </a:path>
              <a:path w="17093" h="21600" stroke="0" extrusionOk="0">
                <a:moveTo>
                  <a:pt x="-1" y="0"/>
                </a:moveTo>
                <a:cubicBezTo>
                  <a:pt x="6690" y="0"/>
                  <a:pt x="13003" y="3100"/>
                  <a:pt x="17093" y="8394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97725" name="Line 29"/>
          <p:cNvSpPr>
            <a:spLocks noChangeShapeType="1"/>
          </p:cNvSpPr>
          <p:nvPr/>
        </p:nvSpPr>
        <p:spPr bwMode="auto">
          <a:xfrm flipV="1">
            <a:off x="4541838" y="1766888"/>
            <a:ext cx="0" cy="198278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7726" name="Line 30"/>
          <p:cNvSpPr>
            <a:spLocks noChangeShapeType="1"/>
          </p:cNvSpPr>
          <p:nvPr/>
        </p:nvSpPr>
        <p:spPr bwMode="auto">
          <a:xfrm>
            <a:off x="4541838" y="3749675"/>
            <a:ext cx="0" cy="2481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7727" name="Line 31"/>
          <p:cNvSpPr>
            <a:spLocks noChangeShapeType="1"/>
          </p:cNvSpPr>
          <p:nvPr/>
        </p:nvSpPr>
        <p:spPr bwMode="auto">
          <a:xfrm flipV="1">
            <a:off x="4541838" y="1341438"/>
            <a:ext cx="0" cy="425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7729" name="Rectangle 33"/>
          <p:cNvSpPr>
            <a:spLocks noChangeArrowheads="1"/>
          </p:cNvSpPr>
          <p:nvPr/>
        </p:nvSpPr>
        <p:spPr bwMode="auto">
          <a:xfrm>
            <a:off x="3946525" y="64166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2_82</a:t>
            </a:r>
          </a:p>
        </p:txBody>
      </p:sp>
      <p:sp>
        <p:nvSpPr>
          <p:cNvPr id="797731" name="Rectangle 35"/>
          <p:cNvSpPr>
            <a:spLocks noChangeArrowheads="1"/>
          </p:cNvSpPr>
          <p:nvPr/>
        </p:nvSpPr>
        <p:spPr bwMode="auto">
          <a:xfrm>
            <a:off x="1835150" y="2565400"/>
            <a:ext cx="2089150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97732" name="Freeform 36"/>
          <p:cNvSpPr>
            <a:spLocks/>
          </p:cNvSpPr>
          <p:nvPr/>
        </p:nvSpPr>
        <p:spPr bwMode="auto">
          <a:xfrm>
            <a:off x="2771775" y="2636838"/>
            <a:ext cx="1223963" cy="576262"/>
          </a:xfrm>
          <a:custGeom>
            <a:avLst/>
            <a:gdLst/>
            <a:ahLst/>
            <a:cxnLst>
              <a:cxn ang="0">
                <a:pos x="8" y="30"/>
              </a:cxn>
              <a:cxn ang="0">
                <a:pos x="53" y="212"/>
              </a:cxn>
              <a:cxn ang="0">
                <a:pos x="99" y="30"/>
              </a:cxn>
              <a:cxn ang="0">
                <a:pos x="8" y="30"/>
              </a:cxn>
            </a:cxnLst>
            <a:rect l="0" t="0" r="r" b="b"/>
            <a:pathLst>
              <a:path w="106" h="212">
                <a:moveTo>
                  <a:pt x="8" y="30"/>
                </a:moveTo>
                <a:cubicBezTo>
                  <a:pt x="0" y="60"/>
                  <a:pt x="38" y="212"/>
                  <a:pt x="53" y="212"/>
                </a:cubicBezTo>
                <a:cubicBezTo>
                  <a:pt x="68" y="212"/>
                  <a:pt x="106" y="60"/>
                  <a:pt x="99" y="30"/>
                </a:cubicBezTo>
                <a:cubicBezTo>
                  <a:pt x="92" y="0"/>
                  <a:pt x="16" y="0"/>
                  <a:pt x="8" y="3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71601"/>
          </a:xfrm>
        </p:spPr>
        <p:txBody>
          <a:bodyPr/>
          <a:lstStyle/>
          <a:p>
            <a:r>
              <a:rPr lang="es-ES" sz="4000" b="1">
                <a:solidFill>
                  <a:schemeClr val="tx1"/>
                </a:solidFill>
              </a:rPr>
              <a:t>Shunt vicariante por estenosis en canal de Hunter</a:t>
            </a:r>
          </a:p>
        </p:txBody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539750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98724" name="Text Box 4"/>
          <p:cNvSpPr txBox="1">
            <a:spLocks noChangeArrowheads="1"/>
          </p:cNvSpPr>
          <p:nvPr/>
        </p:nvSpPr>
        <p:spPr bwMode="auto">
          <a:xfrm>
            <a:off x="3657600" y="1295400"/>
            <a:ext cx="484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ca-ES" sz="2800" b="1" i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539750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798741" name="Group 21"/>
          <p:cNvGrpSpPr>
            <a:grpSpLocks/>
          </p:cNvGrpSpPr>
          <p:nvPr/>
        </p:nvGrpSpPr>
        <p:grpSpPr bwMode="auto">
          <a:xfrm>
            <a:off x="3348038" y="1295400"/>
            <a:ext cx="1944687" cy="4797425"/>
            <a:chOff x="2018" y="816"/>
            <a:chExt cx="1361" cy="3312"/>
          </a:xfrm>
        </p:grpSpPr>
        <p:sp>
          <p:nvSpPr>
            <p:cNvPr id="798726" name="Arc 6"/>
            <p:cNvSpPr>
              <a:spLocks/>
            </p:cNvSpPr>
            <p:nvPr/>
          </p:nvSpPr>
          <p:spPr bwMode="auto">
            <a:xfrm>
              <a:off x="2037" y="2417"/>
              <a:ext cx="638" cy="4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8727" name="Line 7"/>
            <p:cNvSpPr>
              <a:spLocks noChangeShapeType="1"/>
            </p:cNvSpPr>
            <p:nvPr/>
          </p:nvSpPr>
          <p:spPr bwMode="auto">
            <a:xfrm flipH="1">
              <a:off x="2018" y="2821"/>
              <a:ext cx="19" cy="11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8728" name="Arc 8"/>
            <p:cNvSpPr>
              <a:spLocks/>
            </p:cNvSpPr>
            <p:nvPr/>
          </p:nvSpPr>
          <p:spPr bwMode="auto">
            <a:xfrm>
              <a:off x="2709" y="1176"/>
              <a:ext cx="66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8729" name="Line 9"/>
            <p:cNvSpPr>
              <a:spLocks noChangeShapeType="1"/>
            </p:cNvSpPr>
            <p:nvPr/>
          </p:nvSpPr>
          <p:spPr bwMode="auto">
            <a:xfrm>
              <a:off x="3377" y="1580"/>
              <a:ext cx="2" cy="23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8730" name="Arc 10"/>
            <p:cNvSpPr>
              <a:spLocks/>
            </p:cNvSpPr>
            <p:nvPr/>
          </p:nvSpPr>
          <p:spPr bwMode="auto">
            <a:xfrm>
              <a:off x="2292" y="1351"/>
              <a:ext cx="949" cy="1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21600"/>
                <a:gd name="T1" fmla="*/ 21911 h 21911"/>
                <a:gd name="T2" fmla="*/ 21600 w 21600"/>
                <a:gd name="T3" fmla="*/ 0 h 21911"/>
                <a:gd name="T4" fmla="*/ 21600 w 21600"/>
                <a:gd name="T5" fmla="*/ 21600 h 2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1" fill="none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911" stroke="0" extrusionOk="0">
                  <a:moveTo>
                    <a:pt x="2" y="21910"/>
                  </a:moveTo>
                  <a:cubicBezTo>
                    <a:pt x="0" y="21807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0"/>
                </a:spcBef>
              </a:pPr>
              <a:endParaRPr lang="es-ES" sz="1800">
                <a:solidFill>
                  <a:srgbClr val="FFFFCC"/>
                </a:solidFill>
                <a:latin typeface="Tahoma" pitchFamily="34" charset="0"/>
              </a:endParaRPr>
            </a:p>
          </p:txBody>
        </p:sp>
        <p:sp>
          <p:nvSpPr>
            <p:cNvPr id="798731" name="Line 11"/>
            <p:cNvSpPr>
              <a:spLocks noChangeShapeType="1"/>
            </p:cNvSpPr>
            <p:nvPr/>
          </p:nvSpPr>
          <p:spPr bwMode="auto">
            <a:xfrm flipV="1">
              <a:off x="2715" y="816"/>
              <a:ext cx="0" cy="3312"/>
            </a:xfrm>
            <a:prstGeom prst="line">
              <a:avLst/>
            </a:prstGeom>
            <a:noFill/>
            <a:ln w="952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8732" name="Line 12"/>
            <p:cNvSpPr>
              <a:spLocks noChangeShapeType="1"/>
            </p:cNvSpPr>
            <p:nvPr/>
          </p:nvSpPr>
          <p:spPr bwMode="auto">
            <a:xfrm flipV="1">
              <a:off x="3268" y="3689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8733" name="Line 13"/>
            <p:cNvSpPr>
              <a:spLocks noChangeShapeType="1"/>
            </p:cNvSpPr>
            <p:nvPr/>
          </p:nvSpPr>
          <p:spPr bwMode="auto">
            <a:xfrm flipV="1">
              <a:off x="2228" y="2970"/>
              <a:ext cx="0" cy="10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8734" name="Line 14"/>
            <p:cNvSpPr>
              <a:spLocks noChangeShapeType="1"/>
            </p:cNvSpPr>
            <p:nvPr/>
          </p:nvSpPr>
          <p:spPr bwMode="auto">
            <a:xfrm rot="20357662" flipV="1">
              <a:off x="2140" y="1918"/>
              <a:ext cx="18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8735" name="Arc 15"/>
            <p:cNvSpPr>
              <a:spLocks/>
            </p:cNvSpPr>
            <p:nvPr/>
          </p:nvSpPr>
          <p:spPr bwMode="auto">
            <a:xfrm>
              <a:off x="2287" y="2409"/>
              <a:ext cx="404" cy="413"/>
            </a:xfrm>
            <a:custGeom>
              <a:avLst/>
              <a:gdLst>
                <a:gd name="G0" fmla="+- 13219 0 0"/>
                <a:gd name="G1" fmla="+- 21600 0 0"/>
                <a:gd name="G2" fmla="+- 21600 0 0"/>
                <a:gd name="T0" fmla="*/ 0 w 13696"/>
                <a:gd name="T1" fmla="*/ 4517 h 21600"/>
                <a:gd name="T2" fmla="*/ 13696 w 13696"/>
                <a:gd name="T3" fmla="*/ 5 h 21600"/>
                <a:gd name="T4" fmla="*/ 13219 w 136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96" h="21600" fill="none" extrusionOk="0">
                  <a:moveTo>
                    <a:pt x="0" y="4517"/>
                  </a:moveTo>
                  <a:cubicBezTo>
                    <a:pt x="3784" y="1588"/>
                    <a:pt x="8434" y="-1"/>
                    <a:pt x="13219" y="0"/>
                  </a:cubicBezTo>
                  <a:cubicBezTo>
                    <a:pt x="13378" y="0"/>
                    <a:pt x="13537" y="1"/>
                    <a:pt x="13695" y="5"/>
                  </a:cubicBezTo>
                </a:path>
                <a:path w="13696" h="21600" stroke="0" extrusionOk="0">
                  <a:moveTo>
                    <a:pt x="0" y="4517"/>
                  </a:moveTo>
                  <a:cubicBezTo>
                    <a:pt x="3784" y="1588"/>
                    <a:pt x="8434" y="-1"/>
                    <a:pt x="13219" y="0"/>
                  </a:cubicBezTo>
                  <a:cubicBezTo>
                    <a:pt x="13378" y="0"/>
                    <a:pt x="13537" y="1"/>
                    <a:pt x="13695" y="5"/>
                  </a:cubicBezTo>
                  <a:lnTo>
                    <a:pt x="13219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8736" name="Line 16"/>
            <p:cNvSpPr>
              <a:spLocks noChangeShapeType="1"/>
            </p:cNvSpPr>
            <p:nvPr/>
          </p:nvSpPr>
          <p:spPr bwMode="auto">
            <a:xfrm flipH="1">
              <a:off x="2402" y="2516"/>
              <a:ext cx="183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8737" name="Line 17"/>
            <p:cNvSpPr>
              <a:spLocks noChangeShapeType="1"/>
            </p:cNvSpPr>
            <p:nvPr/>
          </p:nvSpPr>
          <p:spPr bwMode="auto">
            <a:xfrm flipH="1" flipV="1">
              <a:off x="2951" y="1054"/>
              <a:ext cx="184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98738" name="Arc 18"/>
            <p:cNvSpPr>
              <a:spLocks/>
            </p:cNvSpPr>
            <p:nvPr/>
          </p:nvSpPr>
          <p:spPr bwMode="auto">
            <a:xfrm>
              <a:off x="2718" y="1168"/>
              <a:ext cx="543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532"/>
                <a:gd name="T1" fmla="*/ 0 h 21600"/>
                <a:gd name="T2" fmla="*/ 17532 w 17532"/>
                <a:gd name="T3" fmla="*/ 8983 h 21600"/>
                <a:gd name="T4" fmla="*/ 0 w 175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32" h="21600" fill="none" extrusionOk="0">
                  <a:moveTo>
                    <a:pt x="-1" y="0"/>
                  </a:moveTo>
                  <a:cubicBezTo>
                    <a:pt x="6948" y="0"/>
                    <a:pt x="13473" y="3342"/>
                    <a:pt x="17532" y="8982"/>
                  </a:cubicBezTo>
                </a:path>
                <a:path w="17532" h="21600" stroke="0" extrusionOk="0">
                  <a:moveTo>
                    <a:pt x="-1" y="0"/>
                  </a:moveTo>
                  <a:cubicBezTo>
                    <a:pt x="6948" y="0"/>
                    <a:pt x="13473" y="3342"/>
                    <a:pt x="17532" y="898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8739" name="AutoShape 19"/>
            <p:cNvSpPr>
              <a:spLocks noChangeArrowheads="1"/>
            </p:cNvSpPr>
            <p:nvPr/>
          </p:nvSpPr>
          <p:spPr bwMode="auto">
            <a:xfrm>
              <a:off x="2659" y="2112"/>
              <a:ext cx="48" cy="96"/>
            </a:xfrm>
            <a:prstGeom prst="homePlate">
              <a:avLst>
                <a:gd name="adj" fmla="val 25000"/>
              </a:avLst>
            </a:prstGeom>
            <a:solidFill>
              <a:srgbClr val="00264C"/>
            </a:solidFill>
            <a:ln w="9525">
              <a:solidFill>
                <a:srgbClr val="000058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98740" name="AutoShape 20"/>
            <p:cNvSpPr>
              <a:spLocks noChangeArrowheads="1"/>
            </p:cNvSpPr>
            <p:nvPr/>
          </p:nvSpPr>
          <p:spPr bwMode="auto">
            <a:xfrm rot="10800000" flipV="1">
              <a:off x="2719" y="2112"/>
              <a:ext cx="56" cy="96"/>
            </a:xfrm>
            <a:prstGeom prst="homePlate">
              <a:avLst>
                <a:gd name="adj" fmla="val 25000"/>
              </a:avLst>
            </a:prstGeom>
            <a:solidFill>
              <a:srgbClr val="00264C"/>
            </a:solidFill>
            <a:ln w="9525">
              <a:solidFill>
                <a:srgbClr val="000058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798742" name="Rectangle 22"/>
          <p:cNvSpPr>
            <a:spLocks noChangeArrowheads="1"/>
          </p:cNvSpPr>
          <p:nvPr/>
        </p:nvSpPr>
        <p:spPr bwMode="auto">
          <a:xfrm>
            <a:off x="3554413" y="631666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2_83</a:t>
            </a:r>
          </a:p>
        </p:txBody>
      </p:sp>
      <p:sp>
        <p:nvSpPr>
          <p:cNvPr id="798745" name="Rectangle 25"/>
          <p:cNvSpPr>
            <a:spLocks noChangeArrowheads="1"/>
          </p:cNvSpPr>
          <p:nvPr/>
        </p:nvSpPr>
        <p:spPr bwMode="auto">
          <a:xfrm>
            <a:off x="1331913" y="2924175"/>
            <a:ext cx="255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98746" name="Freeform 26"/>
          <p:cNvSpPr>
            <a:spLocks/>
          </p:cNvSpPr>
          <p:nvPr/>
        </p:nvSpPr>
        <p:spPr bwMode="auto">
          <a:xfrm>
            <a:off x="1547813" y="2636838"/>
            <a:ext cx="949325" cy="315912"/>
          </a:xfrm>
          <a:custGeom>
            <a:avLst/>
            <a:gdLst/>
            <a:ahLst/>
            <a:cxnLst>
              <a:cxn ang="0">
                <a:pos x="8" y="30"/>
              </a:cxn>
              <a:cxn ang="0">
                <a:pos x="53" y="212"/>
              </a:cxn>
              <a:cxn ang="0">
                <a:pos x="99" y="30"/>
              </a:cxn>
              <a:cxn ang="0">
                <a:pos x="8" y="30"/>
              </a:cxn>
            </a:cxnLst>
            <a:rect l="0" t="0" r="r" b="b"/>
            <a:pathLst>
              <a:path w="106" h="212">
                <a:moveTo>
                  <a:pt x="8" y="30"/>
                </a:moveTo>
                <a:cubicBezTo>
                  <a:pt x="0" y="60"/>
                  <a:pt x="38" y="212"/>
                  <a:pt x="53" y="212"/>
                </a:cubicBezTo>
                <a:cubicBezTo>
                  <a:pt x="68" y="212"/>
                  <a:pt x="106" y="60"/>
                  <a:pt x="99" y="30"/>
                </a:cubicBezTo>
                <a:cubicBezTo>
                  <a:pt x="92" y="0"/>
                  <a:pt x="16" y="0"/>
                  <a:pt x="8" y="3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8747" name="Rectangle 27"/>
          <p:cNvSpPr>
            <a:spLocks noChangeArrowheads="1"/>
          </p:cNvSpPr>
          <p:nvPr/>
        </p:nvSpPr>
        <p:spPr bwMode="auto">
          <a:xfrm>
            <a:off x="1619250" y="2565400"/>
            <a:ext cx="1873250" cy="1349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98748" name="Freeform 28"/>
          <p:cNvSpPr>
            <a:spLocks/>
          </p:cNvSpPr>
          <p:nvPr/>
        </p:nvSpPr>
        <p:spPr bwMode="auto">
          <a:xfrm>
            <a:off x="2555875" y="2636838"/>
            <a:ext cx="1008063" cy="360362"/>
          </a:xfrm>
          <a:custGeom>
            <a:avLst/>
            <a:gdLst/>
            <a:ahLst/>
            <a:cxnLst>
              <a:cxn ang="0">
                <a:pos x="8" y="30"/>
              </a:cxn>
              <a:cxn ang="0">
                <a:pos x="53" y="212"/>
              </a:cxn>
              <a:cxn ang="0">
                <a:pos x="99" y="30"/>
              </a:cxn>
              <a:cxn ang="0">
                <a:pos x="8" y="30"/>
              </a:cxn>
            </a:cxnLst>
            <a:rect l="0" t="0" r="r" b="b"/>
            <a:pathLst>
              <a:path w="106" h="212">
                <a:moveTo>
                  <a:pt x="8" y="30"/>
                </a:moveTo>
                <a:cubicBezTo>
                  <a:pt x="0" y="60"/>
                  <a:pt x="38" y="212"/>
                  <a:pt x="53" y="212"/>
                </a:cubicBezTo>
                <a:cubicBezTo>
                  <a:pt x="68" y="212"/>
                  <a:pt x="106" y="60"/>
                  <a:pt x="99" y="30"/>
                </a:cubicBezTo>
                <a:cubicBezTo>
                  <a:pt x="92" y="0"/>
                  <a:pt x="16" y="0"/>
                  <a:pt x="8" y="3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98750" name="Rectangle 30"/>
          <p:cNvSpPr>
            <a:spLocks noChangeArrowheads="1"/>
          </p:cNvSpPr>
          <p:nvPr/>
        </p:nvSpPr>
        <p:spPr bwMode="auto">
          <a:xfrm>
            <a:off x="1790700" y="299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98757" name="Text Box 37"/>
          <p:cNvSpPr txBox="1">
            <a:spLocks noChangeArrowheads="1"/>
          </p:cNvSpPr>
          <p:nvPr/>
        </p:nvSpPr>
        <p:spPr bwMode="auto">
          <a:xfrm>
            <a:off x="2916238" y="30321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4" name="Oval 20"/>
          <p:cNvSpPr>
            <a:spLocks noChangeArrowheads="1"/>
          </p:cNvSpPr>
          <p:nvPr/>
        </p:nvSpPr>
        <p:spPr bwMode="auto">
          <a:xfrm>
            <a:off x="989013" y="290513"/>
            <a:ext cx="6477000" cy="6248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>
            <a:off x="971550" y="4795838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5853113" y="4781550"/>
            <a:ext cx="1077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h1</a:t>
            </a:r>
            <a:r>
              <a:rPr lang="fr-FR" sz="2400">
                <a:solidFill>
                  <a:schemeClr val="tx1"/>
                </a:solidFill>
              </a:rPr>
              <a:t> </a:t>
            </a:r>
            <a:r>
              <a:rPr lang="fr-FR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 g</a:t>
            </a:r>
          </a:p>
        </p:txBody>
      </p:sp>
      <p:sp>
        <p:nvSpPr>
          <p:cNvPr id="123930" name="AutoShape 26"/>
          <p:cNvSpPr>
            <a:spLocks noChangeArrowheads="1"/>
          </p:cNvSpPr>
          <p:nvPr/>
        </p:nvSpPr>
        <p:spPr bwMode="auto">
          <a:xfrm rot="5400000">
            <a:off x="4418013" y="3028950"/>
            <a:ext cx="30480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5395913" y="21907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h1</a:t>
            </a:r>
          </a:p>
        </p:txBody>
      </p:sp>
      <p:sp>
        <p:nvSpPr>
          <p:cNvPr id="123936" name="Oval 32"/>
          <p:cNvSpPr>
            <a:spLocks noChangeArrowheads="1"/>
          </p:cNvSpPr>
          <p:nvPr/>
        </p:nvSpPr>
        <p:spPr bwMode="auto">
          <a:xfrm>
            <a:off x="4451350" y="1779588"/>
            <a:ext cx="184150" cy="1016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3937" name="Group 33"/>
          <p:cNvGrpSpPr>
            <a:grpSpLocks/>
          </p:cNvGrpSpPr>
          <p:nvPr/>
        </p:nvGrpSpPr>
        <p:grpSpPr bwMode="auto">
          <a:xfrm>
            <a:off x="3763963" y="2379663"/>
            <a:ext cx="493712" cy="1258887"/>
            <a:chOff x="1659" y="1607"/>
            <a:chExt cx="311" cy="793"/>
          </a:xfrm>
        </p:grpSpPr>
        <p:sp>
          <p:nvSpPr>
            <p:cNvPr id="123938" name="Oval 34"/>
            <p:cNvSpPr>
              <a:spLocks noChangeArrowheads="1"/>
            </p:cNvSpPr>
            <p:nvPr/>
          </p:nvSpPr>
          <p:spPr bwMode="auto">
            <a:xfrm>
              <a:off x="1811" y="1607"/>
              <a:ext cx="159" cy="16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39" name="Oval 35"/>
            <p:cNvSpPr>
              <a:spLocks noChangeArrowheads="1"/>
            </p:cNvSpPr>
            <p:nvPr/>
          </p:nvSpPr>
          <p:spPr bwMode="auto">
            <a:xfrm rot="2400000">
              <a:off x="1739" y="1622"/>
              <a:ext cx="115" cy="37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40" name="Oval 36"/>
            <p:cNvSpPr>
              <a:spLocks noChangeArrowheads="1"/>
            </p:cNvSpPr>
            <p:nvPr/>
          </p:nvSpPr>
          <p:spPr bwMode="auto">
            <a:xfrm>
              <a:off x="1659" y="1902"/>
              <a:ext cx="85" cy="35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41" name="Oval 37"/>
            <p:cNvSpPr>
              <a:spLocks noChangeArrowheads="1"/>
            </p:cNvSpPr>
            <p:nvPr/>
          </p:nvSpPr>
          <p:spPr bwMode="auto">
            <a:xfrm>
              <a:off x="1686" y="2210"/>
              <a:ext cx="31" cy="19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3942" name="Group 38"/>
          <p:cNvGrpSpPr>
            <a:grpSpLocks/>
          </p:cNvGrpSpPr>
          <p:nvPr/>
        </p:nvGrpSpPr>
        <p:grpSpPr bwMode="auto">
          <a:xfrm>
            <a:off x="4178300" y="3181350"/>
            <a:ext cx="663575" cy="1520825"/>
            <a:chOff x="2078" y="2145"/>
            <a:chExt cx="418" cy="958"/>
          </a:xfrm>
        </p:grpSpPr>
        <p:sp>
          <p:nvSpPr>
            <p:cNvPr id="123943" name="Oval 39"/>
            <p:cNvSpPr>
              <a:spLocks noChangeArrowheads="1"/>
            </p:cNvSpPr>
            <p:nvPr/>
          </p:nvSpPr>
          <p:spPr bwMode="auto">
            <a:xfrm rot="20220000" flipH="1">
              <a:off x="2078" y="2145"/>
              <a:ext cx="186" cy="6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44" name="Oval 40"/>
            <p:cNvSpPr>
              <a:spLocks noChangeArrowheads="1"/>
            </p:cNvSpPr>
            <p:nvPr/>
          </p:nvSpPr>
          <p:spPr bwMode="auto">
            <a:xfrm>
              <a:off x="2185" y="2682"/>
              <a:ext cx="148" cy="40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45" name="Oval 41"/>
            <p:cNvSpPr>
              <a:spLocks noChangeArrowheads="1"/>
            </p:cNvSpPr>
            <p:nvPr/>
          </p:nvSpPr>
          <p:spPr bwMode="auto">
            <a:xfrm>
              <a:off x="2233" y="3014"/>
              <a:ext cx="263" cy="89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46" name="Oval 42"/>
            <p:cNvSpPr>
              <a:spLocks noChangeArrowheads="1"/>
            </p:cNvSpPr>
            <p:nvPr/>
          </p:nvSpPr>
          <p:spPr bwMode="auto">
            <a:xfrm>
              <a:off x="2253" y="2637"/>
              <a:ext cx="76" cy="11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3947" name="Oval 43"/>
          <p:cNvSpPr>
            <a:spLocks noChangeArrowheads="1"/>
          </p:cNvSpPr>
          <p:nvPr/>
        </p:nvSpPr>
        <p:spPr bwMode="auto">
          <a:xfrm>
            <a:off x="4041775" y="2290763"/>
            <a:ext cx="600075" cy="1117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5960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48" name="Rectangle 44"/>
          <p:cNvSpPr>
            <a:spLocks noChangeArrowheads="1"/>
          </p:cNvSpPr>
          <p:nvPr/>
        </p:nvSpPr>
        <p:spPr bwMode="auto">
          <a:xfrm>
            <a:off x="4249738" y="2098675"/>
            <a:ext cx="144462" cy="26193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49" name="Oval 45"/>
          <p:cNvSpPr>
            <a:spLocks noChangeArrowheads="1"/>
          </p:cNvSpPr>
          <p:nvPr/>
        </p:nvSpPr>
        <p:spPr bwMode="auto">
          <a:xfrm>
            <a:off x="4140200" y="1657350"/>
            <a:ext cx="366713" cy="517525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3950" name="Group 46"/>
          <p:cNvGrpSpPr>
            <a:grpSpLocks/>
          </p:cNvGrpSpPr>
          <p:nvPr/>
        </p:nvGrpSpPr>
        <p:grpSpPr bwMode="auto">
          <a:xfrm rot="-323546">
            <a:off x="3579813" y="3225800"/>
            <a:ext cx="827087" cy="1555750"/>
            <a:chOff x="1447" y="2112"/>
            <a:chExt cx="521" cy="980"/>
          </a:xfrm>
        </p:grpSpPr>
        <p:sp>
          <p:nvSpPr>
            <p:cNvPr id="123951" name="Oval 47"/>
            <p:cNvSpPr>
              <a:spLocks noChangeArrowheads="1"/>
            </p:cNvSpPr>
            <p:nvPr/>
          </p:nvSpPr>
          <p:spPr bwMode="auto">
            <a:xfrm rot="1740000" flipH="1">
              <a:off x="1799" y="2112"/>
              <a:ext cx="169" cy="60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52" name="Oval 48"/>
            <p:cNvSpPr>
              <a:spLocks noChangeArrowheads="1"/>
            </p:cNvSpPr>
            <p:nvPr/>
          </p:nvSpPr>
          <p:spPr bwMode="auto">
            <a:xfrm rot="3120000">
              <a:off x="1527" y="2563"/>
              <a:ext cx="177" cy="33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53" name="Oval 49"/>
            <p:cNvSpPr>
              <a:spLocks noChangeArrowheads="1"/>
            </p:cNvSpPr>
            <p:nvPr/>
          </p:nvSpPr>
          <p:spPr bwMode="auto">
            <a:xfrm rot="3120000">
              <a:off x="1378" y="2895"/>
              <a:ext cx="316" cy="77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54" name="Oval 50"/>
            <p:cNvSpPr>
              <a:spLocks noChangeArrowheads="1"/>
            </p:cNvSpPr>
            <p:nvPr/>
          </p:nvSpPr>
          <p:spPr bwMode="auto">
            <a:xfrm rot="3120000">
              <a:off x="1677" y="2581"/>
              <a:ext cx="91" cy="96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3955" name="Group 51"/>
          <p:cNvGrpSpPr>
            <a:grpSpLocks/>
          </p:cNvGrpSpPr>
          <p:nvPr/>
        </p:nvGrpSpPr>
        <p:grpSpPr bwMode="auto">
          <a:xfrm>
            <a:off x="4289425" y="2328863"/>
            <a:ext cx="1031875" cy="542925"/>
            <a:chOff x="1990" y="1575"/>
            <a:chExt cx="650" cy="342"/>
          </a:xfrm>
        </p:grpSpPr>
        <p:sp>
          <p:nvSpPr>
            <p:cNvPr id="123956" name="Oval 52"/>
            <p:cNvSpPr>
              <a:spLocks noChangeArrowheads="1"/>
            </p:cNvSpPr>
            <p:nvPr/>
          </p:nvSpPr>
          <p:spPr bwMode="auto">
            <a:xfrm>
              <a:off x="1990" y="1575"/>
              <a:ext cx="156" cy="21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57" name="Oval 53"/>
            <p:cNvSpPr>
              <a:spLocks noChangeArrowheads="1"/>
            </p:cNvSpPr>
            <p:nvPr/>
          </p:nvSpPr>
          <p:spPr bwMode="auto">
            <a:xfrm rot="18600000">
              <a:off x="2108" y="1630"/>
              <a:ext cx="127" cy="30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58" name="Oval 54"/>
            <p:cNvSpPr>
              <a:spLocks noChangeArrowheads="1"/>
            </p:cNvSpPr>
            <p:nvPr/>
          </p:nvSpPr>
          <p:spPr bwMode="auto">
            <a:xfrm>
              <a:off x="2203" y="1817"/>
              <a:ext cx="294" cy="100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2481" y="1850"/>
              <a:ext cx="159" cy="38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3960" name="Oval 56"/>
          <p:cNvSpPr>
            <a:spLocks noChangeArrowheads="1"/>
          </p:cNvSpPr>
          <p:nvPr/>
        </p:nvSpPr>
        <p:spPr bwMode="auto">
          <a:xfrm>
            <a:off x="2649538" y="3217863"/>
            <a:ext cx="398462" cy="787400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1" name="Rectangle 57" descr="Diagonales larges vers le haut"/>
          <p:cNvSpPr>
            <a:spLocks noChangeArrowheads="1"/>
          </p:cNvSpPr>
          <p:nvPr/>
        </p:nvSpPr>
        <p:spPr bwMode="auto">
          <a:xfrm>
            <a:off x="2662238" y="3890963"/>
            <a:ext cx="395287" cy="815975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2" name="Rectangle 58"/>
          <p:cNvSpPr>
            <a:spLocks noChangeArrowheads="1"/>
          </p:cNvSpPr>
          <p:nvPr/>
        </p:nvSpPr>
        <p:spPr bwMode="auto">
          <a:xfrm>
            <a:off x="2690813" y="3890963"/>
            <a:ext cx="338137" cy="78740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3" name="AutoShape 59"/>
          <p:cNvSpPr>
            <a:spLocks noChangeArrowheads="1"/>
          </p:cNvSpPr>
          <p:nvPr/>
        </p:nvSpPr>
        <p:spPr bwMode="auto">
          <a:xfrm rot="5400000" flipV="1">
            <a:off x="2667795" y="4142581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4" name="AutoShape 60"/>
          <p:cNvSpPr>
            <a:spLocks noChangeArrowheads="1"/>
          </p:cNvSpPr>
          <p:nvPr/>
        </p:nvSpPr>
        <p:spPr bwMode="auto">
          <a:xfrm rot="-5400000" flipH="1" flipV="1">
            <a:off x="2826545" y="4142581"/>
            <a:ext cx="227012" cy="149225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5" name="Oval 61" descr="Diagonales larges vers le haut"/>
          <p:cNvSpPr>
            <a:spLocks noChangeArrowheads="1"/>
          </p:cNvSpPr>
          <p:nvPr/>
        </p:nvSpPr>
        <p:spPr bwMode="auto">
          <a:xfrm>
            <a:off x="2665413" y="4095750"/>
            <a:ext cx="153987" cy="227013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6" name="Oval 62" descr="Diagonales larges vers le haut"/>
          <p:cNvSpPr>
            <a:spLocks noChangeArrowheads="1"/>
          </p:cNvSpPr>
          <p:nvPr/>
        </p:nvSpPr>
        <p:spPr bwMode="auto">
          <a:xfrm>
            <a:off x="2952750" y="4094163"/>
            <a:ext cx="123825" cy="228600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7" name="Oval 63"/>
          <p:cNvSpPr>
            <a:spLocks noChangeArrowheads="1"/>
          </p:cNvSpPr>
          <p:nvPr/>
        </p:nvSpPr>
        <p:spPr bwMode="auto">
          <a:xfrm>
            <a:off x="2968625" y="4113213"/>
            <a:ext cx="92075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8" name="Oval 64"/>
          <p:cNvSpPr>
            <a:spLocks noChangeArrowheads="1"/>
          </p:cNvSpPr>
          <p:nvPr/>
        </p:nvSpPr>
        <p:spPr bwMode="auto">
          <a:xfrm>
            <a:off x="2659063" y="4113213"/>
            <a:ext cx="112712" cy="20002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69" name="AutoShape 65"/>
          <p:cNvSpPr>
            <a:spLocks noChangeArrowheads="1"/>
          </p:cNvSpPr>
          <p:nvPr/>
        </p:nvSpPr>
        <p:spPr bwMode="auto">
          <a:xfrm>
            <a:off x="2687638" y="4006850"/>
            <a:ext cx="346075" cy="122238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0" name="Oval 66"/>
          <p:cNvSpPr>
            <a:spLocks noChangeArrowheads="1"/>
          </p:cNvSpPr>
          <p:nvPr/>
        </p:nvSpPr>
        <p:spPr bwMode="auto">
          <a:xfrm>
            <a:off x="2678113" y="3721100"/>
            <a:ext cx="355600" cy="20637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1" name="Oval 67"/>
          <p:cNvSpPr>
            <a:spLocks noChangeArrowheads="1"/>
          </p:cNvSpPr>
          <p:nvPr/>
        </p:nvSpPr>
        <p:spPr bwMode="auto">
          <a:xfrm>
            <a:off x="2697163" y="4633913"/>
            <a:ext cx="336550" cy="14763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2" name="Rectangle 68"/>
          <p:cNvSpPr>
            <a:spLocks noChangeArrowheads="1"/>
          </p:cNvSpPr>
          <p:nvPr/>
        </p:nvSpPr>
        <p:spPr bwMode="auto">
          <a:xfrm>
            <a:off x="2527300" y="2776538"/>
            <a:ext cx="525463" cy="661987"/>
          </a:xfrm>
          <a:prstGeom prst="rect">
            <a:avLst/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4" name="Rectangle 70" descr="Diagonales larges vers le haut"/>
          <p:cNvSpPr>
            <a:spLocks noChangeArrowheads="1"/>
          </p:cNvSpPr>
          <p:nvPr/>
        </p:nvSpPr>
        <p:spPr bwMode="auto">
          <a:xfrm>
            <a:off x="2635250" y="2836863"/>
            <a:ext cx="401638" cy="684212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5" name="Rectangle 71"/>
          <p:cNvSpPr>
            <a:spLocks noChangeArrowheads="1"/>
          </p:cNvSpPr>
          <p:nvPr/>
        </p:nvSpPr>
        <p:spPr bwMode="auto">
          <a:xfrm>
            <a:off x="2663825" y="2836863"/>
            <a:ext cx="346075" cy="684212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6" name="Oval 72" descr="Diagonales larges vers le haut"/>
          <p:cNvSpPr>
            <a:spLocks noChangeArrowheads="1"/>
          </p:cNvSpPr>
          <p:nvPr/>
        </p:nvSpPr>
        <p:spPr bwMode="auto">
          <a:xfrm>
            <a:off x="2606675" y="3090863"/>
            <a:ext cx="225425" cy="284162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7" name="Oval 73" descr="Diagonales larges vers le haut"/>
          <p:cNvSpPr>
            <a:spLocks noChangeArrowheads="1"/>
          </p:cNvSpPr>
          <p:nvPr/>
        </p:nvSpPr>
        <p:spPr bwMode="auto">
          <a:xfrm>
            <a:off x="2832100" y="3086100"/>
            <a:ext cx="223838" cy="284163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8" name="Oval 74"/>
          <p:cNvSpPr>
            <a:spLocks noChangeArrowheads="1"/>
          </p:cNvSpPr>
          <p:nvPr/>
        </p:nvSpPr>
        <p:spPr bwMode="auto">
          <a:xfrm>
            <a:off x="2851150" y="3109913"/>
            <a:ext cx="185738" cy="24447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79" name="Oval 75"/>
          <p:cNvSpPr>
            <a:spLocks noChangeArrowheads="1"/>
          </p:cNvSpPr>
          <p:nvPr/>
        </p:nvSpPr>
        <p:spPr bwMode="auto">
          <a:xfrm>
            <a:off x="2635250" y="3109913"/>
            <a:ext cx="177800" cy="244475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0" name="AutoShape 76"/>
          <p:cNvSpPr>
            <a:spLocks noChangeArrowheads="1"/>
          </p:cNvSpPr>
          <p:nvPr/>
        </p:nvSpPr>
        <p:spPr bwMode="auto">
          <a:xfrm>
            <a:off x="2663825" y="2952750"/>
            <a:ext cx="336550" cy="246063"/>
          </a:xfrm>
          <a:prstGeom prst="roundRect">
            <a:avLst>
              <a:gd name="adj" fmla="val 48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1" name="Oval 77" descr="Diagonales larges vers le bas"/>
          <p:cNvSpPr>
            <a:spLocks noChangeArrowheads="1"/>
          </p:cNvSpPr>
          <p:nvPr/>
        </p:nvSpPr>
        <p:spPr bwMode="auto">
          <a:xfrm>
            <a:off x="2644775" y="2797175"/>
            <a:ext cx="392113" cy="88900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2" name="Oval 78"/>
          <p:cNvSpPr>
            <a:spLocks noChangeArrowheads="1"/>
          </p:cNvSpPr>
          <p:nvPr/>
        </p:nvSpPr>
        <p:spPr bwMode="auto">
          <a:xfrm>
            <a:off x="2663825" y="2806700"/>
            <a:ext cx="354013" cy="88900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3" name="AutoShape 79"/>
          <p:cNvSpPr>
            <a:spLocks noChangeArrowheads="1"/>
          </p:cNvSpPr>
          <p:nvPr/>
        </p:nvSpPr>
        <p:spPr bwMode="auto">
          <a:xfrm rot="1500000">
            <a:off x="2727325" y="2952750"/>
            <a:ext cx="84138" cy="339725"/>
          </a:xfrm>
          <a:prstGeom prst="downArrow">
            <a:avLst>
              <a:gd name="adj1" fmla="val 50000"/>
              <a:gd name="adj2" fmla="val 199493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4" name="AutoShape 80"/>
          <p:cNvSpPr>
            <a:spLocks noChangeArrowheads="1"/>
          </p:cNvSpPr>
          <p:nvPr/>
        </p:nvSpPr>
        <p:spPr bwMode="auto">
          <a:xfrm rot="20100000" flipH="1">
            <a:off x="2897188" y="2952750"/>
            <a:ext cx="74612" cy="344488"/>
          </a:xfrm>
          <a:prstGeom prst="downArrow">
            <a:avLst>
              <a:gd name="adj1" fmla="val 50000"/>
              <a:gd name="adj2" fmla="val 228117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5" name="Oval 81"/>
          <p:cNvSpPr>
            <a:spLocks noChangeArrowheads="1"/>
          </p:cNvSpPr>
          <p:nvPr/>
        </p:nvSpPr>
        <p:spPr bwMode="auto">
          <a:xfrm>
            <a:off x="2928938" y="3328988"/>
            <a:ext cx="400050" cy="719137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6" name="Oval 82" descr="Diagonales larges vers le haut"/>
          <p:cNvSpPr>
            <a:spLocks noChangeArrowheads="1"/>
          </p:cNvSpPr>
          <p:nvPr/>
        </p:nvSpPr>
        <p:spPr bwMode="auto">
          <a:xfrm>
            <a:off x="2960688" y="3359150"/>
            <a:ext cx="220662" cy="66040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7" name="Oval 83"/>
          <p:cNvSpPr>
            <a:spLocks noChangeArrowheads="1"/>
          </p:cNvSpPr>
          <p:nvPr/>
        </p:nvSpPr>
        <p:spPr bwMode="auto">
          <a:xfrm>
            <a:off x="2895600" y="3400425"/>
            <a:ext cx="233363" cy="60483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89804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8" name="Oval 84" descr="Diagonales larges vers le haut"/>
          <p:cNvSpPr>
            <a:spLocks noChangeArrowheads="1"/>
          </p:cNvSpPr>
          <p:nvPr/>
        </p:nvSpPr>
        <p:spPr bwMode="auto">
          <a:xfrm>
            <a:off x="2965450" y="4311650"/>
            <a:ext cx="260350" cy="366713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89" name="Oval 85" descr="Diagonales larges vers le haut"/>
          <p:cNvSpPr>
            <a:spLocks noChangeArrowheads="1"/>
          </p:cNvSpPr>
          <p:nvPr/>
        </p:nvSpPr>
        <p:spPr bwMode="auto">
          <a:xfrm>
            <a:off x="2498725" y="4340225"/>
            <a:ext cx="260350" cy="366713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0" name="Oval 86"/>
          <p:cNvSpPr>
            <a:spLocks noChangeArrowheads="1"/>
          </p:cNvSpPr>
          <p:nvPr/>
        </p:nvSpPr>
        <p:spPr bwMode="auto">
          <a:xfrm>
            <a:off x="2463800" y="4340225"/>
            <a:ext cx="261938" cy="366713"/>
          </a:xfrm>
          <a:prstGeom prst="ellipse">
            <a:avLst/>
          </a:prstGeom>
          <a:solidFill>
            <a:schemeClr val="accent2"/>
          </a:solidFill>
          <a:ln w="12699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1" name="Oval 87"/>
          <p:cNvSpPr>
            <a:spLocks noChangeArrowheads="1"/>
          </p:cNvSpPr>
          <p:nvPr/>
        </p:nvSpPr>
        <p:spPr bwMode="auto">
          <a:xfrm>
            <a:off x="2998788" y="4311650"/>
            <a:ext cx="258762" cy="366713"/>
          </a:xfrm>
          <a:prstGeom prst="ellipse">
            <a:avLst/>
          </a:prstGeom>
          <a:solidFill>
            <a:schemeClr val="accent2"/>
          </a:solidFill>
          <a:ln w="12699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2" name="Oval 88"/>
          <p:cNvSpPr>
            <a:spLocks noChangeArrowheads="1"/>
          </p:cNvSpPr>
          <p:nvPr/>
        </p:nvSpPr>
        <p:spPr bwMode="auto">
          <a:xfrm>
            <a:off x="2360613" y="3328988"/>
            <a:ext cx="400050" cy="719137"/>
          </a:xfrm>
          <a:prstGeom prst="ellipse">
            <a:avLst/>
          </a:prstGeom>
          <a:gradFill rotWithShape="0">
            <a:gsLst>
              <a:gs pos="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3" name="Oval 89" descr="Diagonales larges vers le haut"/>
          <p:cNvSpPr>
            <a:spLocks noChangeArrowheads="1"/>
          </p:cNvSpPr>
          <p:nvPr/>
        </p:nvSpPr>
        <p:spPr bwMode="auto">
          <a:xfrm>
            <a:off x="2506663" y="3359150"/>
            <a:ext cx="222250" cy="660400"/>
          </a:xfrm>
          <a:prstGeom prst="ellipse">
            <a:avLst/>
          </a:prstGeom>
          <a:pattFill prst="wdUpDiag">
            <a:fgClr>
              <a:srgbClr val="CC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4" name="Oval 90"/>
          <p:cNvSpPr>
            <a:spLocks noChangeArrowheads="1"/>
          </p:cNvSpPr>
          <p:nvPr/>
        </p:nvSpPr>
        <p:spPr bwMode="auto">
          <a:xfrm>
            <a:off x="2560638" y="3400425"/>
            <a:ext cx="234950" cy="604838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89804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5" name="Rectangle 91"/>
          <p:cNvSpPr>
            <a:spLocks noChangeArrowheads="1"/>
          </p:cNvSpPr>
          <p:nvPr/>
        </p:nvSpPr>
        <p:spPr bwMode="auto">
          <a:xfrm>
            <a:off x="2428875" y="2419350"/>
            <a:ext cx="877888" cy="227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46038" tIns="22225" rIns="46038" bIns="22225">
            <a:spAutoFit/>
          </a:bodyPr>
          <a:lstStyle/>
          <a:p>
            <a:pPr defTabSz="231775">
              <a:spcBef>
                <a:spcPct val="0"/>
              </a:spcBef>
            </a:pPr>
            <a:r>
              <a:rPr lang="fr-FR" sz="1200" b="1">
                <a:solidFill>
                  <a:schemeClr val="tx1"/>
                </a:solidFill>
              </a:rPr>
              <a:t>DIASTOLE</a:t>
            </a:r>
            <a:endParaRPr lang="fr-FR" sz="1600" b="1">
              <a:solidFill>
                <a:schemeClr val="tx1"/>
              </a:solidFill>
            </a:endParaRPr>
          </a:p>
        </p:txBody>
      </p:sp>
      <p:sp>
        <p:nvSpPr>
          <p:cNvPr id="123996" name="Rectangle 92"/>
          <p:cNvSpPr>
            <a:spLocks noChangeArrowheads="1"/>
          </p:cNvSpPr>
          <p:nvPr/>
        </p:nvSpPr>
        <p:spPr bwMode="auto">
          <a:xfrm>
            <a:off x="1625600" y="2724150"/>
            <a:ext cx="481013" cy="86836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7" name="Oval 93"/>
          <p:cNvSpPr>
            <a:spLocks noChangeArrowheads="1"/>
          </p:cNvSpPr>
          <p:nvPr/>
        </p:nvSpPr>
        <p:spPr bwMode="auto">
          <a:xfrm>
            <a:off x="1760538" y="3489325"/>
            <a:ext cx="304800" cy="93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8" name="Rectangle 94"/>
          <p:cNvSpPr>
            <a:spLocks noChangeArrowheads="1"/>
          </p:cNvSpPr>
          <p:nvPr/>
        </p:nvSpPr>
        <p:spPr bwMode="auto">
          <a:xfrm>
            <a:off x="1598613" y="3402013"/>
            <a:ext cx="203200" cy="125571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3999" name="Rectangle 95" descr="Diagonales larges vers le haut"/>
          <p:cNvSpPr>
            <a:spLocks noChangeArrowheads="1"/>
          </p:cNvSpPr>
          <p:nvPr/>
        </p:nvSpPr>
        <p:spPr bwMode="auto">
          <a:xfrm>
            <a:off x="1641475" y="2916238"/>
            <a:ext cx="153988" cy="17653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0" name="Rectangle 96"/>
          <p:cNvSpPr>
            <a:spLocks noChangeArrowheads="1"/>
          </p:cNvSpPr>
          <p:nvPr/>
        </p:nvSpPr>
        <p:spPr bwMode="auto">
          <a:xfrm>
            <a:off x="1652588" y="2916238"/>
            <a:ext cx="131762" cy="1765300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1" name="AutoShape 97"/>
          <p:cNvSpPr>
            <a:spLocks noChangeArrowheads="1"/>
          </p:cNvSpPr>
          <p:nvPr/>
        </p:nvSpPr>
        <p:spPr bwMode="auto">
          <a:xfrm>
            <a:off x="1652588" y="3178175"/>
            <a:ext cx="131762" cy="149225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2" name="Oval 98" descr="Diagonales larges vers le bas"/>
          <p:cNvSpPr>
            <a:spLocks noChangeArrowheads="1"/>
          </p:cNvSpPr>
          <p:nvPr/>
        </p:nvSpPr>
        <p:spPr bwMode="auto">
          <a:xfrm>
            <a:off x="1644650" y="2874963"/>
            <a:ext cx="150813" cy="88900"/>
          </a:xfrm>
          <a:prstGeom prst="ellipse">
            <a:avLst/>
          </a:pr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3" name="Oval 99"/>
          <p:cNvSpPr>
            <a:spLocks noChangeArrowheads="1"/>
          </p:cNvSpPr>
          <p:nvPr/>
        </p:nvSpPr>
        <p:spPr bwMode="auto">
          <a:xfrm>
            <a:off x="1655763" y="2892425"/>
            <a:ext cx="136525" cy="103188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4" name="Oval 100"/>
          <p:cNvSpPr>
            <a:spLocks noChangeArrowheads="1"/>
          </p:cNvSpPr>
          <p:nvPr/>
        </p:nvSpPr>
        <p:spPr bwMode="auto">
          <a:xfrm>
            <a:off x="1655763" y="4614863"/>
            <a:ext cx="128587" cy="904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5" name="AutoShape 101"/>
          <p:cNvSpPr>
            <a:spLocks noChangeArrowheads="1"/>
          </p:cNvSpPr>
          <p:nvPr/>
        </p:nvSpPr>
        <p:spPr bwMode="auto">
          <a:xfrm>
            <a:off x="1654175" y="3948113"/>
            <a:ext cx="133350" cy="149225"/>
          </a:xfrm>
          <a:prstGeom prst="roundRect">
            <a:avLst>
              <a:gd name="adj" fmla="val 49995"/>
            </a:avLst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6" name="Rectangle 102" descr="Diagonales larges vers le haut"/>
          <p:cNvSpPr>
            <a:spLocks noChangeArrowheads="1"/>
          </p:cNvSpPr>
          <p:nvPr/>
        </p:nvSpPr>
        <p:spPr bwMode="auto">
          <a:xfrm rot="5400000">
            <a:off x="2171700" y="2516188"/>
            <a:ext cx="142875" cy="9271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7" name="Rectangle 103"/>
          <p:cNvSpPr>
            <a:spLocks noChangeArrowheads="1"/>
          </p:cNvSpPr>
          <p:nvPr/>
        </p:nvSpPr>
        <p:spPr bwMode="auto">
          <a:xfrm rot="5400000">
            <a:off x="2182813" y="2489200"/>
            <a:ext cx="120650" cy="9810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8" name="Rectangle 104" descr="Diagonales larges vers le haut"/>
          <p:cNvSpPr>
            <a:spLocks noChangeArrowheads="1"/>
          </p:cNvSpPr>
          <p:nvPr/>
        </p:nvSpPr>
        <p:spPr bwMode="auto">
          <a:xfrm rot="5400000">
            <a:off x="2172494" y="3996532"/>
            <a:ext cx="141287" cy="927100"/>
          </a:xfrm>
          <a:prstGeom prst="rect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09" name="Rectangle 105"/>
          <p:cNvSpPr>
            <a:spLocks noChangeArrowheads="1"/>
          </p:cNvSpPr>
          <p:nvPr/>
        </p:nvSpPr>
        <p:spPr bwMode="auto">
          <a:xfrm rot="5400000">
            <a:off x="2195513" y="3956050"/>
            <a:ext cx="122237" cy="1008063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35" name="AutoShape 131"/>
          <p:cNvSpPr>
            <a:spLocks noChangeArrowheads="1"/>
          </p:cNvSpPr>
          <p:nvPr/>
        </p:nvSpPr>
        <p:spPr bwMode="auto">
          <a:xfrm rot="10800000" flipV="1">
            <a:off x="2406650" y="4398963"/>
            <a:ext cx="303213" cy="52387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36" name="AutoShape 132"/>
          <p:cNvSpPr>
            <a:spLocks noChangeArrowheads="1"/>
          </p:cNvSpPr>
          <p:nvPr/>
        </p:nvSpPr>
        <p:spPr bwMode="auto">
          <a:xfrm flipH="1" flipV="1">
            <a:off x="2406650" y="4454525"/>
            <a:ext cx="303213" cy="52388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66CCFF"/>
              </a:gs>
              <a:gs pos="100000">
                <a:srgbClr val="66CC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37" name="Oval 133" descr="Diagonales larges vers le haut"/>
          <p:cNvSpPr>
            <a:spLocks noChangeArrowheads="1"/>
          </p:cNvSpPr>
          <p:nvPr/>
        </p:nvSpPr>
        <p:spPr bwMode="auto">
          <a:xfrm rot="5400000">
            <a:off x="2533650" y="4244975"/>
            <a:ext cx="58738" cy="312738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38" name="Oval 134" descr="Diagonales larges vers le haut"/>
          <p:cNvSpPr>
            <a:spLocks noChangeArrowheads="1"/>
          </p:cNvSpPr>
          <p:nvPr/>
        </p:nvSpPr>
        <p:spPr bwMode="auto">
          <a:xfrm rot="5400000">
            <a:off x="2538413" y="4344988"/>
            <a:ext cx="58737" cy="312737"/>
          </a:xfrm>
          <a:prstGeom prst="ellipse">
            <a:avLst/>
          </a:prstGeom>
          <a:pattFill prst="wdUpDiag">
            <a:fgClr>
              <a:srgbClr val="FF3300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39" name="Oval 135"/>
          <p:cNvSpPr>
            <a:spLocks noChangeArrowheads="1"/>
          </p:cNvSpPr>
          <p:nvPr/>
        </p:nvSpPr>
        <p:spPr bwMode="auto">
          <a:xfrm rot="5400000">
            <a:off x="2547144" y="4371182"/>
            <a:ext cx="31750" cy="2714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40" name="Oval 136"/>
          <p:cNvSpPr>
            <a:spLocks noChangeArrowheads="1"/>
          </p:cNvSpPr>
          <p:nvPr/>
        </p:nvSpPr>
        <p:spPr bwMode="auto">
          <a:xfrm rot="5400000">
            <a:off x="2543969" y="4264819"/>
            <a:ext cx="38100" cy="271462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41" name="Oval 137"/>
          <p:cNvSpPr>
            <a:spLocks noChangeArrowheads="1"/>
          </p:cNvSpPr>
          <p:nvPr/>
        </p:nvSpPr>
        <p:spPr bwMode="auto">
          <a:xfrm rot="5400000">
            <a:off x="2605882" y="4334668"/>
            <a:ext cx="120650" cy="246063"/>
          </a:xfrm>
          <a:prstGeom prst="ellipse">
            <a:avLst/>
          </a:prstGeom>
          <a:gradFill rotWithShape="0">
            <a:gsLst>
              <a:gs pos="0">
                <a:srgbClr val="66CCFF">
                  <a:gamma/>
                  <a:shade val="69804"/>
                  <a:invGamma/>
                </a:srgbClr>
              </a:gs>
              <a:gs pos="100000">
                <a:srgbClr val="66CCFF"/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69" name="AutoShape 165"/>
          <p:cNvSpPr>
            <a:spLocks noChangeArrowheads="1"/>
          </p:cNvSpPr>
          <p:nvPr/>
        </p:nvSpPr>
        <p:spPr bwMode="auto">
          <a:xfrm>
            <a:off x="2743200" y="3333750"/>
            <a:ext cx="182563" cy="825500"/>
          </a:xfrm>
          <a:prstGeom prst="upArrow">
            <a:avLst>
              <a:gd name="adj1" fmla="val 50000"/>
              <a:gd name="adj2" fmla="val 226065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71" name="AutoShape 167"/>
          <p:cNvSpPr>
            <a:spLocks noChangeArrowheads="1"/>
          </p:cNvSpPr>
          <p:nvPr/>
        </p:nvSpPr>
        <p:spPr bwMode="auto">
          <a:xfrm flipH="1">
            <a:off x="1657350" y="2876550"/>
            <a:ext cx="336550" cy="228600"/>
          </a:xfrm>
          <a:prstGeom prst="rightArrow">
            <a:avLst>
              <a:gd name="adj1" fmla="val 50000"/>
              <a:gd name="adj2" fmla="val 36806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72" name="AutoShape 168"/>
          <p:cNvSpPr>
            <a:spLocks noChangeArrowheads="1"/>
          </p:cNvSpPr>
          <p:nvPr/>
        </p:nvSpPr>
        <p:spPr bwMode="auto">
          <a:xfrm flipH="1">
            <a:off x="2330450" y="2876550"/>
            <a:ext cx="336550" cy="228600"/>
          </a:xfrm>
          <a:prstGeom prst="rightArrow">
            <a:avLst>
              <a:gd name="adj1" fmla="val 50000"/>
              <a:gd name="adj2" fmla="val 36806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73" name="AutoShape 169"/>
          <p:cNvSpPr>
            <a:spLocks noChangeArrowheads="1"/>
          </p:cNvSpPr>
          <p:nvPr/>
        </p:nvSpPr>
        <p:spPr bwMode="auto">
          <a:xfrm rot="5400000" flipV="1">
            <a:off x="1551781" y="3991769"/>
            <a:ext cx="325438" cy="228600"/>
          </a:xfrm>
          <a:prstGeom prst="rightArrow">
            <a:avLst>
              <a:gd name="adj1" fmla="val 50000"/>
              <a:gd name="adj2" fmla="val 35590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74" name="AutoShape 170"/>
          <p:cNvSpPr>
            <a:spLocks noChangeArrowheads="1"/>
          </p:cNvSpPr>
          <p:nvPr/>
        </p:nvSpPr>
        <p:spPr bwMode="auto">
          <a:xfrm rot="5400000" flipV="1">
            <a:off x="1551781" y="3229769"/>
            <a:ext cx="325438" cy="228600"/>
          </a:xfrm>
          <a:prstGeom prst="rightArrow">
            <a:avLst>
              <a:gd name="adj1" fmla="val 50000"/>
              <a:gd name="adj2" fmla="val 35590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75" name="AutoShape 171"/>
          <p:cNvSpPr>
            <a:spLocks noChangeArrowheads="1"/>
          </p:cNvSpPr>
          <p:nvPr/>
        </p:nvSpPr>
        <p:spPr bwMode="auto">
          <a:xfrm>
            <a:off x="1828800" y="4337050"/>
            <a:ext cx="354013" cy="228600"/>
          </a:xfrm>
          <a:prstGeom prst="rightArrow">
            <a:avLst>
              <a:gd name="adj1" fmla="val 50000"/>
              <a:gd name="adj2" fmla="val 38715"/>
            </a:avLst>
          </a:pr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76" name="AutoShape 172"/>
          <p:cNvSpPr>
            <a:spLocks noChangeArrowheads="1"/>
          </p:cNvSpPr>
          <p:nvPr/>
        </p:nvSpPr>
        <p:spPr bwMode="auto">
          <a:xfrm rot="5400000" flipH="1">
            <a:off x="2604293" y="4120357"/>
            <a:ext cx="354013" cy="381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077" name="AutoShape 173"/>
          <p:cNvSpPr>
            <a:spLocks noChangeArrowheads="1"/>
          </p:cNvSpPr>
          <p:nvPr/>
        </p:nvSpPr>
        <p:spPr bwMode="auto">
          <a:xfrm flipH="1" flipV="1">
            <a:off x="2590800" y="2724150"/>
            <a:ext cx="354013" cy="381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224" name="AutoShape 320"/>
          <p:cNvSpPr>
            <a:spLocks noChangeArrowheads="1"/>
          </p:cNvSpPr>
          <p:nvPr/>
        </p:nvSpPr>
        <p:spPr bwMode="auto">
          <a:xfrm flipH="1">
            <a:off x="1657350" y="2876550"/>
            <a:ext cx="336550" cy="228600"/>
          </a:xfrm>
          <a:prstGeom prst="curvedUpArrow">
            <a:avLst>
              <a:gd name="adj1" fmla="val 29444"/>
              <a:gd name="adj2" fmla="val 58889"/>
              <a:gd name="adj3" fmla="val 33333"/>
            </a:avLst>
          </a:prstGeom>
          <a:solidFill>
            <a:srgbClr val="FF33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225" name="AutoShape 321"/>
          <p:cNvSpPr>
            <a:spLocks noChangeArrowheads="1"/>
          </p:cNvSpPr>
          <p:nvPr/>
        </p:nvSpPr>
        <p:spPr bwMode="auto">
          <a:xfrm flipH="1">
            <a:off x="2330450" y="2876550"/>
            <a:ext cx="336550" cy="228600"/>
          </a:xfrm>
          <a:prstGeom prst="curvedUpArrow">
            <a:avLst>
              <a:gd name="adj1" fmla="val 29444"/>
              <a:gd name="adj2" fmla="val 58889"/>
              <a:gd name="adj3" fmla="val 33333"/>
            </a:avLst>
          </a:prstGeom>
          <a:solidFill>
            <a:srgbClr val="FF33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227" name="AutoShape 323"/>
          <p:cNvSpPr>
            <a:spLocks noChangeArrowheads="1"/>
          </p:cNvSpPr>
          <p:nvPr/>
        </p:nvSpPr>
        <p:spPr bwMode="auto">
          <a:xfrm rot="5400000" flipV="1">
            <a:off x="1551781" y="3991769"/>
            <a:ext cx="325438" cy="228600"/>
          </a:xfrm>
          <a:prstGeom prst="curvedUpArrow">
            <a:avLst>
              <a:gd name="adj1" fmla="val 28472"/>
              <a:gd name="adj2" fmla="val 56945"/>
              <a:gd name="adj3" fmla="val 33333"/>
            </a:avLst>
          </a:prstGeom>
          <a:solidFill>
            <a:srgbClr val="FF33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228" name="AutoShape 324"/>
          <p:cNvSpPr>
            <a:spLocks noChangeArrowheads="1"/>
          </p:cNvSpPr>
          <p:nvPr/>
        </p:nvSpPr>
        <p:spPr bwMode="auto">
          <a:xfrm rot="5400000" flipV="1">
            <a:off x="1551781" y="3229769"/>
            <a:ext cx="325438" cy="228600"/>
          </a:xfrm>
          <a:prstGeom prst="curvedUpArrow">
            <a:avLst>
              <a:gd name="adj1" fmla="val 28472"/>
              <a:gd name="adj2" fmla="val 56945"/>
              <a:gd name="adj3" fmla="val 33333"/>
            </a:avLst>
          </a:prstGeom>
          <a:solidFill>
            <a:srgbClr val="FF33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229" name="AutoShape 325"/>
          <p:cNvSpPr>
            <a:spLocks noChangeArrowheads="1"/>
          </p:cNvSpPr>
          <p:nvPr/>
        </p:nvSpPr>
        <p:spPr bwMode="auto">
          <a:xfrm rot="10800000" flipH="1" flipV="1">
            <a:off x="1828800" y="4337050"/>
            <a:ext cx="354013" cy="228600"/>
          </a:xfrm>
          <a:prstGeom prst="curvedLeftArrow">
            <a:avLst>
              <a:gd name="adj1" fmla="val 20000"/>
              <a:gd name="adj2" fmla="val 40000"/>
              <a:gd name="adj3" fmla="val 51620"/>
            </a:avLst>
          </a:prstGeom>
          <a:solidFill>
            <a:srgbClr val="FF33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4231" name="Text Box 327"/>
          <p:cNvSpPr txBox="1">
            <a:spLocks noChangeArrowheads="1"/>
          </p:cNvSpPr>
          <p:nvPr/>
        </p:nvSpPr>
        <p:spPr bwMode="auto">
          <a:xfrm>
            <a:off x="1068388" y="446088"/>
            <a:ext cx="6796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INCOMPETENCIA VALVULAR SUPERFICIAL</a:t>
            </a:r>
          </a:p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SHUNT VENO-VENOSO CERRADO</a:t>
            </a:r>
          </a:p>
        </p:txBody>
      </p:sp>
      <p:sp>
        <p:nvSpPr>
          <p:cNvPr id="124232" name="Text Box 328"/>
          <p:cNvSpPr txBox="1">
            <a:spLocks noChangeArrowheads="1"/>
          </p:cNvSpPr>
          <p:nvPr/>
        </p:nvSpPr>
        <p:spPr bwMode="auto">
          <a:xfrm>
            <a:off x="6477000" y="1717675"/>
            <a:ext cx="2513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Gradiente de presión hidrostática</a:t>
            </a:r>
          </a:p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 NO </a:t>
            </a:r>
            <a:r>
              <a:rPr lang="fr-FR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FRACCIONADO</a:t>
            </a:r>
            <a:r>
              <a:rPr lang="fr-FR" sz="2400" b="1">
                <a:solidFill>
                  <a:schemeClr val="tx1"/>
                </a:solidFill>
              </a:rPr>
              <a:t> en relacion al tobillo</a:t>
            </a:r>
          </a:p>
        </p:txBody>
      </p:sp>
      <p:sp>
        <p:nvSpPr>
          <p:cNvPr id="124234" name="Rectangle 330"/>
          <p:cNvSpPr>
            <a:spLocks noChangeArrowheads="1"/>
          </p:cNvSpPr>
          <p:nvPr/>
        </p:nvSpPr>
        <p:spPr bwMode="auto">
          <a:xfrm>
            <a:off x="2844800" y="6165850"/>
            <a:ext cx="37433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1_16 (Franceschi)</a:t>
            </a:r>
          </a:p>
          <a:p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124235" name="Text Box 331"/>
          <p:cNvSpPr txBox="1">
            <a:spLocks noChangeArrowheads="1"/>
          </p:cNvSpPr>
          <p:nvPr/>
        </p:nvSpPr>
        <p:spPr bwMode="auto">
          <a:xfrm>
            <a:off x="2627313" y="5445125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Con efecto en diástole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2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69" grpId="0" animBg="1"/>
      <p:bldP spid="124075" grpId="0" animBg="1"/>
      <p:bldP spid="124076" grpId="0" animBg="1"/>
      <p:bldP spid="124077" grpId="0" animBg="1"/>
      <p:bldP spid="124229" grpId="0" animBg="1"/>
      <p:bldP spid="12423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42888"/>
            <a:ext cx="8229600" cy="1371601"/>
          </a:xfrm>
        </p:spPr>
        <p:txBody>
          <a:bodyPr/>
          <a:lstStyle/>
          <a:p>
            <a:r>
              <a:rPr lang="ca-ES" sz="3200" b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ca-ES" sz="2800" b="1">
                <a:solidFill>
                  <a:schemeClr val="tx1"/>
                </a:solidFill>
              </a:rPr>
              <a:t>ESTRATEGIA CHIVA: Situación 1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5241925" y="5810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5241925" y="58102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0774" name="Arc 6"/>
          <p:cNvSpPr>
            <a:spLocks/>
          </p:cNvSpPr>
          <p:nvPr/>
        </p:nvSpPr>
        <p:spPr bwMode="auto">
          <a:xfrm>
            <a:off x="5383213" y="3587750"/>
            <a:ext cx="741362" cy="609600"/>
          </a:xfrm>
          <a:custGeom>
            <a:avLst/>
            <a:gdLst>
              <a:gd name="G0" fmla="+- 21600 0 0"/>
              <a:gd name="G1" fmla="+- 20766 0 0"/>
              <a:gd name="G2" fmla="+- 21600 0 0"/>
              <a:gd name="T0" fmla="*/ 0 w 21600"/>
              <a:gd name="T1" fmla="*/ 20766 h 20766"/>
              <a:gd name="T2" fmla="*/ 15654 w 21600"/>
              <a:gd name="T3" fmla="*/ 0 h 20766"/>
              <a:gd name="T4" fmla="*/ 21600 w 21600"/>
              <a:gd name="T5" fmla="*/ 20766 h 20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66" fill="none" extrusionOk="0">
                <a:moveTo>
                  <a:pt x="0" y="20766"/>
                </a:moveTo>
                <a:cubicBezTo>
                  <a:pt x="0" y="11126"/>
                  <a:pt x="6387" y="2653"/>
                  <a:pt x="15654" y="0"/>
                </a:cubicBezTo>
              </a:path>
              <a:path w="21600" h="20766" stroke="0" extrusionOk="0">
                <a:moveTo>
                  <a:pt x="0" y="20766"/>
                </a:moveTo>
                <a:cubicBezTo>
                  <a:pt x="0" y="11126"/>
                  <a:pt x="6387" y="2653"/>
                  <a:pt x="15654" y="0"/>
                </a:cubicBezTo>
                <a:lnTo>
                  <a:pt x="21600" y="2076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75" name="Line 7"/>
          <p:cNvSpPr>
            <a:spLocks noChangeShapeType="1"/>
          </p:cNvSpPr>
          <p:nvPr/>
        </p:nvSpPr>
        <p:spPr bwMode="auto">
          <a:xfrm>
            <a:off x="5381625" y="4179888"/>
            <a:ext cx="1588" cy="1973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76" name="Arc 8"/>
          <p:cNvSpPr>
            <a:spLocks/>
          </p:cNvSpPr>
          <p:nvPr/>
        </p:nvSpPr>
        <p:spPr bwMode="auto">
          <a:xfrm>
            <a:off x="6261100" y="1662113"/>
            <a:ext cx="674688" cy="663575"/>
          </a:xfrm>
          <a:custGeom>
            <a:avLst/>
            <a:gdLst>
              <a:gd name="G0" fmla="+- 0 0 0"/>
              <a:gd name="G1" fmla="+- 21113 0 0"/>
              <a:gd name="G2" fmla="+- 21600 0 0"/>
              <a:gd name="T0" fmla="*/ 4562 w 21600"/>
              <a:gd name="T1" fmla="*/ 0 h 21113"/>
              <a:gd name="T2" fmla="*/ 21600 w 21600"/>
              <a:gd name="T3" fmla="*/ 21113 h 21113"/>
              <a:gd name="T4" fmla="*/ 0 w 21600"/>
              <a:gd name="T5" fmla="*/ 21113 h 2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13" fill="none" extrusionOk="0">
                <a:moveTo>
                  <a:pt x="4561" y="0"/>
                </a:moveTo>
                <a:cubicBezTo>
                  <a:pt x="14503" y="2148"/>
                  <a:pt x="21600" y="10941"/>
                  <a:pt x="21600" y="21113"/>
                </a:cubicBezTo>
              </a:path>
              <a:path w="21600" h="21113" stroke="0" extrusionOk="0">
                <a:moveTo>
                  <a:pt x="4561" y="0"/>
                </a:moveTo>
                <a:cubicBezTo>
                  <a:pt x="14503" y="2148"/>
                  <a:pt x="21600" y="10941"/>
                  <a:pt x="21600" y="21113"/>
                </a:cubicBezTo>
                <a:lnTo>
                  <a:pt x="0" y="2111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77" name="Line 9"/>
          <p:cNvSpPr>
            <a:spLocks noChangeShapeType="1"/>
          </p:cNvSpPr>
          <p:nvPr/>
        </p:nvSpPr>
        <p:spPr bwMode="auto">
          <a:xfrm>
            <a:off x="6935788" y="2278063"/>
            <a:ext cx="3175" cy="38179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78" name="Arc 10"/>
          <p:cNvSpPr>
            <a:spLocks/>
          </p:cNvSpPr>
          <p:nvPr/>
        </p:nvSpPr>
        <p:spPr bwMode="auto">
          <a:xfrm>
            <a:off x="5681663" y="3213100"/>
            <a:ext cx="1100137" cy="477838"/>
          </a:xfrm>
          <a:custGeom>
            <a:avLst/>
            <a:gdLst>
              <a:gd name="G0" fmla="+- 21600 0 0"/>
              <a:gd name="G1" fmla="+- 5374 0 0"/>
              <a:gd name="G2" fmla="+- 21600 0 0"/>
              <a:gd name="T0" fmla="*/ 10 w 21600"/>
              <a:gd name="T1" fmla="*/ 6043 h 6043"/>
              <a:gd name="T2" fmla="*/ 679 w 21600"/>
              <a:gd name="T3" fmla="*/ 0 h 6043"/>
              <a:gd name="T4" fmla="*/ 21600 w 21600"/>
              <a:gd name="T5" fmla="*/ 5374 h 6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6043" fill="none" extrusionOk="0">
                <a:moveTo>
                  <a:pt x="10" y="6042"/>
                </a:moveTo>
                <a:cubicBezTo>
                  <a:pt x="3" y="5820"/>
                  <a:pt x="0" y="5597"/>
                  <a:pt x="0" y="5374"/>
                </a:cubicBezTo>
                <a:cubicBezTo>
                  <a:pt x="-1" y="3561"/>
                  <a:pt x="228" y="1755"/>
                  <a:pt x="679" y="0"/>
                </a:cubicBezTo>
              </a:path>
              <a:path w="21600" h="6043" stroke="0" extrusionOk="0">
                <a:moveTo>
                  <a:pt x="10" y="6042"/>
                </a:moveTo>
                <a:cubicBezTo>
                  <a:pt x="3" y="5820"/>
                  <a:pt x="0" y="5597"/>
                  <a:pt x="0" y="5374"/>
                </a:cubicBezTo>
                <a:cubicBezTo>
                  <a:pt x="-1" y="3561"/>
                  <a:pt x="228" y="1755"/>
                  <a:pt x="679" y="0"/>
                </a:cubicBezTo>
                <a:lnTo>
                  <a:pt x="21600" y="5374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79" name="Arc 11"/>
          <p:cNvSpPr>
            <a:spLocks/>
          </p:cNvSpPr>
          <p:nvPr/>
        </p:nvSpPr>
        <p:spPr bwMode="auto">
          <a:xfrm>
            <a:off x="6186488" y="1666875"/>
            <a:ext cx="765175" cy="663575"/>
          </a:xfrm>
          <a:custGeom>
            <a:avLst/>
            <a:gdLst>
              <a:gd name="G0" fmla="+- 0 0 0"/>
              <a:gd name="G1" fmla="+- 20773 0 0"/>
              <a:gd name="G2" fmla="+- 21600 0 0"/>
              <a:gd name="T0" fmla="*/ 5921 w 21600"/>
              <a:gd name="T1" fmla="*/ 0 h 20773"/>
              <a:gd name="T2" fmla="*/ 21600 w 21600"/>
              <a:gd name="T3" fmla="*/ 20773 h 20773"/>
              <a:gd name="T4" fmla="*/ 0 w 21600"/>
              <a:gd name="T5" fmla="*/ 20773 h 20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73" fill="none" extrusionOk="0">
                <a:moveTo>
                  <a:pt x="5920" y="0"/>
                </a:moveTo>
                <a:cubicBezTo>
                  <a:pt x="15200" y="2645"/>
                  <a:pt x="21600" y="11123"/>
                  <a:pt x="21600" y="20773"/>
                </a:cubicBezTo>
              </a:path>
              <a:path w="21600" h="20773" stroke="0" extrusionOk="0">
                <a:moveTo>
                  <a:pt x="5920" y="0"/>
                </a:moveTo>
                <a:cubicBezTo>
                  <a:pt x="15200" y="2645"/>
                  <a:pt x="21600" y="11123"/>
                  <a:pt x="21600" y="20773"/>
                </a:cubicBezTo>
                <a:lnTo>
                  <a:pt x="0" y="20773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80" name="Line 12"/>
          <p:cNvSpPr>
            <a:spLocks noChangeShapeType="1"/>
          </p:cNvSpPr>
          <p:nvPr/>
        </p:nvSpPr>
        <p:spPr bwMode="auto">
          <a:xfrm>
            <a:off x="6946900" y="2300288"/>
            <a:ext cx="0" cy="8223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81" name="Line 13"/>
          <p:cNvSpPr>
            <a:spLocks noChangeShapeType="1"/>
          </p:cNvSpPr>
          <p:nvPr/>
        </p:nvSpPr>
        <p:spPr bwMode="auto">
          <a:xfrm>
            <a:off x="7067550" y="3536950"/>
            <a:ext cx="20638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0782" name="Line 14"/>
          <p:cNvSpPr>
            <a:spLocks noChangeShapeType="1"/>
          </p:cNvSpPr>
          <p:nvPr/>
        </p:nvSpPr>
        <p:spPr bwMode="auto">
          <a:xfrm flipV="1">
            <a:off x="6773863" y="550862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0783" name="Line 15"/>
          <p:cNvSpPr>
            <a:spLocks noChangeShapeType="1"/>
          </p:cNvSpPr>
          <p:nvPr/>
        </p:nvSpPr>
        <p:spPr bwMode="auto">
          <a:xfrm flipV="1">
            <a:off x="5602288" y="4991100"/>
            <a:ext cx="0" cy="1023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0784" name="Oval 16"/>
          <p:cNvSpPr>
            <a:spLocks noChangeArrowheads="1"/>
          </p:cNvSpPr>
          <p:nvPr/>
        </p:nvSpPr>
        <p:spPr bwMode="auto">
          <a:xfrm>
            <a:off x="6877050" y="5256213"/>
            <a:ext cx="117475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85" name="Line 17"/>
          <p:cNvSpPr>
            <a:spLocks noChangeShapeType="1"/>
          </p:cNvSpPr>
          <p:nvPr/>
        </p:nvSpPr>
        <p:spPr bwMode="auto">
          <a:xfrm>
            <a:off x="6937375" y="4310063"/>
            <a:ext cx="0" cy="8985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86" name="Freeform 18"/>
          <p:cNvSpPr>
            <a:spLocks/>
          </p:cNvSpPr>
          <p:nvPr/>
        </p:nvSpPr>
        <p:spPr bwMode="auto">
          <a:xfrm>
            <a:off x="5699125" y="1892300"/>
            <a:ext cx="1108075" cy="1309688"/>
          </a:xfrm>
          <a:custGeom>
            <a:avLst/>
            <a:gdLst/>
            <a:ahLst/>
            <a:cxnLst>
              <a:cxn ang="0">
                <a:pos x="697" y="0"/>
              </a:cxn>
              <a:cxn ang="0">
                <a:pos x="707" y="32"/>
              </a:cxn>
              <a:cxn ang="0">
                <a:pos x="632" y="32"/>
              </a:cxn>
              <a:cxn ang="0">
                <a:pos x="566" y="53"/>
              </a:cxn>
              <a:cxn ang="0">
                <a:pos x="350" y="178"/>
              </a:cxn>
              <a:cxn ang="0">
                <a:pos x="241" y="262"/>
              </a:cxn>
              <a:cxn ang="0">
                <a:pos x="306" y="220"/>
              </a:cxn>
              <a:cxn ang="0">
                <a:pos x="219" y="325"/>
              </a:cxn>
              <a:cxn ang="0">
                <a:pos x="165" y="426"/>
              </a:cxn>
              <a:cxn ang="0">
                <a:pos x="138" y="488"/>
              </a:cxn>
              <a:cxn ang="0">
                <a:pos x="78" y="599"/>
              </a:cxn>
              <a:cxn ang="0">
                <a:pos x="67" y="722"/>
              </a:cxn>
              <a:cxn ang="0">
                <a:pos x="26" y="850"/>
              </a:cxn>
              <a:cxn ang="0">
                <a:pos x="0" y="865"/>
              </a:cxn>
            </a:cxnLst>
            <a:rect l="0" t="0" r="r" b="b"/>
            <a:pathLst>
              <a:path w="726" h="865">
                <a:moveTo>
                  <a:pt x="697" y="0"/>
                </a:moveTo>
                <a:cubicBezTo>
                  <a:pt x="665" y="11"/>
                  <a:pt x="696" y="24"/>
                  <a:pt x="707" y="32"/>
                </a:cubicBezTo>
                <a:cubicBezTo>
                  <a:pt x="726" y="48"/>
                  <a:pt x="600" y="53"/>
                  <a:pt x="632" y="32"/>
                </a:cubicBezTo>
                <a:cubicBezTo>
                  <a:pt x="491" y="95"/>
                  <a:pt x="613" y="29"/>
                  <a:pt x="566" y="53"/>
                </a:cubicBezTo>
                <a:cubicBezTo>
                  <a:pt x="520" y="77"/>
                  <a:pt x="404" y="143"/>
                  <a:pt x="350" y="178"/>
                </a:cubicBezTo>
                <a:cubicBezTo>
                  <a:pt x="354" y="193"/>
                  <a:pt x="240" y="244"/>
                  <a:pt x="241" y="262"/>
                </a:cubicBezTo>
                <a:cubicBezTo>
                  <a:pt x="242" y="279"/>
                  <a:pt x="309" y="203"/>
                  <a:pt x="306" y="220"/>
                </a:cubicBezTo>
                <a:cubicBezTo>
                  <a:pt x="309" y="235"/>
                  <a:pt x="219" y="308"/>
                  <a:pt x="219" y="325"/>
                </a:cubicBezTo>
                <a:cubicBezTo>
                  <a:pt x="219" y="382"/>
                  <a:pt x="171" y="370"/>
                  <a:pt x="165" y="426"/>
                </a:cubicBezTo>
                <a:cubicBezTo>
                  <a:pt x="158" y="483"/>
                  <a:pt x="163" y="467"/>
                  <a:pt x="138" y="488"/>
                </a:cubicBezTo>
                <a:cubicBezTo>
                  <a:pt x="110" y="515"/>
                  <a:pt x="94" y="551"/>
                  <a:pt x="78" y="599"/>
                </a:cubicBezTo>
                <a:cubicBezTo>
                  <a:pt x="74" y="662"/>
                  <a:pt x="74" y="661"/>
                  <a:pt x="67" y="722"/>
                </a:cubicBezTo>
                <a:cubicBezTo>
                  <a:pt x="45" y="712"/>
                  <a:pt x="30" y="844"/>
                  <a:pt x="26" y="850"/>
                </a:cubicBezTo>
                <a:cubicBezTo>
                  <a:pt x="17" y="855"/>
                  <a:pt x="0" y="865"/>
                  <a:pt x="0" y="865"/>
                </a:cubicBezTo>
              </a:path>
            </a:pathLst>
          </a:custGeom>
          <a:noFill/>
          <a:ln w="444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0787" name="Oval 19"/>
          <p:cNvSpPr>
            <a:spLocks noChangeArrowheads="1"/>
          </p:cNvSpPr>
          <p:nvPr/>
        </p:nvSpPr>
        <p:spPr bwMode="auto">
          <a:xfrm>
            <a:off x="5699125" y="3122613"/>
            <a:ext cx="76200" cy="762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0788" name="Line 20"/>
          <p:cNvSpPr>
            <a:spLocks noChangeShapeType="1"/>
          </p:cNvSpPr>
          <p:nvPr/>
        </p:nvSpPr>
        <p:spPr bwMode="auto">
          <a:xfrm rot="1674985" flipH="1">
            <a:off x="5668963" y="2436813"/>
            <a:ext cx="30162" cy="4111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0789" name="Line 21"/>
          <p:cNvSpPr>
            <a:spLocks noChangeShapeType="1"/>
          </p:cNvSpPr>
          <p:nvPr/>
        </p:nvSpPr>
        <p:spPr bwMode="auto">
          <a:xfrm>
            <a:off x="5895975" y="3973513"/>
            <a:ext cx="423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0" name="Line 22"/>
          <p:cNvSpPr>
            <a:spLocks noChangeShapeType="1"/>
          </p:cNvSpPr>
          <p:nvPr/>
        </p:nvSpPr>
        <p:spPr bwMode="auto">
          <a:xfrm flipH="1">
            <a:off x="5889625" y="2998788"/>
            <a:ext cx="423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1" name="Line 23"/>
          <p:cNvSpPr>
            <a:spLocks noChangeShapeType="1"/>
          </p:cNvSpPr>
          <p:nvPr/>
        </p:nvSpPr>
        <p:spPr bwMode="auto">
          <a:xfrm>
            <a:off x="6313488" y="2998788"/>
            <a:ext cx="20637" cy="97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2" name="Line 24"/>
          <p:cNvSpPr>
            <a:spLocks noChangeShapeType="1"/>
          </p:cNvSpPr>
          <p:nvPr/>
        </p:nvSpPr>
        <p:spPr bwMode="auto">
          <a:xfrm>
            <a:off x="5889625" y="3036888"/>
            <a:ext cx="635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3" name="Line 25"/>
          <p:cNvSpPr>
            <a:spLocks noChangeShapeType="1"/>
          </p:cNvSpPr>
          <p:nvPr/>
        </p:nvSpPr>
        <p:spPr bwMode="auto">
          <a:xfrm flipV="1">
            <a:off x="6100763" y="3303588"/>
            <a:ext cx="0" cy="407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4" name="Line 26"/>
          <p:cNvSpPr>
            <a:spLocks noChangeShapeType="1"/>
          </p:cNvSpPr>
          <p:nvPr/>
        </p:nvSpPr>
        <p:spPr bwMode="auto">
          <a:xfrm>
            <a:off x="5805488" y="2082800"/>
            <a:ext cx="425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6" name="Line 28"/>
          <p:cNvSpPr>
            <a:spLocks noChangeShapeType="1"/>
          </p:cNvSpPr>
          <p:nvPr/>
        </p:nvSpPr>
        <p:spPr bwMode="auto">
          <a:xfrm>
            <a:off x="6230938" y="1065213"/>
            <a:ext cx="30162" cy="1017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7" name="Line 29"/>
          <p:cNvSpPr>
            <a:spLocks noChangeShapeType="1"/>
          </p:cNvSpPr>
          <p:nvPr/>
        </p:nvSpPr>
        <p:spPr bwMode="auto">
          <a:xfrm>
            <a:off x="5805488" y="1103313"/>
            <a:ext cx="0" cy="1017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8" name="Line 30"/>
          <p:cNvSpPr>
            <a:spLocks noChangeShapeType="1"/>
          </p:cNvSpPr>
          <p:nvPr/>
        </p:nvSpPr>
        <p:spPr bwMode="auto">
          <a:xfrm flipV="1">
            <a:off x="6016625" y="1428750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799" name="Line 31"/>
          <p:cNvSpPr>
            <a:spLocks noChangeShapeType="1"/>
          </p:cNvSpPr>
          <p:nvPr/>
        </p:nvSpPr>
        <p:spPr bwMode="auto">
          <a:xfrm>
            <a:off x="6931025" y="5372100"/>
            <a:ext cx="11113" cy="79851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grpSp>
        <p:nvGrpSpPr>
          <p:cNvPr id="800800" name="Group 32"/>
          <p:cNvGrpSpPr>
            <a:grpSpLocks/>
          </p:cNvGrpSpPr>
          <p:nvPr/>
        </p:nvGrpSpPr>
        <p:grpSpPr bwMode="auto">
          <a:xfrm>
            <a:off x="2124075" y="1065213"/>
            <a:ext cx="2432050" cy="5132387"/>
            <a:chOff x="340" y="816"/>
            <a:chExt cx="1628" cy="3439"/>
          </a:xfrm>
        </p:grpSpPr>
        <p:sp>
          <p:nvSpPr>
            <p:cNvPr id="800801" name="Text Box 33"/>
            <p:cNvSpPr txBox="1">
              <a:spLocks noChangeArrowheads="1"/>
            </p:cNvSpPr>
            <p:nvPr/>
          </p:nvSpPr>
          <p:spPr bwMode="auto">
            <a:xfrm>
              <a:off x="340" y="3949"/>
              <a:ext cx="124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endPara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00802" name="Text Box 34"/>
            <p:cNvSpPr txBox="1">
              <a:spLocks noChangeArrowheads="1"/>
            </p:cNvSpPr>
            <p:nvPr/>
          </p:nvSpPr>
          <p:spPr bwMode="auto">
            <a:xfrm>
              <a:off x="340" y="3949"/>
              <a:ext cx="124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endPara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00803" name="Arc 35"/>
            <p:cNvSpPr>
              <a:spLocks/>
            </p:cNvSpPr>
            <p:nvPr/>
          </p:nvSpPr>
          <p:spPr bwMode="auto">
            <a:xfrm>
              <a:off x="433" y="2482"/>
              <a:ext cx="485" cy="402"/>
            </a:xfrm>
            <a:custGeom>
              <a:avLst/>
              <a:gdLst>
                <a:gd name="G0" fmla="+- 21600 0 0"/>
                <a:gd name="G1" fmla="+- 20766 0 0"/>
                <a:gd name="G2" fmla="+- 21600 0 0"/>
                <a:gd name="T0" fmla="*/ 0 w 21600"/>
                <a:gd name="T1" fmla="*/ 20766 h 20766"/>
                <a:gd name="T2" fmla="*/ 15654 w 21600"/>
                <a:gd name="T3" fmla="*/ 0 h 20766"/>
                <a:gd name="T4" fmla="*/ 21600 w 21600"/>
                <a:gd name="T5" fmla="*/ 20766 h 20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766" fill="none" extrusionOk="0">
                  <a:moveTo>
                    <a:pt x="0" y="20766"/>
                  </a:moveTo>
                  <a:cubicBezTo>
                    <a:pt x="0" y="11126"/>
                    <a:pt x="6387" y="2653"/>
                    <a:pt x="15654" y="0"/>
                  </a:cubicBezTo>
                </a:path>
                <a:path w="21600" h="20766" stroke="0" extrusionOk="0">
                  <a:moveTo>
                    <a:pt x="0" y="20766"/>
                  </a:moveTo>
                  <a:cubicBezTo>
                    <a:pt x="0" y="11126"/>
                    <a:pt x="6387" y="2653"/>
                    <a:pt x="15654" y="0"/>
                  </a:cubicBezTo>
                  <a:lnTo>
                    <a:pt x="21600" y="20766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04" name="Line 36"/>
            <p:cNvSpPr>
              <a:spLocks noChangeShapeType="1"/>
            </p:cNvSpPr>
            <p:nvPr/>
          </p:nvSpPr>
          <p:spPr bwMode="auto">
            <a:xfrm>
              <a:off x="432" y="2873"/>
              <a:ext cx="1" cy="1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05" name="Arc 37"/>
            <p:cNvSpPr>
              <a:spLocks/>
            </p:cNvSpPr>
            <p:nvPr/>
          </p:nvSpPr>
          <p:spPr bwMode="auto">
            <a:xfrm>
              <a:off x="1008" y="1199"/>
              <a:ext cx="442" cy="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06" name="Line 38"/>
            <p:cNvSpPr>
              <a:spLocks noChangeShapeType="1"/>
            </p:cNvSpPr>
            <p:nvPr/>
          </p:nvSpPr>
          <p:spPr bwMode="auto">
            <a:xfrm>
              <a:off x="1450" y="1617"/>
              <a:ext cx="2" cy="25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07" name="Arc 39"/>
            <p:cNvSpPr>
              <a:spLocks/>
            </p:cNvSpPr>
            <p:nvPr/>
          </p:nvSpPr>
          <p:spPr bwMode="auto">
            <a:xfrm>
              <a:off x="626" y="1384"/>
              <a:ext cx="721" cy="116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0 w 21600"/>
                <a:gd name="T1" fmla="*/ 22269 h 22269"/>
                <a:gd name="T2" fmla="*/ 21600 w 21600"/>
                <a:gd name="T3" fmla="*/ 0 h 22269"/>
                <a:gd name="T4" fmla="*/ 21600 w 21600"/>
                <a:gd name="T5" fmla="*/ 21600 h 22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269" fill="none" extrusionOk="0">
                  <a:moveTo>
                    <a:pt x="10" y="22268"/>
                  </a:moveTo>
                  <a:cubicBezTo>
                    <a:pt x="3" y="22046"/>
                    <a:pt x="0" y="2182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2269" stroke="0" extrusionOk="0">
                  <a:moveTo>
                    <a:pt x="10" y="22268"/>
                  </a:moveTo>
                  <a:cubicBezTo>
                    <a:pt x="3" y="22046"/>
                    <a:pt x="0" y="2182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08" name="Arc 40"/>
            <p:cNvSpPr>
              <a:spLocks/>
            </p:cNvSpPr>
            <p:nvPr/>
          </p:nvSpPr>
          <p:spPr bwMode="auto">
            <a:xfrm>
              <a:off x="959" y="1204"/>
              <a:ext cx="501" cy="453"/>
            </a:xfrm>
            <a:custGeom>
              <a:avLst/>
              <a:gdLst>
                <a:gd name="G0" fmla="+- 0 0 0"/>
                <a:gd name="G1" fmla="+- 21508 0 0"/>
                <a:gd name="G2" fmla="+- 21600 0 0"/>
                <a:gd name="T0" fmla="*/ 1987 w 21600"/>
                <a:gd name="T1" fmla="*/ 0 h 21508"/>
                <a:gd name="T2" fmla="*/ 21600 w 21600"/>
                <a:gd name="T3" fmla="*/ 21508 h 21508"/>
                <a:gd name="T4" fmla="*/ 0 w 21600"/>
                <a:gd name="T5" fmla="*/ 21508 h 2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08" fill="none" extrusionOk="0">
                  <a:moveTo>
                    <a:pt x="1987" y="-1"/>
                  </a:moveTo>
                  <a:cubicBezTo>
                    <a:pt x="13099" y="1026"/>
                    <a:pt x="21600" y="10348"/>
                    <a:pt x="21600" y="21508"/>
                  </a:cubicBezTo>
                </a:path>
                <a:path w="21600" h="21508" stroke="0" extrusionOk="0">
                  <a:moveTo>
                    <a:pt x="1987" y="-1"/>
                  </a:moveTo>
                  <a:cubicBezTo>
                    <a:pt x="13099" y="1026"/>
                    <a:pt x="21600" y="10348"/>
                    <a:pt x="21600" y="21508"/>
                  </a:cubicBezTo>
                  <a:lnTo>
                    <a:pt x="0" y="21508"/>
                  </a:lnTo>
                  <a:close/>
                </a:path>
              </a:pathLst>
            </a:cu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09" name="Line 41"/>
            <p:cNvSpPr>
              <a:spLocks noChangeShapeType="1"/>
            </p:cNvSpPr>
            <p:nvPr/>
          </p:nvSpPr>
          <p:spPr bwMode="auto">
            <a:xfrm>
              <a:off x="1457" y="1632"/>
              <a:ext cx="0" cy="542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10" name="Line 42"/>
            <p:cNvSpPr>
              <a:spLocks noChangeShapeType="1"/>
            </p:cNvSpPr>
            <p:nvPr/>
          </p:nvSpPr>
          <p:spPr bwMode="auto">
            <a:xfrm>
              <a:off x="1157" y="1123"/>
              <a:ext cx="421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11" name="Line 43"/>
            <p:cNvSpPr>
              <a:spLocks noChangeShapeType="1"/>
            </p:cNvSpPr>
            <p:nvPr/>
          </p:nvSpPr>
          <p:spPr bwMode="auto">
            <a:xfrm>
              <a:off x="1550" y="1484"/>
              <a:ext cx="0" cy="5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12" name="Line 44"/>
            <p:cNvSpPr>
              <a:spLocks noChangeShapeType="1"/>
            </p:cNvSpPr>
            <p:nvPr/>
          </p:nvSpPr>
          <p:spPr bwMode="auto">
            <a:xfrm flipV="1">
              <a:off x="1368" y="3750"/>
              <a:ext cx="0" cy="3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13" name="Line 45"/>
            <p:cNvSpPr>
              <a:spLocks noChangeShapeType="1"/>
            </p:cNvSpPr>
            <p:nvPr/>
          </p:nvSpPr>
          <p:spPr bwMode="auto">
            <a:xfrm flipV="1">
              <a:off x="577" y="3022"/>
              <a:ext cx="0" cy="10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14" name="Oval 46"/>
            <p:cNvSpPr>
              <a:spLocks noChangeArrowheads="1"/>
            </p:cNvSpPr>
            <p:nvPr/>
          </p:nvSpPr>
          <p:spPr bwMode="auto">
            <a:xfrm>
              <a:off x="1411" y="3554"/>
              <a:ext cx="113" cy="11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15" name="Freeform 47"/>
            <p:cNvSpPr>
              <a:spLocks/>
            </p:cNvSpPr>
            <p:nvPr/>
          </p:nvSpPr>
          <p:spPr bwMode="auto">
            <a:xfrm>
              <a:off x="1431" y="2125"/>
              <a:ext cx="321" cy="84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8" y="41"/>
                </a:cxn>
                <a:cxn ang="0">
                  <a:pos x="274" y="82"/>
                </a:cxn>
                <a:cxn ang="0">
                  <a:pos x="301" y="137"/>
                </a:cxn>
                <a:cxn ang="0">
                  <a:pos x="329" y="178"/>
                </a:cxn>
                <a:cxn ang="0">
                  <a:pos x="315" y="219"/>
                </a:cxn>
                <a:cxn ang="0">
                  <a:pos x="329" y="261"/>
                </a:cxn>
                <a:cxn ang="0">
                  <a:pos x="315" y="411"/>
                </a:cxn>
                <a:cxn ang="0">
                  <a:pos x="219" y="494"/>
                </a:cxn>
                <a:cxn ang="0">
                  <a:pos x="123" y="590"/>
                </a:cxn>
                <a:cxn ang="0">
                  <a:pos x="109" y="754"/>
                </a:cxn>
                <a:cxn ang="0">
                  <a:pos x="41" y="809"/>
                </a:cxn>
                <a:cxn ang="0">
                  <a:pos x="0" y="823"/>
                </a:cxn>
              </a:cxnLst>
              <a:rect l="0" t="0" r="r" b="b"/>
              <a:pathLst>
                <a:path w="331" h="823">
                  <a:moveTo>
                    <a:pt x="27" y="0"/>
                  </a:moveTo>
                  <a:cubicBezTo>
                    <a:pt x="41" y="14"/>
                    <a:pt x="50" y="33"/>
                    <a:pt x="68" y="41"/>
                  </a:cubicBezTo>
                  <a:cubicBezTo>
                    <a:pt x="98" y="54"/>
                    <a:pt x="240" y="77"/>
                    <a:pt x="274" y="82"/>
                  </a:cubicBezTo>
                  <a:cubicBezTo>
                    <a:pt x="283" y="100"/>
                    <a:pt x="291" y="119"/>
                    <a:pt x="301" y="137"/>
                  </a:cubicBezTo>
                  <a:cubicBezTo>
                    <a:pt x="309" y="151"/>
                    <a:pt x="326" y="162"/>
                    <a:pt x="329" y="178"/>
                  </a:cubicBezTo>
                  <a:cubicBezTo>
                    <a:pt x="331" y="192"/>
                    <a:pt x="320" y="205"/>
                    <a:pt x="315" y="219"/>
                  </a:cubicBezTo>
                  <a:cubicBezTo>
                    <a:pt x="320" y="233"/>
                    <a:pt x="329" y="246"/>
                    <a:pt x="329" y="261"/>
                  </a:cubicBezTo>
                  <a:cubicBezTo>
                    <a:pt x="329" y="311"/>
                    <a:pt x="325" y="362"/>
                    <a:pt x="315" y="411"/>
                  </a:cubicBezTo>
                  <a:cubicBezTo>
                    <a:pt x="304" y="462"/>
                    <a:pt x="257" y="475"/>
                    <a:pt x="219" y="494"/>
                  </a:cubicBezTo>
                  <a:cubicBezTo>
                    <a:pt x="174" y="517"/>
                    <a:pt x="150" y="549"/>
                    <a:pt x="123" y="590"/>
                  </a:cubicBezTo>
                  <a:cubicBezTo>
                    <a:pt x="118" y="645"/>
                    <a:pt x="120" y="700"/>
                    <a:pt x="109" y="754"/>
                  </a:cubicBezTo>
                  <a:cubicBezTo>
                    <a:pt x="106" y="770"/>
                    <a:pt x="49" y="805"/>
                    <a:pt x="41" y="809"/>
                  </a:cubicBezTo>
                  <a:cubicBezTo>
                    <a:pt x="28" y="815"/>
                    <a:pt x="0" y="823"/>
                    <a:pt x="0" y="823"/>
                  </a:cubicBezTo>
                </a:path>
              </a:pathLst>
            </a:cu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16" name="Line 48"/>
            <p:cNvSpPr>
              <a:spLocks noChangeShapeType="1"/>
            </p:cNvSpPr>
            <p:nvPr/>
          </p:nvSpPr>
          <p:spPr bwMode="auto">
            <a:xfrm>
              <a:off x="1465" y="2959"/>
              <a:ext cx="0" cy="593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17" name="Line 49"/>
            <p:cNvSpPr>
              <a:spLocks noChangeShapeType="1"/>
            </p:cNvSpPr>
            <p:nvPr/>
          </p:nvSpPr>
          <p:spPr bwMode="auto">
            <a:xfrm>
              <a:off x="1597" y="3062"/>
              <a:ext cx="0" cy="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18" name="Freeform 50"/>
            <p:cNvSpPr>
              <a:spLocks/>
            </p:cNvSpPr>
            <p:nvPr/>
          </p:nvSpPr>
          <p:spPr bwMode="auto">
            <a:xfrm>
              <a:off x="1643" y="2076"/>
              <a:ext cx="325" cy="7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0" y="720"/>
                </a:cxn>
              </a:cxnLst>
              <a:rect l="0" t="0" r="r" b="b"/>
              <a:pathLst>
                <a:path w="336" h="720">
                  <a:moveTo>
                    <a:pt x="0" y="0"/>
                  </a:moveTo>
                  <a:cubicBezTo>
                    <a:pt x="168" y="108"/>
                    <a:pt x="336" y="216"/>
                    <a:pt x="336" y="336"/>
                  </a:cubicBezTo>
                  <a:cubicBezTo>
                    <a:pt x="336" y="456"/>
                    <a:pt x="168" y="588"/>
                    <a:pt x="0" y="7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19" name="Freeform 51"/>
            <p:cNvSpPr>
              <a:spLocks/>
            </p:cNvSpPr>
            <p:nvPr/>
          </p:nvSpPr>
          <p:spPr bwMode="auto">
            <a:xfrm>
              <a:off x="639" y="1362"/>
              <a:ext cx="726" cy="865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707" y="32"/>
                </a:cxn>
                <a:cxn ang="0">
                  <a:pos x="632" y="32"/>
                </a:cxn>
                <a:cxn ang="0">
                  <a:pos x="566" y="53"/>
                </a:cxn>
                <a:cxn ang="0">
                  <a:pos x="350" y="178"/>
                </a:cxn>
                <a:cxn ang="0">
                  <a:pos x="241" y="262"/>
                </a:cxn>
                <a:cxn ang="0">
                  <a:pos x="306" y="220"/>
                </a:cxn>
                <a:cxn ang="0">
                  <a:pos x="219" y="325"/>
                </a:cxn>
                <a:cxn ang="0">
                  <a:pos x="165" y="426"/>
                </a:cxn>
                <a:cxn ang="0">
                  <a:pos x="138" y="488"/>
                </a:cxn>
                <a:cxn ang="0">
                  <a:pos x="78" y="599"/>
                </a:cxn>
                <a:cxn ang="0">
                  <a:pos x="67" y="722"/>
                </a:cxn>
                <a:cxn ang="0">
                  <a:pos x="26" y="850"/>
                </a:cxn>
                <a:cxn ang="0">
                  <a:pos x="0" y="865"/>
                </a:cxn>
              </a:cxnLst>
              <a:rect l="0" t="0" r="r" b="b"/>
              <a:pathLst>
                <a:path w="726" h="865">
                  <a:moveTo>
                    <a:pt x="697" y="0"/>
                  </a:moveTo>
                  <a:cubicBezTo>
                    <a:pt x="665" y="11"/>
                    <a:pt x="696" y="24"/>
                    <a:pt x="707" y="32"/>
                  </a:cubicBezTo>
                  <a:cubicBezTo>
                    <a:pt x="726" y="48"/>
                    <a:pt x="600" y="53"/>
                    <a:pt x="632" y="32"/>
                  </a:cubicBezTo>
                  <a:cubicBezTo>
                    <a:pt x="491" y="95"/>
                    <a:pt x="613" y="29"/>
                    <a:pt x="566" y="53"/>
                  </a:cubicBezTo>
                  <a:cubicBezTo>
                    <a:pt x="520" y="77"/>
                    <a:pt x="404" y="143"/>
                    <a:pt x="350" y="178"/>
                  </a:cubicBezTo>
                  <a:cubicBezTo>
                    <a:pt x="354" y="193"/>
                    <a:pt x="240" y="244"/>
                    <a:pt x="241" y="262"/>
                  </a:cubicBezTo>
                  <a:cubicBezTo>
                    <a:pt x="242" y="279"/>
                    <a:pt x="309" y="203"/>
                    <a:pt x="306" y="220"/>
                  </a:cubicBezTo>
                  <a:cubicBezTo>
                    <a:pt x="309" y="235"/>
                    <a:pt x="219" y="308"/>
                    <a:pt x="219" y="325"/>
                  </a:cubicBezTo>
                  <a:cubicBezTo>
                    <a:pt x="219" y="382"/>
                    <a:pt x="171" y="370"/>
                    <a:pt x="165" y="426"/>
                  </a:cubicBezTo>
                  <a:cubicBezTo>
                    <a:pt x="158" y="483"/>
                    <a:pt x="163" y="467"/>
                    <a:pt x="138" y="488"/>
                  </a:cubicBezTo>
                  <a:cubicBezTo>
                    <a:pt x="110" y="515"/>
                    <a:pt x="94" y="551"/>
                    <a:pt x="78" y="599"/>
                  </a:cubicBezTo>
                  <a:cubicBezTo>
                    <a:pt x="74" y="662"/>
                    <a:pt x="74" y="661"/>
                    <a:pt x="67" y="722"/>
                  </a:cubicBezTo>
                  <a:cubicBezTo>
                    <a:pt x="45" y="712"/>
                    <a:pt x="30" y="844"/>
                    <a:pt x="26" y="850"/>
                  </a:cubicBezTo>
                  <a:cubicBezTo>
                    <a:pt x="17" y="855"/>
                    <a:pt x="0" y="865"/>
                    <a:pt x="0" y="865"/>
                  </a:cubicBezTo>
                </a:path>
              </a:pathLst>
            </a:cu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20" name="Oval 52"/>
            <p:cNvSpPr>
              <a:spLocks noChangeArrowheads="1"/>
            </p:cNvSpPr>
            <p:nvPr/>
          </p:nvSpPr>
          <p:spPr bwMode="auto">
            <a:xfrm>
              <a:off x="596" y="2160"/>
              <a:ext cx="113" cy="11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0821" name="Line 53"/>
            <p:cNvSpPr>
              <a:spLocks noChangeShapeType="1"/>
            </p:cNvSpPr>
            <p:nvPr/>
          </p:nvSpPr>
          <p:spPr bwMode="auto">
            <a:xfrm rot="1674985">
              <a:off x="568" y="1690"/>
              <a:ext cx="2" cy="4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0822" name="Line 54"/>
            <p:cNvSpPr>
              <a:spLocks noChangeShapeType="1"/>
            </p:cNvSpPr>
            <p:nvPr/>
          </p:nvSpPr>
          <p:spPr bwMode="auto">
            <a:xfrm>
              <a:off x="768" y="2736"/>
              <a:ext cx="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23" name="Line 55"/>
            <p:cNvSpPr>
              <a:spLocks noChangeShapeType="1"/>
            </p:cNvSpPr>
            <p:nvPr/>
          </p:nvSpPr>
          <p:spPr bwMode="auto">
            <a:xfrm flipH="1">
              <a:off x="764" y="2093"/>
              <a:ext cx="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24" name="Line 56"/>
            <p:cNvSpPr>
              <a:spLocks noChangeShapeType="1"/>
            </p:cNvSpPr>
            <p:nvPr/>
          </p:nvSpPr>
          <p:spPr bwMode="auto">
            <a:xfrm>
              <a:off x="1042" y="2093"/>
              <a:ext cx="14" cy="6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25" name="Line 57"/>
            <p:cNvSpPr>
              <a:spLocks noChangeShapeType="1"/>
            </p:cNvSpPr>
            <p:nvPr/>
          </p:nvSpPr>
          <p:spPr bwMode="auto">
            <a:xfrm>
              <a:off x="764" y="2118"/>
              <a:ext cx="4" cy="6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26" name="Line 58"/>
            <p:cNvSpPr>
              <a:spLocks noChangeShapeType="1"/>
            </p:cNvSpPr>
            <p:nvPr/>
          </p:nvSpPr>
          <p:spPr bwMode="auto">
            <a:xfrm flipV="1">
              <a:off x="903" y="2294"/>
              <a:ext cx="0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27" name="Line 59"/>
            <p:cNvSpPr>
              <a:spLocks noChangeShapeType="1"/>
            </p:cNvSpPr>
            <p:nvPr/>
          </p:nvSpPr>
          <p:spPr bwMode="auto">
            <a:xfrm>
              <a:off x="709" y="1488"/>
              <a:ext cx="2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28" name="Line 60"/>
            <p:cNvSpPr>
              <a:spLocks noChangeShapeType="1"/>
            </p:cNvSpPr>
            <p:nvPr/>
          </p:nvSpPr>
          <p:spPr bwMode="auto">
            <a:xfrm flipH="1">
              <a:off x="709" y="816"/>
              <a:ext cx="2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29" name="Line 61"/>
            <p:cNvSpPr>
              <a:spLocks noChangeShapeType="1"/>
            </p:cNvSpPr>
            <p:nvPr/>
          </p:nvSpPr>
          <p:spPr bwMode="auto">
            <a:xfrm>
              <a:off x="988" y="816"/>
              <a:ext cx="2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30" name="Line 62"/>
            <p:cNvSpPr>
              <a:spLocks noChangeShapeType="1"/>
            </p:cNvSpPr>
            <p:nvPr/>
          </p:nvSpPr>
          <p:spPr bwMode="auto">
            <a:xfrm>
              <a:off x="709" y="841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31" name="Line 63"/>
            <p:cNvSpPr>
              <a:spLocks noChangeShapeType="1"/>
            </p:cNvSpPr>
            <p:nvPr/>
          </p:nvSpPr>
          <p:spPr bwMode="auto">
            <a:xfrm flipV="1">
              <a:off x="848" y="1219"/>
              <a:ext cx="0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0832" name="Line 64"/>
            <p:cNvSpPr>
              <a:spLocks noChangeShapeType="1"/>
            </p:cNvSpPr>
            <p:nvPr/>
          </p:nvSpPr>
          <p:spPr bwMode="auto">
            <a:xfrm>
              <a:off x="848" y="900"/>
              <a:ext cx="0" cy="2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00835" name="Line 67"/>
          <p:cNvSpPr>
            <a:spLocks noChangeShapeType="1"/>
          </p:cNvSpPr>
          <p:nvPr/>
        </p:nvSpPr>
        <p:spPr bwMode="auto">
          <a:xfrm flipH="1">
            <a:off x="5795963" y="1111250"/>
            <a:ext cx="423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00836" name="Rectangle 68"/>
          <p:cNvSpPr>
            <a:spLocks noChangeArrowheads="1"/>
          </p:cNvSpPr>
          <p:nvPr/>
        </p:nvSpPr>
        <p:spPr bwMode="auto">
          <a:xfrm>
            <a:off x="3770313" y="6388100"/>
            <a:ext cx="1449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ca-ES" sz="3200" b="1">
                <a:solidFill>
                  <a:schemeClr val="tx1"/>
                </a:solidFill>
              </a:rPr>
              <a:t> </a:t>
            </a:r>
            <a:r>
              <a:rPr lang="ca-ES" sz="2800" b="1">
                <a:solidFill>
                  <a:schemeClr val="tx1"/>
                </a:solidFill>
              </a:rPr>
              <a:t>ESTRATEGIA CHIVA: Situación 1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801795" name="Text Box 3"/>
          <p:cNvSpPr txBox="1">
            <a:spLocks noChangeArrowheads="1"/>
          </p:cNvSpPr>
          <p:nvPr/>
        </p:nvSpPr>
        <p:spPr bwMode="auto">
          <a:xfrm>
            <a:off x="3733800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1797" name="Arc 5"/>
          <p:cNvSpPr>
            <a:spLocks/>
          </p:cNvSpPr>
          <p:nvPr/>
        </p:nvSpPr>
        <p:spPr bwMode="auto">
          <a:xfrm>
            <a:off x="5638800" y="3862388"/>
            <a:ext cx="617538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798" name="Line 6"/>
          <p:cNvSpPr>
            <a:spLocks noChangeShapeType="1"/>
          </p:cNvSpPr>
          <p:nvPr/>
        </p:nvSpPr>
        <p:spPr bwMode="auto">
          <a:xfrm>
            <a:off x="5651500" y="4289425"/>
            <a:ext cx="1588" cy="1658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799" name="Arc 7"/>
          <p:cNvSpPr>
            <a:spLocks/>
          </p:cNvSpPr>
          <p:nvPr/>
        </p:nvSpPr>
        <p:spPr bwMode="auto">
          <a:xfrm>
            <a:off x="6302375" y="2436813"/>
            <a:ext cx="647700" cy="555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>
            <a:off x="6948488" y="2884488"/>
            <a:ext cx="1587" cy="320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01" name="Arc 9"/>
          <p:cNvSpPr>
            <a:spLocks/>
          </p:cNvSpPr>
          <p:nvPr/>
        </p:nvSpPr>
        <p:spPr bwMode="auto">
          <a:xfrm>
            <a:off x="5813425" y="2565400"/>
            <a:ext cx="919163" cy="1438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02" name="Line 10"/>
          <p:cNvSpPr>
            <a:spLocks noChangeShapeType="1"/>
          </p:cNvSpPr>
          <p:nvPr/>
        </p:nvSpPr>
        <p:spPr bwMode="auto">
          <a:xfrm flipV="1">
            <a:off x="6289675" y="1619250"/>
            <a:ext cx="1588" cy="4264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03" name="Line 11"/>
          <p:cNvSpPr>
            <a:spLocks noChangeShapeType="1"/>
          </p:cNvSpPr>
          <p:nvPr/>
        </p:nvSpPr>
        <p:spPr bwMode="auto">
          <a:xfrm flipV="1">
            <a:off x="7091363" y="3987800"/>
            <a:ext cx="1587" cy="42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04" name="Line 12"/>
          <p:cNvSpPr>
            <a:spLocks noChangeShapeType="1"/>
          </p:cNvSpPr>
          <p:nvPr/>
        </p:nvSpPr>
        <p:spPr bwMode="auto">
          <a:xfrm flipV="1">
            <a:off x="5884863" y="4406900"/>
            <a:ext cx="1587" cy="1349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05" name="Text Box 13"/>
          <p:cNvSpPr txBox="1">
            <a:spLocks noChangeArrowheads="1"/>
          </p:cNvSpPr>
          <p:nvPr/>
        </p:nvSpPr>
        <p:spPr bwMode="auto">
          <a:xfrm>
            <a:off x="3733800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1806" name="Oval 14"/>
          <p:cNvSpPr>
            <a:spLocks noChangeArrowheads="1"/>
          </p:cNvSpPr>
          <p:nvPr/>
        </p:nvSpPr>
        <p:spPr bwMode="auto">
          <a:xfrm>
            <a:off x="5275263" y="1557338"/>
            <a:ext cx="88900" cy="857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07" name="Oval 15"/>
          <p:cNvSpPr>
            <a:spLocks noChangeArrowheads="1"/>
          </p:cNvSpPr>
          <p:nvPr/>
        </p:nvSpPr>
        <p:spPr bwMode="auto">
          <a:xfrm>
            <a:off x="5254625" y="5319713"/>
            <a:ext cx="88900" cy="857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08" name="Line 16"/>
          <p:cNvSpPr>
            <a:spLocks noChangeShapeType="1"/>
          </p:cNvSpPr>
          <p:nvPr/>
        </p:nvSpPr>
        <p:spPr bwMode="auto">
          <a:xfrm flipH="1">
            <a:off x="5165725" y="4691063"/>
            <a:ext cx="177800" cy="257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09" name="Line 17"/>
          <p:cNvSpPr>
            <a:spLocks noChangeShapeType="1"/>
          </p:cNvSpPr>
          <p:nvPr/>
        </p:nvSpPr>
        <p:spPr bwMode="auto">
          <a:xfrm flipH="1">
            <a:off x="5153025" y="1516063"/>
            <a:ext cx="355600" cy="257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1810" name="Freeform 18"/>
          <p:cNvSpPr>
            <a:spLocks/>
          </p:cNvSpPr>
          <p:nvPr/>
        </p:nvSpPr>
        <p:spPr bwMode="auto">
          <a:xfrm>
            <a:off x="5287963" y="4448175"/>
            <a:ext cx="247650" cy="917575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93" y="53"/>
              </a:cxn>
              <a:cxn ang="0">
                <a:pos x="100" y="100"/>
              </a:cxn>
              <a:cxn ang="0">
                <a:pos x="113" y="114"/>
              </a:cxn>
              <a:cxn ang="0">
                <a:pos x="80" y="147"/>
              </a:cxn>
              <a:cxn ang="0">
                <a:pos x="46" y="207"/>
              </a:cxn>
              <a:cxn ang="0">
                <a:pos x="53" y="261"/>
              </a:cxn>
              <a:cxn ang="0">
                <a:pos x="67" y="301"/>
              </a:cxn>
              <a:cxn ang="0">
                <a:pos x="53" y="328"/>
              </a:cxn>
              <a:cxn ang="0">
                <a:pos x="33" y="341"/>
              </a:cxn>
              <a:cxn ang="0">
                <a:pos x="20" y="381"/>
              </a:cxn>
              <a:cxn ang="0">
                <a:pos x="6" y="495"/>
              </a:cxn>
              <a:cxn ang="0">
                <a:pos x="0" y="515"/>
              </a:cxn>
            </a:cxnLst>
            <a:rect l="0" t="0" r="r" b="b"/>
            <a:pathLst>
              <a:path w="134" h="515">
                <a:moveTo>
                  <a:pt x="134" y="0"/>
                </a:moveTo>
                <a:cubicBezTo>
                  <a:pt x="118" y="15"/>
                  <a:pt x="93" y="53"/>
                  <a:pt x="93" y="53"/>
                </a:cubicBezTo>
                <a:cubicBezTo>
                  <a:pt x="95" y="69"/>
                  <a:pt x="95" y="85"/>
                  <a:pt x="100" y="100"/>
                </a:cubicBezTo>
                <a:cubicBezTo>
                  <a:pt x="102" y="106"/>
                  <a:pt x="112" y="108"/>
                  <a:pt x="113" y="114"/>
                </a:cubicBezTo>
                <a:cubicBezTo>
                  <a:pt x="118" y="137"/>
                  <a:pt x="94" y="140"/>
                  <a:pt x="80" y="147"/>
                </a:cubicBezTo>
                <a:cubicBezTo>
                  <a:pt x="49" y="193"/>
                  <a:pt x="58" y="172"/>
                  <a:pt x="46" y="207"/>
                </a:cubicBezTo>
                <a:cubicBezTo>
                  <a:pt x="48" y="225"/>
                  <a:pt x="49" y="243"/>
                  <a:pt x="53" y="261"/>
                </a:cubicBezTo>
                <a:cubicBezTo>
                  <a:pt x="56" y="275"/>
                  <a:pt x="67" y="301"/>
                  <a:pt x="67" y="301"/>
                </a:cubicBezTo>
                <a:cubicBezTo>
                  <a:pt x="62" y="310"/>
                  <a:pt x="60" y="320"/>
                  <a:pt x="53" y="328"/>
                </a:cubicBezTo>
                <a:cubicBezTo>
                  <a:pt x="48" y="334"/>
                  <a:pt x="38" y="335"/>
                  <a:pt x="33" y="341"/>
                </a:cubicBezTo>
                <a:cubicBezTo>
                  <a:pt x="31" y="344"/>
                  <a:pt x="21" y="378"/>
                  <a:pt x="20" y="381"/>
                </a:cubicBezTo>
                <a:cubicBezTo>
                  <a:pt x="75" y="419"/>
                  <a:pt x="53" y="464"/>
                  <a:pt x="6" y="495"/>
                </a:cubicBezTo>
                <a:cubicBezTo>
                  <a:pt x="4" y="502"/>
                  <a:pt x="0" y="515"/>
                  <a:pt x="0" y="515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1811" name="Line 19"/>
          <p:cNvSpPr>
            <a:spLocks noChangeShapeType="1"/>
          </p:cNvSpPr>
          <p:nvPr/>
        </p:nvSpPr>
        <p:spPr bwMode="auto">
          <a:xfrm rot="17486864" flipH="1">
            <a:off x="5501481" y="4236244"/>
            <a:ext cx="206375" cy="141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1813" name="Arc 21"/>
          <p:cNvSpPr>
            <a:spLocks/>
          </p:cNvSpPr>
          <p:nvPr/>
        </p:nvSpPr>
        <p:spPr bwMode="auto">
          <a:xfrm>
            <a:off x="2338388" y="3681413"/>
            <a:ext cx="617537" cy="531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14" name="Line 22"/>
          <p:cNvSpPr>
            <a:spLocks noChangeShapeType="1"/>
          </p:cNvSpPr>
          <p:nvPr/>
        </p:nvSpPr>
        <p:spPr bwMode="auto">
          <a:xfrm>
            <a:off x="2338388" y="4200525"/>
            <a:ext cx="1587" cy="1658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15" name="Arc 23"/>
          <p:cNvSpPr>
            <a:spLocks/>
          </p:cNvSpPr>
          <p:nvPr/>
        </p:nvSpPr>
        <p:spPr bwMode="auto">
          <a:xfrm>
            <a:off x="2989263" y="2082800"/>
            <a:ext cx="646112" cy="5556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16" name="Line 24"/>
          <p:cNvSpPr>
            <a:spLocks noChangeShapeType="1"/>
          </p:cNvSpPr>
          <p:nvPr/>
        </p:nvSpPr>
        <p:spPr bwMode="auto">
          <a:xfrm>
            <a:off x="3635375" y="2603500"/>
            <a:ext cx="3175" cy="3208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17" name="Arc 25"/>
          <p:cNvSpPr>
            <a:spLocks/>
          </p:cNvSpPr>
          <p:nvPr/>
        </p:nvSpPr>
        <p:spPr bwMode="auto">
          <a:xfrm>
            <a:off x="2584450" y="2306638"/>
            <a:ext cx="917575" cy="1438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18" name="Line 26"/>
          <p:cNvSpPr>
            <a:spLocks noChangeShapeType="1"/>
          </p:cNvSpPr>
          <p:nvPr/>
        </p:nvSpPr>
        <p:spPr bwMode="auto">
          <a:xfrm flipV="1">
            <a:off x="2994025" y="1619250"/>
            <a:ext cx="0" cy="4264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19" name="Line 27"/>
          <p:cNvSpPr>
            <a:spLocks noChangeShapeType="1"/>
          </p:cNvSpPr>
          <p:nvPr/>
        </p:nvSpPr>
        <p:spPr bwMode="auto">
          <a:xfrm flipV="1">
            <a:off x="3844925" y="3806825"/>
            <a:ext cx="0" cy="42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20" name="Line 28"/>
          <p:cNvSpPr>
            <a:spLocks noChangeShapeType="1"/>
          </p:cNvSpPr>
          <p:nvPr/>
        </p:nvSpPr>
        <p:spPr bwMode="auto">
          <a:xfrm flipV="1">
            <a:off x="2522538" y="4392613"/>
            <a:ext cx="0" cy="134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21" name="Freeform 29"/>
          <p:cNvSpPr>
            <a:spLocks/>
          </p:cNvSpPr>
          <p:nvPr/>
        </p:nvSpPr>
        <p:spPr bwMode="auto">
          <a:xfrm>
            <a:off x="2092325" y="1546225"/>
            <a:ext cx="677863" cy="138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37"/>
              </a:cxn>
              <a:cxn ang="0">
                <a:pos x="90" y="239"/>
              </a:cxn>
              <a:cxn ang="0">
                <a:pos x="120" y="262"/>
              </a:cxn>
              <a:cxn ang="0">
                <a:pos x="217" y="404"/>
              </a:cxn>
              <a:cxn ang="0">
                <a:pos x="240" y="628"/>
              </a:cxn>
              <a:cxn ang="0">
                <a:pos x="285" y="673"/>
              </a:cxn>
              <a:cxn ang="0">
                <a:pos x="322" y="740"/>
              </a:cxn>
              <a:cxn ang="0">
                <a:pos x="345" y="763"/>
              </a:cxn>
              <a:cxn ang="0">
                <a:pos x="367" y="778"/>
              </a:cxn>
            </a:cxnLst>
            <a:rect l="0" t="0" r="r" b="b"/>
            <a:pathLst>
              <a:path w="367" h="778">
                <a:moveTo>
                  <a:pt x="0" y="0"/>
                </a:moveTo>
                <a:cubicBezTo>
                  <a:pt x="23" y="15"/>
                  <a:pt x="45" y="22"/>
                  <a:pt x="68" y="37"/>
                </a:cubicBezTo>
                <a:cubicBezTo>
                  <a:pt x="91" y="112"/>
                  <a:pt x="69" y="135"/>
                  <a:pt x="90" y="239"/>
                </a:cubicBezTo>
                <a:cubicBezTo>
                  <a:pt x="93" y="251"/>
                  <a:pt x="112" y="253"/>
                  <a:pt x="120" y="262"/>
                </a:cubicBezTo>
                <a:cubicBezTo>
                  <a:pt x="160" y="307"/>
                  <a:pt x="176" y="361"/>
                  <a:pt x="217" y="404"/>
                </a:cubicBezTo>
                <a:cubicBezTo>
                  <a:pt x="246" y="485"/>
                  <a:pt x="213" y="516"/>
                  <a:pt x="240" y="628"/>
                </a:cubicBezTo>
                <a:cubicBezTo>
                  <a:pt x="245" y="649"/>
                  <a:pt x="285" y="673"/>
                  <a:pt x="285" y="673"/>
                </a:cubicBezTo>
                <a:cubicBezTo>
                  <a:pt x="294" y="701"/>
                  <a:pt x="296" y="714"/>
                  <a:pt x="322" y="740"/>
                </a:cubicBezTo>
                <a:cubicBezTo>
                  <a:pt x="330" y="748"/>
                  <a:pt x="337" y="756"/>
                  <a:pt x="345" y="763"/>
                </a:cubicBezTo>
                <a:cubicBezTo>
                  <a:pt x="352" y="769"/>
                  <a:pt x="367" y="778"/>
                  <a:pt x="367" y="778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22" name="Oval 30"/>
          <p:cNvSpPr>
            <a:spLocks noChangeArrowheads="1"/>
          </p:cNvSpPr>
          <p:nvPr/>
        </p:nvSpPr>
        <p:spPr bwMode="auto">
          <a:xfrm>
            <a:off x="1981200" y="1412875"/>
            <a:ext cx="144463" cy="1508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23" name="Freeform 31"/>
          <p:cNvSpPr>
            <a:spLocks/>
          </p:cNvSpPr>
          <p:nvPr/>
        </p:nvSpPr>
        <p:spPr bwMode="auto">
          <a:xfrm>
            <a:off x="1692275" y="2944813"/>
            <a:ext cx="1050925" cy="2427287"/>
          </a:xfrm>
          <a:custGeom>
            <a:avLst/>
            <a:gdLst/>
            <a:ahLst/>
            <a:cxnLst>
              <a:cxn ang="0">
                <a:pos x="568" y="0"/>
              </a:cxn>
              <a:cxn ang="0">
                <a:pos x="501" y="187"/>
              </a:cxn>
              <a:cxn ang="0">
                <a:pos x="478" y="359"/>
              </a:cxn>
              <a:cxn ang="0">
                <a:pos x="531" y="472"/>
              </a:cxn>
              <a:cxn ang="0">
                <a:pos x="456" y="486"/>
              </a:cxn>
              <a:cxn ang="0">
                <a:pos x="441" y="509"/>
              </a:cxn>
              <a:cxn ang="0">
                <a:pos x="418" y="524"/>
              </a:cxn>
              <a:cxn ang="0">
                <a:pos x="366" y="629"/>
              </a:cxn>
              <a:cxn ang="0">
                <a:pos x="336" y="681"/>
              </a:cxn>
              <a:cxn ang="0">
                <a:pos x="314" y="703"/>
              </a:cxn>
              <a:cxn ang="0">
                <a:pos x="254" y="808"/>
              </a:cxn>
              <a:cxn ang="0">
                <a:pos x="157" y="853"/>
              </a:cxn>
              <a:cxn ang="0">
                <a:pos x="164" y="950"/>
              </a:cxn>
              <a:cxn ang="0">
                <a:pos x="52" y="1018"/>
              </a:cxn>
              <a:cxn ang="0">
                <a:pos x="0" y="1070"/>
              </a:cxn>
              <a:cxn ang="0">
                <a:pos x="52" y="1302"/>
              </a:cxn>
              <a:cxn ang="0">
                <a:pos x="119" y="1362"/>
              </a:cxn>
            </a:cxnLst>
            <a:rect l="0" t="0" r="r" b="b"/>
            <a:pathLst>
              <a:path w="568" h="1362">
                <a:moveTo>
                  <a:pt x="568" y="0"/>
                </a:moveTo>
                <a:cubicBezTo>
                  <a:pt x="550" y="58"/>
                  <a:pt x="535" y="138"/>
                  <a:pt x="501" y="187"/>
                </a:cubicBezTo>
                <a:cubicBezTo>
                  <a:pt x="493" y="244"/>
                  <a:pt x="493" y="303"/>
                  <a:pt x="478" y="359"/>
                </a:cubicBezTo>
                <a:cubicBezTo>
                  <a:pt x="482" y="424"/>
                  <a:pt x="458" y="516"/>
                  <a:pt x="531" y="472"/>
                </a:cubicBezTo>
                <a:cubicBezTo>
                  <a:pt x="499" y="461"/>
                  <a:pt x="484" y="468"/>
                  <a:pt x="456" y="486"/>
                </a:cubicBezTo>
                <a:cubicBezTo>
                  <a:pt x="451" y="494"/>
                  <a:pt x="447" y="503"/>
                  <a:pt x="441" y="509"/>
                </a:cubicBezTo>
                <a:cubicBezTo>
                  <a:pt x="435" y="515"/>
                  <a:pt x="423" y="516"/>
                  <a:pt x="418" y="524"/>
                </a:cubicBezTo>
                <a:cubicBezTo>
                  <a:pt x="399" y="555"/>
                  <a:pt x="374" y="607"/>
                  <a:pt x="366" y="629"/>
                </a:cubicBezTo>
                <a:cubicBezTo>
                  <a:pt x="353" y="646"/>
                  <a:pt x="351" y="666"/>
                  <a:pt x="336" y="681"/>
                </a:cubicBezTo>
                <a:cubicBezTo>
                  <a:pt x="329" y="688"/>
                  <a:pt x="314" y="703"/>
                  <a:pt x="314" y="703"/>
                </a:cubicBezTo>
                <a:cubicBezTo>
                  <a:pt x="306" y="788"/>
                  <a:pt x="321" y="787"/>
                  <a:pt x="254" y="808"/>
                </a:cubicBezTo>
                <a:cubicBezTo>
                  <a:pt x="224" y="827"/>
                  <a:pt x="191" y="842"/>
                  <a:pt x="157" y="853"/>
                </a:cubicBezTo>
                <a:cubicBezTo>
                  <a:pt x="159" y="885"/>
                  <a:pt x="161" y="918"/>
                  <a:pt x="164" y="950"/>
                </a:cubicBezTo>
                <a:cubicBezTo>
                  <a:pt x="173" y="1035"/>
                  <a:pt x="154" y="1010"/>
                  <a:pt x="52" y="1018"/>
                </a:cubicBezTo>
                <a:cubicBezTo>
                  <a:pt x="15" y="1027"/>
                  <a:pt x="11" y="1035"/>
                  <a:pt x="0" y="1070"/>
                </a:cubicBezTo>
                <a:cubicBezTo>
                  <a:pt x="7" y="1161"/>
                  <a:pt x="1" y="1226"/>
                  <a:pt x="52" y="1302"/>
                </a:cubicBezTo>
                <a:cubicBezTo>
                  <a:pt x="67" y="1324"/>
                  <a:pt x="90" y="1362"/>
                  <a:pt x="119" y="1362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24" name="Oval 32"/>
          <p:cNvSpPr>
            <a:spLocks noChangeArrowheads="1"/>
          </p:cNvSpPr>
          <p:nvPr/>
        </p:nvSpPr>
        <p:spPr bwMode="auto">
          <a:xfrm>
            <a:off x="1803400" y="5260975"/>
            <a:ext cx="144463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1825" name="Line 33"/>
          <p:cNvSpPr>
            <a:spLocks noChangeShapeType="1"/>
          </p:cNvSpPr>
          <p:nvPr/>
        </p:nvSpPr>
        <p:spPr bwMode="auto">
          <a:xfrm>
            <a:off x="2070100" y="2097088"/>
            <a:ext cx="176213" cy="257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26" name="Line 34"/>
          <p:cNvSpPr>
            <a:spLocks noChangeShapeType="1"/>
          </p:cNvSpPr>
          <p:nvPr/>
        </p:nvSpPr>
        <p:spPr bwMode="auto">
          <a:xfrm flipH="1">
            <a:off x="1981200" y="3892550"/>
            <a:ext cx="177800" cy="257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29" name="Rectangle 37"/>
          <p:cNvSpPr>
            <a:spLocks noChangeArrowheads="1"/>
          </p:cNvSpPr>
          <p:nvPr/>
        </p:nvSpPr>
        <p:spPr bwMode="auto">
          <a:xfrm>
            <a:off x="3554413" y="60277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2_85</a:t>
            </a:r>
          </a:p>
        </p:txBody>
      </p:sp>
      <p:sp>
        <p:nvSpPr>
          <p:cNvPr id="801830" name="Freeform 38"/>
          <p:cNvSpPr>
            <a:spLocks/>
          </p:cNvSpPr>
          <p:nvPr/>
        </p:nvSpPr>
        <p:spPr bwMode="auto">
          <a:xfrm>
            <a:off x="5334000" y="1682750"/>
            <a:ext cx="677863" cy="138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37"/>
              </a:cxn>
              <a:cxn ang="0">
                <a:pos x="90" y="239"/>
              </a:cxn>
              <a:cxn ang="0">
                <a:pos x="120" y="262"/>
              </a:cxn>
              <a:cxn ang="0">
                <a:pos x="217" y="404"/>
              </a:cxn>
              <a:cxn ang="0">
                <a:pos x="240" y="628"/>
              </a:cxn>
              <a:cxn ang="0">
                <a:pos x="285" y="673"/>
              </a:cxn>
              <a:cxn ang="0">
                <a:pos x="322" y="740"/>
              </a:cxn>
              <a:cxn ang="0">
                <a:pos x="345" y="763"/>
              </a:cxn>
              <a:cxn ang="0">
                <a:pos x="367" y="778"/>
              </a:cxn>
            </a:cxnLst>
            <a:rect l="0" t="0" r="r" b="b"/>
            <a:pathLst>
              <a:path w="367" h="778">
                <a:moveTo>
                  <a:pt x="0" y="0"/>
                </a:moveTo>
                <a:cubicBezTo>
                  <a:pt x="23" y="15"/>
                  <a:pt x="45" y="22"/>
                  <a:pt x="68" y="37"/>
                </a:cubicBezTo>
                <a:cubicBezTo>
                  <a:pt x="91" y="112"/>
                  <a:pt x="69" y="135"/>
                  <a:pt x="90" y="239"/>
                </a:cubicBezTo>
                <a:cubicBezTo>
                  <a:pt x="93" y="251"/>
                  <a:pt x="112" y="253"/>
                  <a:pt x="120" y="262"/>
                </a:cubicBezTo>
                <a:cubicBezTo>
                  <a:pt x="160" y="307"/>
                  <a:pt x="176" y="361"/>
                  <a:pt x="217" y="404"/>
                </a:cubicBezTo>
                <a:cubicBezTo>
                  <a:pt x="246" y="485"/>
                  <a:pt x="213" y="516"/>
                  <a:pt x="240" y="628"/>
                </a:cubicBezTo>
                <a:cubicBezTo>
                  <a:pt x="245" y="649"/>
                  <a:pt x="285" y="673"/>
                  <a:pt x="285" y="673"/>
                </a:cubicBezTo>
                <a:cubicBezTo>
                  <a:pt x="294" y="701"/>
                  <a:pt x="296" y="714"/>
                  <a:pt x="322" y="740"/>
                </a:cubicBezTo>
                <a:cubicBezTo>
                  <a:pt x="330" y="748"/>
                  <a:pt x="337" y="756"/>
                  <a:pt x="345" y="763"/>
                </a:cubicBezTo>
                <a:cubicBezTo>
                  <a:pt x="352" y="769"/>
                  <a:pt x="367" y="778"/>
                  <a:pt x="367" y="77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1831" name="Line 39"/>
          <p:cNvSpPr>
            <a:spLocks noChangeShapeType="1"/>
          </p:cNvSpPr>
          <p:nvPr/>
        </p:nvSpPr>
        <p:spPr bwMode="auto">
          <a:xfrm>
            <a:off x="5475288" y="2276475"/>
            <a:ext cx="176212" cy="257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Text Box 4"/>
          <p:cNvSpPr txBox="1">
            <a:spLocks noChangeArrowheads="1"/>
          </p:cNvSpPr>
          <p:nvPr/>
        </p:nvSpPr>
        <p:spPr bwMode="auto">
          <a:xfrm>
            <a:off x="3770313" y="5924550"/>
            <a:ext cx="171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3770313" y="5924550"/>
            <a:ext cx="171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2822" name="Arc 6"/>
          <p:cNvSpPr>
            <a:spLocks/>
          </p:cNvSpPr>
          <p:nvPr/>
        </p:nvSpPr>
        <p:spPr bwMode="auto">
          <a:xfrm>
            <a:off x="5292725" y="3581400"/>
            <a:ext cx="730250" cy="6397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3325"/>
              <a:gd name="T1" fmla="*/ 21600 h 21600"/>
              <a:gd name="T2" fmla="*/ 23325 w 23325"/>
              <a:gd name="T3" fmla="*/ 69 h 21600"/>
              <a:gd name="T4" fmla="*/ 21600 w 233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325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175" y="0"/>
                  <a:pt x="22751" y="23"/>
                  <a:pt x="23325" y="68"/>
                </a:cubicBezTo>
              </a:path>
              <a:path w="23325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175" y="0"/>
                  <a:pt x="22751" y="23"/>
                  <a:pt x="23325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23" name="Line 7"/>
          <p:cNvSpPr>
            <a:spLocks noChangeShapeType="1"/>
          </p:cNvSpPr>
          <p:nvPr/>
        </p:nvSpPr>
        <p:spPr bwMode="auto">
          <a:xfrm>
            <a:off x="5292725" y="4133850"/>
            <a:ext cx="3175" cy="1992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24" name="Arc 8"/>
          <p:cNvSpPr>
            <a:spLocks/>
          </p:cNvSpPr>
          <p:nvPr/>
        </p:nvSpPr>
        <p:spPr bwMode="auto">
          <a:xfrm>
            <a:off x="6084888" y="1557338"/>
            <a:ext cx="708025" cy="668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25" name="Line 9"/>
          <p:cNvSpPr>
            <a:spLocks noChangeShapeType="1"/>
          </p:cNvSpPr>
          <p:nvPr/>
        </p:nvSpPr>
        <p:spPr bwMode="auto">
          <a:xfrm>
            <a:off x="6804025" y="2163763"/>
            <a:ext cx="3175" cy="3852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26" name="Arc 10"/>
          <p:cNvSpPr>
            <a:spLocks/>
          </p:cNvSpPr>
          <p:nvPr/>
        </p:nvSpPr>
        <p:spPr bwMode="auto">
          <a:xfrm>
            <a:off x="5651500" y="1800225"/>
            <a:ext cx="1003300" cy="1725613"/>
          </a:xfrm>
          <a:custGeom>
            <a:avLst/>
            <a:gdLst>
              <a:gd name="G0" fmla="+- 21537 0 0"/>
              <a:gd name="G1" fmla="+- 21600 0 0"/>
              <a:gd name="G2" fmla="+- 21600 0 0"/>
              <a:gd name="T0" fmla="*/ 0 w 21537"/>
              <a:gd name="T1" fmla="*/ 19947 h 21600"/>
              <a:gd name="T2" fmla="*/ 21537 w 21537"/>
              <a:gd name="T3" fmla="*/ 0 h 21600"/>
              <a:gd name="T4" fmla="*/ 21537 w 215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7" h="21600" fill="none" extrusionOk="0">
                <a:moveTo>
                  <a:pt x="0" y="19947"/>
                </a:moveTo>
                <a:cubicBezTo>
                  <a:pt x="864" y="8691"/>
                  <a:pt x="10248" y="0"/>
                  <a:pt x="21536" y="0"/>
                </a:cubicBezTo>
              </a:path>
              <a:path w="21537" h="21600" stroke="0" extrusionOk="0">
                <a:moveTo>
                  <a:pt x="0" y="19947"/>
                </a:moveTo>
                <a:cubicBezTo>
                  <a:pt x="864" y="8691"/>
                  <a:pt x="10248" y="0"/>
                  <a:pt x="21536" y="0"/>
                </a:cubicBezTo>
                <a:lnTo>
                  <a:pt x="2153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27" name="Line 11"/>
          <p:cNvSpPr>
            <a:spLocks noChangeShapeType="1"/>
          </p:cNvSpPr>
          <p:nvPr/>
        </p:nvSpPr>
        <p:spPr bwMode="auto">
          <a:xfrm flipV="1">
            <a:off x="6053138" y="950913"/>
            <a:ext cx="1587" cy="5118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2828" name="Line 12"/>
          <p:cNvSpPr>
            <a:spLocks noChangeShapeType="1"/>
          </p:cNvSpPr>
          <p:nvPr/>
        </p:nvSpPr>
        <p:spPr bwMode="auto">
          <a:xfrm flipV="1">
            <a:off x="6708775" y="5511800"/>
            <a:ext cx="1588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2829" name="Line 13"/>
          <p:cNvSpPr>
            <a:spLocks noChangeShapeType="1"/>
          </p:cNvSpPr>
          <p:nvPr/>
        </p:nvSpPr>
        <p:spPr bwMode="auto">
          <a:xfrm flipV="1">
            <a:off x="5456238" y="4370388"/>
            <a:ext cx="1587" cy="161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2830" name="Oval 14"/>
          <p:cNvSpPr>
            <a:spLocks noChangeArrowheads="1"/>
          </p:cNvSpPr>
          <p:nvPr/>
        </p:nvSpPr>
        <p:spPr bwMode="auto">
          <a:xfrm>
            <a:off x="6799263" y="5214938"/>
            <a:ext cx="77787" cy="7778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6804025" y="4275138"/>
            <a:ext cx="1588" cy="903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2832" name="Line 16"/>
          <p:cNvSpPr>
            <a:spLocks noChangeShapeType="1"/>
          </p:cNvSpPr>
          <p:nvPr/>
        </p:nvSpPr>
        <p:spPr bwMode="auto">
          <a:xfrm flipV="1">
            <a:off x="5448300" y="2322513"/>
            <a:ext cx="193675" cy="3095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 flipH="1" flipV="1">
            <a:off x="6373813" y="1328738"/>
            <a:ext cx="193675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2834" name="Line 18"/>
          <p:cNvSpPr>
            <a:spLocks noChangeShapeType="1"/>
          </p:cNvSpPr>
          <p:nvPr/>
        </p:nvSpPr>
        <p:spPr bwMode="auto">
          <a:xfrm>
            <a:off x="6708775" y="4608513"/>
            <a:ext cx="1588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 flipV="1">
            <a:off x="7013575" y="2246313"/>
            <a:ext cx="1588" cy="506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802836" name="Group 20"/>
          <p:cNvGrpSpPr>
            <a:grpSpLocks/>
          </p:cNvGrpSpPr>
          <p:nvPr/>
        </p:nvGrpSpPr>
        <p:grpSpPr bwMode="auto">
          <a:xfrm>
            <a:off x="1835150" y="950913"/>
            <a:ext cx="2305050" cy="5299075"/>
            <a:chOff x="340" y="816"/>
            <a:chExt cx="1676" cy="3429"/>
          </a:xfrm>
        </p:grpSpPr>
        <p:sp>
          <p:nvSpPr>
            <p:cNvPr id="802837" name="Text Box 21"/>
            <p:cNvSpPr txBox="1">
              <a:spLocks noChangeArrowheads="1"/>
            </p:cNvSpPr>
            <p:nvPr/>
          </p:nvSpPr>
          <p:spPr bwMode="auto">
            <a:xfrm>
              <a:off x="340" y="3949"/>
              <a:ext cx="124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endPara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02838" name="Text Box 22"/>
            <p:cNvSpPr txBox="1">
              <a:spLocks noChangeArrowheads="1"/>
            </p:cNvSpPr>
            <p:nvPr/>
          </p:nvSpPr>
          <p:spPr bwMode="auto">
            <a:xfrm>
              <a:off x="340" y="3949"/>
              <a:ext cx="124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endPara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02839" name="Arc 23"/>
            <p:cNvSpPr>
              <a:spLocks/>
            </p:cNvSpPr>
            <p:nvPr/>
          </p:nvSpPr>
          <p:spPr bwMode="auto">
            <a:xfrm>
              <a:off x="456" y="2417"/>
              <a:ext cx="492" cy="4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40" name="Line 24"/>
            <p:cNvSpPr>
              <a:spLocks noChangeShapeType="1"/>
            </p:cNvSpPr>
            <p:nvPr/>
          </p:nvSpPr>
          <p:spPr bwMode="auto">
            <a:xfrm>
              <a:off x="456" y="2821"/>
              <a:ext cx="2" cy="1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41" name="Arc 25"/>
            <p:cNvSpPr>
              <a:spLocks/>
            </p:cNvSpPr>
            <p:nvPr/>
          </p:nvSpPr>
          <p:spPr bwMode="auto">
            <a:xfrm>
              <a:off x="975" y="1176"/>
              <a:ext cx="515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42" name="Line 26"/>
            <p:cNvSpPr>
              <a:spLocks noChangeShapeType="1"/>
            </p:cNvSpPr>
            <p:nvPr/>
          </p:nvSpPr>
          <p:spPr bwMode="auto">
            <a:xfrm>
              <a:off x="1490" y="1580"/>
              <a:ext cx="2" cy="2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43" name="Arc 27"/>
            <p:cNvSpPr>
              <a:spLocks/>
            </p:cNvSpPr>
            <p:nvPr/>
          </p:nvSpPr>
          <p:spPr bwMode="auto">
            <a:xfrm>
              <a:off x="653" y="1350"/>
              <a:ext cx="732" cy="1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21600"/>
                <a:gd name="T1" fmla="*/ 21909 h 21909"/>
                <a:gd name="T2" fmla="*/ 21600 w 21600"/>
                <a:gd name="T3" fmla="*/ 0 h 21909"/>
                <a:gd name="T4" fmla="*/ 21600 w 21600"/>
                <a:gd name="T5" fmla="*/ 21600 h 2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09" fill="none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909" stroke="0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44" name="Arc 28"/>
            <p:cNvSpPr>
              <a:spLocks/>
            </p:cNvSpPr>
            <p:nvPr/>
          </p:nvSpPr>
          <p:spPr bwMode="auto">
            <a:xfrm>
              <a:off x="991" y="1332"/>
              <a:ext cx="509" cy="310"/>
            </a:xfrm>
            <a:custGeom>
              <a:avLst/>
              <a:gdLst>
                <a:gd name="G0" fmla="+- 0 0 0"/>
                <a:gd name="G1" fmla="+- 14901 0 0"/>
                <a:gd name="G2" fmla="+- 21600 0 0"/>
                <a:gd name="T0" fmla="*/ 15637 w 21575"/>
                <a:gd name="T1" fmla="*/ 0 h 14901"/>
                <a:gd name="T2" fmla="*/ 21575 w 21575"/>
                <a:gd name="T3" fmla="*/ 13860 h 14901"/>
                <a:gd name="T4" fmla="*/ 0 w 21575"/>
                <a:gd name="T5" fmla="*/ 14901 h 14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5" h="14901" fill="none" extrusionOk="0">
                  <a:moveTo>
                    <a:pt x="15637" y="-1"/>
                  </a:moveTo>
                  <a:cubicBezTo>
                    <a:pt x="19217" y="3756"/>
                    <a:pt x="21324" y="8676"/>
                    <a:pt x="21574" y="13860"/>
                  </a:cubicBezTo>
                </a:path>
                <a:path w="21575" h="14901" stroke="0" extrusionOk="0">
                  <a:moveTo>
                    <a:pt x="15637" y="-1"/>
                  </a:moveTo>
                  <a:cubicBezTo>
                    <a:pt x="19217" y="3756"/>
                    <a:pt x="21324" y="8676"/>
                    <a:pt x="21574" y="13860"/>
                  </a:cubicBezTo>
                  <a:lnTo>
                    <a:pt x="0" y="1490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45" name="Line 29"/>
            <p:cNvSpPr>
              <a:spLocks noChangeShapeType="1"/>
            </p:cNvSpPr>
            <p:nvPr/>
          </p:nvSpPr>
          <p:spPr bwMode="auto">
            <a:xfrm>
              <a:off x="1498" y="1595"/>
              <a:ext cx="0" cy="5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46" name="Line 30"/>
            <p:cNvSpPr>
              <a:spLocks noChangeShapeType="1"/>
            </p:cNvSpPr>
            <p:nvPr/>
          </p:nvSpPr>
          <p:spPr bwMode="auto">
            <a:xfrm flipV="1">
              <a:off x="979" y="816"/>
              <a:ext cx="0" cy="33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47" name="Line 31"/>
            <p:cNvSpPr>
              <a:spLocks noChangeShapeType="1"/>
            </p:cNvSpPr>
            <p:nvPr/>
          </p:nvSpPr>
          <p:spPr bwMode="auto">
            <a:xfrm>
              <a:off x="1592" y="1449"/>
              <a:ext cx="0" cy="5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48" name="Line 32"/>
            <p:cNvSpPr>
              <a:spLocks noChangeShapeType="1"/>
            </p:cNvSpPr>
            <p:nvPr/>
          </p:nvSpPr>
          <p:spPr bwMode="auto">
            <a:xfrm flipV="1">
              <a:off x="1406" y="3689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49" name="Line 33"/>
            <p:cNvSpPr>
              <a:spLocks noChangeShapeType="1"/>
            </p:cNvSpPr>
            <p:nvPr/>
          </p:nvSpPr>
          <p:spPr bwMode="auto">
            <a:xfrm flipV="1">
              <a:off x="603" y="2970"/>
              <a:ext cx="0" cy="10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50" name="Oval 34"/>
            <p:cNvSpPr>
              <a:spLocks noChangeArrowheads="1"/>
            </p:cNvSpPr>
            <p:nvPr/>
          </p:nvSpPr>
          <p:spPr bwMode="auto">
            <a:xfrm>
              <a:off x="1450" y="3502"/>
              <a:ext cx="93" cy="9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51" name="Freeform 35"/>
            <p:cNvSpPr>
              <a:spLocks/>
            </p:cNvSpPr>
            <p:nvPr/>
          </p:nvSpPr>
          <p:spPr bwMode="auto">
            <a:xfrm>
              <a:off x="1471" y="2082"/>
              <a:ext cx="326" cy="83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8" y="41"/>
                </a:cxn>
                <a:cxn ang="0">
                  <a:pos x="274" y="82"/>
                </a:cxn>
                <a:cxn ang="0">
                  <a:pos x="301" y="137"/>
                </a:cxn>
                <a:cxn ang="0">
                  <a:pos x="329" y="178"/>
                </a:cxn>
                <a:cxn ang="0">
                  <a:pos x="315" y="219"/>
                </a:cxn>
                <a:cxn ang="0">
                  <a:pos x="329" y="261"/>
                </a:cxn>
                <a:cxn ang="0">
                  <a:pos x="315" y="411"/>
                </a:cxn>
                <a:cxn ang="0">
                  <a:pos x="219" y="494"/>
                </a:cxn>
                <a:cxn ang="0">
                  <a:pos x="123" y="590"/>
                </a:cxn>
                <a:cxn ang="0">
                  <a:pos x="109" y="754"/>
                </a:cxn>
                <a:cxn ang="0">
                  <a:pos x="41" y="809"/>
                </a:cxn>
                <a:cxn ang="0">
                  <a:pos x="0" y="823"/>
                </a:cxn>
              </a:cxnLst>
              <a:rect l="0" t="0" r="r" b="b"/>
              <a:pathLst>
                <a:path w="331" h="823">
                  <a:moveTo>
                    <a:pt x="27" y="0"/>
                  </a:moveTo>
                  <a:cubicBezTo>
                    <a:pt x="41" y="14"/>
                    <a:pt x="50" y="33"/>
                    <a:pt x="68" y="41"/>
                  </a:cubicBezTo>
                  <a:cubicBezTo>
                    <a:pt x="98" y="54"/>
                    <a:pt x="240" y="77"/>
                    <a:pt x="274" y="82"/>
                  </a:cubicBezTo>
                  <a:cubicBezTo>
                    <a:pt x="283" y="100"/>
                    <a:pt x="291" y="119"/>
                    <a:pt x="301" y="137"/>
                  </a:cubicBezTo>
                  <a:cubicBezTo>
                    <a:pt x="309" y="151"/>
                    <a:pt x="326" y="162"/>
                    <a:pt x="329" y="178"/>
                  </a:cubicBezTo>
                  <a:cubicBezTo>
                    <a:pt x="331" y="192"/>
                    <a:pt x="320" y="205"/>
                    <a:pt x="315" y="219"/>
                  </a:cubicBezTo>
                  <a:cubicBezTo>
                    <a:pt x="320" y="233"/>
                    <a:pt x="329" y="246"/>
                    <a:pt x="329" y="261"/>
                  </a:cubicBezTo>
                  <a:cubicBezTo>
                    <a:pt x="329" y="311"/>
                    <a:pt x="325" y="362"/>
                    <a:pt x="315" y="411"/>
                  </a:cubicBezTo>
                  <a:cubicBezTo>
                    <a:pt x="304" y="462"/>
                    <a:pt x="257" y="475"/>
                    <a:pt x="219" y="494"/>
                  </a:cubicBezTo>
                  <a:cubicBezTo>
                    <a:pt x="174" y="517"/>
                    <a:pt x="150" y="549"/>
                    <a:pt x="123" y="590"/>
                  </a:cubicBezTo>
                  <a:cubicBezTo>
                    <a:pt x="118" y="645"/>
                    <a:pt x="120" y="700"/>
                    <a:pt x="109" y="754"/>
                  </a:cubicBezTo>
                  <a:cubicBezTo>
                    <a:pt x="106" y="770"/>
                    <a:pt x="49" y="805"/>
                    <a:pt x="41" y="809"/>
                  </a:cubicBezTo>
                  <a:cubicBezTo>
                    <a:pt x="28" y="815"/>
                    <a:pt x="0" y="823"/>
                    <a:pt x="0" y="823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52" name="Line 36"/>
            <p:cNvSpPr>
              <a:spLocks noChangeShapeType="1"/>
            </p:cNvSpPr>
            <p:nvPr/>
          </p:nvSpPr>
          <p:spPr bwMode="auto">
            <a:xfrm>
              <a:off x="1498" y="2910"/>
              <a:ext cx="0" cy="58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53" name="Line 37"/>
            <p:cNvSpPr>
              <a:spLocks noChangeShapeType="1"/>
            </p:cNvSpPr>
            <p:nvPr/>
          </p:nvSpPr>
          <p:spPr bwMode="auto">
            <a:xfrm>
              <a:off x="1639" y="3008"/>
              <a:ext cx="0" cy="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54" name="Freeform 38"/>
            <p:cNvSpPr>
              <a:spLocks/>
            </p:cNvSpPr>
            <p:nvPr/>
          </p:nvSpPr>
          <p:spPr bwMode="auto">
            <a:xfrm>
              <a:off x="1686" y="2034"/>
              <a:ext cx="330" cy="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0" y="720"/>
                </a:cxn>
              </a:cxnLst>
              <a:rect l="0" t="0" r="r" b="b"/>
              <a:pathLst>
                <a:path w="336" h="720">
                  <a:moveTo>
                    <a:pt x="0" y="0"/>
                  </a:moveTo>
                  <a:cubicBezTo>
                    <a:pt x="168" y="108"/>
                    <a:pt x="336" y="216"/>
                    <a:pt x="336" y="336"/>
                  </a:cubicBezTo>
                  <a:cubicBezTo>
                    <a:pt x="336" y="456"/>
                    <a:pt x="168" y="588"/>
                    <a:pt x="0" y="7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55" name="Line 39"/>
            <p:cNvSpPr>
              <a:spLocks noChangeShapeType="1"/>
            </p:cNvSpPr>
            <p:nvPr/>
          </p:nvSpPr>
          <p:spPr bwMode="auto">
            <a:xfrm flipV="1">
              <a:off x="384" y="1851"/>
              <a:ext cx="141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56" name="Line 40"/>
            <p:cNvSpPr>
              <a:spLocks noChangeShapeType="1"/>
            </p:cNvSpPr>
            <p:nvPr/>
          </p:nvSpPr>
          <p:spPr bwMode="auto">
            <a:xfrm flipV="1">
              <a:off x="455" y="1918"/>
              <a:ext cx="141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57" name="Arc 41"/>
            <p:cNvSpPr>
              <a:spLocks/>
            </p:cNvSpPr>
            <p:nvPr/>
          </p:nvSpPr>
          <p:spPr bwMode="auto">
            <a:xfrm>
              <a:off x="645" y="2410"/>
              <a:ext cx="315" cy="413"/>
            </a:xfrm>
            <a:custGeom>
              <a:avLst/>
              <a:gdLst>
                <a:gd name="G0" fmla="+- 13361 0 0"/>
                <a:gd name="G1" fmla="+- 21600 0 0"/>
                <a:gd name="G2" fmla="+- 21600 0 0"/>
                <a:gd name="T0" fmla="*/ 0 w 13838"/>
                <a:gd name="T1" fmla="*/ 4628 h 21600"/>
                <a:gd name="T2" fmla="*/ 13838 w 13838"/>
                <a:gd name="T3" fmla="*/ 5 h 21600"/>
                <a:gd name="T4" fmla="*/ 13361 w 138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38" h="21600" fill="none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</a:path>
                <a:path w="13838" h="21600" stroke="0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  <a:lnTo>
                    <a:pt x="13361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2858" name="Line 42"/>
            <p:cNvSpPr>
              <a:spLocks noChangeShapeType="1"/>
            </p:cNvSpPr>
            <p:nvPr/>
          </p:nvSpPr>
          <p:spPr bwMode="auto">
            <a:xfrm flipH="1">
              <a:off x="738" y="2496"/>
              <a:ext cx="174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2859" name="Line 43"/>
            <p:cNvSpPr>
              <a:spLocks noChangeShapeType="1"/>
            </p:cNvSpPr>
            <p:nvPr/>
          </p:nvSpPr>
          <p:spPr bwMode="auto">
            <a:xfrm flipH="1" flipV="1">
              <a:off x="1162" y="1054"/>
              <a:ext cx="141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02862" name="Line 46"/>
          <p:cNvSpPr>
            <a:spLocks noChangeShapeType="1"/>
          </p:cNvSpPr>
          <p:nvPr/>
        </p:nvSpPr>
        <p:spPr bwMode="auto">
          <a:xfrm rot="17486864" flipH="1">
            <a:off x="6879431" y="2972594"/>
            <a:ext cx="179388" cy="10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2863" name="Line 47"/>
          <p:cNvSpPr>
            <a:spLocks noChangeShapeType="1"/>
          </p:cNvSpPr>
          <p:nvPr/>
        </p:nvSpPr>
        <p:spPr bwMode="auto">
          <a:xfrm rot="17486864" flipH="1">
            <a:off x="6879431" y="4034632"/>
            <a:ext cx="179387" cy="10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2865" name="Rectangle 49"/>
          <p:cNvSpPr>
            <a:spLocks noChangeArrowheads="1"/>
          </p:cNvSpPr>
          <p:nvPr/>
        </p:nvSpPr>
        <p:spPr bwMode="auto">
          <a:xfrm>
            <a:off x="925513" y="212725"/>
            <a:ext cx="731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sz="2800" b="1">
                <a:solidFill>
                  <a:schemeClr val="tx1"/>
                </a:solidFill>
              </a:rPr>
              <a:t>ESTRATEGIA CHIVA: Situación 2. Opción A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802866" name="Rectangle 50"/>
          <p:cNvSpPr>
            <a:spLocks noChangeArrowheads="1"/>
          </p:cNvSpPr>
          <p:nvPr/>
        </p:nvSpPr>
        <p:spPr bwMode="auto">
          <a:xfrm>
            <a:off x="3659188" y="631666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1371600"/>
          </a:xfrm>
        </p:spPr>
        <p:txBody>
          <a:bodyPr/>
          <a:lstStyle/>
          <a:p>
            <a:r>
              <a:rPr lang="ca-ES" sz="2800" b="1">
                <a:solidFill>
                  <a:schemeClr val="tx1"/>
                </a:solidFill>
              </a:rPr>
              <a:t>ESTRATEGIA CHIVA: Situación 2. Opción B</a:t>
            </a:r>
            <a:r>
              <a:rPr lang="es-ES" sz="2800" b="1">
                <a:solidFill>
                  <a:schemeClr val="tx1"/>
                </a:solidFill>
              </a:rPr>
              <a:t/>
            </a:r>
            <a:br>
              <a:rPr lang="es-ES" sz="2800" b="1">
                <a:solidFill>
                  <a:schemeClr val="tx1"/>
                </a:solidFill>
              </a:rPr>
            </a:b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4606925" y="58816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4606925" y="58816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4870" name="Arc 6"/>
          <p:cNvSpPr>
            <a:spLocks/>
          </p:cNvSpPr>
          <p:nvPr/>
        </p:nvSpPr>
        <p:spPr bwMode="auto">
          <a:xfrm>
            <a:off x="5083175" y="3478213"/>
            <a:ext cx="781050" cy="631825"/>
          </a:xfrm>
          <a:custGeom>
            <a:avLst/>
            <a:gdLst>
              <a:gd name="G0" fmla="+- 21600 0 0"/>
              <a:gd name="G1" fmla="+- 20755 0 0"/>
              <a:gd name="G2" fmla="+- 21600 0 0"/>
              <a:gd name="T0" fmla="*/ 0 w 21600"/>
              <a:gd name="T1" fmla="*/ 20755 h 20755"/>
              <a:gd name="T2" fmla="*/ 15616 w 21600"/>
              <a:gd name="T3" fmla="*/ 0 h 20755"/>
              <a:gd name="T4" fmla="*/ 21600 w 21600"/>
              <a:gd name="T5" fmla="*/ 20755 h 20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55" fill="none" extrusionOk="0">
                <a:moveTo>
                  <a:pt x="0" y="20755"/>
                </a:moveTo>
                <a:cubicBezTo>
                  <a:pt x="0" y="11130"/>
                  <a:pt x="6368" y="2666"/>
                  <a:pt x="15616" y="0"/>
                </a:cubicBezTo>
              </a:path>
              <a:path w="21600" h="20755" stroke="0" extrusionOk="0">
                <a:moveTo>
                  <a:pt x="0" y="20755"/>
                </a:moveTo>
                <a:cubicBezTo>
                  <a:pt x="0" y="11130"/>
                  <a:pt x="6368" y="2666"/>
                  <a:pt x="15616" y="0"/>
                </a:cubicBezTo>
                <a:lnTo>
                  <a:pt x="21600" y="2075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5080000" y="4090988"/>
            <a:ext cx="3175" cy="2046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72" name="Arc 8"/>
          <p:cNvSpPr>
            <a:spLocks/>
          </p:cNvSpPr>
          <p:nvPr/>
        </p:nvSpPr>
        <p:spPr bwMode="auto">
          <a:xfrm>
            <a:off x="5903913" y="1479550"/>
            <a:ext cx="817562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73" name="Line 9"/>
          <p:cNvSpPr>
            <a:spLocks noChangeShapeType="1"/>
          </p:cNvSpPr>
          <p:nvPr/>
        </p:nvSpPr>
        <p:spPr bwMode="auto">
          <a:xfrm>
            <a:off x="6721475" y="2120900"/>
            <a:ext cx="3175" cy="395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74" name="Arc 10"/>
          <p:cNvSpPr>
            <a:spLocks/>
          </p:cNvSpPr>
          <p:nvPr/>
        </p:nvSpPr>
        <p:spPr bwMode="auto">
          <a:xfrm>
            <a:off x="5395913" y="1758950"/>
            <a:ext cx="1162050" cy="1819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7 w 21600"/>
              <a:gd name="T1" fmla="*/ 22162 h 22162"/>
              <a:gd name="T2" fmla="*/ 21600 w 21600"/>
              <a:gd name="T3" fmla="*/ 0 h 22162"/>
              <a:gd name="T4" fmla="*/ 21600 w 21600"/>
              <a:gd name="T5" fmla="*/ 21600 h 2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62" fill="none" extrusionOk="0">
                <a:moveTo>
                  <a:pt x="7" y="22161"/>
                </a:moveTo>
                <a:cubicBezTo>
                  <a:pt x="2" y="21974"/>
                  <a:pt x="0" y="21787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162" stroke="0" extrusionOk="0">
                <a:moveTo>
                  <a:pt x="7" y="22161"/>
                </a:moveTo>
                <a:cubicBezTo>
                  <a:pt x="2" y="21974"/>
                  <a:pt x="0" y="21787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 flipV="1">
            <a:off x="5910263" y="908050"/>
            <a:ext cx="0" cy="525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 flipV="1">
            <a:off x="6565900" y="5468938"/>
            <a:ext cx="0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4877" name="Line 13"/>
          <p:cNvSpPr>
            <a:spLocks noChangeShapeType="1"/>
          </p:cNvSpPr>
          <p:nvPr/>
        </p:nvSpPr>
        <p:spPr bwMode="auto">
          <a:xfrm flipV="1">
            <a:off x="5313363" y="4327525"/>
            <a:ext cx="0" cy="166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4878" name="Oval 14"/>
          <p:cNvSpPr>
            <a:spLocks noChangeArrowheads="1"/>
          </p:cNvSpPr>
          <p:nvPr/>
        </p:nvSpPr>
        <p:spPr bwMode="auto">
          <a:xfrm>
            <a:off x="6669088" y="5172075"/>
            <a:ext cx="90487" cy="793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79" name="Line 15"/>
          <p:cNvSpPr>
            <a:spLocks noChangeShapeType="1"/>
          </p:cNvSpPr>
          <p:nvPr/>
        </p:nvSpPr>
        <p:spPr bwMode="auto">
          <a:xfrm>
            <a:off x="6723063" y="4232275"/>
            <a:ext cx="0" cy="928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 flipV="1">
            <a:off x="5275263" y="2279650"/>
            <a:ext cx="223837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4881" name="Line 17"/>
          <p:cNvSpPr>
            <a:spLocks noChangeShapeType="1"/>
          </p:cNvSpPr>
          <p:nvPr/>
        </p:nvSpPr>
        <p:spPr bwMode="auto">
          <a:xfrm flipH="1" flipV="1">
            <a:off x="6200775" y="1285875"/>
            <a:ext cx="2238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4882" name="Line 18"/>
          <p:cNvSpPr>
            <a:spLocks noChangeShapeType="1"/>
          </p:cNvSpPr>
          <p:nvPr/>
        </p:nvSpPr>
        <p:spPr bwMode="auto">
          <a:xfrm>
            <a:off x="6565900" y="45656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4883" name="Line 19"/>
          <p:cNvSpPr>
            <a:spLocks noChangeShapeType="1"/>
          </p:cNvSpPr>
          <p:nvPr/>
        </p:nvSpPr>
        <p:spPr bwMode="auto">
          <a:xfrm flipV="1">
            <a:off x="6870700" y="2203450"/>
            <a:ext cx="0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804884" name="Group 20"/>
          <p:cNvGrpSpPr>
            <a:grpSpLocks/>
          </p:cNvGrpSpPr>
          <p:nvPr/>
        </p:nvGrpSpPr>
        <p:grpSpPr bwMode="auto">
          <a:xfrm>
            <a:off x="1641475" y="908050"/>
            <a:ext cx="2660650" cy="5430838"/>
            <a:chOff x="340" y="816"/>
            <a:chExt cx="1676" cy="3421"/>
          </a:xfrm>
        </p:grpSpPr>
        <p:sp>
          <p:nvSpPr>
            <p:cNvPr id="804885" name="Text Box 21"/>
            <p:cNvSpPr txBox="1">
              <a:spLocks noChangeArrowheads="1"/>
            </p:cNvSpPr>
            <p:nvPr/>
          </p:nvSpPr>
          <p:spPr bwMode="auto">
            <a:xfrm>
              <a:off x="340" y="3949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endPara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04886" name="Text Box 22"/>
            <p:cNvSpPr txBox="1">
              <a:spLocks noChangeArrowheads="1"/>
            </p:cNvSpPr>
            <p:nvPr/>
          </p:nvSpPr>
          <p:spPr bwMode="auto">
            <a:xfrm>
              <a:off x="340" y="3949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endParaRPr lang="es-E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804887" name="Arc 23"/>
            <p:cNvSpPr>
              <a:spLocks/>
            </p:cNvSpPr>
            <p:nvPr/>
          </p:nvSpPr>
          <p:spPr bwMode="auto">
            <a:xfrm>
              <a:off x="456" y="2417"/>
              <a:ext cx="492" cy="4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88" name="Line 24"/>
            <p:cNvSpPr>
              <a:spLocks noChangeShapeType="1"/>
            </p:cNvSpPr>
            <p:nvPr/>
          </p:nvSpPr>
          <p:spPr bwMode="auto">
            <a:xfrm>
              <a:off x="456" y="2821"/>
              <a:ext cx="2" cy="1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89" name="Arc 25"/>
            <p:cNvSpPr>
              <a:spLocks/>
            </p:cNvSpPr>
            <p:nvPr/>
          </p:nvSpPr>
          <p:spPr bwMode="auto">
            <a:xfrm>
              <a:off x="975" y="1176"/>
              <a:ext cx="515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90" name="Line 26"/>
            <p:cNvSpPr>
              <a:spLocks noChangeShapeType="1"/>
            </p:cNvSpPr>
            <p:nvPr/>
          </p:nvSpPr>
          <p:spPr bwMode="auto">
            <a:xfrm>
              <a:off x="1490" y="1580"/>
              <a:ext cx="2" cy="2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91" name="Arc 27"/>
            <p:cNvSpPr>
              <a:spLocks/>
            </p:cNvSpPr>
            <p:nvPr/>
          </p:nvSpPr>
          <p:spPr bwMode="auto">
            <a:xfrm>
              <a:off x="653" y="1350"/>
              <a:ext cx="732" cy="1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21600"/>
                <a:gd name="T1" fmla="*/ 21909 h 21909"/>
                <a:gd name="T2" fmla="*/ 21600 w 21600"/>
                <a:gd name="T3" fmla="*/ 0 h 21909"/>
                <a:gd name="T4" fmla="*/ 21600 w 21600"/>
                <a:gd name="T5" fmla="*/ 21600 h 2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09" fill="none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909" stroke="0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92" name="Arc 28"/>
            <p:cNvSpPr>
              <a:spLocks/>
            </p:cNvSpPr>
            <p:nvPr/>
          </p:nvSpPr>
          <p:spPr bwMode="auto">
            <a:xfrm>
              <a:off x="991" y="1332"/>
              <a:ext cx="509" cy="310"/>
            </a:xfrm>
            <a:custGeom>
              <a:avLst/>
              <a:gdLst>
                <a:gd name="G0" fmla="+- 0 0 0"/>
                <a:gd name="G1" fmla="+- 14901 0 0"/>
                <a:gd name="G2" fmla="+- 21600 0 0"/>
                <a:gd name="T0" fmla="*/ 15637 w 21575"/>
                <a:gd name="T1" fmla="*/ 0 h 14901"/>
                <a:gd name="T2" fmla="*/ 21575 w 21575"/>
                <a:gd name="T3" fmla="*/ 13860 h 14901"/>
                <a:gd name="T4" fmla="*/ 0 w 21575"/>
                <a:gd name="T5" fmla="*/ 14901 h 14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5" h="14901" fill="none" extrusionOk="0">
                  <a:moveTo>
                    <a:pt x="15637" y="-1"/>
                  </a:moveTo>
                  <a:cubicBezTo>
                    <a:pt x="19217" y="3756"/>
                    <a:pt x="21324" y="8676"/>
                    <a:pt x="21574" y="13860"/>
                  </a:cubicBezTo>
                </a:path>
                <a:path w="21575" h="14901" stroke="0" extrusionOk="0">
                  <a:moveTo>
                    <a:pt x="15637" y="-1"/>
                  </a:moveTo>
                  <a:cubicBezTo>
                    <a:pt x="19217" y="3756"/>
                    <a:pt x="21324" y="8676"/>
                    <a:pt x="21574" y="13860"/>
                  </a:cubicBezTo>
                  <a:lnTo>
                    <a:pt x="0" y="1490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93" name="Line 29"/>
            <p:cNvSpPr>
              <a:spLocks noChangeShapeType="1"/>
            </p:cNvSpPr>
            <p:nvPr/>
          </p:nvSpPr>
          <p:spPr bwMode="auto">
            <a:xfrm>
              <a:off x="1498" y="1595"/>
              <a:ext cx="0" cy="5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94" name="Line 30"/>
            <p:cNvSpPr>
              <a:spLocks noChangeShapeType="1"/>
            </p:cNvSpPr>
            <p:nvPr/>
          </p:nvSpPr>
          <p:spPr bwMode="auto">
            <a:xfrm flipV="1">
              <a:off x="979" y="816"/>
              <a:ext cx="0" cy="33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895" name="Line 31"/>
            <p:cNvSpPr>
              <a:spLocks noChangeShapeType="1"/>
            </p:cNvSpPr>
            <p:nvPr/>
          </p:nvSpPr>
          <p:spPr bwMode="auto">
            <a:xfrm>
              <a:off x="1592" y="1449"/>
              <a:ext cx="0" cy="5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896" name="Line 32"/>
            <p:cNvSpPr>
              <a:spLocks noChangeShapeType="1"/>
            </p:cNvSpPr>
            <p:nvPr/>
          </p:nvSpPr>
          <p:spPr bwMode="auto">
            <a:xfrm flipV="1">
              <a:off x="1406" y="3689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897" name="Line 33"/>
            <p:cNvSpPr>
              <a:spLocks noChangeShapeType="1"/>
            </p:cNvSpPr>
            <p:nvPr/>
          </p:nvSpPr>
          <p:spPr bwMode="auto">
            <a:xfrm flipV="1">
              <a:off x="603" y="2970"/>
              <a:ext cx="0" cy="10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898" name="Oval 34"/>
            <p:cNvSpPr>
              <a:spLocks noChangeArrowheads="1"/>
            </p:cNvSpPr>
            <p:nvPr/>
          </p:nvSpPr>
          <p:spPr bwMode="auto">
            <a:xfrm>
              <a:off x="1450" y="3502"/>
              <a:ext cx="93" cy="9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899" name="Freeform 35"/>
            <p:cNvSpPr>
              <a:spLocks/>
            </p:cNvSpPr>
            <p:nvPr/>
          </p:nvSpPr>
          <p:spPr bwMode="auto">
            <a:xfrm>
              <a:off x="1471" y="2082"/>
              <a:ext cx="326" cy="83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8" y="41"/>
                </a:cxn>
                <a:cxn ang="0">
                  <a:pos x="274" y="82"/>
                </a:cxn>
                <a:cxn ang="0">
                  <a:pos x="301" y="137"/>
                </a:cxn>
                <a:cxn ang="0">
                  <a:pos x="329" y="178"/>
                </a:cxn>
                <a:cxn ang="0">
                  <a:pos x="315" y="219"/>
                </a:cxn>
                <a:cxn ang="0">
                  <a:pos x="329" y="261"/>
                </a:cxn>
                <a:cxn ang="0">
                  <a:pos x="315" y="411"/>
                </a:cxn>
                <a:cxn ang="0">
                  <a:pos x="219" y="494"/>
                </a:cxn>
                <a:cxn ang="0">
                  <a:pos x="123" y="590"/>
                </a:cxn>
                <a:cxn ang="0">
                  <a:pos x="109" y="754"/>
                </a:cxn>
                <a:cxn ang="0">
                  <a:pos x="41" y="809"/>
                </a:cxn>
                <a:cxn ang="0">
                  <a:pos x="0" y="823"/>
                </a:cxn>
              </a:cxnLst>
              <a:rect l="0" t="0" r="r" b="b"/>
              <a:pathLst>
                <a:path w="331" h="823">
                  <a:moveTo>
                    <a:pt x="27" y="0"/>
                  </a:moveTo>
                  <a:cubicBezTo>
                    <a:pt x="41" y="14"/>
                    <a:pt x="50" y="33"/>
                    <a:pt x="68" y="41"/>
                  </a:cubicBezTo>
                  <a:cubicBezTo>
                    <a:pt x="98" y="54"/>
                    <a:pt x="240" y="77"/>
                    <a:pt x="274" y="82"/>
                  </a:cubicBezTo>
                  <a:cubicBezTo>
                    <a:pt x="283" y="100"/>
                    <a:pt x="291" y="119"/>
                    <a:pt x="301" y="137"/>
                  </a:cubicBezTo>
                  <a:cubicBezTo>
                    <a:pt x="309" y="151"/>
                    <a:pt x="326" y="162"/>
                    <a:pt x="329" y="178"/>
                  </a:cubicBezTo>
                  <a:cubicBezTo>
                    <a:pt x="331" y="192"/>
                    <a:pt x="320" y="205"/>
                    <a:pt x="315" y="219"/>
                  </a:cubicBezTo>
                  <a:cubicBezTo>
                    <a:pt x="320" y="233"/>
                    <a:pt x="329" y="246"/>
                    <a:pt x="329" y="261"/>
                  </a:cubicBezTo>
                  <a:cubicBezTo>
                    <a:pt x="329" y="311"/>
                    <a:pt x="325" y="362"/>
                    <a:pt x="315" y="411"/>
                  </a:cubicBezTo>
                  <a:cubicBezTo>
                    <a:pt x="304" y="462"/>
                    <a:pt x="257" y="475"/>
                    <a:pt x="219" y="494"/>
                  </a:cubicBezTo>
                  <a:cubicBezTo>
                    <a:pt x="174" y="517"/>
                    <a:pt x="150" y="549"/>
                    <a:pt x="123" y="590"/>
                  </a:cubicBezTo>
                  <a:cubicBezTo>
                    <a:pt x="118" y="645"/>
                    <a:pt x="120" y="700"/>
                    <a:pt x="109" y="754"/>
                  </a:cubicBezTo>
                  <a:cubicBezTo>
                    <a:pt x="106" y="770"/>
                    <a:pt x="49" y="805"/>
                    <a:pt x="41" y="809"/>
                  </a:cubicBezTo>
                  <a:cubicBezTo>
                    <a:pt x="28" y="815"/>
                    <a:pt x="0" y="823"/>
                    <a:pt x="0" y="823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900" name="Line 36"/>
            <p:cNvSpPr>
              <a:spLocks noChangeShapeType="1"/>
            </p:cNvSpPr>
            <p:nvPr/>
          </p:nvSpPr>
          <p:spPr bwMode="auto">
            <a:xfrm>
              <a:off x="1498" y="2910"/>
              <a:ext cx="0" cy="58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901" name="Line 37"/>
            <p:cNvSpPr>
              <a:spLocks noChangeShapeType="1"/>
            </p:cNvSpPr>
            <p:nvPr/>
          </p:nvSpPr>
          <p:spPr bwMode="auto">
            <a:xfrm>
              <a:off x="1639" y="3008"/>
              <a:ext cx="0" cy="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902" name="Freeform 38"/>
            <p:cNvSpPr>
              <a:spLocks/>
            </p:cNvSpPr>
            <p:nvPr/>
          </p:nvSpPr>
          <p:spPr bwMode="auto">
            <a:xfrm>
              <a:off x="1686" y="2034"/>
              <a:ext cx="330" cy="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36"/>
                </a:cxn>
                <a:cxn ang="0">
                  <a:pos x="0" y="720"/>
                </a:cxn>
              </a:cxnLst>
              <a:rect l="0" t="0" r="r" b="b"/>
              <a:pathLst>
                <a:path w="336" h="720">
                  <a:moveTo>
                    <a:pt x="0" y="0"/>
                  </a:moveTo>
                  <a:cubicBezTo>
                    <a:pt x="168" y="108"/>
                    <a:pt x="336" y="216"/>
                    <a:pt x="336" y="336"/>
                  </a:cubicBezTo>
                  <a:cubicBezTo>
                    <a:pt x="336" y="456"/>
                    <a:pt x="168" y="588"/>
                    <a:pt x="0" y="7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903" name="Line 39"/>
            <p:cNvSpPr>
              <a:spLocks noChangeShapeType="1"/>
            </p:cNvSpPr>
            <p:nvPr/>
          </p:nvSpPr>
          <p:spPr bwMode="auto">
            <a:xfrm flipV="1">
              <a:off x="384" y="1851"/>
              <a:ext cx="141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904" name="Line 40"/>
            <p:cNvSpPr>
              <a:spLocks noChangeShapeType="1"/>
            </p:cNvSpPr>
            <p:nvPr/>
          </p:nvSpPr>
          <p:spPr bwMode="auto">
            <a:xfrm flipV="1">
              <a:off x="455" y="1918"/>
              <a:ext cx="141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905" name="Arc 41"/>
            <p:cNvSpPr>
              <a:spLocks/>
            </p:cNvSpPr>
            <p:nvPr/>
          </p:nvSpPr>
          <p:spPr bwMode="auto">
            <a:xfrm>
              <a:off x="645" y="2410"/>
              <a:ext cx="315" cy="413"/>
            </a:xfrm>
            <a:custGeom>
              <a:avLst/>
              <a:gdLst>
                <a:gd name="G0" fmla="+- 13361 0 0"/>
                <a:gd name="G1" fmla="+- 21600 0 0"/>
                <a:gd name="G2" fmla="+- 21600 0 0"/>
                <a:gd name="T0" fmla="*/ 0 w 13838"/>
                <a:gd name="T1" fmla="*/ 4628 h 21600"/>
                <a:gd name="T2" fmla="*/ 13838 w 13838"/>
                <a:gd name="T3" fmla="*/ 5 h 21600"/>
                <a:gd name="T4" fmla="*/ 13361 w 138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38" h="21600" fill="none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</a:path>
                <a:path w="13838" h="21600" stroke="0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  <a:lnTo>
                    <a:pt x="13361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4906" name="Line 42"/>
            <p:cNvSpPr>
              <a:spLocks noChangeShapeType="1"/>
            </p:cNvSpPr>
            <p:nvPr/>
          </p:nvSpPr>
          <p:spPr bwMode="auto">
            <a:xfrm flipH="1">
              <a:off x="738" y="2496"/>
              <a:ext cx="174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04907" name="Line 43"/>
            <p:cNvSpPr>
              <a:spLocks noChangeShapeType="1"/>
            </p:cNvSpPr>
            <p:nvPr/>
          </p:nvSpPr>
          <p:spPr bwMode="auto">
            <a:xfrm flipH="1" flipV="1">
              <a:off x="1162" y="1054"/>
              <a:ext cx="141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04910" name="Line 46"/>
          <p:cNvSpPr>
            <a:spLocks noChangeShapeType="1"/>
          </p:cNvSpPr>
          <p:nvPr/>
        </p:nvSpPr>
        <p:spPr bwMode="auto">
          <a:xfrm rot="17486864" flipH="1">
            <a:off x="6724650" y="3003550"/>
            <a:ext cx="190500" cy="114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4911" name="Line 47"/>
          <p:cNvSpPr>
            <a:spLocks noChangeShapeType="1"/>
          </p:cNvSpPr>
          <p:nvPr/>
        </p:nvSpPr>
        <p:spPr bwMode="auto">
          <a:xfrm rot="17486864" flipH="1">
            <a:off x="6724650" y="4032250"/>
            <a:ext cx="190500" cy="114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4912" name="Rectangle 48"/>
          <p:cNvSpPr>
            <a:spLocks noChangeArrowheads="1"/>
          </p:cNvSpPr>
          <p:nvPr/>
        </p:nvSpPr>
        <p:spPr bwMode="auto">
          <a:xfrm>
            <a:off x="3586163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8686800" cy="1371600"/>
          </a:xfrm>
        </p:spPr>
        <p:txBody>
          <a:bodyPr/>
          <a:lstStyle/>
          <a:p>
            <a:r>
              <a:rPr lang="ca-ES" sz="2800" b="1">
                <a:solidFill>
                  <a:schemeClr val="tx1"/>
                </a:solidFill>
              </a:rPr>
              <a:t>ESTRATEGIA CHIVA: Situación 2. Opción C</a:t>
            </a:r>
            <a:r>
              <a:rPr lang="es-ES" sz="2800" b="1">
                <a:solidFill>
                  <a:schemeClr val="tx1"/>
                </a:solidFill>
              </a:rPr>
              <a:t/>
            </a:r>
            <a:br>
              <a:rPr lang="es-ES" sz="2800" b="1">
                <a:solidFill>
                  <a:schemeClr val="tx1"/>
                </a:solidFill>
              </a:rPr>
            </a:b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4822825" y="57800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6917" name="Text Box 5"/>
          <p:cNvSpPr txBox="1">
            <a:spLocks noChangeArrowheads="1"/>
          </p:cNvSpPr>
          <p:nvPr/>
        </p:nvSpPr>
        <p:spPr bwMode="auto">
          <a:xfrm>
            <a:off x="4822825" y="57800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6918" name="Arc 6"/>
          <p:cNvSpPr>
            <a:spLocks/>
          </p:cNvSpPr>
          <p:nvPr/>
        </p:nvSpPr>
        <p:spPr bwMode="auto">
          <a:xfrm>
            <a:off x="5010150" y="3352800"/>
            <a:ext cx="809625" cy="6572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2382"/>
              <a:gd name="T1" fmla="*/ 21600 h 21600"/>
              <a:gd name="T2" fmla="*/ 22382 w 22382"/>
              <a:gd name="T3" fmla="*/ 14 h 21600"/>
              <a:gd name="T4" fmla="*/ 21600 w 223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82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1860" y="0"/>
                  <a:pt x="22121" y="4"/>
                  <a:pt x="22381" y="14"/>
                </a:cubicBezTo>
              </a:path>
              <a:path w="22382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1860" y="0"/>
                  <a:pt x="22121" y="4"/>
                  <a:pt x="22381" y="14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19" name="Line 7"/>
          <p:cNvSpPr>
            <a:spLocks noChangeShapeType="1"/>
          </p:cNvSpPr>
          <p:nvPr/>
        </p:nvSpPr>
        <p:spPr bwMode="auto">
          <a:xfrm>
            <a:off x="5006975" y="3989388"/>
            <a:ext cx="3175" cy="2046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20" name="Arc 8"/>
          <p:cNvSpPr>
            <a:spLocks/>
          </p:cNvSpPr>
          <p:nvPr/>
        </p:nvSpPr>
        <p:spPr bwMode="auto">
          <a:xfrm>
            <a:off x="5830888" y="1377950"/>
            <a:ext cx="817562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21" name="Line 9"/>
          <p:cNvSpPr>
            <a:spLocks noChangeShapeType="1"/>
          </p:cNvSpPr>
          <p:nvPr/>
        </p:nvSpPr>
        <p:spPr bwMode="auto">
          <a:xfrm>
            <a:off x="6648450" y="2019300"/>
            <a:ext cx="3175" cy="395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22" name="Arc 10"/>
          <p:cNvSpPr>
            <a:spLocks/>
          </p:cNvSpPr>
          <p:nvPr/>
        </p:nvSpPr>
        <p:spPr bwMode="auto">
          <a:xfrm>
            <a:off x="5322888" y="1657350"/>
            <a:ext cx="1162050" cy="1819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7 w 21600"/>
              <a:gd name="T1" fmla="*/ 22162 h 22162"/>
              <a:gd name="T2" fmla="*/ 21600 w 21600"/>
              <a:gd name="T3" fmla="*/ 0 h 22162"/>
              <a:gd name="T4" fmla="*/ 21600 w 21600"/>
              <a:gd name="T5" fmla="*/ 21600 h 2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62" fill="none" extrusionOk="0">
                <a:moveTo>
                  <a:pt x="7" y="22161"/>
                </a:moveTo>
                <a:cubicBezTo>
                  <a:pt x="2" y="21974"/>
                  <a:pt x="0" y="21787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162" stroke="0" extrusionOk="0">
                <a:moveTo>
                  <a:pt x="7" y="22161"/>
                </a:moveTo>
                <a:cubicBezTo>
                  <a:pt x="2" y="21974"/>
                  <a:pt x="0" y="21787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23" name="Line 11"/>
          <p:cNvSpPr>
            <a:spLocks noChangeShapeType="1"/>
          </p:cNvSpPr>
          <p:nvPr/>
        </p:nvSpPr>
        <p:spPr bwMode="auto">
          <a:xfrm flipV="1">
            <a:off x="5837238" y="806450"/>
            <a:ext cx="0" cy="525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24" name="Line 12"/>
          <p:cNvSpPr>
            <a:spLocks noChangeShapeType="1"/>
          </p:cNvSpPr>
          <p:nvPr/>
        </p:nvSpPr>
        <p:spPr bwMode="auto">
          <a:xfrm flipV="1">
            <a:off x="6492875" y="5367338"/>
            <a:ext cx="0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25" name="Line 13"/>
          <p:cNvSpPr>
            <a:spLocks noChangeShapeType="1"/>
          </p:cNvSpPr>
          <p:nvPr/>
        </p:nvSpPr>
        <p:spPr bwMode="auto">
          <a:xfrm flipV="1">
            <a:off x="5240338" y="4225925"/>
            <a:ext cx="0" cy="166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26" name="Oval 14"/>
          <p:cNvSpPr>
            <a:spLocks noChangeArrowheads="1"/>
          </p:cNvSpPr>
          <p:nvPr/>
        </p:nvSpPr>
        <p:spPr bwMode="auto">
          <a:xfrm>
            <a:off x="6596063" y="5070475"/>
            <a:ext cx="90487" cy="793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27" name="Line 15"/>
          <p:cNvSpPr>
            <a:spLocks noChangeShapeType="1"/>
          </p:cNvSpPr>
          <p:nvPr/>
        </p:nvSpPr>
        <p:spPr bwMode="auto">
          <a:xfrm>
            <a:off x="6650038" y="4130675"/>
            <a:ext cx="0" cy="928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28" name="Line 16"/>
          <p:cNvSpPr>
            <a:spLocks noChangeShapeType="1"/>
          </p:cNvSpPr>
          <p:nvPr/>
        </p:nvSpPr>
        <p:spPr bwMode="auto">
          <a:xfrm flipV="1">
            <a:off x="5202238" y="2178050"/>
            <a:ext cx="223837" cy="317500"/>
          </a:xfrm>
          <a:prstGeom prst="line">
            <a:avLst/>
          </a:prstGeom>
          <a:noFill/>
          <a:ln w="19050">
            <a:solidFill>
              <a:srgbClr val="FFFF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29" name="Line 17"/>
          <p:cNvSpPr>
            <a:spLocks noChangeShapeType="1"/>
          </p:cNvSpPr>
          <p:nvPr/>
        </p:nvSpPr>
        <p:spPr bwMode="auto">
          <a:xfrm flipH="1" flipV="1">
            <a:off x="6127750" y="1184275"/>
            <a:ext cx="2238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30" name="Line 18"/>
          <p:cNvSpPr>
            <a:spLocks noChangeShapeType="1"/>
          </p:cNvSpPr>
          <p:nvPr/>
        </p:nvSpPr>
        <p:spPr bwMode="auto">
          <a:xfrm>
            <a:off x="6492875" y="44640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6931" name="Line 19"/>
          <p:cNvSpPr>
            <a:spLocks noChangeShapeType="1"/>
          </p:cNvSpPr>
          <p:nvPr/>
        </p:nvSpPr>
        <p:spPr bwMode="auto">
          <a:xfrm flipV="1">
            <a:off x="6797675" y="2025650"/>
            <a:ext cx="0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33" name="Text Box 21"/>
          <p:cNvSpPr txBox="1">
            <a:spLocks noChangeArrowheads="1"/>
          </p:cNvSpPr>
          <p:nvPr/>
        </p:nvSpPr>
        <p:spPr bwMode="auto">
          <a:xfrm>
            <a:off x="1857375" y="57800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6934" name="Text Box 22"/>
          <p:cNvSpPr txBox="1">
            <a:spLocks noChangeArrowheads="1"/>
          </p:cNvSpPr>
          <p:nvPr/>
        </p:nvSpPr>
        <p:spPr bwMode="auto">
          <a:xfrm>
            <a:off x="1857375" y="57800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6935" name="Arc 23"/>
          <p:cNvSpPr>
            <a:spLocks/>
          </p:cNvSpPr>
          <p:nvPr/>
        </p:nvSpPr>
        <p:spPr bwMode="auto">
          <a:xfrm>
            <a:off x="2041525" y="3348038"/>
            <a:ext cx="781050" cy="6572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36" name="Line 24"/>
          <p:cNvSpPr>
            <a:spLocks noChangeShapeType="1"/>
          </p:cNvSpPr>
          <p:nvPr/>
        </p:nvSpPr>
        <p:spPr bwMode="auto">
          <a:xfrm>
            <a:off x="2041525" y="3989388"/>
            <a:ext cx="3175" cy="2046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37" name="Arc 25"/>
          <p:cNvSpPr>
            <a:spLocks/>
          </p:cNvSpPr>
          <p:nvPr/>
        </p:nvSpPr>
        <p:spPr bwMode="auto">
          <a:xfrm>
            <a:off x="2865438" y="1377950"/>
            <a:ext cx="817562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38" name="Line 26"/>
          <p:cNvSpPr>
            <a:spLocks noChangeShapeType="1"/>
          </p:cNvSpPr>
          <p:nvPr/>
        </p:nvSpPr>
        <p:spPr bwMode="auto">
          <a:xfrm>
            <a:off x="3683000" y="2019300"/>
            <a:ext cx="3175" cy="395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39" name="Arc 27"/>
          <p:cNvSpPr>
            <a:spLocks/>
          </p:cNvSpPr>
          <p:nvPr/>
        </p:nvSpPr>
        <p:spPr bwMode="auto">
          <a:xfrm>
            <a:off x="2354263" y="1654175"/>
            <a:ext cx="1162050" cy="17986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21600"/>
              <a:gd name="T1" fmla="*/ 21909 h 21909"/>
              <a:gd name="T2" fmla="*/ 21600 w 21600"/>
              <a:gd name="T3" fmla="*/ 0 h 21909"/>
              <a:gd name="T4" fmla="*/ 21600 w 21600"/>
              <a:gd name="T5" fmla="*/ 21600 h 2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09" fill="none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909" stroke="0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40" name="Arc 28"/>
          <p:cNvSpPr>
            <a:spLocks/>
          </p:cNvSpPr>
          <p:nvPr/>
        </p:nvSpPr>
        <p:spPr bwMode="auto">
          <a:xfrm>
            <a:off x="2890838" y="1625600"/>
            <a:ext cx="808037" cy="492125"/>
          </a:xfrm>
          <a:custGeom>
            <a:avLst/>
            <a:gdLst>
              <a:gd name="G0" fmla="+- 0 0 0"/>
              <a:gd name="G1" fmla="+- 14901 0 0"/>
              <a:gd name="G2" fmla="+- 21600 0 0"/>
              <a:gd name="T0" fmla="*/ 15637 w 21575"/>
              <a:gd name="T1" fmla="*/ 0 h 14901"/>
              <a:gd name="T2" fmla="*/ 21575 w 21575"/>
              <a:gd name="T3" fmla="*/ 13860 h 14901"/>
              <a:gd name="T4" fmla="*/ 0 w 21575"/>
              <a:gd name="T5" fmla="*/ 14901 h 14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75" h="14901" fill="none" extrusionOk="0">
                <a:moveTo>
                  <a:pt x="15637" y="-1"/>
                </a:moveTo>
                <a:cubicBezTo>
                  <a:pt x="19217" y="3756"/>
                  <a:pt x="21324" y="8676"/>
                  <a:pt x="21574" y="13860"/>
                </a:cubicBezTo>
              </a:path>
              <a:path w="21575" h="14901" stroke="0" extrusionOk="0">
                <a:moveTo>
                  <a:pt x="15637" y="-1"/>
                </a:moveTo>
                <a:cubicBezTo>
                  <a:pt x="19217" y="3756"/>
                  <a:pt x="21324" y="8676"/>
                  <a:pt x="21574" y="13860"/>
                </a:cubicBezTo>
                <a:lnTo>
                  <a:pt x="0" y="1490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41" name="Line 29"/>
          <p:cNvSpPr>
            <a:spLocks noChangeShapeType="1"/>
          </p:cNvSpPr>
          <p:nvPr/>
        </p:nvSpPr>
        <p:spPr bwMode="auto">
          <a:xfrm>
            <a:off x="3695700" y="2043113"/>
            <a:ext cx="0" cy="850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42" name="Line 30"/>
          <p:cNvSpPr>
            <a:spLocks noChangeShapeType="1"/>
          </p:cNvSpPr>
          <p:nvPr/>
        </p:nvSpPr>
        <p:spPr bwMode="auto">
          <a:xfrm flipV="1">
            <a:off x="2871788" y="806450"/>
            <a:ext cx="0" cy="525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43" name="Line 31"/>
          <p:cNvSpPr>
            <a:spLocks noChangeShapeType="1"/>
          </p:cNvSpPr>
          <p:nvPr/>
        </p:nvSpPr>
        <p:spPr bwMode="auto">
          <a:xfrm>
            <a:off x="3844925" y="1811338"/>
            <a:ext cx="0" cy="852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44" name="Line 32"/>
          <p:cNvSpPr>
            <a:spLocks noChangeShapeType="1"/>
          </p:cNvSpPr>
          <p:nvPr/>
        </p:nvSpPr>
        <p:spPr bwMode="auto">
          <a:xfrm flipV="1">
            <a:off x="3549650" y="5367338"/>
            <a:ext cx="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45" name="Line 33"/>
          <p:cNvSpPr>
            <a:spLocks noChangeShapeType="1"/>
          </p:cNvSpPr>
          <p:nvPr/>
        </p:nvSpPr>
        <p:spPr bwMode="auto">
          <a:xfrm flipV="1">
            <a:off x="2274888" y="4225925"/>
            <a:ext cx="0" cy="166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46" name="Oval 34"/>
          <p:cNvSpPr>
            <a:spLocks noChangeArrowheads="1"/>
          </p:cNvSpPr>
          <p:nvPr/>
        </p:nvSpPr>
        <p:spPr bwMode="auto">
          <a:xfrm>
            <a:off x="3619500" y="5070475"/>
            <a:ext cx="147638" cy="1555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47" name="Freeform 35"/>
          <p:cNvSpPr>
            <a:spLocks/>
          </p:cNvSpPr>
          <p:nvPr/>
        </p:nvSpPr>
        <p:spPr bwMode="auto">
          <a:xfrm>
            <a:off x="3652838" y="2816225"/>
            <a:ext cx="517525" cy="132556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68" y="41"/>
              </a:cxn>
              <a:cxn ang="0">
                <a:pos x="274" y="82"/>
              </a:cxn>
              <a:cxn ang="0">
                <a:pos x="301" y="137"/>
              </a:cxn>
              <a:cxn ang="0">
                <a:pos x="329" y="178"/>
              </a:cxn>
              <a:cxn ang="0">
                <a:pos x="315" y="219"/>
              </a:cxn>
              <a:cxn ang="0">
                <a:pos x="329" y="261"/>
              </a:cxn>
              <a:cxn ang="0">
                <a:pos x="315" y="411"/>
              </a:cxn>
              <a:cxn ang="0">
                <a:pos x="219" y="494"/>
              </a:cxn>
              <a:cxn ang="0">
                <a:pos x="123" y="590"/>
              </a:cxn>
              <a:cxn ang="0">
                <a:pos x="109" y="754"/>
              </a:cxn>
              <a:cxn ang="0">
                <a:pos x="41" y="809"/>
              </a:cxn>
              <a:cxn ang="0">
                <a:pos x="0" y="823"/>
              </a:cxn>
            </a:cxnLst>
            <a:rect l="0" t="0" r="r" b="b"/>
            <a:pathLst>
              <a:path w="331" h="823">
                <a:moveTo>
                  <a:pt x="27" y="0"/>
                </a:moveTo>
                <a:cubicBezTo>
                  <a:pt x="41" y="14"/>
                  <a:pt x="50" y="33"/>
                  <a:pt x="68" y="41"/>
                </a:cubicBezTo>
                <a:cubicBezTo>
                  <a:pt x="98" y="54"/>
                  <a:pt x="240" y="77"/>
                  <a:pt x="274" y="82"/>
                </a:cubicBezTo>
                <a:cubicBezTo>
                  <a:pt x="283" y="100"/>
                  <a:pt x="291" y="119"/>
                  <a:pt x="301" y="137"/>
                </a:cubicBezTo>
                <a:cubicBezTo>
                  <a:pt x="309" y="151"/>
                  <a:pt x="326" y="162"/>
                  <a:pt x="329" y="178"/>
                </a:cubicBezTo>
                <a:cubicBezTo>
                  <a:pt x="331" y="192"/>
                  <a:pt x="320" y="205"/>
                  <a:pt x="315" y="219"/>
                </a:cubicBezTo>
                <a:cubicBezTo>
                  <a:pt x="320" y="233"/>
                  <a:pt x="329" y="246"/>
                  <a:pt x="329" y="261"/>
                </a:cubicBezTo>
                <a:cubicBezTo>
                  <a:pt x="329" y="311"/>
                  <a:pt x="325" y="362"/>
                  <a:pt x="315" y="411"/>
                </a:cubicBezTo>
                <a:cubicBezTo>
                  <a:pt x="304" y="462"/>
                  <a:pt x="257" y="475"/>
                  <a:pt x="219" y="494"/>
                </a:cubicBezTo>
                <a:cubicBezTo>
                  <a:pt x="174" y="517"/>
                  <a:pt x="150" y="549"/>
                  <a:pt x="123" y="590"/>
                </a:cubicBezTo>
                <a:cubicBezTo>
                  <a:pt x="118" y="645"/>
                  <a:pt x="120" y="700"/>
                  <a:pt x="109" y="754"/>
                </a:cubicBezTo>
                <a:cubicBezTo>
                  <a:pt x="106" y="770"/>
                  <a:pt x="49" y="805"/>
                  <a:pt x="41" y="809"/>
                </a:cubicBezTo>
                <a:cubicBezTo>
                  <a:pt x="28" y="815"/>
                  <a:pt x="0" y="823"/>
                  <a:pt x="0" y="82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48" name="Line 36"/>
          <p:cNvSpPr>
            <a:spLocks noChangeShapeType="1"/>
          </p:cNvSpPr>
          <p:nvPr/>
        </p:nvSpPr>
        <p:spPr bwMode="auto">
          <a:xfrm>
            <a:off x="3695700" y="4130675"/>
            <a:ext cx="0" cy="9286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49" name="Line 37"/>
          <p:cNvSpPr>
            <a:spLocks noChangeShapeType="1"/>
          </p:cNvSpPr>
          <p:nvPr/>
        </p:nvSpPr>
        <p:spPr bwMode="auto">
          <a:xfrm>
            <a:off x="3919538" y="4286250"/>
            <a:ext cx="0" cy="85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50" name="Freeform 38"/>
          <p:cNvSpPr>
            <a:spLocks/>
          </p:cNvSpPr>
          <p:nvPr/>
        </p:nvSpPr>
        <p:spPr bwMode="auto">
          <a:xfrm>
            <a:off x="3994150" y="2740025"/>
            <a:ext cx="523875" cy="1160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336"/>
              </a:cxn>
              <a:cxn ang="0">
                <a:pos x="0" y="720"/>
              </a:cxn>
            </a:cxnLst>
            <a:rect l="0" t="0" r="r" b="b"/>
            <a:pathLst>
              <a:path w="336" h="720">
                <a:moveTo>
                  <a:pt x="0" y="0"/>
                </a:moveTo>
                <a:cubicBezTo>
                  <a:pt x="168" y="108"/>
                  <a:pt x="336" y="216"/>
                  <a:pt x="336" y="336"/>
                </a:cubicBezTo>
                <a:cubicBezTo>
                  <a:pt x="336" y="456"/>
                  <a:pt x="168" y="588"/>
                  <a:pt x="0" y="72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51" name="Line 39"/>
          <p:cNvSpPr>
            <a:spLocks noChangeShapeType="1"/>
          </p:cNvSpPr>
          <p:nvPr/>
        </p:nvSpPr>
        <p:spPr bwMode="auto">
          <a:xfrm flipV="1">
            <a:off x="1927225" y="2449513"/>
            <a:ext cx="223838" cy="317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52" name="Line 40"/>
          <p:cNvSpPr>
            <a:spLocks noChangeShapeType="1"/>
          </p:cNvSpPr>
          <p:nvPr/>
        </p:nvSpPr>
        <p:spPr bwMode="auto">
          <a:xfrm flipV="1">
            <a:off x="2039938" y="2555875"/>
            <a:ext cx="223837" cy="315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53" name="Arc 41"/>
          <p:cNvSpPr>
            <a:spLocks/>
          </p:cNvSpPr>
          <p:nvPr/>
        </p:nvSpPr>
        <p:spPr bwMode="auto">
          <a:xfrm>
            <a:off x="2341563" y="3336925"/>
            <a:ext cx="500062" cy="655638"/>
          </a:xfrm>
          <a:custGeom>
            <a:avLst/>
            <a:gdLst>
              <a:gd name="G0" fmla="+- 13361 0 0"/>
              <a:gd name="G1" fmla="+- 21600 0 0"/>
              <a:gd name="G2" fmla="+- 21600 0 0"/>
              <a:gd name="T0" fmla="*/ 0 w 13838"/>
              <a:gd name="T1" fmla="*/ 4628 h 21600"/>
              <a:gd name="T2" fmla="*/ 13838 w 13838"/>
              <a:gd name="T3" fmla="*/ 5 h 21600"/>
              <a:gd name="T4" fmla="*/ 13361 w 138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38" h="21600" fill="none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</a:path>
              <a:path w="13838" h="21600" stroke="0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  <a:lnTo>
                  <a:pt x="13361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6954" name="Line 42"/>
          <p:cNvSpPr>
            <a:spLocks noChangeShapeType="1"/>
          </p:cNvSpPr>
          <p:nvPr/>
        </p:nvSpPr>
        <p:spPr bwMode="auto">
          <a:xfrm flipH="1">
            <a:off x="2489200" y="3473450"/>
            <a:ext cx="276225" cy="136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55" name="Line 43"/>
          <p:cNvSpPr>
            <a:spLocks noChangeShapeType="1"/>
          </p:cNvSpPr>
          <p:nvPr/>
        </p:nvSpPr>
        <p:spPr bwMode="auto">
          <a:xfrm flipH="1" flipV="1">
            <a:off x="3162300" y="1184275"/>
            <a:ext cx="2238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6958" name="Line 46"/>
          <p:cNvSpPr>
            <a:spLocks noChangeShapeType="1"/>
          </p:cNvSpPr>
          <p:nvPr/>
        </p:nvSpPr>
        <p:spPr bwMode="auto">
          <a:xfrm rot="17486864" flipH="1">
            <a:off x="6646863" y="2901950"/>
            <a:ext cx="190500" cy="114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6959" name="Line 47"/>
          <p:cNvSpPr>
            <a:spLocks noChangeShapeType="1"/>
          </p:cNvSpPr>
          <p:nvPr/>
        </p:nvSpPr>
        <p:spPr bwMode="auto">
          <a:xfrm rot="17486864" flipH="1">
            <a:off x="6651625" y="3930650"/>
            <a:ext cx="190500" cy="114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6960" name="Rectangle 48"/>
          <p:cNvSpPr>
            <a:spLocks noChangeArrowheads="1"/>
          </p:cNvSpPr>
          <p:nvPr/>
        </p:nvSpPr>
        <p:spPr bwMode="auto">
          <a:xfrm>
            <a:off x="3802063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2_88</a:t>
            </a:r>
          </a:p>
        </p:txBody>
      </p:sp>
      <p:sp>
        <p:nvSpPr>
          <p:cNvPr id="806961" name="Arc 49"/>
          <p:cNvSpPr>
            <a:spLocks/>
          </p:cNvSpPr>
          <p:nvPr/>
        </p:nvSpPr>
        <p:spPr bwMode="auto">
          <a:xfrm>
            <a:off x="5354638" y="1700213"/>
            <a:ext cx="1162050" cy="17986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21600"/>
              <a:gd name="T1" fmla="*/ 21909 h 21909"/>
              <a:gd name="T2" fmla="*/ 21600 w 21600"/>
              <a:gd name="T3" fmla="*/ 0 h 21909"/>
              <a:gd name="T4" fmla="*/ 21600 w 21600"/>
              <a:gd name="T5" fmla="*/ 21600 h 2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09" fill="none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909" stroke="0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1275"/>
            <a:ext cx="9217025" cy="1371600"/>
          </a:xfrm>
        </p:spPr>
        <p:txBody>
          <a:bodyPr/>
          <a:lstStyle/>
          <a:p>
            <a:r>
              <a:rPr lang="ca-ES" sz="2800" b="1">
                <a:solidFill>
                  <a:schemeClr val="tx1"/>
                </a:solidFill>
              </a:rPr>
              <a:t>ESTRATEGIA CHIVA: Situación 2 con atrofia proximal de v. Giacomini. Opción A</a:t>
            </a:r>
            <a:r>
              <a:rPr lang="es-ES" sz="2800" b="1">
                <a:solidFill>
                  <a:schemeClr val="tx1"/>
                </a:solidFill>
              </a:rPr>
              <a:t/>
            </a:r>
            <a:br>
              <a:rPr lang="es-ES" sz="2800" b="1">
                <a:solidFill>
                  <a:schemeClr val="tx1"/>
                </a:solidFill>
              </a:rPr>
            </a:b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808964" name="Text Box 4"/>
          <p:cNvSpPr txBox="1">
            <a:spLocks noChangeArrowheads="1"/>
          </p:cNvSpPr>
          <p:nvPr/>
        </p:nvSpPr>
        <p:spPr bwMode="auto">
          <a:xfrm>
            <a:off x="1841500" y="59182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8965" name="Text Box 5"/>
          <p:cNvSpPr txBox="1">
            <a:spLocks noChangeArrowheads="1"/>
          </p:cNvSpPr>
          <p:nvPr/>
        </p:nvSpPr>
        <p:spPr bwMode="auto">
          <a:xfrm>
            <a:off x="1841500" y="59182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8969" name="Arc 9"/>
          <p:cNvSpPr>
            <a:spLocks/>
          </p:cNvSpPr>
          <p:nvPr/>
        </p:nvSpPr>
        <p:spPr bwMode="auto">
          <a:xfrm>
            <a:off x="2530475" y="3609975"/>
            <a:ext cx="738188" cy="623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70" name="Line 10"/>
          <p:cNvSpPr>
            <a:spLocks noChangeShapeType="1"/>
          </p:cNvSpPr>
          <p:nvPr/>
        </p:nvSpPr>
        <p:spPr bwMode="auto">
          <a:xfrm>
            <a:off x="2530475" y="4217988"/>
            <a:ext cx="3175" cy="1941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71" name="Arc 11"/>
          <p:cNvSpPr>
            <a:spLocks/>
          </p:cNvSpPr>
          <p:nvPr/>
        </p:nvSpPr>
        <p:spPr bwMode="auto">
          <a:xfrm>
            <a:off x="3308350" y="1739900"/>
            <a:ext cx="773113" cy="650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72" name="Line 12"/>
          <p:cNvSpPr>
            <a:spLocks noChangeShapeType="1"/>
          </p:cNvSpPr>
          <p:nvPr/>
        </p:nvSpPr>
        <p:spPr bwMode="auto">
          <a:xfrm>
            <a:off x="4081463" y="2349500"/>
            <a:ext cx="3175" cy="3754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73" name="Arc 13"/>
          <p:cNvSpPr>
            <a:spLocks/>
          </p:cNvSpPr>
          <p:nvPr/>
        </p:nvSpPr>
        <p:spPr bwMode="auto">
          <a:xfrm>
            <a:off x="2825750" y="2001838"/>
            <a:ext cx="1098550" cy="17065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21600"/>
              <a:gd name="T1" fmla="*/ 21909 h 21909"/>
              <a:gd name="T2" fmla="*/ 21600 w 21600"/>
              <a:gd name="T3" fmla="*/ 0 h 21909"/>
              <a:gd name="T4" fmla="*/ 21600 w 21600"/>
              <a:gd name="T5" fmla="*/ 21600 h 2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09" fill="none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909" stroke="0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74" name="Line 14"/>
          <p:cNvSpPr>
            <a:spLocks noChangeShapeType="1"/>
          </p:cNvSpPr>
          <p:nvPr/>
        </p:nvSpPr>
        <p:spPr bwMode="auto">
          <a:xfrm flipV="1">
            <a:off x="3314700" y="1198563"/>
            <a:ext cx="1588" cy="4987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75" name="Line 15"/>
          <p:cNvSpPr>
            <a:spLocks noChangeShapeType="1"/>
          </p:cNvSpPr>
          <p:nvPr/>
        </p:nvSpPr>
        <p:spPr bwMode="auto">
          <a:xfrm flipV="1">
            <a:off x="3954463" y="5526088"/>
            <a:ext cx="1587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76" name="Line 16"/>
          <p:cNvSpPr>
            <a:spLocks noChangeShapeType="1"/>
          </p:cNvSpPr>
          <p:nvPr/>
        </p:nvSpPr>
        <p:spPr bwMode="auto">
          <a:xfrm flipV="1">
            <a:off x="2751138" y="4443413"/>
            <a:ext cx="1587" cy="157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77" name="Oval 17"/>
          <p:cNvSpPr>
            <a:spLocks noChangeArrowheads="1"/>
          </p:cNvSpPr>
          <p:nvPr/>
        </p:nvSpPr>
        <p:spPr bwMode="auto">
          <a:xfrm>
            <a:off x="1906588" y="5040313"/>
            <a:ext cx="144462" cy="1444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78" name="Line 18"/>
          <p:cNvSpPr>
            <a:spLocks noChangeShapeType="1"/>
          </p:cNvSpPr>
          <p:nvPr/>
        </p:nvSpPr>
        <p:spPr bwMode="auto">
          <a:xfrm rot="20869430" flipV="1">
            <a:off x="2422525" y="3097213"/>
            <a:ext cx="21113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79" name="Line 19"/>
          <p:cNvSpPr>
            <a:spLocks noChangeShapeType="1"/>
          </p:cNvSpPr>
          <p:nvPr/>
        </p:nvSpPr>
        <p:spPr bwMode="auto">
          <a:xfrm rot="20764015" flipV="1">
            <a:off x="2565400" y="3140075"/>
            <a:ext cx="212725" cy="300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80" name="Arc 20"/>
          <p:cNvSpPr>
            <a:spLocks/>
          </p:cNvSpPr>
          <p:nvPr/>
        </p:nvSpPr>
        <p:spPr bwMode="auto">
          <a:xfrm>
            <a:off x="2813050" y="3598863"/>
            <a:ext cx="473075" cy="622300"/>
          </a:xfrm>
          <a:custGeom>
            <a:avLst/>
            <a:gdLst>
              <a:gd name="G0" fmla="+- 13361 0 0"/>
              <a:gd name="G1" fmla="+- 21600 0 0"/>
              <a:gd name="G2" fmla="+- 21600 0 0"/>
              <a:gd name="T0" fmla="*/ 0 w 13838"/>
              <a:gd name="T1" fmla="*/ 4628 h 21600"/>
              <a:gd name="T2" fmla="*/ 13838 w 13838"/>
              <a:gd name="T3" fmla="*/ 5 h 21600"/>
              <a:gd name="T4" fmla="*/ 13361 w 138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38" h="21600" fill="none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</a:path>
              <a:path w="13838" h="21600" stroke="0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  <a:lnTo>
                  <a:pt x="13361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81" name="Line 21"/>
          <p:cNvSpPr>
            <a:spLocks noChangeShapeType="1"/>
          </p:cNvSpPr>
          <p:nvPr/>
        </p:nvSpPr>
        <p:spPr bwMode="auto">
          <a:xfrm flipH="1">
            <a:off x="2952750" y="3729038"/>
            <a:ext cx="261938" cy="128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82" name="Line 22"/>
          <p:cNvSpPr>
            <a:spLocks noChangeShapeType="1"/>
          </p:cNvSpPr>
          <p:nvPr/>
        </p:nvSpPr>
        <p:spPr bwMode="auto">
          <a:xfrm flipH="1" flipV="1">
            <a:off x="3589338" y="1555750"/>
            <a:ext cx="211137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83" name="Arc 23"/>
          <p:cNvSpPr>
            <a:spLocks/>
          </p:cNvSpPr>
          <p:nvPr/>
        </p:nvSpPr>
        <p:spPr bwMode="auto">
          <a:xfrm>
            <a:off x="2825750" y="2865438"/>
            <a:ext cx="1098550" cy="835025"/>
          </a:xfrm>
          <a:custGeom>
            <a:avLst/>
            <a:gdLst>
              <a:gd name="G0" fmla="+- 21600 0 0"/>
              <a:gd name="G1" fmla="+- 10398 0 0"/>
              <a:gd name="G2" fmla="+- 21600 0 0"/>
              <a:gd name="T0" fmla="*/ 2 w 21600"/>
              <a:gd name="T1" fmla="*/ 10707 h 10707"/>
              <a:gd name="T2" fmla="*/ 2668 w 21600"/>
              <a:gd name="T3" fmla="*/ 0 h 10707"/>
              <a:gd name="T4" fmla="*/ 21600 w 21600"/>
              <a:gd name="T5" fmla="*/ 10398 h 10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0707" fill="none" extrusionOk="0">
                <a:moveTo>
                  <a:pt x="2" y="10706"/>
                </a:moveTo>
                <a:cubicBezTo>
                  <a:pt x="0" y="10604"/>
                  <a:pt x="0" y="10501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</a:path>
              <a:path w="21600" h="10707" stroke="0" extrusionOk="0">
                <a:moveTo>
                  <a:pt x="2" y="10706"/>
                </a:moveTo>
                <a:cubicBezTo>
                  <a:pt x="0" y="10604"/>
                  <a:pt x="0" y="10501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  <a:lnTo>
                  <a:pt x="21600" y="1039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84" name="Freeform 24"/>
          <p:cNvSpPr>
            <a:spLocks/>
          </p:cNvSpPr>
          <p:nvPr/>
        </p:nvSpPr>
        <p:spPr bwMode="auto">
          <a:xfrm>
            <a:off x="1989138" y="2828925"/>
            <a:ext cx="968375" cy="2251075"/>
          </a:xfrm>
          <a:custGeom>
            <a:avLst/>
            <a:gdLst/>
            <a:ahLst/>
            <a:cxnLst>
              <a:cxn ang="0">
                <a:pos x="645" y="34"/>
              </a:cxn>
              <a:cxn ang="0">
                <a:pos x="484" y="0"/>
              </a:cxn>
              <a:cxn ang="0">
                <a:pos x="444" y="7"/>
              </a:cxn>
              <a:cxn ang="0">
                <a:pos x="431" y="54"/>
              </a:cxn>
              <a:cxn ang="0">
                <a:pos x="377" y="74"/>
              </a:cxn>
              <a:cxn ang="0">
                <a:pos x="270" y="54"/>
              </a:cxn>
              <a:cxn ang="0">
                <a:pos x="250" y="174"/>
              </a:cxn>
              <a:cxn ang="0">
                <a:pos x="156" y="201"/>
              </a:cxn>
              <a:cxn ang="0">
                <a:pos x="116" y="268"/>
              </a:cxn>
              <a:cxn ang="0">
                <a:pos x="176" y="315"/>
              </a:cxn>
              <a:cxn ang="0">
                <a:pos x="169" y="409"/>
              </a:cxn>
              <a:cxn ang="0">
                <a:pos x="109" y="449"/>
              </a:cxn>
              <a:cxn ang="0">
                <a:pos x="35" y="529"/>
              </a:cxn>
              <a:cxn ang="0">
                <a:pos x="42" y="563"/>
              </a:cxn>
              <a:cxn ang="0">
                <a:pos x="116" y="616"/>
              </a:cxn>
              <a:cxn ang="0">
                <a:pos x="156" y="697"/>
              </a:cxn>
              <a:cxn ang="0">
                <a:pos x="96" y="811"/>
              </a:cxn>
              <a:cxn ang="0">
                <a:pos x="2" y="911"/>
              </a:cxn>
              <a:cxn ang="0">
                <a:pos x="15" y="985"/>
              </a:cxn>
              <a:cxn ang="0">
                <a:pos x="123" y="1065"/>
              </a:cxn>
              <a:cxn ang="0">
                <a:pos x="102" y="1145"/>
              </a:cxn>
              <a:cxn ang="0">
                <a:pos x="49" y="1233"/>
              </a:cxn>
              <a:cxn ang="0">
                <a:pos x="22" y="1273"/>
              </a:cxn>
              <a:cxn ang="0">
                <a:pos x="96" y="1299"/>
              </a:cxn>
              <a:cxn ang="0">
                <a:pos x="102" y="1440"/>
              </a:cxn>
              <a:cxn ang="0">
                <a:pos x="42" y="1467"/>
              </a:cxn>
              <a:cxn ang="0">
                <a:pos x="29" y="1494"/>
              </a:cxn>
            </a:cxnLst>
            <a:rect l="0" t="0" r="r" b="b"/>
            <a:pathLst>
              <a:path w="645" h="1494">
                <a:moveTo>
                  <a:pt x="645" y="34"/>
                </a:moveTo>
                <a:cubicBezTo>
                  <a:pt x="589" y="28"/>
                  <a:pt x="537" y="19"/>
                  <a:pt x="484" y="0"/>
                </a:cubicBezTo>
                <a:cubicBezTo>
                  <a:pt x="471" y="2"/>
                  <a:pt x="456" y="0"/>
                  <a:pt x="444" y="7"/>
                </a:cubicBezTo>
                <a:cubicBezTo>
                  <a:pt x="430" y="15"/>
                  <a:pt x="441" y="41"/>
                  <a:pt x="431" y="54"/>
                </a:cubicBezTo>
                <a:cubicBezTo>
                  <a:pt x="423" y="64"/>
                  <a:pt x="388" y="71"/>
                  <a:pt x="377" y="74"/>
                </a:cubicBezTo>
                <a:cubicBezTo>
                  <a:pt x="318" y="34"/>
                  <a:pt x="353" y="45"/>
                  <a:pt x="270" y="54"/>
                </a:cubicBezTo>
                <a:cubicBezTo>
                  <a:pt x="230" y="111"/>
                  <a:pt x="283" y="27"/>
                  <a:pt x="250" y="174"/>
                </a:cubicBezTo>
                <a:cubicBezTo>
                  <a:pt x="245" y="197"/>
                  <a:pt x="174" y="197"/>
                  <a:pt x="156" y="201"/>
                </a:cubicBezTo>
                <a:cubicBezTo>
                  <a:pt x="134" y="223"/>
                  <a:pt x="133" y="243"/>
                  <a:pt x="116" y="268"/>
                </a:cubicBezTo>
                <a:cubicBezTo>
                  <a:pt x="127" y="310"/>
                  <a:pt x="138" y="297"/>
                  <a:pt x="176" y="315"/>
                </a:cubicBezTo>
                <a:cubicBezTo>
                  <a:pt x="174" y="346"/>
                  <a:pt x="179" y="379"/>
                  <a:pt x="169" y="409"/>
                </a:cubicBezTo>
                <a:cubicBezTo>
                  <a:pt x="161" y="432"/>
                  <a:pt x="126" y="432"/>
                  <a:pt x="109" y="449"/>
                </a:cubicBezTo>
                <a:cubicBezTo>
                  <a:pt x="80" y="477"/>
                  <a:pt x="70" y="508"/>
                  <a:pt x="35" y="529"/>
                </a:cubicBezTo>
                <a:cubicBezTo>
                  <a:pt x="37" y="540"/>
                  <a:pt x="35" y="554"/>
                  <a:pt x="42" y="563"/>
                </a:cubicBezTo>
                <a:cubicBezTo>
                  <a:pt x="47" y="569"/>
                  <a:pt x="102" y="612"/>
                  <a:pt x="116" y="616"/>
                </a:cubicBezTo>
                <a:cubicBezTo>
                  <a:pt x="146" y="637"/>
                  <a:pt x="144" y="663"/>
                  <a:pt x="156" y="697"/>
                </a:cubicBezTo>
                <a:cubicBezTo>
                  <a:pt x="144" y="745"/>
                  <a:pt x="130" y="776"/>
                  <a:pt x="96" y="811"/>
                </a:cubicBezTo>
                <a:cubicBezTo>
                  <a:pt x="61" y="847"/>
                  <a:pt x="20" y="859"/>
                  <a:pt x="2" y="911"/>
                </a:cubicBezTo>
                <a:cubicBezTo>
                  <a:pt x="5" y="936"/>
                  <a:pt x="0" y="965"/>
                  <a:pt x="15" y="985"/>
                </a:cubicBezTo>
                <a:cubicBezTo>
                  <a:pt x="44" y="1021"/>
                  <a:pt x="82" y="1045"/>
                  <a:pt x="123" y="1065"/>
                </a:cubicBezTo>
                <a:cubicBezTo>
                  <a:pt x="147" y="1101"/>
                  <a:pt x="131" y="1117"/>
                  <a:pt x="102" y="1145"/>
                </a:cubicBezTo>
                <a:cubicBezTo>
                  <a:pt x="87" y="1175"/>
                  <a:pt x="68" y="1205"/>
                  <a:pt x="49" y="1233"/>
                </a:cubicBezTo>
                <a:cubicBezTo>
                  <a:pt x="40" y="1246"/>
                  <a:pt x="22" y="1273"/>
                  <a:pt x="22" y="1273"/>
                </a:cubicBezTo>
                <a:cubicBezTo>
                  <a:pt x="49" y="1281"/>
                  <a:pt x="75" y="1279"/>
                  <a:pt x="96" y="1299"/>
                </a:cubicBezTo>
                <a:cubicBezTo>
                  <a:pt x="102" y="1335"/>
                  <a:pt x="126" y="1406"/>
                  <a:pt x="102" y="1440"/>
                </a:cubicBezTo>
                <a:cubicBezTo>
                  <a:pt x="89" y="1458"/>
                  <a:pt x="60" y="1455"/>
                  <a:pt x="42" y="1467"/>
                </a:cubicBezTo>
                <a:cubicBezTo>
                  <a:pt x="34" y="1490"/>
                  <a:pt x="40" y="1482"/>
                  <a:pt x="29" y="149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8986" name="Arc 26"/>
          <p:cNvSpPr>
            <a:spLocks/>
          </p:cNvSpPr>
          <p:nvPr/>
        </p:nvSpPr>
        <p:spPr bwMode="auto">
          <a:xfrm>
            <a:off x="5327650" y="3609975"/>
            <a:ext cx="738188" cy="623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87" name="Line 27"/>
          <p:cNvSpPr>
            <a:spLocks noChangeShapeType="1"/>
          </p:cNvSpPr>
          <p:nvPr/>
        </p:nvSpPr>
        <p:spPr bwMode="auto">
          <a:xfrm>
            <a:off x="5327650" y="4217988"/>
            <a:ext cx="3175" cy="1941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88" name="Arc 28"/>
          <p:cNvSpPr>
            <a:spLocks/>
          </p:cNvSpPr>
          <p:nvPr/>
        </p:nvSpPr>
        <p:spPr bwMode="auto">
          <a:xfrm>
            <a:off x="6107113" y="1739900"/>
            <a:ext cx="771525" cy="650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89" name="Line 29"/>
          <p:cNvSpPr>
            <a:spLocks noChangeShapeType="1"/>
          </p:cNvSpPr>
          <p:nvPr/>
        </p:nvSpPr>
        <p:spPr bwMode="auto">
          <a:xfrm>
            <a:off x="6878638" y="2349500"/>
            <a:ext cx="3175" cy="3754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90" name="Arc 30"/>
          <p:cNvSpPr>
            <a:spLocks/>
          </p:cNvSpPr>
          <p:nvPr/>
        </p:nvSpPr>
        <p:spPr bwMode="auto">
          <a:xfrm>
            <a:off x="5627688" y="2003425"/>
            <a:ext cx="1095375" cy="1682750"/>
          </a:xfrm>
          <a:custGeom>
            <a:avLst/>
            <a:gdLst>
              <a:gd name="G0" fmla="+- 21527 0 0"/>
              <a:gd name="G1" fmla="+- 21600 0 0"/>
              <a:gd name="G2" fmla="+- 21600 0 0"/>
              <a:gd name="T0" fmla="*/ 0 w 21527"/>
              <a:gd name="T1" fmla="*/ 19827 h 21600"/>
              <a:gd name="T2" fmla="*/ 21527 w 21527"/>
              <a:gd name="T3" fmla="*/ 0 h 21600"/>
              <a:gd name="T4" fmla="*/ 21527 w 2152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7" h="21600" fill="none" extrusionOk="0">
                <a:moveTo>
                  <a:pt x="-1" y="19826"/>
                </a:moveTo>
                <a:cubicBezTo>
                  <a:pt x="922" y="8623"/>
                  <a:pt x="10285" y="0"/>
                  <a:pt x="21526" y="0"/>
                </a:cubicBezTo>
              </a:path>
              <a:path w="21527" h="21600" stroke="0" extrusionOk="0">
                <a:moveTo>
                  <a:pt x="-1" y="19826"/>
                </a:moveTo>
                <a:cubicBezTo>
                  <a:pt x="922" y="8623"/>
                  <a:pt x="10285" y="0"/>
                  <a:pt x="21526" y="0"/>
                </a:cubicBezTo>
                <a:lnTo>
                  <a:pt x="21527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91" name="Line 31"/>
          <p:cNvSpPr>
            <a:spLocks noChangeShapeType="1"/>
          </p:cNvSpPr>
          <p:nvPr/>
        </p:nvSpPr>
        <p:spPr bwMode="auto">
          <a:xfrm flipV="1">
            <a:off x="6113463" y="1198563"/>
            <a:ext cx="0" cy="4987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92" name="Line 32"/>
          <p:cNvSpPr>
            <a:spLocks noChangeShapeType="1"/>
          </p:cNvSpPr>
          <p:nvPr/>
        </p:nvSpPr>
        <p:spPr bwMode="auto">
          <a:xfrm flipV="1">
            <a:off x="6753225" y="5526088"/>
            <a:ext cx="1588" cy="49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93" name="Line 33"/>
          <p:cNvSpPr>
            <a:spLocks noChangeShapeType="1"/>
          </p:cNvSpPr>
          <p:nvPr/>
        </p:nvSpPr>
        <p:spPr bwMode="auto">
          <a:xfrm flipV="1">
            <a:off x="5548313" y="4443413"/>
            <a:ext cx="1587" cy="1576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94" name="Oval 34"/>
          <p:cNvSpPr>
            <a:spLocks noChangeArrowheads="1"/>
          </p:cNvSpPr>
          <p:nvPr/>
        </p:nvSpPr>
        <p:spPr bwMode="auto">
          <a:xfrm>
            <a:off x="4767263" y="5051425"/>
            <a:ext cx="82550" cy="952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95" name="Line 35"/>
          <p:cNvSpPr>
            <a:spLocks noChangeShapeType="1"/>
          </p:cNvSpPr>
          <p:nvPr/>
        </p:nvSpPr>
        <p:spPr bwMode="auto">
          <a:xfrm flipH="1" flipV="1">
            <a:off x="6386513" y="1555750"/>
            <a:ext cx="212725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8996" name="Arc 36"/>
          <p:cNvSpPr>
            <a:spLocks/>
          </p:cNvSpPr>
          <p:nvPr/>
        </p:nvSpPr>
        <p:spPr bwMode="auto">
          <a:xfrm>
            <a:off x="5626100" y="2867025"/>
            <a:ext cx="1096963" cy="811213"/>
          </a:xfrm>
          <a:custGeom>
            <a:avLst/>
            <a:gdLst>
              <a:gd name="G0" fmla="+- 21564 0 0"/>
              <a:gd name="G1" fmla="+- 10398 0 0"/>
              <a:gd name="G2" fmla="+- 21600 0 0"/>
              <a:gd name="T0" fmla="*/ 0 w 21564"/>
              <a:gd name="T1" fmla="*/ 9153 h 10398"/>
              <a:gd name="T2" fmla="*/ 2632 w 21564"/>
              <a:gd name="T3" fmla="*/ 0 h 10398"/>
              <a:gd name="T4" fmla="*/ 21564 w 21564"/>
              <a:gd name="T5" fmla="*/ 10398 h 10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4" h="10398" fill="none" extrusionOk="0">
                <a:moveTo>
                  <a:pt x="-1" y="9152"/>
                </a:moveTo>
                <a:cubicBezTo>
                  <a:pt x="185" y="5944"/>
                  <a:pt x="1084" y="2817"/>
                  <a:pt x="2631" y="-1"/>
                </a:cubicBezTo>
              </a:path>
              <a:path w="21564" h="10398" stroke="0" extrusionOk="0">
                <a:moveTo>
                  <a:pt x="-1" y="9152"/>
                </a:moveTo>
                <a:cubicBezTo>
                  <a:pt x="185" y="5944"/>
                  <a:pt x="1084" y="2817"/>
                  <a:pt x="2631" y="-1"/>
                </a:cubicBezTo>
                <a:lnTo>
                  <a:pt x="21564" y="1039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08997" name="Freeform 37"/>
          <p:cNvSpPr>
            <a:spLocks/>
          </p:cNvSpPr>
          <p:nvPr/>
        </p:nvSpPr>
        <p:spPr bwMode="auto">
          <a:xfrm>
            <a:off x="4787900" y="2814638"/>
            <a:ext cx="806450" cy="2265362"/>
          </a:xfrm>
          <a:custGeom>
            <a:avLst/>
            <a:gdLst/>
            <a:ahLst/>
            <a:cxnLst>
              <a:cxn ang="0">
                <a:pos x="479" y="6"/>
              </a:cxn>
              <a:cxn ang="0">
                <a:pos x="484" y="10"/>
              </a:cxn>
              <a:cxn ang="0">
                <a:pos x="444" y="17"/>
              </a:cxn>
              <a:cxn ang="0">
                <a:pos x="431" y="64"/>
              </a:cxn>
              <a:cxn ang="0">
                <a:pos x="377" y="84"/>
              </a:cxn>
              <a:cxn ang="0">
                <a:pos x="270" y="64"/>
              </a:cxn>
              <a:cxn ang="0">
                <a:pos x="250" y="184"/>
              </a:cxn>
              <a:cxn ang="0">
                <a:pos x="156" y="211"/>
              </a:cxn>
              <a:cxn ang="0">
                <a:pos x="116" y="278"/>
              </a:cxn>
              <a:cxn ang="0">
                <a:pos x="176" y="325"/>
              </a:cxn>
              <a:cxn ang="0">
                <a:pos x="169" y="419"/>
              </a:cxn>
              <a:cxn ang="0">
                <a:pos x="109" y="459"/>
              </a:cxn>
              <a:cxn ang="0">
                <a:pos x="35" y="539"/>
              </a:cxn>
              <a:cxn ang="0">
                <a:pos x="42" y="573"/>
              </a:cxn>
              <a:cxn ang="0">
                <a:pos x="116" y="626"/>
              </a:cxn>
              <a:cxn ang="0">
                <a:pos x="156" y="707"/>
              </a:cxn>
              <a:cxn ang="0">
                <a:pos x="96" y="821"/>
              </a:cxn>
              <a:cxn ang="0">
                <a:pos x="2" y="921"/>
              </a:cxn>
              <a:cxn ang="0">
                <a:pos x="15" y="995"/>
              </a:cxn>
              <a:cxn ang="0">
                <a:pos x="123" y="1075"/>
              </a:cxn>
              <a:cxn ang="0">
                <a:pos x="102" y="1155"/>
              </a:cxn>
              <a:cxn ang="0">
                <a:pos x="49" y="1243"/>
              </a:cxn>
              <a:cxn ang="0">
                <a:pos x="22" y="1283"/>
              </a:cxn>
              <a:cxn ang="0">
                <a:pos x="96" y="1309"/>
              </a:cxn>
              <a:cxn ang="0">
                <a:pos x="102" y="1450"/>
              </a:cxn>
              <a:cxn ang="0">
                <a:pos x="42" y="1477"/>
              </a:cxn>
              <a:cxn ang="0">
                <a:pos x="29" y="1504"/>
              </a:cxn>
            </a:cxnLst>
            <a:rect l="0" t="0" r="r" b="b"/>
            <a:pathLst>
              <a:path w="537" h="1504">
                <a:moveTo>
                  <a:pt x="479" y="6"/>
                </a:moveTo>
                <a:cubicBezTo>
                  <a:pt x="423" y="0"/>
                  <a:pt x="537" y="29"/>
                  <a:pt x="484" y="10"/>
                </a:cubicBezTo>
                <a:cubicBezTo>
                  <a:pt x="471" y="12"/>
                  <a:pt x="456" y="10"/>
                  <a:pt x="444" y="17"/>
                </a:cubicBezTo>
                <a:cubicBezTo>
                  <a:pt x="430" y="25"/>
                  <a:pt x="441" y="51"/>
                  <a:pt x="431" y="64"/>
                </a:cubicBezTo>
                <a:cubicBezTo>
                  <a:pt x="423" y="74"/>
                  <a:pt x="388" y="81"/>
                  <a:pt x="377" y="84"/>
                </a:cubicBezTo>
                <a:cubicBezTo>
                  <a:pt x="318" y="44"/>
                  <a:pt x="353" y="55"/>
                  <a:pt x="270" y="64"/>
                </a:cubicBezTo>
                <a:cubicBezTo>
                  <a:pt x="230" y="121"/>
                  <a:pt x="283" y="37"/>
                  <a:pt x="250" y="184"/>
                </a:cubicBezTo>
                <a:cubicBezTo>
                  <a:pt x="245" y="207"/>
                  <a:pt x="174" y="207"/>
                  <a:pt x="156" y="211"/>
                </a:cubicBezTo>
                <a:cubicBezTo>
                  <a:pt x="134" y="233"/>
                  <a:pt x="133" y="253"/>
                  <a:pt x="116" y="278"/>
                </a:cubicBezTo>
                <a:cubicBezTo>
                  <a:pt x="127" y="320"/>
                  <a:pt x="138" y="307"/>
                  <a:pt x="176" y="325"/>
                </a:cubicBezTo>
                <a:cubicBezTo>
                  <a:pt x="174" y="356"/>
                  <a:pt x="179" y="389"/>
                  <a:pt x="169" y="419"/>
                </a:cubicBezTo>
                <a:cubicBezTo>
                  <a:pt x="161" y="442"/>
                  <a:pt x="126" y="442"/>
                  <a:pt x="109" y="459"/>
                </a:cubicBezTo>
                <a:cubicBezTo>
                  <a:pt x="80" y="487"/>
                  <a:pt x="70" y="518"/>
                  <a:pt x="35" y="539"/>
                </a:cubicBezTo>
                <a:cubicBezTo>
                  <a:pt x="37" y="550"/>
                  <a:pt x="35" y="564"/>
                  <a:pt x="42" y="573"/>
                </a:cubicBezTo>
                <a:cubicBezTo>
                  <a:pt x="47" y="579"/>
                  <a:pt x="102" y="622"/>
                  <a:pt x="116" y="626"/>
                </a:cubicBezTo>
                <a:cubicBezTo>
                  <a:pt x="146" y="647"/>
                  <a:pt x="144" y="673"/>
                  <a:pt x="156" y="707"/>
                </a:cubicBezTo>
                <a:cubicBezTo>
                  <a:pt x="144" y="755"/>
                  <a:pt x="130" y="786"/>
                  <a:pt x="96" y="821"/>
                </a:cubicBezTo>
                <a:cubicBezTo>
                  <a:pt x="61" y="857"/>
                  <a:pt x="20" y="869"/>
                  <a:pt x="2" y="921"/>
                </a:cubicBezTo>
                <a:cubicBezTo>
                  <a:pt x="5" y="946"/>
                  <a:pt x="0" y="975"/>
                  <a:pt x="15" y="995"/>
                </a:cubicBezTo>
                <a:cubicBezTo>
                  <a:pt x="44" y="1031"/>
                  <a:pt x="82" y="1055"/>
                  <a:pt x="123" y="1075"/>
                </a:cubicBezTo>
                <a:cubicBezTo>
                  <a:pt x="147" y="1111"/>
                  <a:pt x="131" y="1127"/>
                  <a:pt x="102" y="1155"/>
                </a:cubicBezTo>
                <a:cubicBezTo>
                  <a:pt x="87" y="1185"/>
                  <a:pt x="68" y="1215"/>
                  <a:pt x="49" y="1243"/>
                </a:cubicBezTo>
                <a:cubicBezTo>
                  <a:pt x="40" y="1256"/>
                  <a:pt x="22" y="1283"/>
                  <a:pt x="22" y="1283"/>
                </a:cubicBezTo>
                <a:cubicBezTo>
                  <a:pt x="49" y="1291"/>
                  <a:pt x="75" y="1289"/>
                  <a:pt x="96" y="1309"/>
                </a:cubicBezTo>
                <a:cubicBezTo>
                  <a:pt x="102" y="1345"/>
                  <a:pt x="126" y="1416"/>
                  <a:pt x="102" y="1450"/>
                </a:cubicBezTo>
                <a:cubicBezTo>
                  <a:pt x="89" y="1468"/>
                  <a:pt x="60" y="1465"/>
                  <a:pt x="42" y="1477"/>
                </a:cubicBezTo>
                <a:cubicBezTo>
                  <a:pt x="34" y="1500"/>
                  <a:pt x="40" y="1492"/>
                  <a:pt x="29" y="150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8998" name="Line 38"/>
          <p:cNvSpPr>
            <a:spLocks noChangeShapeType="1"/>
          </p:cNvSpPr>
          <p:nvPr/>
        </p:nvSpPr>
        <p:spPr bwMode="auto">
          <a:xfrm>
            <a:off x="5795963" y="3149600"/>
            <a:ext cx="1587" cy="2174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8999" name="Line 39"/>
          <p:cNvSpPr>
            <a:spLocks noChangeShapeType="1"/>
          </p:cNvSpPr>
          <p:nvPr/>
        </p:nvSpPr>
        <p:spPr bwMode="auto">
          <a:xfrm>
            <a:off x="4716463" y="3800475"/>
            <a:ext cx="1587" cy="217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9000" name="Line 40"/>
          <p:cNvSpPr>
            <a:spLocks noChangeShapeType="1"/>
          </p:cNvSpPr>
          <p:nvPr/>
        </p:nvSpPr>
        <p:spPr bwMode="auto">
          <a:xfrm rot="18152146" flipH="1">
            <a:off x="5543550" y="2825751"/>
            <a:ext cx="180975" cy="107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9001" name="Line 41"/>
          <p:cNvSpPr>
            <a:spLocks noChangeShapeType="1"/>
          </p:cNvSpPr>
          <p:nvPr/>
        </p:nvSpPr>
        <p:spPr bwMode="auto">
          <a:xfrm rot="247938" flipH="1">
            <a:off x="5548313" y="3584575"/>
            <a:ext cx="215900" cy="88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09002" name="Line 42"/>
          <p:cNvSpPr>
            <a:spLocks noChangeShapeType="1"/>
          </p:cNvSpPr>
          <p:nvPr/>
        </p:nvSpPr>
        <p:spPr bwMode="auto">
          <a:xfrm flipH="1">
            <a:off x="1855788" y="3768725"/>
            <a:ext cx="68262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09004" name="Rectangle 44"/>
          <p:cNvSpPr>
            <a:spLocks noChangeArrowheads="1"/>
          </p:cNvSpPr>
          <p:nvPr/>
        </p:nvSpPr>
        <p:spPr bwMode="auto">
          <a:xfrm>
            <a:off x="4017963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1531938" y="596741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1013" name="Text Box 5"/>
          <p:cNvSpPr txBox="1">
            <a:spLocks noChangeArrowheads="1"/>
          </p:cNvSpPr>
          <p:nvPr/>
        </p:nvSpPr>
        <p:spPr bwMode="auto">
          <a:xfrm>
            <a:off x="1531938" y="596741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811016" name="Group 8"/>
          <p:cNvGrpSpPr>
            <a:grpSpLocks/>
          </p:cNvGrpSpPr>
          <p:nvPr/>
        </p:nvGrpSpPr>
        <p:grpSpPr bwMode="auto">
          <a:xfrm>
            <a:off x="1584325" y="993775"/>
            <a:ext cx="2303463" cy="5257800"/>
            <a:chOff x="2245" y="816"/>
            <a:chExt cx="1451" cy="3312"/>
          </a:xfrm>
        </p:grpSpPr>
        <p:sp>
          <p:nvSpPr>
            <p:cNvPr id="811017" name="Arc 9"/>
            <p:cNvSpPr>
              <a:spLocks/>
            </p:cNvSpPr>
            <p:nvPr/>
          </p:nvSpPr>
          <p:spPr bwMode="auto">
            <a:xfrm>
              <a:off x="2660" y="2417"/>
              <a:ext cx="492" cy="4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18" name="Line 10"/>
            <p:cNvSpPr>
              <a:spLocks noChangeShapeType="1"/>
            </p:cNvSpPr>
            <p:nvPr/>
          </p:nvSpPr>
          <p:spPr bwMode="auto">
            <a:xfrm>
              <a:off x="2660" y="2821"/>
              <a:ext cx="2" cy="12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19" name="Arc 11"/>
            <p:cNvSpPr>
              <a:spLocks/>
            </p:cNvSpPr>
            <p:nvPr/>
          </p:nvSpPr>
          <p:spPr bwMode="auto">
            <a:xfrm>
              <a:off x="3179" y="1176"/>
              <a:ext cx="515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20" name="Line 12"/>
            <p:cNvSpPr>
              <a:spLocks noChangeShapeType="1"/>
            </p:cNvSpPr>
            <p:nvPr/>
          </p:nvSpPr>
          <p:spPr bwMode="auto">
            <a:xfrm>
              <a:off x="3694" y="1580"/>
              <a:ext cx="2" cy="24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21" name="Arc 13"/>
            <p:cNvSpPr>
              <a:spLocks/>
            </p:cNvSpPr>
            <p:nvPr/>
          </p:nvSpPr>
          <p:spPr bwMode="auto">
            <a:xfrm>
              <a:off x="2857" y="1350"/>
              <a:ext cx="732" cy="113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 w 21600"/>
                <a:gd name="T1" fmla="*/ 21909 h 21909"/>
                <a:gd name="T2" fmla="*/ 21600 w 21600"/>
                <a:gd name="T3" fmla="*/ 0 h 21909"/>
                <a:gd name="T4" fmla="*/ 21600 w 21600"/>
                <a:gd name="T5" fmla="*/ 21600 h 2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09" fill="none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1909" stroke="0" extrusionOk="0">
                  <a:moveTo>
                    <a:pt x="2" y="21908"/>
                  </a:moveTo>
                  <a:cubicBezTo>
                    <a:pt x="0" y="21806"/>
                    <a:pt x="0" y="21703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22" name="Line 14"/>
            <p:cNvSpPr>
              <a:spLocks noChangeShapeType="1"/>
            </p:cNvSpPr>
            <p:nvPr/>
          </p:nvSpPr>
          <p:spPr bwMode="auto">
            <a:xfrm flipV="1">
              <a:off x="3183" y="816"/>
              <a:ext cx="0" cy="33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1023" name="Line 15"/>
            <p:cNvSpPr>
              <a:spLocks noChangeShapeType="1"/>
            </p:cNvSpPr>
            <p:nvPr/>
          </p:nvSpPr>
          <p:spPr bwMode="auto">
            <a:xfrm flipV="1">
              <a:off x="3610" y="3689"/>
              <a:ext cx="0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1024" name="Line 16"/>
            <p:cNvSpPr>
              <a:spLocks noChangeShapeType="1"/>
            </p:cNvSpPr>
            <p:nvPr/>
          </p:nvSpPr>
          <p:spPr bwMode="auto">
            <a:xfrm flipV="1">
              <a:off x="2807" y="2970"/>
              <a:ext cx="0" cy="10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1025" name="Oval 17"/>
            <p:cNvSpPr>
              <a:spLocks noChangeArrowheads="1"/>
            </p:cNvSpPr>
            <p:nvPr/>
          </p:nvSpPr>
          <p:spPr bwMode="auto">
            <a:xfrm>
              <a:off x="2245" y="3367"/>
              <a:ext cx="96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26" name="Line 18"/>
            <p:cNvSpPr>
              <a:spLocks noChangeShapeType="1"/>
            </p:cNvSpPr>
            <p:nvPr/>
          </p:nvSpPr>
          <p:spPr bwMode="auto">
            <a:xfrm rot="20869430" flipV="1">
              <a:off x="2588" y="2077"/>
              <a:ext cx="141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1027" name="Line 19"/>
            <p:cNvSpPr>
              <a:spLocks noChangeShapeType="1"/>
            </p:cNvSpPr>
            <p:nvPr/>
          </p:nvSpPr>
          <p:spPr bwMode="auto">
            <a:xfrm rot="20764015" flipV="1">
              <a:off x="2684" y="2105"/>
              <a:ext cx="141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1028" name="Arc 20"/>
            <p:cNvSpPr>
              <a:spLocks/>
            </p:cNvSpPr>
            <p:nvPr/>
          </p:nvSpPr>
          <p:spPr bwMode="auto">
            <a:xfrm>
              <a:off x="2849" y="2410"/>
              <a:ext cx="315" cy="413"/>
            </a:xfrm>
            <a:custGeom>
              <a:avLst/>
              <a:gdLst>
                <a:gd name="G0" fmla="+- 13361 0 0"/>
                <a:gd name="G1" fmla="+- 21600 0 0"/>
                <a:gd name="G2" fmla="+- 21600 0 0"/>
                <a:gd name="T0" fmla="*/ 0 w 13838"/>
                <a:gd name="T1" fmla="*/ 4628 h 21600"/>
                <a:gd name="T2" fmla="*/ 13838 w 13838"/>
                <a:gd name="T3" fmla="*/ 5 h 21600"/>
                <a:gd name="T4" fmla="*/ 13361 w 138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38" h="21600" fill="none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</a:path>
                <a:path w="13838" h="21600" stroke="0" extrusionOk="0">
                  <a:moveTo>
                    <a:pt x="0" y="4628"/>
                  </a:moveTo>
                  <a:cubicBezTo>
                    <a:pt x="3808" y="1630"/>
                    <a:pt x="8514" y="-1"/>
                    <a:pt x="13361" y="0"/>
                  </a:cubicBezTo>
                  <a:cubicBezTo>
                    <a:pt x="13520" y="0"/>
                    <a:pt x="13679" y="1"/>
                    <a:pt x="13837" y="5"/>
                  </a:cubicBezTo>
                  <a:lnTo>
                    <a:pt x="13361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29" name="Line 21"/>
            <p:cNvSpPr>
              <a:spLocks noChangeShapeType="1"/>
            </p:cNvSpPr>
            <p:nvPr/>
          </p:nvSpPr>
          <p:spPr bwMode="auto">
            <a:xfrm flipH="1">
              <a:off x="2942" y="2496"/>
              <a:ext cx="174" cy="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1030" name="Line 22"/>
            <p:cNvSpPr>
              <a:spLocks noChangeShapeType="1"/>
            </p:cNvSpPr>
            <p:nvPr/>
          </p:nvSpPr>
          <p:spPr bwMode="auto">
            <a:xfrm flipH="1" flipV="1">
              <a:off x="3366" y="1054"/>
              <a:ext cx="141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11031" name="Arc 23"/>
            <p:cNvSpPr>
              <a:spLocks/>
            </p:cNvSpPr>
            <p:nvPr/>
          </p:nvSpPr>
          <p:spPr bwMode="auto">
            <a:xfrm>
              <a:off x="2857" y="1923"/>
              <a:ext cx="732" cy="554"/>
            </a:xfrm>
            <a:custGeom>
              <a:avLst/>
              <a:gdLst>
                <a:gd name="G0" fmla="+- 21600 0 0"/>
                <a:gd name="G1" fmla="+- 10398 0 0"/>
                <a:gd name="G2" fmla="+- 21600 0 0"/>
                <a:gd name="T0" fmla="*/ 2 w 21600"/>
                <a:gd name="T1" fmla="*/ 10707 h 10707"/>
                <a:gd name="T2" fmla="*/ 2668 w 21600"/>
                <a:gd name="T3" fmla="*/ 0 h 10707"/>
                <a:gd name="T4" fmla="*/ 21600 w 21600"/>
                <a:gd name="T5" fmla="*/ 10398 h 10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0707" fill="none" extrusionOk="0">
                  <a:moveTo>
                    <a:pt x="2" y="10706"/>
                  </a:moveTo>
                  <a:cubicBezTo>
                    <a:pt x="0" y="10604"/>
                    <a:pt x="0" y="10501"/>
                    <a:pt x="0" y="10398"/>
                  </a:cubicBezTo>
                  <a:cubicBezTo>
                    <a:pt x="-1" y="6762"/>
                    <a:pt x="917" y="3186"/>
                    <a:pt x="2667" y="-1"/>
                  </a:cubicBezTo>
                </a:path>
                <a:path w="21600" h="10707" stroke="0" extrusionOk="0">
                  <a:moveTo>
                    <a:pt x="2" y="10706"/>
                  </a:moveTo>
                  <a:cubicBezTo>
                    <a:pt x="0" y="10604"/>
                    <a:pt x="0" y="10501"/>
                    <a:pt x="0" y="10398"/>
                  </a:cubicBezTo>
                  <a:cubicBezTo>
                    <a:pt x="-1" y="6762"/>
                    <a:pt x="917" y="3186"/>
                    <a:pt x="2667" y="-1"/>
                  </a:cubicBezTo>
                  <a:lnTo>
                    <a:pt x="21600" y="10398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1032" name="Freeform 24"/>
            <p:cNvSpPr>
              <a:spLocks/>
            </p:cNvSpPr>
            <p:nvPr/>
          </p:nvSpPr>
          <p:spPr bwMode="auto">
            <a:xfrm>
              <a:off x="2300" y="1899"/>
              <a:ext cx="645" cy="1494"/>
            </a:xfrm>
            <a:custGeom>
              <a:avLst/>
              <a:gdLst/>
              <a:ahLst/>
              <a:cxnLst>
                <a:cxn ang="0">
                  <a:pos x="645" y="34"/>
                </a:cxn>
                <a:cxn ang="0">
                  <a:pos x="484" y="0"/>
                </a:cxn>
                <a:cxn ang="0">
                  <a:pos x="444" y="7"/>
                </a:cxn>
                <a:cxn ang="0">
                  <a:pos x="431" y="54"/>
                </a:cxn>
                <a:cxn ang="0">
                  <a:pos x="377" y="74"/>
                </a:cxn>
                <a:cxn ang="0">
                  <a:pos x="270" y="54"/>
                </a:cxn>
                <a:cxn ang="0">
                  <a:pos x="250" y="174"/>
                </a:cxn>
                <a:cxn ang="0">
                  <a:pos x="156" y="201"/>
                </a:cxn>
                <a:cxn ang="0">
                  <a:pos x="116" y="268"/>
                </a:cxn>
                <a:cxn ang="0">
                  <a:pos x="176" y="315"/>
                </a:cxn>
                <a:cxn ang="0">
                  <a:pos x="169" y="409"/>
                </a:cxn>
                <a:cxn ang="0">
                  <a:pos x="109" y="449"/>
                </a:cxn>
                <a:cxn ang="0">
                  <a:pos x="35" y="529"/>
                </a:cxn>
                <a:cxn ang="0">
                  <a:pos x="42" y="563"/>
                </a:cxn>
                <a:cxn ang="0">
                  <a:pos x="116" y="616"/>
                </a:cxn>
                <a:cxn ang="0">
                  <a:pos x="156" y="697"/>
                </a:cxn>
                <a:cxn ang="0">
                  <a:pos x="96" y="811"/>
                </a:cxn>
                <a:cxn ang="0">
                  <a:pos x="2" y="911"/>
                </a:cxn>
                <a:cxn ang="0">
                  <a:pos x="15" y="985"/>
                </a:cxn>
                <a:cxn ang="0">
                  <a:pos x="123" y="1065"/>
                </a:cxn>
                <a:cxn ang="0">
                  <a:pos x="102" y="1145"/>
                </a:cxn>
                <a:cxn ang="0">
                  <a:pos x="49" y="1233"/>
                </a:cxn>
                <a:cxn ang="0">
                  <a:pos x="22" y="1273"/>
                </a:cxn>
                <a:cxn ang="0">
                  <a:pos x="96" y="1299"/>
                </a:cxn>
                <a:cxn ang="0">
                  <a:pos x="102" y="1440"/>
                </a:cxn>
                <a:cxn ang="0">
                  <a:pos x="42" y="1467"/>
                </a:cxn>
                <a:cxn ang="0">
                  <a:pos x="29" y="1494"/>
                </a:cxn>
              </a:cxnLst>
              <a:rect l="0" t="0" r="r" b="b"/>
              <a:pathLst>
                <a:path w="645" h="1494">
                  <a:moveTo>
                    <a:pt x="645" y="34"/>
                  </a:moveTo>
                  <a:cubicBezTo>
                    <a:pt x="589" y="28"/>
                    <a:pt x="537" y="19"/>
                    <a:pt x="484" y="0"/>
                  </a:cubicBezTo>
                  <a:cubicBezTo>
                    <a:pt x="471" y="2"/>
                    <a:pt x="456" y="0"/>
                    <a:pt x="444" y="7"/>
                  </a:cubicBezTo>
                  <a:cubicBezTo>
                    <a:pt x="430" y="15"/>
                    <a:pt x="441" y="41"/>
                    <a:pt x="431" y="54"/>
                  </a:cubicBezTo>
                  <a:cubicBezTo>
                    <a:pt x="423" y="64"/>
                    <a:pt x="388" y="71"/>
                    <a:pt x="377" y="74"/>
                  </a:cubicBezTo>
                  <a:cubicBezTo>
                    <a:pt x="318" y="34"/>
                    <a:pt x="353" y="45"/>
                    <a:pt x="270" y="54"/>
                  </a:cubicBezTo>
                  <a:cubicBezTo>
                    <a:pt x="230" y="111"/>
                    <a:pt x="283" y="27"/>
                    <a:pt x="250" y="174"/>
                  </a:cubicBezTo>
                  <a:cubicBezTo>
                    <a:pt x="245" y="197"/>
                    <a:pt x="174" y="197"/>
                    <a:pt x="156" y="201"/>
                  </a:cubicBezTo>
                  <a:cubicBezTo>
                    <a:pt x="134" y="223"/>
                    <a:pt x="133" y="243"/>
                    <a:pt x="116" y="268"/>
                  </a:cubicBezTo>
                  <a:cubicBezTo>
                    <a:pt x="127" y="310"/>
                    <a:pt x="138" y="297"/>
                    <a:pt x="176" y="315"/>
                  </a:cubicBezTo>
                  <a:cubicBezTo>
                    <a:pt x="174" y="346"/>
                    <a:pt x="179" y="379"/>
                    <a:pt x="169" y="409"/>
                  </a:cubicBezTo>
                  <a:cubicBezTo>
                    <a:pt x="161" y="432"/>
                    <a:pt x="126" y="432"/>
                    <a:pt x="109" y="449"/>
                  </a:cubicBezTo>
                  <a:cubicBezTo>
                    <a:pt x="80" y="477"/>
                    <a:pt x="70" y="508"/>
                    <a:pt x="35" y="529"/>
                  </a:cubicBezTo>
                  <a:cubicBezTo>
                    <a:pt x="37" y="540"/>
                    <a:pt x="35" y="554"/>
                    <a:pt x="42" y="563"/>
                  </a:cubicBezTo>
                  <a:cubicBezTo>
                    <a:pt x="47" y="569"/>
                    <a:pt x="102" y="612"/>
                    <a:pt x="116" y="616"/>
                  </a:cubicBezTo>
                  <a:cubicBezTo>
                    <a:pt x="146" y="637"/>
                    <a:pt x="144" y="663"/>
                    <a:pt x="156" y="697"/>
                  </a:cubicBezTo>
                  <a:cubicBezTo>
                    <a:pt x="144" y="745"/>
                    <a:pt x="130" y="776"/>
                    <a:pt x="96" y="811"/>
                  </a:cubicBezTo>
                  <a:cubicBezTo>
                    <a:pt x="61" y="847"/>
                    <a:pt x="20" y="859"/>
                    <a:pt x="2" y="911"/>
                  </a:cubicBezTo>
                  <a:cubicBezTo>
                    <a:pt x="5" y="936"/>
                    <a:pt x="0" y="965"/>
                    <a:pt x="15" y="985"/>
                  </a:cubicBezTo>
                  <a:cubicBezTo>
                    <a:pt x="44" y="1021"/>
                    <a:pt x="82" y="1045"/>
                    <a:pt x="123" y="1065"/>
                  </a:cubicBezTo>
                  <a:cubicBezTo>
                    <a:pt x="147" y="1101"/>
                    <a:pt x="131" y="1117"/>
                    <a:pt x="102" y="1145"/>
                  </a:cubicBezTo>
                  <a:cubicBezTo>
                    <a:pt x="87" y="1175"/>
                    <a:pt x="68" y="1205"/>
                    <a:pt x="49" y="1233"/>
                  </a:cubicBezTo>
                  <a:cubicBezTo>
                    <a:pt x="40" y="1246"/>
                    <a:pt x="22" y="1273"/>
                    <a:pt x="22" y="1273"/>
                  </a:cubicBezTo>
                  <a:cubicBezTo>
                    <a:pt x="49" y="1281"/>
                    <a:pt x="75" y="1279"/>
                    <a:pt x="96" y="1299"/>
                  </a:cubicBezTo>
                  <a:cubicBezTo>
                    <a:pt x="102" y="1335"/>
                    <a:pt x="126" y="1406"/>
                    <a:pt x="102" y="1440"/>
                  </a:cubicBezTo>
                  <a:cubicBezTo>
                    <a:pt x="89" y="1458"/>
                    <a:pt x="60" y="1455"/>
                    <a:pt x="42" y="1467"/>
                  </a:cubicBezTo>
                  <a:cubicBezTo>
                    <a:pt x="34" y="1490"/>
                    <a:pt x="40" y="1482"/>
                    <a:pt x="29" y="149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811033" name="Arc 25"/>
          <p:cNvSpPr>
            <a:spLocks/>
          </p:cNvSpPr>
          <p:nvPr/>
        </p:nvSpPr>
        <p:spPr bwMode="auto">
          <a:xfrm>
            <a:off x="5149850" y="3579813"/>
            <a:ext cx="781050" cy="617537"/>
          </a:xfrm>
          <a:custGeom>
            <a:avLst/>
            <a:gdLst>
              <a:gd name="G0" fmla="+- 21600 0 0"/>
              <a:gd name="G1" fmla="+- 20282 0 0"/>
              <a:gd name="G2" fmla="+- 21600 0 0"/>
              <a:gd name="T0" fmla="*/ 0 w 21600"/>
              <a:gd name="T1" fmla="*/ 20282 h 20282"/>
              <a:gd name="T2" fmla="*/ 14169 w 21600"/>
              <a:gd name="T3" fmla="*/ 0 h 20282"/>
              <a:gd name="T4" fmla="*/ 21600 w 21600"/>
              <a:gd name="T5" fmla="*/ 20282 h 20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282" fill="none" extrusionOk="0">
                <a:moveTo>
                  <a:pt x="0" y="20282"/>
                </a:moveTo>
                <a:cubicBezTo>
                  <a:pt x="0" y="11218"/>
                  <a:pt x="5658" y="3118"/>
                  <a:pt x="14169" y="0"/>
                </a:cubicBezTo>
              </a:path>
              <a:path w="21600" h="20282" stroke="0" extrusionOk="0">
                <a:moveTo>
                  <a:pt x="0" y="20282"/>
                </a:moveTo>
                <a:cubicBezTo>
                  <a:pt x="0" y="11218"/>
                  <a:pt x="5658" y="3118"/>
                  <a:pt x="14169" y="0"/>
                </a:cubicBezTo>
                <a:lnTo>
                  <a:pt x="21600" y="20282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34" name="Line 26"/>
          <p:cNvSpPr>
            <a:spLocks noChangeShapeType="1"/>
          </p:cNvSpPr>
          <p:nvPr/>
        </p:nvSpPr>
        <p:spPr bwMode="auto">
          <a:xfrm>
            <a:off x="5145088" y="4176713"/>
            <a:ext cx="3175" cy="2046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35" name="Arc 27"/>
          <p:cNvSpPr>
            <a:spLocks/>
          </p:cNvSpPr>
          <p:nvPr/>
        </p:nvSpPr>
        <p:spPr bwMode="auto">
          <a:xfrm>
            <a:off x="5969000" y="1565275"/>
            <a:ext cx="817563" cy="685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36" name="Line 28"/>
          <p:cNvSpPr>
            <a:spLocks noChangeShapeType="1"/>
          </p:cNvSpPr>
          <p:nvPr/>
        </p:nvSpPr>
        <p:spPr bwMode="auto">
          <a:xfrm>
            <a:off x="6786563" y="2206625"/>
            <a:ext cx="3175" cy="3957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37" name="Arc 29"/>
          <p:cNvSpPr>
            <a:spLocks/>
          </p:cNvSpPr>
          <p:nvPr/>
        </p:nvSpPr>
        <p:spPr bwMode="auto">
          <a:xfrm>
            <a:off x="5462588" y="1843088"/>
            <a:ext cx="1158875" cy="1773237"/>
          </a:xfrm>
          <a:custGeom>
            <a:avLst/>
            <a:gdLst>
              <a:gd name="G0" fmla="+- 21527 0 0"/>
              <a:gd name="G1" fmla="+- 21600 0 0"/>
              <a:gd name="G2" fmla="+- 21600 0 0"/>
              <a:gd name="T0" fmla="*/ 0 w 21527"/>
              <a:gd name="T1" fmla="*/ 19827 h 21600"/>
              <a:gd name="T2" fmla="*/ 21527 w 21527"/>
              <a:gd name="T3" fmla="*/ 0 h 21600"/>
              <a:gd name="T4" fmla="*/ 21527 w 2152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7" h="21600" fill="none" extrusionOk="0">
                <a:moveTo>
                  <a:pt x="-1" y="19826"/>
                </a:moveTo>
                <a:cubicBezTo>
                  <a:pt x="922" y="8623"/>
                  <a:pt x="10285" y="0"/>
                  <a:pt x="21526" y="0"/>
                </a:cubicBezTo>
              </a:path>
              <a:path w="21527" h="21600" stroke="0" extrusionOk="0">
                <a:moveTo>
                  <a:pt x="-1" y="19826"/>
                </a:moveTo>
                <a:cubicBezTo>
                  <a:pt x="922" y="8623"/>
                  <a:pt x="10285" y="0"/>
                  <a:pt x="21526" y="0"/>
                </a:cubicBezTo>
                <a:lnTo>
                  <a:pt x="21527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38" name="Line 30"/>
          <p:cNvSpPr>
            <a:spLocks noChangeShapeType="1"/>
          </p:cNvSpPr>
          <p:nvPr/>
        </p:nvSpPr>
        <p:spPr bwMode="auto">
          <a:xfrm flipV="1">
            <a:off x="5975350" y="993775"/>
            <a:ext cx="0" cy="525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1039" name="Line 31"/>
          <p:cNvSpPr>
            <a:spLocks noChangeShapeType="1"/>
          </p:cNvSpPr>
          <p:nvPr/>
        </p:nvSpPr>
        <p:spPr bwMode="auto">
          <a:xfrm flipV="1">
            <a:off x="6653213" y="5554663"/>
            <a:ext cx="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1040" name="Line 32"/>
          <p:cNvSpPr>
            <a:spLocks noChangeShapeType="1"/>
          </p:cNvSpPr>
          <p:nvPr/>
        </p:nvSpPr>
        <p:spPr bwMode="auto">
          <a:xfrm flipV="1">
            <a:off x="5378450" y="4413250"/>
            <a:ext cx="0" cy="166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1041" name="Oval 33"/>
          <p:cNvSpPr>
            <a:spLocks noChangeArrowheads="1"/>
          </p:cNvSpPr>
          <p:nvPr/>
        </p:nvSpPr>
        <p:spPr bwMode="auto">
          <a:xfrm>
            <a:off x="4551363" y="5054600"/>
            <a:ext cx="87312" cy="10001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42" name="Line 34"/>
          <p:cNvSpPr>
            <a:spLocks noChangeShapeType="1"/>
          </p:cNvSpPr>
          <p:nvPr/>
        </p:nvSpPr>
        <p:spPr bwMode="auto">
          <a:xfrm flipH="1" flipV="1">
            <a:off x="6265863" y="1371600"/>
            <a:ext cx="2238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1043" name="Arc 35"/>
          <p:cNvSpPr>
            <a:spLocks/>
          </p:cNvSpPr>
          <p:nvPr/>
        </p:nvSpPr>
        <p:spPr bwMode="auto">
          <a:xfrm>
            <a:off x="5461000" y="2752725"/>
            <a:ext cx="1162050" cy="923925"/>
          </a:xfrm>
          <a:custGeom>
            <a:avLst/>
            <a:gdLst>
              <a:gd name="G0" fmla="+- 21600 0 0"/>
              <a:gd name="G1" fmla="+- 10398 0 0"/>
              <a:gd name="G2" fmla="+- 21600 0 0"/>
              <a:gd name="T0" fmla="*/ 16 w 21600"/>
              <a:gd name="T1" fmla="*/ 11242 h 11242"/>
              <a:gd name="T2" fmla="*/ 2668 w 21600"/>
              <a:gd name="T3" fmla="*/ 0 h 11242"/>
              <a:gd name="T4" fmla="*/ 21600 w 21600"/>
              <a:gd name="T5" fmla="*/ 10398 h 1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242" fill="none" extrusionOk="0">
                <a:moveTo>
                  <a:pt x="16" y="11241"/>
                </a:moveTo>
                <a:cubicBezTo>
                  <a:pt x="5" y="10960"/>
                  <a:pt x="0" y="10679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</a:path>
              <a:path w="21600" h="11242" stroke="0" extrusionOk="0">
                <a:moveTo>
                  <a:pt x="16" y="11241"/>
                </a:moveTo>
                <a:cubicBezTo>
                  <a:pt x="5" y="10960"/>
                  <a:pt x="0" y="10679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  <a:lnTo>
                  <a:pt x="21600" y="1039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1044" name="Freeform 36"/>
          <p:cNvSpPr>
            <a:spLocks/>
          </p:cNvSpPr>
          <p:nvPr/>
        </p:nvSpPr>
        <p:spPr bwMode="auto">
          <a:xfrm>
            <a:off x="4573588" y="2697163"/>
            <a:ext cx="852487" cy="2387600"/>
          </a:xfrm>
          <a:custGeom>
            <a:avLst/>
            <a:gdLst/>
            <a:ahLst/>
            <a:cxnLst>
              <a:cxn ang="0">
                <a:pos x="479" y="6"/>
              </a:cxn>
              <a:cxn ang="0">
                <a:pos x="484" y="10"/>
              </a:cxn>
              <a:cxn ang="0">
                <a:pos x="444" y="17"/>
              </a:cxn>
              <a:cxn ang="0">
                <a:pos x="431" y="64"/>
              </a:cxn>
              <a:cxn ang="0">
                <a:pos x="377" y="84"/>
              </a:cxn>
              <a:cxn ang="0">
                <a:pos x="270" y="64"/>
              </a:cxn>
              <a:cxn ang="0">
                <a:pos x="250" y="184"/>
              </a:cxn>
              <a:cxn ang="0">
                <a:pos x="156" y="211"/>
              </a:cxn>
              <a:cxn ang="0">
                <a:pos x="116" y="278"/>
              </a:cxn>
              <a:cxn ang="0">
                <a:pos x="176" y="325"/>
              </a:cxn>
              <a:cxn ang="0">
                <a:pos x="169" y="419"/>
              </a:cxn>
              <a:cxn ang="0">
                <a:pos x="109" y="459"/>
              </a:cxn>
              <a:cxn ang="0">
                <a:pos x="35" y="539"/>
              </a:cxn>
              <a:cxn ang="0">
                <a:pos x="42" y="573"/>
              </a:cxn>
              <a:cxn ang="0">
                <a:pos x="116" y="626"/>
              </a:cxn>
              <a:cxn ang="0">
                <a:pos x="156" y="707"/>
              </a:cxn>
              <a:cxn ang="0">
                <a:pos x="96" y="821"/>
              </a:cxn>
              <a:cxn ang="0">
                <a:pos x="2" y="921"/>
              </a:cxn>
              <a:cxn ang="0">
                <a:pos x="15" y="995"/>
              </a:cxn>
              <a:cxn ang="0">
                <a:pos x="123" y="1075"/>
              </a:cxn>
              <a:cxn ang="0">
                <a:pos x="102" y="1155"/>
              </a:cxn>
              <a:cxn ang="0">
                <a:pos x="49" y="1243"/>
              </a:cxn>
              <a:cxn ang="0">
                <a:pos x="22" y="1283"/>
              </a:cxn>
              <a:cxn ang="0">
                <a:pos x="96" y="1309"/>
              </a:cxn>
              <a:cxn ang="0">
                <a:pos x="102" y="1450"/>
              </a:cxn>
              <a:cxn ang="0">
                <a:pos x="42" y="1477"/>
              </a:cxn>
              <a:cxn ang="0">
                <a:pos x="29" y="1504"/>
              </a:cxn>
            </a:cxnLst>
            <a:rect l="0" t="0" r="r" b="b"/>
            <a:pathLst>
              <a:path w="537" h="1504">
                <a:moveTo>
                  <a:pt x="479" y="6"/>
                </a:moveTo>
                <a:cubicBezTo>
                  <a:pt x="423" y="0"/>
                  <a:pt x="537" y="29"/>
                  <a:pt x="484" y="10"/>
                </a:cubicBezTo>
                <a:cubicBezTo>
                  <a:pt x="471" y="12"/>
                  <a:pt x="456" y="10"/>
                  <a:pt x="444" y="17"/>
                </a:cubicBezTo>
                <a:cubicBezTo>
                  <a:pt x="430" y="25"/>
                  <a:pt x="441" y="51"/>
                  <a:pt x="431" y="64"/>
                </a:cubicBezTo>
                <a:cubicBezTo>
                  <a:pt x="423" y="74"/>
                  <a:pt x="388" y="81"/>
                  <a:pt x="377" y="84"/>
                </a:cubicBezTo>
                <a:cubicBezTo>
                  <a:pt x="318" y="44"/>
                  <a:pt x="353" y="55"/>
                  <a:pt x="270" y="64"/>
                </a:cubicBezTo>
                <a:cubicBezTo>
                  <a:pt x="230" y="121"/>
                  <a:pt x="283" y="37"/>
                  <a:pt x="250" y="184"/>
                </a:cubicBezTo>
                <a:cubicBezTo>
                  <a:pt x="245" y="207"/>
                  <a:pt x="174" y="207"/>
                  <a:pt x="156" y="211"/>
                </a:cubicBezTo>
                <a:cubicBezTo>
                  <a:pt x="134" y="233"/>
                  <a:pt x="133" y="253"/>
                  <a:pt x="116" y="278"/>
                </a:cubicBezTo>
                <a:cubicBezTo>
                  <a:pt x="127" y="320"/>
                  <a:pt x="138" y="307"/>
                  <a:pt x="176" y="325"/>
                </a:cubicBezTo>
                <a:cubicBezTo>
                  <a:pt x="174" y="356"/>
                  <a:pt x="179" y="389"/>
                  <a:pt x="169" y="419"/>
                </a:cubicBezTo>
                <a:cubicBezTo>
                  <a:pt x="161" y="442"/>
                  <a:pt x="126" y="442"/>
                  <a:pt x="109" y="459"/>
                </a:cubicBezTo>
                <a:cubicBezTo>
                  <a:pt x="80" y="487"/>
                  <a:pt x="70" y="518"/>
                  <a:pt x="35" y="539"/>
                </a:cubicBezTo>
                <a:cubicBezTo>
                  <a:pt x="37" y="550"/>
                  <a:pt x="35" y="564"/>
                  <a:pt x="42" y="573"/>
                </a:cubicBezTo>
                <a:cubicBezTo>
                  <a:pt x="47" y="579"/>
                  <a:pt x="102" y="622"/>
                  <a:pt x="116" y="626"/>
                </a:cubicBezTo>
                <a:cubicBezTo>
                  <a:pt x="146" y="647"/>
                  <a:pt x="144" y="673"/>
                  <a:pt x="156" y="707"/>
                </a:cubicBezTo>
                <a:cubicBezTo>
                  <a:pt x="144" y="755"/>
                  <a:pt x="130" y="786"/>
                  <a:pt x="96" y="821"/>
                </a:cubicBezTo>
                <a:cubicBezTo>
                  <a:pt x="61" y="857"/>
                  <a:pt x="20" y="869"/>
                  <a:pt x="2" y="921"/>
                </a:cubicBezTo>
                <a:cubicBezTo>
                  <a:pt x="5" y="946"/>
                  <a:pt x="0" y="975"/>
                  <a:pt x="15" y="995"/>
                </a:cubicBezTo>
                <a:cubicBezTo>
                  <a:pt x="44" y="1031"/>
                  <a:pt x="82" y="1055"/>
                  <a:pt x="123" y="1075"/>
                </a:cubicBezTo>
                <a:cubicBezTo>
                  <a:pt x="147" y="1111"/>
                  <a:pt x="131" y="1127"/>
                  <a:pt x="102" y="1155"/>
                </a:cubicBezTo>
                <a:cubicBezTo>
                  <a:pt x="87" y="1185"/>
                  <a:pt x="68" y="1215"/>
                  <a:pt x="49" y="1243"/>
                </a:cubicBezTo>
                <a:cubicBezTo>
                  <a:pt x="40" y="1256"/>
                  <a:pt x="22" y="1283"/>
                  <a:pt x="22" y="1283"/>
                </a:cubicBezTo>
                <a:cubicBezTo>
                  <a:pt x="49" y="1291"/>
                  <a:pt x="75" y="1289"/>
                  <a:pt x="96" y="1309"/>
                </a:cubicBezTo>
                <a:cubicBezTo>
                  <a:pt x="102" y="1345"/>
                  <a:pt x="126" y="1416"/>
                  <a:pt x="102" y="1450"/>
                </a:cubicBezTo>
                <a:cubicBezTo>
                  <a:pt x="89" y="1468"/>
                  <a:pt x="60" y="1465"/>
                  <a:pt x="42" y="1477"/>
                </a:cubicBezTo>
                <a:cubicBezTo>
                  <a:pt x="34" y="1500"/>
                  <a:pt x="40" y="1492"/>
                  <a:pt x="29" y="150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1045" name="Line 37"/>
          <p:cNvSpPr>
            <a:spLocks noChangeShapeType="1"/>
          </p:cNvSpPr>
          <p:nvPr/>
        </p:nvSpPr>
        <p:spPr bwMode="auto">
          <a:xfrm>
            <a:off x="5640388" y="3051175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1046" name="Line 38"/>
          <p:cNvSpPr>
            <a:spLocks noChangeShapeType="1"/>
          </p:cNvSpPr>
          <p:nvPr/>
        </p:nvSpPr>
        <p:spPr bwMode="auto">
          <a:xfrm>
            <a:off x="4497388" y="37369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1047" name="Line 39"/>
          <p:cNvSpPr>
            <a:spLocks noChangeShapeType="1"/>
          </p:cNvSpPr>
          <p:nvPr/>
        </p:nvSpPr>
        <p:spPr bwMode="auto">
          <a:xfrm rot="17717001" flipH="1">
            <a:off x="5584032" y="3555206"/>
            <a:ext cx="228600" cy="93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1048" name="Line 40"/>
          <p:cNvSpPr>
            <a:spLocks noChangeShapeType="1"/>
          </p:cNvSpPr>
          <p:nvPr/>
        </p:nvSpPr>
        <p:spPr bwMode="auto">
          <a:xfrm rot="17717001" flipH="1">
            <a:off x="5296694" y="2661444"/>
            <a:ext cx="228600" cy="936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1049" name="Rectangle 41"/>
          <p:cNvSpPr>
            <a:spLocks noChangeArrowheads="1"/>
          </p:cNvSpPr>
          <p:nvPr/>
        </p:nvSpPr>
        <p:spPr bwMode="auto">
          <a:xfrm>
            <a:off x="539750" y="-50800"/>
            <a:ext cx="75612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a-ES" b="1">
                <a:solidFill>
                  <a:schemeClr val="tx1"/>
                </a:solidFill>
              </a:rPr>
              <a:t>ESTRATEGIA CHIVA: Situación 2 con atrofia proximal de v. Giacomini. Opción B</a:t>
            </a:r>
            <a:r>
              <a:rPr lang="es-ES" b="1">
                <a:solidFill>
                  <a:schemeClr val="tx1"/>
                </a:solidFill>
              </a:rPr>
              <a:t/>
            </a:r>
            <a:br>
              <a:rPr lang="es-ES" b="1">
                <a:solidFill>
                  <a:schemeClr val="tx1"/>
                </a:solidFill>
              </a:rPr>
            </a:b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811050" name="Rectangle 42"/>
          <p:cNvSpPr>
            <a:spLocks noChangeArrowheads="1"/>
          </p:cNvSpPr>
          <p:nvPr/>
        </p:nvSpPr>
        <p:spPr bwMode="auto">
          <a:xfrm>
            <a:off x="3770313" y="6316663"/>
            <a:ext cx="1449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2_90</a:t>
            </a:r>
          </a:p>
        </p:txBody>
      </p:sp>
      <p:sp>
        <p:nvSpPr>
          <p:cNvPr id="811051" name="Line 43"/>
          <p:cNvSpPr>
            <a:spLocks noChangeShapeType="1"/>
          </p:cNvSpPr>
          <p:nvPr/>
        </p:nvSpPr>
        <p:spPr bwMode="auto">
          <a:xfrm flipH="1">
            <a:off x="1476375" y="3644900"/>
            <a:ext cx="682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0" name="Text Box 4"/>
          <p:cNvSpPr txBox="1">
            <a:spLocks noChangeArrowheads="1"/>
          </p:cNvSpPr>
          <p:nvPr/>
        </p:nvSpPr>
        <p:spPr bwMode="auto">
          <a:xfrm>
            <a:off x="1782763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1782763" y="626903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3063" name="Rectangle 7"/>
          <p:cNvSpPr>
            <a:spLocks noChangeArrowheads="1"/>
          </p:cNvSpPr>
          <p:nvPr/>
        </p:nvSpPr>
        <p:spPr bwMode="auto">
          <a:xfrm>
            <a:off x="898525" y="160338"/>
            <a:ext cx="77771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a-ES" b="1">
                <a:solidFill>
                  <a:schemeClr val="tx1"/>
                </a:solidFill>
              </a:rPr>
              <a:t>ESTRATEGIA CHIVA: Situación 2 con atrofia proximal de v. Giacomini. Opción C</a:t>
            </a:r>
            <a:r>
              <a:rPr lang="es-ES" b="1">
                <a:solidFill>
                  <a:schemeClr val="tx1"/>
                </a:solidFill>
              </a:rPr>
              <a:t/>
            </a:r>
            <a:br>
              <a:rPr lang="es-ES" b="1">
                <a:solidFill>
                  <a:schemeClr val="tx1"/>
                </a:solidFill>
              </a:rPr>
            </a:b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813064" name="Arc 8"/>
          <p:cNvSpPr>
            <a:spLocks/>
          </p:cNvSpPr>
          <p:nvPr/>
        </p:nvSpPr>
        <p:spPr bwMode="auto">
          <a:xfrm>
            <a:off x="2347913" y="3622675"/>
            <a:ext cx="777875" cy="609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65" name="Line 9"/>
          <p:cNvSpPr>
            <a:spLocks noChangeShapeType="1"/>
          </p:cNvSpPr>
          <p:nvPr/>
        </p:nvSpPr>
        <p:spPr bwMode="auto">
          <a:xfrm>
            <a:off x="2347913" y="4216400"/>
            <a:ext cx="3175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66" name="Arc 10"/>
          <p:cNvSpPr>
            <a:spLocks/>
          </p:cNvSpPr>
          <p:nvPr/>
        </p:nvSpPr>
        <p:spPr bwMode="auto">
          <a:xfrm>
            <a:off x="3168650" y="1797050"/>
            <a:ext cx="814388" cy="636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67" name="Line 11"/>
          <p:cNvSpPr>
            <a:spLocks noChangeShapeType="1"/>
          </p:cNvSpPr>
          <p:nvPr/>
        </p:nvSpPr>
        <p:spPr bwMode="auto">
          <a:xfrm>
            <a:off x="3983038" y="2392363"/>
            <a:ext cx="3175" cy="3665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68" name="Arc 12"/>
          <p:cNvSpPr>
            <a:spLocks/>
          </p:cNvSpPr>
          <p:nvPr/>
        </p:nvSpPr>
        <p:spPr bwMode="auto">
          <a:xfrm>
            <a:off x="2660650" y="2054225"/>
            <a:ext cx="1157288" cy="16652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 w 21600"/>
              <a:gd name="T1" fmla="*/ 21909 h 21909"/>
              <a:gd name="T2" fmla="*/ 21600 w 21600"/>
              <a:gd name="T3" fmla="*/ 0 h 21909"/>
              <a:gd name="T4" fmla="*/ 21600 w 21600"/>
              <a:gd name="T5" fmla="*/ 21600 h 2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09" fill="none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1909" stroke="0" extrusionOk="0">
                <a:moveTo>
                  <a:pt x="2" y="21908"/>
                </a:moveTo>
                <a:cubicBezTo>
                  <a:pt x="0" y="21806"/>
                  <a:pt x="0" y="2170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69" name="Line 13"/>
          <p:cNvSpPr>
            <a:spLocks noChangeShapeType="1"/>
          </p:cNvSpPr>
          <p:nvPr/>
        </p:nvSpPr>
        <p:spPr bwMode="auto">
          <a:xfrm flipV="1">
            <a:off x="3175000" y="1268413"/>
            <a:ext cx="0" cy="4870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70" name="Line 14"/>
          <p:cNvSpPr>
            <a:spLocks noChangeShapeType="1"/>
          </p:cNvSpPr>
          <p:nvPr/>
        </p:nvSpPr>
        <p:spPr bwMode="auto">
          <a:xfrm flipV="1">
            <a:off x="3851275" y="5492750"/>
            <a:ext cx="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71" name="Line 15"/>
          <p:cNvSpPr>
            <a:spLocks noChangeShapeType="1"/>
          </p:cNvSpPr>
          <p:nvPr/>
        </p:nvSpPr>
        <p:spPr bwMode="auto">
          <a:xfrm flipV="1">
            <a:off x="2581275" y="4435475"/>
            <a:ext cx="0" cy="153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72" name="Oval 16"/>
          <p:cNvSpPr>
            <a:spLocks noChangeArrowheads="1"/>
          </p:cNvSpPr>
          <p:nvPr/>
        </p:nvSpPr>
        <p:spPr bwMode="auto">
          <a:xfrm>
            <a:off x="1692275" y="5019675"/>
            <a:ext cx="152400" cy="14128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73" name="Line 17"/>
          <p:cNvSpPr>
            <a:spLocks noChangeShapeType="1"/>
          </p:cNvSpPr>
          <p:nvPr/>
        </p:nvSpPr>
        <p:spPr bwMode="auto">
          <a:xfrm rot="20869430" flipV="1">
            <a:off x="2235200" y="3122613"/>
            <a:ext cx="222250" cy="29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74" name="Line 18"/>
          <p:cNvSpPr>
            <a:spLocks noChangeShapeType="1"/>
          </p:cNvSpPr>
          <p:nvPr/>
        </p:nvSpPr>
        <p:spPr bwMode="auto">
          <a:xfrm rot="20764015" flipV="1">
            <a:off x="2386013" y="3163888"/>
            <a:ext cx="223837" cy="292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75" name="Arc 19"/>
          <p:cNvSpPr>
            <a:spLocks/>
          </p:cNvSpPr>
          <p:nvPr/>
        </p:nvSpPr>
        <p:spPr bwMode="auto">
          <a:xfrm>
            <a:off x="2647950" y="3613150"/>
            <a:ext cx="496888" cy="606425"/>
          </a:xfrm>
          <a:custGeom>
            <a:avLst/>
            <a:gdLst>
              <a:gd name="G0" fmla="+- 13361 0 0"/>
              <a:gd name="G1" fmla="+- 21600 0 0"/>
              <a:gd name="G2" fmla="+- 21600 0 0"/>
              <a:gd name="T0" fmla="*/ 0 w 13838"/>
              <a:gd name="T1" fmla="*/ 4628 h 21600"/>
              <a:gd name="T2" fmla="*/ 13838 w 13838"/>
              <a:gd name="T3" fmla="*/ 5 h 21600"/>
              <a:gd name="T4" fmla="*/ 13361 w 138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38" h="21600" fill="none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</a:path>
              <a:path w="13838" h="21600" stroke="0" extrusionOk="0">
                <a:moveTo>
                  <a:pt x="0" y="4628"/>
                </a:moveTo>
                <a:cubicBezTo>
                  <a:pt x="3808" y="1630"/>
                  <a:pt x="8514" y="-1"/>
                  <a:pt x="13361" y="0"/>
                </a:cubicBezTo>
                <a:cubicBezTo>
                  <a:pt x="13520" y="0"/>
                  <a:pt x="13679" y="1"/>
                  <a:pt x="13837" y="5"/>
                </a:cubicBezTo>
                <a:lnTo>
                  <a:pt x="13361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76" name="Line 20"/>
          <p:cNvSpPr>
            <a:spLocks noChangeShapeType="1"/>
          </p:cNvSpPr>
          <p:nvPr/>
        </p:nvSpPr>
        <p:spPr bwMode="auto">
          <a:xfrm flipH="1">
            <a:off x="2794000" y="3738563"/>
            <a:ext cx="276225" cy="12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77" name="Line 21"/>
          <p:cNvSpPr>
            <a:spLocks noChangeShapeType="1"/>
          </p:cNvSpPr>
          <p:nvPr/>
        </p:nvSpPr>
        <p:spPr bwMode="auto">
          <a:xfrm flipH="1" flipV="1">
            <a:off x="3465513" y="1617663"/>
            <a:ext cx="22225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78" name="Arc 22"/>
          <p:cNvSpPr>
            <a:spLocks/>
          </p:cNvSpPr>
          <p:nvPr/>
        </p:nvSpPr>
        <p:spPr bwMode="auto">
          <a:xfrm>
            <a:off x="2660650" y="2895600"/>
            <a:ext cx="1157288" cy="815975"/>
          </a:xfrm>
          <a:custGeom>
            <a:avLst/>
            <a:gdLst>
              <a:gd name="G0" fmla="+- 21600 0 0"/>
              <a:gd name="G1" fmla="+- 10398 0 0"/>
              <a:gd name="G2" fmla="+- 21600 0 0"/>
              <a:gd name="T0" fmla="*/ 2 w 21600"/>
              <a:gd name="T1" fmla="*/ 10707 h 10707"/>
              <a:gd name="T2" fmla="*/ 2668 w 21600"/>
              <a:gd name="T3" fmla="*/ 0 h 10707"/>
              <a:gd name="T4" fmla="*/ 21600 w 21600"/>
              <a:gd name="T5" fmla="*/ 10398 h 10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0707" fill="none" extrusionOk="0">
                <a:moveTo>
                  <a:pt x="2" y="10706"/>
                </a:moveTo>
                <a:cubicBezTo>
                  <a:pt x="0" y="10604"/>
                  <a:pt x="0" y="10501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</a:path>
              <a:path w="21600" h="10707" stroke="0" extrusionOk="0">
                <a:moveTo>
                  <a:pt x="2" y="10706"/>
                </a:moveTo>
                <a:cubicBezTo>
                  <a:pt x="0" y="10604"/>
                  <a:pt x="0" y="10501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  <a:lnTo>
                  <a:pt x="21600" y="10398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79" name="Freeform 23"/>
          <p:cNvSpPr>
            <a:spLocks/>
          </p:cNvSpPr>
          <p:nvPr/>
        </p:nvSpPr>
        <p:spPr bwMode="auto">
          <a:xfrm>
            <a:off x="1779588" y="2860675"/>
            <a:ext cx="1019175" cy="2197100"/>
          </a:xfrm>
          <a:custGeom>
            <a:avLst/>
            <a:gdLst/>
            <a:ahLst/>
            <a:cxnLst>
              <a:cxn ang="0">
                <a:pos x="645" y="34"/>
              </a:cxn>
              <a:cxn ang="0">
                <a:pos x="484" y="0"/>
              </a:cxn>
              <a:cxn ang="0">
                <a:pos x="444" y="7"/>
              </a:cxn>
              <a:cxn ang="0">
                <a:pos x="431" y="54"/>
              </a:cxn>
              <a:cxn ang="0">
                <a:pos x="377" y="74"/>
              </a:cxn>
              <a:cxn ang="0">
                <a:pos x="270" y="54"/>
              </a:cxn>
              <a:cxn ang="0">
                <a:pos x="250" y="174"/>
              </a:cxn>
              <a:cxn ang="0">
                <a:pos x="156" y="201"/>
              </a:cxn>
              <a:cxn ang="0">
                <a:pos x="116" y="268"/>
              </a:cxn>
              <a:cxn ang="0">
                <a:pos x="176" y="315"/>
              </a:cxn>
              <a:cxn ang="0">
                <a:pos x="169" y="409"/>
              </a:cxn>
              <a:cxn ang="0">
                <a:pos x="109" y="449"/>
              </a:cxn>
              <a:cxn ang="0">
                <a:pos x="35" y="529"/>
              </a:cxn>
              <a:cxn ang="0">
                <a:pos x="42" y="563"/>
              </a:cxn>
              <a:cxn ang="0">
                <a:pos x="116" y="616"/>
              </a:cxn>
              <a:cxn ang="0">
                <a:pos x="156" y="697"/>
              </a:cxn>
              <a:cxn ang="0">
                <a:pos x="96" y="811"/>
              </a:cxn>
              <a:cxn ang="0">
                <a:pos x="2" y="911"/>
              </a:cxn>
              <a:cxn ang="0">
                <a:pos x="15" y="985"/>
              </a:cxn>
              <a:cxn ang="0">
                <a:pos x="123" y="1065"/>
              </a:cxn>
              <a:cxn ang="0">
                <a:pos x="102" y="1145"/>
              </a:cxn>
              <a:cxn ang="0">
                <a:pos x="49" y="1233"/>
              </a:cxn>
              <a:cxn ang="0">
                <a:pos x="22" y="1273"/>
              </a:cxn>
              <a:cxn ang="0">
                <a:pos x="96" y="1299"/>
              </a:cxn>
              <a:cxn ang="0">
                <a:pos x="102" y="1440"/>
              </a:cxn>
              <a:cxn ang="0">
                <a:pos x="42" y="1467"/>
              </a:cxn>
              <a:cxn ang="0">
                <a:pos x="29" y="1494"/>
              </a:cxn>
            </a:cxnLst>
            <a:rect l="0" t="0" r="r" b="b"/>
            <a:pathLst>
              <a:path w="645" h="1494">
                <a:moveTo>
                  <a:pt x="645" y="34"/>
                </a:moveTo>
                <a:cubicBezTo>
                  <a:pt x="589" y="28"/>
                  <a:pt x="537" y="19"/>
                  <a:pt x="484" y="0"/>
                </a:cubicBezTo>
                <a:cubicBezTo>
                  <a:pt x="471" y="2"/>
                  <a:pt x="456" y="0"/>
                  <a:pt x="444" y="7"/>
                </a:cubicBezTo>
                <a:cubicBezTo>
                  <a:pt x="430" y="15"/>
                  <a:pt x="441" y="41"/>
                  <a:pt x="431" y="54"/>
                </a:cubicBezTo>
                <a:cubicBezTo>
                  <a:pt x="423" y="64"/>
                  <a:pt x="388" y="71"/>
                  <a:pt x="377" y="74"/>
                </a:cubicBezTo>
                <a:cubicBezTo>
                  <a:pt x="318" y="34"/>
                  <a:pt x="353" y="45"/>
                  <a:pt x="270" y="54"/>
                </a:cubicBezTo>
                <a:cubicBezTo>
                  <a:pt x="230" y="111"/>
                  <a:pt x="283" y="27"/>
                  <a:pt x="250" y="174"/>
                </a:cubicBezTo>
                <a:cubicBezTo>
                  <a:pt x="245" y="197"/>
                  <a:pt x="174" y="197"/>
                  <a:pt x="156" y="201"/>
                </a:cubicBezTo>
                <a:cubicBezTo>
                  <a:pt x="134" y="223"/>
                  <a:pt x="133" y="243"/>
                  <a:pt x="116" y="268"/>
                </a:cubicBezTo>
                <a:cubicBezTo>
                  <a:pt x="127" y="310"/>
                  <a:pt x="138" y="297"/>
                  <a:pt x="176" y="315"/>
                </a:cubicBezTo>
                <a:cubicBezTo>
                  <a:pt x="174" y="346"/>
                  <a:pt x="179" y="379"/>
                  <a:pt x="169" y="409"/>
                </a:cubicBezTo>
                <a:cubicBezTo>
                  <a:pt x="161" y="432"/>
                  <a:pt x="126" y="432"/>
                  <a:pt x="109" y="449"/>
                </a:cubicBezTo>
                <a:cubicBezTo>
                  <a:pt x="80" y="477"/>
                  <a:pt x="70" y="508"/>
                  <a:pt x="35" y="529"/>
                </a:cubicBezTo>
                <a:cubicBezTo>
                  <a:pt x="37" y="540"/>
                  <a:pt x="35" y="554"/>
                  <a:pt x="42" y="563"/>
                </a:cubicBezTo>
                <a:cubicBezTo>
                  <a:pt x="47" y="569"/>
                  <a:pt x="102" y="612"/>
                  <a:pt x="116" y="616"/>
                </a:cubicBezTo>
                <a:cubicBezTo>
                  <a:pt x="146" y="637"/>
                  <a:pt x="144" y="663"/>
                  <a:pt x="156" y="697"/>
                </a:cubicBezTo>
                <a:cubicBezTo>
                  <a:pt x="144" y="745"/>
                  <a:pt x="130" y="776"/>
                  <a:pt x="96" y="811"/>
                </a:cubicBezTo>
                <a:cubicBezTo>
                  <a:pt x="61" y="847"/>
                  <a:pt x="20" y="859"/>
                  <a:pt x="2" y="911"/>
                </a:cubicBezTo>
                <a:cubicBezTo>
                  <a:pt x="5" y="936"/>
                  <a:pt x="0" y="965"/>
                  <a:pt x="15" y="985"/>
                </a:cubicBezTo>
                <a:cubicBezTo>
                  <a:pt x="44" y="1021"/>
                  <a:pt x="82" y="1045"/>
                  <a:pt x="123" y="1065"/>
                </a:cubicBezTo>
                <a:cubicBezTo>
                  <a:pt x="147" y="1101"/>
                  <a:pt x="131" y="1117"/>
                  <a:pt x="102" y="1145"/>
                </a:cubicBezTo>
                <a:cubicBezTo>
                  <a:pt x="87" y="1175"/>
                  <a:pt x="68" y="1205"/>
                  <a:pt x="49" y="1233"/>
                </a:cubicBezTo>
                <a:cubicBezTo>
                  <a:pt x="40" y="1246"/>
                  <a:pt x="22" y="1273"/>
                  <a:pt x="22" y="1273"/>
                </a:cubicBezTo>
                <a:cubicBezTo>
                  <a:pt x="49" y="1281"/>
                  <a:pt x="75" y="1279"/>
                  <a:pt x="96" y="1299"/>
                </a:cubicBezTo>
                <a:cubicBezTo>
                  <a:pt x="102" y="1335"/>
                  <a:pt x="126" y="1406"/>
                  <a:pt x="102" y="1440"/>
                </a:cubicBezTo>
                <a:cubicBezTo>
                  <a:pt x="89" y="1458"/>
                  <a:pt x="60" y="1455"/>
                  <a:pt x="42" y="1467"/>
                </a:cubicBezTo>
                <a:cubicBezTo>
                  <a:pt x="34" y="1490"/>
                  <a:pt x="40" y="1482"/>
                  <a:pt x="29" y="149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3080" name="Arc 24"/>
          <p:cNvSpPr>
            <a:spLocks/>
          </p:cNvSpPr>
          <p:nvPr/>
        </p:nvSpPr>
        <p:spPr bwMode="auto">
          <a:xfrm>
            <a:off x="5245100" y="3629025"/>
            <a:ext cx="849313" cy="6080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3593"/>
              <a:gd name="T1" fmla="*/ 21600 h 21600"/>
              <a:gd name="T2" fmla="*/ 23593 w 23593"/>
              <a:gd name="T3" fmla="*/ 92 h 21600"/>
              <a:gd name="T4" fmla="*/ 21600 w 2359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93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265" y="0"/>
                  <a:pt x="22930" y="30"/>
                  <a:pt x="23592" y="92"/>
                </a:cubicBezTo>
              </a:path>
              <a:path w="23593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2265" y="0"/>
                  <a:pt x="22930" y="30"/>
                  <a:pt x="23592" y="92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81" name="Line 25"/>
          <p:cNvSpPr>
            <a:spLocks noChangeShapeType="1"/>
          </p:cNvSpPr>
          <p:nvPr/>
        </p:nvSpPr>
        <p:spPr bwMode="auto">
          <a:xfrm>
            <a:off x="5238750" y="4216400"/>
            <a:ext cx="3175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82" name="Arc 26"/>
          <p:cNvSpPr>
            <a:spLocks/>
          </p:cNvSpPr>
          <p:nvPr/>
        </p:nvSpPr>
        <p:spPr bwMode="auto">
          <a:xfrm>
            <a:off x="6059488" y="1797050"/>
            <a:ext cx="814387" cy="636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83" name="Line 27"/>
          <p:cNvSpPr>
            <a:spLocks noChangeShapeType="1"/>
          </p:cNvSpPr>
          <p:nvPr/>
        </p:nvSpPr>
        <p:spPr bwMode="auto">
          <a:xfrm>
            <a:off x="6873875" y="2392363"/>
            <a:ext cx="3175" cy="3665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84" name="Arc 28"/>
          <p:cNvSpPr>
            <a:spLocks/>
          </p:cNvSpPr>
          <p:nvPr/>
        </p:nvSpPr>
        <p:spPr bwMode="auto">
          <a:xfrm>
            <a:off x="5554663" y="2055813"/>
            <a:ext cx="1154112" cy="1641475"/>
          </a:xfrm>
          <a:custGeom>
            <a:avLst/>
            <a:gdLst>
              <a:gd name="G0" fmla="+- 21527 0 0"/>
              <a:gd name="G1" fmla="+- 21600 0 0"/>
              <a:gd name="G2" fmla="+- 21600 0 0"/>
              <a:gd name="T0" fmla="*/ 0 w 21527"/>
              <a:gd name="T1" fmla="*/ 19827 h 21600"/>
              <a:gd name="T2" fmla="*/ 21527 w 21527"/>
              <a:gd name="T3" fmla="*/ 0 h 21600"/>
              <a:gd name="T4" fmla="*/ 21527 w 2152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27" h="21600" fill="none" extrusionOk="0">
                <a:moveTo>
                  <a:pt x="-1" y="19826"/>
                </a:moveTo>
                <a:cubicBezTo>
                  <a:pt x="922" y="8623"/>
                  <a:pt x="10285" y="0"/>
                  <a:pt x="21526" y="0"/>
                </a:cubicBezTo>
              </a:path>
              <a:path w="21527" h="21600" stroke="0" extrusionOk="0">
                <a:moveTo>
                  <a:pt x="-1" y="19826"/>
                </a:moveTo>
                <a:cubicBezTo>
                  <a:pt x="922" y="8623"/>
                  <a:pt x="10285" y="0"/>
                  <a:pt x="21526" y="0"/>
                </a:cubicBezTo>
                <a:lnTo>
                  <a:pt x="21527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85" name="Line 29"/>
          <p:cNvSpPr>
            <a:spLocks noChangeShapeType="1"/>
          </p:cNvSpPr>
          <p:nvPr/>
        </p:nvSpPr>
        <p:spPr bwMode="auto">
          <a:xfrm flipV="1">
            <a:off x="6065838" y="1268413"/>
            <a:ext cx="0" cy="4870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86" name="Line 30"/>
          <p:cNvSpPr>
            <a:spLocks noChangeShapeType="1"/>
          </p:cNvSpPr>
          <p:nvPr/>
        </p:nvSpPr>
        <p:spPr bwMode="auto">
          <a:xfrm flipV="1">
            <a:off x="6740525" y="5492750"/>
            <a:ext cx="0" cy="48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87" name="Line 31"/>
          <p:cNvSpPr>
            <a:spLocks noChangeShapeType="1"/>
          </p:cNvSpPr>
          <p:nvPr/>
        </p:nvSpPr>
        <p:spPr bwMode="auto">
          <a:xfrm flipV="1">
            <a:off x="5472113" y="4435475"/>
            <a:ext cx="0" cy="1539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88" name="Oval 32"/>
          <p:cNvSpPr>
            <a:spLocks noChangeArrowheads="1"/>
          </p:cNvSpPr>
          <p:nvPr/>
        </p:nvSpPr>
        <p:spPr bwMode="auto">
          <a:xfrm>
            <a:off x="4648200" y="5030788"/>
            <a:ext cx="85725" cy="920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89" name="Line 33"/>
          <p:cNvSpPr>
            <a:spLocks noChangeShapeType="1"/>
          </p:cNvSpPr>
          <p:nvPr/>
        </p:nvSpPr>
        <p:spPr bwMode="auto">
          <a:xfrm flipH="1" flipV="1">
            <a:off x="6354763" y="1617663"/>
            <a:ext cx="223837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90" name="Arc 34"/>
          <p:cNvSpPr>
            <a:spLocks/>
          </p:cNvSpPr>
          <p:nvPr/>
        </p:nvSpPr>
        <p:spPr bwMode="auto">
          <a:xfrm>
            <a:off x="5553075" y="2897188"/>
            <a:ext cx="1157288" cy="855662"/>
          </a:xfrm>
          <a:custGeom>
            <a:avLst/>
            <a:gdLst>
              <a:gd name="G0" fmla="+- 21600 0 0"/>
              <a:gd name="G1" fmla="+- 10398 0 0"/>
              <a:gd name="G2" fmla="+- 21600 0 0"/>
              <a:gd name="T0" fmla="*/ 16 w 21600"/>
              <a:gd name="T1" fmla="*/ 11242 h 11242"/>
              <a:gd name="T2" fmla="*/ 2668 w 21600"/>
              <a:gd name="T3" fmla="*/ 0 h 11242"/>
              <a:gd name="T4" fmla="*/ 21600 w 21600"/>
              <a:gd name="T5" fmla="*/ 10398 h 1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242" fill="none" extrusionOk="0">
                <a:moveTo>
                  <a:pt x="16" y="11241"/>
                </a:moveTo>
                <a:cubicBezTo>
                  <a:pt x="5" y="10960"/>
                  <a:pt x="0" y="10679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</a:path>
              <a:path w="21600" h="11242" stroke="0" extrusionOk="0">
                <a:moveTo>
                  <a:pt x="16" y="11241"/>
                </a:moveTo>
                <a:cubicBezTo>
                  <a:pt x="5" y="10960"/>
                  <a:pt x="0" y="10679"/>
                  <a:pt x="0" y="10398"/>
                </a:cubicBezTo>
                <a:cubicBezTo>
                  <a:pt x="-1" y="6762"/>
                  <a:pt x="917" y="3186"/>
                  <a:pt x="2667" y="-1"/>
                </a:cubicBezTo>
                <a:lnTo>
                  <a:pt x="21600" y="10398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3091" name="Freeform 35"/>
          <p:cNvSpPr>
            <a:spLocks/>
          </p:cNvSpPr>
          <p:nvPr/>
        </p:nvSpPr>
        <p:spPr bwMode="auto">
          <a:xfrm>
            <a:off x="4670425" y="2846388"/>
            <a:ext cx="847725" cy="2211387"/>
          </a:xfrm>
          <a:custGeom>
            <a:avLst/>
            <a:gdLst/>
            <a:ahLst/>
            <a:cxnLst>
              <a:cxn ang="0">
                <a:pos x="479" y="6"/>
              </a:cxn>
              <a:cxn ang="0">
                <a:pos x="484" y="10"/>
              </a:cxn>
              <a:cxn ang="0">
                <a:pos x="444" y="17"/>
              </a:cxn>
              <a:cxn ang="0">
                <a:pos x="431" y="64"/>
              </a:cxn>
              <a:cxn ang="0">
                <a:pos x="377" y="84"/>
              </a:cxn>
              <a:cxn ang="0">
                <a:pos x="270" y="64"/>
              </a:cxn>
              <a:cxn ang="0">
                <a:pos x="250" y="184"/>
              </a:cxn>
              <a:cxn ang="0">
                <a:pos x="156" y="211"/>
              </a:cxn>
              <a:cxn ang="0">
                <a:pos x="116" y="278"/>
              </a:cxn>
              <a:cxn ang="0">
                <a:pos x="176" y="325"/>
              </a:cxn>
              <a:cxn ang="0">
                <a:pos x="169" y="419"/>
              </a:cxn>
              <a:cxn ang="0">
                <a:pos x="109" y="459"/>
              </a:cxn>
              <a:cxn ang="0">
                <a:pos x="35" y="539"/>
              </a:cxn>
              <a:cxn ang="0">
                <a:pos x="42" y="573"/>
              </a:cxn>
              <a:cxn ang="0">
                <a:pos x="116" y="626"/>
              </a:cxn>
              <a:cxn ang="0">
                <a:pos x="156" y="707"/>
              </a:cxn>
              <a:cxn ang="0">
                <a:pos x="96" y="821"/>
              </a:cxn>
              <a:cxn ang="0">
                <a:pos x="2" y="921"/>
              </a:cxn>
              <a:cxn ang="0">
                <a:pos x="15" y="995"/>
              </a:cxn>
              <a:cxn ang="0">
                <a:pos x="123" y="1075"/>
              </a:cxn>
              <a:cxn ang="0">
                <a:pos x="102" y="1155"/>
              </a:cxn>
              <a:cxn ang="0">
                <a:pos x="49" y="1243"/>
              </a:cxn>
              <a:cxn ang="0">
                <a:pos x="22" y="1283"/>
              </a:cxn>
              <a:cxn ang="0">
                <a:pos x="96" y="1309"/>
              </a:cxn>
              <a:cxn ang="0">
                <a:pos x="102" y="1450"/>
              </a:cxn>
              <a:cxn ang="0">
                <a:pos x="42" y="1477"/>
              </a:cxn>
              <a:cxn ang="0">
                <a:pos x="29" y="1504"/>
              </a:cxn>
            </a:cxnLst>
            <a:rect l="0" t="0" r="r" b="b"/>
            <a:pathLst>
              <a:path w="537" h="1504">
                <a:moveTo>
                  <a:pt x="479" y="6"/>
                </a:moveTo>
                <a:cubicBezTo>
                  <a:pt x="423" y="0"/>
                  <a:pt x="537" y="29"/>
                  <a:pt x="484" y="10"/>
                </a:cubicBezTo>
                <a:cubicBezTo>
                  <a:pt x="471" y="12"/>
                  <a:pt x="456" y="10"/>
                  <a:pt x="444" y="17"/>
                </a:cubicBezTo>
                <a:cubicBezTo>
                  <a:pt x="430" y="25"/>
                  <a:pt x="441" y="51"/>
                  <a:pt x="431" y="64"/>
                </a:cubicBezTo>
                <a:cubicBezTo>
                  <a:pt x="423" y="74"/>
                  <a:pt x="388" y="81"/>
                  <a:pt x="377" y="84"/>
                </a:cubicBezTo>
                <a:cubicBezTo>
                  <a:pt x="318" y="44"/>
                  <a:pt x="353" y="55"/>
                  <a:pt x="270" y="64"/>
                </a:cubicBezTo>
                <a:cubicBezTo>
                  <a:pt x="230" y="121"/>
                  <a:pt x="283" y="37"/>
                  <a:pt x="250" y="184"/>
                </a:cubicBezTo>
                <a:cubicBezTo>
                  <a:pt x="245" y="207"/>
                  <a:pt x="174" y="207"/>
                  <a:pt x="156" y="211"/>
                </a:cubicBezTo>
                <a:cubicBezTo>
                  <a:pt x="134" y="233"/>
                  <a:pt x="133" y="253"/>
                  <a:pt x="116" y="278"/>
                </a:cubicBezTo>
                <a:cubicBezTo>
                  <a:pt x="127" y="320"/>
                  <a:pt x="138" y="307"/>
                  <a:pt x="176" y="325"/>
                </a:cubicBezTo>
                <a:cubicBezTo>
                  <a:pt x="174" y="356"/>
                  <a:pt x="179" y="389"/>
                  <a:pt x="169" y="419"/>
                </a:cubicBezTo>
                <a:cubicBezTo>
                  <a:pt x="161" y="442"/>
                  <a:pt x="126" y="442"/>
                  <a:pt x="109" y="459"/>
                </a:cubicBezTo>
                <a:cubicBezTo>
                  <a:pt x="80" y="487"/>
                  <a:pt x="70" y="518"/>
                  <a:pt x="35" y="539"/>
                </a:cubicBezTo>
                <a:cubicBezTo>
                  <a:pt x="37" y="550"/>
                  <a:pt x="35" y="564"/>
                  <a:pt x="42" y="573"/>
                </a:cubicBezTo>
                <a:cubicBezTo>
                  <a:pt x="47" y="579"/>
                  <a:pt x="102" y="622"/>
                  <a:pt x="116" y="626"/>
                </a:cubicBezTo>
                <a:cubicBezTo>
                  <a:pt x="146" y="647"/>
                  <a:pt x="144" y="673"/>
                  <a:pt x="156" y="707"/>
                </a:cubicBezTo>
                <a:cubicBezTo>
                  <a:pt x="144" y="755"/>
                  <a:pt x="130" y="786"/>
                  <a:pt x="96" y="821"/>
                </a:cubicBezTo>
                <a:cubicBezTo>
                  <a:pt x="61" y="857"/>
                  <a:pt x="20" y="869"/>
                  <a:pt x="2" y="921"/>
                </a:cubicBezTo>
                <a:cubicBezTo>
                  <a:pt x="5" y="946"/>
                  <a:pt x="0" y="975"/>
                  <a:pt x="15" y="995"/>
                </a:cubicBezTo>
                <a:cubicBezTo>
                  <a:pt x="44" y="1031"/>
                  <a:pt x="82" y="1055"/>
                  <a:pt x="123" y="1075"/>
                </a:cubicBezTo>
                <a:cubicBezTo>
                  <a:pt x="147" y="1111"/>
                  <a:pt x="131" y="1127"/>
                  <a:pt x="102" y="1155"/>
                </a:cubicBezTo>
                <a:cubicBezTo>
                  <a:pt x="87" y="1185"/>
                  <a:pt x="68" y="1215"/>
                  <a:pt x="49" y="1243"/>
                </a:cubicBezTo>
                <a:cubicBezTo>
                  <a:pt x="40" y="1256"/>
                  <a:pt x="22" y="1283"/>
                  <a:pt x="22" y="1283"/>
                </a:cubicBezTo>
                <a:cubicBezTo>
                  <a:pt x="49" y="1291"/>
                  <a:pt x="75" y="1289"/>
                  <a:pt x="96" y="1309"/>
                </a:cubicBezTo>
                <a:cubicBezTo>
                  <a:pt x="102" y="1345"/>
                  <a:pt x="126" y="1416"/>
                  <a:pt x="102" y="1450"/>
                </a:cubicBezTo>
                <a:cubicBezTo>
                  <a:pt x="89" y="1468"/>
                  <a:pt x="60" y="1465"/>
                  <a:pt x="42" y="1477"/>
                </a:cubicBezTo>
                <a:cubicBezTo>
                  <a:pt x="34" y="1500"/>
                  <a:pt x="40" y="1492"/>
                  <a:pt x="29" y="1504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3092" name="Line 36"/>
          <p:cNvSpPr>
            <a:spLocks noChangeShapeType="1"/>
          </p:cNvSpPr>
          <p:nvPr/>
        </p:nvSpPr>
        <p:spPr bwMode="auto">
          <a:xfrm>
            <a:off x="5732463" y="3175000"/>
            <a:ext cx="0" cy="211138"/>
          </a:xfrm>
          <a:prstGeom prst="line">
            <a:avLst/>
          </a:prstGeom>
          <a:noFill/>
          <a:ln w="6350">
            <a:solidFill>
              <a:srgbClr val="FF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3093" name="Line 37"/>
          <p:cNvSpPr>
            <a:spLocks noChangeShapeType="1"/>
          </p:cNvSpPr>
          <p:nvPr/>
        </p:nvSpPr>
        <p:spPr bwMode="auto">
          <a:xfrm>
            <a:off x="4594225" y="3810000"/>
            <a:ext cx="0" cy="211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3094" name="Line 38"/>
          <p:cNvSpPr>
            <a:spLocks noChangeShapeType="1"/>
          </p:cNvSpPr>
          <p:nvPr/>
        </p:nvSpPr>
        <p:spPr bwMode="auto">
          <a:xfrm rot="17717001" flipH="1">
            <a:off x="5376863" y="2809875"/>
            <a:ext cx="211137" cy="93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3096" name="Line 40"/>
          <p:cNvSpPr>
            <a:spLocks noChangeShapeType="1"/>
          </p:cNvSpPr>
          <p:nvPr/>
        </p:nvSpPr>
        <p:spPr bwMode="auto">
          <a:xfrm flipH="1">
            <a:off x="1619250" y="3644900"/>
            <a:ext cx="682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13097" name="Rectangle 41"/>
          <p:cNvSpPr>
            <a:spLocks noChangeArrowheads="1"/>
          </p:cNvSpPr>
          <p:nvPr/>
        </p:nvSpPr>
        <p:spPr bwMode="auto">
          <a:xfrm>
            <a:off x="3802063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81" name="Freeform 3"/>
          <p:cNvSpPr>
            <a:spLocks/>
          </p:cNvSpPr>
          <p:nvPr/>
        </p:nvSpPr>
        <p:spPr bwMode="auto">
          <a:xfrm>
            <a:off x="2411413" y="1196975"/>
            <a:ext cx="4464050" cy="5191125"/>
          </a:xfrm>
          <a:custGeom>
            <a:avLst/>
            <a:gdLst>
              <a:gd name="T0" fmla="*/ 2868613 w 3490"/>
              <a:gd name="T1" fmla="*/ 5329238 h 3825"/>
              <a:gd name="T2" fmla="*/ 2819400 w 3490"/>
              <a:gd name="T3" fmla="*/ 5629275 h 3825"/>
              <a:gd name="T4" fmla="*/ 2881313 w 3490"/>
              <a:gd name="T5" fmla="*/ 6030913 h 3825"/>
              <a:gd name="T6" fmla="*/ 5111750 w 3490"/>
              <a:gd name="T7" fmla="*/ 6069013 h 3825"/>
              <a:gd name="T8" fmla="*/ 5449888 w 3490"/>
              <a:gd name="T9" fmla="*/ 6030913 h 3825"/>
              <a:gd name="T10" fmla="*/ 5424488 w 3490"/>
              <a:gd name="T11" fmla="*/ 5818188 h 3825"/>
              <a:gd name="T12" fmla="*/ 5473700 w 3490"/>
              <a:gd name="T13" fmla="*/ 5091113 h 3825"/>
              <a:gd name="T14" fmla="*/ 5437188 w 3490"/>
              <a:gd name="T15" fmla="*/ 4364038 h 3825"/>
              <a:gd name="T16" fmla="*/ 5289550 w 3490"/>
              <a:gd name="T17" fmla="*/ 3590925 h 3825"/>
              <a:gd name="T18" fmla="*/ 5073650 w 3490"/>
              <a:gd name="T19" fmla="*/ 2295525 h 3825"/>
              <a:gd name="T20" fmla="*/ 4640263 w 3490"/>
              <a:gd name="T21" fmla="*/ 1214438 h 3825"/>
              <a:gd name="T22" fmla="*/ 4568825 w 3490"/>
              <a:gd name="T23" fmla="*/ 855663 h 3825"/>
              <a:gd name="T24" fmla="*/ 4546600 w 3490"/>
              <a:gd name="T25" fmla="*/ 695325 h 3825"/>
              <a:gd name="T26" fmla="*/ 4572000 w 3490"/>
              <a:gd name="T27" fmla="*/ 406400 h 3825"/>
              <a:gd name="T28" fmla="*/ 4640263 w 3490"/>
              <a:gd name="T29" fmla="*/ 63500 h 3825"/>
              <a:gd name="T30" fmla="*/ 550863 w 3490"/>
              <a:gd name="T31" fmla="*/ 55563 h 3825"/>
              <a:gd name="T32" fmla="*/ 676275 w 3490"/>
              <a:gd name="T33" fmla="*/ 393700 h 3825"/>
              <a:gd name="T34" fmla="*/ 714375 w 3490"/>
              <a:gd name="T35" fmla="*/ 695325 h 3825"/>
              <a:gd name="T36" fmla="*/ 688975 w 3490"/>
              <a:gd name="T37" fmla="*/ 869950 h 3825"/>
              <a:gd name="T38" fmla="*/ 563563 w 3490"/>
              <a:gd name="T39" fmla="*/ 1384300 h 3825"/>
              <a:gd name="T40" fmla="*/ 320675 w 3490"/>
              <a:gd name="T41" fmla="*/ 1863725 h 3825"/>
              <a:gd name="T42" fmla="*/ 104775 w 3490"/>
              <a:gd name="T43" fmla="*/ 2438400 h 3825"/>
              <a:gd name="T44" fmla="*/ 63500 w 3490"/>
              <a:gd name="T45" fmla="*/ 2886075 h 3825"/>
              <a:gd name="T46" fmla="*/ 87313 w 3490"/>
              <a:gd name="T47" fmla="*/ 3438525 h 3825"/>
              <a:gd name="T48" fmla="*/ 0 w 3490"/>
              <a:gd name="T49" fmla="*/ 4714875 h 3825"/>
              <a:gd name="T50" fmla="*/ 38100 w 3490"/>
              <a:gd name="T51" fmla="*/ 5429250 h 3825"/>
              <a:gd name="T52" fmla="*/ 138113 w 3490"/>
              <a:gd name="T53" fmla="*/ 6018213 h 3825"/>
              <a:gd name="T54" fmla="*/ 2559050 w 3490"/>
              <a:gd name="T55" fmla="*/ 5997575 h 3825"/>
              <a:gd name="T56" fmla="*/ 2597150 w 3490"/>
              <a:gd name="T57" fmla="*/ 5673725 h 3825"/>
              <a:gd name="T58" fmla="*/ 2559050 w 3490"/>
              <a:gd name="T59" fmla="*/ 5511800 h 3825"/>
              <a:gd name="T60" fmla="*/ 2655888 w 3490"/>
              <a:gd name="T61" fmla="*/ 5341938 h 3825"/>
              <a:gd name="T62" fmla="*/ 2868613 w 3490"/>
              <a:gd name="T63" fmla="*/ 5329238 h 38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90"/>
              <a:gd name="T97" fmla="*/ 0 h 3825"/>
              <a:gd name="T98" fmla="*/ 3490 w 3490"/>
              <a:gd name="T99" fmla="*/ 3825 h 382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90" h="3825">
                <a:moveTo>
                  <a:pt x="1807" y="3357"/>
                </a:moveTo>
                <a:lnTo>
                  <a:pt x="1776" y="3546"/>
                </a:lnTo>
                <a:lnTo>
                  <a:pt x="1815" y="3799"/>
                </a:lnTo>
                <a:lnTo>
                  <a:pt x="3220" y="3823"/>
                </a:lnTo>
                <a:cubicBezTo>
                  <a:pt x="3490" y="3823"/>
                  <a:pt x="3400" y="3825"/>
                  <a:pt x="3433" y="3799"/>
                </a:cubicBezTo>
                <a:cubicBezTo>
                  <a:pt x="3466" y="3773"/>
                  <a:pt x="3414" y="3764"/>
                  <a:pt x="3417" y="3665"/>
                </a:cubicBezTo>
                <a:cubicBezTo>
                  <a:pt x="3420" y="3566"/>
                  <a:pt x="3447" y="3360"/>
                  <a:pt x="3448" y="3207"/>
                </a:cubicBezTo>
                <a:cubicBezTo>
                  <a:pt x="3449" y="3054"/>
                  <a:pt x="3444" y="2906"/>
                  <a:pt x="3425" y="2749"/>
                </a:cubicBezTo>
                <a:cubicBezTo>
                  <a:pt x="3406" y="2592"/>
                  <a:pt x="3370" y="2479"/>
                  <a:pt x="3332" y="2262"/>
                </a:cubicBezTo>
                <a:cubicBezTo>
                  <a:pt x="3294" y="2045"/>
                  <a:pt x="3264" y="1696"/>
                  <a:pt x="3196" y="1446"/>
                </a:cubicBezTo>
                <a:cubicBezTo>
                  <a:pt x="3128" y="1196"/>
                  <a:pt x="2976" y="916"/>
                  <a:pt x="2923" y="765"/>
                </a:cubicBezTo>
                <a:cubicBezTo>
                  <a:pt x="2870" y="614"/>
                  <a:pt x="2888" y="593"/>
                  <a:pt x="2878" y="539"/>
                </a:cubicBezTo>
                <a:cubicBezTo>
                  <a:pt x="2868" y="485"/>
                  <a:pt x="2864" y="485"/>
                  <a:pt x="2864" y="438"/>
                </a:cubicBezTo>
                <a:cubicBezTo>
                  <a:pt x="2864" y="391"/>
                  <a:pt x="2870" y="322"/>
                  <a:pt x="2880" y="256"/>
                </a:cubicBezTo>
                <a:lnTo>
                  <a:pt x="2923" y="40"/>
                </a:lnTo>
                <a:cubicBezTo>
                  <a:pt x="2501" y="3"/>
                  <a:pt x="763" y="0"/>
                  <a:pt x="347" y="35"/>
                </a:cubicBezTo>
                <a:lnTo>
                  <a:pt x="426" y="248"/>
                </a:lnTo>
                <a:lnTo>
                  <a:pt x="450" y="438"/>
                </a:lnTo>
                <a:cubicBezTo>
                  <a:pt x="451" y="488"/>
                  <a:pt x="450" y="476"/>
                  <a:pt x="434" y="548"/>
                </a:cubicBezTo>
                <a:cubicBezTo>
                  <a:pt x="418" y="620"/>
                  <a:pt x="394" y="768"/>
                  <a:pt x="355" y="872"/>
                </a:cubicBezTo>
                <a:cubicBezTo>
                  <a:pt x="316" y="976"/>
                  <a:pt x="250" y="1063"/>
                  <a:pt x="202" y="1174"/>
                </a:cubicBezTo>
                <a:cubicBezTo>
                  <a:pt x="154" y="1285"/>
                  <a:pt x="93" y="1429"/>
                  <a:pt x="66" y="1536"/>
                </a:cubicBezTo>
                <a:cubicBezTo>
                  <a:pt x="39" y="1643"/>
                  <a:pt x="42" y="1713"/>
                  <a:pt x="40" y="1818"/>
                </a:cubicBezTo>
                <a:cubicBezTo>
                  <a:pt x="38" y="1923"/>
                  <a:pt x="62" y="1974"/>
                  <a:pt x="55" y="2166"/>
                </a:cubicBezTo>
                <a:cubicBezTo>
                  <a:pt x="48" y="2358"/>
                  <a:pt x="5" y="2761"/>
                  <a:pt x="0" y="2970"/>
                </a:cubicBezTo>
                <a:lnTo>
                  <a:pt x="24" y="3420"/>
                </a:lnTo>
                <a:lnTo>
                  <a:pt x="87" y="3791"/>
                </a:lnTo>
                <a:lnTo>
                  <a:pt x="1612" y="3778"/>
                </a:lnTo>
                <a:lnTo>
                  <a:pt x="1636" y="3574"/>
                </a:lnTo>
                <a:lnTo>
                  <a:pt x="1612" y="3472"/>
                </a:lnTo>
                <a:lnTo>
                  <a:pt x="1673" y="3365"/>
                </a:lnTo>
                <a:lnTo>
                  <a:pt x="1807" y="3357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83" name="Freeform 6"/>
          <p:cNvSpPr>
            <a:spLocks/>
          </p:cNvSpPr>
          <p:nvPr/>
        </p:nvSpPr>
        <p:spPr bwMode="auto">
          <a:xfrm>
            <a:off x="4406900" y="1801813"/>
            <a:ext cx="582613" cy="71437"/>
          </a:xfrm>
          <a:custGeom>
            <a:avLst/>
            <a:gdLst>
              <a:gd name="T0" fmla="*/ 0 w 272"/>
              <a:gd name="T1" fmla="*/ 0 h 1"/>
              <a:gd name="T2" fmla="*/ 720725 w 272"/>
              <a:gd name="T3" fmla="*/ 0 h 1"/>
              <a:gd name="T4" fmla="*/ 0 60000 65536"/>
              <a:gd name="T5" fmla="*/ 0 60000 65536"/>
              <a:gd name="T6" fmla="*/ 0 w 272"/>
              <a:gd name="T7" fmla="*/ 0 h 1"/>
              <a:gd name="T8" fmla="*/ 272 w 2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1">
                <a:moveTo>
                  <a:pt x="0" y="0"/>
                </a:moveTo>
                <a:cubicBezTo>
                  <a:pt x="113" y="0"/>
                  <a:pt x="227" y="0"/>
                  <a:pt x="272" y="0"/>
                </a:cubicBezTo>
              </a:path>
            </a:pathLst>
          </a:custGeom>
          <a:noFill/>
          <a:ln w="76200" cmpd="sng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84" name="Freeform 7"/>
          <p:cNvSpPr>
            <a:spLocks/>
          </p:cNvSpPr>
          <p:nvPr/>
        </p:nvSpPr>
        <p:spPr bwMode="auto">
          <a:xfrm>
            <a:off x="4164013" y="3430588"/>
            <a:ext cx="728662" cy="1636712"/>
          </a:xfrm>
          <a:custGeom>
            <a:avLst/>
            <a:gdLst>
              <a:gd name="T0" fmla="*/ 147638 w 570"/>
              <a:gd name="T1" fmla="*/ 1147763 h 1207"/>
              <a:gd name="T2" fmla="*/ 222250 w 570"/>
              <a:gd name="T3" fmla="*/ 1549400 h 1207"/>
              <a:gd name="T4" fmla="*/ 247650 w 570"/>
              <a:gd name="T5" fmla="*/ 1862138 h 1207"/>
              <a:gd name="T6" fmla="*/ 460375 w 570"/>
              <a:gd name="T7" fmla="*/ 1849438 h 1207"/>
              <a:gd name="T8" fmla="*/ 544513 w 570"/>
              <a:gd name="T9" fmla="*/ 1458913 h 1207"/>
              <a:gd name="T10" fmla="*/ 715963 w 570"/>
              <a:gd name="T11" fmla="*/ 987425 h 1207"/>
              <a:gd name="T12" fmla="*/ 803275 w 570"/>
              <a:gd name="T13" fmla="*/ 192088 h 1207"/>
              <a:gd name="T14" fmla="*/ 109538 w 570"/>
              <a:gd name="T15" fmla="*/ 158750 h 1207"/>
              <a:gd name="T16" fmla="*/ 147638 w 570"/>
              <a:gd name="T17" fmla="*/ 1147763 h 120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0"/>
              <a:gd name="T28" fmla="*/ 0 h 1207"/>
              <a:gd name="T29" fmla="*/ 570 w 570"/>
              <a:gd name="T30" fmla="*/ 1207 h 120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0" h="1207">
                <a:moveTo>
                  <a:pt x="93" y="723"/>
                </a:moveTo>
                <a:cubicBezTo>
                  <a:pt x="105" y="869"/>
                  <a:pt x="129" y="901"/>
                  <a:pt x="140" y="976"/>
                </a:cubicBezTo>
                <a:cubicBezTo>
                  <a:pt x="151" y="1051"/>
                  <a:pt x="131" y="1142"/>
                  <a:pt x="156" y="1173"/>
                </a:cubicBezTo>
                <a:cubicBezTo>
                  <a:pt x="181" y="1204"/>
                  <a:pt x="259" y="1207"/>
                  <a:pt x="290" y="1165"/>
                </a:cubicBezTo>
                <a:cubicBezTo>
                  <a:pt x="321" y="1123"/>
                  <a:pt x="316" y="1010"/>
                  <a:pt x="343" y="919"/>
                </a:cubicBezTo>
                <a:cubicBezTo>
                  <a:pt x="370" y="828"/>
                  <a:pt x="424" y="756"/>
                  <a:pt x="451" y="622"/>
                </a:cubicBezTo>
                <a:cubicBezTo>
                  <a:pt x="479" y="489"/>
                  <a:pt x="570" y="208"/>
                  <a:pt x="506" y="121"/>
                </a:cubicBezTo>
                <a:cubicBezTo>
                  <a:pt x="442" y="34"/>
                  <a:pt x="138" y="0"/>
                  <a:pt x="69" y="100"/>
                </a:cubicBezTo>
                <a:cubicBezTo>
                  <a:pt x="0" y="200"/>
                  <a:pt x="78" y="584"/>
                  <a:pt x="93" y="72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85" name="Freeform 8"/>
          <p:cNvSpPr>
            <a:spLocks/>
          </p:cNvSpPr>
          <p:nvPr/>
        </p:nvSpPr>
        <p:spPr bwMode="auto">
          <a:xfrm flipH="1">
            <a:off x="5292725" y="2781300"/>
            <a:ext cx="215900" cy="1584325"/>
          </a:xfrm>
          <a:custGeom>
            <a:avLst/>
            <a:gdLst>
              <a:gd name="T0" fmla="*/ 152400 w 96"/>
              <a:gd name="T1" fmla="*/ 1800225 h 1134"/>
              <a:gd name="T2" fmla="*/ 23813 w 96"/>
              <a:gd name="T3" fmla="*/ 1406525 h 1134"/>
              <a:gd name="T4" fmla="*/ 7938 w 96"/>
              <a:gd name="T5" fmla="*/ 0 h 1134"/>
              <a:gd name="T6" fmla="*/ 0 60000 65536"/>
              <a:gd name="T7" fmla="*/ 0 60000 65536"/>
              <a:gd name="T8" fmla="*/ 0 60000 65536"/>
              <a:gd name="T9" fmla="*/ 0 w 96"/>
              <a:gd name="T10" fmla="*/ 0 h 1134"/>
              <a:gd name="T11" fmla="*/ 96 w 96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134">
                <a:moveTo>
                  <a:pt x="96" y="1134"/>
                </a:moveTo>
                <a:cubicBezTo>
                  <a:pt x="83" y="1093"/>
                  <a:pt x="30" y="1075"/>
                  <a:pt x="15" y="886"/>
                </a:cubicBezTo>
                <a:cubicBezTo>
                  <a:pt x="0" y="697"/>
                  <a:pt x="7" y="185"/>
                  <a:pt x="5" y="0"/>
                </a:cubicBezTo>
              </a:path>
            </a:pathLst>
          </a:custGeom>
          <a:noFill/>
          <a:ln w="38100" cmpd="sng">
            <a:solidFill>
              <a:srgbClr val="432CEA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86" name="Freeform 9"/>
          <p:cNvSpPr>
            <a:spLocks/>
          </p:cNvSpPr>
          <p:nvPr/>
        </p:nvSpPr>
        <p:spPr bwMode="auto">
          <a:xfrm>
            <a:off x="3662363" y="4987925"/>
            <a:ext cx="1817687" cy="849313"/>
          </a:xfrm>
          <a:custGeom>
            <a:avLst/>
            <a:gdLst>
              <a:gd name="T0" fmla="*/ 0 w 1420"/>
              <a:gd name="T1" fmla="*/ 44450 h 625"/>
              <a:gd name="T2" fmla="*/ 381000 w 1420"/>
              <a:gd name="T3" fmla="*/ 487363 h 625"/>
              <a:gd name="T4" fmla="*/ 773113 w 1420"/>
              <a:gd name="T5" fmla="*/ 822325 h 625"/>
              <a:gd name="T6" fmla="*/ 977900 w 1420"/>
              <a:gd name="T7" fmla="*/ 908050 h 625"/>
              <a:gd name="T8" fmla="*/ 1114425 w 1420"/>
              <a:gd name="T9" fmla="*/ 319088 h 625"/>
              <a:gd name="T10" fmla="*/ 1201738 w 1420"/>
              <a:gd name="T11" fmla="*/ 912813 h 625"/>
              <a:gd name="T12" fmla="*/ 1539875 w 1420"/>
              <a:gd name="T13" fmla="*/ 754063 h 625"/>
              <a:gd name="T14" fmla="*/ 1778000 w 1420"/>
              <a:gd name="T15" fmla="*/ 527050 h 625"/>
              <a:gd name="T16" fmla="*/ 2254250 w 1420"/>
              <a:gd name="T17" fmla="*/ 0 h 6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20"/>
              <a:gd name="T28" fmla="*/ 0 h 625"/>
              <a:gd name="T29" fmla="*/ 1420 w 1420"/>
              <a:gd name="T30" fmla="*/ 625 h 6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20" h="625">
                <a:moveTo>
                  <a:pt x="0" y="28"/>
                </a:moveTo>
                <a:cubicBezTo>
                  <a:pt x="40" y="76"/>
                  <a:pt x="159" y="225"/>
                  <a:pt x="240" y="307"/>
                </a:cubicBezTo>
                <a:cubicBezTo>
                  <a:pt x="321" y="389"/>
                  <a:pt x="424" y="474"/>
                  <a:pt x="487" y="518"/>
                </a:cubicBezTo>
                <a:cubicBezTo>
                  <a:pt x="550" y="562"/>
                  <a:pt x="580" y="625"/>
                  <a:pt x="616" y="572"/>
                </a:cubicBezTo>
                <a:cubicBezTo>
                  <a:pt x="652" y="519"/>
                  <a:pt x="679" y="201"/>
                  <a:pt x="702" y="201"/>
                </a:cubicBezTo>
                <a:cubicBezTo>
                  <a:pt x="725" y="201"/>
                  <a:pt x="713" y="530"/>
                  <a:pt x="757" y="575"/>
                </a:cubicBezTo>
                <a:cubicBezTo>
                  <a:pt x="801" y="620"/>
                  <a:pt x="910" y="516"/>
                  <a:pt x="970" y="475"/>
                </a:cubicBezTo>
                <a:cubicBezTo>
                  <a:pt x="1030" y="435"/>
                  <a:pt x="1045" y="411"/>
                  <a:pt x="1120" y="332"/>
                </a:cubicBezTo>
                <a:cubicBezTo>
                  <a:pt x="1195" y="253"/>
                  <a:pt x="1358" y="69"/>
                  <a:pt x="1420" y="0"/>
                </a:cubicBezTo>
              </a:path>
            </a:pathLst>
          </a:custGeom>
          <a:noFill/>
          <a:ln w="12700" cmpd="sng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87" name="Freeform 10"/>
          <p:cNvSpPr>
            <a:spLocks/>
          </p:cNvSpPr>
          <p:nvPr/>
        </p:nvSpPr>
        <p:spPr bwMode="auto">
          <a:xfrm>
            <a:off x="2563813" y="3124200"/>
            <a:ext cx="928687" cy="1906588"/>
          </a:xfrm>
          <a:custGeom>
            <a:avLst/>
            <a:gdLst>
              <a:gd name="T0" fmla="*/ 0 w 726"/>
              <a:gd name="T1" fmla="*/ 0 h 1406"/>
              <a:gd name="T2" fmla="*/ 215900 w 726"/>
              <a:gd name="T3" fmla="*/ 360363 h 1406"/>
              <a:gd name="T4" fmla="*/ 431800 w 726"/>
              <a:gd name="T5" fmla="*/ 792163 h 1406"/>
              <a:gd name="T6" fmla="*/ 431800 w 726"/>
              <a:gd name="T7" fmla="*/ 1081088 h 1406"/>
              <a:gd name="T8" fmla="*/ 576263 w 726"/>
              <a:gd name="T9" fmla="*/ 1441450 h 1406"/>
              <a:gd name="T10" fmla="*/ 1152525 w 726"/>
              <a:gd name="T11" fmla="*/ 2232025 h 1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6"/>
              <a:gd name="T19" fmla="*/ 0 h 1406"/>
              <a:gd name="T20" fmla="*/ 726 w 726"/>
              <a:gd name="T21" fmla="*/ 1406 h 14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6" h="1406">
                <a:moveTo>
                  <a:pt x="0" y="0"/>
                </a:moveTo>
                <a:cubicBezTo>
                  <a:pt x="45" y="72"/>
                  <a:pt x="91" y="144"/>
                  <a:pt x="136" y="227"/>
                </a:cubicBezTo>
                <a:cubicBezTo>
                  <a:pt x="181" y="310"/>
                  <a:pt x="249" y="423"/>
                  <a:pt x="272" y="499"/>
                </a:cubicBezTo>
                <a:cubicBezTo>
                  <a:pt x="295" y="575"/>
                  <a:pt x="257" y="613"/>
                  <a:pt x="272" y="681"/>
                </a:cubicBezTo>
                <a:cubicBezTo>
                  <a:pt x="287" y="749"/>
                  <a:pt x="287" y="787"/>
                  <a:pt x="363" y="908"/>
                </a:cubicBezTo>
                <a:cubicBezTo>
                  <a:pt x="439" y="1029"/>
                  <a:pt x="582" y="1217"/>
                  <a:pt x="726" y="1406"/>
                </a:cubicBezTo>
              </a:path>
            </a:pathLst>
          </a:custGeom>
          <a:noFill/>
          <a:ln w="12700" cmpd="sng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88" name="Freeform 11"/>
          <p:cNvSpPr>
            <a:spLocks/>
          </p:cNvSpPr>
          <p:nvPr/>
        </p:nvSpPr>
        <p:spPr bwMode="auto">
          <a:xfrm>
            <a:off x="5588000" y="3119438"/>
            <a:ext cx="755650" cy="1847850"/>
          </a:xfrm>
          <a:custGeom>
            <a:avLst/>
            <a:gdLst>
              <a:gd name="T0" fmla="*/ 935038 w 589"/>
              <a:gd name="T1" fmla="*/ 0 h 1361"/>
              <a:gd name="T2" fmla="*/ 792163 w 589"/>
              <a:gd name="T3" fmla="*/ 215900 h 1361"/>
              <a:gd name="T4" fmla="*/ 614363 w 589"/>
              <a:gd name="T5" fmla="*/ 550862 h 1361"/>
              <a:gd name="T6" fmla="*/ 501650 w 589"/>
              <a:gd name="T7" fmla="*/ 827087 h 1361"/>
              <a:gd name="T8" fmla="*/ 501650 w 589"/>
              <a:gd name="T9" fmla="*/ 1227137 h 1361"/>
              <a:gd name="T10" fmla="*/ 0 w 589"/>
              <a:gd name="T11" fmla="*/ 2160587 h 13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89"/>
              <a:gd name="T19" fmla="*/ 0 h 1361"/>
              <a:gd name="T20" fmla="*/ 589 w 589"/>
              <a:gd name="T21" fmla="*/ 1361 h 13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89" h="1361">
                <a:moveTo>
                  <a:pt x="589" y="0"/>
                </a:moveTo>
                <a:cubicBezTo>
                  <a:pt x="563" y="41"/>
                  <a:pt x="533" y="78"/>
                  <a:pt x="499" y="136"/>
                </a:cubicBezTo>
                <a:cubicBezTo>
                  <a:pt x="465" y="194"/>
                  <a:pt x="417" y="283"/>
                  <a:pt x="387" y="347"/>
                </a:cubicBezTo>
                <a:cubicBezTo>
                  <a:pt x="357" y="411"/>
                  <a:pt x="328" y="450"/>
                  <a:pt x="316" y="521"/>
                </a:cubicBezTo>
                <a:cubicBezTo>
                  <a:pt x="304" y="592"/>
                  <a:pt x="369" y="633"/>
                  <a:pt x="316" y="773"/>
                </a:cubicBezTo>
                <a:cubicBezTo>
                  <a:pt x="263" y="913"/>
                  <a:pt x="66" y="1238"/>
                  <a:pt x="0" y="1361"/>
                </a:cubicBezTo>
              </a:path>
            </a:pathLst>
          </a:custGeom>
          <a:noFill/>
          <a:ln w="12700" cmpd="sng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89" name="Freeform 12"/>
          <p:cNvSpPr>
            <a:spLocks/>
          </p:cNvSpPr>
          <p:nvPr/>
        </p:nvSpPr>
        <p:spPr bwMode="auto">
          <a:xfrm>
            <a:off x="4921250" y="1228725"/>
            <a:ext cx="527050" cy="1171575"/>
          </a:xfrm>
          <a:custGeom>
            <a:avLst/>
            <a:gdLst>
              <a:gd name="T0" fmla="*/ 157163 w 414"/>
              <a:gd name="T1" fmla="*/ 69850 h 863"/>
              <a:gd name="T2" fmla="*/ 522288 w 414"/>
              <a:gd name="T3" fmla="*/ 68263 h 863"/>
              <a:gd name="T4" fmla="*/ 644525 w 414"/>
              <a:gd name="T5" fmla="*/ 484188 h 863"/>
              <a:gd name="T6" fmla="*/ 595313 w 414"/>
              <a:gd name="T7" fmla="*/ 931863 h 863"/>
              <a:gd name="T8" fmla="*/ 407988 w 414"/>
              <a:gd name="T9" fmla="*/ 1309688 h 863"/>
              <a:gd name="T10" fmla="*/ 131763 w 414"/>
              <a:gd name="T11" fmla="*/ 1296988 h 863"/>
              <a:gd name="T12" fmla="*/ 19050 w 414"/>
              <a:gd name="T13" fmla="*/ 1173163 h 863"/>
              <a:gd name="T14" fmla="*/ 19050 w 414"/>
              <a:gd name="T15" fmla="*/ 1003300 h 863"/>
              <a:gd name="T16" fmla="*/ 90488 w 414"/>
              <a:gd name="T17" fmla="*/ 860425 h 863"/>
              <a:gd name="T18" fmla="*/ 163513 w 414"/>
              <a:gd name="T19" fmla="*/ 644525 h 863"/>
              <a:gd name="T20" fmla="*/ 144463 w 414"/>
              <a:gd name="T21" fmla="*/ 495300 h 863"/>
              <a:gd name="T22" fmla="*/ 69850 w 414"/>
              <a:gd name="T23" fmla="*/ 307975 h 863"/>
              <a:gd name="T24" fmla="*/ 157163 w 414"/>
              <a:gd name="T25" fmla="*/ 69850 h 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4"/>
              <a:gd name="T40" fmla="*/ 0 h 863"/>
              <a:gd name="T41" fmla="*/ 414 w 414"/>
              <a:gd name="T42" fmla="*/ 863 h 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4" h="863">
                <a:moveTo>
                  <a:pt x="99" y="44"/>
                </a:moveTo>
                <a:cubicBezTo>
                  <a:pt x="156" y="16"/>
                  <a:pt x="278" y="0"/>
                  <a:pt x="329" y="43"/>
                </a:cubicBezTo>
                <a:cubicBezTo>
                  <a:pt x="380" y="86"/>
                  <a:pt x="398" y="214"/>
                  <a:pt x="406" y="305"/>
                </a:cubicBezTo>
                <a:cubicBezTo>
                  <a:pt x="414" y="396"/>
                  <a:pt x="400" y="500"/>
                  <a:pt x="375" y="587"/>
                </a:cubicBezTo>
                <a:cubicBezTo>
                  <a:pt x="350" y="674"/>
                  <a:pt x="306" y="787"/>
                  <a:pt x="257" y="825"/>
                </a:cubicBezTo>
                <a:cubicBezTo>
                  <a:pt x="208" y="863"/>
                  <a:pt x="124" y="831"/>
                  <a:pt x="83" y="817"/>
                </a:cubicBezTo>
                <a:cubicBezTo>
                  <a:pt x="42" y="803"/>
                  <a:pt x="24" y="770"/>
                  <a:pt x="12" y="739"/>
                </a:cubicBezTo>
                <a:cubicBezTo>
                  <a:pt x="0" y="708"/>
                  <a:pt x="5" y="665"/>
                  <a:pt x="12" y="632"/>
                </a:cubicBezTo>
                <a:cubicBezTo>
                  <a:pt x="19" y="599"/>
                  <a:pt x="42" y="580"/>
                  <a:pt x="57" y="542"/>
                </a:cubicBezTo>
                <a:cubicBezTo>
                  <a:pt x="72" y="504"/>
                  <a:pt x="97" y="444"/>
                  <a:pt x="103" y="406"/>
                </a:cubicBezTo>
                <a:cubicBezTo>
                  <a:pt x="109" y="368"/>
                  <a:pt x="101" y="347"/>
                  <a:pt x="91" y="312"/>
                </a:cubicBezTo>
                <a:cubicBezTo>
                  <a:pt x="81" y="277"/>
                  <a:pt x="43" y="239"/>
                  <a:pt x="44" y="194"/>
                </a:cubicBezTo>
                <a:cubicBezTo>
                  <a:pt x="45" y="149"/>
                  <a:pt x="88" y="75"/>
                  <a:pt x="99" y="44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18190" name="Group 13"/>
          <p:cNvGrpSpPr>
            <a:grpSpLocks/>
          </p:cNvGrpSpPr>
          <p:nvPr/>
        </p:nvGrpSpPr>
        <p:grpSpPr bwMode="auto">
          <a:xfrm>
            <a:off x="2581275" y="3573463"/>
            <a:ext cx="4014788" cy="2135187"/>
            <a:chOff x="1284" y="1971"/>
            <a:chExt cx="3138" cy="1573"/>
          </a:xfrm>
        </p:grpSpPr>
        <p:sp>
          <p:nvSpPr>
            <p:cNvPr id="818191" name="Freeform 14" descr="Grands confettis"/>
            <p:cNvSpPr>
              <a:spLocks/>
            </p:cNvSpPr>
            <p:nvPr/>
          </p:nvSpPr>
          <p:spPr bwMode="auto">
            <a:xfrm>
              <a:off x="1284" y="1971"/>
              <a:ext cx="1195" cy="1565"/>
            </a:xfrm>
            <a:custGeom>
              <a:avLst/>
              <a:gdLst>
                <a:gd name="T0" fmla="*/ 99 w 1195"/>
                <a:gd name="T1" fmla="*/ 53 h 1565"/>
                <a:gd name="T2" fmla="*/ 54 w 1195"/>
                <a:gd name="T3" fmla="*/ 234 h 1565"/>
                <a:gd name="T4" fmla="*/ 8 w 1195"/>
                <a:gd name="T5" fmla="*/ 779 h 1565"/>
                <a:gd name="T6" fmla="*/ 99 w 1195"/>
                <a:gd name="T7" fmla="*/ 1414 h 1565"/>
                <a:gd name="T8" fmla="*/ 462 w 1195"/>
                <a:gd name="T9" fmla="*/ 1550 h 1565"/>
                <a:gd name="T10" fmla="*/ 1097 w 1195"/>
                <a:gd name="T11" fmla="*/ 1504 h 1565"/>
                <a:gd name="T12" fmla="*/ 1052 w 1195"/>
                <a:gd name="T13" fmla="*/ 1368 h 1565"/>
                <a:gd name="T14" fmla="*/ 553 w 1195"/>
                <a:gd name="T15" fmla="*/ 915 h 1565"/>
                <a:gd name="T16" fmla="*/ 326 w 1195"/>
                <a:gd name="T17" fmla="*/ 144 h 1565"/>
                <a:gd name="T18" fmla="*/ 99 w 1195"/>
                <a:gd name="T19" fmla="*/ 53 h 15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5"/>
                <a:gd name="T31" fmla="*/ 0 h 1565"/>
                <a:gd name="T32" fmla="*/ 1195 w 1195"/>
                <a:gd name="T33" fmla="*/ 1565 h 15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5" h="1565">
                  <a:moveTo>
                    <a:pt x="99" y="53"/>
                  </a:moveTo>
                  <a:cubicBezTo>
                    <a:pt x="54" y="68"/>
                    <a:pt x="69" y="113"/>
                    <a:pt x="54" y="234"/>
                  </a:cubicBezTo>
                  <a:cubicBezTo>
                    <a:pt x="39" y="355"/>
                    <a:pt x="0" y="582"/>
                    <a:pt x="8" y="779"/>
                  </a:cubicBezTo>
                  <a:cubicBezTo>
                    <a:pt x="16" y="976"/>
                    <a:pt x="23" y="1286"/>
                    <a:pt x="99" y="1414"/>
                  </a:cubicBezTo>
                  <a:cubicBezTo>
                    <a:pt x="175" y="1542"/>
                    <a:pt x="296" y="1535"/>
                    <a:pt x="462" y="1550"/>
                  </a:cubicBezTo>
                  <a:cubicBezTo>
                    <a:pt x="628" y="1565"/>
                    <a:pt x="999" y="1534"/>
                    <a:pt x="1097" y="1504"/>
                  </a:cubicBezTo>
                  <a:cubicBezTo>
                    <a:pt x="1195" y="1474"/>
                    <a:pt x="1142" y="1466"/>
                    <a:pt x="1052" y="1368"/>
                  </a:cubicBezTo>
                  <a:cubicBezTo>
                    <a:pt x="962" y="1270"/>
                    <a:pt x="674" y="1119"/>
                    <a:pt x="553" y="915"/>
                  </a:cubicBezTo>
                  <a:cubicBezTo>
                    <a:pt x="432" y="711"/>
                    <a:pt x="402" y="288"/>
                    <a:pt x="326" y="144"/>
                  </a:cubicBezTo>
                  <a:cubicBezTo>
                    <a:pt x="250" y="0"/>
                    <a:pt x="144" y="38"/>
                    <a:pt x="99" y="53"/>
                  </a:cubicBezTo>
                  <a:close/>
                </a:path>
              </a:pathLst>
            </a:custGeom>
            <a:pattFill prst="lgConfetti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192" name="Freeform 15" descr="Grands confettis"/>
            <p:cNvSpPr>
              <a:spLocks/>
            </p:cNvSpPr>
            <p:nvPr/>
          </p:nvSpPr>
          <p:spPr bwMode="auto">
            <a:xfrm flipH="1">
              <a:off x="3227" y="1979"/>
              <a:ext cx="1195" cy="1565"/>
            </a:xfrm>
            <a:custGeom>
              <a:avLst/>
              <a:gdLst>
                <a:gd name="T0" fmla="*/ 99 w 1195"/>
                <a:gd name="T1" fmla="*/ 53 h 1565"/>
                <a:gd name="T2" fmla="*/ 54 w 1195"/>
                <a:gd name="T3" fmla="*/ 234 h 1565"/>
                <a:gd name="T4" fmla="*/ 8 w 1195"/>
                <a:gd name="T5" fmla="*/ 779 h 1565"/>
                <a:gd name="T6" fmla="*/ 99 w 1195"/>
                <a:gd name="T7" fmla="*/ 1414 h 1565"/>
                <a:gd name="T8" fmla="*/ 462 w 1195"/>
                <a:gd name="T9" fmla="*/ 1550 h 1565"/>
                <a:gd name="T10" fmla="*/ 1097 w 1195"/>
                <a:gd name="T11" fmla="*/ 1504 h 1565"/>
                <a:gd name="T12" fmla="*/ 1052 w 1195"/>
                <a:gd name="T13" fmla="*/ 1368 h 1565"/>
                <a:gd name="T14" fmla="*/ 553 w 1195"/>
                <a:gd name="T15" fmla="*/ 915 h 1565"/>
                <a:gd name="T16" fmla="*/ 326 w 1195"/>
                <a:gd name="T17" fmla="*/ 144 h 1565"/>
                <a:gd name="T18" fmla="*/ 99 w 1195"/>
                <a:gd name="T19" fmla="*/ 53 h 15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5"/>
                <a:gd name="T31" fmla="*/ 0 h 1565"/>
                <a:gd name="T32" fmla="*/ 1195 w 1195"/>
                <a:gd name="T33" fmla="*/ 1565 h 15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5" h="1565">
                  <a:moveTo>
                    <a:pt x="99" y="53"/>
                  </a:moveTo>
                  <a:cubicBezTo>
                    <a:pt x="54" y="68"/>
                    <a:pt x="69" y="113"/>
                    <a:pt x="54" y="234"/>
                  </a:cubicBezTo>
                  <a:cubicBezTo>
                    <a:pt x="39" y="355"/>
                    <a:pt x="0" y="582"/>
                    <a:pt x="8" y="779"/>
                  </a:cubicBezTo>
                  <a:cubicBezTo>
                    <a:pt x="16" y="976"/>
                    <a:pt x="23" y="1286"/>
                    <a:pt x="99" y="1414"/>
                  </a:cubicBezTo>
                  <a:cubicBezTo>
                    <a:pt x="175" y="1542"/>
                    <a:pt x="296" y="1535"/>
                    <a:pt x="462" y="1550"/>
                  </a:cubicBezTo>
                  <a:cubicBezTo>
                    <a:pt x="628" y="1565"/>
                    <a:pt x="999" y="1534"/>
                    <a:pt x="1097" y="1504"/>
                  </a:cubicBezTo>
                  <a:cubicBezTo>
                    <a:pt x="1195" y="1474"/>
                    <a:pt x="1142" y="1466"/>
                    <a:pt x="1052" y="1368"/>
                  </a:cubicBezTo>
                  <a:cubicBezTo>
                    <a:pt x="962" y="1270"/>
                    <a:pt x="674" y="1119"/>
                    <a:pt x="553" y="915"/>
                  </a:cubicBezTo>
                  <a:cubicBezTo>
                    <a:pt x="432" y="711"/>
                    <a:pt x="402" y="288"/>
                    <a:pt x="326" y="144"/>
                  </a:cubicBezTo>
                  <a:cubicBezTo>
                    <a:pt x="250" y="0"/>
                    <a:pt x="144" y="38"/>
                    <a:pt x="99" y="53"/>
                  </a:cubicBezTo>
                  <a:close/>
                </a:path>
              </a:pathLst>
            </a:custGeom>
            <a:pattFill prst="lgConfetti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18193" name="Group 16"/>
          <p:cNvGrpSpPr>
            <a:grpSpLocks/>
          </p:cNvGrpSpPr>
          <p:nvPr/>
        </p:nvGrpSpPr>
        <p:grpSpPr bwMode="auto">
          <a:xfrm>
            <a:off x="2916238" y="2936875"/>
            <a:ext cx="3308350" cy="2601913"/>
            <a:chOff x="1558" y="1502"/>
            <a:chExt cx="2587" cy="1919"/>
          </a:xfrm>
        </p:grpSpPr>
        <p:sp>
          <p:nvSpPr>
            <p:cNvPr id="818194" name="Freeform 17" descr="Grands confettis"/>
            <p:cNvSpPr>
              <a:spLocks/>
            </p:cNvSpPr>
            <p:nvPr/>
          </p:nvSpPr>
          <p:spPr bwMode="auto">
            <a:xfrm>
              <a:off x="1558" y="1502"/>
              <a:ext cx="1310" cy="1906"/>
            </a:xfrm>
            <a:custGeom>
              <a:avLst/>
              <a:gdLst>
                <a:gd name="T0" fmla="*/ 7 w 1310"/>
                <a:gd name="T1" fmla="*/ 159 h 1906"/>
                <a:gd name="T2" fmla="*/ 188 w 1310"/>
                <a:gd name="T3" fmla="*/ 477 h 1906"/>
                <a:gd name="T4" fmla="*/ 279 w 1310"/>
                <a:gd name="T5" fmla="*/ 658 h 1906"/>
                <a:gd name="T6" fmla="*/ 233 w 1310"/>
                <a:gd name="T7" fmla="*/ 885 h 1906"/>
                <a:gd name="T8" fmla="*/ 415 w 1310"/>
                <a:gd name="T9" fmla="*/ 1157 h 1906"/>
                <a:gd name="T10" fmla="*/ 868 w 1310"/>
                <a:gd name="T11" fmla="*/ 1792 h 1906"/>
                <a:gd name="T12" fmla="*/ 1219 w 1310"/>
                <a:gd name="T13" fmla="*/ 1844 h 1906"/>
                <a:gd name="T14" fmla="*/ 1267 w 1310"/>
                <a:gd name="T15" fmla="*/ 1686 h 1906"/>
                <a:gd name="T16" fmla="*/ 959 w 1310"/>
                <a:gd name="T17" fmla="*/ 1638 h 1906"/>
                <a:gd name="T18" fmla="*/ 596 w 1310"/>
                <a:gd name="T19" fmla="*/ 1112 h 1906"/>
                <a:gd name="T20" fmla="*/ 438 w 1310"/>
                <a:gd name="T21" fmla="*/ 889 h 1906"/>
                <a:gd name="T22" fmla="*/ 446 w 1310"/>
                <a:gd name="T23" fmla="*/ 739 h 1906"/>
                <a:gd name="T24" fmla="*/ 369 w 1310"/>
                <a:gd name="T25" fmla="*/ 295 h 1906"/>
                <a:gd name="T26" fmla="*/ 143 w 1310"/>
                <a:gd name="T27" fmla="*/ 23 h 1906"/>
                <a:gd name="T28" fmla="*/ 7 w 1310"/>
                <a:gd name="T29" fmla="*/ 159 h 19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0"/>
                <a:gd name="T46" fmla="*/ 0 h 1906"/>
                <a:gd name="T47" fmla="*/ 1310 w 1310"/>
                <a:gd name="T48" fmla="*/ 1906 h 190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0" h="1906">
                  <a:moveTo>
                    <a:pt x="7" y="159"/>
                  </a:moveTo>
                  <a:cubicBezTo>
                    <a:pt x="14" y="235"/>
                    <a:pt x="143" y="394"/>
                    <a:pt x="188" y="477"/>
                  </a:cubicBezTo>
                  <a:cubicBezTo>
                    <a:pt x="233" y="560"/>
                    <a:pt x="272" y="590"/>
                    <a:pt x="279" y="658"/>
                  </a:cubicBezTo>
                  <a:cubicBezTo>
                    <a:pt x="286" y="726"/>
                    <a:pt x="210" y="802"/>
                    <a:pt x="233" y="885"/>
                  </a:cubicBezTo>
                  <a:cubicBezTo>
                    <a:pt x="256" y="968"/>
                    <a:pt x="309" y="1006"/>
                    <a:pt x="415" y="1157"/>
                  </a:cubicBezTo>
                  <a:cubicBezTo>
                    <a:pt x="521" y="1308"/>
                    <a:pt x="734" y="1678"/>
                    <a:pt x="868" y="1792"/>
                  </a:cubicBezTo>
                  <a:cubicBezTo>
                    <a:pt x="1002" y="1906"/>
                    <a:pt x="1153" y="1862"/>
                    <a:pt x="1219" y="1844"/>
                  </a:cubicBezTo>
                  <a:cubicBezTo>
                    <a:pt x="1285" y="1826"/>
                    <a:pt x="1310" y="1720"/>
                    <a:pt x="1267" y="1686"/>
                  </a:cubicBezTo>
                  <a:cubicBezTo>
                    <a:pt x="1224" y="1652"/>
                    <a:pt x="1071" y="1734"/>
                    <a:pt x="959" y="1638"/>
                  </a:cubicBezTo>
                  <a:cubicBezTo>
                    <a:pt x="847" y="1542"/>
                    <a:pt x="683" y="1237"/>
                    <a:pt x="596" y="1112"/>
                  </a:cubicBezTo>
                  <a:cubicBezTo>
                    <a:pt x="509" y="987"/>
                    <a:pt x="463" y="951"/>
                    <a:pt x="438" y="889"/>
                  </a:cubicBezTo>
                  <a:cubicBezTo>
                    <a:pt x="413" y="827"/>
                    <a:pt x="458" y="838"/>
                    <a:pt x="446" y="739"/>
                  </a:cubicBezTo>
                  <a:cubicBezTo>
                    <a:pt x="434" y="640"/>
                    <a:pt x="420" y="414"/>
                    <a:pt x="369" y="295"/>
                  </a:cubicBezTo>
                  <a:cubicBezTo>
                    <a:pt x="318" y="176"/>
                    <a:pt x="203" y="46"/>
                    <a:pt x="143" y="23"/>
                  </a:cubicBezTo>
                  <a:cubicBezTo>
                    <a:pt x="83" y="0"/>
                    <a:pt x="0" y="83"/>
                    <a:pt x="7" y="159"/>
                  </a:cubicBezTo>
                  <a:close/>
                </a:path>
              </a:pathLst>
            </a:custGeom>
            <a:pattFill prst="lgConfetti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195" name="Freeform 18" descr="Grands confettis"/>
            <p:cNvSpPr>
              <a:spLocks/>
            </p:cNvSpPr>
            <p:nvPr/>
          </p:nvSpPr>
          <p:spPr bwMode="auto">
            <a:xfrm>
              <a:off x="2936" y="1525"/>
              <a:ext cx="1209" cy="1896"/>
            </a:xfrm>
            <a:custGeom>
              <a:avLst/>
              <a:gdLst>
                <a:gd name="T0" fmla="*/ 1202 w 1209"/>
                <a:gd name="T1" fmla="*/ 159 h 1896"/>
                <a:gd name="T2" fmla="*/ 1021 w 1209"/>
                <a:gd name="T3" fmla="*/ 477 h 1896"/>
                <a:gd name="T4" fmla="*/ 930 w 1209"/>
                <a:gd name="T5" fmla="*/ 658 h 1896"/>
                <a:gd name="T6" fmla="*/ 976 w 1209"/>
                <a:gd name="T7" fmla="*/ 885 h 1896"/>
                <a:gd name="T8" fmla="*/ 796 w 1209"/>
                <a:gd name="T9" fmla="*/ 1205 h 1896"/>
                <a:gd name="T10" fmla="*/ 341 w 1209"/>
                <a:gd name="T11" fmla="*/ 1792 h 1896"/>
                <a:gd name="T12" fmla="*/ 62 w 1209"/>
                <a:gd name="T13" fmla="*/ 1828 h 1896"/>
                <a:gd name="T14" fmla="*/ 31 w 1209"/>
                <a:gd name="T15" fmla="*/ 1694 h 1896"/>
                <a:gd name="T16" fmla="*/ 250 w 1209"/>
                <a:gd name="T17" fmla="*/ 1638 h 1896"/>
                <a:gd name="T18" fmla="*/ 623 w 1209"/>
                <a:gd name="T19" fmla="*/ 1181 h 1896"/>
                <a:gd name="T20" fmla="*/ 771 w 1209"/>
                <a:gd name="T21" fmla="*/ 889 h 1896"/>
                <a:gd name="T22" fmla="*/ 763 w 1209"/>
                <a:gd name="T23" fmla="*/ 739 h 1896"/>
                <a:gd name="T24" fmla="*/ 840 w 1209"/>
                <a:gd name="T25" fmla="*/ 295 h 1896"/>
                <a:gd name="T26" fmla="*/ 1066 w 1209"/>
                <a:gd name="T27" fmla="*/ 23 h 1896"/>
                <a:gd name="T28" fmla="*/ 1202 w 1209"/>
                <a:gd name="T29" fmla="*/ 159 h 18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9"/>
                <a:gd name="T46" fmla="*/ 0 h 1896"/>
                <a:gd name="T47" fmla="*/ 1209 w 1209"/>
                <a:gd name="T48" fmla="*/ 1896 h 18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9" h="1896">
                  <a:moveTo>
                    <a:pt x="1202" y="159"/>
                  </a:moveTo>
                  <a:cubicBezTo>
                    <a:pt x="1195" y="235"/>
                    <a:pt x="1066" y="394"/>
                    <a:pt x="1021" y="477"/>
                  </a:cubicBezTo>
                  <a:cubicBezTo>
                    <a:pt x="976" y="560"/>
                    <a:pt x="937" y="590"/>
                    <a:pt x="930" y="658"/>
                  </a:cubicBezTo>
                  <a:cubicBezTo>
                    <a:pt x="923" y="726"/>
                    <a:pt x="998" y="794"/>
                    <a:pt x="976" y="885"/>
                  </a:cubicBezTo>
                  <a:cubicBezTo>
                    <a:pt x="954" y="976"/>
                    <a:pt x="902" y="1054"/>
                    <a:pt x="796" y="1205"/>
                  </a:cubicBezTo>
                  <a:cubicBezTo>
                    <a:pt x="690" y="1356"/>
                    <a:pt x="463" y="1688"/>
                    <a:pt x="341" y="1792"/>
                  </a:cubicBezTo>
                  <a:cubicBezTo>
                    <a:pt x="219" y="1896"/>
                    <a:pt x="114" y="1844"/>
                    <a:pt x="62" y="1828"/>
                  </a:cubicBezTo>
                  <a:cubicBezTo>
                    <a:pt x="10" y="1812"/>
                    <a:pt x="0" y="1726"/>
                    <a:pt x="31" y="1694"/>
                  </a:cubicBezTo>
                  <a:cubicBezTo>
                    <a:pt x="62" y="1662"/>
                    <a:pt x="151" y="1723"/>
                    <a:pt x="250" y="1638"/>
                  </a:cubicBezTo>
                  <a:cubicBezTo>
                    <a:pt x="349" y="1553"/>
                    <a:pt x="536" y="1306"/>
                    <a:pt x="623" y="1181"/>
                  </a:cubicBezTo>
                  <a:cubicBezTo>
                    <a:pt x="710" y="1056"/>
                    <a:pt x="748" y="963"/>
                    <a:pt x="771" y="889"/>
                  </a:cubicBezTo>
                  <a:cubicBezTo>
                    <a:pt x="794" y="815"/>
                    <a:pt x="751" y="838"/>
                    <a:pt x="763" y="739"/>
                  </a:cubicBezTo>
                  <a:cubicBezTo>
                    <a:pt x="775" y="640"/>
                    <a:pt x="789" y="414"/>
                    <a:pt x="840" y="295"/>
                  </a:cubicBezTo>
                  <a:cubicBezTo>
                    <a:pt x="891" y="176"/>
                    <a:pt x="1006" y="46"/>
                    <a:pt x="1066" y="23"/>
                  </a:cubicBezTo>
                  <a:cubicBezTo>
                    <a:pt x="1126" y="0"/>
                    <a:pt x="1209" y="83"/>
                    <a:pt x="1202" y="159"/>
                  </a:cubicBezTo>
                  <a:close/>
                </a:path>
              </a:pathLst>
            </a:custGeom>
            <a:pattFill prst="lgConfetti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8196" name="Oval 19"/>
          <p:cNvSpPr>
            <a:spLocks noChangeArrowheads="1"/>
          </p:cNvSpPr>
          <p:nvPr/>
        </p:nvSpPr>
        <p:spPr bwMode="auto">
          <a:xfrm>
            <a:off x="3286125" y="3289300"/>
            <a:ext cx="347663" cy="1857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18197" name="Oval 20"/>
          <p:cNvSpPr>
            <a:spLocks noChangeArrowheads="1"/>
          </p:cNvSpPr>
          <p:nvPr/>
        </p:nvSpPr>
        <p:spPr bwMode="auto">
          <a:xfrm>
            <a:off x="5164138" y="3297238"/>
            <a:ext cx="347662" cy="1857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 eaLnBrk="1" hangingPunct="1">
              <a:spcBef>
                <a:spcPct val="0"/>
              </a:spcBef>
            </a:pPr>
            <a:endParaRPr lang="es-E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18198" name="Freeform 21"/>
          <p:cNvSpPr>
            <a:spLocks/>
          </p:cNvSpPr>
          <p:nvPr/>
        </p:nvSpPr>
        <p:spPr bwMode="auto">
          <a:xfrm>
            <a:off x="4891088" y="4133850"/>
            <a:ext cx="273050" cy="650875"/>
          </a:xfrm>
          <a:custGeom>
            <a:avLst/>
            <a:gdLst>
              <a:gd name="T0" fmla="*/ 0 w 213"/>
              <a:gd name="T1" fmla="*/ 739775 h 481"/>
              <a:gd name="T2" fmla="*/ 100013 w 213"/>
              <a:gd name="T3" fmla="*/ 639763 h 481"/>
              <a:gd name="T4" fmla="*/ 338138 w 213"/>
              <a:gd name="T5" fmla="*/ 0 h 481"/>
              <a:gd name="T6" fmla="*/ 0 60000 65536"/>
              <a:gd name="T7" fmla="*/ 0 60000 65536"/>
              <a:gd name="T8" fmla="*/ 0 60000 65536"/>
              <a:gd name="T9" fmla="*/ 0 w 213"/>
              <a:gd name="T10" fmla="*/ 0 h 481"/>
              <a:gd name="T11" fmla="*/ 213 w 213"/>
              <a:gd name="T12" fmla="*/ 481 h 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481">
                <a:moveTo>
                  <a:pt x="0" y="466"/>
                </a:moveTo>
                <a:cubicBezTo>
                  <a:pt x="12" y="456"/>
                  <a:pt x="28" y="481"/>
                  <a:pt x="63" y="403"/>
                </a:cubicBezTo>
                <a:cubicBezTo>
                  <a:pt x="98" y="325"/>
                  <a:pt x="182" y="84"/>
                  <a:pt x="213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199" name="Freeform 23" descr="Vague"/>
          <p:cNvSpPr>
            <a:spLocks/>
          </p:cNvSpPr>
          <p:nvPr/>
        </p:nvSpPr>
        <p:spPr bwMode="auto">
          <a:xfrm>
            <a:off x="4587875" y="5602288"/>
            <a:ext cx="434975" cy="696912"/>
          </a:xfrm>
          <a:custGeom>
            <a:avLst/>
            <a:gdLst>
              <a:gd name="T0" fmla="*/ 483279 w 353"/>
              <a:gd name="T1" fmla="*/ 0 h 513"/>
              <a:gd name="T2" fmla="*/ 208862 w 353"/>
              <a:gd name="T3" fmla="*/ 209550 h 513"/>
              <a:gd name="T4" fmla="*/ 35064 w 353"/>
              <a:gd name="T5" fmla="*/ 295275 h 513"/>
              <a:gd name="T6" fmla="*/ 44212 w 353"/>
              <a:gd name="T7" fmla="*/ 741363 h 513"/>
              <a:gd name="T8" fmla="*/ 300334 w 353"/>
              <a:gd name="T9" fmla="*/ 733425 h 513"/>
              <a:gd name="T10" fmla="*/ 419248 w 353"/>
              <a:gd name="T11" fmla="*/ 617538 h 513"/>
              <a:gd name="T12" fmla="*/ 538162 w 353"/>
              <a:gd name="T13" fmla="*/ 112713 h 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3"/>
              <a:gd name="T22" fmla="*/ 0 h 513"/>
              <a:gd name="T23" fmla="*/ 353 w 353"/>
              <a:gd name="T24" fmla="*/ 513 h 5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3" h="513">
                <a:moveTo>
                  <a:pt x="317" y="0"/>
                </a:moveTo>
                <a:cubicBezTo>
                  <a:pt x="287" y="22"/>
                  <a:pt x="186" y="101"/>
                  <a:pt x="137" y="132"/>
                </a:cubicBezTo>
                <a:cubicBezTo>
                  <a:pt x="88" y="163"/>
                  <a:pt x="41" y="130"/>
                  <a:pt x="23" y="186"/>
                </a:cubicBezTo>
                <a:cubicBezTo>
                  <a:pt x="5" y="242"/>
                  <a:pt x="0" y="421"/>
                  <a:pt x="29" y="467"/>
                </a:cubicBezTo>
                <a:cubicBezTo>
                  <a:pt x="58" y="513"/>
                  <a:pt x="156" y="475"/>
                  <a:pt x="197" y="462"/>
                </a:cubicBezTo>
                <a:cubicBezTo>
                  <a:pt x="238" y="449"/>
                  <a:pt x="249" y="454"/>
                  <a:pt x="275" y="389"/>
                </a:cubicBezTo>
                <a:cubicBezTo>
                  <a:pt x="301" y="324"/>
                  <a:pt x="337" y="137"/>
                  <a:pt x="353" y="71"/>
                </a:cubicBezTo>
              </a:path>
            </a:pathLst>
          </a:custGeom>
          <a:pattFill prst="wave">
            <a:fgClr>
              <a:srgbClr val="008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18200" name="Group 24"/>
          <p:cNvGrpSpPr>
            <a:grpSpLocks/>
          </p:cNvGrpSpPr>
          <p:nvPr/>
        </p:nvGrpSpPr>
        <p:grpSpPr bwMode="auto">
          <a:xfrm>
            <a:off x="3960813" y="5473700"/>
            <a:ext cx="1017587" cy="341313"/>
            <a:chOff x="2447" y="3385"/>
            <a:chExt cx="796" cy="250"/>
          </a:xfrm>
        </p:grpSpPr>
        <p:sp>
          <p:nvSpPr>
            <p:cNvPr id="818201" name="Freeform 25" descr="Vague"/>
            <p:cNvSpPr>
              <a:spLocks/>
            </p:cNvSpPr>
            <p:nvPr/>
          </p:nvSpPr>
          <p:spPr bwMode="auto">
            <a:xfrm>
              <a:off x="2871" y="3402"/>
              <a:ext cx="372" cy="233"/>
            </a:xfrm>
            <a:custGeom>
              <a:avLst/>
              <a:gdLst>
                <a:gd name="T0" fmla="*/ 15 w 372"/>
                <a:gd name="T1" fmla="*/ 24 h 233"/>
                <a:gd name="T2" fmla="*/ 15 w 372"/>
                <a:gd name="T3" fmla="*/ 204 h 233"/>
                <a:gd name="T4" fmla="*/ 105 w 372"/>
                <a:gd name="T5" fmla="*/ 198 h 233"/>
                <a:gd name="T6" fmla="*/ 252 w 372"/>
                <a:gd name="T7" fmla="*/ 102 h 233"/>
                <a:gd name="T8" fmla="*/ 372 w 372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233"/>
                <a:gd name="T17" fmla="*/ 372 w 372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233">
                  <a:moveTo>
                    <a:pt x="15" y="24"/>
                  </a:moveTo>
                  <a:cubicBezTo>
                    <a:pt x="15" y="54"/>
                    <a:pt x="0" y="175"/>
                    <a:pt x="15" y="204"/>
                  </a:cubicBezTo>
                  <a:cubicBezTo>
                    <a:pt x="30" y="233"/>
                    <a:pt x="65" y="215"/>
                    <a:pt x="105" y="198"/>
                  </a:cubicBezTo>
                  <a:cubicBezTo>
                    <a:pt x="145" y="181"/>
                    <a:pt x="207" y="135"/>
                    <a:pt x="252" y="102"/>
                  </a:cubicBezTo>
                  <a:cubicBezTo>
                    <a:pt x="297" y="69"/>
                    <a:pt x="347" y="21"/>
                    <a:pt x="372" y="0"/>
                  </a:cubicBezTo>
                </a:path>
              </a:pathLst>
            </a:custGeom>
            <a:pattFill prst="wave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02" name="Freeform 26" descr="Vague"/>
            <p:cNvSpPr>
              <a:spLocks/>
            </p:cNvSpPr>
            <p:nvPr/>
          </p:nvSpPr>
          <p:spPr bwMode="auto">
            <a:xfrm flipH="1">
              <a:off x="2447" y="3385"/>
              <a:ext cx="372" cy="233"/>
            </a:xfrm>
            <a:custGeom>
              <a:avLst/>
              <a:gdLst>
                <a:gd name="T0" fmla="*/ 15 w 372"/>
                <a:gd name="T1" fmla="*/ 24 h 233"/>
                <a:gd name="T2" fmla="*/ 15 w 372"/>
                <a:gd name="T3" fmla="*/ 204 h 233"/>
                <a:gd name="T4" fmla="*/ 105 w 372"/>
                <a:gd name="T5" fmla="*/ 198 h 233"/>
                <a:gd name="T6" fmla="*/ 252 w 372"/>
                <a:gd name="T7" fmla="*/ 102 h 233"/>
                <a:gd name="T8" fmla="*/ 372 w 372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233"/>
                <a:gd name="T17" fmla="*/ 372 w 372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233">
                  <a:moveTo>
                    <a:pt x="15" y="24"/>
                  </a:moveTo>
                  <a:cubicBezTo>
                    <a:pt x="15" y="54"/>
                    <a:pt x="0" y="175"/>
                    <a:pt x="15" y="204"/>
                  </a:cubicBezTo>
                  <a:cubicBezTo>
                    <a:pt x="30" y="233"/>
                    <a:pt x="65" y="215"/>
                    <a:pt x="105" y="198"/>
                  </a:cubicBezTo>
                  <a:cubicBezTo>
                    <a:pt x="145" y="181"/>
                    <a:pt x="207" y="135"/>
                    <a:pt x="252" y="102"/>
                  </a:cubicBezTo>
                  <a:cubicBezTo>
                    <a:pt x="297" y="69"/>
                    <a:pt x="347" y="21"/>
                    <a:pt x="372" y="0"/>
                  </a:cubicBezTo>
                </a:path>
              </a:pathLst>
            </a:custGeom>
            <a:pattFill prst="wave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8203" name="Freeform 27" descr="Vague"/>
          <p:cNvSpPr>
            <a:spLocks/>
          </p:cNvSpPr>
          <p:nvPr/>
        </p:nvSpPr>
        <p:spPr bwMode="auto">
          <a:xfrm flipH="1">
            <a:off x="3875088" y="5578475"/>
            <a:ext cx="434975" cy="695325"/>
          </a:xfrm>
          <a:custGeom>
            <a:avLst/>
            <a:gdLst>
              <a:gd name="T0" fmla="*/ 483280 w 353"/>
              <a:gd name="T1" fmla="*/ 0 h 513"/>
              <a:gd name="T2" fmla="*/ 208862 w 353"/>
              <a:gd name="T3" fmla="*/ 209550 h 513"/>
              <a:gd name="T4" fmla="*/ 35064 w 353"/>
              <a:gd name="T5" fmla="*/ 295275 h 513"/>
              <a:gd name="T6" fmla="*/ 44212 w 353"/>
              <a:gd name="T7" fmla="*/ 741362 h 513"/>
              <a:gd name="T8" fmla="*/ 300335 w 353"/>
              <a:gd name="T9" fmla="*/ 733425 h 513"/>
              <a:gd name="T10" fmla="*/ 419249 w 353"/>
              <a:gd name="T11" fmla="*/ 617537 h 513"/>
              <a:gd name="T12" fmla="*/ 538163 w 353"/>
              <a:gd name="T13" fmla="*/ 112712 h 5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3"/>
              <a:gd name="T22" fmla="*/ 0 h 513"/>
              <a:gd name="T23" fmla="*/ 353 w 353"/>
              <a:gd name="T24" fmla="*/ 513 h 5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3" h="513">
                <a:moveTo>
                  <a:pt x="317" y="0"/>
                </a:moveTo>
                <a:cubicBezTo>
                  <a:pt x="287" y="22"/>
                  <a:pt x="186" y="101"/>
                  <a:pt x="137" y="132"/>
                </a:cubicBezTo>
                <a:cubicBezTo>
                  <a:pt x="88" y="163"/>
                  <a:pt x="41" y="130"/>
                  <a:pt x="23" y="186"/>
                </a:cubicBezTo>
                <a:cubicBezTo>
                  <a:pt x="5" y="242"/>
                  <a:pt x="0" y="421"/>
                  <a:pt x="29" y="467"/>
                </a:cubicBezTo>
                <a:cubicBezTo>
                  <a:pt x="58" y="513"/>
                  <a:pt x="156" y="475"/>
                  <a:pt x="197" y="462"/>
                </a:cubicBezTo>
                <a:cubicBezTo>
                  <a:pt x="238" y="449"/>
                  <a:pt x="249" y="454"/>
                  <a:pt x="275" y="389"/>
                </a:cubicBezTo>
                <a:cubicBezTo>
                  <a:pt x="301" y="324"/>
                  <a:pt x="337" y="137"/>
                  <a:pt x="353" y="71"/>
                </a:cubicBezTo>
              </a:path>
            </a:pathLst>
          </a:custGeom>
          <a:pattFill prst="wave">
            <a:fgClr>
              <a:srgbClr val="008000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04" name="Freeform 29"/>
          <p:cNvSpPr>
            <a:spLocks/>
          </p:cNvSpPr>
          <p:nvPr/>
        </p:nvSpPr>
        <p:spPr bwMode="auto">
          <a:xfrm>
            <a:off x="5292725" y="4327525"/>
            <a:ext cx="1231900" cy="365125"/>
          </a:xfrm>
          <a:custGeom>
            <a:avLst/>
            <a:gdLst>
              <a:gd name="T0" fmla="*/ 0 w 964"/>
              <a:gd name="T1" fmla="*/ 0 h 268"/>
              <a:gd name="T2" fmla="*/ 203200 w 964"/>
              <a:gd name="T3" fmla="*/ 165100 h 268"/>
              <a:gd name="T4" fmla="*/ 450850 w 964"/>
              <a:gd name="T5" fmla="*/ 282575 h 268"/>
              <a:gd name="T6" fmla="*/ 882650 w 964"/>
              <a:gd name="T7" fmla="*/ 209550 h 268"/>
              <a:gd name="T8" fmla="*/ 1530350 w 964"/>
              <a:gd name="T9" fmla="*/ 425450 h 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4"/>
              <a:gd name="T16" fmla="*/ 0 h 268"/>
              <a:gd name="T17" fmla="*/ 964 w 964"/>
              <a:gd name="T18" fmla="*/ 268 h 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4" h="268">
                <a:moveTo>
                  <a:pt x="0" y="0"/>
                </a:moveTo>
                <a:cubicBezTo>
                  <a:pt x="21" y="16"/>
                  <a:pt x="81" y="74"/>
                  <a:pt x="128" y="104"/>
                </a:cubicBezTo>
                <a:cubicBezTo>
                  <a:pt x="175" y="134"/>
                  <a:pt x="213" y="173"/>
                  <a:pt x="284" y="178"/>
                </a:cubicBezTo>
                <a:cubicBezTo>
                  <a:pt x="355" y="183"/>
                  <a:pt x="443" y="117"/>
                  <a:pt x="556" y="132"/>
                </a:cubicBezTo>
                <a:cubicBezTo>
                  <a:pt x="669" y="147"/>
                  <a:pt x="816" y="207"/>
                  <a:pt x="964" y="268"/>
                </a:cubicBezTo>
              </a:path>
            </a:pathLst>
          </a:custGeom>
          <a:noFill/>
          <a:ln w="28575" cmpd="sng">
            <a:solidFill>
              <a:srgbClr val="432CEA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05" name="Freeform 30"/>
          <p:cNvSpPr>
            <a:spLocks/>
          </p:cNvSpPr>
          <p:nvPr/>
        </p:nvSpPr>
        <p:spPr bwMode="auto">
          <a:xfrm>
            <a:off x="5076825" y="4292600"/>
            <a:ext cx="957263" cy="1387475"/>
          </a:xfrm>
          <a:custGeom>
            <a:avLst/>
            <a:gdLst>
              <a:gd name="T0" fmla="*/ 0 w 747"/>
              <a:gd name="T1" fmla="*/ 0 h 1022"/>
              <a:gd name="T2" fmla="*/ 100013 w 747"/>
              <a:gd name="T3" fmla="*/ 150813 h 1022"/>
              <a:gd name="T4" fmla="*/ 322263 w 747"/>
              <a:gd name="T5" fmla="*/ 469900 h 1022"/>
              <a:gd name="T6" fmla="*/ 682625 w 747"/>
              <a:gd name="T7" fmla="*/ 685800 h 1022"/>
              <a:gd name="T8" fmla="*/ 1042988 w 747"/>
              <a:gd name="T9" fmla="*/ 901700 h 1022"/>
              <a:gd name="T10" fmla="*/ 1185863 w 747"/>
              <a:gd name="T11" fmla="*/ 1622425 h 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7"/>
              <a:gd name="T19" fmla="*/ 0 h 1022"/>
              <a:gd name="T20" fmla="*/ 747 w 747"/>
              <a:gd name="T21" fmla="*/ 1022 h 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7" h="1022">
                <a:moveTo>
                  <a:pt x="0" y="0"/>
                </a:moveTo>
                <a:cubicBezTo>
                  <a:pt x="10" y="16"/>
                  <a:pt x="29" y="46"/>
                  <a:pt x="63" y="95"/>
                </a:cubicBezTo>
                <a:cubicBezTo>
                  <a:pt x="97" y="144"/>
                  <a:pt x="142" y="240"/>
                  <a:pt x="203" y="296"/>
                </a:cubicBezTo>
                <a:cubicBezTo>
                  <a:pt x="264" y="352"/>
                  <a:pt x="354" y="387"/>
                  <a:pt x="430" y="432"/>
                </a:cubicBezTo>
                <a:cubicBezTo>
                  <a:pt x="506" y="477"/>
                  <a:pt x="604" y="470"/>
                  <a:pt x="657" y="568"/>
                </a:cubicBezTo>
                <a:cubicBezTo>
                  <a:pt x="710" y="666"/>
                  <a:pt x="728" y="844"/>
                  <a:pt x="747" y="1022"/>
                </a:cubicBezTo>
              </a:path>
            </a:pathLst>
          </a:custGeom>
          <a:noFill/>
          <a:ln w="28575" cmpd="sng">
            <a:solidFill>
              <a:srgbClr val="432CEA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06" name="Freeform 31"/>
          <p:cNvSpPr>
            <a:spLocks/>
          </p:cNvSpPr>
          <p:nvPr/>
        </p:nvSpPr>
        <p:spPr bwMode="auto">
          <a:xfrm>
            <a:off x="4356100" y="2892425"/>
            <a:ext cx="785813" cy="1243013"/>
          </a:xfrm>
          <a:custGeom>
            <a:avLst/>
            <a:gdLst>
              <a:gd name="T0" fmla="*/ 0 w 615"/>
              <a:gd name="T1" fmla="*/ 0 h 915"/>
              <a:gd name="T2" fmla="*/ 325438 w 615"/>
              <a:gd name="T3" fmla="*/ 187325 h 915"/>
              <a:gd name="T4" fmla="*/ 976313 w 615"/>
              <a:gd name="T5" fmla="*/ 1452562 h 915"/>
              <a:gd name="T6" fmla="*/ 0 60000 65536"/>
              <a:gd name="T7" fmla="*/ 0 60000 65536"/>
              <a:gd name="T8" fmla="*/ 0 60000 65536"/>
              <a:gd name="T9" fmla="*/ 0 w 615"/>
              <a:gd name="T10" fmla="*/ 0 h 915"/>
              <a:gd name="T11" fmla="*/ 615 w 615"/>
              <a:gd name="T12" fmla="*/ 915 h 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5" h="915">
                <a:moveTo>
                  <a:pt x="0" y="0"/>
                </a:moveTo>
                <a:lnTo>
                  <a:pt x="205" y="118"/>
                </a:lnTo>
                <a:lnTo>
                  <a:pt x="615" y="915"/>
                </a:lnTo>
              </a:path>
            </a:pathLst>
          </a:custGeom>
          <a:noFill/>
          <a:ln w="177800">
            <a:solidFill>
              <a:srgbClr val="6699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18207" name="Line 32"/>
          <p:cNvSpPr>
            <a:spLocks noChangeShapeType="1"/>
          </p:cNvSpPr>
          <p:nvPr/>
        </p:nvSpPr>
        <p:spPr bwMode="auto">
          <a:xfrm flipH="1">
            <a:off x="3638550" y="2833688"/>
            <a:ext cx="647700" cy="1423987"/>
          </a:xfrm>
          <a:prstGeom prst="line">
            <a:avLst/>
          </a:prstGeom>
          <a:noFill/>
          <a:ln w="1778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08" name="Freeform 33"/>
          <p:cNvSpPr>
            <a:spLocks/>
          </p:cNvSpPr>
          <p:nvPr/>
        </p:nvSpPr>
        <p:spPr bwMode="auto">
          <a:xfrm>
            <a:off x="4291013" y="1311275"/>
            <a:ext cx="66675" cy="1539875"/>
          </a:xfrm>
          <a:custGeom>
            <a:avLst/>
            <a:gdLst>
              <a:gd name="T0" fmla="*/ 0 w 1"/>
              <a:gd name="T1" fmla="*/ 183773 h 960"/>
              <a:gd name="T2" fmla="*/ 0 w 1"/>
              <a:gd name="T3" fmla="*/ 270034 h 960"/>
              <a:gd name="T4" fmla="*/ 0 w 1"/>
              <a:gd name="T5" fmla="*/ 1800225 h 960"/>
              <a:gd name="T6" fmla="*/ 0 60000 65536"/>
              <a:gd name="T7" fmla="*/ 0 60000 65536"/>
              <a:gd name="T8" fmla="*/ 0 60000 65536"/>
              <a:gd name="T9" fmla="*/ 0 w 1"/>
              <a:gd name="T10" fmla="*/ 0 h 960"/>
              <a:gd name="T11" fmla="*/ 1 w 1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960">
                <a:moveTo>
                  <a:pt x="0" y="98"/>
                </a:moveTo>
                <a:cubicBezTo>
                  <a:pt x="0" y="49"/>
                  <a:pt x="0" y="0"/>
                  <a:pt x="0" y="144"/>
                </a:cubicBezTo>
                <a:cubicBezTo>
                  <a:pt x="0" y="288"/>
                  <a:pt x="0" y="624"/>
                  <a:pt x="0" y="960"/>
                </a:cubicBezTo>
              </a:path>
            </a:pathLst>
          </a:custGeom>
          <a:noFill/>
          <a:ln w="2286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09" name="Freeform 34"/>
          <p:cNvSpPr>
            <a:spLocks/>
          </p:cNvSpPr>
          <p:nvPr/>
        </p:nvSpPr>
        <p:spPr bwMode="auto">
          <a:xfrm>
            <a:off x="3124200" y="3854450"/>
            <a:ext cx="633413" cy="2058988"/>
          </a:xfrm>
          <a:custGeom>
            <a:avLst/>
            <a:gdLst>
              <a:gd name="T0" fmla="*/ 784225 w 494"/>
              <a:gd name="T1" fmla="*/ 0 h 1517"/>
              <a:gd name="T2" fmla="*/ 280988 w 494"/>
              <a:gd name="T3" fmla="*/ 936625 h 1517"/>
              <a:gd name="T4" fmla="*/ 42863 w 494"/>
              <a:gd name="T5" fmla="*/ 1827212 h 1517"/>
              <a:gd name="T6" fmla="*/ 23813 w 494"/>
              <a:gd name="T7" fmla="*/ 2408237 h 1517"/>
              <a:gd name="T8" fmla="*/ 0 60000 65536"/>
              <a:gd name="T9" fmla="*/ 0 60000 65536"/>
              <a:gd name="T10" fmla="*/ 0 60000 65536"/>
              <a:gd name="T11" fmla="*/ 0 60000 65536"/>
              <a:gd name="T12" fmla="*/ 0 w 494"/>
              <a:gd name="T13" fmla="*/ 0 h 1517"/>
              <a:gd name="T14" fmla="*/ 494 w 494"/>
              <a:gd name="T15" fmla="*/ 1517 h 1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4" h="1517">
                <a:moveTo>
                  <a:pt x="494" y="0"/>
                </a:moveTo>
                <a:cubicBezTo>
                  <a:pt x="441" y="98"/>
                  <a:pt x="255" y="398"/>
                  <a:pt x="177" y="590"/>
                </a:cubicBezTo>
                <a:cubicBezTo>
                  <a:pt x="99" y="782"/>
                  <a:pt x="54" y="997"/>
                  <a:pt x="27" y="1151"/>
                </a:cubicBezTo>
                <a:cubicBezTo>
                  <a:pt x="0" y="1305"/>
                  <a:pt x="17" y="1441"/>
                  <a:pt x="15" y="1517"/>
                </a:cubicBezTo>
              </a:path>
            </a:pathLst>
          </a:custGeom>
          <a:noFill/>
          <a:ln w="1016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10" name="Freeform 35"/>
          <p:cNvSpPr>
            <a:spLocks/>
          </p:cNvSpPr>
          <p:nvPr/>
        </p:nvSpPr>
        <p:spPr bwMode="auto">
          <a:xfrm>
            <a:off x="5076825" y="3875088"/>
            <a:ext cx="690563" cy="2028825"/>
          </a:xfrm>
          <a:custGeom>
            <a:avLst/>
            <a:gdLst>
              <a:gd name="T0" fmla="*/ 0 w 540"/>
              <a:gd name="T1" fmla="*/ 0 h 1495"/>
              <a:gd name="T2" fmla="*/ 503238 w 540"/>
              <a:gd name="T3" fmla="*/ 936625 h 1495"/>
              <a:gd name="T4" fmla="*/ 790575 w 540"/>
              <a:gd name="T5" fmla="*/ 1725612 h 1495"/>
              <a:gd name="T6" fmla="*/ 857250 w 540"/>
              <a:gd name="T7" fmla="*/ 2373312 h 1495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1495"/>
              <a:gd name="T14" fmla="*/ 540 w 540"/>
              <a:gd name="T15" fmla="*/ 1495 h 1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1495">
                <a:moveTo>
                  <a:pt x="0" y="0"/>
                </a:moveTo>
                <a:cubicBezTo>
                  <a:pt x="53" y="98"/>
                  <a:pt x="234" y="409"/>
                  <a:pt x="317" y="590"/>
                </a:cubicBezTo>
                <a:cubicBezTo>
                  <a:pt x="400" y="771"/>
                  <a:pt x="461" y="936"/>
                  <a:pt x="498" y="1087"/>
                </a:cubicBezTo>
                <a:cubicBezTo>
                  <a:pt x="535" y="1238"/>
                  <a:pt x="531" y="1410"/>
                  <a:pt x="540" y="1495"/>
                </a:cubicBezTo>
              </a:path>
            </a:pathLst>
          </a:custGeom>
          <a:noFill/>
          <a:ln w="1016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18211" name="Group 36"/>
          <p:cNvGrpSpPr>
            <a:grpSpLocks/>
          </p:cNvGrpSpPr>
          <p:nvPr/>
        </p:nvGrpSpPr>
        <p:grpSpPr bwMode="auto">
          <a:xfrm>
            <a:off x="3524250" y="3551238"/>
            <a:ext cx="1889125" cy="1993900"/>
            <a:chOff x="4071" y="130"/>
            <a:chExt cx="1476" cy="1469"/>
          </a:xfrm>
        </p:grpSpPr>
        <p:sp>
          <p:nvSpPr>
            <p:cNvPr id="818212" name="Freeform 37"/>
            <p:cNvSpPr>
              <a:spLocks/>
            </p:cNvSpPr>
            <p:nvPr/>
          </p:nvSpPr>
          <p:spPr bwMode="auto">
            <a:xfrm>
              <a:off x="4567" y="974"/>
              <a:ext cx="498" cy="608"/>
            </a:xfrm>
            <a:custGeom>
              <a:avLst/>
              <a:gdLst>
                <a:gd name="T0" fmla="*/ 211 w 498"/>
                <a:gd name="T1" fmla="*/ 7 h 608"/>
                <a:gd name="T2" fmla="*/ 438 w 498"/>
                <a:gd name="T3" fmla="*/ 53 h 608"/>
                <a:gd name="T4" fmla="*/ 483 w 498"/>
                <a:gd name="T5" fmla="*/ 234 h 608"/>
                <a:gd name="T6" fmla="*/ 347 w 498"/>
                <a:gd name="T7" fmla="*/ 552 h 608"/>
                <a:gd name="T8" fmla="*/ 231 w 498"/>
                <a:gd name="T9" fmla="*/ 570 h 608"/>
                <a:gd name="T10" fmla="*/ 211 w 498"/>
                <a:gd name="T11" fmla="*/ 552 h 608"/>
                <a:gd name="T12" fmla="*/ 120 w 498"/>
                <a:gd name="T13" fmla="*/ 506 h 608"/>
                <a:gd name="T14" fmla="*/ 30 w 498"/>
                <a:gd name="T15" fmla="*/ 280 h 608"/>
                <a:gd name="T16" fmla="*/ 30 w 498"/>
                <a:gd name="T17" fmla="*/ 98 h 608"/>
                <a:gd name="T18" fmla="*/ 211 w 498"/>
                <a:gd name="T19" fmla="*/ 7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8"/>
                <a:gd name="T31" fmla="*/ 0 h 608"/>
                <a:gd name="T32" fmla="*/ 498 w 498"/>
                <a:gd name="T33" fmla="*/ 608 h 6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8" h="608">
                  <a:moveTo>
                    <a:pt x="211" y="7"/>
                  </a:moveTo>
                  <a:cubicBezTo>
                    <a:pt x="279" y="0"/>
                    <a:pt x="393" y="15"/>
                    <a:pt x="438" y="53"/>
                  </a:cubicBezTo>
                  <a:cubicBezTo>
                    <a:pt x="483" y="91"/>
                    <a:pt x="498" y="151"/>
                    <a:pt x="483" y="234"/>
                  </a:cubicBezTo>
                  <a:cubicBezTo>
                    <a:pt x="468" y="317"/>
                    <a:pt x="389" y="496"/>
                    <a:pt x="347" y="552"/>
                  </a:cubicBezTo>
                  <a:cubicBezTo>
                    <a:pt x="305" y="608"/>
                    <a:pt x="254" y="570"/>
                    <a:pt x="231" y="570"/>
                  </a:cubicBezTo>
                  <a:cubicBezTo>
                    <a:pt x="208" y="570"/>
                    <a:pt x="230" y="563"/>
                    <a:pt x="211" y="552"/>
                  </a:cubicBezTo>
                  <a:cubicBezTo>
                    <a:pt x="192" y="541"/>
                    <a:pt x="150" y="551"/>
                    <a:pt x="120" y="506"/>
                  </a:cubicBezTo>
                  <a:cubicBezTo>
                    <a:pt x="90" y="461"/>
                    <a:pt x="45" y="348"/>
                    <a:pt x="30" y="280"/>
                  </a:cubicBezTo>
                  <a:cubicBezTo>
                    <a:pt x="15" y="212"/>
                    <a:pt x="0" y="143"/>
                    <a:pt x="30" y="98"/>
                  </a:cubicBezTo>
                  <a:cubicBezTo>
                    <a:pt x="60" y="53"/>
                    <a:pt x="143" y="14"/>
                    <a:pt x="211" y="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13" name="Freeform 38"/>
            <p:cNvSpPr>
              <a:spLocks/>
            </p:cNvSpPr>
            <p:nvPr/>
          </p:nvSpPr>
          <p:spPr bwMode="auto">
            <a:xfrm rot="-535995">
              <a:off x="4593" y="981"/>
              <a:ext cx="192" cy="603"/>
            </a:xfrm>
            <a:custGeom>
              <a:avLst/>
              <a:gdLst>
                <a:gd name="T0" fmla="*/ 159 w 192"/>
                <a:gd name="T1" fmla="*/ 23 h 603"/>
                <a:gd name="T2" fmla="*/ 175 w 192"/>
                <a:gd name="T3" fmla="*/ 58 h 603"/>
                <a:gd name="T4" fmla="*/ 57 w 192"/>
                <a:gd name="T5" fmla="*/ 122 h 603"/>
                <a:gd name="T6" fmla="*/ 49 w 192"/>
                <a:gd name="T7" fmla="*/ 303 h 603"/>
                <a:gd name="T8" fmla="*/ 80 w 192"/>
                <a:gd name="T9" fmla="*/ 414 h 603"/>
                <a:gd name="T10" fmla="*/ 159 w 192"/>
                <a:gd name="T11" fmla="*/ 477 h 603"/>
                <a:gd name="T12" fmla="*/ 112 w 192"/>
                <a:gd name="T13" fmla="*/ 485 h 603"/>
                <a:gd name="T14" fmla="*/ 136 w 192"/>
                <a:gd name="T15" fmla="*/ 579 h 603"/>
                <a:gd name="T16" fmla="*/ 49 w 192"/>
                <a:gd name="T17" fmla="*/ 571 h 603"/>
                <a:gd name="T18" fmla="*/ 23 w 192"/>
                <a:gd name="T19" fmla="*/ 386 h 603"/>
                <a:gd name="T20" fmla="*/ 23 w 192"/>
                <a:gd name="T21" fmla="*/ 68 h 603"/>
                <a:gd name="T22" fmla="*/ 159 w 192"/>
                <a:gd name="T23" fmla="*/ 23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603"/>
                <a:gd name="T38" fmla="*/ 192 w 19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603">
                  <a:moveTo>
                    <a:pt x="159" y="23"/>
                  </a:moveTo>
                  <a:cubicBezTo>
                    <a:pt x="184" y="21"/>
                    <a:pt x="192" y="42"/>
                    <a:pt x="175" y="58"/>
                  </a:cubicBezTo>
                  <a:cubicBezTo>
                    <a:pt x="158" y="74"/>
                    <a:pt x="78" y="81"/>
                    <a:pt x="57" y="122"/>
                  </a:cubicBezTo>
                  <a:cubicBezTo>
                    <a:pt x="36" y="163"/>
                    <a:pt x="45" y="254"/>
                    <a:pt x="49" y="303"/>
                  </a:cubicBezTo>
                  <a:cubicBezTo>
                    <a:pt x="53" y="352"/>
                    <a:pt x="62" y="385"/>
                    <a:pt x="80" y="414"/>
                  </a:cubicBezTo>
                  <a:cubicBezTo>
                    <a:pt x="98" y="443"/>
                    <a:pt x="154" y="465"/>
                    <a:pt x="159" y="477"/>
                  </a:cubicBezTo>
                  <a:cubicBezTo>
                    <a:pt x="164" y="489"/>
                    <a:pt x="116" y="468"/>
                    <a:pt x="112" y="485"/>
                  </a:cubicBezTo>
                  <a:cubicBezTo>
                    <a:pt x="108" y="502"/>
                    <a:pt x="146" y="565"/>
                    <a:pt x="136" y="579"/>
                  </a:cubicBezTo>
                  <a:cubicBezTo>
                    <a:pt x="126" y="593"/>
                    <a:pt x="68" y="603"/>
                    <a:pt x="49" y="571"/>
                  </a:cubicBezTo>
                  <a:cubicBezTo>
                    <a:pt x="30" y="539"/>
                    <a:pt x="27" y="470"/>
                    <a:pt x="23" y="386"/>
                  </a:cubicBezTo>
                  <a:cubicBezTo>
                    <a:pt x="19" y="302"/>
                    <a:pt x="0" y="136"/>
                    <a:pt x="23" y="68"/>
                  </a:cubicBezTo>
                  <a:cubicBezTo>
                    <a:pt x="46" y="0"/>
                    <a:pt x="144" y="30"/>
                    <a:pt x="159" y="2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14" name="Freeform 39"/>
            <p:cNvSpPr>
              <a:spLocks/>
            </p:cNvSpPr>
            <p:nvPr/>
          </p:nvSpPr>
          <p:spPr bwMode="auto">
            <a:xfrm rot="502284" flipH="1">
              <a:off x="4876" y="996"/>
              <a:ext cx="192" cy="603"/>
            </a:xfrm>
            <a:custGeom>
              <a:avLst/>
              <a:gdLst>
                <a:gd name="T0" fmla="*/ 159 w 192"/>
                <a:gd name="T1" fmla="*/ 23 h 603"/>
                <a:gd name="T2" fmla="*/ 175 w 192"/>
                <a:gd name="T3" fmla="*/ 58 h 603"/>
                <a:gd name="T4" fmla="*/ 57 w 192"/>
                <a:gd name="T5" fmla="*/ 122 h 603"/>
                <a:gd name="T6" fmla="*/ 49 w 192"/>
                <a:gd name="T7" fmla="*/ 303 h 603"/>
                <a:gd name="T8" fmla="*/ 80 w 192"/>
                <a:gd name="T9" fmla="*/ 414 h 603"/>
                <a:gd name="T10" fmla="*/ 159 w 192"/>
                <a:gd name="T11" fmla="*/ 477 h 603"/>
                <a:gd name="T12" fmla="*/ 112 w 192"/>
                <a:gd name="T13" fmla="*/ 485 h 603"/>
                <a:gd name="T14" fmla="*/ 136 w 192"/>
                <a:gd name="T15" fmla="*/ 579 h 603"/>
                <a:gd name="T16" fmla="*/ 49 w 192"/>
                <a:gd name="T17" fmla="*/ 571 h 603"/>
                <a:gd name="T18" fmla="*/ 23 w 192"/>
                <a:gd name="T19" fmla="*/ 386 h 603"/>
                <a:gd name="T20" fmla="*/ 23 w 192"/>
                <a:gd name="T21" fmla="*/ 68 h 603"/>
                <a:gd name="T22" fmla="*/ 159 w 192"/>
                <a:gd name="T23" fmla="*/ 23 h 6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603"/>
                <a:gd name="T38" fmla="*/ 192 w 192"/>
                <a:gd name="T39" fmla="*/ 603 h 6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603">
                  <a:moveTo>
                    <a:pt x="159" y="23"/>
                  </a:moveTo>
                  <a:cubicBezTo>
                    <a:pt x="184" y="21"/>
                    <a:pt x="192" y="42"/>
                    <a:pt x="175" y="58"/>
                  </a:cubicBezTo>
                  <a:cubicBezTo>
                    <a:pt x="158" y="74"/>
                    <a:pt x="78" y="81"/>
                    <a:pt x="57" y="122"/>
                  </a:cubicBezTo>
                  <a:cubicBezTo>
                    <a:pt x="36" y="163"/>
                    <a:pt x="45" y="254"/>
                    <a:pt x="49" y="303"/>
                  </a:cubicBezTo>
                  <a:cubicBezTo>
                    <a:pt x="53" y="352"/>
                    <a:pt x="62" y="385"/>
                    <a:pt x="80" y="414"/>
                  </a:cubicBezTo>
                  <a:cubicBezTo>
                    <a:pt x="98" y="443"/>
                    <a:pt x="154" y="465"/>
                    <a:pt x="159" y="477"/>
                  </a:cubicBezTo>
                  <a:cubicBezTo>
                    <a:pt x="164" y="489"/>
                    <a:pt x="116" y="468"/>
                    <a:pt x="112" y="485"/>
                  </a:cubicBezTo>
                  <a:cubicBezTo>
                    <a:pt x="108" y="502"/>
                    <a:pt x="146" y="565"/>
                    <a:pt x="136" y="579"/>
                  </a:cubicBezTo>
                  <a:cubicBezTo>
                    <a:pt x="126" y="593"/>
                    <a:pt x="68" y="603"/>
                    <a:pt x="49" y="571"/>
                  </a:cubicBezTo>
                  <a:cubicBezTo>
                    <a:pt x="30" y="539"/>
                    <a:pt x="27" y="470"/>
                    <a:pt x="23" y="386"/>
                  </a:cubicBezTo>
                  <a:cubicBezTo>
                    <a:pt x="19" y="302"/>
                    <a:pt x="0" y="136"/>
                    <a:pt x="23" y="68"/>
                  </a:cubicBezTo>
                  <a:cubicBezTo>
                    <a:pt x="46" y="0"/>
                    <a:pt x="144" y="30"/>
                    <a:pt x="159" y="2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15" name="Freeform 40"/>
            <p:cNvSpPr>
              <a:spLocks/>
            </p:cNvSpPr>
            <p:nvPr/>
          </p:nvSpPr>
          <p:spPr bwMode="auto">
            <a:xfrm>
              <a:off x="4071" y="130"/>
              <a:ext cx="1476" cy="972"/>
            </a:xfrm>
            <a:custGeom>
              <a:avLst/>
              <a:gdLst>
                <a:gd name="T0" fmla="*/ 851 w 1476"/>
                <a:gd name="T1" fmla="*/ 412 h 972"/>
                <a:gd name="T2" fmla="*/ 624 w 1476"/>
                <a:gd name="T3" fmla="*/ 412 h 972"/>
                <a:gd name="T4" fmla="*/ 514 w 1476"/>
                <a:gd name="T5" fmla="*/ 483 h 972"/>
                <a:gd name="T6" fmla="*/ 397 w 1476"/>
                <a:gd name="T7" fmla="*/ 503 h 972"/>
                <a:gd name="T8" fmla="*/ 261 w 1476"/>
                <a:gd name="T9" fmla="*/ 367 h 972"/>
                <a:gd name="T10" fmla="*/ 174 w 1476"/>
                <a:gd name="T11" fmla="*/ 67 h 972"/>
                <a:gd name="T12" fmla="*/ 8 w 1476"/>
                <a:gd name="T13" fmla="*/ 20 h 972"/>
                <a:gd name="T14" fmla="*/ 127 w 1476"/>
                <a:gd name="T15" fmla="*/ 186 h 972"/>
                <a:gd name="T16" fmla="*/ 216 w 1476"/>
                <a:gd name="T17" fmla="*/ 412 h 972"/>
                <a:gd name="T18" fmla="*/ 352 w 1476"/>
                <a:gd name="T19" fmla="*/ 549 h 972"/>
                <a:gd name="T20" fmla="*/ 533 w 1476"/>
                <a:gd name="T21" fmla="*/ 594 h 972"/>
                <a:gd name="T22" fmla="*/ 624 w 1476"/>
                <a:gd name="T23" fmla="*/ 594 h 972"/>
                <a:gd name="T24" fmla="*/ 624 w 1476"/>
                <a:gd name="T25" fmla="*/ 866 h 972"/>
                <a:gd name="T26" fmla="*/ 715 w 1476"/>
                <a:gd name="T27" fmla="*/ 957 h 972"/>
                <a:gd name="T28" fmla="*/ 760 w 1476"/>
                <a:gd name="T29" fmla="*/ 911 h 972"/>
                <a:gd name="T30" fmla="*/ 805 w 1476"/>
                <a:gd name="T31" fmla="*/ 957 h 972"/>
                <a:gd name="T32" fmla="*/ 851 w 1476"/>
                <a:gd name="T33" fmla="*/ 957 h 972"/>
                <a:gd name="T34" fmla="*/ 896 w 1476"/>
                <a:gd name="T35" fmla="*/ 866 h 972"/>
                <a:gd name="T36" fmla="*/ 941 w 1476"/>
                <a:gd name="T37" fmla="*/ 594 h 972"/>
                <a:gd name="T38" fmla="*/ 1058 w 1476"/>
                <a:gd name="T39" fmla="*/ 609 h 972"/>
                <a:gd name="T40" fmla="*/ 1168 w 1476"/>
                <a:gd name="T41" fmla="*/ 549 h 972"/>
                <a:gd name="T42" fmla="*/ 1373 w 1476"/>
                <a:gd name="T43" fmla="*/ 194 h 972"/>
                <a:gd name="T44" fmla="*/ 1476 w 1476"/>
                <a:gd name="T45" fmla="*/ 51 h 972"/>
                <a:gd name="T46" fmla="*/ 1373 w 1476"/>
                <a:gd name="T47" fmla="*/ 44 h 972"/>
                <a:gd name="T48" fmla="*/ 1294 w 1476"/>
                <a:gd name="T49" fmla="*/ 225 h 972"/>
                <a:gd name="T50" fmla="*/ 1168 w 1476"/>
                <a:gd name="T51" fmla="*/ 458 h 972"/>
                <a:gd name="T52" fmla="*/ 1077 w 1476"/>
                <a:gd name="T53" fmla="*/ 549 h 972"/>
                <a:gd name="T54" fmla="*/ 987 w 1476"/>
                <a:gd name="T55" fmla="*/ 503 h 972"/>
                <a:gd name="T56" fmla="*/ 851 w 1476"/>
                <a:gd name="T57" fmla="*/ 412 h 9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76"/>
                <a:gd name="T88" fmla="*/ 0 h 972"/>
                <a:gd name="T89" fmla="*/ 1476 w 1476"/>
                <a:gd name="T90" fmla="*/ 972 h 9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76" h="972">
                  <a:moveTo>
                    <a:pt x="851" y="412"/>
                  </a:moveTo>
                  <a:cubicBezTo>
                    <a:pt x="791" y="397"/>
                    <a:pt x="680" y="400"/>
                    <a:pt x="624" y="412"/>
                  </a:cubicBezTo>
                  <a:cubicBezTo>
                    <a:pt x="568" y="424"/>
                    <a:pt x="552" y="468"/>
                    <a:pt x="514" y="483"/>
                  </a:cubicBezTo>
                  <a:cubicBezTo>
                    <a:pt x="476" y="498"/>
                    <a:pt x="439" y="522"/>
                    <a:pt x="397" y="503"/>
                  </a:cubicBezTo>
                  <a:cubicBezTo>
                    <a:pt x="355" y="484"/>
                    <a:pt x="298" y="440"/>
                    <a:pt x="261" y="367"/>
                  </a:cubicBezTo>
                  <a:cubicBezTo>
                    <a:pt x="224" y="294"/>
                    <a:pt x="216" y="125"/>
                    <a:pt x="174" y="67"/>
                  </a:cubicBezTo>
                  <a:cubicBezTo>
                    <a:pt x="132" y="9"/>
                    <a:pt x="16" y="0"/>
                    <a:pt x="8" y="20"/>
                  </a:cubicBezTo>
                  <a:cubicBezTo>
                    <a:pt x="0" y="40"/>
                    <a:pt x="92" y="121"/>
                    <a:pt x="127" y="186"/>
                  </a:cubicBezTo>
                  <a:cubicBezTo>
                    <a:pt x="162" y="251"/>
                    <a:pt x="179" y="352"/>
                    <a:pt x="216" y="412"/>
                  </a:cubicBezTo>
                  <a:cubicBezTo>
                    <a:pt x="253" y="472"/>
                    <a:pt x="299" y="519"/>
                    <a:pt x="352" y="549"/>
                  </a:cubicBezTo>
                  <a:cubicBezTo>
                    <a:pt x="405" y="579"/>
                    <a:pt x="488" y="587"/>
                    <a:pt x="533" y="594"/>
                  </a:cubicBezTo>
                  <a:cubicBezTo>
                    <a:pt x="578" y="601"/>
                    <a:pt x="609" y="549"/>
                    <a:pt x="624" y="594"/>
                  </a:cubicBezTo>
                  <a:cubicBezTo>
                    <a:pt x="639" y="639"/>
                    <a:pt x="609" y="806"/>
                    <a:pt x="624" y="866"/>
                  </a:cubicBezTo>
                  <a:cubicBezTo>
                    <a:pt x="639" y="926"/>
                    <a:pt x="692" y="950"/>
                    <a:pt x="715" y="957"/>
                  </a:cubicBezTo>
                  <a:cubicBezTo>
                    <a:pt x="738" y="964"/>
                    <a:pt x="745" y="911"/>
                    <a:pt x="760" y="911"/>
                  </a:cubicBezTo>
                  <a:cubicBezTo>
                    <a:pt x="775" y="911"/>
                    <a:pt x="790" y="949"/>
                    <a:pt x="805" y="957"/>
                  </a:cubicBezTo>
                  <a:cubicBezTo>
                    <a:pt x="820" y="965"/>
                    <a:pt x="836" y="972"/>
                    <a:pt x="851" y="957"/>
                  </a:cubicBezTo>
                  <a:cubicBezTo>
                    <a:pt x="866" y="942"/>
                    <a:pt x="881" y="926"/>
                    <a:pt x="896" y="866"/>
                  </a:cubicBezTo>
                  <a:cubicBezTo>
                    <a:pt x="911" y="806"/>
                    <a:pt x="914" y="637"/>
                    <a:pt x="941" y="594"/>
                  </a:cubicBezTo>
                  <a:cubicBezTo>
                    <a:pt x="968" y="551"/>
                    <a:pt x="1020" y="616"/>
                    <a:pt x="1058" y="609"/>
                  </a:cubicBezTo>
                  <a:cubicBezTo>
                    <a:pt x="1096" y="602"/>
                    <a:pt x="1116" y="618"/>
                    <a:pt x="1168" y="549"/>
                  </a:cubicBezTo>
                  <a:cubicBezTo>
                    <a:pt x="1220" y="480"/>
                    <a:pt x="1322" y="277"/>
                    <a:pt x="1373" y="194"/>
                  </a:cubicBezTo>
                  <a:cubicBezTo>
                    <a:pt x="1424" y="111"/>
                    <a:pt x="1476" y="76"/>
                    <a:pt x="1476" y="51"/>
                  </a:cubicBezTo>
                  <a:cubicBezTo>
                    <a:pt x="1476" y="26"/>
                    <a:pt x="1403" y="15"/>
                    <a:pt x="1373" y="44"/>
                  </a:cubicBezTo>
                  <a:cubicBezTo>
                    <a:pt x="1343" y="73"/>
                    <a:pt x="1328" y="156"/>
                    <a:pt x="1294" y="225"/>
                  </a:cubicBezTo>
                  <a:cubicBezTo>
                    <a:pt x="1260" y="294"/>
                    <a:pt x="1204" y="404"/>
                    <a:pt x="1168" y="458"/>
                  </a:cubicBezTo>
                  <a:cubicBezTo>
                    <a:pt x="1132" y="512"/>
                    <a:pt x="1107" y="542"/>
                    <a:pt x="1077" y="549"/>
                  </a:cubicBezTo>
                  <a:cubicBezTo>
                    <a:pt x="1047" y="556"/>
                    <a:pt x="1017" y="526"/>
                    <a:pt x="987" y="503"/>
                  </a:cubicBezTo>
                  <a:cubicBezTo>
                    <a:pt x="957" y="480"/>
                    <a:pt x="911" y="427"/>
                    <a:pt x="851" y="41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8216" name="Freeform 43"/>
          <p:cNvSpPr>
            <a:spLocks/>
          </p:cNvSpPr>
          <p:nvPr/>
        </p:nvSpPr>
        <p:spPr bwMode="auto">
          <a:xfrm>
            <a:off x="4791075" y="1784350"/>
            <a:ext cx="531813" cy="1860550"/>
          </a:xfrm>
          <a:custGeom>
            <a:avLst/>
            <a:gdLst>
              <a:gd name="T0" fmla="*/ 527050 w 416"/>
              <a:gd name="T1" fmla="*/ 2176462 h 1371"/>
              <a:gd name="T2" fmla="*/ 627063 w 416"/>
              <a:gd name="T3" fmla="*/ 1762125 h 1371"/>
              <a:gd name="T4" fmla="*/ 327025 w 416"/>
              <a:gd name="T5" fmla="*/ 1487487 h 1371"/>
              <a:gd name="T6" fmla="*/ 0 w 416"/>
              <a:gd name="T7" fmla="*/ 0 h 1371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1371"/>
              <a:gd name="T14" fmla="*/ 416 w 416"/>
              <a:gd name="T15" fmla="*/ 1371 h 13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1371">
                <a:moveTo>
                  <a:pt x="332" y="1371"/>
                </a:moveTo>
                <a:cubicBezTo>
                  <a:pt x="341" y="1327"/>
                  <a:pt x="416" y="1182"/>
                  <a:pt x="395" y="1110"/>
                </a:cubicBezTo>
                <a:cubicBezTo>
                  <a:pt x="374" y="1038"/>
                  <a:pt x="272" y="1122"/>
                  <a:pt x="206" y="937"/>
                </a:cubicBezTo>
                <a:cubicBezTo>
                  <a:pt x="140" y="752"/>
                  <a:pt x="43" y="195"/>
                  <a:pt x="0" y="0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17" name="Freeform 44"/>
          <p:cNvSpPr>
            <a:spLocks/>
          </p:cNvSpPr>
          <p:nvPr/>
        </p:nvSpPr>
        <p:spPr bwMode="auto">
          <a:xfrm>
            <a:off x="3462338" y="2049463"/>
            <a:ext cx="712787" cy="1692275"/>
          </a:xfrm>
          <a:custGeom>
            <a:avLst/>
            <a:gdLst>
              <a:gd name="T0" fmla="*/ 884238 w 557"/>
              <a:gd name="T1" fmla="*/ 0 h 1247"/>
              <a:gd name="T2" fmla="*/ 612775 w 557"/>
              <a:gd name="T3" fmla="*/ 476250 h 1247"/>
              <a:gd name="T4" fmla="*/ 57150 w 557"/>
              <a:gd name="T5" fmla="*/ 1579562 h 1247"/>
              <a:gd name="T6" fmla="*/ 269875 w 557"/>
              <a:gd name="T7" fmla="*/ 1754187 h 1247"/>
              <a:gd name="T8" fmla="*/ 233363 w 557"/>
              <a:gd name="T9" fmla="*/ 1979612 h 1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7"/>
              <a:gd name="T16" fmla="*/ 0 h 1247"/>
              <a:gd name="T17" fmla="*/ 557 w 557"/>
              <a:gd name="T18" fmla="*/ 1247 h 1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7" h="1247">
                <a:moveTo>
                  <a:pt x="557" y="0"/>
                </a:moveTo>
                <a:cubicBezTo>
                  <a:pt x="530" y="51"/>
                  <a:pt x="473" y="134"/>
                  <a:pt x="386" y="300"/>
                </a:cubicBezTo>
                <a:cubicBezTo>
                  <a:pt x="299" y="466"/>
                  <a:pt x="72" y="861"/>
                  <a:pt x="36" y="995"/>
                </a:cubicBezTo>
                <a:cubicBezTo>
                  <a:pt x="0" y="1129"/>
                  <a:pt x="151" y="1063"/>
                  <a:pt x="170" y="1105"/>
                </a:cubicBezTo>
                <a:cubicBezTo>
                  <a:pt x="189" y="1147"/>
                  <a:pt x="152" y="1218"/>
                  <a:pt x="147" y="1247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18" name="Freeform 45"/>
          <p:cNvSpPr>
            <a:spLocks/>
          </p:cNvSpPr>
          <p:nvPr/>
        </p:nvSpPr>
        <p:spPr bwMode="auto">
          <a:xfrm>
            <a:off x="4187825" y="5102225"/>
            <a:ext cx="511175" cy="612775"/>
          </a:xfrm>
          <a:custGeom>
            <a:avLst/>
            <a:gdLst>
              <a:gd name="T0" fmla="*/ 23813 w 398"/>
              <a:gd name="T1" fmla="*/ 36513 h 452"/>
              <a:gd name="T2" fmla="*/ 166688 w 398"/>
              <a:gd name="T3" fmla="*/ 107950 h 452"/>
              <a:gd name="T4" fmla="*/ 239713 w 398"/>
              <a:gd name="T5" fmla="*/ 323850 h 452"/>
              <a:gd name="T6" fmla="*/ 382588 w 398"/>
              <a:gd name="T7" fmla="*/ 323850 h 452"/>
              <a:gd name="T8" fmla="*/ 455613 w 398"/>
              <a:gd name="T9" fmla="*/ 180975 h 452"/>
              <a:gd name="T10" fmla="*/ 527050 w 398"/>
              <a:gd name="T11" fmla="*/ 107950 h 452"/>
              <a:gd name="T12" fmla="*/ 628650 w 398"/>
              <a:gd name="T13" fmla="*/ 153988 h 452"/>
              <a:gd name="T14" fmla="*/ 547688 w 398"/>
              <a:gd name="T15" fmla="*/ 458788 h 452"/>
              <a:gd name="T16" fmla="*/ 382588 w 398"/>
              <a:gd name="T17" fmla="*/ 468313 h 452"/>
              <a:gd name="T18" fmla="*/ 355600 w 398"/>
              <a:gd name="T19" fmla="*/ 665163 h 452"/>
              <a:gd name="T20" fmla="*/ 239713 w 398"/>
              <a:gd name="T21" fmla="*/ 684213 h 452"/>
              <a:gd name="T22" fmla="*/ 239713 w 398"/>
              <a:gd name="T23" fmla="*/ 468313 h 452"/>
              <a:gd name="T24" fmla="*/ 133350 w 398"/>
              <a:gd name="T25" fmla="*/ 449263 h 452"/>
              <a:gd name="T26" fmla="*/ 23813 w 398"/>
              <a:gd name="T27" fmla="*/ 323850 h 452"/>
              <a:gd name="T28" fmla="*/ 23813 w 398"/>
              <a:gd name="T29" fmla="*/ 36513 h 4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8"/>
              <a:gd name="T46" fmla="*/ 0 h 452"/>
              <a:gd name="T47" fmla="*/ 398 w 398"/>
              <a:gd name="T48" fmla="*/ 452 h 45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8" h="452">
                <a:moveTo>
                  <a:pt x="15" y="23"/>
                </a:moveTo>
                <a:cubicBezTo>
                  <a:pt x="30" y="0"/>
                  <a:pt x="82" y="38"/>
                  <a:pt x="105" y="68"/>
                </a:cubicBezTo>
                <a:cubicBezTo>
                  <a:pt x="128" y="98"/>
                  <a:pt x="128" y="181"/>
                  <a:pt x="151" y="204"/>
                </a:cubicBezTo>
                <a:cubicBezTo>
                  <a:pt x="174" y="227"/>
                  <a:pt x="218" y="219"/>
                  <a:pt x="241" y="204"/>
                </a:cubicBezTo>
                <a:cubicBezTo>
                  <a:pt x="264" y="189"/>
                  <a:pt x="272" y="137"/>
                  <a:pt x="287" y="114"/>
                </a:cubicBezTo>
                <a:cubicBezTo>
                  <a:pt x="302" y="91"/>
                  <a:pt x="314" y="71"/>
                  <a:pt x="332" y="68"/>
                </a:cubicBezTo>
                <a:cubicBezTo>
                  <a:pt x="350" y="65"/>
                  <a:pt x="394" y="60"/>
                  <a:pt x="396" y="97"/>
                </a:cubicBezTo>
                <a:cubicBezTo>
                  <a:pt x="398" y="134"/>
                  <a:pt x="371" y="256"/>
                  <a:pt x="345" y="289"/>
                </a:cubicBezTo>
                <a:cubicBezTo>
                  <a:pt x="319" y="322"/>
                  <a:pt x="261" y="273"/>
                  <a:pt x="241" y="295"/>
                </a:cubicBezTo>
                <a:cubicBezTo>
                  <a:pt x="221" y="317"/>
                  <a:pt x="239" y="396"/>
                  <a:pt x="224" y="419"/>
                </a:cubicBezTo>
                <a:cubicBezTo>
                  <a:pt x="209" y="442"/>
                  <a:pt x="163" y="452"/>
                  <a:pt x="151" y="431"/>
                </a:cubicBezTo>
                <a:cubicBezTo>
                  <a:pt x="139" y="410"/>
                  <a:pt x="162" y="320"/>
                  <a:pt x="151" y="295"/>
                </a:cubicBezTo>
                <a:cubicBezTo>
                  <a:pt x="140" y="270"/>
                  <a:pt x="107" y="298"/>
                  <a:pt x="84" y="283"/>
                </a:cubicBezTo>
                <a:cubicBezTo>
                  <a:pt x="61" y="268"/>
                  <a:pt x="26" y="247"/>
                  <a:pt x="15" y="204"/>
                </a:cubicBezTo>
                <a:cubicBezTo>
                  <a:pt x="4" y="161"/>
                  <a:pt x="0" y="46"/>
                  <a:pt x="15" y="23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19" name="Freeform 46"/>
          <p:cNvSpPr>
            <a:spLocks/>
          </p:cNvSpPr>
          <p:nvPr/>
        </p:nvSpPr>
        <p:spPr bwMode="auto">
          <a:xfrm>
            <a:off x="4664075" y="5484813"/>
            <a:ext cx="66675" cy="141287"/>
          </a:xfrm>
          <a:custGeom>
            <a:avLst/>
            <a:gdLst>
              <a:gd name="T0" fmla="*/ 73025 w 46"/>
              <a:gd name="T1" fmla="*/ 0 h 105"/>
              <a:gd name="T2" fmla="*/ 36513 w 46"/>
              <a:gd name="T3" fmla="*/ 80962 h 105"/>
              <a:gd name="T4" fmla="*/ 0 w 46"/>
              <a:gd name="T5" fmla="*/ 166687 h 105"/>
              <a:gd name="T6" fmla="*/ 0 60000 65536"/>
              <a:gd name="T7" fmla="*/ 0 60000 65536"/>
              <a:gd name="T8" fmla="*/ 0 60000 65536"/>
              <a:gd name="T9" fmla="*/ 0 w 46"/>
              <a:gd name="T10" fmla="*/ 0 h 105"/>
              <a:gd name="T11" fmla="*/ 46 w 46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105">
                <a:moveTo>
                  <a:pt x="46" y="0"/>
                </a:moveTo>
                <a:cubicBezTo>
                  <a:pt x="42" y="8"/>
                  <a:pt x="31" y="34"/>
                  <a:pt x="23" y="51"/>
                </a:cubicBezTo>
                <a:cubicBezTo>
                  <a:pt x="15" y="68"/>
                  <a:pt x="5" y="94"/>
                  <a:pt x="0" y="105"/>
                </a:cubicBezTo>
              </a:path>
            </a:pathLst>
          </a:custGeom>
          <a:noFill/>
          <a:ln w="28575" cmpd="sng">
            <a:solidFill>
              <a:srgbClr val="432CEA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18220" name="Group 61"/>
          <p:cNvGrpSpPr>
            <a:grpSpLocks/>
          </p:cNvGrpSpPr>
          <p:nvPr/>
        </p:nvGrpSpPr>
        <p:grpSpPr bwMode="auto">
          <a:xfrm>
            <a:off x="4473575" y="3922713"/>
            <a:ext cx="763588" cy="1747837"/>
            <a:chOff x="2823" y="2233"/>
            <a:chExt cx="597" cy="1288"/>
          </a:xfrm>
        </p:grpSpPr>
        <p:sp>
          <p:nvSpPr>
            <p:cNvPr id="818221" name="Freeform 42"/>
            <p:cNvSpPr>
              <a:spLocks/>
            </p:cNvSpPr>
            <p:nvPr/>
          </p:nvSpPr>
          <p:spPr bwMode="auto">
            <a:xfrm>
              <a:off x="2963" y="2233"/>
              <a:ext cx="383" cy="743"/>
            </a:xfrm>
            <a:custGeom>
              <a:avLst/>
              <a:gdLst>
                <a:gd name="T0" fmla="*/ 189 w 383"/>
                <a:gd name="T1" fmla="*/ 653 h 743"/>
                <a:gd name="T2" fmla="*/ 98 w 383"/>
                <a:gd name="T3" fmla="*/ 743 h 743"/>
                <a:gd name="T4" fmla="*/ 8 w 383"/>
                <a:gd name="T5" fmla="*/ 653 h 743"/>
                <a:gd name="T6" fmla="*/ 51 w 383"/>
                <a:gd name="T7" fmla="*/ 292 h 743"/>
                <a:gd name="T8" fmla="*/ 225 w 383"/>
                <a:gd name="T9" fmla="*/ 252 h 743"/>
                <a:gd name="T10" fmla="*/ 327 w 383"/>
                <a:gd name="T11" fmla="*/ 126 h 743"/>
                <a:gd name="T12" fmla="*/ 383 w 383"/>
                <a:gd name="T13" fmla="*/ 0 h 7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743"/>
                <a:gd name="T23" fmla="*/ 383 w 383"/>
                <a:gd name="T24" fmla="*/ 743 h 7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743">
                  <a:moveTo>
                    <a:pt x="189" y="653"/>
                  </a:moveTo>
                  <a:cubicBezTo>
                    <a:pt x="158" y="698"/>
                    <a:pt x="128" y="743"/>
                    <a:pt x="98" y="743"/>
                  </a:cubicBezTo>
                  <a:cubicBezTo>
                    <a:pt x="68" y="743"/>
                    <a:pt x="16" y="728"/>
                    <a:pt x="8" y="653"/>
                  </a:cubicBezTo>
                  <a:cubicBezTo>
                    <a:pt x="0" y="578"/>
                    <a:pt x="15" y="359"/>
                    <a:pt x="51" y="292"/>
                  </a:cubicBezTo>
                  <a:cubicBezTo>
                    <a:pt x="87" y="225"/>
                    <a:pt x="179" y="280"/>
                    <a:pt x="225" y="252"/>
                  </a:cubicBezTo>
                  <a:cubicBezTo>
                    <a:pt x="271" y="224"/>
                    <a:pt x="301" y="168"/>
                    <a:pt x="327" y="126"/>
                  </a:cubicBezTo>
                  <a:cubicBezTo>
                    <a:pt x="353" y="84"/>
                    <a:pt x="371" y="26"/>
                    <a:pt x="383" y="0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22" name="Freeform 47"/>
            <p:cNvSpPr>
              <a:spLocks/>
            </p:cNvSpPr>
            <p:nvPr/>
          </p:nvSpPr>
          <p:spPr bwMode="auto">
            <a:xfrm>
              <a:off x="3243" y="2750"/>
              <a:ext cx="177" cy="604"/>
            </a:xfrm>
            <a:custGeom>
              <a:avLst/>
              <a:gdLst>
                <a:gd name="T0" fmla="*/ 0 w 177"/>
                <a:gd name="T1" fmla="*/ 0 h 604"/>
                <a:gd name="T2" fmla="*/ 111 w 177"/>
                <a:gd name="T3" fmla="*/ 202 h 604"/>
                <a:gd name="T4" fmla="*/ 147 w 177"/>
                <a:gd name="T5" fmla="*/ 310 h 604"/>
                <a:gd name="T6" fmla="*/ 177 w 177"/>
                <a:gd name="T7" fmla="*/ 604 h 6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604"/>
                <a:gd name="T14" fmla="*/ 177 w 177"/>
                <a:gd name="T15" fmla="*/ 604 h 6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604">
                  <a:moveTo>
                    <a:pt x="0" y="0"/>
                  </a:moveTo>
                  <a:cubicBezTo>
                    <a:pt x="19" y="34"/>
                    <a:pt x="87" y="150"/>
                    <a:pt x="111" y="202"/>
                  </a:cubicBezTo>
                  <a:cubicBezTo>
                    <a:pt x="135" y="254"/>
                    <a:pt x="136" y="243"/>
                    <a:pt x="147" y="310"/>
                  </a:cubicBezTo>
                  <a:cubicBezTo>
                    <a:pt x="158" y="377"/>
                    <a:pt x="171" y="543"/>
                    <a:pt x="177" y="604"/>
                  </a:cubicBezTo>
                </a:path>
              </a:pathLst>
            </a:custGeom>
            <a:noFill/>
            <a:ln w="28575" cmpd="sng">
              <a:solidFill>
                <a:srgbClr val="432CEA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23" name="Freeform 48"/>
            <p:cNvSpPr>
              <a:spLocks/>
            </p:cNvSpPr>
            <p:nvPr/>
          </p:nvSpPr>
          <p:spPr bwMode="auto">
            <a:xfrm>
              <a:off x="2823" y="2872"/>
              <a:ext cx="349" cy="649"/>
            </a:xfrm>
            <a:custGeom>
              <a:avLst/>
              <a:gdLst>
                <a:gd name="T0" fmla="*/ 349 w 349"/>
                <a:gd name="T1" fmla="*/ 0 h 649"/>
                <a:gd name="T2" fmla="*/ 284 w 349"/>
                <a:gd name="T3" fmla="*/ 331 h 649"/>
                <a:gd name="T4" fmla="*/ 175 w 349"/>
                <a:gd name="T5" fmla="*/ 371 h 649"/>
                <a:gd name="T6" fmla="*/ 120 w 349"/>
                <a:gd name="T7" fmla="*/ 450 h 649"/>
                <a:gd name="T8" fmla="*/ 18 w 349"/>
                <a:gd name="T9" fmla="*/ 537 h 649"/>
                <a:gd name="T10" fmla="*/ 12 w 349"/>
                <a:gd name="T11" fmla="*/ 649 h 6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"/>
                <a:gd name="T19" fmla="*/ 0 h 649"/>
                <a:gd name="T20" fmla="*/ 349 w 349"/>
                <a:gd name="T21" fmla="*/ 649 h 6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" h="649">
                  <a:moveTo>
                    <a:pt x="349" y="0"/>
                  </a:moveTo>
                  <a:cubicBezTo>
                    <a:pt x="337" y="55"/>
                    <a:pt x="313" y="269"/>
                    <a:pt x="284" y="331"/>
                  </a:cubicBezTo>
                  <a:cubicBezTo>
                    <a:pt x="255" y="393"/>
                    <a:pt x="202" y="351"/>
                    <a:pt x="175" y="371"/>
                  </a:cubicBezTo>
                  <a:cubicBezTo>
                    <a:pt x="148" y="391"/>
                    <a:pt x="146" y="422"/>
                    <a:pt x="120" y="450"/>
                  </a:cubicBezTo>
                  <a:cubicBezTo>
                    <a:pt x="94" y="478"/>
                    <a:pt x="36" y="504"/>
                    <a:pt x="18" y="537"/>
                  </a:cubicBezTo>
                  <a:cubicBezTo>
                    <a:pt x="0" y="570"/>
                    <a:pt x="13" y="626"/>
                    <a:pt x="12" y="649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8224" name="Freeform 49"/>
          <p:cNvSpPr>
            <a:spLocks/>
          </p:cNvSpPr>
          <p:nvPr/>
        </p:nvSpPr>
        <p:spPr bwMode="auto">
          <a:xfrm>
            <a:off x="4803775" y="4233863"/>
            <a:ext cx="676275" cy="1085850"/>
          </a:xfrm>
          <a:custGeom>
            <a:avLst/>
            <a:gdLst>
              <a:gd name="T0" fmla="*/ 0 w 529"/>
              <a:gd name="T1" fmla="*/ 0 h 801"/>
              <a:gd name="T2" fmla="*/ 363537 w 529"/>
              <a:gd name="T3" fmla="*/ 338138 h 801"/>
              <a:gd name="T4" fmla="*/ 839787 w 529"/>
              <a:gd name="T5" fmla="*/ 1271588 h 801"/>
              <a:gd name="T6" fmla="*/ 0 60000 65536"/>
              <a:gd name="T7" fmla="*/ 0 60000 65536"/>
              <a:gd name="T8" fmla="*/ 0 60000 65536"/>
              <a:gd name="T9" fmla="*/ 0 w 529"/>
              <a:gd name="T10" fmla="*/ 0 h 801"/>
              <a:gd name="T11" fmla="*/ 529 w 529"/>
              <a:gd name="T12" fmla="*/ 801 h 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9" h="801">
                <a:moveTo>
                  <a:pt x="0" y="0"/>
                </a:moveTo>
                <a:cubicBezTo>
                  <a:pt x="37" y="35"/>
                  <a:pt x="141" y="80"/>
                  <a:pt x="229" y="213"/>
                </a:cubicBezTo>
                <a:cubicBezTo>
                  <a:pt x="317" y="346"/>
                  <a:pt x="466" y="678"/>
                  <a:pt x="529" y="801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25" name="Freeform 50"/>
          <p:cNvSpPr>
            <a:spLocks/>
          </p:cNvSpPr>
          <p:nvPr/>
        </p:nvSpPr>
        <p:spPr bwMode="auto">
          <a:xfrm>
            <a:off x="4110038" y="4359275"/>
            <a:ext cx="850900" cy="1069975"/>
          </a:xfrm>
          <a:custGeom>
            <a:avLst/>
            <a:gdLst>
              <a:gd name="T0" fmla="*/ 144463 w 665"/>
              <a:gd name="T1" fmla="*/ 36513 h 787"/>
              <a:gd name="T2" fmla="*/ 936625 w 665"/>
              <a:gd name="T3" fmla="*/ 107950 h 787"/>
              <a:gd name="T4" fmla="*/ 863600 w 665"/>
              <a:gd name="T5" fmla="*/ 539750 h 787"/>
              <a:gd name="T6" fmla="*/ 576263 w 665"/>
              <a:gd name="T7" fmla="*/ 828675 h 787"/>
              <a:gd name="T8" fmla="*/ 504825 w 665"/>
              <a:gd name="T9" fmla="*/ 1116013 h 787"/>
              <a:gd name="T10" fmla="*/ 504825 w 665"/>
              <a:gd name="T11" fmla="*/ 1189038 h 787"/>
              <a:gd name="T12" fmla="*/ 409575 w 665"/>
              <a:gd name="T13" fmla="*/ 1189038 h 787"/>
              <a:gd name="T14" fmla="*/ 431800 w 665"/>
              <a:gd name="T15" fmla="*/ 828675 h 787"/>
              <a:gd name="T16" fmla="*/ 288925 w 665"/>
              <a:gd name="T17" fmla="*/ 684213 h 787"/>
              <a:gd name="T18" fmla="*/ 71438 w 665"/>
              <a:gd name="T19" fmla="*/ 323850 h 787"/>
              <a:gd name="T20" fmla="*/ 144463 w 665"/>
              <a:gd name="T21" fmla="*/ 36513 h 7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5"/>
              <a:gd name="T34" fmla="*/ 0 h 787"/>
              <a:gd name="T35" fmla="*/ 665 w 665"/>
              <a:gd name="T36" fmla="*/ 787 h 7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5" h="787">
                <a:moveTo>
                  <a:pt x="91" y="23"/>
                </a:moveTo>
                <a:cubicBezTo>
                  <a:pt x="182" y="0"/>
                  <a:pt x="515" y="15"/>
                  <a:pt x="590" y="68"/>
                </a:cubicBezTo>
                <a:cubicBezTo>
                  <a:pt x="665" y="121"/>
                  <a:pt x="582" y="265"/>
                  <a:pt x="544" y="340"/>
                </a:cubicBezTo>
                <a:cubicBezTo>
                  <a:pt x="506" y="415"/>
                  <a:pt x="401" y="462"/>
                  <a:pt x="363" y="522"/>
                </a:cubicBezTo>
                <a:cubicBezTo>
                  <a:pt x="325" y="582"/>
                  <a:pt x="325" y="665"/>
                  <a:pt x="318" y="703"/>
                </a:cubicBezTo>
                <a:cubicBezTo>
                  <a:pt x="311" y="741"/>
                  <a:pt x="328" y="741"/>
                  <a:pt x="318" y="749"/>
                </a:cubicBezTo>
                <a:cubicBezTo>
                  <a:pt x="308" y="757"/>
                  <a:pt x="266" y="787"/>
                  <a:pt x="258" y="749"/>
                </a:cubicBezTo>
                <a:cubicBezTo>
                  <a:pt x="250" y="711"/>
                  <a:pt x="285" y="575"/>
                  <a:pt x="272" y="522"/>
                </a:cubicBezTo>
                <a:cubicBezTo>
                  <a:pt x="259" y="469"/>
                  <a:pt x="220" y="484"/>
                  <a:pt x="182" y="431"/>
                </a:cubicBezTo>
                <a:cubicBezTo>
                  <a:pt x="144" y="378"/>
                  <a:pt x="60" y="272"/>
                  <a:pt x="45" y="204"/>
                </a:cubicBezTo>
                <a:cubicBezTo>
                  <a:pt x="30" y="136"/>
                  <a:pt x="0" y="46"/>
                  <a:pt x="91" y="23"/>
                </a:cubicBezTo>
                <a:close/>
              </a:path>
            </a:pathLst>
          </a:custGeom>
          <a:solidFill>
            <a:srgbClr val="FF0000">
              <a:alpha val="29019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26" name="Freeform 51"/>
          <p:cNvSpPr>
            <a:spLocks/>
          </p:cNvSpPr>
          <p:nvPr/>
        </p:nvSpPr>
        <p:spPr bwMode="auto">
          <a:xfrm>
            <a:off x="4562475" y="4951413"/>
            <a:ext cx="174625" cy="123825"/>
          </a:xfrm>
          <a:custGeom>
            <a:avLst/>
            <a:gdLst>
              <a:gd name="T0" fmla="*/ 215900 w 136"/>
              <a:gd name="T1" fmla="*/ 0 h 91"/>
              <a:gd name="T2" fmla="*/ 0 w 136"/>
              <a:gd name="T3" fmla="*/ 144463 h 91"/>
              <a:gd name="T4" fmla="*/ 0 60000 65536"/>
              <a:gd name="T5" fmla="*/ 0 60000 65536"/>
              <a:gd name="T6" fmla="*/ 0 w 136"/>
              <a:gd name="T7" fmla="*/ 0 h 91"/>
              <a:gd name="T8" fmla="*/ 136 w 136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91">
                <a:moveTo>
                  <a:pt x="136" y="0"/>
                </a:moveTo>
                <a:cubicBezTo>
                  <a:pt x="79" y="34"/>
                  <a:pt x="23" y="68"/>
                  <a:pt x="0" y="91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18227" name="Group 68"/>
          <p:cNvGrpSpPr>
            <a:grpSpLocks/>
          </p:cNvGrpSpPr>
          <p:nvPr/>
        </p:nvGrpSpPr>
        <p:grpSpPr bwMode="auto">
          <a:xfrm>
            <a:off x="4552950" y="4394200"/>
            <a:ext cx="374650" cy="752475"/>
            <a:chOff x="2904" y="2604"/>
            <a:chExt cx="294" cy="554"/>
          </a:xfrm>
        </p:grpSpPr>
        <p:sp>
          <p:nvSpPr>
            <p:cNvPr id="818228" name="Freeform 22"/>
            <p:cNvSpPr>
              <a:spLocks/>
            </p:cNvSpPr>
            <p:nvPr/>
          </p:nvSpPr>
          <p:spPr bwMode="auto">
            <a:xfrm>
              <a:off x="3022" y="2604"/>
              <a:ext cx="176" cy="236"/>
            </a:xfrm>
            <a:custGeom>
              <a:avLst/>
              <a:gdLst>
                <a:gd name="T0" fmla="*/ 176 w 158"/>
                <a:gd name="T1" fmla="*/ 236 h 213"/>
                <a:gd name="T2" fmla="*/ 115 w 158"/>
                <a:gd name="T3" fmla="*/ 148 h 213"/>
                <a:gd name="T4" fmla="*/ 0 w 158"/>
                <a:gd name="T5" fmla="*/ 0 h 213"/>
                <a:gd name="T6" fmla="*/ 0 60000 65536"/>
                <a:gd name="T7" fmla="*/ 0 60000 65536"/>
                <a:gd name="T8" fmla="*/ 0 60000 65536"/>
                <a:gd name="T9" fmla="*/ 0 w 158"/>
                <a:gd name="T10" fmla="*/ 0 h 213"/>
                <a:gd name="T11" fmla="*/ 158 w 158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13">
                  <a:moveTo>
                    <a:pt x="158" y="213"/>
                  </a:moveTo>
                  <a:cubicBezTo>
                    <a:pt x="149" y="200"/>
                    <a:pt x="129" y="170"/>
                    <a:pt x="103" y="134"/>
                  </a:cubicBezTo>
                  <a:cubicBezTo>
                    <a:pt x="77" y="98"/>
                    <a:pt x="21" y="28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29" name="Freeform 41"/>
            <p:cNvSpPr>
              <a:spLocks/>
            </p:cNvSpPr>
            <p:nvPr/>
          </p:nvSpPr>
          <p:spPr bwMode="auto">
            <a:xfrm>
              <a:off x="2904" y="2753"/>
              <a:ext cx="276" cy="230"/>
            </a:xfrm>
            <a:custGeom>
              <a:avLst/>
              <a:gdLst>
                <a:gd name="T0" fmla="*/ 276 w 276"/>
                <a:gd name="T1" fmla="*/ 127 h 230"/>
                <a:gd name="T2" fmla="*/ 189 w 276"/>
                <a:gd name="T3" fmla="*/ 88 h 230"/>
                <a:gd name="T4" fmla="*/ 118 w 276"/>
                <a:gd name="T5" fmla="*/ 24 h 230"/>
                <a:gd name="T6" fmla="*/ 0 w 276"/>
                <a:gd name="T7" fmla="*/ 23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230"/>
                <a:gd name="T14" fmla="*/ 276 w 276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230">
                  <a:moveTo>
                    <a:pt x="276" y="127"/>
                  </a:moveTo>
                  <a:cubicBezTo>
                    <a:pt x="262" y="121"/>
                    <a:pt x="215" y="105"/>
                    <a:pt x="189" y="88"/>
                  </a:cubicBezTo>
                  <a:cubicBezTo>
                    <a:pt x="163" y="71"/>
                    <a:pt x="150" y="0"/>
                    <a:pt x="118" y="24"/>
                  </a:cubicBezTo>
                  <a:cubicBezTo>
                    <a:pt x="86" y="48"/>
                    <a:pt x="25" y="187"/>
                    <a:pt x="0" y="230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818230" name="Group 53"/>
            <p:cNvGrpSpPr>
              <a:grpSpLocks/>
            </p:cNvGrpSpPr>
            <p:nvPr/>
          </p:nvGrpSpPr>
          <p:grpSpPr bwMode="auto">
            <a:xfrm>
              <a:off x="2925" y="2976"/>
              <a:ext cx="137" cy="182"/>
              <a:chOff x="2925" y="2976"/>
              <a:chExt cx="137" cy="182"/>
            </a:xfrm>
          </p:grpSpPr>
          <p:sp>
            <p:nvSpPr>
              <p:cNvPr id="818231" name="Freeform 54"/>
              <p:cNvSpPr>
                <a:spLocks/>
              </p:cNvSpPr>
              <p:nvPr/>
            </p:nvSpPr>
            <p:spPr bwMode="auto">
              <a:xfrm>
                <a:off x="3061" y="2976"/>
                <a:ext cx="1" cy="182"/>
              </a:xfrm>
              <a:custGeom>
                <a:avLst/>
                <a:gdLst>
                  <a:gd name="T0" fmla="*/ 0 w 1"/>
                  <a:gd name="T1" fmla="*/ 0 h 182"/>
                  <a:gd name="T2" fmla="*/ 0 w 1"/>
                  <a:gd name="T3" fmla="*/ 182 h 182"/>
                  <a:gd name="T4" fmla="*/ 0 60000 65536"/>
                  <a:gd name="T5" fmla="*/ 0 60000 65536"/>
                  <a:gd name="T6" fmla="*/ 0 w 1"/>
                  <a:gd name="T7" fmla="*/ 0 h 182"/>
                  <a:gd name="T8" fmla="*/ 1 w 1"/>
                  <a:gd name="T9" fmla="*/ 182 h 1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82">
                    <a:moveTo>
                      <a:pt x="0" y="0"/>
                    </a:moveTo>
                    <a:cubicBezTo>
                      <a:pt x="0" y="0"/>
                      <a:pt x="0" y="91"/>
                      <a:pt x="0" y="182"/>
                    </a:cubicBez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8232" name="Freeform 55"/>
              <p:cNvSpPr>
                <a:spLocks/>
              </p:cNvSpPr>
              <p:nvPr/>
            </p:nvSpPr>
            <p:spPr bwMode="auto">
              <a:xfrm>
                <a:off x="2925" y="3022"/>
                <a:ext cx="136" cy="91"/>
              </a:xfrm>
              <a:custGeom>
                <a:avLst/>
                <a:gdLst>
                  <a:gd name="T0" fmla="*/ 136 w 136"/>
                  <a:gd name="T1" fmla="*/ 0 h 91"/>
                  <a:gd name="T2" fmla="*/ 0 w 136"/>
                  <a:gd name="T3" fmla="*/ 91 h 91"/>
                  <a:gd name="T4" fmla="*/ 0 60000 65536"/>
                  <a:gd name="T5" fmla="*/ 0 60000 65536"/>
                  <a:gd name="T6" fmla="*/ 0 w 136"/>
                  <a:gd name="T7" fmla="*/ 0 h 91"/>
                  <a:gd name="T8" fmla="*/ 136 w 136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91">
                    <a:moveTo>
                      <a:pt x="136" y="0"/>
                    </a:moveTo>
                    <a:cubicBezTo>
                      <a:pt x="79" y="34"/>
                      <a:pt x="23" y="68"/>
                      <a:pt x="0" y="91"/>
                    </a:cubicBezTo>
                  </a:path>
                </a:pathLst>
              </a:custGeom>
              <a:noFill/>
              <a:ln w="28575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18233" name="Freeform 56"/>
          <p:cNvSpPr>
            <a:spLocks/>
          </p:cNvSpPr>
          <p:nvPr/>
        </p:nvSpPr>
        <p:spPr bwMode="auto">
          <a:xfrm>
            <a:off x="4641850" y="5278438"/>
            <a:ext cx="236538" cy="628650"/>
          </a:xfrm>
          <a:custGeom>
            <a:avLst/>
            <a:gdLst>
              <a:gd name="T0" fmla="*/ 173038 w 184"/>
              <a:gd name="T1" fmla="*/ 0 h 464"/>
              <a:gd name="T2" fmla="*/ 134938 w 184"/>
              <a:gd name="T3" fmla="*/ 309563 h 464"/>
              <a:gd name="T4" fmla="*/ 279400 w 184"/>
              <a:gd name="T5" fmla="*/ 454025 h 464"/>
              <a:gd name="T6" fmla="*/ 209550 w 184"/>
              <a:gd name="T7" fmla="*/ 608013 h 464"/>
              <a:gd name="T8" fmla="*/ 0 w 184"/>
              <a:gd name="T9" fmla="*/ 736600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464"/>
              <a:gd name="T17" fmla="*/ 184 w 184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464">
                <a:moveTo>
                  <a:pt x="109" y="0"/>
                </a:moveTo>
                <a:cubicBezTo>
                  <a:pt x="104" y="32"/>
                  <a:pt x="74" y="147"/>
                  <a:pt x="85" y="195"/>
                </a:cubicBezTo>
                <a:cubicBezTo>
                  <a:pt x="96" y="243"/>
                  <a:pt x="168" y="255"/>
                  <a:pt x="176" y="286"/>
                </a:cubicBezTo>
                <a:cubicBezTo>
                  <a:pt x="184" y="317"/>
                  <a:pt x="161" y="353"/>
                  <a:pt x="132" y="383"/>
                </a:cubicBezTo>
                <a:cubicBezTo>
                  <a:pt x="103" y="413"/>
                  <a:pt x="27" y="447"/>
                  <a:pt x="0" y="464"/>
                </a:cubicBezTo>
              </a:path>
            </a:pathLst>
          </a:custGeom>
          <a:noFill/>
          <a:ln w="28575" cmpd="sng">
            <a:solidFill>
              <a:srgbClr val="432CEA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36" name="Freeform 59"/>
          <p:cNvSpPr>
            <a:spLocks/>
          </p:cNvSpPr>
          <p:nvPr/>
        </p:nvSpPr>
        <p:spPr bwMode="auto">
          <a:xfrm>
            <a:off x="4433888" y="5527675"/>
            <a:ext cx="174625" cy="122238"/>
          </a:xfrm>
          <a:custGeom>
            <a:avLst/>
            <a:gdLst>
              <a:gd name="T0" fmla="*/ 215900 w 136"/>
              <a:gd name="T1" fmla="*/ 144463 h 91"/>
              <a:gd name="T2" fmla="*/ 0 w 136"/>
              <a:gd name="T3" fmla="*/ 0 h 91"/>
              <a:gd name="T4" fmla="*/ 0 60000 65536"/>
              <a:gd name="T5" fmla="*/ 0 60000 65536"/>
              <a:gd name="T6" fmla="*/ 0 w 136"/>
              <a:gd name="T7" fmla="*/ 0 h 91"/>
              <a:gd name="T8" fmla="*/ 136 w 136"/>
              <a:gd name="T9" fmla="*/ 91 h 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91">
                <a:moveTo>
                  <a:pt x="136" y="91"/>
                </a:moveTo>
                <a:cubicBezTo>
                  <a:pt x="79" y="53"/>
                  <a:pt x="23" y="15"/>
                  <a:pt x="0" y="0"/>
                </a:cubicBezTo>
              </a:path>
            </a:pathLst>
          </a:custGeom>
          <a:noFill/>
          <a:ln w="28575" cmpd="sng">
            <a:solidFill>
              <a:srgbClr val="432CEA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38" name="Freeform 63"/>
          <p:cNvSpPr>
            <a:spLocks/>
          </p:cNvSpPr>
          <p:nvPr/>
        </p:nvSpPr>
        <p:spPr bwMode="auto">
          <a:xfrm flipH="1">
            <a:off x="3729038" y="3844925"/>
            <a:ext cx="490537" cy="1008063"/>
          </a:xfrm>
          <a:custGeom>
            <a:avLst/>
            <a:gdLst>
              <a:gd name="T0" fmla="*/ 300037 w 383"/>
              <a:gd name="T1" fmla="*/ 1036637 h 743"/>
              <a:gd name="T2" fmla="*/ 155575 w 383"/>
              <a:gd name="T3" fmla="*/ 1179512 h 743"/>
              <a:gd name="T4" fmla="*/ 12700 w 383"/>
              <a:gd name="T5" fmla="*/ 1036637 h 743"/>
              <a:gd name="T6" fmla="*/ 80962 w 383"/>
              <a:gd name="T7" fmla="*/ 463550 h 743"/>
              <a:gd name="T8" fmla="*/ 357187 w 383"/>
              <a:gd name="T9" fmla="*/ 400050 h 743"/>
              <a:gd name="T10" fmla="*/ 519112 w 383"/>
              <a:gd name="T11" fmla="*/ 200025 h 743"/>
              <a:gd name="T12" fmla="*/ 608012 w 383"/>
              <a:gd name="T13" fmla="*/ 0 h 7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3"/>
              <a:gd name="T22" fmla="*/ 0 h 743"/>
              <a:gd name="T23" fmla="*/ 383 w 383"/>
              <a:gd name="T24" fmla="*/ 743 h 7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3" h="743">
                <a:moveTo>
                  <a:pt x="189" y="653"/>
                </a:moveTo>
                <a:cubicBezTo>
                  <a:pt x="158" y="698"/>
                  <a:pt x="128" y="743"/>
                  <a:pt x="98" y="743"/>
                </a:cubicBezTo>
                <a:cubicBezTo>
                  <a:pt x="68" y="743"/>
                  <a:pt x="16" y="728"/>
                  <a:pt x="8" y="653"/>
                </a:cubicBezTo>
                <a:cubicBezTo>
                  <a:pt x="0" y="578"/>
                  <a:pt x="15" y="359"/>
                  <a:pt x="51" y="292"/>
                </a:cubicBezTo>
                <a:cubicBezTo>
                  <a:pt x="87" y="225"/>
                  <a:pt x="179" y="280"/>
                  <a:pt x="225" y="252"/>
                </a:cubicBezTo>
                <a:cubicBezTo>
                  <a:pt x="271" y="224"/>
                  <a:pt x="301" y="168"/>
                  <a:pt x="327" y="126"/>
                </a:cubicBezTo>
                <a:cubicBezTo>
                  <a:pt x="353" y="84"/>
                  <a:pt x="371" y="26"/>
                  <a:pt x="383" y="0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39" name="Freeform 65"/>
          <p:cNvSpPr>
            <a:spLocks/>
          </p:cNvSpPr>
          <p:nvPr/>
        </p:nvSpPr>
        <p:spPr bwMode="auto">
          <a:xfrm flipH="1">
            <a:off x="3971925" y="4740275"/>
            <a:ext cx="447675" cy="879475"/>
          </a:xfrm>
          <a:custGeom>
            <a:avLst/>
            <a:gdLst>
              <a:gd name="T0" fmla="*/ 554037 w 349"/>
              <a:gd name="T1" fmla="*/ 0 h 649"/>
              <a:gd name="T2" fmla="*/ 450850 w 349"/>
              <a:gd name="T3" fmla="*/ 525463 h 649"/>
              <a:gd name="T4" fmla="*/ 277812 w 349"/>
              <a:gd name="T5" fmla="*/ 588963 h 649"/>
              <a:gd name="T6" fmla="*/ 190500 w 349"/>
              <a:gd name="T7" fmla="*/ 714375 h 649"/>
              <a:gd name="T8" fmla="*/ 28575 w 349"/>
              <a:gd name="T9" fmla="*/ 852488 h 649"/>
              <a:gd name="T10" fmla="*/ 19050 w 349"/>
              <a:gd name="T11" fmla="*/ 1030288 h 6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9"/>
              <a:gd name="T19" fmla="*/ 0 h 649"/>
              <a:gd name="T20" fmla="*/ 349 w 349"/>
              <a:gd name="T21" fmla="*/ 649 h 6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9" h="649">
                <a:moveTo>
                  <a:pt x="349" y="0"/>
                </a:moveTo>
                <a:cubicBezTo>
                  <a:pt x="337" y="55"/>
                  <a:pt x="313" y="269"/>
                  <a:pt x="284" y="331"/>
                </a:cubicBezTo>
                <a:cubicBezTo>
                  <a:pt x="255" y="393"/>
                  <a:pt x="202" y="351"/>
                  <a:pt x="175" y="371"/>
                </a:cubicBezTo>
                <a:cubicBezTo>
                  <a:pt x="148" y="391"/>
                  <a:pt x="146" y="422"/>
                  <a:pt x="120" y="450"/>
                </a:cubicBezTo>
                <a:cubicBezTo>
                  <a:pt x="94" y="478"/>
                  <a:pt x="36" y="504"/>
                  <a:pt x="18" y="537"/>
                </a:cubicBezTo>
                <a:cubicBezTo>
                  <a:pt x="0" y="570"/>
                  <a:pt x="13" y="626"/>
                  <a:pt x="12" y="649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8240" name="Freeform 66"/>
          <p:cNvSpPr>
            <a:spLocks/>
          </p:cNvSpPr>
          <p:nvPr/>
        </p:nvSpPr>
        <p:spPr bwMode="auto">
          <a:xfrm>
            <a:off x="3603625" y="4233863"/>
            <a:ext cx="419100" cy="581025"/>
          </a:xfrm>
          <a:custGeom>
            <a:avLst/>
            <a:gdLst>
              <a:gd name="T0" fmla="*/ 517525 w 326"/>
              <a:gd name="T1" fmla="*/ 669925 h 429"/>
              <a:gd name="T2" fmla="*/ 417513 w 326"/>
              <a:gd name="T3" fmla="*/ 569913 h 429"/>
              <a:gd name="T4" fmla="*/ 0 w 326"/>
              <a:gd name="T5" fmla="*/ 0 h 429"/>
              <a:gd name="T6" fmla="*/ 0 60000 65536"/>
              <a:gd name="T7" fmla="*/ 0 60000 65536"/>
              <a:gd name="T8" fmla="*/ 0 60000 65536"/>
              <a:gd name="T9" fmla="*/ 0 w 326"/>
              <a:gd name="T10" fmla="*/ 0 h 429"/>
              <a:gd name="T11" fmla="*/ 326 w 326"/>
              <a:gd name="T12" fmla="*/ 429 h 4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429">
                <a:moveTo>
                  <a:pt x="326" y="422"/>
                </a:moveTo>
                <a:cubicBezTo>
                  <a:pt x="314" y="412"/>
                  <a:pt x="317" y="429"/>
                  <a:pt x="263" y="359"/>
                </a:cubicBezTo>
                <a:cubicBezTo>
                  <a:pt x="209" y="289"/>
                  <a:pt x="55" y="75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18241" name="Group 69"/>
          <p:cNvGrpSpPr>
            <a:grpSpLocks/>
          </p:cNvGrpSpPr>
          <p:nvPr/>
        </p:nvGrpSpPr>
        <p:grpSpPr bwMode="auto">
          <a:xfrm flipH="1">
            <a:off x="3937000" y="4408488"/>
            <a:ext cx="374650" cy="752475"/>
            <a:chOff x="2904" y="2604"/>
            <a:chExt cx="294" cy="554"/>
          </a:xfrm>
        </p:grpSpPr>
        <p:sp>
          <p:nvSpPr>
            <p:cNvPr id="818242" name="Freeform 70"/>
            <p:cNvSpPr>
              <a:spLocks/>
            </p:cNvSpPr>
            <p:nvPr/>
          </p:nvSpPr>
          <p:spPr bwMode="auto">
            <a:xfrm>
              <a:off x="3022" y="2604"/>
              <a:ext cx="176" cy="236"/>
            </a:xfrm>
            <a:custGeom>
              <a:avLst/>
              <a:gdLst>
                <a:gd name="T0" fmla="*/ 176 w 158"/>
                <a:gd name="T1" fmla="*/ 236 h 213"/>
                <a:gd name="T2" fmla="*/ 115 w 158"/>
                <a:gd name="T3" fmla="*/ 148 h 213"/>
                <a:gd name="T4" fmla="*/ 0 w 158"/>
                <a:gd name="T5" fmla="*/ 0 h 213"/>
                <a:gd name="T6" fmla="*/ 0 60000 65536"/>
                <a:gd name="T7" fmla="*/ 0 60000 65536"/>
                <a:gd name="T8" fmla="*/ 0 60000 65536"/>
                <a:gd name="T9" fmla="*/ 0 w 158"/>
                <a:gd name="T10" fmla="*/ 0 h 213"/>
                <a:gd name="T11" fmla="*/ 158 w 158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13">
                  <a:moveTo>
                    <a:pt x="158" y="213"/>
                  </a:moveTo>
                  <a:cubicBezTo>
                    <a:pt x="149" y="200"/>
                    <a:pt x="129" y="170"/>
                    <a:pt x="103" y="134"/>
                  </a:cubicBezTo>
                  <a:cubicBezTo>
                    <a:pt x="77" y="98"/>
                    <a:pt x="21" y="28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43" name="Freeform 71"/>
            <p:cNvSpPr>
              <a:spLocks/>
            </p:cNvSpPr>
            <p:nvPr/>
          </p:nvSpPr>
          <p:spPr bwMode="auto">
            <a:xfrm>
              <a:off x="2904" y="2753"/>
              <a:ext cx="276" cy="230"/>
            </a:xfrm>
            <a:custGeom>
              <a:avLst/>
              <a:gdLst>
                <a:gd name="T0" fmla="*/ 276 w 276"/>
                <a:gd name="T1" fmla="*/ 127 h 230"/>
                <a:gd name="T2" fmla="*/ 189 w 276"/>
                <a:gd name="T3" fmla="*/ 88 h 230"/>
                <a:gd name="T4" fmla="*/ 118 w 276"/>
                <a:gd name="T5" fmla="*/ 24 h 230"/>
                <a:gd name="T6" fmla="*/ 0 w 276"/>
                <a:gd name="T7" fmla="*/ 23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230"/>
                <a:gd name="T14" fmla="*/ 276 w 276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230">
                  <a:moveTo>
                    <a:pt x="276" y="127"/>
                  </a:moveTo>
                  <a:cubicBezTo>
                    <a:pt x="262" y="121"/>
                    <a:pt x="215" y="105"/>
                    <a:pt x="189" y="88"/>
                  </a:cubicBezTo>
                  <a:cubicBezTo>
                    <a:pt x="163" y="71"/>
                    <a:pt x="150" y="0"/>
                    <a:pt x="118" y="24"/>
                  </a:cubicBezTo>
                  <a:cubicBezTo>
                    <a:pt x="86" y="48"/>
                    <a:pt x="25" y="187"/>
                    <a:pt x="0" y="230"/>
                  </a:cubicBezTo>
                </a:path>
              </a:pathLst>
            </a:custGeom>
            <a:noFill/>
            <a:ln w="28575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818244" name="Group 72"/>
            <p:cNvGrpSpPr>
              <a:grpSpLocks/>
            </p:cNvGrpSpPr>
            <p:nvPr/>
          </p:nvGrpSpPr>
          <p:grpSpPr bwMode="auto">
            <a:xfrm>
              <a:off x="2925" y="2976"/>
              <a:ext cx="137" cy="182"/>
              <a:chOff x="2925" y="2976"/>
              <a:chExt cx="137" cy="182"/>
            </a:xfrm>
          </p:grpSpPr>
          <p:sp>
            <p:nvSpPr>
              <p:cNvPr id="818245" name="Freeform 73"/>
              <p:cNvSpPr>
                <a:spLocks/>
              </p:cNvSpPr>
              <p:nvPr/>
            </p:nvSpPr>
            <p:spPr bwMode="auto">
              <a:xfrm>
                <a:off x="3061" y="2976"/>
                <a:ext cx="1" cy="182"/>
              </a:xfrm>
              <a:custGeom>
                <a:avLst/>
                <a:gdLst>
                  <a:gd name="T0" fmla="*/ 0 w 1"/>
                  <a:gd name="T1" fmla="*/ 0 h 182"/>
                  <a:gd name="T2" fmla="*/ 0 w 1"/>
                  <a:gd name="T3" fmla="*/ 182 h 182"/>
                  <a:gd name="T4" fmla="*/ 0 60000 65536"/>
                  <a:gd name="T5" fmla="*/ 0 60000 65536"/>
                  <a:gd name="T6" fmla="*/ 0 w 1"/>
                  <a:gd name="T7" fmla="*/ 0 h 182"/>
                  <a:gd name="T8" fmla="*/ 1 w 1"/>
                  <a:gd name="T9" fmla="*/ 182 h 1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82">
                    <a:moveTo>
                      <a:pt x="0" y="0"/>
                    </a:moveTo>
                    <a:cubicBezTo>
                      <a:pt x="0" y="0"/>
                      <a:pt x="0" y="91"/>
                      <a:pt x="0" y="182"/>
                    </a:cubicBezTo>
                  </a:path>
                </a:pathLst>
              </a:custGeom>
              <a:noFill/>
              <a:ln w="3810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8246" name="Freeform 74"/>
              <p:cNvSpPr>
                <a:spLocks/>
              </p:cNvSpPr>
              <p:nvPr/>
            </p:nvSpPr>
            <p:spPr bwMode="auto">
              <a:xfrm>
                <a:off x="2925" y="3022"/>
                <a:ext cx="136" cy="91"/>
              </a:xfrm>
              <a:custGeom>
                <a:avLst/>
                <a:gdLst>
                  <a:gd name="T0" fmla="*/ 136 w 136"/>
                  <a:gd name="T1" fmla="*/ 0 h 91"/>
                  <a:gd name="T2" fmla="*/ 0 w 136"/>
                  <a:gd name="T3" fmla="*/ 91 h 91"/>
                  <a:gd name="T4" fmla="*/ 0 60000 65536"/>
                  <a:gd name="T5" fmla="*/ 0 60000 65536"/>
                  <a:gd name="T6" fmla="*/ 0 w 136"/>
                  <a:gd name="T7" fmla="*/ 0 h 91"/>
                  <a:gd name="T8" fmla="*/ 136 w 136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91">
                    <a:moveTo>
                      <a:pt x="136" y="0"/>
                    </a:moveTo>
                    <a:cubicBezTo>
                      <a:pt x="79" y="34"/>
                      <a:pt x="23" y="68"/>
                      <a:pt x="0" y="91"/>
                    </a:cubicBezTo>
                  </a:path>
                </a:pathLst>
              </a:custGeom>
              <a:noFill/>
              <a:ln w="28575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198938" y="4421188"/>
            <a:ext cx="530225" cy="984250"/>
            <a:chOff x="4824" y="2115"/>
            <a:chExt cx="415" cy="725"/>
          </a:xfrm>
        </p:grpSpPr>
        <p:sp>
          <p:nvSpPr>
            <p:cNvPr id="818248" name="Freeform 77"/>
            <p:cNvSpPr>
              <a:spLocks/>
            </p:cNvSpPr>
            <p:nvPr/>
          </p:nvSpPr>
          <p:spPr bwMode="auto">
            <a:xfrm>
              <a:off x="4824" y="2115"/>
              <a:ext cx="188" cy="725"/>
            </a:xfrm>
            <a:custGeom>
              <a:avLst/>
              <a:gdLst>
                <a:gd name="T0" fmla="*/ 143 w 188"/>
                <a:gd name="T1" fmla="*/ 0 h 725"/>
                <a:gd name="T2" fmla="*/ 130 w 188"/>
                <a:gd name="T3" fmla="*/ 112 h 725"/>
                <a:gd name="T4" fmla="*/ 5 w 188"/>
                <a:gd name="T5" fmla="*/ 199 h 725"/>
                <a:gd name="T6" fmla="*/ 97 w 188"/>
                <a:gd name="T7" fmla="*/ 317 h 725"/>
                <a:gd name="T8" fmla="*/ 52 w 188"/>
                <a:gd name="T9" fmla="*/ 408 h 725"/>
                <a:gd name="T10" fmla="*/ 143 w 188"/>
                <a:gd name="T11" fmla="*/ 544 h 725"/>
                <a:gd name="T12" fmla="*/ 52 w 188"/>
                <a:gd name="T13" fmla="*/ 635 h 725"/>
                <a:gd name="T14" fmla="*/ 188 w 188"/>
                <a:gd name="T15" fmla="*/ 725 h 7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"/>
                <a:gd name="T25" fmla="*/ 0 h 725"/>
                <a:gd name="T26" fmla="*/ 188 w 188"/>
                <a:gd name="T27" fmla="*/ 725 h 7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" h="725">
                  <a:moveTo>
                    <a:pt x="143" y="0"/>
                  </a:moveTo>
                  <a:cubicBezTo>
                    <a:pt x="141" y="19"/>
                    <a:pt x="153" y="79"/>
                    <a:pt x="130" y="112"/>
                  </a:cubicBezTo>
                  <a:cubicBezTo>
                    <a:pt x="107" y="145"/>
                    <a:pt x="10" y="165"/>
                    <a:pt x="5" y="199"/>
                  </a:cubicBezTo>
                  <a:cubicBezTo>
                    <a:pt x="0" y="233"/>
                    <a:pt x="89" y="282"/>
                    <a:pt x="97" y="317"/>
                  </a:cubicBezTo>
                  <a:cubicBezTo>
                    <a:pt x="105" y="352"/>
                    <a:pt x="44" y="370"/>
                    <a:pt x="52" y="408"/>
                  </a:cubicBezTo>
                  <a:cubicBezTo>
                    <a:pt x="60" y="446"/>
                    <a:pt x="143" y="506"/>
                    <a:pt x="143" y="544"/>
                  </a:cubicBezTo>
                  <a:cubicBezTo>
                    <a:pt x="143" y="582"/>
                    <a:pt x="45" y="605"/>
                    <a:pt x="52" y="635"/>
                  </a:cubicBezTo>
                  <a:cubicBezTo>
                    <a:pt x="59" y="665"/>
                    <a:pt x="173" y="710"/>
                    <a:pt x="188" y="725"/>
                  </a:cubicBezTo>
                </a:path>
              </a:pathLst>
            </a:custGeom>
            <a:noFill/>
            <a:ln w="57150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49" name="Freeform 78"/>
            <p:cNvSpPr>
              <a:spLocks/>
            </p:cNvSpPr>
            <p:nvPr/>
          </p:nvSpPr>
          <p:spPr bwMode="auto">
            <a:xfrm flipH="1">
              <a:off x="5051" y="2115"/>
              <a:ext cx="188" cy="725"/>
            </a:xfrm>
            <a:custGeom>
              <a:avLst/>
              <a:gdLst>
                <a:gd name="T0" fmla="*/ 143 w 188"/>
                <a:gd name="T1" fmla="*/ 0 h 725"/>
                <a:gd name="T2" fmla="*/ 130 w 188"/>
                <a:gd name="T3" fmla="*/ 112 h 725"/>
                <a:gd name="T4" fmla="*/ 5 w 188"/>
                <a:gd name="T5" fmla="*/ 199 h 725"/>
                <a:gd name="T6" fmla="*/ 97 w 188"/>
                <a:gd name="T7" fmla="*/ 317 h 725"/>
                <a:gd name="T8" fmla="*/ 52 w 188"/>
                <a:gd name="T9" fmla="*/ 408 h 725"/>
                <a:gd name="T10" fmla="*/ 143 w 188"/>
                <a:gd name="T11" fmla="*/ 544 h 725"/>
                <a:gd name="T12" fmla="*/ 52 w 188"/>
                <a:gd name="T13" fmla="*/ 635 h 725"/>
                <a:gd name="T14" fmla="*/ 188 w 188"/>
                <a:gd name="T15" fmla="*/ 725 h 7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"/>
                <a:gd name="T25" fmla="*/ 0 h 725"/>
                <a:gd name="T26" fmla="*/ 188 w 188"/>
                <a:gd name="T27" fmla="*/ 725 h 7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" h="725">
                  <a:moveTo>
                    <a:pt x="143" y="0"/>
                  </a:moveTo>
                  <a:cubicBezTo>
                    <a:pt x="141" y="19"/>
                    <a:pt x="153" y="79"/>
                    <a:pt x="130" y="112"/>
                  </a:cubicBezTo>
                  <a:cubicBezTo>
                    <a:pt x="107" y="145"/>
                    <a:pt x="10" y="165"/>
                    <a:pt x="5" y="199"/>
                  </a:cubicBezTo>
                  <a:cubicBezTo>
                    <a:pt x="0" y="233"/>
                    <a:pt x="89" y="282"/>
                    <a:pt x="97" y="317"/>
                  </a:cubicBezTo>
                  <a:cubicBezTo>
                    <a:pt x="105" y="352"/>
                    <a:pt x="44" y="370"/>
                    <a:pt x="52" y="408"/>
                  </a:cubicBezTo>
                  <a:cubicBezTo>
                    <a:pt x="60" y="446"/>
                    <a:pt x="143" y="506"/>
                    <a:pt x="143" y="544"/>
                  </a:cubicBezTo>
                  <a:cubicBezTo>
                    <a:pt x="143" y="582"/>
                    <a:pt x="45" y="605"/>
                    <a:pt x="52" y="635"/>
                  </a:cubicBezTo>
                  <a:cubicBezTo>
                    <a:pt x="59" y="665"/>
                    <a:pt x="173" y="710"/>
                    <a:pt x="188" y="725"/>
                  </a:cubicBezTo>
                </a:path>
              </a:pathLst>
            </a:custGeom>
            <a:noFill/>
            <a:ln w="57150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50" name="Freeform 79"/>
            <p:cNvSpPr>
              <a:spLocks/>
            </p:cNvSpPr>
            <p:nvPr/>
          </p:nvSpPr>
          <p:spPr bwMode="auto">
            <a:xfrm>
              <a:off x="4967" y="2205"/>
              <a:ext cx="136" cy="99"/>
            </a:xfrm>
            <a:custGeom>
              <a:avLst/>
              <a:gdLst>
                <a:gd name="T0" fmla="*/ 0 w 136"/>
                <a:gd name="T1" fmla="*/ 46 h 99"/>
                <a:gd name="T2" fmla="*/ 90 w 136"/>
                <a:gd name="T3" fmla="*/ 91 h 99"/>
                <a:gd name="T4" fmla="*/ 136 w 136"/>
                <a:gd name="T5" fmla="*/ 0 h 99"/>
                <a:gd name="T6" fmla="*/ 0 60000 65536"/>
                <a:gd name="T7" fmla="*/ 0 60000 65536"/>
                <a:gd name="T8" fmla="*/ 0 60000 65536"/>
                <a:gd name="T9" fmla="*/ 0 w 136"/>
                <a:gd name="T10" fmla="*/ 0 h 99"/>
                <a:gd name="T11" fmla="*/ 136 w 136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99">
                  <a:moveTo>
                    <a:pt x="0" y="46"/>
                  </a:moveTo>
                  <a:cubicBezTo>
                    <a:pt x="33" y="72"/>
                    <a:pt x="67" y="99"/>
                    <a:pt x="90" y="91"/>
                  </a:cubicBezTo>
                  <a:cubicBezTo>
                    <a:pt x="113" y="83"/>
                    <a:pt x="124" y="41"/>
                    <a:pt x="136" y="0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51" name="Freeform 80"/>
            <p:cNvSpPr>
              <a:spLocks/>
            </p:cNvSpPr>
            <p:nvPr/>
          </p:nvSpPr>
          <p:spPr bwMode="auto">
            <a:xfrm rot="10800000">
              <a:off x="4921" y="2341"/>
              <a:ext cx="227" cy="91"/>
            </a:xfrm>
            <a:custGeom>
              <a:avLst/>
              <a:gdLst>
                <a:gd name="T0" fmla="*/ 0 w 136"/>
                <a:gd name="T1" fmla="*/ 42 h 99"/>
                <a:gd name="T2" fmla="*/ 150 w 136"/>
                <a:gd name="T3" fmla="*/ 84 h 99"/>
                <a:gd name="T4" fmla="*/ 227 w 136"/>
                <a:gd name="T5" fmla="*/ 0 h 99"/>
                <a:gd name="T6" fmla="*/ 0 60000 65536"/>
                <a:gd name="T7" fmla="*/ 0 60000 65536"/>
                <a:gd name="T8" fmla="*/ 0 60000 65536"/>
                <a:gd name="T9" fmla="*/ 0 w 136"/>
                <a:gd name="T10" fmla="*/ 0 h 99"/>
                <a:gd name="T11" fmla="*/ 136 w 136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99">
                  <a:moveTo>
                    <a:pt x="0" y="46"/>
                  </a:moveTo>
                  <a:cubicBezTo>
                    <a:pt x="33" y="72"/>
                    <a:pt x="67" y="99"/>
                    <a:pt x="90" y="91"/>
                  </a:cubicBezTo>
                  <a:cubicBezTo>
                    <a:pt x="113" y="83"/>
                    <a:pt x="124" y="41"/>
                    <a:pt x="136" y="0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52" name="Freeform 81"/>
            <p:cNvSpPr>
              <a:spLocks/>
            </p:cNvSpPr>
            <p:nvPr/>
          </p:nvSpPr>
          <p:spPr bwMode="auto">
            <a:xfrm>
              <a:off x="4921" y="2523"/>
              <a:ext cx="227" cy="91"/>
            </a:xfrm>
            <a:custGeom>
              <a:avLst/>
              <a:gdLst>
                <a:gd name="T0" fmla="*/ 0 w 136"/>
                <a:gd name="T1" fmla="*/ 42 h 99"/>
                <a:gd name="T2" fmla="*/ 150 w 136"/>
                <a:gd name="T3" fmla="*/ 84 h 99"/>
                <a:gd name="T4" fmla="*/ 227 w 136"/>
                <a:gd name="T5" fmla="*/ 0 h 99"/>
                <a:gd name="T6" fmla="*/ 0 60000 65536"/>
                <a:gd name="T7" fmla="*/ 0 60000 65536"/>
                <a:gd name="T8" fmla="*/ 0 60000 65536"/>
                <a:gd name="T9" fmla="*/ 0 w 136"/>
                <a:gd name="T10" fmla="*/ 0 h 99"/>
                <a:gd name="T11" fmla="*/ 136 w 136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99">
                  <a:moveTo>
                    <a:pt x="0" y="46"/>
                  </a:moveTo>
                  <a:cubicBezTo>
                    <a:pt x="33" y="72"/>
                    <a:pt x="67" y="99"/>
                    <a:pt x="90" y="91"/>
                  </a:cubicBezTo>
                  <a:cubicBezTo>
                    <a:pt x="113" y="83"/>
                    <a:pt x="124" y="41"/>
                    <a:pt x="136" y="0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18253" name="Freeform 82"/>
            <p:cNvSpPr>
              <a:spLocks/>
            </p:cNvSpPr>
            <p:nvPr/>
          </p:nvSpPr>
          <p:spPr bwMode="auto">
            <a:xfrm rot="10800000">
              <a:off x="4921" y="2704"/>
              <a:ext cx="227" cy="91"/>
            </a:xfrm>
            <a:custGeom>
              <a:avLst/>
              <a:gdLst>
                <a:gd name="T0" fmla="*/ 0 w 136"/>
                <a:gd name="T1" fmla="*/ 42 h 99"/>
                <a:gd name="T2" fmla="*/ 150 w 136"/>
                <a:gd name="T3" fmla="*/ 84 h 99"/>
                <a:gd name="T4" fmla="*/ 227 w 136"/>
                <a:gd name="T5" fmla="*/ 0 h 99"/>
                <a:gd name="T6" fmla="*/ 0 60000 65536"/>
                <a:gd name="T7" fmla="*/ 0 60000 65536"/>
                <a:gd name="T8" fmla="*/ 0 60000 65536"/>
                <a:gd name="T9" fmla="*/ 0 w 136"/>
                <a:gd name="T10" fmla="*/ 0 h 99"/>
                <a:gd name="T11" fmla="*/ 136 w 136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99">
                  <a:moveTo>
                    <a:pt x="0" y="46"/>
                  </a:moveTo>
                  <a:cubicBezTo>
                    <a:pt x="33" y="72"/>
                    <a:pt x="67" y="99"/>
                    <a:pt x="90" y="91"/>
                  </a:cubicBezTo>
                  <a:cubicBezTo>
                    <a:pt x="113" y="83"/>
                    <a:pt x="124" y="41"/>
                    <a:pt x="136" y="0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18255" name="Text Box 79"/>
          <p:cNvSpPr txBox="1">
            <a:spLocks noChangeArrowheads="1"/>
          </p:cNvSpPr>
          <p:nvPr/>
        </p:nvSpPr>
        <p:spPr bwMode="auto">
          <a:xfrm>
            <a:off x="1116013" y="188913"/>
            <a:ext cx="72723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600" b="1">
                <a:solidFill>
                  <a:schemeClr val="tx1"/>
                </a:solidFill>
              </a:rPr>
              <a:t>ESQUEMA DE LA CIRCULACIÓN VENOSA PÉLVICA</a:t>
            </a:r>
          </a:p>
        </p:txBody>
      </p:sp>
      <p:sp>
        <p:nvSpPr>
          <p:cNvPr id="818256" name="Text Box 80"/>
          <p:cNvSpPr txBox="1">
            <a:spLocks noChangeArrowheads="1"/>
          </p:cNvSpPr>
          <p:nvPr/>
        </p:nvSpPr>
        <p:spPr bwMode="auto">
          <a:xfrm>
            <a:off x="6732588" y="6308725"/>
            <a:ext cx="2303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818257" name="Text Box 81"/>
          <p:cNvSpPr txBox="1">
            <a:spLocks noChangeArrowheads="1"/>
          </p:cNvSpPr>
          <p:nvPr/>
        </p:nvSpPr>
        <p:spPr bwMode="auto">
          <a:xfrm>
            <a:off x="6084888" y="63817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(C. Franceschi)</a:t>
            </a:r>
          </a:p>
        </p:txBody>
      </p:sp>
      <p:sp>
        <p:nvSpPr>
          <p:cNvPr id="818258" name="Rectangle 82"/>
          <p:cNvSpPr>
            <a:spLocks noChangeArrowheads="1"/>
          </p:cNvSpPr>
          <p:nvPr/>
        </p:nvSpPr>
        <p:spPr bwMode="auto">
          <a:xfrm>
            <a:off x="3875088" y="638810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28" name="Picture 2" descr="Point I 2"/>
          <p:cNvPicPr>
            <a:picLocks noChangeAspect="1" noChangeArrowheads="1"/>
          </p:cNvPicPr>
          <p:nvPr/>
        </p:nvPicPr>
        <p:blipFill>
          <a:blip r:embed="rId2" cstate="print"/>
          <a:srcRect l="32280" t="54137" r="31342" b="4123"/>
          <a:stretch>
            <a:fillRect/>
          </a:stretch>
        </p:blipFill>
        <p:spPr bwMode="auto">
          <a:xfrm>
            <a:off x="1908175" y="1557338"/>
            <a:ext cx="5313363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229" name="Group 3"/>
          <p:cNvGrpSpPr>
            <a:grpSpLocks/>
          </p:cNvGrpSpPr>
          <p:nvPr/>
        </p:nvGrpSpPr>
        <p:grpSpPr bwMode="auto">
          <a:xfrm>
            <a:off x="2914650" y="2905125"/>
            <a:ext cx="3481388" cy="3159125"/>
            <a:chOff x="295" y="2243"/>
            <a:chExt cx="1121" cy="1051"/>
          </a:xfrm>
        </p:grpSpPr>
        <p:grpSp>
          <p:nvGrpSpPr>
            <p:cNvPr id="820230" name="Group 4"/>
            <p:cNvGrpSpPr>
              <a:grpSpLocks/>
            </p:cNvGrpSpPr>
            <p:nvPr/>
          </p:nvGrpSpPr>
          <p:grpSpPr bwMode="auto">
            <a:xfrm>
              <a:off x="295" y="2243"/>
              <a:ext cx="1121" cy="816"/>
              <a:chOff x="1558" y="1502"/>
              <a:chExt cx="2587" cy="1919"/>
            </a:xfrm>
          </p:grpSpPr>
          <p:sp>
            <p:nvSpPr>
              <p:cNvPr id="820231" name="Freeform 5" descr="Grands confettis"/>
              <p:cNvSpPr>
                <a:spLocks/>
              </p:cNvSpPr>
              <p:nvPr/>
            </p:nvSpPr>
            <p:spPr bwMode="auto">
              <a:xfrm>
                <a:off x="1558" y="1502"/>
                <a:ext cx="1310" cy="1906"/>
              </a:xfrm>
              <a:custGeom>
                <a:avLst/>
                <a:gdLst>
                  <a:gd name="T0" fmla="*/ 7 w 1310"/>
                  <a:gd name="T1" fmla="*/ 159 h 1906"/>
                  <a:gd name="T2" fmla="*/ 188 w 1310"/>
                  <a:gd name="T3" fmla="*/ 477 h 1906"/>
                  <a:gd name="T4" fmla="*/ 279 w 1310"/>
                  <a:gd name="T5" fmla="*/ 658 h 1906"/>
                  <a:gd name="T6" fmla="*/ 233 w 1310"/>
                  <a:gd name="T7" fmla="*/ 885 h 1906"/>
                  <a:gd name="T8" fmla="*/ 415 w 1310"/>
                  <a:gd name="T9" fmla="*/ 1157 h 1906"/>
                  <a:gd name="T10" fmla="*/ 868 w 1310"/>
                  <a:gd name="T11" fmla="*/ 1792 h 1906"/>
                  <a:gd name="T12" fmla="*/ 1219 w 1310"/>
                  <a:gd name="T13" fmla="*/ 1844 h 1906"/>
                  <a:gd name="T14" fmla="*/ 1267 w 1310"/>
                  <a:gd name="T15" fmla="*/ 1686 h 1906"/>
                  <a:gd name="T16" fmla="*/ 959 w 1310"/>
                  <a:gd name="T17" fmla="*/ 1638 h 1906"/>
                  <a:gd name="T18" fmla="*/ 596 w 1310"/>
                  <a:gd name="T19" fmla="*/ 1112 h 1906"/>
                  <a:gd name="T20" fmla="*/ 438 w 1310"/>
                  <a:gd name="T21" fmla="*/ 889 h 1906"/>
                  <a:gd name="T22" fmla="*/ 446 w 1310"/>
                  <a:gd name="T23" fmla="*/ 739 h 1906"/>
                  <a:gd name="T24" fmla="*/ 369 w 1310"/>
                  <a:gd name="T25" fmla="*/ 295 h 1906"/>
                  <a:gd name="T26" fmla="*/ 143 w 1310"/>
                  <a:gd name="T27" fmla="*/ 23 h 1906"/>
                  <a:gd name="T28" fmla="*/ 7 w 1310"/>
                  <a:gd name="T29" fmla="*/ 159 h 19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10"/>
                  <a:gd name="T46" fmla="*/ 0 h 1906"/>
                  <a:gd name="T47" fmla="*/ 1310 w 1310"/>
                  <a:gd name="T48" fmla="*/ 1906 h 19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10" h="1906">
                    <a:moveTo>
                      <a:pt x="7" y="159"/>
                    </a:moveTo>
                    <a:cubicBezTo>
                      <a:pt x="14" y="235"/>
                      <a:pt x="143" y="394"/>
                      <a:pt x="188" y="477"/>
                    </a:cubicBezTo>
                    <a:cubicBezTo>
                      <a:pt x="233" y="560"/>
                      <a:pt x="272" y="590"/>
                      <a:pt x="279" y="658"/>
                    </a:cubicBezTo>
                    <a:cubicBezTo>
                      <a:pt x="286" y="726"/>
                      <a:pt x="210" y="802"/>
                      <a:pt x="233" y="885"/>
                    </a:cubicBezTo>
                    <a:cubicBezTo>
                      <a:pt x="256" y="968"/>
                      <a:pt x="309" y="1006"/>
                      <a:pt x="415" y="1157"/>
                    </a:cubicBezTo>
                    <a:cubicBezTo>
                      <a:pt x="521" y="1308"/>
                      <a:pt x="734" y="1678"/>
                      <a:pt x="868" y="1792"/>
                    </a:cubicBezTo>
                    <a:cubicBezTo>
                      <a:pt x="1002" y="1906"/>
                      <a:pt x="1153" y="1862"/>
                      <a:pt x="1219" y="1844"/>
                    </a:cubicBezTo>
                    <a:cubicBezTo>
                      <a:pt x="1285" y="1826"/>
                      <a:pt x="1310" y="1720"/>
                      <a:pt x="1267" y="1686"/>
                    </a:cubicBezTo>
                    <a:cubicBezTo>
                      <a:pt x="1224" y="1652"/>
                      <a:pt x="1071" y="1734"/>
                      <a:pt x="959" y="1638"/>
                    </a:cubicBezTo>
                    <a:cubicBezTo>
                      <a:pt x="847" y="1542"/>
                      <a:pt x="683" y="1237"/>
                      <a:pt x="596" y="1112"/>
                    </a:cubicBezTo>
                    <a:cubicBezTo>
                      <a:pt x="509" y="987"/>
                      <a:pt x="463" y="951"/>
                      <a:pt x="438" y="889"/>
                    </a:cubicBezTo>
                    <a:cubicBezTo>
                      <a:pt x="413" y="827"/>
                      <a:pt x="458" y="838"/>
                      <a:pt x="446" y="739"/>
                    </a:cubicBezTo>
                    <a:cubicBezTo>
                      <a:pt x="434" y="640"/>
                      <a:pt x="420" y="414"/>
                      <a:pt x="369" y="295"/>
                    </a:cubicBezTo>
                    <a:cubicBezTo>
                      <a:pt x="318" y="176"/>
                      <a:pt x="203" y="46"/>
                      <a:pt x="143" y="23"/>
                    </a:cubicBezTo>
                    <a:cubicBezTo>
                      <a:pt x="83" y="0"/>
                      <a:pt x="0" y="83"/>
                      <a:pt x="7" y="159"/>
                    </a:cubicBezTo>
                    <a:close/>
                  </a:path>
                </a:pathLst>
              </a:custGeom>
              <a:pattFill prst="lgConfetti">
                <a:fgClr>
                  <a:srgbClr val="008000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32" name="Freeform 6" descr="Grands confettis"/>
              <p:cNvSpPr>
                <a:spLocks/>
              </p:cNvSpPr>
              <p:nvPr/>
            </p:nvSpPr>
            <p:spPr bwMode="auto">
              <a:xfrm>
                <a:off x="2936" y="1525"/>
                <a:ext cx="1209" cy="1896"/>
              </a:xfrm>
              <a:custGeom>
                <a:avLst/>
                <a:gdLst>
                  <a:gd name="T0" fmla="*/ 1202 w 1209"/>
                  <a:gd name="T1" fmla="*/ 159 h 1896"/>
                  <a:gd name="T2" fmla="*/ 1021 w 1209"/>
                  <a:gd name="T3" fmla="*/ 477 h 1896"/>
                  <a:gd name="T4" fmla="*/ 930 w 1209"/>
                  <a:gd name="T5" fmla="*/ 658 h 1896"/>
                  <a:gd name="T6" fmla="*/ 976 w 1209"/>
                  <a:gd name="T7" fmla="*/ 885 h 1896"/>
                  <a:gd name="T8" fmla="*/ 796 w 1209"/>
                  <a:gd name="T9" fmla="*/ 1205 h 1896"/>
                  <a:gd name="T10" fmla="*/ 341 w 1209"/>
                  <a:gd name="T11" fmla="*/ 1792 h 1896"/>
                  <a:gd name="T12" fmla="*/ 62 w 1209"/>
                  <a:gd name="T13" fmla="*/ 1828 h 1896"/>
                  <a:gd name="T14" fmla="*/ 31 w 1209"/>
                  <a:gd name="T15" fmla="*/ 1694 h 1896"/>
                  <a:gd name="T16" fmla="*/ 250 w 1209"/>
                  <a:gd name="T17" fmla="*/ 1638 h 1896"/>
                  <a:gd name="T18" fmla="*/ 623 w 1209"/>
                  <a:gd name="T19" fmla="*/ 1181 h 1896"/>
                  <a:gd name="T20" fmla="*/ 771 w 1209"/>
                  <a:gd name="T21" fmla="*/ 889 h 1896"/>
                  <a:gd name="T22" fmla="*/ 763 w 1209"/>
                  <a:gd name="T23" fmla="*/ 739 h 1896"/>
                  <a:gd name="T24" fmla="*/ 840 w 1209"/>
                  <a:gd name="T25" fmla="*/ 295 h 1896"/>
                  <a:gd name="T26" fmla="*/ 1066 w 1209"/>
                  <a:gd name="T27" fmla="*/ 23 h 1896"/>
                  <a:gd name="T28" fmla="*/ 1202 w 1209"/>
                  <a:gd name="T29" fmla="*/ 159 h 18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09"/>
                  <a:gd name="T46" fmla="*/ 0 h 1896"/>
                  <a:gd name="T47" fmla="*/ 1209 w 1209"/>
                  <a:gd name="T48" fmla="*/ 1896 h 18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09" h="1896">
                    <a:moveTo>
                      <a:pt x="1202" y="159"/>
                    </a:moveTo>
                    <a:cubicBezTo>
                      <a:pt x="1195" y="235"/>
                      <a:pt x="1066" y="394"/>
                      <a:pt x="1021" y="477"/>
                    </a:cubicBezTo>
                    <a:cubicBezTo>
                      <a:pt x="976" y="560"/>
                      <a:pt x="937" y="590"/>
                      <a:pt x="930" y="658"/>
                    </a:cubicBezTo>
                    <a:cubicBezTo>
                      <a:pt x="923" y="726"/>
                      <a:pt x="998" y="794"/>
                      <a:pt x="976" y="885"/>
                    </a:cubicBezTo>
                    <a:cubicBezTo>
                      <a:pt x="954" y="976"/>
                      <a:pt x="902" y="1054"/>
                      <a:pt x="796" y="1205"/>
                    </a:cubicBezTo>
                    <a:cubicBezTo>
                      <a:pt x="690" y="1356"/>
                      <a:pt x="463" y="1688"/>
                      <a:pt x="341" y="1792"/>
                    </a:cubicBezTo>
                    <a:cubicBezTo>
                      <a:pt x="219" y="1896"/>
                      <a:pt x="114" y="1844"/>
                      <a:pt x="62" y="1828"/>
                    </a:cubicBezTo>
                    <a:cubicBezTo>
                      <a:pt x="10" y="1812"/>
                      <a:pt x="0" y="1726"/>
                      <a:pt x="31" y="1694"/>
                    </a:cubicBezTo>
                    <a:cubicBezTo>
                      <a:pt x="62" y="1662"/>
                      <a:pt x="151" y="1723"/>
                      <a:pt x="250" y="1638"/>
                    </a:cubicBezTo>
                    <a:cubicBezTo>
                      <a:pt x="349" y="1553"/>
                      <a:pt x="536" y="1306"/>
                      <a:pt x="623" y="1181"/>
                    </a:cubicBezTo>
                    <a:cubicBezTo>
                      <a:pt x="710" y="1056"/>
                      <a:pt x="748" y="963"/>
                      <a:pt x="771" y="889"/>
                    </a:cubicBezTo>
                    <a:cubicBezTo>
                      <a:pt x="794" y="815"/>
                      <a:pt x="751" y="838"/>
                      <a:pt x="763" y="739"/>
                    </a:cubicBezTo>
                    <a:cubicBezTo>
                      <a:pt x="775" y="640"/>
                      <a:pt x="789" y="414"/>
                      <a:pt x="840" y="295"/>
                    </a:cubicBezTo>
                    <a:cubicBezTo>
                      <a:pt x="891" y="176"/>
                      <a:pt x="1006" y="46"/>
                      <a:pt x="1066" y="23"/>
                    </a:cubicBezTo>
                    <a:cubicBezTo>
                      <a:pt x="1126" y="0"/>
                      <a:pt x="1209" y="83"/>
                      <a:pt x="1202" y="159"/>
                    </a:cubicBezTo>
                    <a:close/>
                  </a:path>
                </a:pathLst>
              </a:custGeom>
              <a:pattFill prst="lgConfetti">
                <a:fgClr>
                  <a:srgbClr val="008000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0233" name="Freeform 7" descr="Vague"/>
            <p:cNvSpPr>
              <a:spLocks/>
            </p:cNvSpPr>
            <p:nvPr/>
          </p:nvSpPr>
          <p:spPr bwMode="auto">
            <a:xfrm>
              <a:off x="884" y="3076"/>
              <a:ext cx="147" cy="218"/>
            </a:xfrm>
            <a:custGeom>
              <a:avLst/>
              <a:gdLst>
                <a:gd name="T0" fmla="*/ 132 w 353"/>
                <a:gd name="T1" fmla="*/ 0 h 513"/>
                <a:gd name="T2" fmla="*/ 57 w 353"/>
                <a:gd name="T3" fmla="*/ 56 h 513"/>
                <a:gd name="T4" fmla="*/ 10 w 353"/>
                <a:gd name="T5" fmla="*/ 79 h 513"/>
                <a:gd name="T6" fmla="*/ 12 w 353"/>
                <a:gd name="T7" fmla="*/ 198 h 513"/>
                <a:gd name="T8" fmla="*/ 82 w 353"/>
                <a:gd name="T9" fmla="*/ 196 h 513"/>
                <a:gd name="T10" fmla="*/ 115 w 353"/>
                <a:gd name="T11" fmla="*/ 165 h 513"/>
                <a:gd name="T12" fmla="*/ 147 w 353"/>
                <a:gd name="T13" fmla="*/ 30 h 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3"/>
                <a:gd name="T22" fmla="*/ 0 h 513"/>
                <a:gd name="T23" fmla="*/ 353 w 353"/>
                <a:gd name="T24" fmla="*/ 513 h 5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3" h="513">
                  <a:moveTo>
                    <a:pt x="317" y="0"/>
                  </a:moveTo>
                  <a:cubicBezTo>
                    <a:pt x="287" y="22"/>
                    <a:pt x="186" y="101"/>
                    <a:pt x="137" y="132"/>
                  </a:cubicBezTo>
                  <a:cubicBezTo>
                    <a:pt x="88" y="163"/>
                    <a:pt x="41" y="130"/>
                    <a:pt x="23" y="186"/>
                  </a:cubicBezTo>
                  <a:cubicBezTo>
                    <a:pt x="5" y="242"/>
                    <a:pt x="0" y="421"/>
                    <a:pt x="29" y="467"/>
                  </a:cubicBezTo>
                  <a:cubicBezTo>
                    <a:pt x="58" y="513"/>
                    <a:pt x="156" y="475"/>
                    <a:pt x="197" y="462"/>
                  </a:cubicBezTo>
                  <a:cubicBezTo>
                    <a:pt x="238" y="449"/>
                    <a:pt x="249" y="454"/>
                    <a:pt x="275" y="389"/>
                  </a:cubicBezTo>
                  <a:cubicBezTo>
                    <a:pt x="301" y="324"/>
                    <a:pt x="337" y="137"/>
                    <a:pt x="353" y="71"/>
                  </a:cubicBezTo>
                </a:path>
              </a:pathLst>
            </a:custGeom>
            <a:pattFill prst="wave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34" name="Freeform 8" descr="Vague"/>
            <p:cNvSpPr>
              <a:spLocks/>
            </p:cNvSpPr>
            <p:nvPr/>
          </p:nvSpPr>
          <p:spPr bwMode="auto">
            <a:xfrm flipH="1">
              <a:off x="677" y="3043"/>
              <a:ext cx="161" cy="99"/>
            </a:xfrm>
            <a:custGeom>
              <a:avLst/>
              <a:gdLst>
                <a:gd name="T0" fmla="*/ 6 w 372"/>
                <a:gd name="T1" fmla="*/ 10 h 233"/>
                <a:gd name="T2" fmla="*/ 6 w 372"/>
                <a:gd name="T3" fmla="*/ 87 h 233"/>
                <a:gd name="T4" fmla="*/ 45 w 372"/>
                <a:gd name="T5" fmla="*/ 84 h 233"/>
                <a:gd name="T6" fmla="*/ 109 w 372"/>
                <a:gd name="T7" fmla="*/ 43 h 233"/>
                <a:gd name="T8" fmla="*/ 161 w 372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233"/>
                <a:gd name="T17" fmla="*/ 372 w 372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233">
                  <a:moveTo>
                    <a:pt x="15" y="24"/>
                  </a:moveTo>
                  <a:cubicBezTo>
                    <a:pt x="15" y="54"/>
                    <a:pt x="0" y="175"/>
                    <a:pt x="15" y="204"/>
                  </a:cubicBezTo>
                  <a:cubicBezTo>
                    <a:pt x="30" y="233"/>
                    <a:pt x="65" y="215"/>
                    <a:pt x="105" y="198"/>
                  </a:cubicBezTo>
                  <a:cubicBezTo>
                    <a:pt x="145" y="181"/>
                    <a:pt x="207" y="135"/>
                    <a:pt x="252" y="102"/>
                  </a:cubicBezTo>
                  <a:cubicBezTo>
                    <a:pt x="297" y="69"/>
                    <a:pt x="347" y="21"/>
                    <a:pt x="372" y="0"/>
                  </a:cubicBezTo>
                </a:path>
              </a:pathLst>
            </a:custGeom>
            <a:pattFill prst="wave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35" name="Freeform 9" descr="Vague"/>
            <p:cNvSpPr>
              <a:spLocks/>
            </p:cNvSpPr>
            <p:nvPr/>
          </p:nvSpPr>
          <p:spPr bwMode="auto">
            <a:xfrm flipH="1">
              <a:off x="668" y="3069"/>
              <a:ext cx="147" cy="218"/>
            </a:xfrm>
            <a:custGeom>
              <a:avLst/>
              <a:gdLst>
                <a:gd name="T0" fmla="*/ 132 w 353"/>
                <a:gd name="T1" fmla="*/ 0 h 513"/>
                <a:gd name="T2" fmla="*/ 57 w 353"/>
                <a:gd name="T3" fmla="*/ 56 h 513"/>
                <a:gd name="T4" fmla="*/ 10 w 353"/>
                <a:gd name="T5" fmla="*/ 79 h 513"/>
                <a:gd name="T6" fmla="*/ 12 w 353"/>
                <a:gd name="T7" fmla="*/ 198 h 513"/>
                <a:gd name="T8" fmla="*/ 82 w 353"/>
                <a:gd name="T9" fmla="*/ 196 h 513"/>
                <a:gd name="T10" fmla="*/ 115 w 353"/>
                <a:gd name="T11" fmla="*/ 165 h 513"/>
                <a:gd name="T12" fmla="*/ 147 w 353"/>
                <a:gd name="T13" fmla="*/ 30 h 5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3"/>
                <a:gd name="T22" fmla="*/ 0 h 513"/>
                <a:gd name="T23" fmla="*/ 353 w 353"/>
                <a:gd name="T24" fmla="*/ 513 h 5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3" h="513">
                  <a:moveTo>
                    <a:pt x="317" y="0"/>
                  </a:moveTo>
                  <a:cubicBezTo>
                    <a:pt x="287" y="22"/>
                    <a:pt x="186" y="101"/>
                    <a:pt x="137" y="132"/>
                  </a:cubicBezTo>
                  <a:cubicBezTo>
                    <a:pt x="88" y="163"/>
                    <a:pt x="41" y="130"/>
                    <a:pt x="23" y="186"/>
                  </a:cubicBezTo>
                  <a:cubicBezTo>
                    <a:pt x="5" y="242"/>
                    <a:pt x="0" y="421"/>
                    <a:pt x="29" y="467"/>
                  </a:cubicBezTo>
                  <a:cubicBezTo>
                    <a:pt x="58" y="513"/>
                    <a:pt x="156" y="475"/>
                    <a:pt x="197" y="462"/>
                  </a:cubicBezTo>
                  <a:cubicBezTo>
                    <a:pt x="238" y="449"/>
                    <a:pt x="249" y="454"/>
                    <a:pt x="275" y="389"/>
                  </a:cubicBezTo>
                  <a:cubicBezTo>
                    <a:pt x="301" y="324"/>
                    <a:pt x="337" y="137"/>
                    <a:pt x="353" y="71"/>
                  </a:cubicBezTo>
                </a:path>
              </a:pathLst>
            </a:custGeom>
            <a:pattFill prst="wave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36" name="Freeform 10" descr="Vague"/>
            <p:cNvSpPr>
              <a:spLocks/>
            </p:cNvSpPr>
            <p:nvPr/>
          </p:nvSpPr>
          <p:spPr bwMode="auto">
            <a:xfrm>
              <a:off x="813" y="3067"/>
              <a:ext cx="161" cy="99"/>
            </a:xfrm>
            <a:custGeom>
              <a:avLst/>
              <a:gdLst>
                <a:gd name="T0" fmla="*/ 6 w 372"/>
                <a:gd name="T1" fmla="*/ 10 h 233"/>
                <a:gd name="T2" fmla="*/ 6 w 372"/>
                <a:gd name="T3" fmla="*/ 87 h 233"/>
                <a:gd name="T4" fmla="*/ 45 w 372"/>
                <a:gd name="T5" fmla="*/ 84 h 233"/>
                <a:gd name="T6" fmla="*/ 109 w 372"/>
                <a:gd name="T7" fmla="*/ 43 h 233"/>
                <a:gd name="T8" fmla="*/ 161 w 372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233"/>
                <a:gd name="T17" fmla="*/ 372 w 372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233">
                  <a:moveTo>
                    <a:pt x="15" y="24"/>
                  </a:moveTo>
                  <a:cubicBezTo>
                    <a:pt x="15" y="54"/>
                    <a:pt x="0" y="175"/>
                    <a:pt x="15" y="204"/>
                  </a:cubicBezTo>
                  <a:cubicBezTo>
                    <a:pt x="30" y="233"/>
                    <a:pt x="65" y="215"/>
                    <a:pt x="105" y="198"/>
                  </a:cubicBezTo>
                  <a:cubicBezTo>
                    <a:pt x="145" y="181"/>
                    <a:pt x="207" y="135"/>
                    <a:pt x="252" y="102"/>
                  </a:cubicBezTo>
                  <a:cubicBezTo>
                    <a:pt x="297" y="69"/>
                    <a:pt x="347" y="21"/>
                    <a:pt x="372" y="0"/>
                  </a:cubicBezTo>
                </a:path>
              </a:pathLst>
            </a:custGeom>
            <a:pattFill prst="wave">
              <a:fgClr>
                <a:srgbClr val="0080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0237" name="Oval 13"/>
          <p:cNvSpPr>
            <a:spLocks noChangeArrowheads="1"/>
          </p:cNvSpPr>
          <p:nvPr/>
        </p:nvSpPr>
        <p:spPr bwMode="auto">
          <a:xfrm>
            <a:off x="4868863" y="3621088"/>
            <a:ext cx="112712" cy="230187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820238" name="Group 14"/>
          <p:cNvGrpSpPr>
            <a:grpSpLocks/>
          </p:cNvGrpSpPr>
          <p:nvPr/>
        </p:nvGrpSpPr>
        <p:grpSpPr bwMode="auto">
          <a:xfrm>
            <a:off x="3419475" y="1677988"/>
            <a:ext cx="2608263" cy="4271962"/>
            <a:chOff x="435" y="1752"/>
            <a:chExt cx="841" cy="1421"/>
          </a:xfrm>
        </p:grpSpPr>
        <p:sp>
          <p:nvSpPr>
            <p:cNvPr id="820239" name="Freeform 15"/>
            <p:cNvSpPr>
              <a:spLocks/>
            </p:cNvSpPr>
            <p:nvPr/>
          </p:nvSpPr>
          <p:spPr bwMode="auto">
            <a:xfrm>
              <a:off x="788" y="2274"/>
              <a:ext cx="315" cy="423"/>
            </a:xfrm>
            <a:custGeom>
              <a:avLst/>
              <a:gdLst>
                <a:gd name="T0" fmla="*/ 0 w 315"/>
                <a:gd name="T1" fmla="*/ 0 h 423"/>
                <a:gd name="T2" fmla="*/ 253 w 315"/>
                <a:gd name="T3" fmla="*/ 131 h 423"/>
                <a:gd name="T4" fmla="*/ 315 w 315"/>
                <a:gd name="T5" fmla="*/ 423 h 423"/>
                <a:gd name="T6" fmla="*/ 0 60000 65536"/>
                <a:gd name="T7" fmla="*/ 0 60000 65536"/>
                <a:gd name="T8" fmla="*/ 0 60000 65536"/>
                <a:gd name="T9" fmla="*/ 0 w 315"/>
                <a:gd name="T10" fmla="*/ 0 h 423"/>
                <a:gd name="T11" fmla="*/ 315 w 315"/>
                <a:gd name="T12" fmla="*/ 423 h 4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5" h="423">
                  <a:moveTo>
                    <a:pt x="0" y="0"/>
                  </a:moveTo>
                  <a:lnTo>
                    <a:pt x="253" y="131"/>
                  </a:lnTo>
                  <a:lnTo>
                    <a:pt x="315" y="423"/>
                  </a:lnTo>
                </a:path>
              </a:pathLst>
            </a:custGeom>
            <a:noFill/>
            <a:ln w="1778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40" name="Freeform 16"/>
            <p:cNvSpPr>
              <a:spLocks/>
            </p:cNvSpPr>
            <p:nvPr/>
          </p:nvSpPr>
          <p:spPr bwMode="auto">
            <a:xfrm>
              <a:off x="825" y="1944"/>
              <a:ext cx="197" cy="20"/>
            </a:xfrm>
            <a:custGeom>
              <a:avLst/>
              <a:gdLst>
                <a:gd name="T0" fmla="*/ 0 w 272"/>
                <a:gd name="T1" fmla="*/ 0 h 1"/>
                <a:gd name="T2" fmla="*/ 197 w 272"/>
                <a:gd name="T3" fmla="*/ 0 h 1"/>
                <a:gd name="T4" fmla="*/ 0 60000 65536"/>
                <a:gd name="T5" fmla="*/ 0 60000 65536"/>
                <a:gd name="T6" fmla="*/ 0 w 272"/>
                <a:gd name="T7" fmla="*/ 0 h 1"/>
                <a:gd name="T8" fmla="*/ 272 w 27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2" h="1">
                  <a:moveTo>
                    <a:pt x="0" y="0"/>
                  </a:moveTo>
                  <a:cubicBezTo>
                    <a:pt x="113" y="0"/>
                    <a:pt x="227" y="0"/>
                    <a:pt x="272" y="0"/>
                  </a:cubicBezTo>
                </a:path>
              </a:pathLst>
            </a:custGeom>
            <a:noFill/>
            <a:ln w="76200" cmpd="sng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41" name="Freeform 17"/>
            <p:cNvSpPr>
              <a:spLocks/>
            </p:cNvSpPr>
            <p:nvPr/>
          </p:nvSpPr>
          <p:spPr bwMode="auto">
            <a:xfrm>
              <a:off x="983" y="1752"/>
              <a:ext cx="179" cy="367"/>
            </a:xfrm>
            <a:custGeom>
              <a:avLst/>
              <a:gdLst>
                <a:gd name="T0" fmla="*/ 43 w 414"/>
                <a:gd name="T1" fmla="*/ 19 h 863"/>
                <a:gd name="T2" fmla="*/ 142 w 414"/>
                <a:gd name="T3" fmla="*/ 18 h 863"/>
                <a:gd name="T4" fmla="*/ 176 w 414"/>
                <a:gd name="T5" fmla="*/ 130 h 863"/>
                <a:gd name="T6" fmla="*/ 162 w 414"/>
                <a:gd name="T7" fmla="*/ 250 h 863"/>
                <a:gd name="T8" fmla="*/ 111 w 414"/>
                <a:gd name="T9" fmla="*/ 351 h 863"/>
                <a:gd name="T10" fmla="*/ 36 w 414"/>
                <a:gd name="T11" fmla="*/ 347 h 863"/>
                <a:gd name="T12" fmla="*/ 5 w 414"/>
                <a:gd name="T13" fmla="*/ 314 h 863"/>
                <a:gd name="T14" fmla="*/ 5 w 414"/>
                <a:gd name="T15" fmla="*/ 269 h 863"/>
                <a:gd name="T16" fmla="*/ 25 w 414"/>
                <a:gd name="T17" fmla="*/ 230 h 863"/>
                <a:gd name="T18" fmla="*/ 45 w 414"/>
                <a:gd name="T19" fmla="*/ 173 h 863"/>
                <a:gd name="T20" fmla="*/ 39 w 414"/>
                <a:gd name="T21" fmla="*/ 133 h 863"/>
                <a:gd name="T22" fmla="*/ 19 w 414"/>
                <a:gd name="T23" fmla="*/ 83 h 863"/>
                <a:gd name="T24" fmla="*/ 43 w 414"/>
                <a:gd name="T25" fmla="*/ 19 h 8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4"/>
                <a:gd name="T40" fmla="*/ 0 h 863"/>
                <a:gd name="T41" fmla="*/ 414 w 414"/>
                <a:gd name="T42" fmla="*/ 863 h 8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4" h="863">
                  <a:moveTo>
                    <a:pt x="99" y="44"/>
                  </a:moveTo>
                  <a:cubicBezTo>
                    <a:pt x="156" y="16"/>
                    <a:pt x="278" y="0"/>
                    <a:pt x="329" y="43"/>
                  </a:cubicBezTo>
                  <a:cubicBezTo>
                    <a:pt x="380" y="86"/>
                    <a:pt x="398" y="214"/>
                    <a:pt x="406" y="305"/>
                  </a:cubicBezTo>
                  <a:cubicBezTo>
                    <a:pt x="414" y="396"/>
                    <a:pt x="400" y="500"/>
                    <a:pt x="375" y="587"/>
                  </a:cubicBezTo>
                  <a:cubicBezTo>
                    <a:pt x="350" y="674"/>
                    <a:pt x="306" y="787"/>
                    <a:pt x="257" y="825"/>
                  </a:cubicBezTo>
                  <a:cubicBezTo>
                    <a:pt x="208" y="863"/>
                    <a:pt x="124" y="831"/>
                    <a:pt x="83" y="817"/>
                  </a:cubicBezTo>
                  <a:cubicBezTo>
                    <a:pt x="42" y="803"/>
                    <a:pt x="24" y="770"/>
                    <a:pt x="12" y="739"/>
                  </a:cubicBezTo>
                  <a:cubicBezTo>
                    <a:pt x="0" y="708"/>
                    <a:pt x="5" y="665"/>
                    <a:pt x="12" y="632"/>
                  </a:cubicBezTo>
                  <a:cubicBezTo>
                    <a:pt x="19" y="599"/>
                    <a:pt x="42" y="580"/>
                    <a:pt x="57" y="542"/>
                  </a:cubicBezTo>
                  <a:cubicBezTo>
                    <a:pt x="72" y="504"/>
                    <a:pt x="97" y="444"/>
                    <a:pt x="103" y="406"/>
                  </a:cubicBezTo>
                  <a:cubicBezTo>
                    <a:pt x="109" y="368"/>
                    <a:pt x="101" y="347"/>
                    <a:pt x="91" y="312"/>
                  </a:cubicBezTo>
                  <a:cubicBezTo>
                    <a:pt x="81" y="277"/>
                    <a:pt x="43" y="239"/>
                    <a:pt x="44" y="194"/>
                  </a:cubicBezTo>
                  <a:cubicBezTo>
                    <a:pt x="45" y="149"/>
                    <a:pt x="88" y="75"/>
                    <a:pt x="99" y="44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42" name="Line 18"/>
            <p:cNvSpPr>
              <a:spLocks noChangeShapeType="1"/>
            </p:cNvSpPr>
            <p:nvPr/>
          </p:nvSpPr>
          <p:spPr bwMode="auto">
            <a:xfrm flipH="1">
              <a:off x="590" y="2231"/>
              <a:ext cx="219" cy="446"/>
            </a:xfrm>
            <a:prstGeom prst="line">
              <a:avLst/>
            </a:prstGeom>
            <a:noFill/>
            <a:ln w="1778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43" name="Freeform 19"/>
            <p:cNvSpPr>
              <a:spLocks/>
            </p:cNvSpPr>
            <p:nvPr/>
          </p:nvSpPr>
          <p:spPr bwMode="auto">
            <a:xfrm>
              <a:off x="806" y="1771"/>
              <a:ext cx="19" cy="482"/>
            </a:xfrm>
            <a:custGeom>
              <a:avLst/>
              <a:gdLst>
                <a:gd name="T0" fmla="*/ 0 w 1"/>
                <a:gd name="T1" fmla="*/ 49 h 960"/>
                <a:gd name="T2" fmla="*/ 0 w 1"/>
                <a:gd name="T3" fmla="*/ 72 h 960"/>
                <a:gd name="T4" fmla="*/ 0 w 1"/>
                <a:gd name="T5" fmla="*/ 482 h 960"/>
                <a:gd name="T6" fmla="*/ 0 60000 65536"/>
                <a:gd name="T7" fmla="*/ 0 60000 65536"/>
                <a:gd name="T8" fmla="*/ 0 60000 65536"/>
                <a:gd name="T9" fmla="*/ 0 w 1"/>
                <a:gd name="T10" fmla="*/ 0 h 960"/>
                <a:gd name="T11" fmla="*/ 1 w 1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60">
                  <a:moveTo>
                    <a:pt x="0" y="98"/>
                  </a:moveTo>
                  <a:cubicBezTo>
                    <a:pt x="0" y="49"/>
                    <a:pt x="0" y="0"/>
                    <a:pt x="0" y="144"/>
                  </a:cubicBezTo>
                  <a:cubicBezTo>
                    <a:pt x="0" y="288"/>
                    <a:pt x="0" y="624"/>
                    <a:pt x="0" y="960"/>
                  </a:cubicBezTo>
                </a:path>
              </a:pathLst>
            </a:custGeom>
            <a:noFill/>
            <a:ln w="2286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44" name="Freeform 20"/>
            <p:cNvSpPr>
              <a:spLocks/>
            </p:cNvSpPr>
            <p:nvPr/>
          </p:nvSpPr>
          <p:spPr bwMode="auto">
            <a:xfrm>
              <a:off x="435" y="2528"/>
              <a:ext cx="214" cy="645"/>
            </a:xfrm>
            <a:custGeom>
              <a:avLst/>
              <a:gdLst>
                <a:gd name="T0" fmla="*/ 214 w 494"/>
                <a:gd name="T1" fmla="*/ 0 h 1517"/>
                <a:gd name="T2" fmla="*/ 77 w 494"/>
                <a:gd name="T3" fmla="*/ 251 h 1517"/>
                <a:gd name="T4" fmla="*/ 12 w 494"/>
                <a:gd name="T5" fmla="*/ 489 h 1517"/>
                <a:gd name="T6" fmla="*/ 6 w 494"/>
                <a:gd name="T7" fmla="*/ 645 h 1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4"/>
                <a:gd name="T13" fmla="*/ 0 h 1517"/>
                <a:gd name="T14" fmla="*/ 494 w 494"/>
                <a:gd name="T15" fmla="*/ 1517 h 1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4" h="1517">
                  <a:moveTo>
                    <a:pt x="494" y="0"/>
                  </a:moveTo>
                  <a:cubicBezTo>
                    <a:pt x="441" y="98"/>
                    <a:pt x="255" y="398"/>
                    <a:pt x="177" y="590"/>
                  </a:cubicBezTo>
                  <a:cubicBezTo>
                    <a:pt x="99" y="782"/>
                    <a:pt x="54" y="997"/>
                    <a:pt x="27" y="1151"/>
                  </a:cubicBezTo>
                  <a:cubicBezTo>
                    <a:pt x="0" y="1305"/>
                    <a:pt x="17" y="1441"/>
                    <a:pt x="15" y="1517"/>
                  </a:cubicBezTo>
                </a:path>
              </a:pathLst>
            </a:custGeom>
            <a:noFill/>
            <a:ln w="1016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45" name="Freeform 21"/>
            <p:cNvSpPr>
              <a:spLocks/>
            </p:cNvSpPr>
            <p:nvPr/>
          </p:nvSpPr>
          <p:spPr bwMode="auto">
            <a:xfrm>
              <a:off x="1042" y="2535"/>
              <a:ext cx="234" cy="635"/>
            </a:xfrm>
            <a:custGeom>
              <a:avLst/>
              <a:gdLst>
                <a:gd name="T0" fmla="*/ 0 w 540"/>
                <a:gd name="T1" fmla="*/ 0 h 1495"/>
                <a:gd name="T2" fmla="*/ 137 w 540"/>
                <a:gd name="T3" fmla="*/ 251 h 1495"/>
                <a:gd name="T4" fmla="*/ 216 w 540"/>
                <a:gd name="T5" fmla="*/ 462 h 1495"/>
                <a:gd name="T6" fmla="*/ 234 w 540"/>
                <a:gd name="T7" fmla="*/ 635 h 14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1495"/>
                <a:gd name="T14" fmla="*/ 540 w 540"/>
                <a:gd name="T15" fmla="*/ 1495 h 14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1495">
                  <a:moveTo>
                    <a:pt x="0" y="0"/>
                  </a:moveTo>
                  <a:cubicBezTo>
                    <a:pt x="53" y="98"/>
                    <a:pt x="234" y="409"/>
                    <a:pt x="317" y="590"/>
                  </a:cubicBezTo>
                  <a:cubicBezTo>
                    <a:pt x="400" y="771"/>
                    <a:pt x="461" y="936"/>
                    <a:pt x="498" y="1087"/>
                  </a:cubicBezTo>
                  <a:cubicBezTo>
                    <a:pt x="535" y="1238"/>
                    <a:pt x="531" y="1410"/>
                    <a:pt x="540" y="1495"/>
                  </a:cubicBezTo>
                </a:path>
              </a:pathLst>
            </a:custGeom>
            <a:noFill/>
            <a:ln w="1016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0246" name="Freeform 22"/>
          <p:cNvSpPr>
            <a:spLocks/>
          </p:cNvSpPr>
          <p:nvPr/>
        </p:nvSpPr>
        <p:spPr bwMode="auto">
          <a:xfrm>
            <a:off x="4892675" y="2133600"/>
            <a:ext cx="577850" cy="1581150"/>
          </a:xfrm>
          <a:custGeom>
            <a:avLst/>
            <a:gdLst>
              <a:gd name="T0" fmla="*/ 577850 w 364"/>
              <a:gd name="T1" fmla="*/ 1581150 h 950"/>
              <a:gd name="T2" fmla="*/ 0 w 364"/>
              <a:gd name="T3" fmla="*/ 0 h 950"/>
              <a:gd name="T4" fmla="*/ 0 60000 65536"/>
              <a:gd name="T5" fmla="*/ 0 60000 65536"/>
              <a:gd name="T6" fmla="*/ 0 w 364"/>
              <a:gd name="T7" fmla="*/ 0 h 950"/>
              <a:gd name="T8" fmla="*/ 364 w 364"/>
              <a:gd name="T9" fmla="*/ 950 h 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4" h="950">
                <a:moveTo>
                  <a:pt x="364" y="950"/>
                </a:moveTo>
                <a:cubicBezTo>
                  <a:pt x="305" y="792"/>
                  <a:pt x="76" y="198"/>
                  <a:pt x="0" y="0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20247" name="Group 23"/>
          <p:cNvGrpSpPr>
            <a:grpSpLocks/>
          </p:cNvGrpSpPr>
          <p:nvPr/>
        </p:nvGrpSpPr>
        <p:grpSpPr bwMode="auto">
          <a:xfrm>
            <a:off x="3635375" y="3357563"/>
            <a:ext cx="2136775" cy="2303462"/>
            <a:chOff x="491" y="2388"/>
            <a:chExt cx="688" cy="731"/>
          </a:xfrm>
        </p:grpSpPr>
        <p:sp>
          <p:nvSpPr>
            <p:cNvPr id="820248" name="Freeform 24"/>
            <p:cNvSpPr>
              <a:spLocks/>
            </p:cNvSpPr>
            <p:nvPr/>
          </p:nvSpPr>
          <p:spPr bwMode="auto">
            <a:xfrm>
              <a:off x="735" y="2797"/>
              <a:ext cx="216" cy="258"/>
            </a:xfrm>
            <a:custGeom>
              <a:avLst/>
              <a:gdLst>
                <a:gd name="T0" fmla="*/ 92 w 498"/>
                <a:gd name="T1" fmla="*/ 3 h 608"/>
                <a:gd name="T2" fmla="*/ 190 w 498"/>
                <a:gd name="T3" fmla="*/ 22 h 608"/>
                <a:gd name="T4" fmla="*/ 209 w 498"/>
                <a:gd name="T5" fmla="*/ 99 h 608"/>
                <a:gd name="T6" fmla="*/ 151 w 498"/>
                <a:gd name="T7" fmla="*/ 234 h 608"/>
                <a:gd name="T8" fmla="*/ 100 w 498"/>
                <a:gd name="T9" fmla="*/ 242 h 608"/>
                <a:gd name="T10" fmla="*/ 92 w 498"/>
                <a:gd name="T11" fmla="*/ 234 h 608"/>
                <a:gd name="T12" fmla="*/ 52 w 498"/>
                <a:gd name="T13" fmla="*/ 215 h 608"/>
                <a:gd name="T14" fmla="*/ 13 w 498"/>
                <a:gd name="T15" fmla="*/ 119 h 608"/>
                <a:gd name="T16" fmla="*/ 13 w 498"/>
                <a:gd name="T17" fmla="*/ 42 h 608"/>
                <a:gd name="T18" fmla="*/ 92 w 498"/>
                <a:gd name="T19" fmla="*/ 3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8"/>
                <a:gd name="T31" fmla="*/ 0 h 608"/>
                <a:gd name="T32" fmla="*/ 498 w 498"/>
                <a:gd name="T33" fmla="*/ 608 h 6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8" h="608">
                  <a:moveTo>
                    <a:pt x="211" y="7"/>
                  </a:moveTo>
                  <a:cubicBezTo>
                    <a:pt x="279" y="0"/>
                    <a:pt x="393" y="15"/>
                    <a:pt x="438" y="53"/>
                  </a:cubicBezTo>
                  <a:cubicBezTo>
                    <a:pt x="483" y="91"/>
                    <a:pt x="498" y="151"/>
                    <a:pt x="483" y="234"/>
                  </a:cubicBezTo>
                  <a:cubicBezTo>
                    <a:pt x="468" y="317"/>
                    <a:pt x="389" y="496"/>
                    <a:pt x="347" y="552"/>
                  </a:cubicBezTo>
                  <a:cubicBezTo>
                    <a:pt x="305" y="608"/>
                    <a:pt x="254" y="570"/>
                    <a:pt x="231" y="570"/>
                  </a:cubicBezTo>
                  <a:cubicBezTo>
                    <a:pt x="208" y="570"/>
                    <a:pt x="230" y="563"/>
                    <a:pt x="211" y="552"/>
                  </a:cubicBezTo>
                  <a:cubicBezTo>
                    <a:pt x="192" y="541"/>
                    <a:pt x="150" y="551"/>
                    <a:pt x="120" y="506"/>
                  </a:cubicBezTo>
                  <a:cubicBezTo>
                    <a:pt x="90" y="461"/>
                    <a:pt x="45" y="348"/>
                    <a:pt x="30" y="280"/>
                  </a:cubicBezTo>
                  <a:cubicBezTo>
                    <a:pt x="15" y="212"/>
                    <a:pt x="0" y="143"/>
                    <a:pt x="30" y="98"/>
                  </a:cubicBezTo>
                  <a:cubicBezTo>
                    <a:pt x="60" y="53"/>
                    <a:pt x="143" y="14"/>
                    <a:pt x="211" y="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820249" name="Group 25"/>
            <p:cNvGrpSpPr>
              <a:grpSpLocks/>
            </p:cNvGrpSpPr>
            <p:nvPr/>
          </p:nvGrpSpPr>
          <p:grpSpPr bwMode="auto">
            <a:xfrm>
              <a:off x="491" y="2388"/>
              <a:ext cx="688" cy="731"/>
              <a:chOff x="491" y="2388"/>
              <a:chExt cx="688" cy="731"/>
            </a:xfrm>
          </p:grpSpPr>
          <p:sp>
            <p:nvSpPr>
              <p:cNvPr id="820250" name="Freeform 26"/>
              <p:cNvSpPr>
                <a:spLocks/>
              </p:cNvSpPr>
              <p:nvPr/>
            </p:nvSpPr>
            <p:spPr bwMode="auto">
              <a:xfrm>
                <a:off x="747" y="2407"/>
                <a:ext cx="247" cy="513"/>
              </a:xfrm>
              <a:custGeom>
                <a:avLst/>
                <a:gdLst>
                  <a:gd name="T0" fmla="*/ 40 w 570"/>
                  <a:gd name="T1" fmla="*/ 307 h 1207"/>
                  <a:gd name="T2" fmla="*/ 61 w 570"/>
                  <a:gd name="T3" fmla="*/ 415 h 1207"/>
                  <a:gd name="T4" fmla="*/ 68 w 570"/>
                  <a:gd name="T5" fmla="*/ 499 h 1207"/>
                  <a:gd name="T6" fmla="*/ 126 w 570"/>
                  <a:gd name="T7" fmla="*/ 495 h 1207"/>
                  <a:gd name="T8" fmla="*/ 149 w 570"/>
                  <a:gd name="T9" fmla="*/ 391 h 1207"/>
                  <a:gd name="T10" fmla="*/ 195 w 570"/>
                  <a:gd name="T11" fmla="*/ 264 h 1207"/>
                  <a:gd name="T12" fmla="*/ 219 w 570"/>
                  <a:gd name="T13" fmla="*/ 51 h 1207"/>
                  <a:gd name="T14" fmla="*/ 30 w 570"/>
                  <a:gd name="T15" fmla="*/ 43 h 1207"/>
                  <a:gd name="T16" fmla="*/ 40 w 570"/>
                  <a:gd name="T17" fmla="*/ 307 h 12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0"/>
                  <a:gd name="T28" fmla="*/ 0 h 1207"/>
                  <a:gd name="T29" fmla="*/ 570 w 570"/>
                  <a:gd name="T30" fmla="*/ 1207 h 12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0" h="1207">
                    <a:moveTo>
                      <a:pt x="93" y="723"/>
                    </a:moveTo>
                    <a:cubicBezTo>
                      <a:pt x="105" y="869"/>
                      <a:pt x="129" y="901"/>
                      <a:pt x="140" y="976"/>
                    </a:cubicBezTo>
                    <a:cubicBezTo>
                      <a:pt x="151" y="1051"/>
                      <a:pt x="131" y="1142"/>
                      <a:pt x="156" y="1173"/>
                    </a:cubicBezTo>
                    <a:cubicBezTo>
                      <a:pt x="181" y="1204"/>
                      <a:pt x="259" y="1207"/>
                      <a:pt x="290" y="1165"/>
                    </a:cubicBezTo>
                    <a:cubicBezTo>
                      <a:pt x="321" y="1123"/>
                      <a:pt x="316" y="1010"/>
                      <a:pt x="343" y="919"/>
                    </a:cubicBezTo>
                    <a:cubicBezTo>
                      <a:pt x="370" y="828"/>
                      <a:pt x="424" y="756"/>
                      <a:pt x="451" y="622"/>
                    </a:cubicBezTo>
                    <a:cubicBezTo>
                      <a:pt x="479" y="489"/>
                      <a:pt x="570" y="208"/>
                      <a:pt x="506" y="121"/>
                    </a:cubicBezTo>
                    <a:cubicBezTo>
                      <a:pt x="442" y="34"/>
                      <a:pt x="138" y="0"/>
                      <a:pt x="69" y="100"/>
                    </a:cubicBezTo>
                    <a:cubicBezTo>
                      <a:pt x="0" y="200"/>
                      <a:pt x="78" y="584"/>
                      <a:pt x="93" y="7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51" name="Oval 27"/>
              <p:cNvSpPr>
                <a:spLocks noChangeArrowheads="1"/>
              </p:cNvSpPr>
              <p:nvPr/>
            </p:nvSpPr>
            <p:spPr bwMode="auto">
              <a:xfrm>
                <a:off x="491" y="2388"/>
                <a:ext cx="118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endParaRPr lang="es-ES" sz="20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52" name="Oval 28"/>
              <p:cNvSpPr>
                <a:spLocks noChangeArrowheads="1"/>
              </p:cNvSpPr>
              <p:nvPr/>
            </p:nvSpPr>
            <p:spPr bwMode="auto">
              <a:xfrm>
                <a:off x="1062" y="2390"/>
                <a:ext cx="117" cy="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 eaLnBrk="1" hangingPunct="1">
                  <a:spcBef>
                    <a:spcPct val="0"/>
                  </a:spcBef>
                </a:pPr>
                <a:endParaRPr lang="es-ES" sz="20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20253" name="Freeform 29"/>
              <p:cNvSpPr>
                <a:spLocks/>
              </p:cNvSpPr>
              <p:nvPr/>
            </p:nvSpPr>
            <p:spPr bwMode="auto">
              <a:xfrm>
                <a:off x="520" y="2438"/>
                <a:ext cx="639" cy="413"/>
              </a:xfrm>
              <a:custGeom>
                <a:avLst/>
                <a:gdLst>
                  <a:gd name="T0" fmla="*/ 368 w 1476"/>
                  <a:gd name="T1" fmla="*/ 175 h 972"/>
                  <a:gd name="T2" fmla="*/ 270 w 1476"/>
                  <a:gd name="T3" fmla="*/ 175 h 972"/>
                  <a:gd name="T4" fmla="*/ 223 w 1476"/>
                  <a:gd name="T5" fmla="*/ 205 h 972"/>
                  <a:gd name="T6" fmla="*/ 172 w 1476"/>
                  <a:gd name="T7" fmla="*/ 214 h 972"/>
                  <a:gd name="T8" fmla="*/ 113 w 1476"/>
                  <a:gd name="T9" fmla="*/ 156 h 972"/>
                  <a:gd name="T10" fmla="*/ 75 w 1476"/>
                  <a:gd name="T11" fmla="*/ 28 h 972"/>
                  <a:gd name="T12" fmla="*/ 3 w 1476"/>
                  <a:gd name="T13" fmla="*/ 8 h 972"/>
                  <a:gd name="T14" fmla="*/ 55 w 1476"/>
                  <a:gd name="T15" fmla="*/ 79 h 972"/>
                  <a:gd name="T16" fmla="*/ 94 w 1476"/>
                  <a:gd name="T17" fmla="*/ 175 h 972"/>
                  <a:gd name="T18" fmla="*/ 152 w 1476"/>
                  <a:gd name="T19" fmla="*/ 233 h 972"/>
                  <a:gd name="T20" fmla="*/ 231 w 1476"/>
                  <a:gd name="T21" fmla="*/ 252 h 972"/>
                  <a:gd name="T22" fmla="*/ 270 w 1476"/>
                  <a:gd name="T23" fmla="*/ 252 h 972"/>
                  <a:gd name="T24" fmla="*/ 270 w 1476"/>
                  <a:gd name="T25" fmla="*/ 368 h 972"/>
                  <a:gd name="T26" fmla="*/ 310 w 1476"/>
                  <a:gd name="T27" fmla="*/ 407 h 972"/>
                  <a:gd name="T28" fmla="*/ 329 w 1476"/>
                  <a:gd name="T29" fmla="*/ 387 h 972"/>
                  <a:gd name="T30" fmla="*/ 349 w 1476"/>
                  <a:gd name="T31" fmla="*/ 407 h 972"/>
                  <a:gd name="T32" fmla="*/ 368 w 1476"/>
                  <a:gd name="T33" fmla="*/ 407 h 972"/>
                  <a:gd name="T34" fmla="*/ 388 w 1476"/>
                  <a:gd name="T35" fmla="*/ 368 h 972"/>
                  <a:gd name="T36" fmla="*/ 407 w 1476"/>
                  <a:gd name="T37" fmla="*/ 252 h 972"/>
                  <a:gd name="T38" fmla="*/ 458 w 1476"/>
                  <a:gd name="T39" fmla="*/ 259 h 972"/>
                  <a:gd name="T40" fmla="*/ 506 w 1476"/>
                  <a:gd name="T41" fmla="*/ 233 h 972"/>
                  <a:gd name="T42" fmla="*/ 594 w 1476"/>
                  <a:gd name="T43" fmla="*/ 82 h 972"/>
                  <a:gd name="T44" fmla="*/ 639 w 1476"/>
                  <a:gd name="T45" fmla="*/ 22 h 972"/>
                  <a:gd name="T46" fmla="*/ 594 w 1476"/>
                  <a:gd name="T47" fmla="*/ 19 h 972"/>
                  <a:gd name="T48" fmla="*/ 560 w 1476"/>
                  <a:gd name="T49" fmla="*/ 96 h 972"/>
                  <a:gd name="T50" fmla="*/ 506 w 1476"/>
                  <a:gd name="T51" fmla="*/ 195 h 972"/>
                  <a:gd name="T52" fmla="*/ 466 w 1476"/>
                  <a:gd name="T53" fmla="*/ 233 h 972"/>
                  <a:gd name="T54" fmla="*/ 427 w 1476"/>
                  <a:gd name="T55" fmla="*/ 214 h 972"/>
                  <a:gd name="T56" fmla="*/ 368 w 1476"/>
                  <a:gd name="T57" fmla="*/ 175 h 9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76"/>
                  <a:gd name="T88" fmla="*/ 0 h 972"/>
                  <a:gd name="T89" fmla="*/ 1476 w 1476"/>
                  <a:gd name="T90" fmla="*/ 972 h 9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76" h="972">
                    <a:moveTo>
                      <a:pt x="851" y="412"/>
                    </a:moveTo>
                    <a:cubicBezTo>
                      <a:pt x="791" y="397"/>
                      <a:pt x="680" y="400"/>
                      <a:pt x="624" y="412"/>
                    </a:cubicBezTo>
                    <a:cubicBezTo>
                      <a:pt x="568" y="424"/>
                      <a:pt x="552" y="468"/>
                      <a:pt x="514" y="483"/>
                    </a:cubicBezTo>
                    <a:cubicBezTo>
                      <a:pt x="476" y="498"/>
                      <a:pt x="439" y="522"/>
                      <a:pt x="397" y="503"/>
                    </a:cubicBezTo>
                    <a:cubicBezTo>
                      <a:pt x="355" y="484"/>
                      <a:pt x="298" y="440"/>
                      <a:pt x="261" y="367"/>
                    </a:cubicBezTo>
                    <a:cubicBezTo>
                      <a:pt x="224" y="294"/>
                      <a:pt x="216" y="125"/>
                      <a:pt x="174" y="67"/>
                    </a:cubicBezTo>
                    <a:cubicBezTo>
                      <a:pt x="132" y="9"/>
                      <a:pt x="16" y="0"/>
                      <a:pt x="8" y="20"/>
                    </a:cubicBezTo>
                    <a:cubicBezTo>
                      <a:pt x="0" y="40"/>
                      <a:pt x="92" y="121"/>
                      <a:pt x="127" y="186"/>
                    </a:cubicBezTo>
                    <a:cubicBezTo>
                      <a:pt x="162" y="251"/>
                      <a:pt x="179" y="352"/>
                      <a:pt x="216" y="412"/>
                    </a:cubicBezTo>
                    <a:cubicBezTo>
                      <a:pt x="253" y="472"/>
                      <a:pt x="299" y="519"/>
                      <a:pt x="352" y="549"/>
                    </a:cubicBezTo>
                    <a:cubicBezTo>
                      <a:pt x="405" y="579"/>
                      <a:pt x="488" y="587"/>
                      <a:pt x="533" y="594"/>
                    </a:cubicBezTo>
                    <a:cubicBezTo>
                      <a:pt x="578" y="601"/>
                      <a:pt x="609" y="549"/>
                      <a:pt x="624" y="594"/>
                    </a:cubicBezTo>
                    <a:cubicBezTo>
                      <a:pt x="639" y="639"/>
                      <a:pt x="609" y="806"/>
                      <a:pt x="624" y="866"/>
                    </a:cubicBezTo>
                    <a:cubicBezTo>
                      <a:pt x="639" y="926"/>
                      <a:pt x="692" y="950"/>
                      <a:pt x="715" y="957"/>
                    </a:cubicBezTo>
                    <a:cubicBezTo>
                      <a:pt x="738" y="964"/>
                      <a:pt x="745" y="911"/>
                      <a:pt x="760" y="911"/>
                    </a:cubicBezTo>
                    <a:cubicBezTo>
                      <a:pt x="775" y="911"/>
                      <a:pt x="790" y="949"/>
                      <a:pt x="805" y="957"/>
                    </a:cubicBezTo>
                    <a:cubicBezTo>
                      <a:pt x="820" y="965"/>
                      <a:pt x="836" y="972"/>
                      <a:pt x="851" y="957"/>
                    </a:cubicBezTo>
                    <a:cubicBezTo>
                      <a:pt x="866" y="942"/>
                      <a:pt x="881" y="926"/>
                      <a:pt x="896" y="866"/>
                    </a:cubicBezTo>
                    <a:cubicBezTo>
                      <a:pt x="911" y="806"/>
                      <a:pt x="914" y="637"/>
                      <a:pt x="941" y="594"/>
                    </a:cubicBezTo>
                    <a:cubicBezTo>
                      <a:pt x="968" y="551"/>
                      <a:pt x="1020" y="616"/>
                      <a:pt x="1058" y="609"/>
                    </a:cubicBezTo>
                    <a:cubicBezTo>
                      <a:pt x="1096" y="602"/>
                      <a:pt x="1116" y="618"/>
                      <a:pt x="1168" y="549"/>
                    </a:cubicBezTo>
                    <a:cubicBezTo>
                      <a:pt x="1220" y="480"/>
                      <a:pt x="1322" y="277"/>
                      <a:pt x="1373" y="194"/>
                    </a:cubicBezTo>
                    <a:cubicBezTo>
                      <a:pt x="1424" y="111"/>
                      <a:pt x="1476" y="76"/>
                      <a:pt x="1476" y="51"/>
                    </a:cubicBezTo>
                    <a:cubicBezTo>
                      <a:pt x="1476" y="26"/>
                      <a:pt x="1403" y="15"/>
                      <a:pt x="1373" y="44"/>
                    </a:cubicBezTo>
                    <a:cubicBezTo>
                      <a:pt x="1343" y="73"/>
                      <a:pt x="1328" y="156"/>
                      <a:pt x="1294" y="225"/>
                    </a:cubicBezTo>
                    <a:cubicBezTo>
                      <a:pt x="1260" y="294"/>
                      <a:pt x="1204" y="404"/>
                      <a:pt x="1168" y="458"/>
                    </a:cubicBezTo>
                    <a:cubicBezTo>
                      <a:pt x="1132" y="512"/>
                      <a:pt x="1107" y="542"/>
                      <a:pt x="1077" y="549"/>
                    </a:cubicBezTo>
                    <a:cubicBezTo>
                      <a:pt x="1047" y="556"/>
                      <a:pt x="1017" y="526"/>
                      <a:pt x="987" y="503"/>
                    </a:cubicBezTo>
                    <a:cubicBezTo>
                      <a:pt x="957" y="480"/>
                      <a:pt x="911" y="427"/>
                      <a:pt x="851" y="4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54" name="Freeform 30"/>
              <p:cNvSpPr>
                <a:spLocks/>
              </p:cNvSpPr>
              <p:nvPr/>
            </p:nvSpPr>
            <p:spPr bwMode="auto">
              <a:xfrm>
                <a:off x="761" y="2926"/>
                <a:ext cx="172" cy="193"/>
              </a:xfrm>
              <a:custGeom>
                <a:avLst/>
                <a:gdLst>
                  <a:gd name="T0" fmla="*/ 6 w 398"/>
                  <a:gd name="T1" fmla="*/ 10 h 452"/>
                  <a:gd name="T2" fmla="*/ 45 w 398"/>
                  <a:gd name="T3" fmla="*/ 29 h 452"/>
                  <a:gd name="T4" fmla="*/ 65 w 398"/>
                  <a:gd name="T5" fmla="*/ 87 h 452"/>
                  <a:gd name="T6" fmla="*/ 104 w 398"/>
                  <a:gd name="T7" fmla="*/ 87 h 452"/>
                  <a:gd name="T8" fmla="*/ 124 w 398"/>
                  <a:gd name="T9" fmla="*/ 49 h 452"/>
                  <a:gd name="T10" fmla="*/ 143 w 398"/>
                  <a:gd name="T11" fmla="*/ 29 h 452"/>
                  <a:gd name="T12" fmla="*/ 171 w 398"/>
                  <a:gd name="T13" fmla="*/ 41 h 452"/>
                  <a:gd name="T14" fmla="*/ 149 w 398"/>
                  <a:gd name="T15" fmla="*/ 123 h 452"/>
                  <a:gd name="T16" fmla="*/ 104 w 398"/>
                  <a:gd name="T17" fmla="*/ 126 h 452"/>
                  <a:gd name="T18" fmla="*/ 97 w 398"/>
                  <a:gd name="T19" fmla="*/ 179 h 452"/>
                  <a:gd name="T20" fmla="*/ 65 w 398"/>
                  <a:gd name="T21" fmla="*/ 184 h 452"/>
                  <a:gd name="T22" fmla="*/ 65 w 398"/>
                  <a:gd name="T23" fmla="*/ 126 h 452"/>
                  <a:gd name="T24" fmla="*/ 36 w 398"/>
                  <a:gd name="T25" fmla="*/ 121 h 452"/>
                  <a:gd name="T26" fmla="*/ 6 w 398"/>
                  <a:gd name="T27" fmla="*/ 87 h 452"/>
                  <a:gd name="T28" fmla="*/ 6 w 398"/>
                  <a:gd name="T29" fmla="*/ 10 h 4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8"/>
                  <a:gd name="T46" fmla="*/ 0 h 452"/>
                  <a:gd name="T47" fmla="*/ 398 w 398"/>
                  <a:gd name="T48" fmla="*/ 452 h 4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8" h="452">
                    <a:moveTo>
                      <a:pt x="15" y="23"/>
                    </a:moveTo>
                    <a:cubicBezTo>
                      <a:pt x="30" y="0"/>
                      <a:pt x="82" y="38"/>
                      <a:pt x="105" y="68"/>
                    </a:cubicBezTo>
                    <a:cubicBezTo>
                      <a:pt x="128" y="98"/>
                      <a:pt x="128" y="181"/>
                      <a:pt x="151" y="204"/>
                    </a:cubicBezTo>
                    <a:cubicBezTo>
                      <a:pt x="174" y="227"/>
                      <a:pt x="218" y="219"/>
                      <a:pt x="241" y="204"/>
                    </a:cubicBezTo>
                    <a:cubicBezTo>
                      <a:pt x="264" y="189"/>
                      <a:pt x="272" y="137"/>
                      <a:pt x="287" y="114"/>
                    </a:cubicBezTo>
                    <a:cubicBezTo>
                      <a:pt x="302" y="91"/>
                      <a:pt x="314" y="71"/>
                      <a:pt x="332" y="68"/>
                    </a:cubicBezTo>
                    <a:cubicBezTo>
                      <a:pt x="350" y="65"/>
                      <a:pt x="394" y="60"/>
                      <a:pt x="396" y="97"/>
                    </a:cubicBezTo>
                    <a:cubicBezTo>
                      <a:pt x="398" y="134"/>
                      <a:pt x="371" y="256"/>
                      <a:pt x="345" y="289"/>
                    </a:cubicBezTo>
                    <a:cubicBezTo>
                      <a:pt x="319" y="322"/>
                      <a:pt x="261" y="273"/>
                      <a:pt x="241" y="295"/>
                    </a:cubicBezTo>
                    <a:cubicBezTo>
                      <a:pt x="221" y="317"/>
                      <a:pt x="239" y="396"/>
                      <a:pt x="224" y="419"/>
                    </a:cubicBezTo>
                    <a:cubicBezTo>
                      <a:pt x="209" y="442"/>
                      <a:pt x="163" y="452"/>
                      <a:pt x="151" y="431"/>
                    </a:cubicBezTo>
                    <a:cubicBezTo>
                      <a:pt x="139" y="410"/>
                      <a:pt x="162" y="320"/>
                      <a:pt x="151" y="295"/>
                    </a:cubicBezTo>
                    <a:cubicBezTo>
                      <a:pt x="140" y="270"/>
                      <a:pt x="107" y="298"/>
                      <a:pt x="84" y="283"/>
                    </a:cubicBezTo>
                    <a:cubicBezTo>
                      <a:pt x="61" y="268"/>
                      <a:pt x="26" y="247"/>
                      <a:pt x="15" y="204"/>
                    </a:cubicBezTo>
                    <a:cubicBezTo>
                      <a:pt x="4" y="161"/>
                      <a:pt x="0" y="46"/>
                      <a:pt x="1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55" name="Freeform 31"/>
              <p:cNvSpPr>
                <a:spLocks/>
              </p:cNvSpPr>
              <p:nvPr/>
            </p:nvSpPr>
            <p:spPr bwMode="auto">
              <a:xfrm>
                <a:off x="727" y="2696"/>
                <a:ext cx="288" cy="335"/>
              </a:xfrm>
              <a:custGeom>
                <a:avLst/>
                <a:gdLst>
                  <a:gd name="T0" fmla="*/ 39 w 665"/>
                  <a:gd name="T1" fmla="*/ 10 h 787"/>
                  <a:gd name="T2" fmla="*/ 256 w 665"/>
                  <a:gd name="T3" fmla="*/ 29 h 787"/>
                  <a:gd name="T4" fmla="*/ 236 w 665"/>
                  <a:gd name="T5" fmla="*/ 145 h 787"/>
                  <a:gd name="T6" fmla="*/ 157 w 665"/>
                  <a:gd name="T7" fmla="*/ 222 h 787"/>
                  <a:gd name="T8" fmla="*/ 138 w 665"/>
                  <a:gd name="T9" fmla="*/ 299 h 787"/>
                  <a:gd name="T10" fmla="*/ 138 w 665"/>
                  <a:gd name="T11" fmla="*/ 319 h 787"/>
                  <a:gd name="T12" fmla="*/ 112 w 665"/>
                  <a:gd name="T13" fmla="*/ 319 h 787"/>
                  <a:gd name="T14" fmla="*/ 118 w 665"/>
                  <a:gd name="T15" fmla="*/ 222 h 787"/>
                  <a:gd name="T16" fmla="*/ 79 w 665"/>
                  <a:gd name="T17" fmla="*/ 183 h 787"/>
                  <a:gd name="T18" fmla="*/ 19 w 665"/>
                  <a:gd name="T19" fmla="*/ 87 h 787"/>
                  <a:gd name="T20" fmla="*/ 39 w 665"/>
                  <a:gd name="T21" fmla="*/ 10 h 7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787"/>
                  <a:gd name="T35" fmla="*/ 665 w 665"/>
                  <a:gd name="T36" fmla="*/ 787 h 7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787">
                    <a:moveTo>
                      <a:pt x="91" y="23"/>
                    </a:moveTo>
                    <a:cubicBezTo>
                      <a:pt x="182" y="0"/>
                      <a:pt x="515" y="15"/>
                      <a:pt x="590" y="68"/>
                    </a:cubicBezTo>
                    <a:cubicBezTo>
                      <a:pt x="665" y="121"/>
                      <a:pt x="582" y="265"/>
                      <a:pt x="544" y="340"/>
                    </a:cubicBezTo>
                    <a:cubicBezTo>
                      <a:pt x="506" y="415"/>
                      <a:pt x="401" y="462"/>
                      <a:pt x="363" y="522"/>
                    </a:cubicBezTo>
                    <a:cubicBezTo>
                      <a:pt x="325" y="582"/>
                      <a:pt x="325" y="665"/>
                      <a:pt x="318" y="703"/>
                    </a:cubicBezTo>
                    <a:cubicBezTo>
                      <a:pt x="311" y="741"/>
                      <a:pt x="328" y="741"/>
                      <a:pt x="318" y="749"/>
                    </a:cubicBezTo>
                    <a:cubicBezTo>
                      <a:pt x="308" y="757"/>
                      <a:pt x="266" y="787"/>
                      <a:pt x="258" y="749"/>
                    </a:cubicBezTo>
                    <a:cubicBezTo>
                      <a:pt x="250" y="711"/>
                      <a:pt x="285" y="575"/>
                      <a:pt x="272" y="522"/>
                    </a:cubicBezTo>
                    <a:cubicBezTo>
                      <a:pt x="259" y="469"/>
                      <a:pt x="220" y="484"/>
                      <a:pt x="182" y="431"/>
                    </a:cubicBezTo>
                    <a:cubicBezTo>
                      <a:pt x="144" y="378"/>
                      <a:pt x="60" y="272"/>
                      <a:pt x="45" y="204"/>
                    </a:cubicBezTo>
                    <a:cubicBezTo>
                      <a:pt x="30" y="136"/>
                      <a:pt x="0" y="46"/>
                      <a:pt x="91" y="23"/>
                    </a:cubicBezTo>
                    <a:close/>
                  </a:path>
                </a:pathLst>
              </a:custGeom>
              <a:solidFill>
                <a:srgbClr val="FF0000">
                  <a:alpha val="2901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820256" name="Group 32"/>
          <p:cNvGrpSpPr>
            <a:grpSpLocks/>
          </p:cNvGrpSpPr>
          <p:nvPr/>
        </p:nvGrpSpPr>
        <p:grpSpPr bwMode="auto">
          <a:xfrm>
            <a:off x="3971925" y="4268788"/>
            <a:ext cx="1454150" cy="814387"/>
            <a:chOff x="612" y="2659"/>
            <a:chExt cx="469" cy="181"/>
          </a:xfrm>
        </p:grpSpPr>
        <p:sp>
          <p:nvSpPr>
            <p:cNvPr id="820257" name="Line 33"/>
            <p:cNvSpPr>
              <a:spLocks noChangeShapeType="1"/>
            </p:cNvSpPr>
            <p:nvPr/>
          </p:nvSpPr>
          <p:spPr bwMode="auto">
            <a:xfrm>
              <a:off x="612" y="2659"/>
              <a:ext cx="136" cy="181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58" name="Line 34"/>
            <p:cNvSpPr>
              <a:spLocks noChangeShapeType="1"/>
            </p:cNvSpPr>
            <p:nvPr/>
          </p:nvSpPr>
          <p:spPr bwMode="auto">
            <a:xfrm flipH="1">
              <a:off x="945" y="2659"/>
              <a:ext cx="136" cy="181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0259" name="Line 35"/>
          <p:cNvSpPr>
            <a:spLocks noChangeShapeType="1"/>
          </p:cNvSpPr>
          <p:nvPr/>
        </p:nvSpPr>
        <p:spPr bwMode="auto">
          <a:xfrm>
            <a:off x="4643438" y="2133600"/>
            <a:ext cx="282575" cy="15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20260" name="Group 36"/>
          <p:cNvGrpSpPr>
            <a:grpSpLocks/>
          </p:cNvGrpSpPr>
          <p:nvPr/>
        </p:nvGrpSpPr>
        <p:grpSpPr bwMode="auto">
          <a:xfrm>
            <a:off x="3925888" y="3756025"/>
            <a:ext cx="1687512" cy="1792288"/>
            <a:chOff x="567" y="2432"/>
            <a:chExt cx="544" cy="597"/>
          </a:xfrm>
        </p:grpSpPr>
        <p:sp>
          <p:nvSpPr>
            <p:cNvPr id="820261" name="Freeform 37"/>
            <p:cNvSpPr>
              <a:spLocks/>
            </p:cNvSpPr>
            <p:nvPr/>
          </p:nvSpPr>
          <p:spPr bwMode="auto">
            <a:xfrm>
              <a:off x="567" y="2432"/>
              <a:ext cx="544" cy="1"/>
            </a:xfrm>
            <a:custGeom>
              <a:avLst/>
              <a:gdLst>
                <a:gd name="T0" fmla="*/ 0 w 544"/>
                <a:gd name="T1" fmla="*/ 0 h 1"/>
                <a:gd name="T2" fmla="*/ 544 w 544"/>
                <a:gd name="T3" fmla="*/ 0 h 1"/>
                <a:gd name="T4" fmla="*/ 0 60000 65536"/>
                <a:gd name="T5" fmla="*/ 0 60000 65536"/>
                <a:gd name="T6" fmla="*/ 0 w 544"/>
                <a:gd name="T7" fmla="*/ 0 h 1"/>
                <a:gd name="T8" fmla="*/ 544 w 5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4" h="1">
                  <a:moveTo>
                    <a:pt x="0" y="0"/>
                  </a:moveTo>
                  <a:cubicBezTo>
                    <a:pt x="0" y="0"/>
                    <a:pt x="272" y="0"/>
                    <a:pt x="544" y="0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62" name="Freeform 38"/>
            <p:cNvSpPr>
              <a:spLocks/>
            </p:cNvSpPr>
            <p:nvPr/>
          </p:nvSpPr>
          <p:spPr bwMode="auto">
            <a:xfrm>
              <a:off x="567" y="2432"/>
              <a:ext cx="211" cy="363"/>
            </a:xfrm>
            <a:custGeom>
              <a:avLst/>
              <a:gdLst>
                <a:gd name="T0" fmla="*/ 0 w 211"/>
                <a:gd name="T1" fmla="*/ 0 h 363"/>
                <a:gd name="T2" fmla="*/ 181 w 211"/>
                <a:gd name="T3" fmla="*/ 91 h 363"/>
                <a:gd name="T4" fmla="*/ 181 w 211"/>
                <a:gd name="T5" fmla="*/ 272 h 363"/>
                <a:gd name="T6" fmla="*/ 181 w 211"/>
                <a:gd name="T7" fmla="*/ 363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363"/>
                <a:gd name="T14" fmla="*/ 211 w 211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363">
                  <a:moveTo>
                    <a:pt x="0" y="0"/>
                  </a:moveTo>
                  <a:cubicBezTo>
                    <a:pt x="75" y="23"/>
                    <a:pt x="151" y="46"/>
                    <a:pt x="181" y="91"/>
                  </a:cubicBezTo>
                  <a:cubicBezTo>
                    <a:pt x="211" y="136"/>
                    <a:pt x="181" y="227"/>
                    <a:pt x="181" y="272"/>
                  </a:cubicBezTo>
                  <a:cubicBezTo>
                    <a:pt x="181" y="317"/>
                    <a:pt x="181" y="340"/>
                    <a:pt x="181" y="363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63" name="Freeform 39"/>
            <p:cNvSpPr>
              <a:spLocks/>
            </p:cNvSpPr>
            <p:nvPr/>
          </p:nvSpPr>
          <p:spPr bwMode="auto">
            <a:xfrm>
              <a:off x="748" y="2840"/>
              <a:ext cx="182" cy="189"/>
            </a:xfrm>
            <a:custGeom>
              <a:avLst/>
              <a:gdLst>
                <a:gd name="T0" fmla="*/ 0 w 182"/>
                <a:gd name="T1" fmla="*/ 0 h 189"/>
                <a:gd name="T2" fmla="*/ 45 w 182"/>
                <a:gd name="T3" fmla="*/ 91 h 189"/>
                <a:gd name="T4" fmla="*/ 91 w 182"/>
                <a:gd name="T5" fmla="*/ 182 h 189"/>
                <a:gd name="T6" fmla="*/ 136 w 182"/>
                <a:gd name="T7" fmla="*/ 136 h 189"/>
                <a:gd name="T8" fmla="*/ 182 w 182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189"/>
                <a:gd name="T17" fmla="*/ 182 w 182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189">
                  <a:moveTo>
                    <a:pt x="0" y="0"/>
                  </a:moveTo>
                  <a:cubicBezTo>
                    <a:pt x="15" y="30"/>
                    <a:pt x="30" y="61"/>
                    <a:pt x="45" y="91"/>
                  </a:cubicBezTo>
                  <a:cubicBezTo>
                    <a:pt x="60" y="121"/>
                    <a:pt x="76" y="175"/>
                    <a:pt x="91" y="182"/>
                  </a:cubicBezTo>
                  <a:cubicBezTo>
                    <a:pt x="106" y="189"/>
                    <a:pt x="121" y="166"/>
                    <a:pt x="136" y="136"/>
                  </a:cubicBezTo>
                  <a:cubicBezTo>
                    <a:pt x="151" y="106"/>
                    <a:pt x="166" y="53"/>
                    <a:pt x="182" y="0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64" name="Freeform 40"/>
            <p:cNvSpPr>
              <a:spLocks/>
            </p:cNvSpPr>
            <p:nvPr/>
          </p:nvSpPr>
          <p:spPr bwMode="auto">
            <a:xfrm>
              <a:off x="923" y="2432"/>
              <a:ext cx="143" cy="363"/>
            </a:xfrm>
            <a:custGeom>
              <a:avLst/>
              <a:gdLst>
                <a:gd name="T0" fmla="*/ 143 w 143"/>
                <a:gd name="T1" fmla="*/ 0 h 363"/>
                <a:gd name="T2" fmla="*/ 52 w 143"/>
                <a:gd name="T3" fmla="*/ 91 h 363"/>
                <a:gd name="T4" fmla="*/ 7 w 143"/>
                <a:gd name="T5" fmla="*/ 182 h 363"/>
                <a:gd name="T6" fmla="*/ 7 w 143"/>
                <a:gd name="T7" fmla="*/ 363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363"/>
                <a:gd name="T14" fmla="*/ 143 w 143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363">
                  <a:moveTo>
                    <a:pt x="143" y="0"/>
                  </a:moveTo>
                  <a:cubicBezTo>
                    <a:pt x="109" y="30"/>
                    <a:pt x="75" y="61"/>
                    <a:pt x="52" y="91"/>
                  </a:cubicBezTo>
                  <a:cubicBezTo>
                    <a:pt x="29" y="121"/>
                    <a:pt x="14" y="137"/>
                    <a:pt x="7" y="182"/>
                  </a:cubicBezTo>
                  <a:cubicBezTo>
                    <a:pt x="0" y="227"/>
                    <a:pt x="3" y="295"/>
                    <a:pt x="7" y="363"/>
                  </a:cubicBezTo>
                </a:path>
              </a:pathLst>
            </a:custGeom>
            <a:noFill/>
            <a:ln w="38100" cmpd="sng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65" name="Freeform 41"/>
            <p:cNvSpPr>
              <a:spLocks/>
            </p:cNvSpPr>
            <p:nvPr/>
          </p:nvSpPr>
          <p:spPr bwMode="auto">
            <a:xfrm>
              <a:off x="748" y="2659"/>
              <a:ext cx="182" cy="45"/>
            </a:xfrm>
            <a:custGeom>
              <a:avLst/>
              <a:gdLst>
                <a:gd name="T0" fmla="*/ 0 w 91"/>
                <a:gd name="T1" fmla="*/ 0 h 1"/>
                <a:gd name="T2" fmla="*/ 182 w 91"/>
                <a:gd name="T3" fmla="*/ 0 h 1"/>
                <a:gd name="T4" fmla="*/ 0 60000 65536"/>
                <a:gd name="T5" fmla="*/ 0 60000 65536"/>
                <a:gd name="T6" fmla="*/ 0 w 91"/>
                <a:gd name="T7" fmla="*/ 0 h 1"/>
                <a:gd name="T8" fmla="*/ 91 w 9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1">
                  <a:moveTo>
                    <a:pt x="0" y="0"/>
                  </a:moveTo>
                  <a:cubicBezTo>
                    <a:pt x="38" y="0"/>
                    <a:pt x="76" y="0"/>
                    <a:pt x="91" y="0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492500" y="3789363"/>
            <a:ext cx="1122363" cy="2122487"/>
            <a:chOff x="2173" y="2523"/>
            <a:chExt cx="707" cy="1337"/>
          </a:xfrm>
        </p:grpSpPr>
        <p:sp>
          <p:nvSpPr>
            <p:cNvPr id="820267" name="Freeform 43"/>
            <p:cNvSpPr>
              <a:spLocks/>
            </p:cNvSpPr>
            <p:nvPr/>
          </p:nvSpPr>
          <p:spPr bwMode="auto">
            <a:xfrm>
              <a:off x="2547" y="3294"/>
              <a:ext cx="192" cy="526"/>
            </a:xfrm>
            <a:custGeom>
              <a:avLst/>
              <a:gdLst>
                <a:gd name="T0" fmla="*/ 192 w 192"/>
                <a:gd name="T1" fmla="*/ 0 h 526"/>
                <a:gd name="T2" fmla="*/ 0 w 192"/>
                <a:gd name="T3" fmla="*/ 526 h 526"/>
                <a:gd name="T4" fmla="*/ 0 60000 65536"/>
                <a:gd name="T5" fmla="*/ 0 60000 65536"/>
                <a:gd name="T6" fmla="*/ 0 w 192"/>
                <a:gd name="T7" fmla="*/ 0 h 526"/>
                <a:gd name="T8" fmla="*/ 192 w 192"/>
                <a:gd name="T9" fmla="*/ 526 h 5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526">
                  <a:moveTo>
                    <a:pt x="192" y="0"/>
                  </a:moveTo>
                  <a:cubicBezTo>
                    <a:pt x="160" y="88"/>
                    <a:pt x="40" y="416"/>
                    <a:pt x="0" y="526"/>
                  </a:cubicBez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68" name="Freeform 44"/>
            <p:cNvSpPr>
              <a:spLocks/>
            </p:cNvSpPr>
            <p:nvPr/>
          </p:nvSpPr>
          <p:spPr bwMode="auto">
            <a:xfrm>
              <a:off x="2728" y="3577"/>
              <a:ext cx="152" cy="283"/>
            </a:xfrm>
            <a:custGeom>
              <a:avLst/>
              <a:gdLst>
                <a:gd name="T0" fmla="*/ 152 w 152"/>
                <a:gd name="T1" fmla="*/ 0 h 283"/>
                <a:gd name="T2" fmla="*/ 0 w 152"/>
                <a:gd name="T3" fmla="*/ 283 h 283"/>
                <a:gd name="T4" fmla="*/ 0 60000 65536"/>
                <a:gd name="T5" fmla="*/ 0 60000 65536"/>
                <a:gd name="T6" fmla="*/ 0 w 152"/>
                <a:gd name="T7" fmla="*/ 0 h 283"/>
                <a:gd name="T8" fmla="*/ 152 w 152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283">
                  <a:moveTo>
                    <a:pt x="152" y="0"/>
                  </a:moveTo>
                  <a:cubicBezTo>
                    <a:pt x="127" y="47"/>
                    <a:pt x="32" y="224"/>
                    <a:pt x="0" y="283"/>
                  </a:cubicBez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69" name="Freeform 45"/>
            <p:cNvSpPr>
              <a:spLocks/>
            </p:cNvSpPr>
            <p:nvPr/>
          </p:nvSpPr>
          <p:spPr bwMode="auto">
            <a:xfrm>
              <a:off x="2173" y="2523"/>
              <a:ext cx="702" cy="711"/>
            </a:xfrm>
            <a:custGeom>
              <a:avLst/>
              <a:gdLst>
                <a:gd name="T0" fmla="*/ 702 w 702"/>
                <a:gd name="T1" fmla="*/ 0 h 711"/>
                <a:gd name="T2" fmla="*/ 0 w 702"/>
                <a:gd name="T3" fmla="*/ 711 h 711"/>
                <a:gd name="T4" fmla="*/ 0 60000 65536"/>
                <a:gd name="T5" fmla="*/ 0 60000 65536"/>
                <a:gd name="T6" fmla="*/ 0 w 702"/>
                <a:gd name="T7" fmla="*/ 0 h 711"/>
                <a:gd name="T8" fmla="*/ 702 w 702"/>
                <a:gd name="T9" fmla="*/ 711 h 7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2" h="711">
                  <a:moveTo>
                    <a:pt x="702" y="0"/>
                  </a:moveTo>
                  <a:cubicBezTo>
                    <a:pt x="585" y="118"/>
                    <a:pt x="146" y="563"/>
                    <a:pt x="0" y="711"/>
                  </a:cubicBez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3051175" y="4019550"/>
            <a:ext cx="1114425" cy="1354138"/>
            <a:chOff x="1922" y="2668"/>
            <a:chExt cx="702" cy="853"/>
          </a:xfrm>
        </p:grpSpPr>
        <p:sp>
          <p:nvSpPr>
            <p:cNvPr id="820271" name="Freeform 47"/>
            <p:cNvSpPr>
              <a:spLocks/>
            </p:cNvSpPr>
            <p:nvPr/>
          </p:nvSpPr>
          <p:spPr bwMode="auto">
            <a:xfrm>
              <a:off x="1960" y="2704"/>
              <a:ext cx="660" cy="358"/>
            </a:xfrm>
            <a:custGeom>
              <a:avLst/>
              <a:gdLst>
                <a:gd name="T0" fmla="*/ 660 w 660"/>
                <a:gd name="T1" fmla="*/ 0 h 358"/>
                <a:gd name="T2" fmla="*/ 0 w 660"/>
                <a:gd name="T3" fmla="*/ 358 h 358"/>
                <a:gd name="T4" fmla="*/ 0 60000 65536"/>
                <a:gd name="T5" fmla="*/ 0 60000 65536"/>
                <a:gd name="T6" fmla="*/ 0 w 660"/>
                <a:gd name="T7" fmla="*/ 0 h 358"/>
                <a:gd name="T8" fmla="*/ 660 w 660"/>
                <a:gd name="T9" fmla="*/ 358 h 3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358">
                  <a:moveTo>
                    <a:pt x="660" y="0"/>
                  </a:moveTo>
                  <a:cubicBezTo>
                    <a:pt x="550" y="60"/>
                    <a:pt x="137" y="284"/>
                    <a:pt x="0" y="358"/>
                  </a:cubicBezTo>
                </a:path>
              </a:pathLst>
            </a:custGeom>
            <a:noFill/>
            <a:ln w="38100" cmpd="sng">
              <a:solidFill>
                <a:srgbClr val="006699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72" name="Freeform 48"/>
            <p:cNvSpPr>
              <a:spLocks/>
            </p:cNvSpPr>
            <p:nvPr/>
          </p:nvSpPr>
          <p:spPr bwMode="auto">
            <a:xfrm>
              <a:off x="1922" y="2668"/>
              <a:ext cx="702" cy="85"/>
            </a:xfrm>
            <a:custGeom>
              <a:avLst/>
              <a:gdLst>
                <a:gd name="T0" fmla="*/ 702 w 314"/>
                <a:gd name="T1" fmla="*/ 0 h 140"/>
                <a:gd name="T2" fmla="*/ 0 w 314"/>
                <a:gd name="T3" fmla="*/ 85 h 140"/>
                <a:gd name="T4" fmla="*/ 0 60000 65536"/>
                <a:gd name="T5" fmla="*/ 0 60000 65536"/>
                <a:gd name="T6" fmla="*/ 0 w 314"/>
                <a:gd name="T7" fmla="*/ 0 h 140"/>
                <a:gd name="T8" fmla="*/ 314 w 314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4" h="140">
                  <a:moveTo>
                    <a:pt x="314" y="0"/>
                  </a:moveTo>
                  <a:cubicBezTo>
                    <a:pt x="262" y="23"/>
                    <a:pt x="65" y="111"/>
                    <a:pt x="0" y="140"/>
                  </a:cubicBezTo>
                </a:path>
              </a:pathLst>
            </a:custGeom>
            <a:noFill/>
            <a:ln w="38100" cmpd="sng">
              <a:solidFill>
                <a:srgbClr val="006699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73" name="Freeform 49"/>
            <p:cNvSpPr>
              <a:spLocks/>
            </p:cNvSpPr>
            <p:nvPr/>
          </p:nvSpPr>
          <p:spPr bwMode="auto">
            <a:xfrm>
              <a:off x="2381" y="3032"/>
              <a:ext cx="206" cy="489"/>
            </a:xfrm>
            <a:custGeom>
              <a:avLst/>
              <a:gdLst>
                <a:gd name="T0" fmla="*/ 206 w 172"/>
                <a:gd name="T1" fmla="*/ 0 h 788"/>
                <a:gd name="T2" fmla="*/ 0 w 172"/>
                <a:gd name="T3" fmla="*/ 489 h 788"/>
                <a:gd name="T4" fmla="*/ 0 60000 65536"/>
                <a:gd name="T5" fmla="*/ 0 60000 65536"/>
                <a:gd name="T6" fmla="*/ 0 w 172"/>
                <a:gd name="T7" fmla="*/ 0 h 788"/>
                <a:gd name="T8" fmla="*/ 172 w 172"/>
                <a:gd name="T9" fmla="*/ 788 h 7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" h="788">
                  <a:moveTo>
                    <a:pt x="172" y="0"/>
                  </a:moveTo>
                  <a:cubicBezTo>
                    <a:pt x="143" y="131"/>
                    <a:pt x="36" y="624"/>
                    <a:pt x="0" y="788"/>
                  </a:cubicBezTo>
                </a:path>
              </a:pathLst>
            </a:custGeom>
            <a:noFill/>
            <a:ln w="38100" cmpd="sng">
              <a:solidFill>
                <a:srgbClr val="006699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0274" name="Freeform 50"/>
          <p:cNvSpPr>
            <a:spLocks/>
          </p:cNvSpPr>
          <p:nvPr/>
        </p:nvSpPr>
        <p:spPr bwMode="auto">
          <a:xfrm>
            <a:off x="3898900" y="2117725"/>
            <a:ext cx="592138" cy="1628775"/>
          </a:xfrm>
          <a:custGeom>
            <a:avLst/>
            <a:gdLst>
              <a:gd name="T0" fmla="*/ 592138 w 373"/>
              <a:gd name="T1" fmla="*/ 0 h 1026"/>
              <a:gd name="T2" fmla="*/ 330200 w 373"/>
              <a:gd name="T3" fmla="*/ 533400 h 1026"/>
              <a:gd name="T4" fmla="*/ 0 w 373"/>
              <a:gd name="T5" fmla="*/ 1628775 h 1026"/>
              <a:gd name="T6" fmla="*/ 0 60000 65536"/>
              <a:gd name="T7" fmla="*/ 0 60000 65536"/>
              <a:gd name="T8" fmla="*/ 0 60000 65536"/>
              <a:gd name="T9" fmla="*/ 0 w 373"/>
              <a:gd name="T10" fmla="*/ 0 h 1026"/>
              <a:gd name="T11" fmla="*/ 373 w 373"/>
              <a:gd name="T12" fmla="*/ 1026 h 1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" h="1026">
                <a:moveTo>
                  <a:pt x="373" y="0"/>
                </a:moveTo>
                <a:cubicBezTo>
                  <a:pt x="347" y="57"/>
                  <a:pt x="270" y="165"/>
                  <a:pt x="208" y="336"/>
                </a:cubicBezTo>
                <a:cubicBezTo>
                  <a:pt x="146" y="507"/>
                  <a:pt x="43" y="882"/>
                  <a:pt x="0" y="1026"/>
                </a:cubicBezTo>
              </a:path>
            </a:pathLst>
          </a:custGeom>
          <a:noFill/>
          <a:ln w="57150" cmpd="sng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 flipH="1">
            <a:off x="4932363" y="3789363"/>
            <a:ext cx="1520825" cy="2122487"/>
            <a:chOff x="1922" y="2523"/>
            <a:chExt cx="958" cy="1337"/>
          </a:xfrm>
        </p:grpSpPr>
        <p:sp>
          <p:nvSpPr>
            <p:cNvPr id="820276" name="Freeform 52"/>
            <p:cNvSpPr>
              <a:spLocks/>
            </p:cNvSpPr>
            <p:nvPr/>
          </p:nvSpPr>
          <p:spPr bwMode="auto">
            <a:xfrm>
              <a:off x="2547" y="3294"/>
              <a:ext cx="192" cy="526"/>
            </a:xfrm>
            <a:custGeom>
              <a:avLst/>
              <a:gdLst>
                <a:gd name="T0" fmla="*/ 192 w 192"/>
                <a:gd name="T1" fmla="*/ 0 h 526"/>
                <a:gd name="T2" fmla="*/ 0 w 192"/>
                <a:gd name="T3" fmla="*/ 526 h 526"/>
                <a:gd name="T4" fmla="*/ 0 60000 65536"/>
                <a:gd name="T5" fmla="*/ 0 60000 65536"/>
                <a:gd name="T6" fmla="*/ 0 w 192"/>
                <a:gd name="T7" fmla="*/ 0 h 526"/>
                <a:gd name="T8" fmla="*/ 192 w 192"/>
                <a:gd name="T9" fmla="*/ 526 h 5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526">
                  <a:moveTo>
                    <a:pt x="192" y="0"/>
                  </a:moveTo>
                  <a:cubicBezTo>
                    <a:pt x="160" y="88"/>
                    <a:pt x="40" y="416"/>
                    <a:pt x="0" y="526"/>
                  </a:cubicBez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77" name="Freeform 53"/>
            <p:cNvSpPr>
              <a:spLocks/>
            </p:cNvSpPr>
            <p:nvPr/>
          </p:nvSpPr>
          <p:spPr bwMode="auto">
            <a:xfrm>
              <a:off x="2728" y="3577"/>
              <a:ext cx="152" cy="283"/>
            </a:xfrm>
            <a:custGeom>
              <a:avLst/>
              <a:gdLst>
                <a:gd name="T0" fmla="*/ 152 w 152"/>
                <a:gd name="T1" fmla="*/ 0 h 283"/>
                <a:gd name="T2" fmla="*/ 0 w 152"/>
                <a:gd name="T3" fmla="*/ 283 h 283"/>
                <a:gd name="T4" fmla="*/ 0 60000 65536"/>
                <a:gd name="T5" fmla="*/ 0 60000 65536"/>
                <a:gd name="T6" fmla="*/ 0 w 152"/>
                <a:gd name="T7" fmla="*/ 0 h 283"/>
                <a:gd name="T8" fmla="*/ 152 w 152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283">
                  <a:moveTo>
                    <a:pt x="152" y="0"/>
                  </a:moveTo>
                  <a:cubicBezTo>
                    <a:pt x="127" y="47"/>
                    <a:pt x="32" y="224"/>
                    <a:pt x="0" y="283"/>
                  </a:cubicBez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78" name="Freeform 54"/>
            <p:cNvSpPr>
              <a:spLocks/>
            </p:cNvSpPr>
            <p:nvPr/>
          </p:nvSpPr>
          <p:spPr bwMode="auto">
            <a:xfrm>
              <a:off x="2173" y="2523"/>
              <a:ext cx="702" cy="711"/>
            </a:xfrm>
            <a:custGeom>
              <a:avLst/>
              <a:gdLst>
                <a:gd name="T0" fmla="*/ 702 w 702"/>
                <a:gd name="T1" fmla="*/ 0 h 711"/>
                <a:gd name="T2" fmla="*/ 0 w 702"/>
                <a:gd name="T3" fmla="*/ 711 h 711"/>
                <a:gd name="T4" fmla="*/ 0 60000 65536"/>
                <a:gd name="T5" fmla="*/ 0 60000 65536"/>
                <a:gd name="T6" fmla="*/ 0 w 702"/>
                <a:gd name="T7" fmla="*/ 0 h 711"/>
                <a:gd name="T8" fmla="*/ 702 w 702"/>
                <a:gd name="T9" fmla="*/ 711 h 7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2" h="711">
                  <a:moveTo>
                    <a:pt x="702" y="0"/>
                  </a:moveTo>
                  <a:cubicBezTo>
                    <a:pt x="585" y="118"/>
                    <a:pt x="146" y="563"/>
                    <a:pt x="0" y="711"/>
                  </a:cubicBezTo>
                </a:path>
              </a:pathLst>
            </a:custGeom>
            <a:noFill/>
            <a:ln w="38100" cmpd="sng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79" name="Freeform 55"/>
            <p:cNvSpPr>
              <a:spLocks/>
            </p:cNvSpPr>
            <p:nvPr/>
          </p:nvSpPr>
          <p:spPr bwMode="auto">
            <a:xfrm>
              <a:off x="1960" y="2704"/>
              <a:ext cx="660" cy="358"/>
            </a:xfrm>
            <a:custGeom>
              <a:avLst/>
              <a:gdLst>
                <a:gd name="T0" fmla="*/ 660 w 660"/>
                <a:gd name="T1" fmla="*/ 0 h 358"/>
                <a:gd name="T2" fmla="*/ 0 w 660"/>
                <a:gd name="T3" fmla="*/ 358 h 358"/>
                <a:gd name="T4" fmla="*/ 0 60000 65536"/>
                <a:gd name="T5" fmla="*/ 0 60000 65536"/>
                <a:gd name="T6" fmla="*/ 0 w 660"/>
                <a:gd name="T7" fmla="*/ 0 h 358"/>
                <a:gd name="T8" fmla="*/ 660 w 660"/>
                <a:gd name="T9" fmla="*/ 358 h 3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0" h="358">
                  <a:moveTo>
                    <a:pt x="660" y="0"/>
                  </a:moveTo>
                  <a:cubicBezTo>
                    <a:pt x="550" y="60"/>
                    <a:pt x="137" y="284"/>
                    <a:pt x="0" y="358"/>
                  </a:cubicBezTo>
                </a:path>
              </a:pathLst>
            </a:custGeom>
            <a:noFill/>
            <a:ln w="38100" cmpd="sng">
              <a:solidFill>
                <a:srgbClr val="006699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80" name="Freeform 56"/>
            <p:cNvSpPr>
              <a:spLocks/>
            </p:cNvSpPr>
            <p:nvPr/>
          </p:nvSpPr>
          <p:spPr bwMode="auto">
            <a:xfrm>
              <a:off x="1922" y="2668"/>
              <a:ext cx="702" cy="85"/>
            </a:xfrm>
            <a:custGeom>
              <a:avLst/>
              <a:gdLst>
                <a:gd name="T0" fmla="*/ 702 w 314"/>
                <a:gd name="T1" fmla="*/ 0 h 140"/>
                <a:gd name="T2" fmla="*/ 0 w 314"/>
                <a:gd name="T3" fmla="*/ 85 h 140"/>
                <a:gd name="T4" fmla="*/ 0 60000 65536"/>
                <a:gd name="T5" fmla="*/ 0 60000 65536"/>
                <a:gd name="T6" fmla="*/ 0 w 314"/>
                <a:gd name="T7" fmla="*/ 0 h 140"/>
                <a:gd name="T8" fmla="*/ 314 w 314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4" h="140">
                  <a:moveTo>
                    <a:pt x="314" y="0"/>
                  </a:moveTo>
                  <a:cubicBezTo>
                    <a:pt x="262" y="23"/>
                    <a:pt x="65" y="111"/>
                    <a:pt x="0" y="140"/>
                  </a:cubicBezTo>
                </a:path>
              </a:pathLst>
            </a:custGeom>
            <a:noFill/>
            <a:ln w="38100" cmpd="sng">
              <a:solidFill>
                <a:srgbClr val="006699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0281" name="Freeform 57"/>
            <p:cNvSpPr>
              <a:spLocks/>
            </p:cNvSpPr>
            <p:nvPr/>
          </p:nvSpPr>
          <p:spPr bwMode="auto">
            <a:xfrm>
              <a:off x="2381" y="3032"/>
              <a:ext cx="206" cy="489"/>
            </a:xfrm>
            <a:custGeom>
              <a:avLst/>
              <a:gdLst>
                <a:gd name="T0" fmla="*/ 206 w 172"/>
                <a:gd name="T1" fmla="*/ 0 h 788"/>
                <a:gd name="T2" fmla="*/ 0 w 172"/>
                <a:gd name="T3" fmla="*/ 489 h 788"/>
                <a:gd name="T4" fmla="*/ 0 60000 65536"/>
                <a:gd name="T5" fmla="*/ 0 60000 65536"/>
                <a:gd name="T6" fmla="*/ 0 w 172"/>
                <a:gd name="T7" fmla="*/ 0 h 788"/>
                <a:gd name="T8" fmla="*/ 172 w 172"/>
                <a:gd name="T9" fmla="*/ 788 h 7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" h="788">
                  <a:moveTo>
                    <a:pt x="172" y="0"/>
                  </a:moveTo>
                  <a:cubicBezTo>
                    <a:pt x="143" y="131"/>
                    <a:pt x="36" y="624"/>
                    <a:pt x="0" y="788"/>
                  </a:cubicBezTo>
                </a:path>
              </a:pathLst>
            </a:custGeom>
            <a:noFill/>
            <a:ln w="38100" cmpd="sng">
              <a:solidFill>
                <a:srgbClr val="006699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2843213" y="4941888"/>
            <a:ext cx="3744912" cy="1366837"/>
            <a:chOff x="1791" y="3249"/>
            <a:chExt cx="2359" cy="861"/>
          </a:xfrm>
        </p:grpSpPr>
        <p:grpSp>
          <p:nvGrpSpPr>
            <p:cNvPr id="820284" name="Group 60"/>
            <p:cNvGrpSpPr>
              <a:grpSpLocks/>
            </p:cNvGrpSpPr>
            <p:nvPr/>
          </p:nvGrpSpPr>
          <p:grpSpPr bwMode="auto">
            <a:xfrm>
              <a:off x="1791" y="3249"/>
              <a:ext cx="363" cy="816"/>
              <a:chOff x="1791" y="3249"/>
              <a:chExt cx="363" cy="816"/>
            </a:xfrm>
          </p:grpSpPr>
          <p:sp>
            <p:nvSpPr>
              <p:cNvPr id="820285" name="Freeform 61"/>
              <p:cNvSpPr>
                <a:spLocks/>
              </p:cNvSpPr>
              <p:nvPr/>
            </p:nvSpPr>
            <p:spPr bwMode="auto">
              <a:xfrm>
                <a:off x="1829" y="3430"/>
                <a:ext cx="325" cy="635"/>
              </a:xfrm>
              <a:custGeom>
                <a:avLst/>
                <a:gdLst>
                  <a:gd name="T0" fmla="*/ 325 w 325"/>
                  <a:gd name="T1" fmla="*/ 45 h 635"/>
                  <a:gd name="T2" fmla="*/ 53 w 325"/>
                  <a:gd name="T3" fmla="*/ 45 h 635"/>
                  <a:gd name="T4" fmla="*/ 8 w 325"/>
                  <a:gd name="T5" fmla="*/ 318 h 635"/>
                  <a:gd name="T6" fmla="*/ 8 w 325"/>
                  <a:gd name="T7" fmla="*/ 635 h 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5"/>
                  <a:gd name="T13" fmla="*/ 0 h 635"/>
                  <a:gd name="T14" fmla="*/ 325 w 325"/>
                  <a:gd name="T15" fmla="*/ 635 h 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5" h="635">
                    <a:moveTo>
                      <a:pt x="325" y="45"/>
                    </a:moveTo>
                    <a:cubicBezTo>
                      <a:pt x="215" y="22"/>
                      <a:pt x="106" y="0"/>
                      <a:pt x="53" y="45"/>
                    </a:cubicBezTo>
                    <a:cubicBezTo>
                      <a:pt x="0" y="90"/>
                      <a:pt x="15" y="220"/>
                      <a:pt x="8" y="318"/>
                    </a:cubicBezTo>
                    <a:cubicBezTo>
                      <a:pt x="1" y="416"/>
                      <a:pt x="4" y="525"/>
                      <a:pt x="8" y="635"/>
                    </a:cubicBezTo>
                  </a:path>
                </a:pathLst>
              </a:custGeom>
              <a:noFill/>
              <a:ln w="38100" cmpd="sng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86" name="Freeform 62"/>
              <p:cNvSpPr>
                <a:spLocks/>
              </p:cNvSpPr>
              <p:nvPr/>
            </p:nvSpPr>
            <p:spPr bwMode="auto">
              <a:xfrm>
                <a:off x="1791" y="3294"/>
                <a:ext cx="136" cy="181"/>
              </a:xfrm>
              <a:custGeom>
                <a:avLst/>
                <a:gdLst>
                  <a:gd name="T0" fmla="*/ 0 w 136"/>
                  <a:gd name="T1" fmla="*/ 0 h 181"/>
                  <a:gd name="T2" fmla="*/ 136 w 136"/>
                  <a:gd name="T3" fmla="*/ 181 h 181"/>
                  <a:gd name="T4" fmla="*/ 0 60000 65536"/>
                  <a:gd name="T5" fmla="*/ 0 60000 65536"/>
                  <a:gd name="T6" fmla="*/ 0 w 136"/>
                  <a:gd name="T7" fmla="*/ 0 h 181"/>
                  <a:gd name="T8" fmla="*/ 136 w 136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181">
                    <a:moveTo>
                      <a:pt x="0" y="0"/>
                    </a:moveTo>
                    <a:cubicBezTo>
                      <a:pt x="56" y="75"/>
                      <a:pt x="113" y="151"/>
                      <a:pt x="136" y="181"/>
                    </a:cubicBezTo>
                  </a:path>
                </a:pathLst>
              </a:custGeom>
              <a:noFill/>
              <a:ln w="28575" cmpd="sng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87" name="Line 63"/>
              <p:cNvSpPr>
                <a:spLocks noChangeShapeType="1"/>
              </p:cNvSpPr>
              <p:nvPr/>
            </p:nvSpPr>
            <p:spPr bwMode="auto">
              <a:xfrm flipV="1">
                <a:off x="1973" y="3249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88" name="Freeform 64"/>
              <p:cNvSpPr>
                <a:spLocks/>
              </p:cNvSpPr>
              <p:nvPr/>
            </p:nvSpPr>
            <p:spPr bwMode="auto">
              <a:xfrm>
                <a:off x="2064" y="3259"/>
                <a:ext cx="45" cy="181"/>
              </a:xfrm>
              <a:custGeom>
                <a:avLst/>
                <a:gdLst>
                  <a:gd name="T0" fmla="*/ 0 w 45"/>
                  <a:gd name="T1" fmla="*/ 181 h 181"/>
                  <a:gd name="T2" fmla="*/ 45 w 45"/>
                  <a:gd name="T3" fmla="*/ 0 h 181"/>
                  <a:gd name="T4" fmla="*/ 0 60000 65536"/>
                  <a:gd name="T5" fmla="*/ 0 60000 65536"/>
                  <a:gd name="T6" fmla="*/ 0 w 45"/>
                  <a:gd name="T7" fmla="*/ 0 h 181"/>
                  <a:gd name="T8" fmla="*/ 45 w 45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81">
                    <a:moveTo>
                      <a:pt x="0" y="181"/>
                    </a:moveTo>
                    <a:cubicBezTo>
                      <a:pt x="0" y="181"/>
                      <a:pt x="22" y="90"/>
                      <a:pt x="45" y="0"/>
                    </a:cubicBezTo>
                  </a:path>
                </a:pathLst>
              </a:custGeom>
              <a:noFill/>
              <a:ln w="38100" cmpd="sng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20289" name="Group 65"/>
            <p:cNvGrpSpPr>
              <a:grpSpLocks/>
            </p:cNvGrpSpPr>
            <p:nvPr/>
          </p:nvGrpSpPr>
          <p:grpSpPr bwMode="auto">
            <a:xfrm flipH="1">
              <a:off x="3787" y="3294"/>
              <a:ext cx="363" cy="816"/>
              <a:chOff x="1791" y="3249"/>
              <a:chExt cx="363" cy="816"/>
            </a:xfrm>
          </p:grpSpPr>
          <p:sp>
            <p:nvSpPr>
              <p:cNvPr id="820290" name="Freeform 66"/>
              <p:cNvSpPr>
                <a:spLocks/>
              </p:cNvSpPr>
              <p:nvPr/>
            </p:nvSpPr>
            <p:spPr bwMode="auto">
              <a:xfrm>
                <a:off x="1829" y="3430"/>
                <a:ext cx="325" cy="635"/>
              </a:xfrm>
              <a:custGeom>
                <a:avLst/>
                <a:gdLst>
                  <a:gd name="T0" fmla="*/ 325 w 325"/>
                  <a:gd name="T1" fmla="*/ 45 h 635"/>
                  <a:gd name="T2" fmla="*/ 53 w 325"/>
                  <a:gd name="T3" fmla="*/ 45 h 635"/>
                  <a:gd name="T4" fmla="*/ 8 w 325"/>
                  <a:gd name="T5" fmla="*/ 318 h 635"/>
                  <a:gd name="T6" fmla="*/ 8 w 325"/>
                  <a:gd name="T7" fmla="*/ 635 h 6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5"/>
                  <a:gd name="T13" fmla="*/ 0 h 635"/>
                  <a:gd name="T14" fmla="*/ 325 w 325"/>
                  <a:gd name="T15" fmla="*/ 635 h 6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5" h="635">
                    <a:moveTo>
                      <a:pt x="325" y="45"/>
                    </a:moveTo>
                    <a:cubicBezTo>
                      <a:pt x="215" y="22"/>
                      <a:pt x="106" y="0"/>
                      <a:pt x="53" y="45"/>
                    </a:cubicBezTo>
                    <a:cubicBezTo>
                      <a:pt x="0" y="90"/>
                      <a:pt x="15" y="220"/>
                      <a:pt x="8" y="318"/>
                    </a:cubicBezTo>
                    <a:cubicBezTo>
                      <a:pt x="1" y="416"/>
                      <a:pt x="4" y="525"/>
                      <a:pt x="8" y="635"/>
                    </a:cubicBezTo>
                  </a:path>
                </a:pathLst>
              </a:custGeom>
              <a:noFill/>
              <a:ln w="38100" cmpd="sng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91" name="Freeform 67"/>
              <p:cNvSpPr>
                <a:spLocks/>
              </p:cNvSpPr>
              <p:nvPr/>
            </p:nvSpPr>
            <p:spPr bwMode="auto">
              <a:xfrm>
                <a:off x="1791" y="3294"/>
                <a:ext cx="136" cy="181"/>
              </a:xfrm>
              <a:custGeom>
                <a:avLst/>
                <a:gdLst>
                  <a:gd name="T0" fmla="*/ 0 w 136"/>
                  <a:gd name="T1" fmla="*/ 0 h 181"/>
                  <a:gd name="T2" fmla="*/ 136 w 136"/>
                  <a:gd name="T3" fmla="*/ 181 h 181"/>
                  <a:gd name="T4" fmla="*/ 0 60000 65536"/>
                  <a:gd name="T5" fmla="*/ 0 60000 65536"/>
                  <a:gd name="T6" fmla="*/ 0 w 136"/>
                  <a:gd name="T7" fmla="*/ 0 h 181"/>
                  <a:gd name="T8" fmla="*/ 136 w 136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181">
                    <a:moveTo>
                      <a:pt x="0" y="0"/>
                    </a:moveTo>
                    <a:cubicBezTo>
                      <a:pt x="56" y="75"/>
                      <a:pt x="113" y="151"/>
                      <a:pt x="136" y="181"/>
                    </a:cubicBezTo>
                  </a:path>
                </a:pathLst>
              </a:custGeom>
              <a:noFill/>
              <a:ln w="28575" cmpd="sng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92" name="Line 68"/>
              <p:cNvSpPr>
                <a:spLocks noChangeShapeType="1"/>
              </p:cNvSpPr>
              <p:nvPr/>
            </p:nvSpPr>
            <p:spPr bwMode="auto">
              <a:xfrm flipV="1">
                <a:off x="1973" y="3249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293" name="Freeform 69"/>
              <p:cNvSpPr>
                <a:spLocks/>
              </p:cNvSpPr>
              <p:nvPr/>
            </p:nvSpPr>
            <p:spPr bwMode="auto">
              <a:xfrm>
                <a:off x="2064" y="3259"/>
                <a:ext cx="45" cy="181"/>
              </a:xfrm>
              <a:custGeom>
                <a:avLst/>
                <a:gdLst>
                  <a:gd name="T0" fmla="*/ 0 w 45"/>
                  <a:gd name="T1" fmla="*/ 181 h 181"/>
                  <a:gd name="T2" fmla="*/ 45 w 45"/>
                  <a:gd name="T3" fmla="*/ 0 h 181"/>
                  <a:gd name="T4" fmla="*/ 0 60000 65536"/>
                  <a:gd name="T5" fmla="*/ 0 60000 65536"/>
                  <a:gd name="T6" fmla="*/ 0 w 45"/>
                  <a:gd name="T7" fmla="*/ 0 h 181"/>
                  <a:gd name="T8" fmla="*/ 45 w 45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181">
                    <a:moveTo>
                      <a:pt x="0" y="181"/>
                    </a:moveTo>
                    <a:cubicBezTo>
                      <a:pt x="0" y="181"/>
                      <a:pt x="22" y="90"/>
                      <a:pt x="45" y="0"/>
                    </a:cubicBezTo>
                  </a:path>
                </a:pathLst>
              </a:custGeom>
              <a:noFill/>
              <a:ln w="38100" cmpd="sng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2844800" y="4676775"/>
            <a:ext cx="3814763" cy="538163"/>
            <a:chOff x="1792" y="3082"/>
            <a:chExt cx="2403" cy="339"/>
          </a:xfrm>
        </p:grpSpPr>
        <p:grpSp>
          <p:nvGrpSpPr>
            <p:cNvPr id="820300" name="Group 76"/>
            <p:cNvGrpSpPr>
              <a:grpSpLocks/>
            </p:cNvGrpSpPr>
            <p:nvPr/>
          </p:nvGrpSpPr>
          <p:grpSpPr bwMode="auto">
            <a:xfrm>
              <a:off x="1792" y="3082"/>
              <a:ext cx="502" cy="303"/>
              <a:chOff x="1792" y="3082"/>
              <a:chExt cx="502" cy="303"/>
            </a:xfrm>
          </p:grpSpPr>
          <p:sp>
            <p:nvSpPr>
              <p:cNvPr id="820301" name="Freeform 77"/>
              <p:cNvSpPr>
                <a:spLocks/>
              </p:cNvSpPr>
              <p:nvPr/>
            </p:nvSpPr>
            <p:spPr bwMode="auto">
              <a:xfrm>
                <a:off x="2109" y="3294"/>
                <a:ext cx="185" cy="91"/>
              </a:xfrm>
              <a:custGeom>
                <a:avLst/>
                <a:gdLst>
                  <a:gd name="T0" fmla="*/ 185 w 185"/>
                  <a:gd name="T1" fmla="*/ 91 h 91"/>
                  <a:gd name="T2" fmla="*/ 0 w 185"/>
                  <a:gd name="T3" fmla="*/ 0 h 91"/>
                  <a:gd name="T4" fmla="*/ 0 60000 65536"/>
                  <a:gd name="T5" fmla="*/ 0 60000 65536"/>
                  <a:gd name="T6" fmla="*/ 0 w 185"/>
                  <a:gd name="T7" fmla="*/ 0 h 91"/>
                  <a:gd name="T8" fmla="*/ 185 w 185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" h="91">
                    <a:moveTo>
                      <a:pt x="185" y="91"/>
                    </a:moveTo>
                    <a:cubicBezTo>
                      <a:pt x="156" y="76"/>
                      <a:pt x="39" y="1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302" name="Freeform 78"/>
              <p:cNvSpPr>
                <a:spLocks/>
              </p:cNvSpPr>
              <p:nvPr/>
            </p:nvSpPr>
            <p:spPr bwMode="auto">
              <a:xfrm>
                <a:off x="1974" y="3153"/>
                <a:ext cx="178" cy="96"/>
              </a:xfrm>
              <a:custGeom>
                <a:avLst/>
                <a:gdLst>
                  <a:gd name="T0" fmla="*/ 178 w 178"/>
                  <a:gd name="T1" fmla="*/ 0 h 96"/>
                  <a:gd name="T2" fmla="*/ 0 w 178"/>
                  <a:gd name="T3" fmla="*/ 96 h 96"/>
                  <a:gd name="T4" fmla="*/ 0 60000 65536"/>
                  <a:gd name="T5" fmla="*/ 0 60000 65536"/>
                  <a:gd name="T6" fmla="*/ 0 w 178"/>
                  <a:gd name="T7" fmla="*/ 0 h 96"/>
                  <a:gd name="T8" fmla="*/ 178 w 178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8" h="96">
                    <a:moveTo>
                      <a:pt x="178" y="0"/>
                    </a:moveTo>
                    <a:lnTo>
                      <a:pt x="0" y="9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303" name="Freeform 79"/>
              <p:cNvSpPr>
                <a:spLocks/>
              </p:cNvSpPr>
              <p:nvPr/>
            </p:nvSpPr>
            <p:spPr bwMode="auto">
              <a:xfrm>
                <a:off x="1792" y="3082"/>
                <a:ext cx="350" cy="212"/>
              </a:xfrm>
              <a:custGeom>
                <a:avLst/>
                <a:gdLst>
                  <a:gd name="T0" fmla="*/ 350 w 350"/>
                  <a:gd name="T1" fmla="*/ 0 h 212"/>
                  <a:gd name="T2" fmla="*/ 0 w 350"/>
                  <a:gd name="T3" fmla="*/ 212 h 212"/>
                  <a:gd name="T4" fmla="*/ 0 60000 65536"/>
                  <a:gd name="T5" fmla="*/ 0 60000 65536"/>
                  <a:gd name="T6" fmla="*/ 0 w 350"/>
                  <a:gd name="T7" fmla="*/ 0 h 212"/>
                  <a:gd name="T8" fmla="*/ 350 w 350"/>
                  <a:gd name="T9" fmla="*/ 212 h 2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0" h="212">
                    <a:moveTo>
                      <a:pt x="350" y="0"/>
                    </a:moveTo>
                    <a:lnTo>
                      <a:pt x="0" y="2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20304" name="Group 80"/>
            <p:cNvGrpSpPr>
              <a:grpSpLocks/>
            </p:cNvGrpSpPr>
            <p:nvPr/>
          </p:nvGrpSpPr>
          <p:grpSpPr bwMode="auto">
            <a:xfrm flipH="1">
              <a:off x="3693" y="3118"/>
              <a:ext cx="502" cy="303"/>
              <a:chOff x="1792" y="3082"/>
              <a:chExt cx="502" cy="303"/>
            </a:xfrm>
          </p:grpSpPr>
          <p:sp>
            <p:nvSpPr>
              <p:cNvPr id="820305" name="Freeform 81"/>
              <p:cNvSpPr>
                <a:spLocks/>
              </p:cNvSpPr>
              <p:nvPr/>
            </p:nvSpPr>
            <p:spPr bwMode="auto">
              <a:xfrm>
                <a:off x="2109" y="3294"/>
                <a:ext cx="185" cy="91"/>
              </a:xfrm>
              <a:custGeom>
                <a:avLst/>
                <a:gdLst>
                  <a:gd name="T0" fmla="*/ 185 w 185"/>
                  <a:gd name="T1" fmla="*/ 91 h 91"/>
                  <a:gd name="T2" fmla="*/ 0 w 185"/>
                  <a:gd name="T3" fmla="*/ 0 h 91"/>
                  <a:gd name="T4" fmla="*/ 0 60000 65536"/>
                  <a:gd name="T5" fmla="*/ 0 60000 65536"/>
                  <a:gd name="T6" fmla="*/ 0 w 185"/>
                  <a:gd name="T7" fmla="*/ 0 h 91"/>
                  <a:gd name="T8" fmla="*/ 185 w 185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5" h="91">
                    <a:moveTo>
                      <a:pt x="185" y="91"/>
                    </a:moveTo>
                    <a:cubicBezTo>
                      <a:pt x="156" y="76"/>
                      <a:pt x="39" y="19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306" name="Freeform 82"/>
              <p:cNvSpPr>
                <a:spLocks/>
              </p:cNvSpPr>
              <p:nvPr/>
            </p:nvSpPr>
            <p:spPr bwMode="auto">
              <a:xfrm>
                <a:off x="1974" y="3153"/>
                <a:ext cx="178" cy="96"/>
              </a:xfrm>
              <a:custGeom>
                <a:avLst/>
                <a:gdLst>
                  <a:gd name="T0" fmla="*/ 178 w 178"/>
                  <a:gd name="T1" fmla="*/ 0 h 96"/>
                  <a:gd name="T2" fmla="*/ 0 w 178"/>
                  <a:gd name="T3" fmla="*/ 96 h 96"/>
                  <a:gd name="T4" fmla="*/ 0 60000 65536"/>
                  <a:gd name="T5" fmla="*/ 0 60000 65536"/>
                  <a:gd name="T6" fmla="*/ 0 w 178"/>
                  <a:gd name="T7" fmla="*/ 0 h 96"/>
                  <a:gd name="T8" fmla="*/ 178 w 178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8" h="96">
                    <a:moveTo>
                      <a:pt x="178" y="0"/>
                    </a:moveTo>
                    <a:lnTo>
                      <a:pt x="0" y="96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307" name="Freeform 83"/>
              <p:cNvSpPr>
                <a:spLocks/>
              </p:cNvSpPr>
              <p:nvPr/>
            </p:nvSpPr>
            <p:spPr bwMode="auto">
              <a:xfrm>
                <a:off x="1792" y="3082"/>
                <a:ext cx="350" cy="212"/>
              </a:xfrm>
              <a:custGeom>
                <a:avLst/>
                <a:gdLst>
                  <a:gd name="T0" fmla="*/ 350 w 350"/>
                  <a:gd name="T1" fmla="*/ 0 h 212"/>
                  <a:gd name="T2" fmla="*/ 0 w 350"/>
                  <a:gd name="T3" fmla="*/ 212 h 212"/>
                  <a:gd name="T4" fmla="*/ 0 60000 65536"/>
                  <a:gd name="T5" fmla="*/ 0 60000 65536"/>
                  <a:gd name="T6" fmla="*/ 0 w 350"/>
                  <a:gd name="T7" fmla="*/ 0 h 212"/>
                  <a:gd name="T8" fmla="*/ 350 w 350"/>
                  <a:gd name="T9" fmla="*/ 212 h 2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0" h="212">
                    <a:moveTo>
                      <a:pt x="350" y="0"/>
                    </a:moveTo>
                    <a:lnTo>
                      <a:pt x="0" y="212"/>
                    </a:lnTo>
                  </a:path>
                </a:pathLst>
              </a:custGeom>
              <a:noFill/>
              <a:ln w="9525">
                <a:solidFill>
                  <a:srgbClr val="FFFF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20313" name="Rectangle 89"/>
          <p:cNvSpPr>
            <a:spLocks noChangeArrowheads="1"/>
          </p:cNvSpPr>
          <p:nvPr/>
        </p:nvSpPr>
        <p:spPr bwMode="auto">
          <a:xfrm>
            <a:off x="1279525" y="44450"/>
            <a:ext cx="63166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ESQUEMA DE LA CIRCULACIÓN </a:t>
            </a:r>
          </a:p>
          <a:p>
            <a:pPr algn="ctr"/>
            <a:r>
              <a:rPr lang="es-ES" b="1">
                <a:solidFill>
                  <a:schemeClr val="tx1"/>
                </a:solidFill>
              </a:rPr>
              <a:t>VENOSA PÉLVICA: Conexiones</a:t>
            </a:r>
          </a:p>
        </p:txBody>
      </p:sp>
      <p:sp>
        <p:nvSpPr>
          <p:cNvPr id="820314" name="Rectangle 90"/>
          <p:cNvSpPr>
            <a:spLocks noChangeArrowheads="1"/>
          </p:cNvSpPr>
          <p:nvPr/>
        </p:nvSpPr>
        <p:spPr bwMode="auto">
          <a:xfrm>
            <a:off x="3875088" y="64595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2_93</a:t>
            </a:r>
          </a:p>
        </p:txBody>
      </p:sp>
      <p:sp>
        <p:nvSpPr>
          <p:cNvPr id="820315" name="Rectangle 91"/>
          <p:cNvSpPr>
            <a:spLocks noChangeArrowheads="1"/>
          </p:cNvSpPr>
          <p:nvPr/>
        </p:nvSpPr>
        <p:spPr bwMode="auto">
          <a:xfrm>
            <a:off x="6927850" y="6432550"/>
            <a:ext cx="174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(C. Franceschi)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1029"/>
          <p:cNvSpPr>
            <a:spLocks noChangeArrowheads="1"/>
          </p:cNvSpPr>
          <p:nvPr/>
        </p:nvSpPr>
        <p:spPr bwMode="auto">
          <a:xfrm>
            <a:off x="6227763" y="1771650"/>
            <a:ext cx="909637" cy="36734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599" name="Freeform 1031"/>
          <p:cNvSpPr>
            <a:spLocks/>
          </p:cNvSpPr>
          <p:nvPr/>
        </p:nvSpPr>
        <p:spPr bwMode="auto">
          <a:xfrm>
            <a:off x="1347788" y="1854200"/>
            <a:ext cx="6102350" cy="3589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60"/>
              </a:cxn>
              <a:cxn ang="0">
                <a:pos x="4324" y="2260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66609" name="Rectangle 1041"/>
          <p:cNvSpPr>
            <a:spLocks noChangeArrowheads="1"/>
          </p:cNvSpPr>
          <p:nvPr/>
        </p:nvSpPr>
        <p:spPr bwMode="auto">
          <a:xfrm>
            <a:off x="1633538" y="5516563"/>
            <a:ext cx="130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900" b="1">
                <a:solidFill>
                  <a:schemeClr val="tx1"/>
                </a:solidFill>
              </a:rPr>
              <a:t>Paro </a:t>
            </a:r>
          </a:p>
        </p:txBody>
      </p:sp>
      <p:sp>
        <p:nvSpPr>
          <p:cNvPr id="366611" name="Oval 1043"/>
          <p:cNvSpPr>
            <a:spLocks noChangeArrowheads="1"/>
          </p:cNvSpPr>
          <p:nvPr/>
        </p:nvSpPr>
        <p:spPr bwMode="auto">
          <a:xfrm>
            <a:off x="1693863" y="4133850"/>
            <a:ext cx="158750" cy="201613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2" name="Oval 1044"/>
          <p:cNvSpPr>
            <a:spLocks noChangeArrowheads="1"/>
          </p:cNvSpPr>
          <p:nvPr/>
        </p:nvSpPr>
        <p:spPr bwMode="auto">
          <a:xfrm rot="1380000">
            <a:off x="1609725" y="4770438"/>
            <a:ext cx="130175" cy="374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3" name="Oval 1045"/>
          <p:cNvSpPr>
            <a:spLocks noChangeArrowheads="1"/>
          </p:cNvSpPr>
          <p:nvPr/>
        </p:nvSpPr>
        <p:spPr bwMode="auto">
          <a:xfrm rot="20220000" flipH="1">
            <a:off x="1828800" y="4770438"/>
            <a:ext cx="115888" cy="374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4" name="Oval 1046"/>
          <p:cNvSpPr>
            <a:spLocks noChangeArrowheads="1"/>
          </p:cNvSpPr>
          <p:nvPr/>
        </p:nvSpPr>
        <p:spPr bwMode="auto">
          <a:xfrm>
            <a:off x="1563688" y="5102225"/>
            <a:ext cx="100012" cy="25082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5" name="Oval 1047"/>
          <p:cNvSpPr>
            <a:spLocks noChangeArrowheads="1"/>
          </p:cNvSpPr>
          <p:nvPr/>
        </p:nvSpPr>
        <p:spPr bwMode="auto">
          <a:xfrm>
            <a:off x="1895475" y="5102225"/>
            <a:ext cx="100013" cy="25082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6" name="Oval 1048"/>
          <p:cNvSpPr>
            <a:spLocks noChangeArrowheads="1"/>
          </p:cNvSpPr>
          <p:nvPr/>
        </p:nvSpPr>
        <p:spPr bwMode="auto">
          <a:xfrm>
            <a:off x="1916113" y="5327650"/>
            <a:ext cx="174625" cy="4921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7" name="Oval 1049"/>
          <p:cNvSpPr>
            <a:spLocks noChangeArrowheads="1"/>
          </p:cNvSpPr>
          <p:nvPr/>
        </p:nvSpPr>
        <p:spPr bwMode="auto">
          <a:xfrm>
            <a:off x="1452563" y="5311775"/>
            <a:ext cx="177800" cy="4921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8" name="Rectangle 1050"/>
          <p:cNvSpPr>
            <a:spLocks noChangeArrowheads="1"/>
          </p:cNvSpPr>
          <p:nvPr/>
        </p:nvSpPr>
        <p:spPr bwMode="auto">
          <a:xfrm>
            <a:off x="1736725" y="4335463"/>
            <a:ext cx="68263" cy="111125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19" name="Oval 1051"/>
          <p:cNvSpPr>
            <a:spLocks noChangeArrowheads="1"/>
          </p:cNvSpPr>
          <p:nvPr/>
        </p:nvSpPr>
        <p:spPr bwMode="auto">
          <a:xfrm>
            <a:off x="1841500" y="4421188"/>
            <a:ext cx="106363" cy="9683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0" name="Oval 1052"/>
          <p:cNvSpPr>
            <a:spLocks noChangeArrowheads="1"/>
          </p:cNvSpPr>
          <p:nvPr/>
        </p:nvSpPr>
        <p:spPr bwMode="auto">
          <a:xfrm>
            <a:off x="1612900" y="4406900"/>
            <a:ext cx="103188" cy="9683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1" name="Oval 1053"/>
          <p:cNvSpPr>
            <a:spLocks noChangeArrowheads="1"/>
          </p:cNvSpPr>
          <p:nvPr/>
        </p:nvSpPr>
        <p:spPr bwMode="auto">
          <a:xfrm rot="2400000">
            <a:off x="1558925" y="4413250"/>
            <a:ext cx="79375" cy="2349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2" name="Oval 1054"/>
          <p:cNvSpPr>
            <a:spLocks noChangeArrowheads="1"/>
          </p:cNvSpPr>
          <p:nvPr/>
        </p:nvSpPr>
        <p:spPr bwMode="auto">
          <a:xfrm rot="19200000" flipH="1">
            <a:off x="1919288" y="4429125"/>
            <a:ext cx="79375" cy="2333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3" name="Oval 1055"/>
          <p:cNvSpPr>
            <a:spLocks noChangeArrowheads="1"/>
          </p:cNvSpPr>
          <p:nvPr/>
        </p:nvSpPr>
        <p:spPr bwMode="auto">
          <a:xfrm>
            <a:off x="1570038" y="5076825"/>
            <a:ext cx="44450" cy="666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4" name="Oval 1056"/>
          <p:cNvSpPr>
            <a:spLocks noChangeArrowheads="1"/>
          </p:cNvSpPr>
          <p:nvPr/>
        </p:nvSpPr>
        <p:spPr bwMode="auto">
          <a:xfrm>
            <a:off x="1944688" y="5062538"/>
            <a:ext cx="46037" cy="65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5" name="Oval 1057"/>
          <p:cNvSpPr>
            <a:spLocks noChangeArrowheads="1"/>
          </p:cNvSpPr>
          <p:nvPr/>
        </p:nvSpPr>
        <p:spPr bwMode="auto">
          <a:xfrm>
            <a:off x="1506538" y="4586288"/>
            <a:ext cx="57150" cy="2206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6" name="Oval 1058"/>
          <p:cNvSpPr>
            <a:spLocks noChangeArrowheads="1"/>
          </p:cNvSpPr>
          <p:nvPr/>
        </p:nvSpPr>
        <p:spPr bwMode="auto">
          <a:xfrm>
            <a:off x="1965325" y="4560888"/>
            <a:ext cx="55563" cy="2174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7" name="Oval 1059"/>
          <p:cNvSpPr>
            <a:spLocks noChangeArrowheads="1"/>
          </p:cNvSpPr>
          <p:nvPr/>
        </p:nvSpPr>
        <p:spPr bwMode="auto">
          <a:xfrm>
            <a:off x="1524000" y="4795838"/>
            <a:ext cx="19050" cy="112712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8" name="Oval 1060"/>
          <p:cNvSpPr>
            <a:spLocks noChangeArrowheads="1"/>
          </p:cNvSpPr>
          <p:nvPr/>
        </p:nvSpPr>
        <p:spPr bwMode="auto">
          <a:xfrm>
            <a:off x="1982788" y="4754563"/>
            <a:ext cx="20637" cy="112712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29" name="Oval 1061"/>
          <p:cNvSpPr>
            <a:spLocks noChangeArrowheads="1"/>
          </p:cNvSpPr>
          <p:nvPr/>
        </p:nvSpPr>
        <p:spPr bwMode="auto">
          <a:xfrm>
            <a:off x="1757363" y="4233863"/>
            <a:ext cx="46037" cy="49212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0" name="Oval 1062"/>
          <p:cNvSpPr>
            <a:spLocks noChangeArrowheads="1"/>
          </p:cNvSpPr>
          <p:nvPr/>
        </p:nvSpPr>
        <p:spPr bwMode="auto">
          <a:xfrm>
            <a:off x="1649413" y="4446588"/>
            <a:ext cx="260350" cy="4381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2" name="Oval 1064" descr="blanc)"/>
          <p:cNvSpPr>
            <a:spLocks noChangeArrowheads="1"/>
          </p:cNvSpPr>
          <p:nvPr/>
        </p:nvSpPr>
        <p:spPr bwMode="auto">
          <a:xfrm>
            <a:off x="2733675" y="4513263"/>
            <a:ext cx="84138" cy="1111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3" name="Oval 1065"/>
          <p:cNvSpPr>
            <a:spLocks noChangeArrowheads="1"/>
          </p:cNvSpPr>
          <p:nvPr/>
        </p:nvSpPr>
        <p:spPr bwMode="auto">
          <a:xfrm rot="18600000">
            <a:off x="2798763" y="4537075"/>
            <a:ext cx="61912" cy="17303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89804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4" name="Oval 1066"/>
          <p:cNvSpPr>
            <a:spLocks noChangeArrowheads="1"/>
          </p:cNvSpPr>
          <p:nvPr/>
        </p:nvSpPr>
        <p:spPr bwMode="auto">
          <a:xfrm>
            <a:off x="2847975" y="4622800"/>
            <a:ext cx="169863" cy="555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5" name="Oval 1067" descr="blanc)"/>
          <p:cNvSpPr>
            <a:spLocks noChangeArrowheads="1"/>
          </p:cNvSpPr>
          <p:nvPr/>
        </p:nvSpPr>
        <p:spPr bwMode="auto">
          <a:xfrm>
            <a:off x="3011488" y="4643438"/>
            <a:ext cx="85725" cy="14287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6" name="Oval 1068"/>
          <p:cNvSpPr>
            <a:spLocks noChangeArrowheads="1"/>
          </p:cNvSpPr>
          <p:nvPr/>
        </p:nvSpPr>
        <p:spPr bwMode="auto">
          <a:xfrm rot="1740000" flipH="1">
            <a:off x="2698750" y="4800600"/>
            <a:ext cx="98425" cy="32861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7" name="Oval 1069"/>
          <p:cNvSpPr>
            <a:spLocks noChangeArrowheads="1"/>
          </p:cNvSpPr>
          <p:nvPr/>
        </p:nvSpPr>
        <p:spPr bwMode="auto">
          <a:xfrm rot="3120000">
            <a:off x="2564606" y="5056982"/>
            <a:ext cx="96837" cy="1968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8" name="Oval 1070"/>
          <p:cNvSpPr>
            <a:spLocks noChangeArrowheads="1"/>
          </p:cNvSpPr>
          <p:nvPr/>
        </p:nvSpPr>
        <p:spPr bwMode="auto">
          <a:xfrm rot="3120000">
            <a:off x="2482850" y="5245100"/>
            <a:ext cx="166688" cy="3968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39" name="Oval 1071"/>
          <p:cNvSpPr>
            <a:spLocks noChangeArrowheads="1"/>
          </p:cNvSpPr>
          <p:nvPr/>
        </p:nvSpPr>
        <p:spPr bwMode="auto">
          <a:xfrm rot="3120000">
            <a:off x="2684463" y="5075238"/>
            <a:ext cx="42862" cy="492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0" name="Oval 1072"/>
          <p:cNvSpPr>
            <a:spLocks noChangeArrowheads="1"/>
          </p:cNvSpPr>
          <p:nvPr/>
        </p:nvSpPr>
        <p:spPr bwMode="auto">
          <a:xfrm>
            <a:off x="2670175" y="4249738"/>
            <a:ext cx="133350" cy="179387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1" name="Oval 1073"/>
          <p:cNvSpPr>
            <a:spLocks noChangeArrowheads="1"/>
          </p:cNvSpPr>
          <p:nvPr/>
        </p:nvSpPr>
        <p:spPr bwMode="auto">
          <a:xfrm>
            <a:off x="2635250" y="4497388"/>
            <a:ext cx="217488" cy="3841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2" name="Rectangle 1074"/>
          <p:cNvSpPr>
            <a:spLocks noChangeArrowheads="1"/>
          </p:cNvSpPr>
          <p:nvPr/>
        </p:nvSpPr>
        <p:spPr bwMode="auto">
          <a:xfrm>
            <a:off x="2711450" y="4435475"/>
            <a:ext cx="47625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3" name="Oval 1075"/>
          <p:cNvSpPr>
            <a:spLocks noChangeArrowheads="1"/>
          </p:cNvSpPr>
          <p:nvPr/>
        </p:nvSpPr>
        <p:spPr bwMode="auto">
          <a:xfrm rot="20220000" flipH="1">
            <a:off x="2673350" y="4821238"/>
            <a:ext cx="107950" cy="3302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4" name="Oval 1076"/>
          <p:cNvSpPr>
            <a:spLocks noChangeArrowheads="1"/>
          </p:cNvSpPr>
          <p:nvPr/>
        </p:nvSpPr>
        <p:spPr bwMode="auto">
          <a:xfrm>
            <a:off x="2736850" y="5114925"/>
            <a:ext cx="84138" cy="2190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5" name="Oval 1077"/>
          <p:cNvSpPr>
            <a:spLocks noChangeArrowheads="1"/>
          </p:cNvSpPr>
          <p:nvPr/>
        </p:nvSpPr>
        <p:spPr bwMode="auto">
          <a:xfrm>
            <a:off x="2765425" y="5299075"/>
            <a:ext cx="147638" cy="412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6" name="Oval 1078"/>
          <p:cNvSpPr>
            <a:spLocks noChangeArrowheads="1"/>
          </p:cNvSpPr>
          <p:nvPr/>
        </p:nvSpPr>
        <p:spPr bwMode="auto">
          <a:xfrm>
            <a:off x="2778125" y="5092700"/>
            <a:ext cx="36513" cy="555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7" name="Oval 1079"/>
          <p:cNvSpPr>
            <a:spLocks noChangeArrowheads="1"/>
          </p:cNvSpPr>
          <p:nvPr/>
        </p:nvSpPr>
        <p:spPr bwMode="auto">
          <a:xfrm>
            <a:off x="2622550" y="4530725"/>
            <a:ext cx="87313" cy="8413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8" name="Oval 1080"/>
          <p:cNvSpPr>
            <a:spLocks noChangeArrowheads="1"/>
          </p:cNvSpPr>
          <p:nvPr/>
        </p:nvSpPr>
        <p:spPr bwMode="auto">
          <a:xfrm rot="2400000">
            <a:off x="2578100" y="4535488"/>
            <a:ext cx="68263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49" name="Oval 1081"/>
          <p:cNvSpPr>
            <a:spLocks noChangeArrowheads="1"/>
          </p:cNvSpPr>
          <p:nvPr/>
        </p:nvSpPr>
        <p:spPr bwMode="auto">
          <a:xfrm>
            <a:off x="2533650" y="4689475"/>
            <a:ext cx="47625" cy="192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0" name="Oval 1082" descr="blanc)"/>
          <p:cNvSpPr>
            <a:spLocks noChangeArrowheads="1"/>
          </p:cNvSpPr>
          <p:nvPr/>
        </p:nvSpPr>
        <p:spPr bwMode="auto">
          <a:xfrm>
            <a:off x="2549525" y="4859338"/>
            <a:ext cx="12700" cy="984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1" name="Oval 1083"/>
          <p:cNvSpPr>
            <a:spLocks noChangeArrowheads="1"/>
          </p:cNvSpPr>
          <p:nvPr/>
        </p:nvSpPr>
        <p:spPr bwMode="auto">
          <a:xfrm>
            <a:off x="2786063" y="4324350"/>
            <a:ext cx="61912" cy="30163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3" name="Oval 1085"/>
          <p:cNvSpPr>
            <a:spLocks noChangeArrowheads="1"/>
          </p:cNvSpPr>
          <p:nvPr/>
        </p:nvSpPr>
        <p:spPr bwMode="auto">
          <a:xfrm rot="6120000" flipH="1">
            <a:off x="6669088" y="4175125"/>
            <a:ext cx="166687" cy="36513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4" name="Oval 1086"/>
          <p:cNvSpPr>
            <a:spLocks noChangeArrowheads="1"/>
          </p:cNvSpPr>
          <p:nvPr/>
        </p:nvSpPr>
        <p:spPr bwMode="auto">
          <a:xfrm>
            <a:off x="6605588" y="5089525"/>
            <a:ext cx="134937" cy="179388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5" name="Oval 1087"/>
          <p:cNvSpPr>
            <a:spLocks noChangeArrowheads="1"/>
          </p:cNvSpPr>
          <p:nvPr/>
        </p:nvSpPr>
        <p:spPr bwMode="auto">
          <a:xfrm>
            <a:off x="6569075" y="4637088"/>
            <a:ext cx="220663" cy="3841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6" name="Rectangle 1088"/>
          <p:cNvSpPr>
            <a:spLocks noChangeArrowheads="1"/>
          </p:cNvSpPr>
          <p:nvPr/>
        </p:nvSpPr>
        <p:spPr bwMode="auto">
          <a:xfrm>
            <a:off x="6648450" y="5000625"/>
            <a:ext cx="46038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7" name="Oval 1089"/>
          <p:cNvSpPr>
            <a:spLocks noChangeArrowheads="1"/>
          </p:cNvSpPr>
          <p:nvPr/>
        </p:nvSpPr>
        <p:spPr bwMode="auto">
          <a:xfrm rot="11460000">
            <a:off x="6683375" y="4384675"/>
            <a:ext cx="98425" cy="330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8" name="Oval 1090"/>
          <p:cNvSpPr>
            <a:spLocks noChangeArrowheads="1"/>
          </p:cNvSpPr>
          <p:nvPr/>
        </p:nvSpPr>
        <p:spPr bwMode="auto">
          <a:xfrm rot="20880000">
            <a:off x="6694488" y="4198938"/>
            <a:ext cx="87312" cy="2174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59" name="Oval 1091"/>
          <p:cNvSpPr>
            <a:spLocks noChangeArrowheads="1"/>
          </p:cNvSpPr>
          <p:nvPr/>
        </p:nvSpPr>
        <p:spPr bwMode="auto">
          <a:xfrm rot="4680000">
            <a:off x="6499225" y="4170363"/>
            <a:ext cx="165100" cy="381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0" name="Oval 1092"/>
          <p:cNvSpPr>
            <a:spLocks noChangeArrowheads="1"/>
          </p:cNvSpPr>
          <p:nvPr/>
        </p:nvSpPr>
        <p:spPr bwMode="auto">
          <a:xfrm rot="20880000">
            <a:off x="6757988" y="4389438"/>
            <a:ext cx="38100" cy="555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1" name="Oval 1093"/>
          <p:cNvSpPr>
            <a:spLocks noChangeArrowheads="1"/>
          </p:cNvSpPr>
          <p:nvPr/>
        </p:nvSpPr>
        <p:spPr bwMode="auto">
          <a:xfrm>
            <a:off x="6716713" y="4897438"/>
            <a:ext cx="96837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2" name="Oval 1094"/>
          <p:cNvSpPr>
            <a:spLocks noChangeArrowheads="1"/>
          </p:cNvSpPr>
          <p:nvPr/>
        </p:nvSpPr>
        <p:spPr bwMode="auto">
          <a:xfrm>
            <a:off x="6526213" y="4891088"/>
            <a:ext cx="87312" cy="825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3" name="Oval 1095"/>
          <p:cNvSpPr>
            <a:spLocks noChangeArrowheads="1"/>
          </p:cNvSpPr>
          <p:nvPr/>
        </p:nvSpPr>
        <p:spPr bwMode="auto">
          <a:xfrm rot="2400000">
            <a:off x="6480175" y="4895850"/>
            <a:ext cx="68263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4" name="Oval 1096"/>
          <p:cNvSpPr>
            <a:spLocks noChangeArrowheads="1"/>
          </p:cNvSpPr>
          <p:nvPr/>
        </p:nvSpPr>
        <p:spPr bwMode="auto">
          <a:xfrm rot="19200000" flipH="1">
            <a:off x="6784975" y="4910138"/>
            <a:ext cx="68263" cy="2047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5" name="Oval 1097"/>
          <p:cNvSpPr>
            <a:spLocks noChangeArrowheads="1"/>
          </p:cNvSpPr>
          <p:nvPr/>
        </p:nvSpPr>
        <p:spPr bwMode="auto">
          <a:xfrm>
            <a:off x="6435725" y="5048250"/>
            <a:ext cx="49213" cy="192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6" name="Oval 1098"/>
          <p:cNvSpPr>
            <a:spLocks noChangeArrowheads="1"/>
          </p:cNvSpPr>
          <p:nvPr/>
        </p:nvSpPr>
        <p:spPr bwMode="auto">
          <a:xfrm>
            <a:off x="6850063" y="5062538"/>
            <a:ext cx="47625" cy="19050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7" name="Oval 1099"/>
          <p:cNvSpPr>
            <a:spLocks noChangeArrowheads="1"/>
          </p:cNvSpPr>
          <p:nvPr/>
        </p:nvSpPr>
        <p:spPr bwMode="auto">
          <a:xfrm>
            <a:off x="6391275" y="5233988"/>
            <a:ext cx="87313" cy="12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8" name="Oval 1100"/>
          <p:cNvSpPr>
            <a:spLocks noChangeArrowheads="1"/>
          </p:cNvSpPr>
          <p:nvPr/>
        </p:nvSpPr>
        <p:spPr bwMode="auto">
          <a:xfrm>
            <a:off x="6856413" y="5233988"/>
            <a:ext cx="85725" cy="12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69" name="Oval 1101"/>
          <p:cNvSpPr>
            <a:spLocks noChangeArrowheads="1"/>
          </p:cNvSpPr>
          <p:nvPr/>
        </p:nvSpPr>
        <p:spPr bwMode="auto">
          <a:xfrm rot="10140000" flipH="1">
            <a:off x="6551613" y="4398963"/>
            <a:ext cx="98425" cy="330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70" name="Oval 1102"/>
          <p:cNvSpPr>
            <a:spLocks noChangeArrowheads="1"/>
          </p:cNvSpPr>
          <p:nvPr/>
        </p:nvSpPr>
        <p:spPr bwMode="auto">
          <a:xfrm rot="720000" flipH="1">
            <a:off x="6553200" y="4211638"/>
            <a:ext cx="85725" cy="2190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71" name="Oval 1103"/>
          <p:cNvSpPr>
            <a:spLocks noChangeArrowheads="1"/>
          </p:cNvSpPr>
          <p:nvPr/>
        </p:nvSpPr>
        <p:spPr bwMode="auto">
          <a:xfrm rot="720000" flipH="1">
            <a:off x="6538913" y="4402138"/>
            <a:ext cx="38100" cy="571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72" name="Oval 1104"/>
          <p:cNvSpPr>
            <a:spLocks noChangeArrowheads="1"/>
          </p:cNvSpPr>
          <p:nvPr/>
        </p:nvSpPr>
        <p:spPr bwMode="auto">
          <a:xfrm>
            <a:off x="6672263" y="5175250"/>
            <a:ext cx="38100" cy="42863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66674" name="Group 1106"/>
          <p:cNvGrpSpPr>
            <a:grpSpLocks/>
          </p:cNvGrpSpPr>
          <p:nvPr/>
        </p:nvGrpSpPr>
        <p:grpSpPr bwMode="auto">
          <a:xfrm>
            <a:off x="5589588" y="4719638"/>
            <a:ext cx="238125" cy="71437"/>
            <a:chOff x="3858" y="2721"/>
            <a:chExt cx="169" cy="45"/>
          </a:xfrm>
        </p:grpSpPr>
        <p:sp>
          <p:nvSpPr>
            <p:cNvPr id="366675" name="Oval 1107"/>
            <p:cNvSpPr>
              <a:spLocks noChangeArrowheads="1"/>
            </p:cNvSpPr>
            <p:nvPr/>
          </p:nvSpPr>
          <p:spPr bwMode="auto">
            <a:xfrm rot="1020000">
              <a:off x="3858" y="2721"/>
              <a:ext cx="112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6676" name="Oval 1108"/>
            <p:cNvSpPr>
              <a:spLocks noChangeArrowheads="1"/>
            </p:cNvSpPr>
            <p:nvPr/>
          </p:nvSpPr>
          <p:spPr bwMode="auto">
            <a:xfrm rot="1020000">
              <a:off x="3966" y="2757"/>
              <a:ext cx="61" cy="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66677" name="Oval 1109"/>
          <p:cNvSpPr>
            <a:spLocks noChangeArrowheads="1"/>
          </p:cNvSpPr>
          <p:nvPr/>
        </p:nvSpPr>
        <p:spPr bwMode="auto">
          <a:xfrm>
            <a:off x="5451475" y="4708525"/>
            <a:ext cx="98425" cy="10001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78" name="Oval 1110"/>
          <p:cNvSpPr>
            <a:spLocks noChangeArrowheads="1"/>
          </p:cNvSpPr>
          <p:nvPr/>
        </p:nvSpPr>
        <p:spPr bwMode="auto">
          <a:xfrm rot="15060000">
            <a:off x="5511007" y="4656931"/>
            <a:ext cx="76200" cy="192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79" name="Oval 1111"/>
          <p:cNvSpPr>
            <a:spLocks noChangeArrowheads="1"/>
          </p:cNvSpPr>
          <p:nvPr/>
        </p:nvSpPr>
        <p:spPr bwMode="auto">
          <a:xfrm rot="16260000" flipH="1">
            <a:off x="5799137" y="4702176"/>
            <a:ext cx="111125" cy="304800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0" name="Oval 1112"/>
          <p:cNvSpPr>
            <a:spLocks noChangeArrowheads="1"/>
          </p:cNvSpPr>
          <p:nvPr/>
        </p:nvSpPr>
        <p:spPr bwMode="auto">
          <a:xfrm rot="17640000">
            <a:off x="6017419" y="4799806"/>
            <a:ext cx="95250" cy="2047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1" name="Oval 1113"/>
          <p:cNvSpPr>
            <a:spLocks noChangeArrowheads="1"/>
          </p:cNvSpPr>
          <p:nvPr/>
        </p:nvSpPr>
        <p:spPr bwMode="auto">
          <a:xfrm rot="17640000">
            <a:off x="6085681" y="4869657"/>
            <a:ext cx="179387" cy="50800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2" name="Oval 1114"/>
          <p:cNvSpPr>
            <a:spLocks noChangeArrowheads="1"/>
          </p:cNvSpPr>
          <p:nvPr/>
        </p:nvSpPr>
        <p:spPr bwMode="auto">
          <a:xfrm rot="19320000">
            <a:off x="5951538" y="4868863"/>
            <a:ext cx="38100" cy="58737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3" name="Oval 1115"/>
          <p:cNvSpPr>
            <a:spLocks noChangeArrowheads="1"/>
          </p:cNvSpPr>
          <p:nvPr/>
        </p:nvSpPr>
        <p:spPr bwMode="auto">
          <a:xfrm>
            <a:off x="5216525" y="4783138"/>
            <a:ext cx="158750" cy="157162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4" name="Oval 1116"/>
          <p:cNvSpPr>
            <a:spLocks noChangeArrowheads="1"/>
          </p:cNvSpPr>
          <p:nvPr/>
        </p:nvSpPr>
        <p:spPr bwMode="auto">
          <a:xfrm>
            <a:off x="5437188" y="4725988"/>
            <a:ext cx="339725" cy="255587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5" name="Rectangle 1117"/>
          <p:cNvSpPr>
            <a:spLocks noChangeArrowheads="1"/>
          </p:cNvSpPr>
          <p:nvPr/>
        </p:nvSpPr>
        <p:spPr bwMode="auto">
          <a:xfrm>
            <a:off x="5375275" y="4829175"/>
            <a:ext cx="84138" cy="68263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6" name="Oval 1118"/>
          <p:cNvSpPr>
            <a:spLocks noChangeArrowheads="1"/>
          </p:cNvSpPr>
          <p:nvPr/>
        </p:nvSpPr>
        <p:spPr bwMode="auto">
          <a:xfrm rot="15840000" flipH="1">
            <a:off x="5809457" y="4785518"/>
            <a:ext cx="120650" cy="303213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7" name="Oval 1119"/>
          <p:cNvSpPr>
            <a:spLocks noChangeArrowheads="1"/>
          </p:cNvSpPr>
          <p:nvPr/>
        </p:nvSpPr>
        <p:spPr bwMode="auto">
          <a:xfrm rot="1020000">
            <a:off x="5989638" y="4902200"/>
            <a:ext cx="196850" cy="10001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8" name="Oval 1120"/>
          <p:cNvSpPr>
            <a:spLocks noChangeArrowheads="1"/>
          </p:cNvSpPr>
          <p:nvPr/>
        </p:nvSpPr>
        <p:spPr bwMode="auto">
          <a:xfrm rot="1020000">
            <a:off x="6169025" y="4826000"/>
            <a:ext cx="36513" cy="173038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89" name="Oval 1121"/>
          <p:cNvSpPr>
            <a:spLocks noChangeArrowheads="1"/>
          </p:cNvSpPr>
          <p:nvPr/>
        </p:nvSpPr>
        <p:spPr bwMode="auto">
          <a:xfrm rot="1020000">
            <a:off x="5981700" y="4878388"/>
            <a:ext cx="49213" cy="444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90" name="Oval 1122"/>
          <p:cNvSpPr>
            <a:spLocks noChangeArrowheads="1"/>
          </p:cNvSpPr>
          <p:nvPr/>
        </p:nvSpPr>
        <p:spPr bwMode="auto">
          <a:xfrm>
            <a:off x="5459413" y="4886325"/>
            <a:ext cx="85725" cy="11430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66691" name="Group 1123"/>
          <p:cNvGrpSpPr>
            <a:grpSpLocks/>
          </p:cNvGrpSpPr>
          <p:nvPr/>
        </p:nvGrpSpPr>
        <p:grpSpPr bwMode="auto">
          <a:xfrm>
            <a:off x="5514975" y="4897438"/>
            <a:ext cx="384175" cy="109537"/>
            <a:chOff x="3806" y="2833"/>
            <a:chExt cx="272" cy="69"/>
          </a:xfrm>
        </p:grpSpPr>
        <p:sp>
          <p:nvSpPr>
            <p:cNvPr id="366692" name="Oval 1124"/>
            <p:cNvSpPr>
              <a:spLocks noChangeArrowheads="1"/>
            </p:cNvSpPr>
            <p:nvPr/>
          </p:nvSpPr>
          <p:spPr bwMode="auto">
            <a:xfrm rot="17100000">
              <a:off x="3850" y="2811"/>
              <a:ext cx="4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6693" name="Oval 1125"/>
            <p:cNvSpPr>
              <a:spLocks noChangeArrowheads="1"/>
            </p:cNvSpPr>
            <p:nvPr/>
          </p:nvSpPr>
          <p:spPr bwMode="auto">
            <a:xfrm rot="20100000">
              <a:off x="3913" y="2858"/>
              <a:ext cx="121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6694" name="Oval 1126"/>
            <p:cNvSpPr>
              <a:spLocks noChangeArrowheads="1"/>
            </p:cNvSpPr>
            <p:nvPr/>
          </p:nvSpPr>
          <p:spPr bwMode="auto">
            <a:xfrm rot="20100000">
              <a:off x="4009" y="2833"/>
              <a:ext cx="69" cy="1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66695" name="Oval 1127"/>
          <p:cNvSpPr>
            <a:spLocks noChangeArrowheads="1"/>
          </p:cNvSpPr>
          <p:nvPr/>
        </p:nvSpPr>
        <p:spPr bwMode="auto">
          <a:xfrm>
            <a:off x="5283200" y="4732338"/>
            <a:ext cx="25400" cy="73025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97" name="Oval 1129" descr="blanc)"/>
          <p:cNvSpPr>
            <a:spLocks noChangeArrowheads="1"/>
          </p:cNvSpPr>
          <p:nvPr/>
        </p:nvSpPr>
        <p:spPr bwMode="auto">
          <a:xfrm>
            <a:off x="3646488" y="4481513"/>
            <a:ext cx="85725" cy="1111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98" name="Oval 1130"/>
          <p:cNvSpPr>
            <a:spLocks noChangeArrowheads="1"/>
          </p:cNvSpPr>
          <p:nvPr/>
        </p:nvSpPr>
        <p:spPr bwMode="auto">
          <a:xfrm rot="18600000">
            <a:off x="3713162" y="4503738"/>
            <a:ext cx="61913" cy="17303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89804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699" name="Oval 1131"/>
          <p:cNvSpPr>
            <a:spLocks noChangeArrowheads="1"/>
          </p:cNvSpPr>
          <p:nvPr/>
        </p:nvSpPr>
        <p:spPr bwMode="auto">
          <a:xfrm>
            <a:off x="3760788" y="4591050"/>
            <a:ext cx="169862" cy="539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0" name="Oval 1132" descr="blanc)"/>
          <p:cNvSpPr>
            <a:spLocks noChangeArrowheads="1"/>
          </p:cNvSpPr>
          <p:nvPr/>
        </p:nvSpPr>
        <p:spPr bwMode="auto">
          <a:xfrm>
            <a:off x="3924300" y="4611688"/>
            <a:ext cx="87313" cy="12700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1" name="Oval 1133"/>
          <p:cNvSpPr>
            <a:spLocks noChangeArrowheads="1"/>
          </p:cNvSpPr>
          <p:nvPr/>
        </p:nvSpPr>
        <p:spPr bwMode="auto">
          <a:xfrm rot="1740000" flipH="1">
            <a:off x="3611563" y="4768850"/>
            <a:ext cx="98425" cy="32861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2" name="Oval 1134"/>
          <p:cNvSpPr>
            <a:spLocks noChangeArrowheads="1"/>
          </p:cNvSpPr>
          <p:nvPr/>
        </p:nvSpPr>
        <p:spPr bwMode="auto">
          <a:xfrm rot="3120000">
            <a:off x="3479006" y="5023644"/>
            <a:ext cx="96838" cy="1968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3" name="Oval 1135"/>
          <p:cNvSpPr>
            <a:spLocks noChangeArrowheads="1"/>
          </p:cNvSpPr>
          <p:nvPr/>
        </p:nvSpPr>
        <p:spPr bwMode="auto">
          <a:xfrm rot="3120000">
            <a:off x="3396456" y="5214144"/>
            <a:ext cx="166688" cy="381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4" name="Oval 1136"/>
          <p:cNvSpPr>
            <a:spLocks noChangeArrowheads="1"/>
          </p:cNvSpPr>
          <p:nvPr/>
        </p:nvSpPr>
        <p:spPr bwMode="auto">
          <a:xfrm rot="3120000">
            <a:off x="3598069" y="5042694"/>
            <a:ext cx="44450" cy="492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5" name="Oval 1137"/>
          <p:cNvSpPr>
            <a:spLocks noChangeArrowheads="1"/>
          </p:cNvSpPr>
          <p:nvPr/>
        </p:nvSpPr>
        <p:spPr bwMode="auto">
          <a:xfrm>
            <a:off x="3584575" y="4217988"/>
            <a:ext cx="134938" cy="1778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6" name="Oval 1138"/>
          <p:cNvSpPr>
            <a:spLocks noChangeArrowheads="1"/>
          </p:cNvSpPr>
          <p:nvPr/>
        </p:nvSpPr>
        <p:spPr bwMode="auto">
          <a:xfrm>
            <a:off x="3548063" y="4465638"/>
            <a:ext cx="219075" cy="382587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7" name="Rectangle 1139"/>
          <p:cNvSpPr>
            <a:spLocks noChangeArrowheads="1"/>
          </p:cNvSpPr>
          <p:nvPr/>
        </p:nvSpPr>
        <p:spPr bwMode="auto">
          <a:xfrm>
            <a:off x="3625850" y="4402138"/>
            <a:ext cx="47625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8" name="Oval 1140"/>
          <p:cNvSpPr>
            <a:spLocks noChangeArrowheads="1"/>
          </p:cNvSpPr>
          <p:nvPr/>
        </p:nvSpPr>
        <p:spPr bwMode="auto">
          <a:xfrm rot="20220000" flipH="1">
            <a:off x="3589338" y="4789488"/>
            <a:ext cx="106362" cy="3302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09" name="Oval 1141"/>
          <p:cNvSpPr>
            <a:spLocks noChangeArrowheads="1"/>
          </p:cNvSpPr>
          <p:nvPr/>
        </p:nvSpPr>
        <p:spPr bwMode="auto">
          <a:xfrm>
            <a:off x="3649663" y="5081588"/>
            <a:ext cx="85725" cy="2206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0" name="Oval 1142"/>
          <p:cNvSpPr>
            <a:spLocks noChangeArrowheads="1"/>
          </p:cNvSpPr>
          <p:nvPr/>
        </p:nvSpPr>
        <p:spPr bwMode="auto">
          <a:xfrm>
            <a:off x="3679825" y="5265738"/>
            <a:ext cx="146050" cy="42862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1" name="Oval 1143"/>
          <p:cNvSpPr>
            <a:spLocks noChangeArrowheads="1"/>
          </p:cNvSpPr>
          <p:nvPr/>
        </p:nvSpPr>
        <p:spPr bwMode="auto">
          <a:xfrm>
            <a:off x="3692525" y="5060950"/>
            <a:ext cx="38100" cy="555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2" name="Oval 1144"/>
          <p:cNvSpPr>
            <a:spLocks noChangeArrowheads="1"/>
          </p:cNvSpPr>
          <p:nvPr/>
        </p:nvSpPr>
        <p:spPr bwMode="auto">
          <a:xfrm>
            <a:off x="3538538" y="4497388"/>
            <a:ext cx="84137" cy="8413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3" name="Oval 1145"/>
          <p:cNvSpPr>
            <a:spLocks noChangeArrowheads="1"/>
          </p:cNvSpPr>
          <p:nvPr/>
        </p:nvSpPr>
        <p:spPr bwMode="auto">
          <a:xfrm rot="2400000">
            <a:off x="3494088" y="4503738"/>
            <a:ext cx="65087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4" name="Oval 1146"/>
          <p:cNvSpPr>
            <a:spLocks noChangeArrowheads="1"/>
          </p:cNvSpPr>
          <p:nvPr/>
        </p:nvSpPr>
        <p:spPr bwMode="auto">
          <a:xfrm>
            <a:off x="3448050" y="4656138"/>
            <a:ext cx="47625" cy="192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5" name="Oval 1147" descr="blanc)"/>
          <p:cNvSpPr>
            <a:spLocks noChangeArrowheads="1"/>
          </p:cNvSpPr>
          <p:nvPr/>
        </p:nvSpPr>
        <p:spPr bwMode="auto">
          <a:xfrm>
            <a:off x="3465513" y="4827588"/>
            <a:ext cx="11112" cy="96837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6" name="Oval 1148"/>
          <p:cNvSpPr>
            <a:spLocks noChangeArrowheads="1"/>
          </p:cNvSpPr>
          <p:nvPr/>
        </p:nvSpPr>
        <p:spPr bwMode="auto">
          <a:xfrm>
            <a:off x="3698875" y="4292600"/>
            <a:ext cx="61913" cy="28575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8" name="Oval 1150"/>
          <p:cNvSpPr>
            <a:spLocks noChangeArrowheads="1"/>
          </p:cNvSpPr>
          <p:nvPr/>
        </p:nvSpPr>
        <p:spPr bwMode="auto">
          <a:xfrm>
            <a:off x="4598988" y="4133850"/>
            <a:ext cx="144462" cy="198438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19" name="Oval 1151"/>
          <p:cNvSpPr>
            <a:spLocks noChangeArrowheads="1"/>
          </p:cNvSpPr>
          <p:nvPr/>
        </p:nvSpPr>
        <p:spPr bwMode="auto">
          <a:xfrm rot="1380000">
            <a:off x="4522788" y="4762500"/>
            <a:ext cx="115887" cy="3698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0" name="Oval 1152"/>
          <p:cNvSpPr>
            <a:spLocks noChangeArrowheads="1"/>
          </p:cNvSpPr>
          <p:nvPr/>
        </p:nvSpPr>
        <p:spPr bwMode="auto">
          <a:xfrm rot="20220000" flipH="1">
            <a:off x="4722813" y="4764088"/>
            <a:ext cx="104775" cy="368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1" name="Oval 1153"/>
          <p:cNvSpPr>
            <a:spLocks noChangeArrowheads="1"/>
          </p:cNvSpPr>
          <p:nvPr/>
        </p:nvSpPr>
        <p:spPr bwMode="auto">
          <a:xfrm>
            <a:off x="4478338" y="5091113"/>
            <a:ext cx="93662" cy="2460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2" name="Oval 1154"/>
          <p:cNvSpPr>
            <a:spLocks noChangeArrowheads="1"/>
          </p:cNvSpPr>
          <p:nvPr/>
        </p:nvSpPr>
        <p:spPr bwMode="auto">
          <a:xfrm>
            <a:off x="4783138" y="5091113"/>
            <a:ext cx="92075" cy="2460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3" name="Oval 1155"/>
          <p:cNvSpPr>
            <a:spLocks noChangeArrowheads="1"/>
          </p:cNvSpPr>
          <p:nvPr/>
        </p:nvSpPr>
        <p:spPr bwMode="auto">
          <a:xfrm>
            <a:off x="4803775" y="5313363"/>
            <a:ext cx="158750" cy="47625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4" name="Oval 1156"/>
          <p:cNvSpPr>
            <a:spLocks noChangeArrowheads="1"/>
          </p:cNvSpPr>
          <p:nvPr/>
        </p:nvSpPr>
        <p:spPr bwMode="auto">
          <a:xfrm>
            <a:off x="4378325" y="5297488"/>
            <a:ext cx="160338" cy="49212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5" name="Rectangle 1157"/>
          <p:cNvSpPr>
            <a:spLocks noChangeArrowheads="1"/>
          </p:cNvSpPr>
          <p:nvPr/>
        </p:nvSpPr>
        <p:spPr bwMode="auto">
          <a:xfrm>
            <a:off x="4638675" y="4332288"/>
            <a:ext cx="63500" cy="109537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6" name="Oval 1158"/>
          <p:cNvSpPr>
            <a:spLocks noChangeArrowheads="1"/>
          </p:cNvSpPr>
          <p:nvPr/>
        </p:nvSpPr>
        <p:spPr bwMode="auto">
          <a:xfrm>
            <a:off x="4735513" y="4418013"/>
            <a:ext cx="95250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7" name="Oval 1159"/>
          <p:cNvSpPr>
            <a:spLocks noChangeArrowheads="1"/>
          </p:cNvSpPr>
          <p:nvPr/>
        </p:nvSpPr>
        <p:spPr bwMode="auto">
          <a:xfrm>
            <a:off x="4524375" y="4402138"/>
            <a:ext cx="93663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8" name="Oval 1160"/>
          <p:cNvSpPr>
            <a:spLocks noChangeArrowheads="1"/>
          </p:cNvSpPr>
          <p:nvPr/>
        </p:nvSpPr>
        <p:spPr bwMode="auto">
          <a:xfrm rot="2400000">
            <a:off x="4475163" y="4408488"/>
            <a:ext cx="74612" cy="2333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29" name="Oval 1161"/>
          <p:cNvSpPr>
            <a:spLocks noChangeArrowheads="1"/>
          </p:cNvSpPr>
          <p:nvPr/>
        </p:nvSpPr>
        <p:spPr bwMode="auto">
          <a:xfrm rot="19200000" flipH="1">
            <a:off x="4803775" y="4425950"/>
            <a:ext cx="74613" cy="2301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0" name="Oval 1162"/>
          <p:cNvSpPr>
            <a:spLocks noChangeArrowheads="1"/>
          </p:cNvSpPr>
          <p:nvPr/>
        </p:nvSpPr>
        <p:spPr bwMode="auto">
          <a:xfrm>
            <a:off x="4484688" y="5065713"/>
            <a:ext cx="41275" cy="65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1" name="Oval 1163"/>
          <p:cNvSpPr>
            <a:spLocks noChangeArrowheads="1"/>
          </p:cNvSpPr>
          <p:nvPr/>
        </p:nvSpPr>
        <p:spPr bwMode="auto">
          <a:xfrm>
            <a:off x="4829175" y="5049838"/>
            <a:ext cx="39688" cy="65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2" name="Oval 1164"/>
          <p:cNvSpPr>
            <a:spLocks noChangeArrowheads="1"/>
          </p:cNvSpPr>
          <p:nvPr/>
        </p:nvSpPr>
        <p:spPr bwMode="auto">
          <a:xfrm>
            <a:off x="4425950" y="4581525"/>
            <a:ext cx="52388" cy="2174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3" name="Oval 1165"/>
          <p:cNvSpPr>
            <a:spLocks noChangeArrowheads="1"/>
          </p:cNvSpPr>
          <p:nvPr/>
        </p:nvSpPr>
        <p:spPr bwMode="auto">
          <a:xfrm>
            <a:off x="4848225" y="4556125"/>
            <a:ext cx="52388" cy="21431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4" name="Oval 1166"/>
          <p:cNvSpPr>
            <a:spLocks noChangeArrowheads="1"/>
          </p:cNvSpPr>
          <p:nvPr/>
        </p:nvSpPr>
        <p:spPr bwMode="auto">
          <a:xfrm>
            <a:off x="4445000" y="4789488"/>
            <a:ext cx="15875" cy="1079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5" name="Oval 1167"/>
          <p:cNvSpPr>
            <a:spLocks noChangeArrowheads="1"/>
          </p:cNvSpPr>
          <p:nvPr/>
        </p:nvSpPr>
        <p:spPr bwMode="auto">
          <a:xfrm>
            <a:off x="4865688" y="4746625"/>
            <a:ext cx="15875" cy="112713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6" name="Oval 1168"/>
          <p:cNvSpPr>
            <a:spLocks noChangeArrowheads="1"/>
          </p:cNvSpPr>
          <p:nvPr/>
        </p:nvSpPr>
        <p:spPr bwMode="auto">
          <a:xfrm>
            <a:off x="4657725" y="4232275"/>
            <a:ext cx="41275" cy="49213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7" name="Oval 1169"/>
          <p:cNvSpPr>
            <a:spLocks noChangeArrowheads="1"/>
          </p:cNvSpPr>
          <p:nvPr/>
        </p:nvSpPr>
        <p:spPr bwMode="auto">
          <a:xfrm>
            <a:off x="4557713" y="4441825"/>
            <a:ext cx="239712" cy="4333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38" name="Rectangle 1170"/>
          <p:cNvSpPr>
            <a:spLocks noChangeArrowheads="1"/>
          </p:cNvSpPr>
          <p:nvPr/>
        </p:nvSpPr>
        <p:spPr bwMode="auto">
          <a:xfrm>
            <a:off x="3133725" y="3786188"/>
            <a:ext cx="936625" cy="361950"/>
          </a:xfrm>
          <a:prstGeom prst="rect">
            <a:avLst/>
          </a:prstGeom>
          <a:solidFill>
            <a:schemeClr val="bg1"/>
          </a:solidFill>
          <a:ln w="50799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fr-FR" sz="19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366739" name="Rectangle 1171"/>
          <p:cNvSpPr>
            <a:spLocks noChangeArrowheads="1"/>
          </p:cNvSpPr>
          <p:nvPr/>
        </p:nvSpPr>
        <p:spPr bwMode="auto">
          <a:xfrm>
            <a:off x="2627313" y="2708275"/>
            <a:ext cx="1660525" cy="361950"/>
          </a:xfrm>
          <a:prstGeom prst="rect">
            <a:avLst/>
          </a:prstGeom>
          <a:solidFill>
            <a:schemeClr val="bg1"/>
          </a:solidFill>
          <a:ln w="50799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fr-FR" sz="1900" b="1">
                <a:solidFill>
                  <a:schemeClr val="tx1"/>
                </a:solidFill>
              </a:rPr>
              <a:t>Incompetencia</a:t>
            </a:r>
          </a:p>
        </p:txBody>
      </p:sp>
      <p:sp>
        <p:nvSpPr>
          <p:cNvPr id="366743" name="Line 1175"/>
          <p:cNvSpPr>
            <a:spLocks noChangeShapeType="1"/>
          </p:cNvSpPr>
          <p:nvPr/>
        </p:nvSpPr>
        <p:spPr bwMode="auto">
          <a:xfrm>
            <a:off x="1403350" y="2822575"/>
            <a:ext cx="838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44" name="Line 1176"/>
          <p:cNvSpPr>
            <a:spLocks noChangeShapeType="1"/>
          </p:cNvSpPr>
          <p:nvPr/>
        </p:nvSpPr>
        <p:spPr bwMode="auto">
          <a:xfrm>
            <a:off x="2241550" y="2822575"/>
            <a:ext cx="838200" cy="1371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45" name="Line 1177"/>
          <p:cNvSpPr>
            <a:spLocks noChangeShapeType="1"/>
          </p:cNvSpPr>
          <p:nvPr/>
        </p:nvSpPr>
        <p:spPr bwMode="auto">
          <a:xfrm>
            <a:off x="3079750" y="4194175"/>
            <a:ext cx="1219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46" name="Line 1178"/>
          <p:cNvSpPr>
            <a:spLocks noChangeShapeType="1"/>
          </p:cNvSpPr>
          <p:nvPr/>
        </p:nvSpPr>
        <p:spPr bwMode="auto">
          <a:xfrm flipV="1">
            <a:off x="4284663" y="2895600"/>
            <a:ext cx="820737" cy="1295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48" name="Line 1180"/>
          <p:cNvSpPr>
            <a:spLocks noChangeShapeType="1"/>
          </p:cNvSpPr>
          <p:nvPr/>
        </p:nvSpPr>
        <p:spPr bwMode="auto">
          <a:xfrm>
            <a:off x="5137150" y="2898775"/>
            <a:ext cx="0" cy="2362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49" name="Line 1181"/>
          <p:cNvSpPr>
            <a:spLocks noChangeShapeType="1"/>
          </p:cNvSpPr>
          <p:nvPr/>
        </p:nvSpPr>
        <p:spPr bwMode="auto">
          <a:xfrm>
            <a:off x="5137150" y="5260975"/>
            <a:ext cx="1143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50" name="Line 1182"/>
          <p:cNvSpPr>
            <a:spLocks noChangeShapeType="1"/>
          </p:cNvSpPr>
          <p:nvPr/>
        </p:nvSpPr>
        <p:spPr bwMode="auto">
          <a:xfrm>
            <a:off x="6280150" y="5260975"/>
            <a:ext cx="76200" cy="533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51" name="Line 1183"/>
          <p:cNvSpPr>
            <a:spLocks noChangeShapeType="1"/>
          </p:cNvSpPr>
          <p:nvPr/>
        </p:nvSpPr>
        <p:spPr bwMode="auto">
          <a:xfrm>
            <a:off x="6356350" y="5794375"/>
            <a:ext cx="685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59" name="Line 1191"/>
          <p:cNvSpPr>
            <a:spLocks noChangeShapeType="1"/>
          </p:cNvSpPr>
          <p:nvPr/>
        </p:nvSpPr>
        <p:spPr bwMode="auto">
          <a:xfrm>
            <a:off x="1371600" y="2725738"/>
            <a:ext cx="8382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0" name="Line 1192"/>
          <p:cNvSpPr>
            <a:spLocks noChangeShapeType="1"/>
          </p:cNvSpPr>
          <p:nvPr/>
        </p:nvSpPr>
        <p:spPr bwMode="auto">
          <a:xfrm>
            <a:off x="2133600" y="2725738"/>
            <a:ext cx="1371600" cy="762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1" name="Line 1193"/>
          <p:cNvSpPr>
            <a:spLocks noChangeShapeType="1"/>
          </p:cNvSpPr>
          <p:nvPr/>
        </p:nvSpPr>
        <p:spPr bwMode="auto">
          <a:xfrm>
            <a:off x="3505200" y="3487738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2" name="Line 1194"/>
          <p:cNvSpPr>
            <a:spLocks noChangeShapeType="1"/>
          </p:cNvSpPr>
          <p:nvPr/>
        </p:nvSpPr>
        <p:spPr bwMode="auto">
          <a:xfrm flipV="1">
            <a:off x="4211638" y="2822575"/>
            <a:ext cx="288925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3" name="Line 1195"/>
          <p:cNvSpPr>
            <a:spLocks noChangeShapeType="1"/>
          </p:cNvSpPr>
          <p:nvPr/>
        </p:nvSpPr>
        <p:spPr bwMode="auto">
          <a:xfrm flipV="1">
            <a:off x="4500563" y="2801938"/>
            <a:ext cx="719137" cy="206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4" name="Line 1196"/>
          <p:cNvSpPr>
            <a:spLocks noChangeShapeType="1"/>
          </p:cNvSpPr>
          <p:nvPr/>
        </p:nvSpPr>
        <p:spPr bwMode="auto">
          <a:xfrm>
            <a:off x="5257800" y="2801938"/>
            <a:ext cx="0" cy="2362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5" name="Line 1197"/>
          <p:cNvSpPr>
            <a:spLocks noChangeShapeType="1"/>
          </p:cNvSpPr>
          <p:nvPr/>
        </p:nvSpPr>
        <p:spPr bwMode="auto">
          <a:xfrm>
            <a:off x="5257800" y="5164138"/>
            <a:ext cx="1143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6" name="Line 1198"/>
          <p:cNvSpPr>
            <a:spLocks noChangeShapeType="1"/>
          </p:cNvSpPr>
          <p:nvPr/>
        </p:nvSpPr>
        <p:spPr bwMode="auto">
          <a:xfrm>
            <a:off x="6400800" y="5164138"/>
            <a:ext cx="7620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67" name="Line 1199"/>
          <p:cNvSpPr>
            <a:spLocks noChangeShapeType="1"/>
          </p:cNvSpPr>
          <p:nvPr/>
        </p:nvSpPr>
        <p:spPr bwMode="auto">
          <a:xfrm>
            <a:off x="6477000" y="5697538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71" name="Text Box 1203"/>
          <p:cNvSpPr txBox="1">
            <a:spLocks noChangeArrowheads="1"/>
          </p:cNvSpPr>
          <p:nvPr/>
        </p:nvSpPr>
        <p:spPr bwMode="auto">
          <a:xfrm>
            <a:off x="2484438" y="6308725"/>
            <a:ext cx="439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1_17 (Franceschi)</a:t>
            </a:r>
          </a:p>
        </p:txBody>
      </p:sp>
      <p:sp>
        <p:nvSpPr>
          <p:cNvPr id="366773" name="Text Box 1205"/>
          <p:cNvSpPr txBox="1">
            <a:spLocks noChangeArrowheads="1"/>
          </p:cNvSpPr>
          <p:nvPr/>
        </p:nvSpPr>
        <p:spPr bwMode="auto">
          <a:xfrm>
            <a:off x="1979613" y="260350"/>
            <a:ext cx="532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000"/>
          </a:p>
        </p:txBody>
      </p:sp>
      <p:sp>
        <p:nvSpPr>
          <p:cNvPr id="366775" name="Text Box 1207"/>
          <p:cNvSpPr txBox="1">
            <a:spLocks noChangeArrowheads="1"/>
          </p:cNvSpPr>
          <p:nvPr/>
        </p:nvSpPr>
        <p:spPr bwMode="auto">
          <a:xfrm>
            <a:off x="971550" y="260350"/>
            <a:ext cx="698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chemeClr val="tx1"/>
                </a:solidFill>
              </a:rPr>
              <a:t>Presiones en tobillo en insuficiencia venosa</a:t>
            </a:r>
          </a:p>
        </p:txBody>
      </p:sp>
      <p:sp>
        <p:nvSpPr>
          <p:cNvPr id="366776" name="Text Box 1208"/>
          <p:cNvSpPr txBox="1">
            <a:spLocks noChangeArrowheads="1"/>
          </p:cNvSpPr>
          <p:nvPr/>
        </p:nvSpPr>
        <p:spPr bwMode="auto">
          <a:xfrm>
            <a:off x="2124075" y="5445125"/>
            <a:ext cx="1150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Inicio marcha</a:t>
            </a:r>
          </a:p>
        </p:txBody>
      </p:sp>
      <p:sp>
        <p:nvSpPr>
          <p:cNvPr id="366777" name="Text Box 1209"/>
          <p:cNvSpPr txBox="1">
            <a:spLocks noChangeArrowheads="1"/>
          </p:cNvSpPr>
          <p:nvPr/>
        </p:nvSpPr>
        <p:spPr bwMode="auto">
          <a:xfrm>
            <a:off x="3132138" y="5445125"/>
            <a:ext cx="1150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Durante marcha</a:t>
            </a:r>
          </a:p>
        </p:txBody>
      </p:sp>
      <p:sp>
        <p:nvSpPr>
          <p:cNvPr id="366778" name="Rectangle 1210"/>
          <p:cNvSpPr>
            <a:spLocks noChangeArrowheads="1"/>
          </p:cNvSpPr>
          <p:nvPr/>
        </p:nvSpPr>
        <p:spPr bwMode="auto">
          <a:xfrm>
            <a:off x="5076825" y="1771650"/>
            <a:ext cx="1150938" cy="36734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79" name="Text Box 1211"/>
          <p:cNvSpPr txBox="1">
            <a:spLocks noChangeArrowheads="1"/>
          </p:cNvSpPr>
          <p:nvPr/>
        </p:nvSpPr>
        <p:spPr bwMode="auto">
          <a:xfrm>
            <a:off x="539750" y="133985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Presión tobillo</a:t>
            </a:r>
          </a:p>
        </p:txBody>
      </p:sp>
      <p:sp>
        <p:nvSpPr>
          <p:cNvPr id="366780" name="Rectangle 1212"/>
          <p:cNvSpPr>
            <a:spLocks noChangeArrowheads="1"/>
          </p:cNvSpPr>
          <p:nvPr/>
        </p:nvSpPr>
        <p:spPr bwMode="auto">
          <a:xfrm>
            <a:off x="4211638" y="1779588"/>
            <a:ext cx="865187" cy="366553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81" name="Rectangle 1213"/>
          <p:cNvSpPr>
            <a:spLocks noChangeArrowheads="1"/>
          </p:cNvSpPr>
          <p:nvPr/>
        </p:nvSpPr>
        <p:spPr bwMode="auto">
          <a:xfrm>
            <a:off x="4297363" y="5445125"/>
            <a:ext cx="70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Paro</a:t>
            </a:r>
          </a:p>
        </p:txBody>
      </p:sp>
      <p:sp>
        <p:nvSpPr>
          <p:cNvPr id="366782" name="Rectangle 1214"/>
          <p:cNvSpPr>
            <a:spLocks noChangeArrowheads="1"/>
          </p:cNvSpPr>
          <p:nvPr/>
        </p:nvSpPr>
        <p:spPr bwMode="auto">
          <a:xfrm>
            <a:off x="5160963" y="5445125"/>
            <a:ext cx="115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Decúbito</a:t>
            </a:r>
          </a:p>
        </p:txBody>
      </p:sp>
      <p:sp>
        <p:nvSpPr>
          <p:cNvPr id="366783" name="Rectangle 1215"/>
          <p:cNvSpPr>
            <a:spLocks noChangeArrowheads="1"/>
          </p:cNvSpPr>
          <p:nvPr/>
        </p:nvSpPr>
        <p:spPr bwMode="auto">
          <a:xfrm>
            <a:off x="6372225" y="5911850"/>
            <a:ext cx="97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Declive</a:t>
            </a:r>
          </a:p>
        </p:txBody>
      </p:sp>
      <p:sp>
        <p:nvSpPr>
          <p:cNvPr id="366784" name="Rectangle 1216"/>
          <p:cNvSpPr>
            <a:spLocks noChangeArrowheads="1"/>
          </p:cNvSpPr>
          <p:nvPr/>
        </p:nvSpPr>
        <p:spPr bwMode="auto">
          <a:xfrm>
            <a:off x="3346450" y="1771650"/>
            <a:ext cx="865188" cy="36655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85" name="Rectangle 1217"/>
          <p:cNvSpPr>
            <a:spLocks noChangeArrowheads="1"/>
          </p:cNvSpPr>
          <p:nvPr/>
        </p:nvSpPr>
        <p:spPr bwMode="auto">
          <a:xfrm>
            <a:off x="2195513" y="1779588"/>
            <a:ext cx="1154112" cy="366553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86" name="Rectangle 1218"/>
          <p:cNvSpPr>
            <a:spLocks noChangeArrowheads="1"/>
          </p:cNvSpPr>
          <p:nvPr/>
        </p:nvSpPr>
        <p:spPr bwMode="auto">
          <a:xfrm>
            <a:off x="1331913" y="1771650"/>
            <a:ext cx="865187" cy="3665538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66787" name="Text Box 1219"/>
          <p:cNvSpPr txBox="1">
            <a:spLocks noChangeArrowheads="1"/>
          </p:cNvSpPr>
          <p:nvPr/>
        </p:nvSpPr>
        <p:spPr bwMode="auto">
          <a:xfrm>
            <a:off x="2411413" y="914400"/>
            <a:ext cx="38877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200" b="1">
                <a:solidFill>
                  <a:schemeClr val="tx1"/>
                </a:solidFill>
              </a:rPr>
              <a:t>Incompetencia valvular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39" name="Group 39"/>
          <p:cNvGrpSpPr>
            <a:grpSpLocks/>
          </p:cNvGrpSpPr>
          <p:nvPr/>
        </p:nvGrpSpPr>
        <p:grpSpPr bwMode="auto">
          <a:xfrm>
            <a:off x="2195513" y="1758950"/>
            <a:ext cx="4300537" cy="4262438"/>
            <a:chOff x="1698" y="916"/>
            <a:chExt cx="2709" cy="2685"/>
          </a:xfrm>
        </p:grpSpPr>
        <p:grpSp>
          <p:nvGrpSpPr>
            <p:cNvPr id="819204" name="Group 67"/>
            <p:cNvGrpSpPr>
              <a:grpSpLocks/>
            </p:cNvGrpSpPr>
            <p:nvPr/>
          </p:nvGrpSpPr>
          <p:grpSpPr bwMode="auto">
            <a:xfrm>
              <a:off x="1698" y="916"/>
              <a:ext cx="2709" cy="2685"/>
              <a:chOff x="1562" y="780"/>
              <a:chExt cx="2709" cy="2685"/>
            </a:xfrm>
          </p:grpSpPr>
          <p:sp>
            <p:nvSpPr>
              <p:cNvPr id="819205" name="Freeform 5"/>
              <p:cNvSpPr>
                <a:spLocks/>
              </p:cNvSpPr>
              <p:nvPr/>
            </p:nvSpPr>
            <p:spPr bwMode="auto">
              <a:xfrm>
                <a:off x="2568" y="852"/>
                <a:ext cx="973" cy="1884"/>
              </a:xfrm>
              <a:custGeom>
                <a:avLst/>
                <a:gdLst>
                  <a:gd name="T0" fmla="*/ 159 w 570"/>
                  <a:gd name="T1" fmla="*/ 1129 h 1207"/>
                  <a:gd name="T2" fmla="*/ 239 w 570"/>
                  <a:gd name="T3" fmla="*/ 1523 h 1207"/>
                  <a:gd name="T4" fmla="*/ 266 w 570"/>
                  <a:gd name="T5" fmla="*/ 1831 h 1207"/>
                  <a:gd name="T6" fmla="*/ 495 w 570"/>
                  <a:gd name="T7" fmla="*/ 1818 h 1207"/>
                  <a:gd name="T8" fmla="*/ 586 w 570"/>
                  <a:gd name="T9" fmla="*/ 1434 h 1207"/>
                  <a:gd name="T10" fmla="*/ 770 w 570"/>
                  <a:gd name="T11" fmla="*/ 971 h 1207"/>
                  <a:gd name="T12" fmla="*/ 864 w 570"/>
                  <a:gd name="T13" fmla="*/ 189 h 1207"/>
                  <a:gd name="T14" fmla="*/ 118 w 570"/>
                  <a:gd name="T15" fmla="*/ 156 h 1207"/>
                  <a:gd name="T16" fmla="*/ 159 w 570"/>
                  <a:gd name="T17" fmla="*/ 1129 h 12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0"/>
                  <a:gd name="T28" fmla="*/ 0 h 1207"/>
                  <a:gd name="T29" fmla="*/ 570 w 570"/>
                  <a:gd name="T30" fmla="*/ 1207 h 12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0" h="1207">
                    <a:moveTo>
                      <a:pt x="93" y="723"/>
                    </a:moveTo>
                    <a:cubicBezTo>
                      <a:pt x="105" y="869"/>
                      <a:pt x="129" y="901"/>
                      <a:pt x="140" y="976"/>
                    </a:cubicBezTo>
                    <a:cubicBezTo>
                      <a:pt x="151" y="1051"/>
                      <a:pt x="131" y="1142"/>
                      <a:pt x="156" y="1173"/>
                    </a:cubicBezTo>
                    <a:cubicBezTo>
                      <a:pt x="181" y="1204"/>
                      <a:pt x="259" y="1207"/>
                      <a:pt x="290" y="1165"/>
                    </a:cubicBezTo>
                    <a:cubicBezTo>
                      <a:pt x="321" y="1123"/>
                      <a:pt x="316" y="1010"/>
                      <a:pt x="343" y="919"/>
                    </a:cubicBezTo>
                    <a:cubicBezTo>
                      <a:pt x="370" y="828"/>
                      <a:pt x="424" y="756"/>
                      <a:pt x="451" y="622"/>
                    </a:cubicBezTo>
                    <a:cubicBezTo>
                      <a:pt x="479" y="489"/>
                      <a:pt x="570" y="208"/>
                      <a:pt x="506" y="121"/>
                    </a:cubicBezTo>
                    <a:cubicBezTo>
                      <a:pt x="442" y="34"/>
                      <a:pt x="138" y="0"/>
                      <a:pt x="69" y="100"/>
                    </a:cubicBezTo>
                    <a:cubicBezTo>
                      <a:pt x="0" y="200"/>
                      <a:pt x="78" y="584"/>
                      <a:pt x="93" y="7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06" name="Oval 8"/>
              <p:cNvSpPr>
                <a:spLocks noChangeArrowheads="1"/>
              </p:cNvSpPr>
              <p:nvPr/>
            </p:nvSpPr>
            <p:spPr bwMode="auto">
              <a:xfrm>
                <a:off x="1562" y="780"/>
                <a:ext cx="464" cy="21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endParaRPr lang="es-ES" sz="20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207" name="Oval 9"/>
              <p:cNvSpPr>
                <a:spLocks noChangeArrowheads="1"/>
              </p:cNvSpPr>
              <p:nvPr/>
            </p:nvSpPr>
            <p:spPr bwMode="auto">
              <a:xfrm>
                <a:off x="3807" y="790"/>
                <a:ext cx="464" cy="21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 eaLnBrk="1" hangingPunct="1">
                  <a:spcBef>
                    <a:spcPct val="0"/>
                  </a:spcBef>
                </a:pPr>
                <a:endParaRPr lang="es-ES" sz="2000">
                  <a:solidFill>
                    <a:srgbClr val="FFFF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819208" name="Freeform 10"/>
              <p:cNvSpPr>
                <a:spLocks/>
              </p:cNvSpPr>
              <p:nvPr/>
            </p:nvSpPr>
            <p:spPr bwMode="auto">
              <a:xfrm>
                <a:off x="3490" y="1686"/>
                <a:ext cx="363" cy="751"/>
              </a:xfrm>
              <a:custGeom>
                <a:avLst/>
                <a:gdLst>
                  <a:gd name="T0" fmla="*/ 0 w 213"/>
                  <a:gd name="T1" fmla="*/ 728 h 481"/>
                  <a:gd name="T2" fmla="*/ 107 w 213"/>
                  <a:gd name="T3" fmla="*/ 629 h 481"/>
                  <a:gd name="T4" fmla="*/ 363 w 213"/>
                  <a:gd name="T5" fmla="*/ 0 h 481"/>
                  <a:gd name="T6" fmla="*/ 0 60000 65536"/>
                  <a:gd name="T7" fmla="*/ 0 60000 65536"/>
                  <a:gd name="T8" fmla="*/ 0 60000 65536"/>
                  <a:gd name="T9" fmla="*/ 0 w 213"/>
                  <a:gd name="T10" fmla="*/ 0 h 481"/>
                  <a:gd name="T11" fmla="*/ 213 w 213"/>
                  <a:gd name="T12" fmla="*/ 481 h 4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" h="481">
                    <a:moveTo>
                      <a:pt x="0" y="466"/>
                    </a:moveTo>
                    <a:cubicBezTo>
                      <a:pt x="12" y="456"/>
                      <a:pt x="28" y="481"/>
                      <a:pt x="63" y="403"/>
                    </a:cubicBezTo>
                    <a:cubicBezTo>
                      <a:pt x="98" y="325"/>
                      <a:pt x="182" y="84"/>
                      <a:pt x="213" y="0"/>
                    </a:cubicBezTo>
                  </a:path>
                </a:pathLst>
              </a:custGeom>
              <a:noFill/>
              <a:ln w="571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19209" name="Group 21"/>
              <p:cNvGrpSpPr>
                <a:grpSpLocks/>
              </p:cNvGrpSpPr>
              <p:nvPr/>
            </p:nvGrpSpPr>
            <p:grpSpPr bwMode="auto">
              <a:xfrm>
                <a:off x="1701" y="1071"/>
                <a:ext cx="2519" cy="2293"/>
                <a:chOff x="4071" y="130"/>
                <a:chExt cx="1476" cy="1469"/>
              </a:xfrm>
            </p:grpSpPr>
            <p:sp>
              <p:nvSpPr>
                <p:cNvPr id="819210" name="Freeform 22"/>
                <p:cNvSpPr>
                  <a:spLocks/>
                </p:cNvSpPr>
                <p:nvPr/>
              </p:nvSpPr>
              <p:spPr bwMode="auto">
                <a:xfrm>
                  <a:off x="4567" y="974"/>
                  <a:ext cx="498" cy="608"/>
                </a:xfrm>
                <a:custGeom>
                  <a:avLst/>
                  <a:gdLst>
                    <a:gd name="T0" fmla="*/ 211 w 498"/>
                    <a:gd name="T1" fmla="*/ 7 h 608"/>
                    <a:gd name="T2" fmla="*/ 438 w 498"/>
                    <a:gd name="T3" fmla="*/ 53 h 608"/>
                    <a:gd name="T4" fmla="*/ 483 w 498"/>
                    <a:gd name="T5" fmla="*/ 234 h 608"/>
                    <a:gd name="T6" fmla="*/ 347 w 498"/>
                    <a:gd name="T7" fmla="*/ 552 h 608"/>
                    <a:gd name="T8" fmla="*/ 231 w 498"/>
                    <a:gd name="T9" fmla="*/ 570 h 608"/>
                    <a:gd name="T10" fmla="*/ 211 w 498"/>
                    <a:gd name="T11" fmla="*/ 552 h 608"/>
                    <a:gd name="T12" fmla="*/ 120 w 498"/>
                    <a:gd name="T13" fmla="*/ 506 h 608"/>
                    <a:gd name="T14" fmla="*/ 30 w 498"/>
                    <a:gd name="T15" fmla="*/ 280 h 608"/>
                    <a:gd name="T16" fmla="*/ 30 w 498"/>
                    <a:gd name="T17" fmla="*/ 98 h 608"/>
                    <a:gd name="T18" fmla="*/ 211 w 498"/>
                    <a:gd name="T19" fmla="*/ 7 h 6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8"/>
                    <a:gd name="T31" fmla="*/ 0 h 608"/>
                    <a:gd name="T32" fmla="*/ 498 w 498"/>
                    <a:gd name="T33" fmla="*/ 608 h 60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8" h="608">
                      <a:moveTo>
                        <a:pt x="211" y="7"/>
                      </a:moveTo>
                      <a:cubicBezTo>
                        <a:pt x="279" y="0"/>
                        <a:pt x="393" y="15"/>
                        <a:pt x="438" y="53"/>
                      </a:cubicBezTo>
                      <a:cubicBezTo>
                        <a:pt x="483" y="91"/>
                        <a:pt x="498" y="151"/>
                        <a:pt x="483" y="234"/>
                      </a:cubicBezTo>
                      <a:cubicBezTo>
                        <a:pt x="468" y="317"/>
                        <a:pt x="389" y="496"/>
                        <a:pt x="347" y="552"/>
                      </a:cubicBezTo>
                      <a:cubicBezTo>
                        <a:pt x="305" y="608"/>
                        <a:pt x="254" y="570"/>
                        <a:pt x="231" y="570"/>
                      </a:cubicBezTo>
                      <a:cubicBezTo>
                        <a:pt x="208" y="570"/>
                        <a:pt x="230" y="563"/>
                        <a:pt x="211" y="552"/>
                      </a:cubicBezTo>
                      <a:cubicBezTo>
                        <a:pt x="192" y="541"/>
                        <a:pt x="150" y="551"/>
                        <a:pt x="120" y="506"/>
                      </a:cubicBezTo>
                      <a:cubicBezTo>
                        <a:pt x="90" y="461"/>
                        <a:pt x="45" y="348"/>
                        <a:pt x="30" y="280"/>
                      </a:cubicBezTo>
                      <a:cubicBezTo>
                        <a:pt x="15" y="212"/>
                        <a:pt x="0" y="143"/>
                        <a:pt x="30" y="98"/>
                      </a:cubicBezTo>
                      <a:cubicBezTo>
                        <a:pt x="60" y="53"/>
                        <a:pt x="143" y="14"/>
                        <a:pt x="211" y="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9211" name="Freeform 23"/>
                <p:cNvSpPr>
                  <a:spLocks/>
                </p:cNvSpPr>
                <p:nvPr/>
              </p:nvSpPr>
              <p:spPr bwMode="auto">
                <a:xfrm rot="-535995">
                  <a:off x="4593" y="981"/>
                  <a:ext cx="192" cy="603"/>
                </a:xfrm>
                <a:custGeom>
                  <a:avLst/>
                  <a:gdLst>
                    <a:gd name="T0" fmla="*/ 159 w 192"/>
                    <a:gd name="T1" fmla="*/ 23 h 603"/>
                    <a:gd name="T2" fmla="*/ 175 w 192"/>
                    <a:gd name="T3" fmla="*/ 58 h 603"/>
                    <a:gd name="T4" fmla="*/ 57 w 192"/>
                    <a:gd name="T5" fmla="*/ 122 h 603"/>
                    <a:gd name="T6" fmla="*/ 49 w 192"/>
                    <a:gd name="T7" fmla="*/ 303 h 603"/>
                    <a:gd name="T8" fmla="*/ 80 w 192"/>
                    <a:gd name="T9" fmla="*/ 414 h 603"/>
                    <a:gd name="T10" fmla="*/ 159 w 192"/>
                    <a:gd name="T11" fmla="*/ 477 h 603"/>
                    <a:gd name="T12" fmla="*/ 112 w 192"/>
                    <a:gd name="T13" fmla="*/ 485 h 603"/>
                    <a:gd name="T14" fmla="*/ 136 w 192"/>
                    <a:gd name="T15" fmla="*/ 579 h 603"/>
                    <a:gd name="T16" fmla="*/ 49 w 192"/>
                    <a:gd name="T17" fmla="*/ 571 h 603"/>
                    <a:gd name="T18" fmla="*/ 23 w 192"/>
                    <a:gd name="T19" fmla="*/ 386 h 603"/>
                    <a:gd name="T20" fmla="*/ 23 w 192"/>
                    <a:gd name="T21" fmla="*/ 68 h 603"/>
                    <a:gd name="T22" fmla="*/ 159 w 192"/>
                    <a:gd name="T23" fmla="*/ 23 h 6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2"/>
                    <a:gd name="T37" fmla="*/ 0 h 603"/>
                    <a:gd name="T38" fmla="*/ 192 w 192"/>
                    <a:gd name="T39" fmla="*/ 603 h 6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2" h="603">
                      <a:moveTo>
                        <a:pt x="159" y="23"/>
                      </a:moveTo>
                      <a:cubicBezTo>
                        <a:pt x="184" y="21"/>
                        <a:pt x="192" y="42"/>
                        <a:pt x="175" y="58"/>
                      </a:cubicBezTo>
                      <a:cubicBezTo>
                        <a:pt x="158" y="74"/>
                        <a:pt x="78" y="81"/>
                        <a:pt x="57" y="122"/>
                      </a:cubicBezTo>
                      <a:cubicBezTo>
                        <a:pt x="36" y="163"/>
                        <a:pt x="45" y="254"/>
                        <a:pt x="49" y="303"/>
                      </a:cubicBezTo>
                      <a:cubicBezTo>
                        <a:pt x="53" y="352"/>
                        <a:pt x="62" y="385"/>
                        <a:pt x="80" y="414"/>
                      </a:cubicBezTo>
                      <a:cubicBezTo>
                        <a:pt x="98" y="443"/>
                        <a:pt x="154" y="465"/>
                        <a:pt x="159" y="477"/>
                      </a:cubicBezTo>
                      <a:cubicBezTo>
                        <a:pt x="164" y="489"/>
                        <a:pt x="116" y="468"/>
                        <a:pt x="112" y="485"/>
                      </a:cubicBezTo>
                      <a:cubicBezTo>
                        <a:pt x="108" y="502"/>
                        <a:pt x="146" y="565"/>
                        <a:pt x="136" y="579"/>
                      </a:cubicBezTo>
                      <a:cubicBezTo>
                        <a:pt x="126" y="593"/>
                        <a:pt x="68" y="603"/>
                        <a:pt x="49" y="571"/>
                      </a:cubicBezTo>
                      <a:cubicBezTo>
                        <a:pt x="30" y="539"/>
                        <a:pt x="27" y="470"/>
                        <a:pt x="23" y="386"/>
                      </a:cubicBezTo>
                      <a:cubicBezTo>
                        <a:pt x="19" y="302"/>
                        <a:pt x="0" y="136"/>
                        <a:pt x="23" y="68"/>
                      </a:cubicBezTo>
                      <a:cubicBezTo>
                        <a:pt x="46" y="0"/>
                        <a:pt x="144" y="30"/>
                        <a:pt x="159" y="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9212" name="Freeform 24"/>
                <p:cNvSpPr>
                  <a:spLocks/>
                </p:cNvSpPr>
                <p:nvPr/>
              </p:nvSpPr>
              <p:spPr bwMode="auto">
                <a:xfrm rot="502284" flipH="1">
                  <a:off x="4876" y="996"/>
                  <a:ext cx="192" cy="603"/>
                </a:xfrm>
                <a:custGeom>
                  <a:avLst/>
                  <a:gdLst>
                    <a:gd name="T0" fmla="*/ 159 w 192"/>
                    <a:gd name="T1" fmla="*/ 23 h 603"/>
                    <a:gd name="T2" fmla="*/ 175 w 192"/>
                    <a:gd name="T3" fmla="*/ 58 h 603"/>
                    <a:gd name="T4" fmla="*/ 57 w 192"/>
                    <a:gd name="T5" fmla="*/ 122 h 603"/>
                    <a:gd name="T6" fmla="*/ 49 w 192"/>
                    <a:gd name="T7" fmla="*/ 303 h 603"/>
                    <a:gd name="T8" fmla="*/ 80 w 192"/>
                    <a:gd name="T9" fmla="*/ 414 h 603"/>
                    <a:gd name="T10" fmla="*/ 159 w 192"/>
                    <a:gd name="T11" fmla="*/ 477 h 603"/>
                    <a:gd name="T12" fmla="*/ 112 w 192"/>
                    <a:gd name="T13" fmla="*/ 485 h 603"/>
                    <a:gd name="T14" fmla="*/ 136 w 192"/>
                    <a:gd name="T15" fmla="*/ 579 h 603"/>
                    <a:gd name="T16" fmla="*/ 49 w 192"/>
                    <a:gd name="T17" fmla="*/ 571 h 603"/>
                    <a:gd name="T18" fmla="*/ 23 w 192"/>
                    <a:gd name="T19" fmla="*/ 386 h 603"/>
                    <a:gd name="T20" fmla="*/ 23 w 192"/>
                    <a:gd name="T21" fmla="*/ 68 h 603"/>
                    <a:gd name="T22" fmla="*/ 159 w 192"/>
                    <a:gd name="T23" fmla="*/ 23 h 6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2"/>
                    <a:gd name="T37" fmla="*/ 0 h 603"/>
                    <a:gd name="T38" fmla="*/ 192 w 192"/>
                    <a:gd name="T39" fmla="*/ 603 h 6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2" h="603">
                      <a:moveTo>
                        <a:pt x="159" y="23"/>
                      </a:moveTo>
                      <a:cubicBezTo>
                        <a:pt x="184" y="21"/>
                        <a:pt x="192" y="42"/>
                        <a:pt x="175" y="58"/>
                      </a:cubicBezTo>
                      <a:cubicBezTo>
                        <a:pt x="158" y="74"/>
                        <a:pt x="78" y="81"/>
                        <a:pt x="57" y="122"/>
                      </a:cubicBezTo>
                      <a:cubicBezTo>
                        <a:pt x="36" y="163"/>
                        <a:pt x="45" y="254"/>
                        <a:pt x="49" y="303"/>
                      </a:cubicBezTo>
                      <a:cubicBezTo>
                        <a:pt x="53" y="352"/>
                        <a:pt x="62" y="385"/>
                        <a:pt x="80" y="414"/>
                      </a:cubicBezTo>
                      <a:cubicBezTo>
                        <a:pt x="98" y="443"/>
                        <a:pt x="154" y="465"/>
                        <a:pt x="159" y="477"/>
                      </a:cubicBezTo>
                      <a:cubicBezTo>
                        <a:pt x="164" y="489"/>
                        <a:pt x="116" y="468"/>
                        <a:pt x="112" y="485"/>
                      </a:cubicBezTo>
                      <a:cubicBezTo>
                        <a:pt x="108" y="502"/>
                        <a:pt x="146" y="565"/>
                        <a:pt x="136" y="579"/>
                      </a:cubicBezTo>
                      <a:cubicBezTo>
                        <a:pt x="126" y="593"/>
                        <a:pt x="68" y="603"/>
                        <a:pt x="49" y="571"/>
                      </a:cubicBezTo>
                      <a:cubicBezTo>
                        <a:pt x="30" y="539"/>
                        <a:pt x="27" y="470"/>
                        <a:pt x="23" y="386"/>
                      </a:cubicBezTo>
                      <a:cubicBezTo>
                        <a:pt x="19" y="302"/>
                        <a:pt x="0" y="136"/>
                        <a:pt x="23" y="68"/>
                      </a:cubicBezTo>
                      <a:cubicBezTo>
                        <a:pt x="46" y="0"/>
                        <a:pt x="144" y="30"/>
                        <a:pt x="159" y="2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9213" name="Freeform 25"/>
                <p:cNvSpPr>
                  <a:spLocks/>
                </p:cNvSpPr>
                <p:nvPr/>
              </p:nvSpPr>
              <p:spPr bwMode="auto">
                <a:xfrm>
                  <a:off x="4071" y="130"/>
                  <a:ext cx="1476" cy="972"/>
                </a:xfrm>
                <a:custGeom>
                  <a:avLst/>
                  <a:gdLst>
                    <a:gd name="T0" fmla="*/ 851 w 1476"/>
                    <a:gd name="T1" fmla="*/ 412 h 972"/>
                    <a:gd name="T2" fmla="*/ 624 w 1476"/>
                    <a:gd name="T3" fmla="*/ 412 h 972"/>
                    <a:gd name="T4" fmla="*/ 514 w 1476"/>
                    <a:gd name="T5" fmla="*/ 483 h 972"/>
                    <a:gd name="T6" fmla="*/ 397 w 1476"/>
                    <a:gd name="T7" fmla="*/ 503 h 972"/>
                    <a:gd name="T8" fmla="*/ 261 w 1476"/>
                    <a:gd name="T9" fmla="*/ 367 h 972"/>
                    <a:gd name="T10" fmla="*/ 174 w 1476"/>
                    <a:gd name="T11" fmla="*/ 67 h 972"/>
                    <a:gd name="T12" fmla="*/ 8 w 1476"/>
                    <a:gd name="T13" fmla="*/ 20 h 972"/>
                    <a:gd name="T14" fmla="*/ 127 w 1476"/>
                    <a:gd name="T15" fmla="*/ 186 h 972"/>
                    <a:gd name="T16" fmla="*/ 216 w 1476"/>
                    <a:gd name="T17" fmla="*/ 412 h 972"/>
                    <a:gd name="T18" fmla="*/ 352 w 1476"/>
                    <a:gd name="T19" fmla="*/ 549 h 972"/>
                    <a:gd name="T20" fmla="*/ 533 w 1476"/>
                    <a:gd name="T21" fmla="*/ 594 h 972"/>
                    <a:gd name="T22" fmla="*/ 624 w 1476"/>
                    <a:gd name="T23" fmla="*/ 594 h 972"/>
                    <a:gd name="T24" fmla="*/ 624 w 1476"/>
                    <a:gd name="T25" fmla="*/ 866 h 972"/>
                    <a:gd name="T26" fmla="*/ 715 w 1476"/>
                    <a:gd name="T27" fmla="*/ 957 h 972"/>
                    <a:gd name="T28" fmla="*/ 760 w 1476"/>
                    <a:gd name="T29" fmla="*/ 911 h 972"/>
                    <a:gd name="T30" fmla="*/ 805 w 1476"/>
                    <a:gd name="T31" fmla="*/ 957 h 972"/>
                    <a:gd name="T32" fmla="*/ 851 w 1476"/>
                    <a:gd name="T33" fmla="*/ 957 h 972"/>
                    <a:gd name="T34" fmla="*/ 896 w 1476"/>
                    <a:gd name="T35" fmla="*/ 866 h 972"/>
                    <a:gd name="T36" fmla="*/ 941 w 1476"/>
                    <a:gd name="T37" fmla="*/ 594 h 972"/>
                    <a:gd name="T38" fmla="*/ 1058 w 1476"/>
                    <a:gd name="T39" fmla="*/ 609 h 972"/>
                    <a:gd name="T40" fmla="*/ 1168 w 1476"/>
                    <a:gd name="T41" fmla="*/ 549 h 972"/>
                    <a:gd name="T42" fmla="*/ 1373 w 1476"/>
                    <a:gd name="T43" fmla="*/ 194 h 972"/>
                    <a:gd name="T44" fmla="*/ 1476 w 1476"/>
                    <a:gd name="T45" fmla="*/ 51 h 972"/>
                    <a:gd name="T46" fmla="*/ 1373 w 1476"/>
                    <a:gd name="T47" fmla="*/ 44 h 972"/>
                    <a:gd name="T48" fmla="*/ 1294 w 1476"/>
                    <a:gd name="T49" fmla="*/ 225 h 972"/>
                    <a:gd name="T50" fmla="*/ 1168 w 1476"/>
                    <a:gd name="T51" fmla="*/ 458 h 972"/>
                    <a:gd name="T52" fmla="*/ 1077 w 1476"/>
                    <a:gd name="T53" fmla="*/ 549 h 972"/>
                    <a:gd name="T54" fmla="*/ 987 w 1476"/>
                    <a:gd name="T55" fmla="*/ 503 h 972"/>
                    <a:gd name="T56" fmla="*/ 851 w 1476"/>
                    <a:gd name="T57" fmla="*/ 412 h 97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76"/>
                    <a:gd name="T88" fmla="*/ 0 h 972"/>
                    <a:gd name="T89" fmla="*/ 1476 w 1476"/>
                    <a:gd name="T90" fmla="*/ 972 h 97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76" h="972">
                      <a:moveTo>
                        <a:pt x="851" y="412"/>
                      </a:moveTo>
                      <a:cubicBezTo>
                        <a:pt x="791" y="397"/>
                        <a:pt x="680" y="400"/>
                        <a:pt x="624" y="412"/>
                      </a:cubicBezTo>
                      <a:cubicBezTo>
                        <a:pt x="568" y="424"/>
                        <a:pt x="552" y="468"/>
                        <a:pt x="514" y="483"/>
                      </a:cubicBezTo>
                      <a:cubicBezTo>
                        <a:pt x="476" y="498"/>
                        <a:pt x="439" y="522"/>
                        <a:pt x="397" y="503"/>
                      </a:cubicBezTo>
                      <a:cubicBezTo>
                        <a:pt x="355" y="484"/>
                        <a:pt x="298" y="440"/>
                        <a:pt x="261" y="367"/>
                      </a:cubicBezTo>
                      <a:cubicBezTo>
                        <a:pt x="224" y="294"/>
                        <a:pt x="216" y="125"/>
                        <a:pt x="174" y="67"/>
                      </a:cubicBezTo>
                      <a:cubicBezTo>
                        <a:pt x="132" y="9"/>
                        <a:pt x="16" y="0"/>
                        <a:pt x="8" y="20"/>
                      </a:cubicBezTo>
                      <a:cubicBezTo>
                        <a:pt x="0" y="40"/>
                        <a:pt x="92" y="121"/>
                        <a:pt x="127" y="186"/>
                      </a:cubicBezTo>
                      <a:cubicBezTo>
                        <a:pt x="162" y="251"/>
                        <a:pt x="179" y="352"/>
                        <a:pt x="216" y="412"/>
                      </a:cubicBezTo>
                      <a:cubicBezTo>
                        <a:pt x="253" y="472"/>
                        <a:pt x="299" y="519"/>
                        <a:pt x="352" y="549"/>
                      </a:cubicBezTo>
                      <a:cubicBezTo>
                        <a:pt x="405" y="579"/>
                        <a:pt x="488" y="587"/>
                        <a:pt x="533" y="594"/>
                      </a:cubicBezTo>
                      <a:cubicBezTo>
                        <a:pt x="578" y="601"/>
                        <a:pt x="609" y="549"/>
                        <a:pt x="624" y="594"/>
                      </a:cubicBezTo>
                      <a:cubicBezTo>
                        <a:pt x="639" y="639"/>
                        <a:pt x="609" y="806"/>
                        <a:pt x="624" y="866"/>
                      </a:cubicBezTo>
                      <a:cubicBezTo>
                        <a:pt x="639" y="926"/>
                        <a:pt x="692" y="950"/>
                        <a:pt x="715" y="957"/>
                      </a:cubicBezTo>
                      <a:cubicBezTo>
                        <a:pt x="738" y="964"/>
                        <a:pt x="745" y="911"/>
                        <a:pt x="760" y="911"/>
                      </a:cubicBezTo>
                      <a:cubicBezTo>
                        <a:pt x="775" y="911"/>
                        <a:pt x="790" y="949"/>
                        <a:pt x="805" y="957"/>
                      </a:cubicBezTo>
                      <a:cubicBezTo>
                        <a:pt x="820" y="965"/>
                        <a:pt x="836" y="972"/>
                        <a:pt x="851" y="957"/>
                      </a:cubicBezTo>
                      <a:cubicBezTo>
                        <a:pt x="866" y="942"/>
                        <a:pt x="881" y="926"/>
                        <a:pt x="896" y="866"/>
                      </a:cubicBezTo>
                      <a:cubicBezTo>
                        <a:pt x="911" y="806"/>
                        <a:pt x="914" y="637"/>
                        <a:pt x="941" y="594"/>
                      </a:cubicBezTo>
                      <a:cubicBezTo>
                        <a:pt x="968" y="551"/>
                        <a:pt x="1020" y="616"/>
                        <a:pt x="1058" y="609"/>
                      </a:cubicBezTo>
                      <a:cubicBezTo>
                        <a:pt x="1096" y="602"/>
                        <a:pt x="1116" y="618"/>
                        <a:pt x="1168" y="549"/>
                      </a:cubicBezTo>
                      <a:cubicBezTo>
                        <a:pt x="1220" y="480"/>
                        <a:pt x="1322" y="277"/>
                        <a:pt x="1373" y="194"/>
                      </a:cubicBezTo>
                      <a:cubicBezTo>
                        <a:pt x="1424" y="111"/>
                        <a:pt x="1476" y="76"/>
                        <a:pt x="1476" y="51"/>
                      </a:cubicBezTo>
                      <a:cubicBezTo>
                        <a:pt x="1476" y="26"/>
                        <a:pt x="1403" y="15"/>
                        <a:pt x="1373" y="44"/>
                      </a:cubicBezTo>
                      <a:cubicBezTo>
                        <a:pt x="1343" y="73"/>
                        <a:pt x="1328" y="156"/>
                        <a:pt x="1294" y="225"/>
                      </a:cubicBezTo>
                      <a:cubicBezTo>
                        <a:pt x="1260" y="294"/>
                        <a:pt x="1204" y="404"/>
                        <a:pt x="1168" y="458"/>
                      </a:cubicBezTo>
                      <a:cubicBezTo>
                        <a:pt x="1132" y="512"/>
                        <a:pt x="1107" y="542"/>
                        <a:pt x="1077" y="549"/>
                      </a:cubicBezTo>
                      <a:cubicBezTo>
                        <a:pt x="1047" y="556"/>
                        <a:pt x="1017" y="526"/>
                        <a:pt x="987" y="503"/>
                      </a:cubicBezTo>
                      <a:cubicBezTo>
                        <a:pt x="957" y="480"/>
                        <a:pt x="911" y="427"/>
                        <a:pt x="851" y="4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819214" name="Freeform 26"/>
              <p:cNvSpPr>
                <a:spLocks/>
              </p:cNvSpPr>
              <p:nvPr/>
            </p:nvSpPr>
            <p:spPr bwMode="auto">
              <a:xfrm>
                <a:off x="2623" y="2760"/>
                <a:ext cx="679" cy="705"/>
              </a:xfrm>
              <a:custGeom>
                <a:avLst/>
                <a:gdLst>
                  <a:gd name="T0" fmla="*/ 26 w 398"/>
                  <a:gd name="T1" fmla="*/ 36 h 452"/>
                  <a:gd name="T2" fmla="*/ 179 w 398"/>
                  <a:gd name="T3" fmla="*/ 106 h 452"/>
                  <a:gd name="T4" fmla="*/ 258 w 398"/>
                  <a:gd name="T5" fmla="*/ 318 h 452"/>
                  <a:gd name="T6" fmla="*/ 411 w 398"/>
                  <a:gd name="T7" fmla="*/ 318 h 452"/>
                  <a:gd name="T8" fmla="*/ 490 w 398"/>
                  <a:gd name="T9" fmla="*/ 178 h 452"/>
                  <a:gd name="T10" fmla="*/ 566 w 398"/>
                  <a:gd name="T11" fmla="*/ 106 h 452"/>
                  <a:gd name="T12" fmla="*/ 676 w 398"/>
                  <a:gd name="T13" fmla="*/ 151 h 452"/>
                  <a:gd name="T14" fmla="*/ 589 w 398"/>
                  <a:gd name="T15" fmla="*/ 451 h 452"/>
                  <a:gd name="T16" fmla="*/ 411 w 398"/>
                  <a:gd name="T17" fmla="*/ 460 h 452"/>
                  <a:gd name="T18" fmla="*/ 382 w 398"/>
                  <a:gd name="T19" fmla="*/ 654 h 452"/>
                  <a:gd name="T20" fmla="*/ 258 w 398"/>
                  <a:gd name="T21" fmla="*/ 672 h 452"/>
                  <a:gd name="T22" fmla="*/ 258 w 398"/>
                  <a:gd name="T23" fmla="*/ 460 h 452"/>
                  <a:gd name="T24" fmla="*/ 143 w 398"/>
                  <a:gd name="T25" fmla="*/ 441 h 452"/>
                  <a:gd name="T26" fmla="*/ 26 w 398"/>
                  <a:gd name="T27" fmla="*/ 318 h 452"/>
                  <a:gd name="T28" fmla="*/ 26 w 398"/>
                  <a:gd name="T29" fmla="*/ 36 h 4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8"/>
                  <a:gd name="T46" fmla="*/ 0 h 452"/>
                  <a:gd name="T47" fmla="*/ 398 w 398"/>
                  <a:gd name="T48" fmla="*/ 452 h 4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8" h="452">
                    <a:moveTo>
                      <a:pt x="15" y="23"/>
                    </a:moveTo>
                    <a:cubicBezTo>
                      <a:pt x="30" y="0"/>
                      <a:pt x="82" y="38"/>
                      <a:pt x="105" y="68"/>
                    </a:cubicBezTo>
                    <a:cubicBezTo>
                      <a:pt x="128" y="98"/>
                      <a:pt x="128" y="181"/>
                      <a:pt x="151" y="204"/>
                    </a:cubicBezTo>
                    <a:cubicBezTo>
                      <a:pt x="174" y="227"/>
                      <a:pt x="218" y="219"/>
                      <a:pt x="241" y="204"/>
                    </a:cubicBezTo>
                    <a:cubicBezTo>
                      <a:pt x="264" y="189"/>
                      <a:pt x="272" y="137"/>
                      <a:pt x="287" y="114"/>
                    </a:cubicBezTo>
                    <a:cubicBezTo>
                      <a:pt x="302" y="91"/>
                      <a:pt x="314" y="71"/>
                      <a:pt x="332" y="68"/>
                    </a:cubicBezTo>
                    <a:cubicBezTo>
                      <a:pt x="350" y="65"/>
                      <a:pt x="394" y="60"/>
                      <a:pt x="396" y="97"/>
                    </a:cubicBezTo>
                    <a:cubicBezTo>
                      <a:pt x="398" y="134"/>
                      <a:pt x="371" y="256"/>
                      <a:pt x="345" y="289"/>
                    </a:cubicBezTo>
                    <a:cubicBezTo>
                      <a:pt x="319" y="322"/>
                      <a:pt x="261" y="273"/>
                      <a:pt x="241" y="295"/>
                    </a:cubicBezTo>
                    <a:cubicBezTo>
                      <a:pt x="221" y="317"/>
                      <a:pt x="239" y="396"/>
                      <a:pt x="224" y="419"/>
                    </a:cubicBezTo>
                    <a:cubicBezTo>
                      <a:pt x="209" y="442"/>
                      <a:pt x="163" y="452"/>
                      <a:pt x="151" y="431"/>
                    </a:cubicBezTo>
                    <a:cubicBezTo>
                      <a:pt x="139" y="410"/>
                      <a:pt x="162" y="320"/>
                      <a:pt x="151" y="295"/>
                    </a:cubicBezTo>
                    <a:cubicBezTo>
                      <a:pt x="140" y="270"/>
                      <a:pt x="107" y="298"/>
                      <a:pt x="84" y="283"/>
                    </a:cubicBezTo>
                    <a:cubicBezTo>
                      <a:pt x="61" y="268"/>
                      <a:pt x="26" y="247"/>
                      <a:pt x="15" y="204"/>
                    </a:cubicBezTo>
                    <a:cubicBezTo>
                      <a:pt x="4" y="161"/>
                      <a:pt x="0" y="46"/>
                      <a:pt x="1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15" name="Freeform 29"/>
              <p:cNvSpPr>
                <a:spLocks/>
              </p:cNvSpPr>
              <p:nvPr/>
            </p:nvSpPr>
            <p:spPr bwMode="auto">
              <a:xfrm>
                <a:off x="3174" y="1391"/>
                <a:ext cx="654" cy="1159"/>
              </a:xfrm>
              <a:custGeom>
                <a:avLst/>
                <a:gdLst>
                  <a:gd name="T0" fmla="*/ 323 w 383"/>
                  <a:gd name="T1" fmla="*/ 1019 h 743"/>
                  <a:gd name="T2" fmla="*/ 167 w 383"/>
                  <a:gd name="T3" fmla="*/ 1159 h 743"/>
                  <a:gd name="T4" fmla="*/ 14 w 383"/>
                  <a:gd name="T5" fmla="*/ 1019 h 743"/>
                  <a:gd name="T6" fmla="*/ 87 w 383"/>
                  <a:gd name="T7" fmla="*/ 455 h 743"/>
                  <a:gd name="T8" fmla="*/ 384 w 383"/>
                  <a:gd name="T9" fmla="*/ 393 h 743"/>
                  <a:gd name="T10" fmla="*/ 558 w 383"/>
                  <a:gd name="T11" fmla="*/ 197 h 743"/>
                  <a:gd name="T12" fmla="*/ 654 w 383"/>
                  <a:gd name="T13" fmla="*/ 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3"/>
                  <a:gd name="T22" fmla="*/ 0 h 743"/>
                  <a:gd name="T23" fmla="*/ 383 w 383"/>
                  <a:gd name="T24" fmla="*/ 743 h 7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3" h="743">
                    <a:moveTo>
                      <a:pt x="189" y="653"/>
                    </a:moveTo>
                    <a:cubicBezTo>
                      <a:pt x="158" y="698"/>
                      <a:pt x="128" y="743"/>
                      <a:pt x="98" y="743"/>
                    </a:cubicBezTo>
                    <a:cubicBezTo>
                      <a:pt x="68" y="743"/>
                      <a:pt x="16" y="728"/>
                      <a:pt x="8" y="653"/>
                    </a:cubicBezTo>
                    <a:cubicBezTo>
                      <a:pt x="0" y="578"/>
                      <a:pt x="15" y="359"/>
                      <a:pt x="51" y="292"/>
                    </a:cubicBezTo>
                    <a:cubicBezTo>
                      <a:pt x="87" y="225"/>
                      <a:pt x="179" y="280"/>
                      <a:pt x="225" y="252"/>
                    </a:cubicBezTo>
                    <a:cubicBezTo>
                      <a:pt x="271" y="224"/>
                      <a:pt x="301" y="168"/>
                      <a:pt x="327" y="126"/>
                    </a:cubicBezTo>
                    <a:cubicBezTo>
                      <a:pt x="353" y="84"/>
                      <a:pt x="371" y="26"/>
                      <a:pt x="383" y="0"/>
                    </a:cubicBezTo>
                  </a:path>
                </a:pathLst>
              </a:custGeom>
              <a:noFill/>
              <a:ln w="28575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16" name="Freeform 31"/>
              <p:cNvSpPr>
                <a:spLocks/>
              </p:cNvSpPr>
              <p:nvPr/>
            </p:nvSpPr>
            <p:spPr bwMode="auto">
              <a:xfrm>
                <a:off x="2935" y="2388"/>
                <a:ext cx="596" cy="1013"/>
              </a:xfrm>
              <a:custGeom>
                <a:avLst/>
                <a:gdLst>
                  <a:gd name="T0" fmla="*/ 596 w 349"/>
                  <a:gd name="T1" fmla="*/ 0 h 649"/>
                  <a:gd name="T2" fmla="*/ 485 w 349"/>
                  <a:gd name="T3" fmla="*/ 517 h 649"/>
                  <a:gd name="T4" fmla="*/ 299 w 349"/>
                  <a:gd name="T5" fmla="*/ 579 h 649"/>
                  <a:gd name="T6" fmla="*/ 205 w 349"/>
                  <a:gd name="T7" fmla="*/ 702 h 649"/>
                  <a:gd name="T8" fmla="*/ 31 w 349"/>
                  <a:gd name="T9" fmla="*/ 838 h 649"/>
                  <a:gd name="T10" fmla="*/ 20 w 349"/>
                  <a:gd name="T11" fmla="*/ 1013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9"/>
                  <a:gd name="T19" fmla="*/ 0 h 649"/>
                  <a:gd name="T20" fmla="*/ 349 w 349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9" h="649">
                    <a:moveTo>
                      <a:pt x="349" y="0"/>
                    </a:moveTo>
                    <a:cubicBezTo>
                      <a:pt x="337" y="55"/>
                      <a:pt x="313" y="269"/>
                      <a:pt x="284" y="331"/>
                    </a:cubicBezTo>
                    <a:cubicBezTo>
                      <a:pt x="255" y="393"/>
                      <a:pt x="202" y="351"/>
                      <a:pt x="175" y="371"/>
                    </a:cubicBezTo>
                    <a:cubicBezTo>
                      <a:pt x="148" y="391"/>
                      <a:pt x="146" y="422"/>
                      <a:pt x="120" y="450"/>
                    </a:cubicBezTo>
                    <a:cubicBezTo>
                      <a:pt x="94" y="478"/>
                      <a:pt x="36" y="504"/>
                      <a:pt x="18" y="537"/>
                    </a:cubicBezTo>
                    <a:cubicBezTo>
                      <a:pt x="0" y="570"/>
                      <a:pt x="13" y="626"/>
                      <a:pt x="12" y="649"/>
                    </a:cubicBezTo>
                  </a:path>
                </a:pathLst>
              </a:custGeom>
              <a:noFill/>
              <a:ln w="28575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17" name="Freeform 33"/>
              <p:cNvSpPr>
                <a:spLocks/>
              </p:cNvSpPr>
              <p:nvPr/>
            </p:nvSpPr>
            <p:spPr bwMode="auto">
              <a:xfrm>
                <a:off x="2517" y="1933"/>
                <a:ext cx="1134" cy="1228"/>
              </a:xfrm>
              <a:custGeom>
                <a:avLst/>
                <a:gdLst>
                  <a:gd name="T0" fmla="*/ 155 w 665"/>
                  <a:gd name="T1" fmla="*/ 36 h 787"/>
                  <a:gd name="T2" fmla="*/ 1006 w 665"/>
                  <a:gd name="T3" fmla="*/ 106 h 787"/>
                  <a:gd name="T4" fmla="*/ 928 w 665"/>
                  <a:gd name="T5" fmla="*/ 531 h 787"/>
                  <a:gd name="T6" fmla="*/ 619 w 665"/>
                  <a:gd name="T7" fmla="*/ 815 h 787"/>
                  <a:gd name="T8" fmla="*/ 542 w 665"/>
                  <a:gd name="T9" fmla="*/ 1097 h 787"/>
                  <a:gd name="T10" fmla="*/ 542 w 665"/>
                  <a:gd name="T11" fmla="*/ 1169 h 787"/>
                  <a:gd name="T12" fmla="*/ 440 w 665"/>
                  <a:gd name="T13" fmla="*/ 1169 h 787"/>
                  <a:gd name="T14" fmla="*/ 464 w 665"/>
                  <a:gd name="T15" fmla="*/ 815 h 787"/>
                  <a:gd name="T16" fmla="*/ 310 w 665"/>
                  <a:gd name="T17" fmla="*/ 673 h 787"/>
                  <a:gd name="T18" fmla="*/ 77 w 665"/>
                  <a:gd name="T19" fmla="*/ 318 h 787"/>
                  <a:gd name="T20" fmla="*/ 155 w 665"/>
                  <a:gd name="T21" fmla="*/ 36 h 7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5"/>
                  <a:gd name="T34" fmla="*/ 0 h 787"/>
                  <a:gd name="T35" fmla="*/ 665 w 665"/>
                  <a:gd name="T36" fmla="*/ 787 h 7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5" h="787">
                    <a:moveTo>
                      <a:pt x="91" y="23"/>
                    </a:moveTo>
                    <a:cubicBezTo>
                      <a:pt x="182" y="0"/>
                      <a:pt x="515" y="15"/>
                      <a:pt x="590" y="68"/>
                    </a:cubicBezTo>
                    <a:cubicBezTo>
                      <a:pt x="665" y="121"/>
                      <a:pt x="582" y="265"/>
                      <a:pt x="544" y="340"/>
                    </a:cubicBezTo>
                    <a:cubicBezTo>
                      <a:pt x="506" y="415"/>
                      <a:pt x="401" y="462"/>
                      <a:pt x="363" y="522"/>
                    </a:cubicBezTo>
                    <a:cubicBezTo>
                      <a:pt x="325" y="582"/>
                      <a:pt x="325" y="665"/>
                      <a:pt x="318" y="703"/>
                    </a:cubicBezTo>
                    <a:cubicBezTo>
                      <a:pt x="311" y="741"/>
                      <a:pt x="328" y="741"/>
                      <a:pt x="318" y="749"/>
                    </a:cubicBezTo>
                    <a:cubicBezTo>
                      <a:pt x="308" y="757"/>
                      <a:pt x="266" y="787"/>
                      <a:pt x="258" y="749"/>
                    </a:cubicBezTo>
                    <a:cubicBezTo>
                      <a:pt x="250" y="711"/>
                      <a:pt x="285" y="575"/>
                      <a:pt x="272" y="522"/>
                    </a:cubicBezTo>
                    <a:cubicBezTo>
                      <a:pt x="259" y="469"/>
                      <a:pt x="220" y="484"/>
                      <a:pt x="182" y="431"/>
                    </a:cubicBezTo>
                    <a:cubicBezTo>
                      <a:pt x="144" y="378"/>
                      <a:pt x="60" y="272"/>
                      <a:pt x="45" y="204"/>
                    </a:cubicBezTo>
                    <a:cubicBezTo>
                      <a:pt x="30" y="136"/>
                      <a:pt x="0" y="46"/>
                      <a:pt x="91" y="23"/>
                    </a:cubicBezTo>
                    <a:close/>
                  </a:path>
                </a:pathLst>
              </a:custGeom>
              <a:solidFill>
                <a:srgbClr val="FF0000">
                  <a:alpha val="29019"/>
                </a:srgb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18" name="Freeform 34"/>
              <p:cNvSpPr>
                <a:spLocks/>
              </p:cNvSpPr>
              <p:nvPr/>
            </p:nvSpPr>
            <p:spPr bwMode="auto">
              <a:xfrm>
                <a:off x="3109" y="2622"/>
                <a:ext cx="232" cy="142"/>
              </a:xfrm>
              <a:custGeom>
                <a:avLst/>
                <a:gdLst>
                  <a:gd name="T0" fmla="*/ 232 w 136"/>
                  <a:gd name="T1" fmla="*/ 0 h 91"/>
                  <a:gd name="T2" fmla="*/ 0 w 136"/>
                  <a:gd name="T3" fmla="*/ 142 h 91"/>
                  <a:gd name="T4" fmla="*/ 0 60000 65536"/>
                  <a:gd name="T5" fmla="*/ 0 60000 65536"/>
                  <a:gd name="T6" fmla="*/ 0 w 136"/>
                  <a:gd name="T7" fmla="*/ 0 h 91"/>
                  <a:gd name="T8" fmla="*/ 136 w 136"/>
                  <a:gd name="T9" fmla="*/ 91 h 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91">
                    <a:moveTo>
                      <a:pt x="136" y="0"/>
                    </a:moveTo>
                    <a:cubicBezTo>
                      <a:pt x="79" y="34"/>
                      <a:pt x="23" y="68"/>
                      <a:pt x="0" y="91"/>
                    </a:cubicBezTo>
                  </a:path>
                </a:pathLst>
              </a:custGeom>
              <a:noFill/>
              <a:ln w="28575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19219" name="Group 35"/>
              <p:cNvGrpSpPr>
                <a:grpSpLocks/>
              </p:cNvGrpSpPr>
              <p:nvPr/>
            </p:nvGrpSpPr>
            <p:grpSpPr bwMode="auto">
              <a:xfrm>
                <a:off x="3073" y="1970"/>
                <a:ext cx="502" cy="865"/>
                <a:chOff x="2904" y="2604"/>
                <a:chExt cx="294" cy="554"/>
              </a:xfrm>
            </p:grpSpPr>
            <p:sp>
              <p:nvSpPr>
                <p:cNvPr id="819220" name="Freeform 36"/>
                <p:cNvSpPr>
                  <a:spLocks/>
                </p:cNvSpPr>
                <p:nvPr/>
              </p:nvSpPr>
              <p:spPr bwMode="auto">
                <a:xfrm>
                  <a:off x="3022" y="2604"/>
                  <a:ext cx="176" cy="236"/>
                </a:xfrm>
                <a:custGeom>
                  <a:avLst/>
                  <a:gdLst>
                    <a:gd name="T0" fmla="*/ 176 w 158"/>
                    <a:gd name="T1" fmla="*/ 236 h 213"/>
                    <a:gd name="T2" fmla="*/ 115 w 158"/>
                    <a:gd name="T3" fmla="*/ 148 h 213"/>
                    <a:gd name="T4" fmla="*/ 0 w 158"/>
                    <a:gd name="T5" fmla="*/ 0 h 213"/>
                    <a:gd name="T6" fmla="*/ 0 60000 65536"/>
                    <a:gd name="T7" fmla="*/ 0 60000 65536"/>
                    <a:gd name="T8" fmla="*/ 0 60000 65536"/>
                    <a:gd name="T9" fmla="*/ 0 w 158"/>
                    <a:gd name="T10" fmla="*/ 0 h 213"/>
                    <a:gd name="T11" fmla="*/ 158 w 158"/>
                    <a:gd name="T12" fmla="*/ 213 h 2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8" h="213">
                      <a:moveTo>
                        <a:pt x="158" y="213"/>
                      </a:moveTo>
                      <a:cubicBezTo>
                        <a:pt x="149" y="200"/>
                        <a:pt x="129" y="170"/>
                        <a:pt x="103" y="134"/>
                      </a:cubicBezTo>
                      <a:cubicBezTo>
                        <a:pt x="77" y="98"/>
                        <a:pt x="21" y="28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9221" name="Freeform 37"/>
                <p:cNvSpPr>
                  <a:spLocks/>
                </p:cNvSpPr>
                <p:nvPr/>
              </p:nvSpPr>
              <p:spPr bwMode="auto">
                <a:xfrm>
                  <a:off x="2904" y="2753"/>
                  <a:ext cx="276" cy="230"/>
                </a:xfrm>
                <a:custGeom>
                  <a:avLst/>
                  <a:gdLst>
                    <a:gd name="T0" fmla="*/ 276 w 276"/>
                    <a:gd name="T1" fmla="*/ 127 h 230"/>
                    <a:gd name="T2" fmla="*/ 189 w 276"/>
                    <a:gd name="T3" fmla="*/ 88 h 230"/>
                    <a:gd name="T4" fmla="*/ 118 w 276"/>
                    <a:gd name="T5" fmla="*/ 24 h 230"/>
                    <a:gd name="T6" fmla="*/ 0 w 276"/>
                    <a:gd name="T7" fmla="*/ 230 h 2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6"/>
                    <a:gd name="T13" fmla="*/ 0 h 230"/>
                    <a:gd name="T14" fmla="*/ 276 w 276"/>
                    <a:gd name="T15" fmla="*/ 230 h 2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6" h="230">
                      <a:moveTo>
                        <a:pt x="276" y="127"/>
                      </a:moveTo>
                      <a:cubicBezTo>
                        <a:pt x="262" y="121"/>
                        <a:pt x="215" y="105"/>
                        <a:pt x="189" y="88"/>
                      </a:cubicBezTo>
                      <a:cubicBezTo>
                        <a:pt x="163" y="71"/>
                        <a:pt x="150" y="0"/>
                        <a:pt x="118" y="24"/>
                      </a:cubicBezTo>
                      <a:cubicBezTo>
                        <a:pt x="86" y="48"/>
                        <a:pt x="25" y="187"/>
                        <a:pt x="0" y="230"/>
                      </a:cubicBezTo>
                    </a:path>
                  </a:pathLst>
                </a:custGeom>
                <a:noFill/>
                <a:ln w="28575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819222" name="Group 38"/>
                <p:cNvGrpSpPr>
                  <a:grpSpLocks/>
                </p:cNvGrpSpPr>
                <p:nvPr/>
              </p:nvGrpSpPr>
              <p:grpSpPr bwMode="auto">
                <a:xfrm>
                  <a:off x="2925" y="2976"/>
                  <a:ext cx="137" cy="182"/>
                  <a:chOff x="2925" y="2976"/>
                  <a:chExt cx="137" cy="182"/>
                </a:xfrm>
              </p:grpSpPr>
              <p:sp>
                <p:nvSpPr>
                  <p:cNvPr id="819223" name="Freeform 39"/>
                  <p:cNvSpPr>
                    <a:spLocks/>
                  </p:cNvSpPr>
                  <p:nvPr/>
                </p:nvSpPr>
                <p:spPr bwMode="auto">
                  <a:xfrm>
                    <a:off x="3061" y="2976"/>
                    <a:ext cx="1" cy="182"/>
                  </a:xfrm>
                  <a:custGeom>
                    <a:avLst/>
                    <a:gdLst>
                      <a:gd name="T0" fmla="*/ 0 w 1"/>
                      <a:gd name="T1" fmla="*/ 0 h 182"/>
                      <a:gd name="T2" fmla="*/ 0 w 1"/>
                      <a:gd name="T3" fmla="*/ 182 h 182"/>
                      <a:gd name="T4" fmla="*/ 0 60000 65536"/>
                      <a:gd name="T5" fmla="*/ 0 60000 65536"/>
                      <a:gd name="T6" fmla="*/ 0 w 1"/>
                      <a:gd name="T7" fmla="*/ 0 h 182"/>
                      <a:gd name="T8" fmla="*/ 1 w 1"/>
                      <a:gd name="T9" fmla="*/ 182 h 18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182">
                        <a:moveTo>
                          <a:pt x="0" y="0"/>
                        </a:moveTo>
                        <a:cubicBezTo>
                          <a:pt x="0" y="0"/>
                          <a:pt x="0" y="91"/>
                          <a:pt x="0" y="18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9224" name="Freeform 40"/>
                  <p:cNvSpPr>
                    <a:spLocks/>
                  </p:cNvSpPr>
                  <p:nvPr/>
                </p:nvSpPr>
                <p:spPr bwMode="auto">
                  <a:xfrm>
                    <a:off x="2925" y="3022"/>
                    <a:ext cx="136" cy="91"/>
                  </a:xfrm>
                  <a:custGeom>
                    <a:avLst/>
                    <a:gdLst>
                      <a:gd name="T0" fmla="*/ 136 w 136"/>
                      <a:gd name="T1" fmla="*/ 0 h 91"/>
                      <a:gd name="T2" fmla="*/ 0 w 136"/>
                      <a:gd name="T3" fmla="*/ 91 h 91"/>
                      <a:gd name="T4" fmla="*/ 0 60000 65536"/>
                      <a:gd name="T5" fmla="*/ 0 60000 65536"/>
                      <a:gd name="T6" fmla="*/ 0 w 136"/>
                      <a:gd name="T7" fmla="*/ 0 h 91"/>
                      <a:gd name="T8" fmla="*/ 136 w 136"/>
                      <a:gd name="T9" fmla="*/ 91 h 9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36" h="91">
                        <a:moveTo>
                          <a:pt x="136" y="0"/>
                        </a:moveTo>
                        <a:cubicBezTo>
                          <a:pt x="79" y="34"/>
                          <a:pt x="23" y="68"/>
                          <a:pt x="0" y="91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819225" name="Freeform 44"/>
              <p:cNvSpPr>
                <a:spLocks/>
              </p:cNvSpPr>
              <p:nvPr/>
            </p:nvSpPr>
            <p:spPr bwMode="auto">
              <a:xfrm flipH="1">
                <a:off x="2075" y="1347"/>
                <a:ext cx="654" cy="1160"/>
              </a:xfrm>
              <a:custGeom>
                <a:avLst/>
                <a:gdLst>
                  <a:gd name="T0" fmla="*/ 323 w 383"/>
                  <a:gd name="T1" fmla="*/ 1019 h 743"/>
                  <a:gd name="T2" fmla="*/ 167 w 383"/>
                  <a:gd name="T3" fmla="*/ 1160 h 743"/>
                  <a:gd name="T4" fmla="*/ 14 w 383"/>
                  <a:gd name="T5" fmla="*/ 1019 h 743"/>
                  <a:gd name="T6" fmla="*/ 87 w 383"/>
                  <a:gd name="T7" fmla="*/ 456 h 743"/>
                  <a:gd name="T8" fmla="*/ 384 w 383"/>
                  <a:gd name="T9" fmla="*/ 393 h 743"/>
                  <a:gd name="T10" fmla="*/ 558 w 383"/>
                  <a:gd name="T11" fmla="*/ 197 h 743"/>
                  <a:gd name="T12" fmla="*/ 654 w 383"/>
                  <a:gd name="T13" fmla="*/ 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3"/>
                  <a:gd name="T22" fmla="*/ 0 h 743"/>
                  <a:gd name="T23" fmla="*/ 383 w 383"/>
                  <a:gd name="T24" fmla="*/ 743 h 7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3" h="743">
                    <a:moveTo>
                      <a:pt x="189" y="653"/>
                    </a:moveTo>
                    <a:cubicBezTo>
                      <a:pt x="158" y="698"/>
                      <a:pt x="128" y="743"/>
                      <a:pt x="98" y="743"/>
                    </a:cubicBezTo>
                    <a:cubicBezTo>
                      <a:pt x="68" y="743"/>
                      <a:pt x="16" y="728"/>
                      <a:pt x="8" y="653"/>
                    </a:cubicBezTo>
                    <a:cubicBezTo>
                      <a:pt x="0" y="578"/>
                      <a:pt x="15" y="359"/>
                      <a:pt x="51" y="292"/>
                    </a:cubicBezTo>
                    <a:cubicBezTo>
                      <a:pt x="87" y="225"/>
                      <a:pt x="179" y="280"/>
                      <a:pt x="225" y="252"/>
                    </a:cubicBezTo>
                    <a:cubicBezTo>
                      <a:pt x="271" y="224"/>
                      <a:pt x="301" y="168"/>
                      <a:pt x="327" y="126"/>
                    </a:cubicBezTo>
                    <a:cubicBezTo>
                      <a:pt x="353" y="84"/>
                      <a:pt x="371" y="26"/>
                      <a:pt x="383" y="0"/>
                    </a:cubicBezTo>
                  </a:path>
                </a:pathLst>
              </a:custGeom>
              <a:noFill/>
              <a:ln w="28575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26" name="Freeform 45"/>
              <p:cNvSpPr>
                <a:spLocks/>
              </p:cNvSpPr>
              <p:nvPr/>
            </p:nvSpPr>
            <p:spPr bwMode="auto">
              <a:xfrm flipH="1">
                <a:off x="2372" y="2344"/>
                <a:ext cx="596" cy="1014"/>
              </a:xfrm>
              <a:custGeom>
                <a:avLst/>
                <a:gdLst>
                  <a:gd name="T0" fmla="*/ 596 w 349"/>
                  <a:gd name="T1" fmla="*/ 0 h 649"/>
                  <a:gd name="T2" fmla="*/ 485 w 349"/>
                  <a:gd name="T3" fmla="*/ 517 h 649"/>
                  <a:gd name="T4" fmla="*/ 299 w 349"/>
                  <a:gd name="T5" fmla="*/ 580 h 649"/>
                  <a:gd name="T6" fmla="*/ 205 w 349"/>
                  <a:gd name="T7" fmla="*/ 703 h 649"/>
                  <a:gd name="T8" fmla="*/ 31 w 349"/>
                  <a:gd name="T9" fmla="*/ 839 h 649"/>
                  <a:gd name="T10" fmla="*/ 20 w 349"/>
                  <a:gd name="T11" fmla="*/ 1014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9"/>
                  <a:gd name="T19" fmla="*/ 0 h 649"/>
                  <a:gd name="T20" fmla="*/ 349 w 349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9" h="649">
                    <a:moveTo>
                      <a:pt x="349" y="0"/>
                    </a:moveTo>
                    <a:cubicBezTo>
                      <a:pt x="337" y="55"/>
                      <a:pt x="313" y="269"/>
                      <a:pt x="284" y="331"/>
                    </a:cubicBezTo>
                    <a:cubicBezTo>
                      <a:pt x="255" y="393"/>
                      <a:pt x="202" y="351"/>
                      <a:pt x="175" y="371"/>
                    </a:cubicBezTo>
                    <a:cubicBezTo>
                      <a:pt x="148" y="391"/>
                      <a:pt x="146" y="422"/>
                      <a:pt x="120" y="450"/>
                    </a:cubicBezTo>
                    <a:cubicBezTo>
                      <a:pt x="94" y="478"/>
                      <a:pt x="36" y="504"/>
                      <a:pt x="18" y="537"/>
                    </a:cubicBezTo>
                    <a:cubicBezTo>
                      <a:pt x="0" y="570"/>
                      <a:pt x="13" y="626"/>
                      <a:pt x="12" y="649"/>
                    </a:cubicBezTo>
                  </a:path>
                </a:pathLst>
              </a:custGeom>
              <a:noFill/>
              <a:ln w="28575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9227" name="Freeform 46"/>
              <p:cNvSpPr>
                <a:spLocks/>
              </p:cNvSpPr>
              <p:nvPr/>
            </p:nvSpPr>
            <p:spPr bwMode="auto">
              <a:xfrm>
                <a:off x="1935" y="1801"/>
                <a:ext cx="556" cy="670"/>
              </a:xfrm>
              <a:custGeom>
                <a:avLst/>
                <a:gdLst>
                  <a:gd name="T0" fmla="*/ 556 w 326"/>
                  <a:gd name="T1" fmla="*/ 659 h 429"/>
                  <a:gd name="T2" fmla="*/ 449 w 326"/>
                  <a:gd name="T3" fmla="*/ 561 h 429"/>
                  <a:gd name="T4" fmla="*/ 0 w 326"/>
                  <a:gd name="T5" fmla="*/ 0 h 429"/>
                  <a:gd name="T6" fmla="*/ 0 60000 65536"/>
                  <a:gd name="T7" fmla="*/ 0 60000 65536"/>
                  <a:gd name="T8" fmla="*/ 0 60000 65536"/>
                  <a:gd name="T9" fmla="*/ 0 w 326"/>
                  <a:gd name="T10" fmla="*/ 0 h 429"/>
                  <a:gd name="T11" fmla="*/ 326 w 326"/>
                  <a:gd name="T12" fmla="*/ 429 h 4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6" h="429">
                    <a:moveTo>
                      <a:pt x="326" y="422"/>
                    </a:moveTo>
                    <a:cubicBezTo>
                      <a:pt x="314" y="412"/>
                      <a:pt x="317" y="429"/>
                      <a:pt x="263" y="359"/>
                    </a:cubicBezTo>
                    <a:cubicBezTo>
                      <a:pt x="209" y="289"/>
                      <a:pt x="55" y="75"/>
                      <a:pt x="0" y="0"/>
                    </a:cubicBezTo>
                  </a:path>
                </a:pathLst>
              </a:custGeom>
              <a:noFill/>
              <a:ln w="57150" cmpd="sng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19228" name="Group 47"/>
              <p:cNvGrpSpPr>
                <a:grpSpLocks/>
              </p:cNvGrpSpPr>
              <p:nvPr/>
            </p:nvGrpSpPr>
            <p:grpSpPr bwMode="auto">
              <a:xfrm flipH="1">
                <a:off x="2336" y="1985"/>
                <a:ext cx="502" cy="865"/>
                <a:chOff x="2904" y="2604"/>
                <a:chExt cx="294" cy="554"/>
              </a:xfrm>
            </p:grpSpPr>
            <p:sp>
              <p:nvSpPr>
                <p:cNvPr id="819229" name="Freeform 48"/>
                <p:cNvSpPr>
                  <a:spLocks/>
                </p:cNvSpPr>
                <p:nvPr/>
              </p:nvSpPr>
              <p:spPr bwMode="auto">
                <a:xfrm>
                  <a:off x="3022" y="2604"/>
                  <a:ext cx="176" cy="236"/>
                </a:xfrm>
                <a:custGeom>
                  <a:avLst/>
                  <a:gdLst>
                    <a:gd name="T0" fmla="*/ 176 w 158"/>
                    <a:gd name="T1" fmla="*/ 236 h 213"/>
                    <a:gd name="T2" fmla="*/ 115 w 158"/>
                    <a:gd name="T3" fmla="*/ 148 h 213"/>
                    <a:gd name="T4" fmla="*/ 0 w 158"/>
                    <a:gd name="T5" fmla="*/ 0 h 213"/>
                    <a:gd name="T6" fmla="*/ 0 60000 65536"/>
                    <a:gd name="T7" fmla="*/ 0 60000 65536"/>
                    <a:gd name="T8" fmla="*/ 0 60000 65536"/>
                    <a:gd name="T9" fmla="*/ 0 w 158"/>
                    <a:gd name="T10" fmla="*/ 0 h 213"/>
                    <a:gd name="T11" fmla="*/ 158 w 158"/>
                    <a:gd name="T12" fmla="*/ 213 h 2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8" h="213">
                      <a:moveTo>
                        <a:pt x="158" y="213"/>
                      </a:moveTo>
                      <a:cubicBezTo>
                        <a:pt x="149" y="200"/>
                        <a:pt x="129" y="170"/>
                        <a:pt x="103" y="134"/>
                      </a:cubicBezTo>
                      <a:cubicBezTo>
                        <a:pt x="77" y="98"/>
                        <a:pt x="21" y="28"/>
                        <a:pt x="0" y="0"/>
                      </a:cubicBezTo>
                    </a:path>
                  </a:pathLst>
                </a:custGeom>
                <a:noFill/>
                <a:ln w="28575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9230" name="Freeform 49"/>
                <p:cNvSpPr>
                  <a:spLocks/>
                </p:cNvSpPr>
                <p:nvPr/>
              </p:nvSpPr>
              <p:spPr bwMode="auto">
                <a:xfrm>
                  <a:off x="2904" y="2753"/>
                  <a:ext cx="276" cy="230"/>
                </a:xfrm>
                <a:custGeom>
                  <a:avLst/>
                  <a:gdLst>
                    <a:gd name="T0" fmla="*/ 276 w 276"/>
                    <a:gd name="T1" fmla="*/ 127 h 230"/>
                    <a:gd name="T2" fmla="*/ 189 w 276"/>
                    <a:gd name="T3" fmla="*/ 88 h 230"/>
                    <a:gd name="T4" fmla="*/ 118 w 276"/>
                    <a:gd name="T5" fmla="*/ 24 h 230"/>
                    <a:gd name="T6" fmla="*/ 0 w 276"/>
                    <a:gd name="T7" fmla="*/ 230 h 2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6"/>
                    <a:gd name="T13" fmla="*/ 0 h 230"/>
                    <a:gd name="T14" fmla="*/ 276 w 276"/>
                    <a:gd name="T15" fmla="*/ 230 h 2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6" h="230">
                      <a:moveTo>
                        <a:pt x="276" y="127"/>
                      </a:moveTo>
                      <a:cubicBezTo>
                        <a:pt x="262" y="121"/>
                        <a:pt x="215" y="105"/>
                        <a:pt x="189" y="88"/>
                      </a:cubicBezTo>
                      <a:cubicBezTo>
                        <a:pt x="163" y="71"/>
                        <a:pt x="150" y="0"/>
                        <a:pt x="118" y="24"/>
                      </a:cubicBezTo>
                      <a:cubicBezTo>
                        <a:pt x="86" y="48"/>
                        <a:pt x="25" y="187"/>
                        <a:pt x="0" y="230"/>
                      </a:cubicBezTo>
                    </a:path>
                  </a:pathLst>
                </a:custGeom>
                <a:noFill/>
                <a:ln w="28575" cmpd="sng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819231" name="Group 50"/>
                <p:cNvGrpSpPr>
                  <a:grpSpLocks/>
                </p:cNvGrpSpPr>
                <p:nvPr/>
              </p:nvGrpSpPr>
              <p:grpSpPr bwMode="auto">
                <a:xfrm>
                  <a:off x="2925" y="2976"/>
                  <a:ext cx="137" cy="182"/>
                  <a:chOff x="2925" y="2976"/>
                  <a:chExt cx="137" cy="182"/>
                </a:xfrm>
              </p:grpSpPr>
              <p:sp>
                <p:nvSpPr>
                  <p:cNvPr id="819232" name="Freeform 51"/>
                  <p:cNvSpPr>
                    <a:spLocks/>
                  </p:cNvSpPr>
                  <p:nvPr/>
                </p:nvSpPr>
                <p:spPr bwMode="auto">
                  <a:xfrm>
                    <a:off x="3061" y="2976"/>
                    <a:ext cx="1" cy="182"/>
                  </a:xfrm>
                  <a:custGeom>
                    <a:avLst/>
                    <a:gdLst>
                      <a:gd name="T0" fmla="*/ 0 w 1"/>
                      <a:gd name="T1" fmla="*/ 0 h 182"/>
                      <a:gd name="T2" fmla="*/ 0 w 1"/>
                      <a:gd name="T3" fmla="*/ 182 h 182"/>
                      <a:gd name="T4" fmla="*/ 0 60000 65536"/>
                      <a:gd name="T5" fmla="*/ 0 60000 65536"/>
                      <a:gd name="T6" fmla="*/ 0 w 1"/>
                      <a:gd name="T7" fmla="*/ 0 h 182"/>
                      <a:gd name="T8" fmla="*/ 1 w 1"/>
                      <a:gd name="T9" fmla="*/ 182 h 18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182">
                        <a:moveTo>
                          <a:pt x="0" y="0"/>
                        </a:moveTo>
                        <a:cubicBezTo>
                          <a:pt x="0" y="0"/>
                          <a:pt x="0" y="91"/>
                          <a:pt x="0" y="182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9233" name="Freeform 52"/>
                  <p:cNvSpPr>
                    <a:spLocks/>
                  </p:cNvSpPr>
                  <p:nvPr/>
                </p:nvSpPr>
                <p:spPr bwMode="auto">
                  <a:xfrm>
                    <a:off x="2925" y="3022"/>
                    <a:ext cx="136" cy="91"/>
                  </a:xfrm>
                  <a:custGeom>
                    <a:avLst/>
                    <a:gdLst>
                      <a:gd name="T0" fmla="*/ 136 w 136"/>
                      <a:gd name="T1" fmla="*/ 0 h 91"/>
                      <a:gd name="T2" fmla="*/ 0 w 136"/>
                      <a:gd name="T3" fmla="*/ 91 h 91"/>
                      <a:gd name="T4" fmla="*/ 0 60000 65536"/>
                      <a:gd name="T5" fmla="*/ 0 60000 65536"/>
                      <a:gd name="T6" fmla="*/ 0 w 136"/>
                      <a:gd name="T7" fmla="*/ 0 h 91"/>
                      <a:gd name="T8" fmla="*/ 136 w 136"/>
                      <a:gd name="T9" fmla="*/ 91 h 9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36" h="91">
                        <a:moveTo>
                          <a:pt x="136" y="0"/>
                        </a:moveTo>
                        <a:cubicBezTo>
                          <a:pt x="79" y="34"/>
                          <a:pt x="23" y="68"/>
                          <a:pt x="0" y="91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8525" name="Rectangle 61"/>
            <p:cNvSpPr>
              <a:spLocks noChangeArrowheads="1"/>
            </p:cNvSpPr>
            <p:nvPr/>
          </p:nvSpPr>
          <p:spPr bwMode="auto">
            <a:xfrm>
              <a:off x="2297" y="2931"/>
              <a:ext cx="1776" cy="384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 b="1">
                  <a:solidFill>
                    <a:schemeClr val="tx1"/>
                  </a:solidFill>
                </a:rPr>
                <a:t>Plexo periuretral</a:t>
              </a:r>
            </a:p>
          </p:txBody>
        </p:sp>
        <p:sp>
          <p:nvSpPr>
            <p:cNvPr id="318526" name="Rectangle 62"/>
            <p:cNvSpPr>
              <a:spLocks noChangeArrowheads="1"/>
            </p:cNvSpPr>
            <p:nvPr/>
          </p:nvSpPr>
          <p:spPr bwMode="auto">
            <a:xfrm>
              <a:off x="2290" y="2568"/>
              <a:ext cx="1776" cy="363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 b="1">
                  <a:solidFill>
                    <a:schemeClr val="tx1"/>
                  </a:solidFill>
                </a:rPr>
                <a:t>Plexo vesical</a:t>
              </a:r>
            </a:p>
          </p:txBody>
        </p:sp>
        <p:sp>
          <p:nvSpPr>
            <p:cNvPr id="318527" name="Rectangle 63"/>
            <p:cNvSpPr>
              <a:spLocks noChangeArrowheads="1"/>
            </p:cNvSpPr>
            <p:nvPr/>
          </p:nvSpPr>
          <p:spPr bwMode="auto">
            <a:xfrm>
              <a:off x="2277" y="2251"/>
              <a:ext cx="1776" cy="318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 b="1">
                  <a:solidFill>
                    <a:schemeClr val="tx1"/>
                  </a:solidFill>
                </a:rPr>
                <a:t>Plexo vaginal</a:t>
              </a:r>
            </a:p>
          </p:txBody>
        </p:sp>
        <p:sp>
          <p:nvSpPr>
            <p:cNvPr id="318528" name="Rectangle 64"/>
            <p:cNvSpPr>
              <a:spLocks noChangeArrowheads="1"/>
            </p:cNvSpPr>
            <p:nvPr/>
          </p:nvSpPr>
          <p:spPr bwMode="auto">
            <a:xfrm>
              <a:off x="2283" y="1888"/>
              <a:ext cx="1776" cy="363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 b="1">
                  <a:solidFill>
                    <a:schemeClr val="tx1"/>
                  </a:solidFill>
                </a:rPr>
                <a:t>Plexo Uterino</a:t>
              </a:r>
            </a:p>
          </p:txBody>
        </p:sp>
        <p:sp>
          <p:nvSpPr>
            <p:cNvPr id="318529" name="Rectangle 65"/>
            <p:cNvSpPr>
              <a:spLocks noChangeArrowheads="1"/>
            </p:cNvSpPr>
            <p:nvPr/>
          </p:nvSpPr>
          <p:spPr bwMode="auto">
            <a:xfrm>
              <a:off x="2283" y="1600"/>
              <a:ext cx="1776" cy="288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 b="1">
                  <a:solidFill>
                    <a:schemeClr val="tx1"/>
                  </a:solidFill>
                </a:rPr>
                <a:t>Plexo hemorroidal</a:t>
              </a:r>
            </a:p>
          </p:txBody>
        </p:sp>
      </p:grpSp>
      <p:sp>
        <p:nvSpPr>
          <p:cNvPr id="819240" name="Text Box 40"/>
          <p:cNvSpPr txBox="1">
            <a:spLocks noChangeArrowheads="1"/>
          </p:cNvSpPr>
          <p:nvPr/>
        </p:nvSpPr>
        <p:spPr bwMode="auto">
          <a:xfrm>
            <a:off x="1692275" y="636588"/>
            <a:ext cx="6335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600" b="1">
                <a:solidFill>
                  <a:schemeClr val="tx1"/>
                </a:solidFill>
              </a:rPr>
              <a:t>PLEXOS VENOSOS PÉLVIANOS</a:t>
            </a:r>
          </a:p>
        </p:txBody>
      </p:sp>
      <p:sp>
        <p:nvSpPr>
          <p:cNvPr id="819241" name="Rectangle 41"/>
          <p:cNvSpPr>
            <a:spLocks noChangeArrowheads="1"/>
          </p:cNvSpPr>
          <p:nvPr/>
        </p:nvSpPr>
        <p:spPr bwMode="auto">
          <a:xfrm>
            <a:off x="3730625" y="61722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2_94</a:t>
            </a:r>
          </a:p>
        </p:txBody>
      </p:sp>
      <p:sp>
        <p:nvSpPr>
          <p:cNvPr id="819242" name="Rectangle 42"/>
          <p:cNvSpPr>
            <a:spLocks noChangeArrowheads="1"/>
          </p:cNvSpPr>
          <p:nvPr/>
        </p:nvSpPr>
        <p:spPr bwMode="auto">
          <a:xfrm>
            <a:off x="5992813" y="6216650"/>
            <a:ext cx="174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(C. Franceschi)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2713"/>
            <a:ext cx="4129088" cy="406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12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74913"/>
            <a:ext cx="3887788" cy="3819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1254" name="Text Box 4"/>
          <p:cNvSpPr txBox="1">
            <a:spLocks noChangeArrowheads="1"/>
          </p:cNvSpPr>
          <p:nvPr/>
        </p:nvSpPr>
        <p:spPr bwMode="auto">
          <a:xfrm>
            <a:off x="609600" y="4437063"/>
            <a:ext cx="2738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Varicocele tipo 1</a:t>
            </a:r>
          </a:p>
          <a:p>
            <a:pPr algn="ctr" eaLnBrk="1" hangingPunct="1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Patologia de reflujo</a:t>
            </a:r>
          </a:p>
        </p:txBody>
      </p:sp>
      <p:sp>
        <p:nvSpPr>
          <p:cNvPr id="821257" name="Rectangle 9"/>
          <p:cNvSpPr>
            <a:spLocks noChangeArrowheads="1"/>
          </p:cNvSpPr>
          <p:nvPr/>
        </p:nvSpPr>
        <p:spPr bwMode="auto">
          <a:xfrm>
            <a:off x="3659188" y="638175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2_95</a:t>
            </a:r>
          </a:p>
        </p:txBody>
      </p:sp>
      <p:sp>
        <p:nvSpPr>
          <p:cNvPr id="821258" name="Rectangle 10"/>
          <p:cNvSpPr>
            <a:spLocks noChangeArrowheads="1"/>
          </p:cNvSpPr>
          <p:nvPr/>
        </p:nvSpPr>
        <p:spPr bwMode="auto">
          <a:xfrm>
            <a:off x="6208713" y="6388100"/>
            <a:ext cx="174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(C. Franceschi)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303213"/>
            <a:ext cx="3854450" cy="408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22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563" y="1879600"/>
            <a:ext cx="4065587" cy="4184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2278" name="Text Box 4"/>
          <p:cNvSpPr txBox="1">
            <a:spLocks noChangeArrowheads="1"/>
          </p:cNvSpPr>
          <p:nvPr/>
        </p:nvSpPr>
        <p:spPr bwMode="auto">
          <a:xfrm>
            <a:off x="323850" y="4684713"/>
            <a:ext cx="45481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Varicocele tipo 2</a:t>
            </a:r>
          </a:p>
          <a:p>
            <a:pPr eaLnBrk="1" hangingPunct="1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Anomalía de retorno venoso renal izquierda: Síndrome de Nutcracker</a:t>
            </a:r>
          </a:p>
        </p:txBody>
      </p:sp>
      <p:sp>
        <p:nvSpPr>
          <p:cNvPr id="822282" name="Rectangle 10"/>
          <p:cNvSpPr>
            <a:spLocks noChangeArrowheads="1"/>
          </p:cNvSpPr>
          <p:nvPr/>
        </p:nvSpPr>
        <p:spPr bwMode="auto">
          <a:xfrm>
            <a:off x="3586163" y="63611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2_96</a:t>
            </a:r>
          </a:p>
        </p:txBody>
      </p:sp>
      <p:sp>
        <p:nvSpPr>
          <p:cNvPr id="822283" name="Rectangle 11"/>
          <p:cNvSpPr>
            <a:spLocks noChangeArrowheads="1"/>
          </p:cNvSpPr>
          <p:nvPr/>
        </p:nvSpPr>
        <p:spPr bwMode="auto">
          <a:xfrm>
            <a:off x="5940425" y="6316663"/>
            <a:ext cx="174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(C. Franceschi)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276475"/>
            <a:ext cx="3695700" cy="37639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3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8913"/>
            <a:ext cx="4141788" cy="43100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395288" y="4786313"/>
            <a:ext cx="4572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>
                <a:solidFill>
                  <a:schemeClr val="tx1"/>
                </a:solidFill>
              </a:rPr>
              <a:t>Varicocele tipo 3</a:t>
            </a:r>
          </a:p>
          <a:p>
            <a:r>
              <a:rPr lang="fr-FR" b="1">
                <a:solidFill>
                  <a:schemeClr val="tx1"/>
                </a:solidFill>
              </a:rPr>
              <a:t>Patología de reflujo local</a:t>
            </a:r>
          </a:p>
        </p:txBody>
      </p:sp>
      <p:sp>
        <p:nvSpPr>
          <p:cNvPr id="823303" name="Rectangle 7"/>
          <p:cNvSpPr>
            <a:spLocks noChangeArrowheads="1"/>
          </p:cNvSpPr>
          <p:nvPr/>
        </p:nvSpPr>
        <p:spPr bwMode="auto">
          <a:xfrm>
            <a:off x="3554413" y="631666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2_97</a:t>
            </a:r>
          </a:p>
        </p:txBody>
      </p:sp>
      <p:sp>
        <p:nvSpPr>
          <p:cNvPr id="823304" name="Rectangle 8"/>
          <p:cNvSpPr>
            <a:spLocks noChangeArrowheads="1"/>
          </p:cNvSpPr>
          <p:nvPr/>
        </p:nvSpPr>
        <p:spPr bwMode="auto">
          <a:xfrm>
            <a:off x="5853113" y="6361113"/>
            <a:ext cx="1747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(C. Franceschi)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324" name="Group 39"/>
          <p:cNvGrpSpPr>
            <a:grpSpLocks/>
          </p:cNvGrpSpPr>
          <p:nvPr/>
        </p:nvGrpSpPr>
        <p:grpSpPr bwMode="auto">
          <a:xfrm>
            <a:off x="468313" y="1268413"/>
            <a:ext cx="8518525" cy="5040312"/>
            <a:chOff x="0" y="119"/>
            <a:chExt cx="5661" cy="4201"/>
          </a:xfrm>
        </p:grpSpPr>
        <p:sp>
          <p:nvSpPr>
            <p:cNvPr id="824325" name="Oval 4"/>
            <p:cNvSpPr>
              <a:spLocks noChangeArrowheads="1"/>
            </p:cNvSpPr>
            <p:nvPr/>
          </p:nvSpPr>
          <p:spPr bwMode="auto">
            <a:xfrm>
              <a:off x="2721" y="3482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s-ES" sz="20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824326" name="Freeform 5"/>
            <p:cNvSpPr>
              <a:spLocks/>
            </p:cNvSpPr>
            <p:nvPr/>
          </p:nvSpPr>
          <p:spPr bwMode="auto">
            <a:xfrm>
              <a:off x="20" y="3280"/>
              <a:ext cx="2792" cy="1040"/>
            </a:xfrm>
            <a:custGeom>
              <a:avLst/>
              <a:gdLst>
                <a:gd name="T0" fmla="*/ 0 w 2792"/>
                <a:gd name="T1" fmla="*/ 0 h 1040"/>
                <a:gd name="T2" fmla="*/ 497 w 2792"/>
                <a:gd name="T3" fmla="*/ 567 h 1040"/>
                <a:gd name="T4" fmla="*/ 1433 w 2792"/>
                <a:gd name="T5" fmla="*/ 977 h 1040"/>
                <a:gd name="T6" fmla="*/ 2225 w 2792"/>
                <a:gd name="T7" fmla="*/ 947 h 1040"/>
                <a:gd name="T8" fmla="*/ 2656 w 2792"/>
                <a:gd name="T9" fmla="*/ 746 h 1040"/>
                <a:gd name="T10" fmla="*/ 2792 w 2792"/>
                <a:gd name="T11" fmla="*/ 655 h 10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92"/>
                <a:gd name="T19" fmla="*/ 0 h 1040"/>
                <a:gd name="T20" fmla="*/ 2792 w 2792"/>
                <a:gd name="T21" fmla="*/ 1040 h 10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92" h="1040">
                  <a:moveTo>
                    <a:pt x="0" y="0"/>
                  </a:moveTo>
                  <a:cubicBezTo>
                    <a:pt x="83" y="94"/>
                    <a:pt x="258" y="404"/>
                    <a:pt x="497" y="567"/>
                  </a:cubicBezTo>
                  <a:cubicBezTo>
                    <a:pt x="736" y="730"/>
                    <a:pt x="1145" y="914"/>
                    <a:pt x="1433" y="977"/>
                  </a:cubicBezTo>
                  <a:cubicBezTo>
                    <a:pt x="1721" y="1040"/>
                    <a:pt x="2021" y="985"/>
                    <a:pt x="2225" y="947"/>
                  </a:cubicBezTo>
                  <a:cubicBezTo>
                    <a:pt x="2429" y="909"/>
                    <a:pt x="2562" y="795"/>
                    <a:pt x="2656" y="746"/>
                  </a:cubicBezTo>
                  <a:cubicBezTo>
                    <a:pt x="2750" y="697"/>
                    <a:pt x="2769" y="670"/>
                    <a:pt x="2792" y="6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27" name="Freeform 6"/>
            <p:cNvSpPr>
              <a:spLocks/>
            </p:cNvSpPr>
            <p:nvPr/>
          </p:nvSpPr>
          <p:spPr bwMode="auto">
            <a:xfrm>
              <a:off x="0" y="156"/>
              <a:ext cx="1980" cy="3144"/>
            </a:xfrm>
            <a:custGeom>
              <a:avLst/>
              <a:gdLst>
                <a:gd name="T0" fmla="*/ 0 w 1980"/>
                <a:gd name="T1" fmla="*/ 0 h 3144"/>
                <a:gd name="T2" fmla="*/ 946 w 1980"/>
                <a:gd name="T3" fmla="*/ 449 h 3144"/>
                <a:gd name="T4" fmla="*/ 1600 w 1980"/>
                <a:gd name="T5" fmla="*/ 898 h 3144"/>
                <a:gd name="T6" fmla="*/ 1814 w 1980"/>
                <a:gd name="T7" fmla="*/ 1239 h 3144"/>
                <a:gd name="T8" fmla="*/ 1950 w 1980"/>
                <a:gd name="T9" fmla="*/ 1874 h 3144"/>
                <a:gd name="T10" fmla="*/ 1950 w 1980"/>
                <a:gd name="T11" fmla="*/ 2283 h 3144"/>
                <a:gd name="T12" fmla="*/ 1769 w 1980"/>
                <a:gd name="T13" fmla="*/ 2781 h 3144"/>
                <a:gd name="T14" fmla="*/ 1315 w 1980"/>
                <a:gd name="T15" fmla="*/ 3144 h 3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0"/>
                <a:gd name="T25" fmla="*/ 0 h 3144"/>
                <a:gd name="T26" fmla="*/ 1980 w 1980"/>
                <a:gd name="T27" fmla="*/ 3144 h 3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0" h="3144">
                  <a:moveTo>
                    <a:pt x="0" y="0"/>
                  </a:moveTo>
                  <a:cubicBezTo>
                    <a:pt x="159" y="75"/>
                    <a:pt x="679" y="299"/>
                    <a:pt x="946" y="449"/>
                  </a:cubicBezTo>
                  <a:cubicBezTo>
                    <a:pt x="1213" y="599"/>
                    <a:pt x="1455" y="766"/>
                    <a:pt x="1600" y="898"/>
                  </a:cubicBezTo>
                  <a:cubicBezTo>
                    <a:pt x="1745" y="1030"/>
                    <a:pt x="1756" y="1076"/>
                    <a:pt x="1814" y="1239"/>
                  </a:cubicBezTo>
                  <a:cubicBezTo>
                    <a:pt x="1872" y="1402"/>
                    <a:pt x="1927" y="1700"/>
                    <a:pt x="1950" y="1874"/>
                  </a:cubicBezTo>
                  <a:cubicBezTo>
                    <a:pt x="1973" y="2048"/>
                    <a:pt x="1980" y="2132"/>
                    <a:pt x="1950" y="2283"/>
                  </a:cubicBezTo>
                  <a:cubicBezTo>
                    <a:pt x="1920" y="2434"/>
                    <a:pt x="1875" y="2637"/>
                    <a:pt x="1769" y="2781"/>
                  </a:cubicBezTo>
                  <a:cubicBezTo>
                    <a:pt x="1663" y="2925"/>
                    <a:pt x="1489" y="3034"/>
                    <a:pt x="1315" y="3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28" name="Freeform 7"/>
            <p:cNvSpPr>
              <a:spLocks/>
            </p:cNvSpPr>
            <p:nvPr/>
          </p:nvSpPr>
          <p:spPr bwMode="auto">
            <a:xfrm>
              <a:off x="1336" y="556"/>
              <a:ext cx="2803" cy="419"/>
            </a:xfrm>
            <a:custGeom>
              <a:avLst/>
              <a:gdLst>
                <a:gd name="T0" fmla="*/ 0 w 2803"/>
                <a:gd name="T1" fmla="*/ 293 h 419"/>
                <a:gd name="T2" fmla="*/ 569 w 2803"/>
                <a:gd name="T3" fmla="*/ 340 h 419"/>
                <a:gd name="T4" fmla="*/ 886 w 2803"/>
                <a:gd name="T5" fmla="*/ 159 h 419"/>
                <a:gd name="T6" fmla="*/ 1249 w 2803"/>
                <a:gd name="T7" fmla="*/ 23 h 419"/>
                <a:gd name="T8" fmla="*/ 1651 w 2803"/>
                <a:gd name="T9" fmla="*/ 20 h 419"/>
                <a:gd name="T10" fmla="*/ 1915 w 2803"/>
                <a:gd name="T11" fmla="*/ 127 h 419"/>
                <a:gd name="T12" fmla="*/ 2257 w 2803"/>
                <a:gd name="T13" fmla="*/ 372 h 419"/>
                <a:gd name="T14" fmla="*/ 2803 w 2803"/>
                <a:gd name="T15" fmla="*/ 411 h 4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03"/>
                <a:gd name="T25" fmla="*/ 0 h 419"/>
                <a:gd name="T26" fmla="*/ 2803 w 2803"/>
                <a:gd name="T27" fmla="*/ 419 h 4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03" h="419">
                  <a:moveTo>
                    <a:pt x="0" y="293"/>
                  </a:moveTo>
                  <a:cubicBezTo>
                    <a:pt x="96" y="301"/>
                    <a:pt x="421" y="362"/>
                    <a:pt x="569" y="340"/>
                  </a:cubicBezTo>
                  <a:cubicBezTo>
                    <a:pt x="717" y="318"/>
                    <a:pt x="773" y="212"/>
                    <a:pt x="886" y="159"/>
                  </a:cubicBezTo>
                  <a:cubicBezTo>
                    <a:pt x="999" y="106"/>
                    <a:pt x="1122" y="46"/>
                    <a:pt x="1249" y="23"/>
                  </a:cubicBezTo>
                  <a:cubicBezTo>
                    <a:pt x="1376" y="0"/>
                    <a:pt x="1540" y="3"/>
                    <a:pt x="1651" y="20"/>
                  </a:cubicBezTo>
                  <a:cubicBezTo>
                    <a:pt x="1762" y="37"/>
                    <a:pt x="1814" y="68"/>
                    <a:pt x="1915" y="127"/>
                  </a:cubicBezTo>
                  <a:cubicBezTo>
                    <a:pt x="2016" y="186"/>
                    <a:pt x="2109" y="325"/>
                    <a:pt x="2257" y="372"/>
                  </a:cubicBezTo>
                  <a:cubicBezTo>
                    <a:pt x="2405" y="419"/>
                    <a:pt x="2689" y="403"/>
                    <a:pt x="2803" y="4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29" name="Freeform 8"/>
            <p:cNvSpPr>
              <a:spLocks/>
            </p:cNvSpPr>
            <p:nvPr/>
          </p:nvSpPr>
          <p:spPr bwMode="auto">
            <a:xfrm>
              <a:off x="2108" y="972"/>
              <a:ext cx="1317" cy="2075"/>
            </a:xfrm>
            <a:custGeom>
              <a:avLst/>
              <a:gdLst>
                <a:gd name="T0" fmla="*/ 613 w 1317"/>
                <a:gd name="T1" fmla="*/ 15 h 2075"/>
                <a:gd name="T2" fmla="*/ 250 w 1317"/>
                <a:gd name="T3" fmla="*/ 196 h 2075"/>
                <a:gd name="T4" fmla="*/ 69 w 1317"/>
                <a:gd name="T5" fmla="*/ 559 h 2075"/>
                <a:gd name="T6" fmla="*/ 30 w 1317"/>
                <a:gd name="T7" fmla="*/ 1088 h 2075"/>
                <a:gd name="T8" fmla="*/ 250 w 1317"/>
                <a:gd name="T9" fmla="*/ 1693 h 2075"/>
                <a:gd name="T10" fmla="*/ 704 w 1317"/>
                <a:gd name="T11" fmla="*/ 2056 h 2075"/>
                <a:gd name="T12" fmla="*/ 1163 w 1317"/>
                <a:gd name="T13" fmla="*/ 1576 h 2075"/>
                <a:gd name="T14" fmla="*/ 1309 w 1317"/>
                <a:gd name="T15" fmla="*/ 942 h 2075"/>
                <a:gd name="T16" fmla="*/ 1211 w 1317"/>
                <a:gd name="T17" fmla="*/ 453 h 2075"/>
                <a:gd name="T18" fmla="*/ 931 w 1317"/>
                <a:gd name="T19" fmla="*/ 106 h 2075"/>
                <a:gd name="T20" fmla="*/ 613 w 1317"/>
                <a:gd name="T21" fmla="*/ 15 h 20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7"/>
                <a:gd name="T34" fmla="*/ 0 h 2075"/>
                <a:gd name="T35" fmla="*/ 1317 w 1317"/>
                <a:gd name="T36" fmla="*/ 2075 h 20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7" h="2075">
                  <a:moveTo>
                    <a:pt x="613" y="15"/>
                  </a:moveTo>
                  <a:cubicBezTo>
                    <a:pt x="500" y="30"/>
                    <a:pt x="341" y="105"/>
                    <a:pt x="250" y="196"/>
                  </a:cubicBezTo>
                  <a:cubicBezTo>
                    <a:pt x="159" y="287"/>
                    <a:pt x="106" y="410"/>
                    <a:pt x="69" y="559"/>
                  </a:cubicBezTo>
                  <a:cubicBezTo>
                    <a:pt x="32" y="708"/>
                    <a:pt x="0" y="899"/>
                    <a:pt x="30" y="1088"/>
                  </a:cubicBezTo>
                  <a:cubicBezTo>
                    <a:pt x="60" y="1277"/>
                    <a:pt x="138" y="1532"/>
                    <a:pt x="250" y="1693"/>
                  </a:cubicBezTo>
                  <a:cubicBezTo>
                    <a:pt x="362" y="1854"/>
                    <a:pt x="552" y="2075"/>
                    <a:pt x="704" y="2056"/>
                  </a:cubicBezTo>
                  <a:cubicBezTo>
                    <a:pt x="856" y="2037"/>
                    <a:pt x="1062" y="1762"/>
                    <a:pt x="1163" y="1576"/>
                  </a:cubicBezTo>
                  <a:cubicBezTo>
                    <a:pt x="1264" y="1390"/>
                    <a:pt x="1301" y="1129"/>
                    <a:pt x="1309" y="942"/>
                  </a:cubicBezTo>
                  <a:cubicBezTo>
                    <a:pt x="1317" y="755"/>
                    <a:pt x="1274" y="592"/>
                    <a:pt x="1211" y="453"/>
                  </a:cubicBezTo>
                  <a:cubicBezTo>
                    <a:pt x="1148" y="314"/>
                    <a:pt x="1031" y="179"/>
                    <a:pt x="931" y="106"/>
                  </a:cubicBezTo>
                  <a:cubicBezTo>
                    <a:pt x="831" y="33"/>
                    <a:pt x="726" y="0"/>
                    <a:pt x="613" y="15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0" name="Freeform 9"/>
            <p:cNvSpPr>
              <a:spLocks/>
            </p:cNvSpPr>
            <p:nvPr/>
          </p:nvSpPr>
          <p:spPr bwMode="auto">
            <a:xfrm>
              <a:off x="2821" y="3269"/>
              <a:ext cx="2820" cy="1040"/>
            </a:xfrm>
            <a:custGeom>
              <a:avLst/>
              <a:gdLst>
                <a:gd name="T0" fmla="*/ 2820 w 2820"/>
                <a:gd name="T1" fmla="*/ 0 h 1040"/>
                <a:gd name="T2" fmla="*/ 2323 w 2820"/>
                <a:gd name="T3" fmla="*/ 567 h 1040"/>
                <a:gd name="T4" fmla="*/ 1387 w 2820"/>
                <a:gd name="T5" fmla="*/ 977 h 1040"/>
                <a:gd name="T6" fmla="*/ 595 w 2820"/>
                <a:gd name="T7" fmla="*/ 947 h 1040"/>
                <a:gd name="T8" fmla="*/ 164 w 2820"/>
                <a:gd name="T9" fmla="*/ 746 h 1040"/>
                <a:gd name="T10" fmla="*/ 0 w 2820"/>
                <a:gd name="T11" fmla="*/ 656 h 10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0"/>
                <a:gd name="T19" fmla="*/ 0 h 1040"/>
                <a:gd name="T20" fmla="*/ 2820 w 2820"/>
                <a:gd name="T21" fmla="*/ 1040 h 10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0" h="1040">
                  <a:moveTo>
                    <a:pt x="2820" y="0"/>
                  </a:moveTo>
                  <a:cubicBezTo>
                    <a:pt x="2737" y="94"/>
                    <a:pt x="2562" y="404"/>
                    <a:pt x="2323" y="567"/>
                  </a:cubicBezTo>
                  <a:cubicBezTo>
                    <a:pt x="2084" y="730"/>
                    <a:pt x="1675" y="914"/>
                    <a:pt x="1387" y="977"/>
                  </a:cubicBezTo>
                  <a:cubicBezTo>
                    <a:pt x="1099" y="1040"/>
                    <a:pt x="799" y="985"/>
                    <a:pt x="595" y="947"/>
                  </a:cubicBezTo>
                  <a:cubicBezTo>
                    <a:pt x="391" y="909"/>
                    <a:pt x="263" y="794"/>
                    <a:pt x="164" y="746"/>
                  </a:cubicBezTo>
                  <a:cubicBezTo>
                    <a:pt x="65" y="698"/>
                    <a:pt x="34" y="675"/>
                    <a:pt x="0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1" name="Freeform 10"/>
            <p:cNvSpPr>
              <a:spLocks/>
            </p:cNvSpPr>
            <p:nvPr/>
          </p:nvSpPr>
          <p:spPr bwMode="auto">
            <a:xfrm flipH="1">
              <a:off x="3681" y="145"/>
              <a:ext cx="1980" cy="3144"/>
            </a:xfrm>
            <a:custGeom>
              <a:avLst/>
              <a:gdLst>
                <a:gd name="T0" fmla="*/ 0 w 1980"/>
                <a:gd name="T1" fmla="*/ 0 h 3144"/>
                <a:gd name="T2" fmla="*/ 946 w 1980"/>
                <a:gd name="T3" fmla="*/ 449 h 3144"/>
                <a:gd name="T4" fmla="*/ 1600 w 1980"/>
                <a:gd name="T5" fmla="*/ 898 h 3144"/>
                <a:gd name="T6" fmla="*/ 1814 w 1980"/>
                <a:gd name="T7" fmla="*/ 1239 h 3144"/>
                <a:gd name="T8" fmla="*/ 1950 w 1980"/>
                <a:gd name="T9" fmla="*/ 1874 h 3144"/>
                <a:gd name="T10" fmla="*/ 1950 w 1980"/>
                <a:gd name="T11" fmla="*/ 2283 h 3144"/>
                <a:gd name="T12" fmla="*/ 1769 w 1980"/>
                <a:gd name="T13" fmla="*/ 2781 h 3144"/>
                <a:gd name="T14" fmla="*/ 1315 w 1980"/>
                <a:gd name="T15" fmla="*/ 3144 h 3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0"/>
                <a:gd name="T25" fmla="*/ 0 h 3144"/>
                <a:gd name="T26" fmla="*/ 1980 w 1980"/>
                <a:gd name="T27" fmla="*/ 3144 h 3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0" h="3144">
                  <a:moveTo>
                    <a:pt x="0" y="0"/>
                  </a:moveTo>
                  <a:cubicBezTo>
                    <a:pt x="159" y="75"/>
                    <a:pt x="679" y="299"/>
                    <a:pt x="946" y="449"/>
                  </a:cubicBezTo>
                  <a:cubicBezTo>
                    <a:pt x="1213" y="599"/>
                    <a:pt x="1455" y="766"/>
                    <a:pt x="1600" y="898"/>
                  </a:cubicBezTo>
                  <a:cubicBezTo>
                    <a:pt x="1745" y="1030"/>
                    <a:pt x="1756" y="1076"/>
                    <a:pt x="1814" y="1239"/>
                  </a:cubicBezTo>
                  <a:cubicBezTo>
                    <a:pt x="1872" y="1402"/>
                    <a:pt x="1927" y="1700"/>
                    <a:pt x="1950" y="1874"/>
                  </a:cubicBezTo>
                  <a:cubicBezTo>
                    <a:pt x="1973" y="2048"/>
                    <a:pt x="1980" y="2132"/>
                    <a:pt x="1950" y="2283"/>
                  </a:cubicBezTo>
                  <a:cubicBezTo>
                    <a:pt x="1920" y="2434"/>
                    <a:pt x="1875" y="2637"/>
                    <a:pt x="1769" y="2781"/>
                  </a:cubicBezTo>
                  <a:cubicBezTo>
                    <a:pt x="1663" y="2925"/>
                    <a:pt x="1489" y="3034"/>
                    <a:pt x="1315" y="3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2" name="Freeform 11"/>
            <p:cNvSpPr>
              <a:spLocks/>
            </p:cNvSpPr>
            <p:nvPr/>
          </p:nvSpPr>
          <p:spPr bwMode="auto">
            <a:xfrm>
              <a:off x="2517" y="1123"/>
              <a:ext cx="493" cy="1630"/>
            </a:xfrm>
            <a:custGeom>
              <a:avLst/>
              <a:gdLst>
                <a:gd name="T0" fmla="*/ 272 w 486"/>
                <a:gd name="T1" fmla="*/ 1630 h 1378"/>
                <a:gd name="T2" fmla="*/ 5 w 486"/>
                <a:gd name="T3" fmla="*/ 1099 h 1378"/>
                <a:gd name="T4" fmla="*/ 242 w 486"/>
                <a:gd name="T5" fmla="*/ 2 h 1378"/>
                <a:gd name="T6" fmla="*/ 490 w 486"/>
                <a:gd name="T7" fmla="*/ 1087 h 1378"/>
                <a:gd name="T8" fmla="*/ 262 w 486"/>
                <a:gd name="T9" fmla="*/ 1618 h 1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1378"/>
                <a:gd name="T17" fmla="*/ 486 w 486"/>
                <a:gd name="T18" fmla="*/ 1378 h 1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1378">
                  <a:moveTo>
                    <a:pt x="268" y="1378"/>
                  </a:moveTo>
                  <a:cubicBezTo>
                    <a:pt x="224" y="1303"/>
                    <a:pt x="10" y="1158"/>
                    <a:pt x="5" y="929"/>
                  </a:cubicBezTo>
                  <a:cubicBezTo>
                    <a:pt x="0" y="700"/>
                    <a:pt x="159" y="4"/>
                    <a:pt x="239" y="2"/>
                  </a:cubicBezTo>
                  <a:cubicBezTo>
                    <a:pt x="319" y="0"/>
                    <a:pt x="480" y="691"/>
                    <a:pt x="483" y="919"/>
                  </a:cubicBezTo>
                  <a:cubicBezTo>
                    <a:pt x="486" y="1147"/>
                    <a:pt x="305" y="1275"/>
                    <a:pt x="258" y="13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3" name="Freeform 12"/>
            <p:cNvSpPr>
              <a:spLocks/>
            </p:cNvSpPr>
            <p:nvPr/>
          </p:nvSpPr>
          <p:spPr bwMode="auto">
            <a:xfrm>
              <a:off x="2718" y="1892"/>
              <a:ext cx="119" cy="853"/>
            </a:xfrm>
            <a:custGeom>
              <a:avLst/>
              <a:gdLst>
                <a:gd name="T0" fmla="*/ 66 w 119"/>
                <a:gd name="T1" fmla="*/ 853 h 853"/>
                <a:gd name="T2" fmla="*/ 6 w 119"/>
                <a:gd name="T3" fmla="*/ 487 h 853"/>
                <a:gd name="T4" fmla="*/ 27 w 119"/>
                <a:gd name="T5" fmla="*/ 4 h 853"/>
                <a:gd name="T6" fmla="*/ 113 w 119"/>
                <a:gd name="T7" fmla="*/ 461 h 853"/>
                <a:gd name="T8" fmla="*/ 66 w 119"/>
                <a:gd name="T9" fmla="*/ 817 h 8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853"/>
                <a:gd name="T17" fmla="*/ 119 w 119"/>
                <a:gd name="T18" fmla="*/ 853 h 8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853">
                  <a:moveTo>
                    <a:pt x="66" y="853"/>
                  </a:moveTo>
                  <a:cubicBezTo>
                    <a:pt x="56" y="793"/>
                    <a:pt x="12" y="628"/>
                    <a:pt x="6" y="487"/>
                  </a:cubicBezTo>
                  <a:cubicBezTo>
                    <a:pt x="0" y="346"/>
                    <a:pt x="9" y="8"/>
                    <a:pt x="27" y="4"/>
                  </a:cubicBezTo>
                  <a:cubicBezTo>
                    <a:pt x="45" y="0"/>
                    <a:pt x="107" y="326"/>
                    <a:pt x="113" y="461"/>
                  </a:cubicBezTo>
                  <a:cubicBezTo>
                    <a:pt x="119" y="596"/>
                    <a:pt x="76" y="743"/>
                    <a:pt x="66" y="8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4" name="Oval 13"/>
            <p:cNvSpPr>
              <a:spLocks noChangeArrowheads="1"/>
            </p:cNvSpPr>
            <p:nvPr/>
          </p:nvSpPr>
          <p:spPr bwMode="auto">
            <a:xfrm>
              <a:off x="2744" y="1622"/>
              <a:ext cx="45" cy="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s-ES" sz="20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  <p:sp>
          <p:nvSpPr>
            <p:cNvPr id="824335" name="Freeform 14"/>
            <p:cNvSpPr>
              <a:spLocks/>
            </p:cNvSpPr>
            <p:nvPr/>
          </p:nvSpPr>
          <p:spPr bwMode="auto">
            <a:xfrm>
              <a:off x="2562" y="1391"/>
              <a:ext cx="416" cy="581"/>
            </a:xfrm>
            <a:custGeom>
              <a:avLst/>
              <a:gdLst>
                <a:gd name="T0" fmla="*/ 416 w 416"/>
                <a:gd name="T1" fmla="*/ 581 h 581"/>
                <a:gd name="T2" fmla="*/ 230 w 416"/>
                <a:gd name="T3" fmla="*/ 54 h 581"/>
                <a:gd name="T4" fmla="*/ 64 w 416"/>
                <a:gd name="T5" fmla="*/ 259 h 581"/>
                <a:gd name="T6" fmla="*/ 0 w 416"/>
                <a:gd name="T7" fmla="*/ 549 h 5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6"/>
                <a:gd name="T13" fmla="*/ 0 h 581"/>
                <a:gd name="T14" fmla="*/ 416 w 416"/>
                <a:gd name="T15" fmla="*/ 581 h 5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6" h="581">
                  <a:moveTo>
                    <a:pt x="416" y="581"/>
                  </a:moveTo>
                  <a:cubicBezTo>
                    <a:pt x="385" y="492"/>
                    <a:pt x="289" y="108"/>
                    <a:pt x="230" y="54"/>
                  </a:cubicBezTo>
                  <a:cubicBezTo>
                    <a:pt x="171" y="0"/>
                    <a:pt x="102" y="176"/>
                    <a:pt x="64" y="259"/>
                  </a:cubicBezTo>
                  <a:cubicBezTo>
                    <a:pt x="26" y="342"/>
                    <a:pt x="13" y="489"/>
                    <a:pt x="0" y="54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6" name="Freeform 15"/>
            <p:cNvSpPr>
              <a:spLocks/>
            </p:cNvSpPr>
            <p:nvPr/>
          </p:nvSpPr>
          <p:spPr bwMode="auto">
            <a:xfrm>
              <a:off x="2538" y="1537"/>
              <a:ext cx="462" cy="584"/>
            </a:xfrm>
            <a:custGeom>
              <a:avLst/>
              <a:gdLst>
                <a:gd name="T0" fmla="*/ 0 w 462"/>
                <a:gd name="T1" fmla="*/ 533 h 584"/>
                <a:gd name="T2" fmla="*/ 161 w 462"/>
                <a:gd name="T3" fmla="*/ 85 h 584"/>
                <a:gd name="T4" fmla="*/ 240 w 462"/>
                <a:gd name="T5" fmla="*/ 20 h 584"/>
                <a:gd name="T6" fmla="*/ 300 w 462"/>
                <a:gd name="T7" fmla="*/ 104 h 584"/>
                <a:gd name="T8" fmla="*/ 462 w 462"/>
                <a:gd name="T9" fmla="*/ 584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584"/>
                <a:gd name="T17" fmla="*/ 462 w 462"/>
                <a:gd name="T18" fmla="*/ 584 h 5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584">
                  <a:moveTo>
                    <a:pt x="0" y="533"/>
                  </a:moveTo>
                  <a:cubicBezTo>
                    <a:pt x="25" y="460"/>
                    <a:pt x="121" y="170"/>
                    <a:pt x="161" y="85"/>
                  </a:cubicBezTo>
                  <a:cubicBezTo>
                    <a:pt x="201" y="0"/>
                    <a:pt x="217" y="17"/>
                    <a:pt x="240" y="20"/>
                  </a:cubicBezTo>
                  <a:cubicBezTo>
                    <a:pt x="263" y="23"/>
                    <a:pt x="263" y="10"/>
                    <a:pt x="300" y="104"/>
                  </a:cubicBezTo>
                  <a:cubicBezTo>
                    <a:pt x="337" y="198"/>
                    <a:pt x="428" y="484"/>
                    <a:pt x="462" y="5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7" name="Freeform 16"/>
            <p:cNvSpPr>
              <a:spLocks/>
            </p:cNvSpPr>
            <p:nvPr/>
          </p:nvSpPr>
          <p:spPr bwMode="auto">
            <a:xfrm rot="10800000">
              <a:off x="2744" y="1546"/>
              <a:ext cx="45" cy="120"/>
            </a:xfrm>
            <a:custGeom>
              <a:avLst/>
              <a:gdLst>
                <a:gd name="T0" fmla="*/ 4 w 120"/>
                <a:gd name="T1" fmla="*/ 10 h 211"/>
                <a:gd name="T2" fmla="*/ 6 w 120"/>
                <a:gd name="T3" fmla="*/ 106 h 211"/>
                <a:gd name="T4" fmla="*/ 40 w 120"/>
                <a:gd name="T5" fmla="*/ 96 h 211"/>
                <a:gd name="T6" fmla="*/ 38 w 120"/>
                <a:gd name="T7" fmla="*/ 0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211"/>
                <a:gd name="T14" fmla="*/ 120 w 120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211">
                  <a:moveTo>
                    <a:pt x="10" y="18"/>
                  </a:moveTo>
                  <a:cubicBezTo>
                    <a:pt x="11" y="46"/>
                    <a:pt x="0" y="161"/>
                    <a:pt x="16" y="186"/>
                  </a:cubicBezTo>
                  <a:cubicBezTo>
                    <a:pt x="32" y="211"/>
                    <a:pt x="92" y="199"/>
                    <a:pt x="106" y="168"/>
                  </a:cubicBezTo>
                  <a:cubicBezTo>
                    <a:pt x="120" y="137"/>
                    <a:pt x="101" y="35"/>
                    <a:pt x="1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8" name="Freeform 17"/>
            <p:cNvSpPr>
              <a:spLocks/>
            </p:cNvSpPr>
            <p:nvPr/>
          </p:nvSpPr>
          <p:spPr bwMode="auto">
            <a:xfrm>
              <a:off x="793" y="119"/>
              <a:ext cx="3901" cy="477"/>
            </a:xfrm>
            <a:custGeom>
              <a:avLst/>
              <a:gdLst>
                <a:gd name="T0" fmla="*/ 0 w 3901"/>
                <a:gd name="T1" fmla="*/ 431 h 477"/>
                <a:gd name="T2" fmla="*/ 409 w 3901"/>
                <a:gd name="T3" fmla="*/ 250 h 477"/>
                <a:gd name="T4" fmla="*/ 1588 w 3901"/>
                <a:gd name="T5" fmla="*/ 23 h 477"/>
                <a:gd name="T6" fmla="*/ 2586 w 3901"/>
                <a:gd name="T7" fmla="*/ 114 h 477"/>
                <a:gd name="T8" fmla="*/ 3901 w 3901"/>
                <a:gd name="T9" fmla="*/ 477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1"/>
                <a:gd name="T16" fmla="*/ 0 h 477"/>
                <a:gd name="T17" fmla="*/ 3901 w 3901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1" h="477">
                  <a:moveTo>
                    <a:pt x="0" y="431"/>
                  </a:moveTo>
                  <a:cubicBezTo>
                    <a:pt x="72" y="374"/>
                    <a:pt x="144" y="318"/>
                    <a:pt x="409" y="250"/>
                  </a:cubicBezTo>
                  <a:cubicBezTo>
                    <a:pt x="674" y="182"/>
                    <a:pt x="1225" y="46"/>
                    <a:pt x="1588" y="23"/>
                  </a:cubicBezTo>
                  <a:cubicBezTo>
                    <a:pt x="1951" y="0"/>
                    <a:pt x="2201" y="38"/>
                    <a:pt x="2586" y="114"/>
                  </a:cubicBezTo>
                  <a:cubicBezTo>
                    <a:pt x="2971" y="190"/>
                    <a:pt x="3436" y="333"/>
                    <a:pt x="3901" y="47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4339" name="Oval 18"/>
            <p:cNvSpPr>
              <a:spLocks noChangeArrowheads="1"/>
            </p:cNvSpPr>
            <p:nvPr/>
          </p:nvSpPr>
          <p:spPr bwMode="auto">
            <a:xfrm>
              <a:off x="1247" y="618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i</a:t>
              </a:r>
            </a:p>
          </p:txBody>
        </p:sp>
        <p:sp>
          <p:nvSpPr>
            <p:cNvPr id="824340" name="Oval 19"/>
            <p:cNvSpPr>
              <a:spLocks noChangeArrowheads="1"/>
            </p:cNvSpPr>
            <p:nvPr/>
          </p:nvSpPr>
          <p:spPr bwMode="auto">
            <a:xfrm>
              <a:off x="1655" y="1388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o</a:t>
              </a:r>
            </a:p>
          </p:txBody>
        </p:sp>
        <p:sp>
          <p:nvSpPr>
            <p:cNvPr id="824341" name="Oval 20"/>
            <p:cNvSpPr>
              <a:spLocks noChangeArrowheads="1"/>
            </p:cNvSpPr>
            <p:nvPr/>
          </p:nvSpPr>
          <p:spPr bwMode="auto">
            <a:xfrm>
              <a:off x="2154" y="2794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p</a:t>
              </a:r>
            </a:p>
          </p:txBody>
        </p:sp>
        <p:sp>
          <p:nvSpPr>
            <p:cNvPr id="824342" name="Oval 21"/>
            <p:cNvSpPr>
              <a:spLocks noChangeArrowheads="1"/>
            </p:cNvSpPr>
            <p:nvPr/>
          </p:nvSpPr>
          <p:spPr bwMode="auto">
            <a:xfrm>
              <a:off x="2200" y="1615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c </a:t>
              </a:r>
            </a:p>
          </p:txBody>
        </p:sp>
        <p:sp>
          <p:nvSpPr>
            <p:cNvPr id="824343" name="Oval 22"/>
            <p:cNvSpPr>
              <a:spLocks noChangeArrowheads="1"/>
            </p:cNvSpPr>
            <p:nvPr/>
          </p:nvSpPr>
          <p:spPr bwMode="auto">
            <a:xfrm>
              <a:off x="1292" y="3929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 P g s</a:t>
              </a:r>
            </a:p>
          </p:txBody>
        </p:sp>
        <p:sp>
          <p:nvSpPr>
            <p:cNvPr id="824344" name="Oval 23"/>
            <p:cNvSpPr>
              <a:spLocks noChangeArrowheads="1"/>
            </p:cNvSpPr>
            <p:nvPr/>
          </p:nvSpPr>
          <p:spPr bwMode="auto">
            <a:xfrm>
              <a:off x="249" y="2613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gi</a:t>
              </a:r>
            </a:p>
          </p:txBody>
        </p:sp>
        <p:sp>
          <p:nvSpPr>
            <p:cNvPr id="824345" name="Oval 25"/>
            <p:cNvSpPr>
              <a:spLocks noChangeArrowheads="1"/>
            </p:cNvSpPr>
            <p:nvPr/>
          </p:nvSpPr>
          <p:spPr bwMode="auto">
            <a:xfrm flipH="1">
              <a:off x="3878" y="709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i</a:t>
              </a:r>
            </a:p>
          </p:txBody>
        </p:sp>
        <p:sp>
          <p:nvSpPr>
            <p:cNvPr id="824346" name="Oval 26"/>
            <p:cNvSpPr>
              <a:spLocks noChangeArrowheads="1"/>
            </p:cNvSpPr>
            <p:nvPr/>
          </p:nvSpPr>
          <p:spPr bwMode="auto">
            <a:xfrm flipH="1">
              <a:off x="3561" y="1388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o </a:t>
              </a:r>
            </a:p>
          </p:txBody>
        </p:sp>
        <p:sp>
          <p:nvSpPr>
            <p:cNvPr id="824347" name="Oval 27"/>
            <p:cNvSpPr>
              <a:spLocks noChangeArrowheads="1"/>
            </p:cNvSpPr>
            <p:nvPr/>
          </p:nvSpPr>
          <p:spPr bwMode="auto">
            <a:xfrm flipH="1">
              <a:off x="3062" y="2794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p</a:t>
              </a:r>
            </a:p>
          </p:txBody>
        </p:sp>
        <p:sp>
          <p:nvSpPr>
            <p:cNvPr id="824348" name="Oval 28"/>
            <p:cNvSpPr>
              <a:spLocks noChangeArrowheads="1"/>
            </p:cNvSpPr>
            <p:nvPr/>
          </p:nvSpPr>
          <p:spPr bwMode="auto">
            <a:xfrm flipH="1">
              <a:off x="2880" y="1615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c</a:t>
              </a:r>
            </a:p>
          </p:txBody>
        </p:sp>
        <p:sp>
          <p:nvSpPr>
            <p:cNvPr id="824349" name="Oval 29"/>
            <p:cNvSpPr>
              <a:spLocks noChangeArrowheads="1"/>
            </p:cNvSpPr>
            <p:nvPr/>
          </p:nvSpPr>
          <p:spPr bwMode="auto">
            <a:xfrm flipH="1">
              <a:off x="3924" y="3929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 g s</a:t>
              </a:r>
            </a:p>
          </p:txBody>
        </p:sp>
        <p:sp>
          <p:nvSpPr>
            <p:cNvPr id="824350" name="Oval 30"/>
            <p:cNvSpPr>
              <a:spLocks noChangeArrowheads="1"/>
            </p:cNvSpPr>
            <p:nvPr/>
          </p:nvSpPr>
          <p:spPr bwMode="auto">
            <a:xfrm flipH="1">
              <a:off x="4967" y="2613"/>
              <a:ext cx="453" cy="227"/>
            </a:xfrm>
            <a:prstGeom prst="ellipse">
              <a:avLst/>
            </a:prstGeom>
            <a:solidFill>
              <a:srgbClr val="006699"/>
            </a:solidFill>
            <a:ln w="38100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fr-FR" sz="2000">
                  <a:solidFill>
                    <a:srgbClr val="FF9933"/>
                  </a:solidFill>
                  <a:latin typeface="Comic Sans MS" pitchFamily="66" charset="0"/>
                </a:rPr>
                <a:t>Pt gi</a:t>
              </a:r>
            </a:p>
          </p:txBody>
        </p:sp>
        <p:sp>
          <p:nvSpPr>
            <p:cNvPr id="824351" name="Text Box 37"/>
            <p:cNvSpPr txBox="1">
              <a:spLocks noChangeArrowheads="1"/>
            </p:cNvSpPr>
            <p:nvPr/>
          </p:nvSpPr>
          <p:spPr bwMode="auto">
            <a:xfrm>
              <a:off x="113" y="1208"/>
              <a:ext cx="1542" cy="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2800">
                  <a:solidFill>
                    <a:schemeClr val="tx1"/>
                  </a:solidFill>
                </a:rPr>
                <a:t>Seis puntos a la derecha</a:t>
              </a:r>
              <a:r>
                <a:rPr lang="fr-FR" sz="3200">
                  <a:solidFill>
                    <a:srgbClr val="FFFF0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824352" name="Text Box 38"/>
            <p:cNvSpPr txBox="1">
              <a:spLocks noChangeArrowheads="1"/>
            </p:cNvSpPr>
            <p:nvPr/>
          </p:nvSpPr>
          <p:spPr bwMode="auto">
            <a:xfrm>
              <a:off x="4105" y="1253"/>
              <a:ext cx="1543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2800">
                  <a:solidFill>
                    <a:schemeClr val="tx1"/>
                  </a:solidFill>
                </a:rPr>
                <a:t>Seis puntos a la izquierda</a:t>
              </a:r>
            </a:p>
            <a:p>
              <a:pPr algn="ctr" eaLnBrk="1" hangingPunct="1"/>
              <a:endParaRPr lang="fr-FR" sz="3200">
                <a:solidFill>
                  <a:srgbClr val="FFFF00"/>
                </a:solidFill>
                <a:latin typeface="Comic Sans MS" pitchFamily="66" charset="0"/>
              </a:endParaRPr>
            </a:p>
          </p:txBody>
        </p:sp>
      </p:grpSp>
      <p:sp>
        <p:nvSpPr>
          <p:cNvPr id="824353" name="Text Box 33"/>
          <p:cNvSpPr txBox="1">
            <a:spLocks noChangeArrowheads="1"/>
          </p:cNvSpPr>
          <p:nvPr/>
        </p:nvSpPr>
        <p:spPr bwMode="auto">
          <a:xfrm>
            <a:off x="179388" y="188913"/>
            <a:ext cx="8713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824354" name="Text Box 34"/>
          <p:cNvSpPr txBox="1">
            <a:spLocks noChangeArrowheads="1"/>
          </p:cNvSpPr>
          <p:nvPr/>
        </p:nvSpPr>
        <p:spPr bwMode="auto">
          <a:xfrm>
            <a:off x="1116013" y="0"/>
            <a:ext cx="7235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Puntos de conexión entre la circulación pélvica y las venas de las eeii</a:t>
            </a:r>
          </a:p>
        </p:txBody>
      </p:sp>
      <p:sp>
        <p:nvSpPr>
          <p:cNvPr id="824355" name="Rectangle 35"/>
          <p:cNvSpPr>
            <a:spLocks noChangeArrowheads="1"/>
          </p:cNvSpPr>
          <p:nvPr/>
        </p:nvSpPr>
        <p:spPr bwMode="auto">
          <a:xfrm>
            <a:off x="3802063" y="63611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2_98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8" name="Picture 3" descr="Point I so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908050"/>
            <a:ext cx="2865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49" name="Picture 5" descr="Point I Marqu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971550"/>
            <a:ext cx="286543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50" name="Picture 4" descr="Point I Echo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3132138" y="3722688"/>
            <a:ext cx="28638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51" name="Text Box 7"/>
          <p:cNvSpPr txBox="1">
            <a:spLocks noChangeArrowheads="1"/>
          </p:cNvSpPr>
          <p:nvPr/>
        </p:nvSpPr>
        <p:spPr bwMode="auto">
          <a:xfrm>
            <a:off x="2268538" y="260350"/>
            <a:ext cx="4608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tx1"/>
                </a:solidFill>
              </a:rPr>
              <a:t>PUNTO I</a:t>
            </a:r>
          </a:p>
        </p:txBody>
      </p:sp>
      <p:sp>
        <p:nvSpPr>
          <p:cNvPr id="825352" name="Text Box 8"/>
          <p:cNvSpPr txBox="1">
            <a:spLocks noChangeArrowheads="1"/>
          </p:cNvSpPr>
          <p:nvPr/>
        </p:nvSpPr>
        <p:spPr bwMode="auto">
          <a:xfrm>
            <a:off x="6300788" y="5589588"/>
            <a:ext cx="2519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600">
                <a:solidFill>
                  <a:schemeClr val="tx1"/>
                </a:solidFill>
              </a:rPr>
              <a:t>M. Valsalva</a:t>
            </a:r>
          </a:p>
        </p:txBody>
      </p:sp>
      <p:sp>
        <p:nvSpPr>
          <p:cNvPr id="825353" name="Rectangle 9"/>
          <p:cNvSpPr>
            <a:spLocks noChangeArrowheads="1"/>
          </p:cNvSpPr>
          <p:nvPr/>
        </p:nvSpPr>
        <p:spPr bwMode="auto">
          <a:xfrm>
            <a:off x="3554413" y="645318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2_99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396" name="Group 2"/>
          <p:cNvGrpSpPr>
            <a:grpSpLocks/>
          </p:cNvGrpSpPr>
          <p:nvPr/>
        </p:nvGrpSpPr>
        <p:grpSpPr bwMode="auto">
          <a:xfrm>
            <a:off x="34925" y="1943100"/>
            <a:ext cx="4587875" cy="3429000"/>
            <a:chOff x="576" y="1040"/>
            <a:chExt cx="2890" cy="2160"/>
          </a:xfrm>
        </p:grpSpPr>
        <p:sp>
          <p:nvSpPr>
            <p:cNvPr id="827397" name="Freeform 3"/>
            <p:cNvSpPr>
              <a:spLocks/>
            </p:cNvSpPr>
            <p:nvPr/>
          </p:nvSpPr>
          <p:spPr bwMode="auto">
            <a:xfrm>
              <a:off x="2256" y="1728"/>
              <a:ext cx="1158" cy="1101"/>
            </a:xfrm>
            <a:custGeom>
              <a:avLst/>
              <a:gdLst>
                <a:gd name="T0" fmla="*/ 0 w 1158"/>
                <a:gd name="T1" fmla="*/ 0 h 1101"/>
                <a:gd name="T2" fmla="*/ 70 w 1158"/>
                <a:gd name="T3" fmla="*/ 530 h 1101"/>
                <a:gd name="T4" fmla="*/ 320 w 1158"/>
                <a:gd name="T5" fmla="*/ 984 h 1101"/>
                <a:gd name="T6" fmla="*/ 760 w 1158"/>
                <a:gd name="T7" fmla="*/ 1089 h 1101"/>
                <a:gd name="T8" fmla="*/ 1158 w 1158"/>
                <a:gd name="T9" fmla="*/ 911 h 1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1101"/>
                <a:gd name="T17" fmla="*/ 1158 w 1158"/>
                <a:gd name="T18" fmla="*/ 1101 h 1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1101">
                  <a:moveTo>
                    <a:pt x="0" y="0"/>
                  </a:moveTo>
                  <a:cubicBezTo>
                    <a:pt x="4" y="191"/>
                    <a:pt x="17" y="366"/>
                    <a:pt x="70" y="530"/>
                  </a:cubicBezTo>
                  <a:cubicBezTo>
                    <a:pt x="123" y="694"/>
                    <a:pt x="205" y="891"/>
                    <a:pt x="320" y="984"/>
                  </a:cubicBezTo>
                  <a:cubicBezTo>
                    <a:pt x="435" y="1077"/>
                    <a:pt x="620" y="1101"/>
                    <a:pt x="760" y="1089"/>
                  </a:cubicBezTo>
                  <a:cubicBezTo>
                    <a:pt x="900" y="1077"/>
                    <a:pt x="1075" y="948"/>
                    <a:pt x="1158" y="9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398" name="Freeform 4"/>
            <p:cNvSpPr>
              <a:spLocks/>
            </p:cNvSpPr>
            <p:nvPr/>
          </p:nvSpPr>
          <p:spPr bwMode="auto">
            <a:xfrm>
              <a:off x="576" y="1040"/>
              <a:ext cx="2890" cy="2160"/>
            </a:xfrm>
            <a:custGeom>
              <a:avLst/>
              <a:gdLst>
                <a:gd name="T0" fmla="*/ 2890 w 2890"/>
                <a:gd name="T1" fmla="*/ 845 h 2160"/>
                <a:gd name="T2" fmla="*/ 2544 w 2890"/>
                <a:gd name="T3" fmla="*/ 736 h 2160"/>
                <a:gd name="T4" fmla="*/ 2208 w 2890"/>
                <a:gd name="T5" fmla="*/ 352 h 2160"/>
                <a:gd name="T6" fmla="*/ 1872 w 2890"/>
                <a:gd name="T7" fmla="*/ 64 h 2160"/>
                <a:gd name="T8" fmla="*/ 1392 w 2890"/>
                <a:gd name="T9" fmla="*/ 64 h 2160"/>
                <a:gd name="T10" fmla="*/ 1056 w 2890"/>
                <a:gd name="T11" fmla="*/ 448 h 2160"/>
                <a:gd name="T12" fmla="*/ 672 w 2890"/>
                <a:gd name="T13" fmla="*/ 1696 h 2160"/>
                <a:gd name="T14" fmla="*/ 336 w 2890"/>
                <a:gd name="T15" fmla="*/ 1840 h 2160"/>
                <a:gd name="T16" fmla="*/ 48 w 2890"/>
                <a:gd name="T17" fmla="*/ 1984 h 2160"/>
                <a:gd name="T18" fmla="*/ 624 w 2890"/>
                <a:gd name="T19" fmla="*/ 2080 h 2160"/>
                <a:gd name="T20" fmla="*/ 960 w 2890"/>
                <a:gd name="T21" fmla="*/ 2128 h 2160"/>
                <a:gd name="T22" fmla="*/ 960 w 2890"/>
                <a:gd name="T23" fmla="*/ 1888 h 2160"/>
                <a:gd name="T24" fmla="*/ 1392 w 2890"/>
                <a:gd name="T25" fmla="*/ 1360 h 2160"/>
                <a:gd name="T26" fmla="*/ 1680 w 2890"/>
                <a:gd name="T27" fmla="*/ 736 h 2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90"/>
                <a:gd name="T43" fmla="*/ 0 h 2160"/>
                <a:gd name="T44" fmla="*/ 2890 w 2890"/>
                <a:gd name="T45" fmla="*/ 2160 h 2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90" h="2160">
                  <a:moveTo>
                    <a:pt x="2890" y="845"/>
                  </a:moveTo>
                  <a:cubicBezTo>
                    <a:pt x="2832" y="827"/>
                    <a:pt x="2658" y="818"/>
                    <a:pt x="2544" y="736"/>
                  </a:cubicBezTo>
                  <a:cubicBezTo>
                    <a:pt x="2430" y="654"/>
                    <a:pt x="2320" y="464"/>
                    <a:pt x="2208" y="352"/>
                  </a:cubicBezTo>
                  <a:cubicBezTo>
                    <a:pt x="2096" y="240"/>
                    <a:pt x="2008" y="112"/>
                    <a:pt x="1872" y="64"/>
                  </a:cubicBezTo>
                  <a:cubicBezTo>
                    <a:pt x="1736" y="16"/>
                    <a:pt x="1528" y="0"/>
                    <a:pt x="1392" y="64"/>
                  </a:cubicBezTo>
                  <a:cubicBezTo>
                    <a:pt x="1256" y="128"/>
                    <a:pt x="1176" y="176"/>
                    <a:pt x="1056" y="448"/>
                  </a:cubicBezTo>
                  <a:cubicBezTo>
                    <a:pt x="936" y="720"/>
                    <a:pt x="792" y="1464"/>
                    <a:pt x="672" y="1696"/>
                  </a:cubicBezTo>
                  <a:cubicBezTo>
                    <a:pt x="552" y="1928"/>
                    <a:pt x="440" y="1792"/>
                    <a:pt x="336" y="1840"/>
                  </a:cubicBezTo>
                  <a:cubicBezTo>
                    <a:pt x="232" y="1888"/>
                    <a:pt x="0" y="1944"/>
                    <a:pt x="48" y="1984"/>
                  </a:cubicBezTo>
                  <a:cubicBezTo>
                    <a:pt x="96" y="2024"/>
                    <a:pt x="472" y="2056"/>
                    <a:pt x="624" y="2080"/>
                  </a:cubicBezTo>
                  <a:cubicBezTo>
                    <a:pt x="776" y="2104"/>
                    <a:pt x="904" y="2160"/>
                    <a:pt x="960" y="2128"/>
                  </a:cubicBezTo>
                  <a:cubicBezTo>
                    <a:pt x="1016" y="2096"/>
                    <a:pt x="888" y="2016"/>
                    <a:pt x="960" y="1888"/>
                  </a:cubicBezTo>
                  <a:cubicBezTo>
                    <a:pt x="1032" y="1760"/>
                    <a:pt x="1272" y="1552"/>
                    <a:pt x="1392" y="1360"/>
                  </a:cubicBezTo>
                  <a:cubicBezTo>
                    <a:pt x="1512" y="1168"/>
                    <a:pt x="1596" y="952"/>
                    <a:pt x="1680" y="7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7399" name="Group 5"/>
          <p:cNvGrpSpPr>
            <a:grpSpLocks/>
          </p:cNvGrpSpPr>
          <p:nvPr/>
        </p:nvGrpSpPr>
        <p:grpSpPr bwMode="auto">
          <a:xfrm flipH="1">
            <a:off x="4454525" y="1968500"/>
            <a:ext cx="4587875" cy="3429000"/>
            <a:chOff x="576" y="1040"/>
            <a:chExt cx="2890" cy="2160"/>
          </a:xfrm>
        </p:grpSpPr>
        <p:sp>
          <p:nvSpPr>
            <p:cNvPr id="827400" name="Freeform 6"/>
            <p:cNvSpPr>
              <a:spLocks/>
            </p:cNvSpPr>
            <p:nvPr/>
          </p:nvSpPr>
          <p:spPr bwMode="auto">
            <a:xfrm>
              <a:off x="2256" y="1728"/>
              <a:ext cx="1158" cy="1101"/>
            </a:xfrm>
            <a:custGeom>
              <a:avLst/>
              <a:gdLst>
                <a:gd name="T0" fmla="*/ 0 w 1158"/>
                <a:gd name="T1" fmla="*/ 0 h 1101"/>
                <a:gd name="T2" fmla="*/ 70 w 1158"/>
                <a:gd name="T3" fmla="*/ 530 h 1101"/>
                <a:gd name="T4" fmla="*/ 320 w 1158"/>
                <a:gd name="T5" fmla="*/ 984 h 1101"/>
                <a:gd name="T6" fmla="*/ 760 w 1158"/>
                <a:gd name="T7" fmla="*/ 1089 h 1101"/>
                <a:gd name="T8" fmla="*/ 1158 w 1158"/>
                <a:gd name="T9" fmla="*/ 911 h 1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1101"/>
                <a:gd name="T17" fmla="*/ 1158 w 1158"/>
                <a:gd name="T18" fmla="*/ 1101 h 1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1101">
                  <a:moveTo>
                    <a:pt x="0" y="0"/>
                  </a:moveTo>
                  <a:cubicBezTo>
                    <a:pt x="4" y="191"/>
                    <a:pt x="17" y="366"/>
                    <a:pt x="70" y="530"/>
                  </a:cubicBezTo>
                  <a:cubicBezTo>
                    <a:pt x="123" y="694"/>
                    <a:pt x="205" y="891"/>
                    <a:pt x="320" y="984"/>
                  </a:cubicBezTo>
                  <a:cubicBezTo>
                    <a:pt x="435" y="1077"/>
                    <a:pt x="620" y="1101"/>
                    <a:pt x="760" y="1089"/>
                  </a:cubicBezTo>
                  <a:cubicBezTo>
                    <a:pt x="900" y="1077"/>
                    <a:pt x="1075" y="948"/>
                    <a:pt x="1158" y="9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401" name="Freeform 7"/>
            <p:cNvSpPr>
              <a:spLocks/>
            </p:cNvSpPr>
            <p:nvPr/>
          </p:nvSpPr>
          <p:spPr bwMode="auto">
            <a:xfrm>
              <a:off x="576" y="1040"/>
              <a:ext cx="2890" cy="2160"/>
            </a:xfrm>
            <a:custGeom>
              <a:avLst/>
              <a:gdLst>
                <a:gd name="T0" fmla="*/ 2890 w 2890"/>
                <a:gd name="T1" fmla="*/ 845 h 2160"/>
                <a:gd name="T2" fmla="*/ 2544 w 2890"/>
                <a:gd name="T3" fmla="*/ 736 h 2160"/>
                <a:gd name="T4" fmla="*/ 2208 w 2890"/>
                <a:gd name="T5" fmla="*/ 352 h 2160"/>
                <a:gd name="T6" fmla="*/ 1872 w 2890"/>
                <a:gd name="T7" fmla="*/ 64 h 2160"/>
                <a:gd name="T8" fmla="*/ 1392 w 2890"/>
                <a:gd name="T9" fmla="*/ 64 h 2160"/>
                <a:gd name="T10" fmla="*/ 1056 w 2890"/>
                <a:gd name="T11" fmla="*/ 448 h 2160"/>
                <a:gd name="T12" fmla="*/ 672 w 2890"/>
                <a:gd name="T13" fmla="*/ 1696 h 2160"/>
                <a:gd name="T14" fmla="*/ 336 w 2890"/>
                <a:gd name="T15" fmla="*/ 1840 h 2160"/>
                <a:gd name="T16" fmla="*/ 48 w 2890"/>
                <a:gd name="T17" fmla="*/ 1984 h 2160"/>
                <a:gd name="T18" fmla="*/ 624 w 2890"/>
                <a:gd name="T19" fmla="*/ 2080 h 2160"/>
                <a:gd name="T20" fmla="*/ 960 w 2890"/>
                <a:gd name="T21" fmla="*/ 2128 h 2160"/>
                <a:gd name="T22" fmla="*/ 960 w 2890"/>
                <a:gd name="T23" fmla="*/ 1888 h 2160"/>
                <a:gd name="T24" fmla="*/ 1392 w 2890"/>
                <a:gd name="T25" fmla="*/ 1360 h 2160"/>
                <a:gd name="T26" fmla="*/ 1680 w 2890"/>
                <a:gd name="T27" fmla="*/ 736 h 2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90"/>
                <a:gd name="T43" fmla="*/ 0 h 2160"/>
                <a:gd name="T44" fmla="*/ 2890 w 2890"/>
                <a:gd name="T45" fmla="*/ 2160 h 2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90" h="2160">
                  <a:moveTo>
                    <a:pt x="2890" y="845"/>
                  </a:moveTo>
                  <a:cubicBezTo>
                    <a:pt x="2832" y="827"/>
                    <a:pt x="2658" y="818"/>
                    <a:pt x="2544" y="736"/>
                  </a:cubicBezTo>
                  <a:cubicBezTo>
                    <a:pt x="2430" y="654"/>
                    <a:pt x="2320" y="464"/>
                    <a:pt x="2208" y="352"/>
                  </a:cubicBezTo>
                  <a:cubicBezTo>
                    <a:pt x="2096" y="240"/>
                    <a:pt x="2008" y="112"/>
                    <a:pt x="1872" y="64"/>
                  </a:cubicBezTo>
                  <a:cubicBezTo>
                    <a:pt x="1736" y="16"/>
                    <a:pt x="1528" y="0"/>
                    <a:pt x="1392" y="64"/>
                  </a:cubicBezTo>
                  <a:cubicBezTo>
                    <a:pt x="1256" y="128"/>
                    <a:pt x="1176" y="176"/>
                    <a:pt x="1056" y="448"/>
                  </a:cubicBezTo>
                  <a:cubicBezTo>
                    <a:pt x="936" y="720"/>
                    <a:pt x="792" y="1464"/>
                    <a:pt x="672" y="1696"/>
                  </a:cubicBezTo>
                  <a:cubicBezTo>
                    <a:pt x="552" y="1928"/>
                    <a:pt x="440" y="1792"/>
                    <a:pt x="336" y="1840"/>
                  </a:cubicBezTo>
                  <a:cubicBezTo>
                    <a:pt x="232" y="1888"/>
                    <a:pt x="0" y="1944"/>
                    <a:pt x="48" y="1984"/>
                  </a:cubicBezTo>
                  <a:cubicBezTo>
                    <a:pt x="96" y="2024"/>
                    <a:pt x="472" y="2056"/>
                    <a:pt x="624" y="2080"/>
                  </a:cubicBezTo>
                  <a:cubicBezTo>
                    <a:pt x="776" y="2104"/>
                    <a:pt x="904" y="2160"/>
                    <a:pt x="960" y="2128"/>
                  </a:cubicBezTo>
                  <a:cubicBezTo>
                    <a:pt x="1016" y="2096"/>
                    <a:pt x="888" y="2016"/>
                    <a:pt x="960" y="1888"/>
                  </a:cubicBezTo>
                  <a:cubicBezTo>
                    <a:pt x="1032" y="1760"/>
                    <a:pt x="1272" y="1552"/>
                    <a:pt x="1392" y="1360"/>
                  </a:cubicBezTo>
                  <a:cubicBezTo>
                    <a:pt x="1512" y="1168"/>
                    <a:pt x="1596" y="952"/>
                    <a:pt x="1680" y="7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7402" name="Oval 8"/>
          <p:cNvSpPr>
            <a:spLocks noChangeArrowheads="1"/>
          </p:cNvSpPr>
          <p:nvPr/>
        </p:nvSpPr>
        <p:spPr bwMode="auto">
          <a:xfrm>
            <a:off x="4454525" y="43307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827403" name="Group 9"/>
          <p:cNvGrpSpPr>
            <a:grpSpLocks/>
          </p:cNvGrpSpPr>
          <p:nvPr/>
        </p:nvGrpSpPr>
        <p:grpSpPr bwMode="auto">
          <a:xfrm>
            <a:off x="4271963" y="3416300"/>
            <a:ext cx="531812" cy="920750"/>
            <a:chOff x="2689" y="1991"/>
            <a:chExt cx="335" cy="580"/>
          </a:xfrm>
        </p:grpSpPr>
        <p:sp>
          <p:nvSpPr>
            <p:cNvPr id="827404" name="Freeform 10"/>
            <p:cNvSpPr>
              <a:spLocks/>
            </p:cNvSpPr>
            <p:nvPr/>
          </p:nvSpPr>
          <p:spPr bwMode="auto">
            <a:xfrm>
              <a:off x="2689" y="1991"/>
              <a:ext cx="168" cy="563"/>
            </a:xfrm>
            <a:custGeom>
              <a:avLst/>
              <a:gdLst>
                <a:gd name="T0" fmla="*/ 76 w 168"/>
                <a:gd name="T1" fmla="*/ 114 h 563"/>
                <a:gd name="T2" fmla="*/ 13 w 168"/>
                <a:gd name="T3" fmla="*/ 229 h 563"/>
                <a:gd name="T4" fmla="*/ 23 w 168"/>
                <a:gd name="T5" fmla="*/ 470 h 563"/>
                <a:gd name="T6" fmla="*/ 149 w 168"/>
                <a:gd name="T7" fmla="*/ 533 h 563"/>
                <a:gd name="T8" fmla="*/ 139 w 168"/>
                <a:gd name="T9" fmla="*/ 292 h 563"/>
                <a:gd name="T10" fmla="*/ 149 w 168"/>
                <a:gd name="T11" fmla="*/ 30 h 563"/>
                <a:gd name="T12" fmla="*/ 76 w 168"/>
                <a:gd name="T13" fmla="*/ 114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63"/>
                <a:gd name="T23" fmla="*/ 168 w 168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63">
                  <a:moveTo>
                    <a:pt x="76" y="114"/>
                  </a:moveTo>
                  <a:cubicBezTo>
                    <a:pt x="50" y="145"/>
                    <a:pt x="22" y="170"/>
                    <a:pt x="13" y="229"/>
                  </a:cubicBezTo>
                  <a:cubicBezTo>
                    <a:pt x="4" y="288"/>
                    <a:pt x="0" y="419"/>
                    <a:pt x="23" y="470"/>
                  </a:cubicBezTo>
                  <a:cubicBezTo>
                    <a:pt x="46" y="521"/>
                    <a:pt x="130" y="563"/>
                    <a:pt x="149" y="533"/>
                  </a:cubicBezTo>
                  <a:cubicBezTo>
                    <a:pt x="168" y="503"/>
                    <a:pt x="139" y="376"/>
                    <a:pt x="139" y="292"/>
                  </a:cubicBezTo>
                  <a:cubicBezTo>
                    <a:pt x="139" y="208"/>
                    <a:pt x="159" y="60"/>
                    <a:pt x="149" y="30"/>
                  </a:cubicBezTo>
                  <a:cubicBezTo>
                    <a:pt x="139" y="0"/>
                    <a:pt x="91" y="97"/>
                    <a:pt x="76" y="11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405" name="Freeform 11"/>
            <p:cNvSpPr>
              <a:spLocks/>
            </p:cNvSpPr>
            <p:nvPr/>
          </p:nvSpPr>
          <p:spPr bwMode="auto">
            <a:xfrm flipH="1">
              <a:off x="2856" y="2008"/>
              <a:ext cx="168" cy="563"/>
            </a:xfrm>
            <a:custGeom>
              <a:avLst/>
              <a:gdLst>
                <a:gd name="T0" fmla="*/ 76 w 168"/>
                <a:gd name="T1" fmla="*/ 114 h 563"/>
                <a:gd name="T2" fmla="*/ 13 w 168"/>
                <a:gd name="T3" fmla="*/ 229 h 563"/>
                <a:gd name="T4" fmla="*/ 23 w 168"/>
                <a:gd name="T5" fmla="*/ 470 h 563"/>
                <a:gd name="T6" fmla="*/ 149 w 168"/>
                <a:gd name="T7" fmla="*/ 533 h 563"/>
                <a:gd name="T8" fmla="*/ 139 w 168"/>
                <a:gd name="T9" fmla="*/ 292 h 563"/>
                <a:gd name="T10" fmla="*/ 149 w 168"/>
                <a:gd name="T11" fmla="*/ 30 h 563"/>
                <a:gd name="T12" fmla="*/ 76 w 168"/>
                <a:gd name="T13" fmla="*/ 114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63"/>
                <a:gd name="T23" fmla="*/ 168 w 168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63">
                  <a:moveTo>
                    <a:pt x="76" y="114"/>
                  </a:moveTo>
                  <a:cubicBezTo>
                    <a:pt x="50" y="145"/>
                    <a:pt x="22" y="170"/>
                    <a:pt x="13" y="229"/>
                  </a:cubicBezTo>
                  <a:cubicBezTo>
                    <a:pt x="4" y="288"/>
                    <a:pt x="0" y="419"/>
                    <a:pt x="23" y="470"/>
                  </a:cubicBezTo>
                  <a:cubicBezTo>
                    <a:pt x="46" y="521"/>
                    <a:pt x="130" y="563"/>
                    <a:pt x="149" y="533"/>
                  </a:cubicBezTo>
                  <a:cubicBezTo>
                    <a:pt x="168" y="503"/>
                    <a:pt x="139" y="376"/>
                    <a:pt x="139" y="292"/>
                  </a:cubicBezTo>
                  <a:cubicBezTo>
                    <a:pt x="139" y="208"/>
                    <a:pt x="159" y="60"/>
                    <a:pt x="149" y="30"/>
                  </a:cubicBezTo>
                  <a:cubicBezTo>
                    <a:pt x="139" y="0"/>
                    <a:pt x="91" y="97"/>
                    <a:pt x="76" y="11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7406" name="Freeform 12"/>
          <p:cNvSpPr>
            <a:spLocks/>
          </p:cNvSpPr>
          <p:nvPr/>
        </p:nvSpPr>
        <p:spPr bwMode="auto">
          <a:xfrm>
            <a:off x="1306513" y="2349500"/>
            <a:ext cx="2973387" cy="2520950"/>
          </a:xfrm>
          <a:custGeom>
            <a:avLst/>
            <a:gdLst>
              <a:gd name="T0" fmla="*/ 2836863 w 1873"/>
              <a:gd name="T1" fmla="*/ 1041400 h 1588"/>
              <a:gd name="T2" fmla="*/ 2754313 w 1873"/>
              <a:gd name="T3" fmla="*/ 908050 h 1588"/>
              <a:gd name="T4" fmla="*/ 1524000 w 1873"/>
              <a:gd name="T5" fmla="*/ 82550 h 1588"/>
              <a:gd name="T6" fmla="*/ 517525 w 1873"/>
              <a:gd name="T7" fmla="*/ 1406525 h 1588"/>
              <a:gd name="T8" fmla="*/ 0 w 1873"/>
              <a:gd name="T9" fmla="*/ 252095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3"/>
              <a:gd name="T16" fmla="*/ 0 h 1588"/>
              <a:gd name="T17" fmla="*/ 1873 w 1873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3" h="1588">
                <a:moveTo>
                  <a:pt x="1787" y="656"/>
                </a:moveTo>
                <a:cubicBezTo>
                  <a:pt x="1778" y="642"/>
                  <a:pt x="1873" y="673"/>
                  <a:pt x="1735" y="572"/>
                </a:cubicBezTo>
                <a:cubicBezTo>
                  <a:pt x="1597" y="471"/>
                  <a:pt x="1195" y="0"/>
                  <a:pt x="960" y="52"/>
                </a:cubicBezTo>
                <a:cubicBezTo>
                  <a:pt x="725" y="104"/>
                  <a:pt x="486" y="630"/>
                  <a:pt x="326" y="886"/>
                </a:cubicBezTo>
                <a:cubicBezTo>
                  <a:pt x="166" y="1142"/>
                  <a:pt x="68" y="1442"/>
                  <a:pt x="0" y="158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7408" name="Freeform 14"/>
          <p:cNvSpPr>
            <a:spLocks/>
          </p:cNvSpPr>
          <p:nvPr/>
        </p:nvSpPr>
        <p:spPr bwMode="auto">
          <a:xfrm>
            <a:off x="1571625" y="2620963"/>
            <a:ext cx="2092325" cy="1174750"/>
          </a:xfrm>
          <a:custGeom>
            <a:avLst/>
            <a:gdLst>
              <a:gd name="T0" fmla="*/ 2092325 w 1318"/>
              <a:gd name="T1" fmla="*/ 322263 h 740"/>
              <a:gd name="T2" fmla="*/ 1301750 w 1318"/>
              <a:gd name="T3" fmla="*/ 260350 h 740"/>
              <a:gd name="T4" fmla="*/ 681038 w 1318"/>
              <a:gd name="T5" fmla="*/ 152400 h 740"/>
              <a:gd name="T6" fmla="*/ 0 w 1318"/>
              <a:gd name="T7" fmla="*/ 1174750 h 740"/>
              <a:gd name="T8" fmla="*/ 0 60000 65536"/>
              <a:gd name="T9" fmla="*/ 0 60000 65536"/>
              <a:gd name="T10" fmla="*/ 0 60000 65536"/>
              <a:gd name="T11" fmla="*/ 0 60000 65536"/>
              <a:gd name="T12" fmla="*/ 0 w 1318"/>
              <a:gd name="T13" fmla="*/ 0 h 740"/>
              <a:gd name="T14" fmla="*/ 1318 w 1318"/>
              <a:gd name="T15" fmla="*/ 740 h 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8" h="740">
                <a:moveTo>
                  <a:pt x="1318" y="203"/>
                </a:moveTo>
                <a:cubicBezTo>
                  <a:pt x="1235" y="197"/>
                  <a:pt x="968" y="182"/>
                  <a:pt x="820" y="164"/>
                </a:cubicBezTo>
                <a:cubicBezTo>
                  <a:pt x="672" y="146"/>
                  <a:pt x="566" y="0"/>
                  <a:pt x="429" y="96"/>
                </a:cubicBezTo>
                <a:cubicBezTo>
                  <a:pt x="292" y="192"/>
                  <a:pt x="89" y="606"/>
                  <a:pt x="0" y="74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827409" name="Group 15"/>
          <p:cNvGrpSpPr>
            <a:grpSpLocks/>
          </p:cNvGrpSpPr>
          <p:nvPr/>
        </p:nvGrpSpPr>
        <p:grpSpPr bwMode="auto">
          <a:xfrm>
            <a:off x="1558925" y="2882900"/>
            <a:ext cx="1146175" cy="1828800"/>
            <a:chOff x="960" y="1632"/>
            <a:chExt cx="722" cy="1152"/>
          </a:xfrm>
        </p:grpSpPr>
        <p:sp>
          <p:nvSpPr>
            <p:cNvPr id="827410" name="Freeform 16"/>
            <p:cNvSpPr>
              <a:spLocks/>
            </p:cNvSpPr>
            <p:nvPr/>
          </p:nvSpPr>
          <p:spPr bwMode="auto">
            <a:xfrm>
              <a:off x="960" y="1641"/>
              <a:ext cx="722" cy="1143"/>
            </a:xfrm>
            <a:custGeom>
              <a:avLst/>
              <a:gdLst>
                <a:gd name="T0" fmla="*/ 590 w 722"/>
                <a:gd name="T1" fmla="*/ 45 h 1143"/>
                <a:gd name="T2" fmla="*/ 624 w 722"/>
                <a:gd name="T3" fmla="*/ 183 h 1143"/>
                <a:gd name="T4" fmla="*/ 0 w 722"/>
                <a:gd name="T5" fmla="*/ 1143 h 1143"/>
                <a:gd name="T6" fmla="*/ 0 60000 65536"/>
                <a:gd name="T7" fmla="*/ 0 60000 65536"/>
                <a:gd name="T8" fmla="*/ 0 60000 65536"/>
                <a:gd name="T9" fmla="*/ 0 w 722"/>
                <a:gd name="T10" fmla="*/ 0 h 1143"/>
                <a:gd name="T11" fmla="*/ 722 w 722"/>
                <a:gd name="T12" fmla="*/ 1143 h 1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1143">
                  <a:moveTo>
                    <a:pt x="590" y="45"/>
                  </a:moveTo>
                  <a:cubicBezTo>
                    <a:pt x="596" y="68"/>
                    <a:pt x="722" y="0"/>
                    <a:pt x="624" y="183"/>
                  </a:cubicBezTo>
                  <a:cubicBezTo>
                    <a:pt x="526" y="366"/>
                    <a:pt x="264" y="751"/>
                    <a:pt x="0" y="1143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411" name="Line 17"/>
            <p:cNvSpPr>
              <a:spLocks noChangeShapeType="1"/>
            </p:cNvSpPr>
            <p:nvPr/>
          </p:nvSpPr>
          <p:spPr bwMode="auto">
            <a:xfrm flipH="1">
              <a:off x="1488" y="1632"/>
              <a:ext cx="96" cy="96"/>
            </a:xfrm>
            <a:prstGeom prst="line">
              <a:avLst/>
            </a:prstGeom>
            <a:noFill/>
            <a:ln w="101600" cmpd="dbl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7412" name="Line 18"/>
          <p:cNvSpPr>
            <a:spLocks noChangeShapeType="1"/>
          </p:cNvSpPr>
          <p:nvPr/>
        </p:nvSpPr>
        <p:spPr bwMode="auto">
          <a:xfrm>
            <a:off x="3997325" y="3371850"/>
            <a:ext cx="228600" cy="152400"/>
          </a:xfrm>
          <a:prstGeom prst="line">
            <a:avLst/>
          </a:prstGeom>
          <a:noFill/>
          <a:ln w="10160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7413" name="Line 19"/>
          <p:cNvSpPr>
            <a:spLocks noChangeShapeType="1"/>
          </p:cNvSpPr>
          <p:nvPr/>
        </p:nvSpPr>
        <p:spPr bwMode="auto">
          <a:xfrm rot="5400000">
            <a:off x="3297237" y="2928938"/>
            <a:ext cx="36512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7414" name="Freeform 20"/>
          <p:cNvSpPr>
            <a:spLocks/>
          </p:cNvSpPr>
          <p:nvPr/>
        </p:nvSpPr>
        <p:spPr bwMode="auto">
          <a:xfrm flipH="1">
            <a:off x="4910138" y="2425700"/>
            <a:ext cx="2973387" cy="2478088"/>
          </a:xfrm>
          <a:custGeom>
            <a:avLst/>
            <a:gdLst>
              <a:gd name="T0" fmla="*/ 2836862 w 1873"/>
              <a:gd name="T1" fmla="*/ 998538 h 1561"/>
              <a:gd name="T2" fmla="*/ 2754312 w 1873"/>
              <a:gd name="T3" fmla="*/ 865188 h 1561"/>
              <a:gd name="T4" fmla="*/ 1524000 w 1873"/>
              <a:gd name="T5" fmla="*/ 39688 h 1561"/>
              <a:gd name="T6" fmla="*/ 685800 w 1873"/>
              <a:gd name="T7" fmla="*/ 1106488 h 1561"/>
              <a:gd name="T8" fmla="*/ 0 w 1873"/>
              <a:gd name="T9" fmla="*/ 2478088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3"/>
              <a:gd name="T16" fmla="*/ 0 h 1561"/>
              <a:gd name="T17" fmla="*/ 1873 w 1873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3" h="1561">
                <a:moveTo>
                  <a:pt x="1787" y="629"/>
                </a:moveTo>
                <a:cubicBezTo>
                  <a:pt x="1778" y="615"/>
                  <a:pt x="1873" y="646"/>
                  <a:pt x="1735" y="545"/>
                </a:cubicBezTo>
                <a:cubicBezTo>
                  <a:pt x="1597" y="444"/>
                  <a:pt x="1177" y="0"/>
                  <a:pt x="960" y="25"/>
                </a:cubicBezTo>
                <a:cubicBezTo>
                  <a:pt x="743" y="50"/>
                  <a:pt x="592" y="441"/>
                  <a:pt x="432" y="697"/>
                </a:cubicBezTo>
                <a:cubicBezTo>
                  <a:pt x="272" y="953"/>
                  <a:pt x="136" y="1257"/>
                  <a:pt x="0" y="1561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27415" name="Group 21"/>
          <p:cNvGrpSpPr>
            <a:grpSpLocks/>
          </p:cNvGrpSpPr>
          <p:nvPr/>
        </p:nvGrpSpPr>
        <p:grpSpPr bwMode="auto">
          <a:xfrm flipH="1">
            <a:off x="6356350" y="2882900"/>
            <a:ext cx="1146175" cy="1828800"/>
            <a:chOff x="960" y="1632"/>
            <a:chExt cx="722" cy="1152"/>
          </a:xfrm>
        </p:grpSpPr>
        <p:sp>
          <p:nvSpPr>
            <p:cNvPr id="827416" name="Freeform 22"/>
            <p:cNvSpPr>
              <a:spLocks/>
            </p:cNvSpPr>
            <p:nvPr/>
          </p:nvSpPr>
          <p:spPr bwMode="auto">
            <a:xfrm>
              <a:off x="960" y="1641"/>
              <a:ext cx="722" cy="1143"/>
            </a:xfrm>
            <a:custGeom>
              <a:avLst/>
              <a:gdLst>
                <a:gd name="T0" fmla="*/ 590 w 722"/>
                <a:gd name="T1" fmla="*/ 45 h 1143"/>
                <a:gd name="T2" fmla="*/ 624 w 722"/>
                <a:gd name="T3" fmla="*/ 183 h 1143"/>
                <a:gd name="T4" fmla="*/ 0 w 722"/>
                <a:gd name="T5" fmla="*/ 1143 h 1143"/>
                <a:gd name="T6" fmla="*/ 0 60000 65536"/>
                <a:gd name="T7" fmla="*/ 0 60000 65536"/>
                <a:gd name="T8" fmla="*/ 0 60000 65536"/>
                <a:gd name="T9" fmla="*/ 0 w 722"/>
                <a:gd name="T10" fmla="*/ 0 h 1143"/>
                <a:gd name="T11" fmla="*/ 722 w 722"/>
                <a:gd name="T12" fmla="*/ 1143 h 1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1143">
                  <a:moveTo>
                    <a:pt x="590" y="45"/>
                  </a:moveTo>
                  <a:cubicBezTo>
                    <a:pt x="596" y="68"/>
                    <a:pt x="722" y="0"/>
                    <a:pt x="624" y="183"/>
                  </a:cubicBezTo>
                  <a:cubicBezTo>
                    <a:pt x="526" y="366"/>
                    <a:pt x="264" y="751"/>
                    <a:pt x="0" y="114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7417" name="Line 23"/>
            <p:cNvSpPr>
              <a:spLocks noChangeShapeType="1"/>
            </p:cNvSpPr>
            <p:nvPr/>
          </p:nvSpPr>
          <p:spPr bwMode="auto">
            <a:xfrm flipH="1">
              <a:off x="1488" y="1632"/>
              <a:ext cx="96" cy="96"/>
            </a:xfrm>
            <a:prstGeom prst="line">
              <a:avLst/>
            </a:prstGeom>
            <a:noFill/>
            <a:ln w="1016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7418" name="Line 24"/>
          <p:cNvSpPr>
            <a:spLocks noChangeShapeType="1"/>
          </p:cNvSpPr>
          <p:nvPr/>
        </p:nvSpPr>
        <p:spPr bwMode="auto">
          <a:xfrm flipH="1">
            <a:off x="4975225" y="3384550"/>
            <a:ext cx="228600" cy="152400"/>
          </a:xfrm>
          <a:prstGeom prst="line">
            <a:avLst/>
          </a:prstGeom>
          <a:noFill/>
          <a:ln w="1016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7419" name="Line 25"/>
          <p:cNvSpPr>
            <a:spLocks noChangeShapeType="1"/>
          </p:cNvSpPr>
          <p:nvPr/>
        </p:nvSpPr>
        <p:spPr bwMode="auto">
          <a:xfrm>
            <a:off x="3937000" y="3111500"/>
            <a:ext cx="36512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7420" name="Oval 26"/>
          <p:cNvSpPr>
            <a:spLocks noChangeArrowheads="1"/>
          </p:cNvSpPr>
          <p:nvPr/>
        </p:nvSpPr>
        <p:spPr bwMode="auto">
          <a:xfrm>
            <a:off x="4030663" y="2924175"/>
            <a:ext cx="2286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27421" name="Freeform 27"/>
          <p:cNvSpPr>
            <a:spLocks/>
          </p:cNvSpPr>
          <p:nvPr/>
        </p:nvSpPr>
        <p:spPr bwMode="auto">
          <a:xfrm>
            <a:off x="4013200" y="3263900"/>
            <a:ext cx="246063" cy="93663"/>
          </a:xfrm>
          <a:custGeom>
            <a:avLst/>
            <a:gdLst>
              <a:gd name="T0" fmla="*/ 0 w 240"/>
              <a:gd name="T1" fmla="*/ 0 h 48"/>
              <a:gd name="T2" fmla="*/ 457200 w 240"/>
              <a:gd name="T3" fmla="*/ 76200 h 48"/>
              <a:gd name="T4" fmla="*/ 0 60000 65536"/>
              <a:gd name="T5" fmla="*/ 0 60000 65536"/>
              <a:gd name="T6" fmla="*/ 0 w 240"/>
              <a:gd name="T7" fmla="*/ 0 h 48"/>
              <a:gd name="T8" fmla="*/ 240 w 240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48">
                <a:moveTo>
                  <a:pt x="0" y="0"/>
                </a:moveTo>
                <a:cubicBezTo>
                  <a:pt x="0" y="0"/>
                  <a:pt x="120" y="24"/>
                  <a:pt x="240" y="48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7422" name="Text Box 28"/>
          <p:cNvSpPr txBox="1">
            <a:spLocks noChangeArrowheads="1"/>
          </p:cNvSpPr>
          <p:nvPr/>
        </p:nvSpPr>
        <p:spPr bwMode="auto">
          <a:xfrm>
            <a:off x="1403350" y="620713"/>
            <a:ext cx="6913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3200" b="1">
                <a:solidFill>
                  <a:schemeClr val="tx1"/>
                </a:solidFill>
              </a:rPr>
              <a:t>Punto I: Varices homolaterales</a:t>
            </a:r>
          </a:p>
        </p:txBody>
      </p:sp>
      <p:sp>
        <p:nvSpPr>
          <p:cNvPr id="827423" name="Rectangle 31"/>
          <p:cNvSpPr>
            <a:spLocks noChangeArrowheads="1"/>
          </p:cNvSpPr>
          <p:nvPr/>
        </p:nvSpPr>
        <p:spPr bwMode="auto">
          <a:xfrm>
            <a:off x="3946525" y="5956300"/>
            <a:ext cx="154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2_100</a:t>
            </a:r>
          </a:p>
        </p:txBody>
      </p:sp>
      <p:sp>
        <p:nvSpPr>
          <p:cNvPr id="827424" name="Line 32"/>
          <p:cNvSpPr>
            <a:spLocks noChangeShapeType="1"/>
          </p:cNvSpPr>
          <p:nvPr/>
        </p:nvSpPr>
        <p:spPr bwMode="auto">
          <a:xfrm>
            <a:off x="3683000" y="2924175"/>
            <a:ext cx="360363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7426" name="Line 34"/>
          <p:cNvSpPr>
            <a:spLocks noChangeShapeType="1"/>
          </p:cNvSpPr>
          <p:nvPr/>
        </p:nvSpPr>
        <p:spPr bwMode="auto">
          <a:xfrm>
            <a:off x="4186238" y="3068638"/>
            <a:ext cx="73025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44" name="Text Box 28"/>
          <p:cNvSpPr txBox="1">
            <a:spLocks noChangeArrowheads="1"/>
          </p:cNvSpPr>
          <p:nvPr/>
        </p:nvSpPr>
        <p:spPr bwMode="auto">
          <a:xfrm>
            <a:off x="1403350" y="620713"/>
            <a:ext cx="6913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3200" b="1">
                <a:solidFill>
                  <a:schemeClr val="tx1"/>
                </a:solidFill>
              </a:rPr>
              <a:t>Punto I: Varices contralaterales</a:t>
            </a:r>
          </a:p>
        </p:txBody>
      </p:sp>
      <p:sp>
        <p:nvSpPr>
          <p:cNvPr id="828445" name="Rectangle 29"/>
          <p:cNvSpPr>
            <a:spLocks noChangeArrowheads="1"/>
          </p:cNvSpPr>
          <p:nvPr/>
        </p:nvSpPr>
        <p:spPr bwMode="auto">
          <a:xfrm>
            <a:off x="3946525" y="5956300"/>
            <a:ext cx="154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2_101</a:t>
            </a:r>
          </a:p>
        </p:txBody>
      </p:sp>
      <p:grpSp>
        <p:nvGrpSpPr>
          <p:cNvPr id="828449" name="Group 2"/>
          <p:cNvGrpSpPr>
            <a:grpSpLocks/>
          </p:cNvGrpSpPr>
          <p:nvPr/>
        </p:nvGrpSpPr>
        <p:grpSpPr bwMode="auto">
          <a:xfrm>
            <a:off x="34925" y="1943100"/>
            <a:ext cx="4587875" cy="3429000"/>
            <a:chOff x="576" y="1040"/>
            <a:chExt cx="2890" cy="2160"/>
          </a:xfrm>
        </p:grpSpPr>
        <p:sp>
          <p:nvSpPr>
            <p:cNvPr id="828450" name="Freeform 3"/>
            <p:cNvSpPr>
              <a:spLocks/>
            </p:cNvSpPr>
            <p:nvPr/>
          </p:nvSpPr>
          <p:spPr bwMode="auto">
            <a:xfrm>
              <a:off x="2256" y="1728"/>
              <a:ext cx="1158" cy="1101"/>
            </a:xfrm>
            <a:custGeom>
              <a:avLst/>
              <a:gdLst>
                <a:gd name="T0" fmla="*/ 0 w 1158"/>
                <a:gd name="T1" fmla="*/ 0 h 1101"/>
                <a:gd name="T2" fmla="*/ 70 w 1158"/>
                <a:gd name="T3" fmla="*/ 530 h 1101"/>
                <a:gd name="T4" fmla="*/ 320 w 1158"/>
                <a:gd name="T5" fmla="*/ 984 h 1101"/>
                <a:gd name="T6" fmla="*/ 760 w 1158"/>
                <a:gd name="T7" fmla="*/ 1089 h 1101"/>
                <a:gd name="T8" fmla="*/ 1158 w 1158"/>
                <a:gd name="T9" fmla="*/ 911 h 1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1101"/>
                <a:gd name="T17" fmla="*/ 1158 w 1158"/>
                <a:gd name="T18" fmla="*/ 1101 h 1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1101">
                  <a:moveTo>
                    <a:pt x="0" y="0"/>
                  </a:moveTo>
                  <a:cubicBezTo>
                    <a:pt x="4" y="191"/>
                    <a:pt x="17" y="366"/>
                    <a:pt x="70" y="530"/>
                  </a:cubicBezTo>
                  <a:cubicBezTo>
                    <a:pt x="123" y="694"/>
                    <a:pt x="205" y="891"/>
                    <a:pt x="320" y="984"/>
                  </a:cubicBezTo>
                  <a:cubicBezTo>
                    <a:pt x="435" y="1077"/>
                    <a:pt x="620" y="1101"/>
                    <a:pt x="760" y="1089"/>
                  </a:cubicBezTo>
                  <a:cubicBezTo>
                    <a:pt x="900" y="1077"/>
                    <a:pt x="1075" y="948"/>
                    <a:pt x="1158" y="9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451" name="Freeform 4"/>
            <p:cNvSpPr>
              <a:spLocks/>
            </p:cNvSpPr>
            <p:nvPr/>
          </p:nvSpPr>
          <p:spPr bwMode="auto">
            <a:xfrm>
              <a:off x="576" y="1040"/>
              <a:ext cx="2890" cy="2160"/>
            </a:xfrm>
            <a:custGeom>
              <a:avLst/>
              <a:gdLst>
                <a:gd name="T0" fmla="*/ 2890 w 2890"/>
                <a:gd name="T1" fmla="*/ 845 h 2160"/>
                <a:gd name="T2" fmla="*/ 2544 w 2890"/>
                <a:gd name="T3" fmla="*/ 736 h 2160"/>
                <a:gd name="T4" fmla="*/ 2208 w 2890"/>
                <a:gd name="T5" fmla="*/ 352 h 2160"/>
                <a:gd name="T6" fmla="*/ 1872 w 2890"/>
                <a:gd name="T7" fmla="*/ 64 h 2160"/>
                <a:gd name="T8" fmla="*/ 1392 w 2890"/>
                <a:gd name="T9" fmla="*/ 64 h 2160"/>
                <a:gd name="T10" fmla="*/ 1056 w 2890"/>
                <a:gd name="T11" fmla="*/ 448 h 2160"/>
                <a:gd name="T12" fmla="*/ 672 w 2890"/>
                <a:gd name="T13" fmla="*/ 1696 h 2160"/>
                <a:gd name="T14" fmla="*/ 336 w 2890"/>
                <a:gd name="T15" fmla="*/ 1840 h 2160"/>
                <a:gd name="T16" fmla="*/ 48 w 2890"/>
                <a:gd name="T17" fmla="*/ 1984 h 2160"/>
                <a:gd name="T18" fmla="*/ 624 w 2890"/>
                <a:gd name="T19" fmla="*/ 2080 h 2160"/>
                <a:gd name="T20" fmla="*/ 960 w 2890"/>
                <a:gd name="T21" fmla="*/ 2128 h 2160"/>
                <a:gd name="T22" fmla="*/ 960 w 2890"/>
                <a:gd name="T23" fmla="*/ 1888 h 2160"/>
                <a:gd name="T24" fmla="*/ 1392 w 2890"/>
                <a:gd name="T25" fmla="*/ 1360 h 2160"/>
                <a:gd name="T26" fmla="*/ 1680 w 2890"/>
                <a:gd name="T27" fmla="*/ 736 h 2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90"/>
                <a:gd name="T43" fmla="*/ 0 h 2160"/>
                <a:gd name="T44" fmla="*/ 2890 w 2890"/>
                <a:gd name="T45" fmla="*/ 2160 h 2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90" h="2160">
                  <a:moveTo>
                    <a:pt x="2890" y="845"/>
                  </a:moveTo>
                  <a:cubicBezTo>
                    <a:pt x="2832" y="827"/>
                    <a:pt x="2658" y="818"/>
                    <a:pt x="2544" y="736"/>
                  </a:cubicBezTo>
                  <a:cubicBezTo>
                    <a:pt x="2430" y="654"/>
                    <a:pt x="2320" y="464"/>
                    <a:pt x="2208" y="352"/>
                  </a:cubicBezTo>
                  <a:cubicBezTo>
                    <a:pt x="2096" y="240"/>
                    <a:pt x="2008" y="112"/>
                    <a:pt x="1872" y="64"/>
                  </a:cubicBezTo>
                  <a:cubicBezTo>
                    <a:pt x="1736" y="16"/>
                    <a:pt x="1528" y="0"/>
                    <a:pt x="1392" y="64"/>
                  </a:cubicBezTo>
                  <a:cubicBezTo>
                    <a:pt x="1256" y="128"/>
                    <a:pt x="1176" y="176"/>
                    <a:pt x="1056" y="448"/>
                  </a:cubicBezTo>
                  <a:cubicBezTo>
                    <a:pt x="936" y="720"/>
                    <a:pt x="792" y="1464"/>
                    <a:pt x="672" y="1696"/>
                  </a:cubicBezTo>
                  <a:cubicBezTo>
                    <a:pt x="552" y="1928"/>
                    <a:pt x="440" y="1792"/>
                    <a:pt x="336" y="1840"/>
                  </a:cubicBezTo>
                  <a:cubicBezTo>
                    <a:pt x="232" y="1888"/>
                    <a:pt x="0" y="1944"/>
                    <a:pt x="48" y="1984"/>
                  </a:cubicBezTo>
                  <a:cubicBezTo>
                    <a:pt x="96" y="2024"/>
                    <a:pt x="472" y="2056"/>
                    <a:pt x="624" y="2080"/>
                  </a:cubicBezTo>
                  <a:cubicBezTo>
                    <a:pt x="776" y="2104"/>
                    <a:pt x="904" y="2160"/>
                    <a:pt x="960" y="2128"/>
                  </a:cubicBezTo>
                  <a:cubicBezTo>
                    <a:pt x="1016" y="2096"/>
                    <a:pt x="888" y="2016"/>
                    <a:pt x="960" y="1888"/>
                  </a:cubicBezTo>
                  <a:cubicBezTo>
                    <a:pt x="1032" y="1760"/>
                    <a:pt x="1272" y="1552"/>
                    <a:pt x="1392" y="1360"/>
                  </a:cubicBezTo>
                  <a:cubicBezTo>
                    <a:pt x="1512" y="1168"/>
                    <a:pt x="1596" y="952"/>
                    <a:pt x="1680" y="7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28452" name="Group 5"/>
          <p:cNvGrpSpPr>
            <a:grpSpLocks/>
          </p:cNvGrpSpPr>
          <p:nvPr/>
        </p:nvGrpSpPr>
        <p:grpSpPr bwMode="auto">
          <a:xfrm flipH="1">
            <a:off x="4454525" y="1968500"/>
            <a:ext cx="4587875" cy="3429000"/>
            <a:chOff x="576" y="1040"/>
            <a:chExt cx="2890" cy="2160"/>
          </a:xfrm>
        </p:grpSpPr>
        <p:sp>
          <p:nvSpPr>
            <p:cNvPr id="828453" name="Freeform 6"/>
            <p:cNvSpPr>
              <a:spLocks/>
            </p:cNvSpPr>
            <p:nvPr/>
          </p:nvSpPr>
          <p:spPr bwMode="auto">
            <a:xfrm>
              <a:off x="2256" y="1728"/>
              <a:ext cx="1158" cy="1101"/>
            </a:xfrm>
            <a:custGeom>
              <a:avLst/>
              <a:gdLst>
                <a:gd name="T0" fmla="*/ 0 w 1158"/>
                <a:gd name="T1" fmla="*/ 0 h 1101"/>
                <a:gd name="T2" fmla="*/ 70 w 1158"/>
                <a:gd name="T3" fmla="*/ 530 h 1101"/>
                <a:gd name="T4" fmla="*/ 320 w 1158"/>
                <a:gd name="T5" fmla="*/ 984 h 1101"/>
                <a:gd name="T6" fmla="*/ 760 w 1158"/>
                <a:gd name="T7" fmla="*/ 1089 h 1101"/>
                <a:gd name="T8" fmla="*/ 1158 w 1158"/>
                <a:gd name="T9" fmla="*/ 911 h 1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8"/>
                <a:gd name="T16" fmla="*/ 0 h 1101"/>
                <a:gd name="T17" fmla="*/ 1158 w 1158"/>
                <a:gd name="T18" fmla="*/ 1101 h 1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8" h="1101">
                  <a:moveTo>
                    <a:pt x="0" y="0"/>
                  </a:moveTo>
                  <a:cubicBezTo>
                    <a:pt x="4" y="191"/>
                    <a:pt x="17" y="366"/>
                    <a:pt x="70" y="530"/>
                  </a:cubicBezTo>
                  <a:cubicBezTo>
                    <a:pt x="123" y="694"/>
                    <a:pt x="205" y="891"/>
                    <a:pt x="320" y="984"/>
                  </a:cubicBezTo>
                  <a:cubicBezTo>
                    <a:pt x="435" y="1077"/>
                    <a:pt x="620" y="1101"/>
                    <a:pt x="760" y="1089"/>
                  </a:cubicBezTo>
                  <a:cubicBezTo>
                    <a:pt x="900" y="1077"/>
                    <a:pt x="1075" y="948"/>
                    <a:pt x="1158" y="9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454" name="Freeform 7"/>
            <p:cNvSpPr>
              <a:spLocks/>
            </p:cNvSpPr>
            <p:nvPr/>
          </p:nvSpPr>
          <p:spPr bwMode="auto">
            <a:xfrm>
              <a:off x="576" y="1040"/>
              <a:ext cx="2890" cy="2160"/>
            </a:xfrm>
            <a:custGeom>
              <a:avLst/>
              <a:gdLst>
                <a:gd name="T0" fmla="*/ 2890 w 2890"/>
                <a:gd name="T1" fmla="*/ 845 h 2160"/>
                <a:gd name="T2" fmla="*/ 2544 w 2890"/>
                <a:gd name="T3" fmla="*/ 736 h 2160"/>
                <a:gd name="T4" fmla="*/ 2208 w 2890"/>
                <a:gd name="T5" fmla="*/ 352 h 2160"/>
                <a:gd name="T6" fmla="*/ 1872 w 2890"/>
                <a:gd name="T7" fmla="*/ 64 h 2160"/>
                <a:gd name="T8" fmla="*/ 1392 w 2890"/>
                <a:gd name="T9" fmla="*/ 64 h 2160"/>
                <a:gd name="T10" fmla="*/ 1056 w 2890"/>
                <a:gd name="T11" fmla="*/ 448 h 2160"/>
                <a:gd name="T12" fmla="*/ 672 w 2890"/>
                <a:gd name="T13" fmla="*/ 1696 h 2160"/>
                <a:gd name="T14" fmla="*/ 336 w 2890"/>
                <a:gd name="T15" fmla="*/ 1840 h 2160"/>
                <a:gd name="T16" fmla="*/ 48 w 2890"/>
                <a:gd name="T17" fmla="*/ 1984 h 2160"/>
                <a:gd name="T18" fmla="*/ 624 w 2890"/>
                <a:gd name="T19" fmla="*/ 2080 h 2160"/>
                <a:gd name="T20" fmla="*/ 960 w 2890"/>
                <a:gd name="T21" fmla="*/ 2128 h 2160"/>
                <a:gd name="T22" fmla="*/ 960 w 2890"/>
                <a:gd name="T23" fmla="*/ 1888 h 2160"/>
                <a:gd name="T24" fmla="*/ 1392 w 2890"/>
                <a:gd name="T25" fmla="*/ 1360 h 2160"/>
                <a:gd name="T26" fmla="*/ 1680 w 2890"/>
                <a:gd name="T27" fmla="*/ 736 h 21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90"/>
                <a:gd name="T43" fmla="*/ 0 h 2160"/>
                <a:gd name="T44" fmla="*/ 2890 w 2890"/>
                <a:gd name="T45" fmla="*/ 2160 h 21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90" h="2160">
                  <a:moveTo>
                    <a:pt x="2890" y="845"/>
                  </a:moveTo>
                  <a:cubicBezTo>
                    <a:pt x="2832" y="827"/>
                    <a:pt x="2658" y="818"/>
                    <a:pt x="2544" y="736"/>
                  </a:cubicBezTo>
                  <a:cubicBezTo>
                    <a:pt x="2430" y="654"/>
                    <a:pt x="2320" y="464"/>
                    <a:pt x="2208" y="352"/>
                  </a:cubicBezTo>
                  <a:cubicBezTo>
                    <a:pt x="2096" y="240"/>
                    <a:pt x="2008" y="112"/>
                    <a:pt x="1872" y="64"/>
                  </a:cubicBezTo>
                  <a:cubicBezTo>
                    <a:pt x="1736" y="16"/>
                    <a:pt x="1528" y="0"/>
                    <a:pt x="1392" y="64"/>
                  </a:cubicBezTo>
                  <a:cubicBezTo>
                    <a:pt x="1256" y="128"/>
                    <a:pt x="1176" y="176"/>
                    <a:pt x="1056" y="448"/>
                  </a:cubicBezTo>
                  <a:cubicBezTo>
                    <a:pt x="936" y="720"/>
                    <a:pt x="792" y="1464"/>
                    <a:pt x="672" y="1696"/>
                  </a:cubicBezTo>
                  <a:cubicBezTo>
                    <a:pt x="552" y="1928"/>
                    <a:pt x="440" y="1792"/>
                    <a:pt x="336" y="1840"/>
                  </a:cubicBezTo>
                  <a:cubicBezTo>
                    <a:pt x="232" y="1888"/>
                    <a:pt x="0" y="1944"/>
                    <a:pt x="48" y="1984"/>
                  </a:cubicBezTo>
                  <a:cubicBezTo>
                    <a:pt x="96" y="2024"/>
                    <a:pt x="472" y="2056"/>
                    <a:pt x="624" y="2080"/>
                  </a:cubicBezTo>
                  <a:cubicBezTo>
                    <a:pt x="776" y="2104"/>
                    <a:pt x="904" y="2160"/>
                    <a:pt x="960" y="2128"/>
                  </a:cubicBezTo>
                  <a:cubicBezTo>
                    <a:pt x="1016" y="2096"/>
                    <a:pt x="888" y="2016"/>
                    <a:pt x="960" y="1888"/>
                  </a:cubicBezTo>
                  <a:cubicBezTo>
                    <a:pt x="1032" y="1760"/>
                    <a:pt x="1272" y="1552"/>
                    <a:pt x="1392" y="1360"/>
                  </a:cubicBezTo>
                  <a:cubicBezTo>
                    <a:pt x="1512" y="1168"/>
                    <a:pt x="1596" y="952"/>
                    <a:pt x="1680" y="7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8455" name="Oval 8"/>
          <p:cNvSpPr>
            <a:spLocks noChangeArrowheads="1"/>
          </p:cNvSpPr>
          <p:nvPr/>
        </p:nvSpPr>
        <p:spPr bwMode="auto">
          <a:xfrm>
            <a:off x="4454525" y="43307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828456" name="Group 9"/>
          <p:cNvGrpSpPr>
            <a:grpSpLocks/>
          </p:cNvGrpSpPr>
          <p:nvPr/>
        </p:nvGrpSpPr>
        <p:grpSpPr bwMode="auto">
          <a:xfrm>
            <a:off x="4271963" y="3416300"/>
            <a:ext cx="531812" cy="920750"/>
            <a:chOff x="2689" y="1991"/>
            <a:chExt cx="335" cy="580"/>
          </a:xfrm>
        </p:grpSpPr>
        <p:sp>
          <p:nvSpPr>
            <p:cNvPr id="828457" name="Freeform 10"/>
            <p:cNvSpPr>
              <a:spLocks/>
            </p:cNvSpPr>
            <p:nvPr/>
          </p:nvSpPr>
          <p:spPr bwMode="auto">
            <a:xfrm>
              <a:off x="2689" y="1991"/>
              <a:ext cx="168" cy="563"/>
            </a:xfrm>
            <a:custGeom>
              <a:avLst/>
              <a:gdLst>
                <a:gd name="T0" fmla="*/ 76 w 168"/>
                <a:gd name="T1" fmla="*/ 114 h 563"/>
                <a:gd name="T2" fmla="*/ 13 w 168"/>
                <a:gd name="T3" fmla="*/ 229 h 563"/>
                <a:gd name="T4" fmla="*/ 23 w 168"/>
                <a:gd name="T5" fmla="*/ 470 h 563"/>
                <a:gd name="T6" fmla="*/ 149 w 168"/>
                <a:gd name="T7" fmla="*/ 533 h 563"/>
                <a:gd name="T8" fmla="*/ 139 w 168"/>
                <a:gd name="T9" fmla="*/ 292 h 563"/>
                <a:gd name="T10" fmla="*/ 149 w 168"/>
                <a:gd name="T11" fmla="*/ 30 h 563"/>
                <a:gd name="T12" fmla="*/ 76 w 168"/>
                <a:gd name="T13" fmla="*/ 114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63"/>
                <a:gd name="T23" fmla="*/ 168 w 168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63">
                  <a:moveTo>
                    <a:pt x="76" y="114"/>
                  </a:moveTo>
                  <a:cubicBezTo>
                    <a:pt x="50" y="145"/>
                    <a:pt x="22" y="170"/>
                    <a:pt x="13" y="229"/>
                  </a:cubicBezTo>
                  <a:cubicBezTo>
                    <a:pt x="4" y="288"/>
                    <a:pt x="0" y="419"/>
                    <a:pt x="23" y="470"/>
                  </a:cubicBezTo>
                  <a:cubicBezTo>
                    <a:pt x="46" y="521"/>
                    <a:pt x="130" y="563"/>
                    <a:pt x="149" y="533"/>
                  </a:cubicBezTo>
                  <a:cubicBezTo>
                    <a:pt x="168" y="503"/>
                    <a:pt x="139" y="376"/>
                    <a:pt x="139" y="292"/>
                  </a:cubicBezTo>
                  <a:cubicBezTo>
                    <a:pt x="139" y="208"/>
                    <a:pt x="159" y="60"/>
                    <a:pt x="149" y="30"/>
                  </a:cubicBezTo>
                  <a:cubicBezTo>
                    <a:pt x="139" y="0"/>
                    <a:pt x="91" y="97"/>
                    <a:pt x="76" y="11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458" name="Freeform 11"/>
            <p:cNvSpPr>
              <a:spLocks/>
            </p:cNvSpPr>
            <p:nvPr/>
          </p:nvSpPr>
          <p:spPr bwMode="auto">
            <a:xfrm flipH="1">
              <a:off x="2856" y="2008"/>
              <a:ext cx="168" cy="563"/>
            </a:xfrm>
            <a:custGeom>
              <a:avLst/>
              <a:gdLst>
                <a:gd name="T0" fmla="*/ 76 w 168"/>
                <a:gd name="T1" fmla="*/ 114 h 563"/>
                <a:gd name="T2" fmla="*/ 13 w 168"/>
                <a:gd name="T3" fmla="*/ 229 h 563"/>
                <a:gd name="T4" fmla="*/ 23 w 168"/>
                <a:gd name="T5" fmla="*/ 470 h 563"/>
                <a:gd name="T6" fmla="*/ 149 w 168"/>
                <a:gd name="T7" fmla="*/ 533 h 563"/>
                <a:gd name="T8" fmla="*/ 139 w 168"/>
                <a:gd name="T9" fmla="*/ 292 h 563"/>
                <a:gd name="T10" fmla="*/ 149 w 168"/>
                <a:gd name="T11" fmla="*/ 30 h 563"/>
                <a:gd name="T12" fmla="*/ 76 w 168"/>
                <a:gd name="T13" fmla="*/ 114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63"/>
                <a:gd name="T23" fmla="*/ 168 w 168"/>
                <a:gd name="T24" fmla="*/ 563 h 5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63">
                  <a:moveTo>
                    <a:pt x="76" y="114"/>
                  </a:moveTo>
                  <a:cubicBezTo>
                    <a:pt x="50" y="145"/>
                    <a:pt x="22" y="170"/>
                    <a:pt x="13" y="229"/>
                  </a:cubicBezTo>
                  <a:cubicBezTo>
                    <a:pt x="4" y="288"/>
                    <a:pt x="0" y="419"/>
                    <a:pt x="23" y="470"/>
                  </a:cubicBezTo>
                  <a:cubicBezTo>
                    <a:pt x="46" y="521"/>
                    <a:pt x="130" y="563"/>
                    <a:pt x="149" y="533"/>
                  </a:cubicBezTo>
                  <a:cubicBezTo>
                    <a:pt x="168" y="503"/>
                    <a:pt x="139" y="376"/>
                    <a:pt x="139" y="292"/>
                  </a:cubicBezTo>
                  <a:cubicBezTo>
                    <a:pt x="139" y="208"/>
                    <a:pt x="159" y="60"/>
                    <a:pt x="149" y="30"/>
                  </a:cubicBezTo>
                  <a:cubicBezTo>
                    <a:pt x="139" y="0"/>
                    <a:pt x="91" y="97"/>
                    <a:pt x="76" y="11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8459" name="Freeform 12"/>
          <p:cNvSpPr>
            <a:spLocks/>
          </p:cNvSpPr>
          <p:nvPr/>
        </p:nvSpPr>
        <p:spPr bwMode="auto">
          <a:xfrm>
            <a:off x="1254125" y="2343150"/>
            <a:ext cx="2973388" cy="2520950"/>
          </a:xfrm>
          <a:custGeom>
            <a:avLst/>
            <a:gdLst>
              <a:gd name="T0" fmla="*/ 2836863 w 1873"/>
              <a:gd name="T1" fmla="*/ 1041400 h 1588"/>
              <a:gd name="T2" fmla="*/ 2754313 w 1873"/>
              <a:gd name="T3" fmla="*/ 908050 h 1588"/>
              <a:gd name="T4" fmla="*/ 1524000 w 1873"/>
              <a:gd name="T5" fmla="*/ 82550 h 1588"/>
              <a:gd name="T6" fmla="*/ 517525 w 1873"/>
              <a:gd name="T7" fmla="*/ 1406525 h 1588"/>
              <a:gd name="T8" fmla="*/ 0 w 1873"/>
              <a:gd name="T9" fmla="*/ 252095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3"/>
              <a:gd name="T16" fmla="*/ 0 h 1588"/>
              <a:gd name="T17" fmla="*/ 1873 w 1873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3" h="1588">
                <a:moveTo>
                  <a:pt x="1787" y="656"/>
                </a:moveTo>
                <a:cubicBezTo>
                  <a:pt x="1778" y="642"/>
                  <a:pt x="1873" y="673"/>
                  <a:pt x="1735" y="572"/>
                </a:cubicBezTo>
                <a:cubicBezTo>
                  <a:pt x="1597" y="471"/>
                  <a:pt x="1195" y="0"/>
                  <a:pt x="960" y="52"/>
                </a:cubicBezTo>
                <a:cubicBezTo>
                  <a:pt x="725" y="104"/>
                  <a:pt x="486" y="630"/>
                  <a:pt x="326" y="886"/>
                </a:cubicBezTo>
                <a:cubicBezTo>
                  <a:pt x="166" y="1142"/>
                  <a:pt x="68" y="1442"/>
                  <a:pt x="0" y="1588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461" name="Freeform 14"/>
          <p:cNvSpPr>
            <a:spLocks/>
          </p:cNvSpPr>
          <p:nvPr/>
        </p:nvSpPr>
        <p:spPr bwMode="auto">
          <a:xfrm>
            <a:off x="1571625" y="2620963"/>
            <a:ext cx="2092325" cy="1174750"/>
          </a:xfrm>
          <a:custGeom>
            <a:avLst/>
            <a:gdLst>
              <a:gd name="T0" fmla="*/ 2092325 w 1318"/>
              <a:gd name="T1" fmla="*/ 322263 h 740"/>
              <a:gd name="T2" fmla="*/ 1301750 w 1318"/>
              <a:gd name="T3" fmla="*/ 260350 h 740"/>
              <a:gd name="T4" fmla="*/ 681038 w 1318"/>
              <a:gd name="T5" fmla="*/ 152400 h 740"/>
              <a:gd name="T6" fmla="*/ 0 w 1318"/>
              <a:gd name="T7" fmla="*/ 1174750 h 740"/>
              <a:gd name="T8" fmla="*/ 0 60000 65536"/>
              <a:gd name="T9" fmla="*/ 0 60000 65536"/>
              <a:gd name="T10" fmla="*/ 0 60000 65536"/>
              <a:gd name="T11" fmla="*/ 0 60000 65536"/>
              <a:gd name="T12" fmla="*/ 0 w 1318"/>
              <a:gd name="T13" fmla="*/ 0 h 740"/>
              <a:gd name="T14" fmla="*/ 1318 w 1318"/>
              <a:gd name="T15" fmla="*/ 740 h 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8" h="740">
                <a:moveTo>
                  <a:pt x="1318" y="203"/>
                </a:moveTo>
                <a:cubicBezTo>
                  <a:pt x="1235" y="197"/>
                  <a:pt x="968" y="182"/>
                  <a:pt x="820" y="164"/>
                </a:cubicBezTo>
                <a:cubicBezTo>
                  <a:pt x="672" y="146"/>
                  <a:pt x="566" y="0"/>
                  <a:pt x="429" y="96"/>
                </a:cubicBezTo>
                <a:cubicBezTo>
                  <a:pt x="292" y="192"/>
                  <a:pt x="89" y="606"/>
                  <a:pt x="0" y="74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grpSp>
        <p:nvGrpSpPr>
          <p:cNvPr id="828462" name="Group 15"/>
          <p:cNvGrpSpPr>
            <a:grpSpLocks/>
          </p:cNvGrpSpPr>
          <p:nvPr/>
        </p:nvGrpSpPr>
        <p:grpSpPr bwMode="auto">
          <a:xfrm>
            <a:off x="1558925" y="2882900"/>
            <a:ext cx="1146175" cy="1828800"/>
            <a:chOff x="960" y="1632"/>
            <a:chExt cx="722" cy="1152"/>
          </a:xfrm>
        </p:grpSpPr>
        <p:sp>
          <p:nvSpPr>
            <p:cNvPr id="828463" name="Freeform 16"/>
            <p:cNvSpPr>
              <a:spLocks/>
            </p:cNvSpPr>
            <p:nvPr/>
          </p:nvSpPr>
          <p:spPr bwMode="auto">
            <a:xfrm>
              <a:off x="960" y="1641"/>
              <a:ext cx="722" cy="1143"/>
            </a:xfrm>
            <a:custGeom>
              <a:avLst/>
              <a:gdLst>
                <a:gd name="T0" fmla="*/ 590 w 722"/>
                <a:gd name="T1" fmla="*/ 45 h 1143"/>
                <a:gd name="T2" fmla="*/ 624 w 722"/>
                <a:gd name="T3" fmla="*/ 183 h 1143"/>
                <a:gd name="T4" fmla="*/ 0 w 722"/>
                <a:gd name="T5" fmla="*/ 1143 h 1143"/>
                <a:gd name="T6" fmla="*/ 0 60000 65536"/>
                <a:gd name="T7" fmla="*/ 0 60000 65536"/>
                <a:gd name="T8" fmla="*/ 0 60000 65536"/>
                <a:gd name="T9" fmla="*/ 0 w 722"/>
                <a:gd name="T10" fmla="*/ 0 h 1143"/>
                <a:gd name="T11" fmla="*/ 722 w 722"/>
                <a:gd name="T12" fmla="*/ 1143 h 1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1143">
                  <a:moveTo>
                    <a:pt x="590" y="45"/>
                  </a:moveTo>
                  <a:cubicBezTo>
                    <a:pt x="596" y="68"/>
                    <a:pt x="722" y="0"/>
                    <a:pt x="624" y="183"/>
                  </a:cubicBezTo>
                  <a:cubicBezTo>
                    <a:pt x="526" y="366"/>
                    <a:pt x="264" y="751"/>
                    <a:pt x="0" y="1143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464" name="Line 17"/>
            <p:cNvSpPr>
              <a:spLocks noChangeShapeType="1"/>
            </p:cNvSpPr>
            <p:nvPr/>
          </p:nvSpPr>
          <p:spPr bwMode="auto">
            <a:xfrm flipH="1">
              <a:off x="1488" y="1632"/>
              <a:ext cx="96" cy="96"/>
            </a:xfrm>
            <a:prstGeom prst="line">
              <a:avLst/>
            </a:prstGeom>
            <a:noFill/>
            <a:ln w="101600" cmpd="dbl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8465" name="Line 18"/>
          <p:cNvSpPr>
            <a:spLocks noChangeShapeType="1"/>
          </p:cNvSpPr>
          <p:nvPr/>
        </p:nvSpPr>
        <p:spPr bwMode="auto">
          <a:xfrm>
            <a:off x="3997325" y="3371850"/>
            <a:ext cx="228600" cy="152400"/>
          </a:xfrm>
          <a:prstGeom prst="line">
            <a:avLst/>
          </a:prstGeom>
          <a:noFill/>
          <a:ln w="10160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466" name="Line 19"/>
          <p:cNvSpPr>
            <a:spLocks noChangeShapeType="1"/>
          </p:cNvSpPr>
          <p:nvPr/>
        </p:nvSpPr>
        <p:spPr bwMode="auto">
          <a:xfrm rot="5400000">
            <a:off x="3297237" y="2928938"/>
            <a:ext cx="36512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8467" name="Freeform 20"/>
          <p:cNvSpPr>
            <a:spLocks/>
          </p:cNvSpPr>
          <p:nvPr/>
        </p:nvSpPr>
        <p:spPr bwMode="auto">
          <a:xfrm flipH="1">
            <a:off x="4910138" y="2425700"/>
            <a:ext cx="2973387" cy="2478088"/>
          </a:xfrm>
          <a:custGeom>
            <a:avLst/>
            <a:gdLst>
              <a:gd name="T0" fmla="*/ 2836862 w 1873"/>
              <a:gd name="T1" fmla="*/ 998538 h 1561"/>
              <a:gd name="T2" fmla="*/ 2754312 w 1873"/>
              <a:gd name="T3" fmla="*/ 865188 h 1561"/>
              <a:gd name="T4" fmla="*/ 1524000 w 1873"/>
              <a:gd name="T5" fmla="*/ 39688 h 1561"/>
              <a:gd name="T6" fmla="*/ 685800 w 1873"/>
              <a:gd name="T7" fmla="*/ 1106488 h 1561"/>
              <a:gd name="T8" fmla="*/ 0 w 1873"/>
              <a:gd name="T9" fmla="*/ 2478088 h 1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3"/>
              <a:gd name="T16" fmla="*/ 0 h 1561"/>
              <a:gd name="T17" fmla="*/ 1873 w 1873"/>
              <a:gd name="T18" fmla="*/ 1561 h 1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3" h="1561">
                <a:moveTo>
                  <a:pt x="1787" y="629"/>
                </a:moveTo>
                <a:cubicBezTo>
                  <a:pt x="1778" y="615"/>
                  <a:pt x="1873" y="646"/>
                  <a:pt x="1735" y="545"/>
                </a:cubicBezTo>
                <a:cubicBezTo>
                  <a:pt x="1597" y="444"/>
                  <a:pt x="1177" y="0"/>
                  <a:pt x="960" y="25"/>
                </a:cubicBezTo>
                <a:cubicBezTo>
                  <a:pt x="743" y="50"/>
                  <a:pt x="592" y="441"/>
                  <a:pt x="432" y="697"/>
                </a:cubicBezTo>
                <a:cubicBezTo>
                  <a:pt x="272" y="953"/>
                  <a:pt x="136" y="1257"/>
                  <a:pt x="0" y="1561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28468" name="Group 21"/>
          <p:cNvGrpSpPr>
            <a:grpSpLocks/>
          </p:cNvGrpSpPr>
          <p:nvPr/>
        </p:nvGrpSpPr>
        <p:grpSpPr bwMode="auto">
          <a:xfrm flipH="1">
            <a:off x="6356350" y="2882900"/>
            <a:ext cx="1146175" cy="1828800"/>
            <a:chOff x="960" y="1632"/>
            <a:chExt cx="722" cy="1152"/>
          </a:xfrm>
        </p:grpSpPr>
        <p:sp>
          <p:nvSpPr>
            <p:cNvPr id="828469" name="Freeform 22"/>
            <p:cNvSpPr>
              <a:spLocks/>
            </p:cNvSpPr>
            <p:nvPr/>
          </p:nvSpPr>
          <p:spPr bwMode="auto">
            <a:xfrm>
              <a:off x="960" y="1641"/>
              <a:ext cx="722" cy="1143"/>
            </a:xfrm>
            <a:custGeom>
              <a:avLst/>
              <a:gdLst>
                <a:gd name="T0" fmla="*/ 590 w 722"/>
                <a:gd name="T1" fmla="*/ 45 h 1143"/>
                <a:gd name="T2" fmla="*/ 624 w 722"/>
                <a:gd name="T3" fmla="*/ 183 h 1143"/>
                <a:gd name="T4" fmla="*/ 0 w 722"/>
                <a:gd name="T5" fmla="*/ 1143 h 1143"/>
                <a:gd name="T6" fmla="*/ 0 60000 65536"/>
                <a:gd name="T7" fmla="*/ 0 60000 65536"/>
                <a:gd name="T8" fmla="*/ 0 60000 65536"/>
                <a:gd name="T9" fmla="*/ 0 w 722"/>
                <a:gd name="T10" fmla="*/ 0 h 1143"/>
                <a:gd name="T11" fmla="*/ 722 w 722"/>
                <a:gd name="T12" fmla="*/ 1143 h 1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1143">
                  <a:moveTo>
                    <a:pt x="590" y="45"/>
                  </a:moveTo>
                  <a:cubicBezTo>
                    <a:pt x="596" y="68"/>
                    <a:pt x="722" y="0"/>
                    <a:pt x="624" y="183"/>
                  </a:cubicBezTo>
                  <a:cubicBezTo>
                    <a:pt x="526" y="366"/>
                    <a:pt x="264" y="751"/>
                    <a:pt x="0" y="114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8470" name="Line 23"/>
            <p:cNvSpPr>
              <a:spLocks noChangeShapeType="1"/>
            </p:cNvSpPr>
            <p:nvPr/>
          </p:nvSpPr>
          <p:spPr bwMode="auto">
            <a:xfrm flipH="1">
              <a:off x="1488" y="1632"/>
              <a:ext cx="96" cy="96"/>
            </a:xfrm>
            <a:prstGeom prst="line">
              <a:avLst/>
            </a:prstGeom>
            <a:noFill/>
            <a:ln w="1016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8471" name="Line 24"/>
          <p:cNvSpPr>
            <a:spLocks noChangeShapeType="1"/>
          </p:cNvSpPr>
          <p:nvPr/>
        </p:nvSpPr>
        <p:spPr bwMode="auto">
          <a:xfrm flipH="1">
            <a:off x="4975225" y="3384550"/>
            <a:ext cx="228600" cy="152400"/>
          </a:xfrm>
          <a:prstGeom prst="line">
            <a:avLst/>
          </a:prstGeom>
          <a:noFill/>
          <a:ln w="1016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472" name="Line 25"/>
          <p:cNvSpPr>
            <a:spLocks noChangeShapeType="1"/>
          </p:cNvSpPr>
          <p:nvPr/>
        </p:nvSpPr>
        <p:spPr bwMode="auto">
          <a:xfrm>
            <a:off x="4867275" y="3111500"/>
            <a:ext cx="365125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8473" name="Oval 26"/>
          <p:cNvSpPr>
            <a:spLocks noChangeArrowheads="1"/>
          </p:cNvSpPr>
          <p:nvPr/>
        </p:nvSpPr>
        <p:spPr bwMode="auto">
          <a:xfrm>
            <a:off x="4932363" y="2844800"/>
            <a:ext cx="228600" cy="15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28474" name="Freeform 27"/>
          <p:cNvSpPr>
            <a:spLocks/>
          </p:cNvSpPr>
          <p:nvPr/>
        </p:nvSpPr>
        <p:spPr bwMode="auto">
          <a:xfrm>
            <a:off x="4013200" y="3263900"/>
            <a:ext cx="457200" cy="76200"/>
          </a:xfrm>
          <a:custGeom>
            <a:avLst/>
            <a:gdLst>
              <a:gd name="T0" fmla="*/ 0 w 240"/>
              <a:gd name="T1" fmla="*/ 0 h 48"/>
              <a:gd name="T2" fmla="*/ 457200 w 240"/>
              <a:gd name="T3" fmla="*/ 76200 h 48"/>
              <a:gd name="T4" fmla="*/ 0 60000 65536"/>
              <a:gd name="T5" fmla="*/ 0 60000 65536"/>
              <a:gd name="T6" fmla="*/ 0 w 240"/>
              <a:gd name="T7" fmla="*/ 0 h 48"/>
              <a:gd name="T8" fmla="*/ 240 w 240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48">
                <a:moveTo>
                  <a:pt x="0" y="0"/>
                </a:moveTo>
                <a:cubicBezTo>
                  <a:pt x="0" y="0"/>
                  <a:pt x="120" y="24"/>
                  <a:pt x="240" y="4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475" name="Line 59"/>
          <p:cNvSpPr>
            <a:spLocks noChangeShapeType="1"/>
          </p:cNvSpPr>
          <p:nvPr/>
        </p:nvSpPr>
        <p:spPr bwMode="auto">
          <a:xfrm>
            <a:off x="3635375" y="2924175"/>
            <a:ext cx="358775" cy="3603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8476" name="Line 60"/>
          <p:cNvSpPr>
            <a:spLocks noChangeShapeType="1"/>
          </p:cNvSpPr>
          <p:nvPr/>
        </p:nvSpPr>
        <p:spPr bwMode="auto">
          <a:xfrm flipH="1">
            <a:off x="4932363" y="2997200"/>
            <a:ext cx="144462" cy="215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8477" name="Line 61"/>
          <p:cNvSpPr>
            <a:spLocks noChangeShapeType="1"/>
          </p:cNvSpPr>
          <p:nvPr/>
        </p:nvSpPr>
        <p:spPr bwMode="auto">
          <a:xfrm flipH="1">
            <a:off x="4427538" y="3213100"/>
            <a:ext cx="504825" cy="1444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28478" name="Line 62"/>
          <p:cNvSpPr>
            <a:spLocks noChangeShapeType="1"/>
          </p:cNvSpPr>
          <p:nvPr/>
        </p:nvSpPr>
        <p:spPr bwMode="auto">
          <a:xfrm flipH="1" flipV="1">
            <a:off x="3995738" y="3284538"/>
            <a:ext cx="431800" cy="730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371" name="Picture 5" descr="Point I Marq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38" y="971550"/>
            <a:ext cx="286543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73" name="Text Box 5"/>
          <p:cNvSpPr txBox="1">
            <a:spLocks noChangeArrowheads="1"/>
          </p:cNvSpPr>
          <p:nvPr/>
        </p:nvSpPr>
        <p:spPr bwMode="auto">
          <a:xfrm>
            <a:off x="2268538" y="260350"/>
            <a:ext cx="4608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tx1"/>
                </a:solidFill>
              </a:rPr>
              <a:t>PUNTO I</a:t>
            </a:r>
          </a:p>
        </p:txBody>
      </p:sp>
      <p:sp>
        <p:nvSpPr>
          <p:cNvPr id="826375" name="Rectangle 7"/>
          <p:cNvSpPr>
            <a:spLocks noChangeArrowheads="1"/>
          </p:cNvSpPr>
          <p:nvPr/>
        </p:nvSpPr>
        <p:spPr bwMode="auto">
          <a:xfrm>
            <a:off x="3730625" y="6453188"/>
            <a:ext cx="154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2_102</a:t>
            </a:r>
          </a:p>
        </p:txBody>
      </p:sp>
      <p:pic>
        <p:nvPicPr>
          <p:cNvPr id="826376" name="Picture 6" descr="Point I Chi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213" y="1052513"/>
            <a:ext cx="28654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377" name="Picture 7" descr="Point I Chi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900" y="3790950"/>
            <a:ext cx="2863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Text Box 3"/>
          <p:cNvSpPr txBox="1">
            <a:spLocks noChangeArrowheads="1"/>
          </p:cNvSpPr>
          <p:nvPr/>
        </p:nvSpPr>
        <p:spPr bwMode="auto">
          <a:xfrm>
            <a:off x="2268538" y="260350"/>
            <a:ext cx="4608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tx1"/>
                </a:solidFill>
              </a:rPr>
              <a:t>PUNTO P</a:t>
            </a:r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>
            <a:off x="3730625" y="6453188"/>
            <a:ext cx="154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2_103</a:t>
            </a:r>
          </a:p>
        </p:txBody>
      </p:sp>
      <p:pic>
        <p:nvPicPr>
          <p:cNvPr id="830471" name="Picture 7" descr="Img_1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75" y="1052513"/>
            <a:ext cx="2879725" cy="2560637"/>
          </a:xfrm>
          <a:prstGeom prst="rect">
            <a:avLst/>
          </a:prstGeom>
          <a:noFill/>
        </p:spPr>
      </p:pic>
      <p:pic>
        <p:nvPicPr>
          <p:cNvPr id="830473" name="Picture 9" descr="Img_1863"/>
          <p:cNvPicPr>
            <a:picLocks noChangeAspect="1" noChangeArrowheads="1"/>
          </p:cNvPicPr>
          <p:nvPr/>
        </p:nvPicPr>
        <p:blipFill>
          <a:blip r:embed="rId3" cstate="print"/>
          <a:srcRect l="8627"/>
          <a:stretch>
            <a:fillRect/>
          </a:stretch>
        </p:blipFill>
        <p:spPr bwMode="auto">
          <a:xfrm>
            <a:off x="5219700" y="1052513"/>
            <a:ext cx="3043238" cy="2500312"/>
          </a:xfrm>
          <a:prstGeom prst="rect">
            <a:avLst/>
          </a:prstGeom>
          <a:noFill/>
        </p:spPr>
      </p:pic>
      <p:pic>
        <p:nvPicPr>
          <p:cNvPr id="830474" name="Picture 4" descr="Rosita3JO - 3"/>
          <p:cNvPicPr>
            <a:picLocks noChangeAspect="1" noChangeArrowheads="1"/>
          </p:cNvPicPr>
          <p:nvPr/>
        </p:nvPicPr>
        <p:blipFill>
          <a:blip r:embed="rId4" cstate="print">
            <a:lum bright="18000" contrast="42000"/>
          </a:blip>
          <a:srcRect t="27309" b="11523"/>
          <a:stretch>
            <a:fillRect/>
          </a:stretch>
        </p:blipFill>
        <p:spPr bwMode="auto">
          <a:xfrm>
            <a:off x="3132138" y="3725863"/>
            <a:ext cx="2808287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969963" y="5511800"/>
            <a:ext cx="146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8100" rIns="73025" bIns="38100">
            <a:spAutoFit/>
          </a:bodyPr>
          <a:lstStyle/>
          <a:p>
            <a:pPr defTabSz="585788">
              <a:spcBef>
                <a:spcPct val="0"/>
              </a:spcBef>
            </a:pPr>
            <a:endParaRPr lang="fr-FR" sz="2900" b="1">
              <a:solidFill>
                <a:schemeClr val="bg1"/>
              </a:solidFill>
            </a:endParaRPr>
          </a:p>
        </p:txBody>
      </p:sp>
      <p:sp>
        <p:nvSpPr>
          <p:cNvPr id="242703" name="Rectangle 15"/>
          <p:cNvSpPr>
            <a:spLocks noChangeArrowheads="1"/>
          </p:cNvSpPr>
          <p:nvPr/>
        </p:nvSpPr>
        <p:spPr bwMode="auto">
          <a:xfrm>
            <a:off x="2195513" y="5829300"/>
            <a:ext cx="936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73025" tIns="36512" rIns="73025" bIns="36512"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fr-FR" sz="19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2710" name="Freeform 22"/>
          <p:cNvSpPr>
            <a:spLocks/>
          </p:cNvSpPr>
          <p:nvPr/>
        </p:nvSpPr>
        <p:spPr bwMode="auto">
          <a:xfrm>
            <a:off x="1309688" y="2095500"/>
            <a:ext cx="6462712" cy="3454400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614" y="214"/>
              </a:cxn>
              <a:cxn ang="0">
                <a:pos x="959" y="0"/>
              </a:cxn>
              <a:cxn ang="0">
                <a:pos x="2035" y="0"/>
              </a:cxn>
              <a:cxn ang="0">
                <a:pos x="2879" y="306"/>
              </a:cxn>
              <a:cxn ang="0">
                <a:pos x="2879" y="1654"/>
              </a:cxn>
              <a:cxn ang="0">
                <a:pos x="3302" y="1654"/>
              </a:cxn>
              <a:cxn ang="0">
                <a:pos x="3455" y="1654"/>
              </a:cxn>
              <a:cxn ang="0">
                <a:pos x="3455" y="2175"/>
              </a:cxn>
              <a:cxn ang="0">
                <a:pos x="4070" y="2175"/>
              </a:cxn>
            </a:cxnLst>
            <a:rect l="0" t="0" r="r" b="b"/>
            <a:pathLst>
              <a:path w="4071" h="2176">
                <a:moveTo>
                  <a:pt x="0" y="214"/>
                </a:moveTo>
                <a:lnTo>
                  <a:pt x="614" y="214"/>
                </a:lnTo>
                <a:lnTo>
                  <a:pt x="959" y="0"/>
                </a:lnTo>
                <a:lnTo>
                  <a:pt x="2035" y="0"/>
                </a:lnTo>
                <a:lnTo>
                  <a:pt x="2879" y="306"/>
                </a:lnTo>
                <a:lnTo>
                  <a:pt x="2879" y="1654"/>
                </a:lnTo>
                <a:lnTo>
                  <a:pt x="3302" y="1654"/>
                </a:lnTo>
                <a:lnTo>
                  <a:pt x="3455" y="1654"/>
                </a:lnTo>
                <a:lnTo>
                  <a:pt x="3455" y="2175"/>
                </a:lnTo>
                <a:lnTo>
                  <a:pt x="4070" y="2175"/>
                </a:lnTo>
              </a:path>
            </a:pathLst>
          </a:custGeom>
          <a:noFill/>
          <a:ln w="101599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2713" name="Oval 25"/>
          <p:cNvSpPr>
            <a:spLocks noChangeArrowheads="1"/>
          </p:cNvSpPr>
          <p:nvPr/>
        </p:nvSpPr>
        <p:spPr bwMode="auto">
          <a:xfrm>
            <a:off x="1741488" y="4094163"/>
            <a:ext cx="177800" cy="201612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14" name="Oval 26"/>
          <p:cNvSpPr>
            <a:spLocks noChangeArrowheads="1"/>
          </p:cNvSpPr>
          <p:nvPr/>
        </p:nvSpPr>
        <p:spPr bwMode="auto">
          <a:xfrm rot="1380000">
            <a:off x="1646238" y="4730750"/>
            <a:ext cx="146050" cy="374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15" name="Oval 27"/>
          <p:cNvSpPr>
            <a:spLocks noChangeArrowheads="1"/>
          </p:cNvSpPr>
          <p:nvPr/>
        </p:nvSpPr>
        <p:spPr bwMode="auto">
          <a:xfrm rot="20220000" flipH="1">
            <a:off x="1893888" y="4730750"/>
            <a:ext cx="128587" cy="374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16" name="Oval 28"/>
          <p:cNvSpPr>
            <a:spLocks noChangeArrowheads="1"/>
          </p:cNvSpPr>
          <p:nvPr/>
        </p:nvSpPr>
        <p:spPr bwMode="auto">
          <a:xfrm>
            <a:off x="1595438" y="5062538"/>
            <a:ext cx="112712" cy="25082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17" name="Oval 29"/>
          <p:cNvSpPr>
            <a:spLocks noChangeArrowheads="1"/>
          </p:cNvSpPr>
          <p:nvPr/>
        </p:nvSpPr>
        <p:spPr bwMode="auto">
          <a:xfrm>
            <a:off x="1968500" y="5062538"/>
            <a:ext cx="112713" cy="25082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18" name="Oval 30"/>
          <p:cNvSpPr>
            <a:spLocks noChangeArrowheads="1"/>
          </p:cNvSpPr>
          <p:nvPr/>
        </p:nvSpPr>
        <p:spPr bwMode="auto">
          <a:xfrm>
            <a:off x="1990725" y="5287963"/>
            <a:ext cx="196850" cy="49212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19" name="Oval 31"/>
          <p:cNvSpPr>
            <a:spLocks noChangeArrowheads="1"/>
          </p:cNvSpPr>
          <p:nvPr/>
        </p:nvSpPr>
        <p:spPr bwMode="auto">
          <a:xfrm>
            <a:off x="1470025" y="5272088"/>
            <a:ext cx="200025" cy="49212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0" name="Rectangle 32"/>
          <p:cNvSpPr>
            <a:spLocks noChangeArrowheads="1"/>
          </p:cNvSpPr>
          <p:nvPr/>
        </p:nvSpPr>
        <p:spPr bwMode="auto">
          <a:xfrm>
            <a:off x="1789113" y="4295775"/>
            <a:ext cx="77787" cy="111125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1" name="Oval 33"/>
          <p:cNvSpPr>
            <a:spLocks noChangeArrowheads="1"/>
          </p:cNvSpPr>
          <p:nvPr/>
        </p:nvSpPr>
        <p:spPr bwMode="auto">
          <a:xfrm>
            <a:off x="1908175" y="4381500"/>
            <a:ext cx="119063" cy="9683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2" name="Oval 34"/>
          <p:cNvSpPr>
            <a:spLocks noChangeArrowheads="1"/>
          </p:cNvSpPr>
          <p:nvPr/>
        </p:nvSpPr>
        <p:spPr bwMode="auto">
          <a:xfrm>
            <a:off x="1649413" y="4367213"/>
            <a:ext cx="117475" cy="9683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3" name="Oval 35"/>
          <p:cNvSpPr>
            <a:spLocks noChangeArrowheads="1"/>
          </p:cNvSpPr>
          <p:nvPr/>
        </p:nvSpPr>
        <p:spPr bwMode="auto">
          <a:xfrm rot="2400000">
            <a:off x="1589088" y="4373563"/>
            <a:ext cx="90487" cy="2349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4" name="Oval 36"/>
          <p:cNvSpPr>
            <a:spLocks noChangeArrowheads="1"/>
          </p:cNvSpPr>
          <p:nvPr/>
        </p:nvSpPr>
        <p:spPr bwMode="auto">
          <a:xfrm rot="19200000" flipH="1">
            <a:off x="1995488" y="4389438"/>
            <a:ext cx="88900" cy="2333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5" name="Oval 37"/>
          <p:cNvSpPr>
            <a:spLocks noChangeArrowheads="1"/>
          </p:cNvSpPr>
          <p:nvPr/>
        </p:nvSpPr>
        <p:spPr bwMode="auto">
          <a:xfrm>
            <a:off x="1601788" y="5037138"/>
            <a:ext cx="50800" cy="666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6" name="Oval 38"/>
          <p:cNvSpPr>
            <a:spLocks noChangeArrowheads="1"/>
          </p:cNvSpPr>
          <p:nvPr/>
        </p:nvSpPr>
        <p:spPr bwMode="auto">
          <a:xfrm>
            <a:off x="2022475" y="5022850"/>
            <a:ext cx="52388" cy="65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7" name="Oval 39"/>
          <p:cNvSpPr>
            <a:spLocks noChangeArrowheads="1"/>
          </p:cNvSpPr>
          <p:nvPr/>
        </p:nvSpPr>
        <p:spPr bwMode="auto">
          <a:xfrm>
            <a:off x="1530350" y="4546600"/>
            <a:ext cx="65088" cy="2206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8" name="Oval 40"/>
          <p:cNvSpPr>
            <a:spLocks noChangeArrowheads="1"/>
          </p:cNvSpPr>
          <p:nvPr/>
        </p:nvSpPr>
        <p:spPr bwMode="auto">
          <a:xfrm>
            <a:off x="2046288" y="4521200"/>
            <a:ext cx="63500" cy="2174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29" name="Oval 41"/>
          <p:cNvSpPr>
            <a:spLocks noChangeArrowheads="1"/>
          </p:cNvSpPr>
          <p:nvPr/>
        </p:nvSpPr>
        <p:spPr bwMode="auto">
          <a:xfrm>
            <a:off x="1550988" y="4756150"/>
            <a:ext cx="20637" cy="112713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0" name="Oval 42"/>
          <p:cNvSpPr>
            <a:spLocks noChangeArrowheads="1"/>
          </p:cNvSpPr>
          <p:nvPr/>
        </p:nvSpPr>
        <p:spPr bwMode="auto">
          <a:xfrm>
            <a:off x="2066925" y="4714875"/>
            <a:ext cx="22225" cy="112713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1" name="Oval 43"/>
          <p:cNvSpPr>
            <a:spLocks noChangeArrowheads="1"/>
          </p:cNvSpPr>
          <p:nvPr/>
        </p:nvSpPr>
        <p:spPr bwMode="auto">
          <a:xfrm>
            <a:off x="1812925" y="4194175"/>
            <a:ext cx="52388" cy="49213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2" name="Oval 44"/>
          <p:cNvSpPr>
            <a:spLocks noChangeArrowheads="1"/>
          </p:cNvSpPr>
          <p:nvPr/>
        </p:nvSpPr>
        <p:spPr bwMode="auto">
          <a:xfrm>
            <a:off x="1690688" y="4406900"/>
            <a:ext cx="293687" cy="4381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4" name="Oval 46" descr="blanc)"/>
          <p:cNvSpPr>
            <a:spLocks noChangeArrowheads="1"/>
          </p:cNvSpPr>
          <p:nvPr/>
        </p:nvSpPr>
        <p:spPr bwMode="auto">
          <a:xfrm>
            <a:off x="3814763" y="4476750"/>
            <a:ext cx="95250" cy="1111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5" name="Oval 47"/>
          <p:cNvSpPr>
            <a:spLocks noChangeArrowheads="1"/>
          </p:cNvSpPr>
          <p:nvPr/>
        </p:nvSpPr>
        <p:spPr bwMode="auto">
          <a:xfrm rot="18600000">
            <a:off x="3892550" y="4489450"/>
            <a:ext cx="61913" cy="195263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89804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6" name="Oval 48"/>
          <p:cNvSpPr>
            <a:spLocks noChangeArrowheads="1"/>
          </p:cNvSpPr>
          <p:nvPr/>
        </p:nvSpPr>
        <p:spPr bwMode="auto">
          <a:xfrm>
            <a:off x="3943350" y="4586288"/>
            <a:ext cx="192088" cy="555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7" name="Oval 49" descr="blanc)"/>
          <p:cNvSpPr>
            <a:spLocks noChangeArrowheads="1"/>
          </p:cNvSpPr>
          <p:nvPr/>
        </p:nvSpPr>
        <p:spPr bwMode="auto">
          <a:xfrm>
            <a:off x="4127500" y="4606925"/>
            <a:ext cx="96838" cy="14288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8" name="Oval 50"/>
          <p:cNvSpPr>
            <a:spLocks noChangeArrowheads="1"/>
          </p:cNvSpPr>
          <p:nvPr/>
        </p:nvSpPr>
        <p:spPr bwMode="auto">
          <a:xfrm rot="1740000" flipH="1">
            <a:off x="3775075" y="4764088"/>
            <a:ext cx="111125" cy="328612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39" name="Oval 51"/>
          <p:cNvSpPr>
            <a:spLocks noChangeArrowheads="1"/>
          </p:cNvSpPr>
          <p:nvPr/>
        </p:nvSpPr>
        <p:spPr bwMode="auto">
          <a:xfrm rot="3120000">
            <a:off x="3630613" y="5008562"/>
            <a:ext cx="96838" cy="2206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0" name="Oval 52"/>
          <p:cNvSpPr>
            <a:spLocks noChangeArrowheads="1"/>
          </p:cNvSpPr>
          <p:nvPr/>
        </p:nvSpPr>
        <p:spPr bwMode="auto">
          <a:xfrm rot="3120000">
            <a:off x="3544094" y="5206207"/>
            <a:ext cx="166687" cy="4445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1" name="Oval 53"/>
          <p:cNvSpPr>
            <a:spLocks noChangeArrowheads="1"/>
          </p:cNvSpPr>
          <p:nvPr/>
        </p:nvSpPr>
        <p:spPr bwMode="auto">
          <a:xfrm rot="3120000">
            <a:off x="3762375" y="5035550"/>
            <a:ext cx="42863" cy="555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2" name="Oval 54"/>
          <p:cNvSpPr>
            <a:spLocks noChangeArrowheads="1"/>
          </p:cNvSpPr>
          <p:nvPr/>
        </p:nvSpPr>
        <p:spPr bwMode="auto">
          <a:xfrm>
            <a:off x="3743325" y="4213225"/>
            <a:ext cx="150813" cy="179388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3" name="Oval 55"/>
          <p:cNvSpPr>
            <a:spLocks noChangeArrowheads="1"/>
          </p:cNvSpPr>
          <p:nvPr/>
        </p:nvSpPr>
        <p:spPr bwMode="auto">
          <a:xfrm>
            <a:off x="3703638" y="4460875"/>
            <a:ext cx="246062" cy="3841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4" name="Rectangle 56"/>
          <p:cNvSpPr>
            <a:spLocks noChangeArrowheads="1"/>
          </p:cNvSpPr>
          <p:nvPr/>
        </p:nvSpPr>
        <p:spPr bwMode="auto">
          <a:xfrm>
            <a:off x="3790950" y="4398963"/>
            <a:ext cx="52388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5" name="Oval 57"/>
          <p:cNvSpPr>
            <a:spLocks noChangeArrowheads="1"/>
          </p:cNvSpPr>
          <p:nvPr/>
        </p:nvSpPr>
        <p:spPr bwMode="auto">
          <a:xfrm rot="20220000" flipH="1">
            <a:off x="3748088" y="4784725"/>
            <a:ext cx="120650" cy="3302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6" name="Oval 58"/>
          <p:cNvSpPr>
            <a:spLocks noChangeArrowheads="1"/>
          </p:cNvSpPr>
          <p:nvPr/>
        </p:nvSpPr>
        <p:spPr bwMode="auto">
          <a:xfrm>
            <a:off x="3817938" y="5078413"/>
            <a:ext cx="95250" cy="2190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7" name="Oval 59"/>
          <p:cNvSpPr>
            <a:spLocks noChangeArrowheads="1"/>
          </p:cNvSpPr>
          <p:nvPr/>
        </p:nvSpPr>
        <p:spPr bwMode="auto">
          <a:xfrm>
            <a:off x="3851275" y="5262563"/>
            <a:ext cx="165100" cy="412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8" name="Oval 60"/>
          <p:cNvSpPr>
            <a:spLocks noChangeArrowheads="1"/>
          </p:cNvSpPr>
          <p:nvPr/>
        </p:nvSpPr>
        <p:spPr bwMode="auto">
          <a:xfrm>
            <a:off x="3865563" y="5056188"/>
            <a:ext cx="41275" cy="555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49" name="Oval 61"/>
          <p:cNvSpPr>
            <a:spLocks noChangeArrowheads="1"/>
          </p:cNvSpPr>
          <p:nvPr/>
        </p:nvSpPr>
        <p:spPr bwMode="auto">
          <a:xfrm>
            <a:off x="3690938" y="4494213"/>
            <a:ext cx="96837" cy="8413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0" name="Oval 62"/>
          <p:cNvSpPr>
            <a:spLocks noChangeArrowheads="1"/>
          </p:cNvSpPr>
          <p:nvPr/>
        </p:nvSpPr>
        <p:spPr bwMode="auto">
          <a:xfrm rot="2400000">
            <a:off x="3640138" y="4498975"/>
            <a:ext cx="76200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1" name="Oval 63"/>
          <p:cNvSpPr>
            <a:spLocks noChangeArrowheads="1"/>
          </p:cNvSpPr>
          <p:nvPr/>
        </p:nvSpPr>
        <p:spPr bwMode="auto">
          <a:xfrm>
            <a:off x="3589338" y="4652963"/>
            <a:ext cx="53975" cy="192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2" name="Oval 64" descr="blanc)"/>
          <p:cNvSpPr>
            <a:spLocks noChangeArrowheads="1"/>
          </p:cNvSpPr>
          <p:nvPr/>
        </p:nvSpPr>
        <p:spPr bwMode="auto">
          <a:xfrm>
            <a:off x="3608388" y="4822825"/>
            <a:ext cx="14287" cy="984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3" name="Oval 65"/>
          <p:cNvSpPr>
            <a:spLocks noChangeArrowheads="1"/>
          </p:cNvSpPr>
          <p:nvPr/>
        </p:nvSpPr>
        <p:spPr bwMode="auto">
          <a:xfrm>
            <a:off x="3873500" y="4287838"/>
            <a:ext cx="69850" cy="30162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5" name="Oval 67"/>
          <p:cNvSpPr>
            <a:spLocks noChangeArrowheads="1"/>
          </p:cNvSpPr>
          <p:nvPr/>
        </p:nvSpPr>
        <p:spPr bwMode="auto">
          <a:xfrm rot="6120000" flipH="1">
            <a:off x="7350919" y="4133056"/>
            <a:ext cx="166688" cy="412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6" name="Oval 68"/>
          <p:cNvSpPr>
            <a:spLocks noChangeArrowheads="1"/>
          </p:cNvSpPr>
          <p:nvPr/>
        </p:nvSpPr>
        <p:spPr bwMode="auto">
          <a:xfrm>
            <a:off x="7269163" y="5049838"/>
            <a:ext cx="150812" cy="179387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7" name="Oval 69"/>
          <p:cNvSpPr>
            <a:spLocks noChangeArrowheads="1"/>
          </p:cNvSpPr>
          <p:nvPr/>
        </p:nvSpPr>
        <p:spPr bwMode="auto">
          <a:xfrm>
            <a:off x="7227888" y="4597400"/>
            <a:ext cx="247650" cy="3841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8" name="Rectangle 70"/>
          <p:cNvSpPr>
            <a:spLocks noChangeArrowheads="1"/>
          </p:cNvSpPr>
          <p:nvPr/>
        </p:nvSpPr>
        <p:spPr bwMode="auto">
          <a:xfrm>
            <a:off x="7316788" y="4960938"/>
            <a:ext cx="52387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59" name="Oval 71"/>
          <p:cNvSpPr>
            <a:spLocks noChangeArrowheads="1"/>
          </p:cNvSpPr>
          <p:nvPr/>
        </p:nvSpPr>
        <p:spPr bwMode="auto">
          <a:xfrm rot="11460000">
            <a:off x="7356475" y="4344988"/>
            <a:ext cx="111125" cy="330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0" name="Oval 72"/>
          <p:cNvSpPr>
            <a:spLocks noChangeArrowheads="1"/>
          </p:cNvSpPr>
          <p:nvPr/>
        </p:nvSpPr>
        <p:spPr bwMode="auto">
          <a:xfrm rot="20880000">
            <a:off x="7369175" y="4159250"/>
            <a:ext cx="96838" cy="2174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1" name="Oval 73"/>
          <p:cNvSpPr>
            <a:spLocks noChangeArrowheads="1"/>
          </p:cNvSpPr>
          <p:nvPr/>
        </p:nvSpPr>
        <p:spPr bwMode="auto">
          <a:xfrm rot="4680000">
            <a:off x="7158832" y="4128293"/>
            <a:ext cx="165100" cy="42863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2" name="Oval 74"/>
          <p:cNvSpPr>
            <a:spLocks noChangeArrowheads="1"/>
          </p:cNvSpPr>
          <p:nvPr/>
        </p:nvSpPr>
        <p:spPr bwMode="auto">
          <a:xfrm rot="20880000">
            <a:off x="7440613" y="4349750"/>
            <a:ext cx="42862" cy="555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3" name="Oval 75"/>
          <p:cNvSpPr>
            <a:spLocks noChangeArrowheads="1"/>
          </p:cNvSpPr>
          <p:nvPr/>
        </p:nvSpPr>
        <p:spPr bwMode="auto">
          <a:xfrm>
            <a:off x="7392988" y="4857750"/>
            <a:ext cx="109537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4" name="Oval 76"/>
          <p:cNvSpPr>
            <a:spLocks noChangeArrowheads="1"/>
          </p:cNvSpPr>
          <p:nvPr/>
        </p:nvSpPr>
        <p:spPr bwMode="auto">
          <a:xfrm>
            <a:off x="7178675" y="4851400"/>
            <a:ext cx="98425" cy="825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5" name="Oval 77"/>
          <p:cNvSpPr>
            <a:spLocks noChangeArrowheads="1"/>
          </p:cNvSpPr>
          <p:nvPr/>
        </p:nvSpPr>
        <p:spPr bwMode="auto">
          <a:xfrm rot="2400000">
            <a:off x="7127875" y="4856163"/>
            <a:ext cx="76200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6" name="Oval 78"/>
          <p:cNvSpPr>
            <a:spLocks noChangeArrowheads="1"/>
          </p:cNvSpPr>
          <p:nvPr/>
        </p:nvSpPr>
        <p:spPr bwMode="auto">
          <a:xfrm rot="19200000" flipH="1">
            <a:off x="7470775" y="4870450"/>
            <a:ext cx="76200" cy="2047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7" name="Oval 79"/>
          <p:cNvSpPr>
            <a:spLocks noChangeArrowheads="1"/>
          </p:cNvSpPr>
          <p:nvPr/>
        </p:nvSpPr>
        <p:spPr bwMode="auto">
          <a:xfrm>
            <a:off x="7077075" y="5008563"/>
            <a:ext cx="55563" cy="192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8" name="Oval 80"/>
          <p:cNvSpPr>
            <a:spLocks noChangeArrowheads="1"/>
          </p:cNvSpPr>
          <p:nvPr/>
        </p:nvSpPr>
        <p:spPr bwMode="auto">
          <a:xfrm>
            <a:off x="7543800" y="5022850"/>
            <a:ext cx="53975" cy="19050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69" name="Oval 81"/>
          <p:cNvSpPr>
            <a:spLocks noChangeArrowheads="1"/>
          </p:cNvSpPr>
          <p:nvPr/>
        </p:nvSpPr>
        <p:spPr bwMode="auto">
          <a:xfrm>
            <a:off x="7027863" y="5194300"/>
            <a:ext cx="98425" cy="12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70" name="Oval 82"/>
          <p:cNvSpPr>
            <a:spLocks noChangeArrowheads="1"/>
          </p:cNvSpPr>
          <p:nvPr/>
        </p:nvSpPr>
        <p:spPr bwMode="auto">
          <a:xfrm>
            <a:off x="7550150" y="5194300"/>
            <a:ext cx="96838" cy="12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71" name="Oval 83"/>
          <p:cNvSpPr>
            <a:spLocks noChangeArrowheads="1"/>
          </p:cNvSpPr>
          <p:nvPr/>
        </p:nvSpPr>
        <p:spPr bwMode="auto">
          <a:xfrm rot="10140000" flipH="1">
            <a:off x="7208838" y="4359275"/>
            <a:ext cx="109537" cy="330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72" name="Oval 84"/>
          <p:cNvSpPr>
            <a:spLocks noChangeArrowheads="1"/>
          </p:cNvSpPr>
          <p:nvPr/>
        </p:nvSpPr>
        <p:spPr bwMode="auto">
          <a:xfrm rot="720000" flipH="1">
            <a:off x="7210425" y="4171950"/>
            <a:ext cx="95250" cy="2190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73" name="Oval 85"/>
          <p:cNvSpPr>
            <a:spLocks noChangeArrowheads="1"/>
          </p:cNvSpPr>
          <p:nvPr/>
        </p:nvSpPr>
        <p:spPr bwMode="auto">
          <a:xfrm rot="720000" flipH="1">
            <a:off x="7192963" y="4362450"/>
            <a:ext cx="42862" cy="571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74" name="Oval 86"/>
          <p:cNvSpPr>
            <a:spLocks noChangeArrowheads="1"/>
          </p:cNvSpPr>
          <p:nvPr/>
        </p:nvSpPr>
        <p:spPr bwMode="auto">
          <a:xfrm>
            <a:off x="7343775" y="5135563"/>
            <a:ext cx="42863" cy="42862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42776" name="Group 88"/>
          <p:cNvGrpSpPr>
            <a:grpSpLocks/>
          </p:cNvGrpSpPr>
          <p:nvPr/>
        </p:nvGrpSpPr>
        <p:grpSpPr bwMode="auto">
          <a:xfrm>
            <a:off x="6124575" y="4870450"/>
            <a:ext cx="268288" cy="71438"/>
            <a:chOff x="3858" y="2721"/>
            <a:chExt cx="169" cy="45"/>
          </a:xfrm>
        </p:grpSpPr>
        <p:sp>
          <p:nvSpPr>
            <p:cNvPr id="242777" name="Oval 89"/>
            <p:cNvSpPr>
              <a:spLocks noChangeArrowheads="1"/>
            </p:cNvSpPr>
            <p:nvPr/>
          </p:nvSpPr>
          <p:spPr bwMode="auto">
            <a:xfrm rot="1020000">
              <a:off x="3858" y="2721"/>
              <a:ext cx="112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778" name="Oval 90"/>
            <p:cNvSpPr>
              <a:spLocks noChangeArrowheads="1"/>
            </p:cNvSpPr>
            <p:nvPr/>
          </p:nvSpPr>
          <p:spPr bwMode="auto">
            <a:xfrm rot="1020000">
              <a:off x="3966" y="2757"/>
              <a:ext cx="61" cy="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42779" name="Oval 91"/>
          <p:cNvSpPr>
            <a:spLocks noChangeArrowheads="1"/>
          </p:cNvSpPr>
          <p:nvPr/>
        </p:nvSpPr>
        <p:spPr bwMode="auto">
          <a:xfrm>
            <a:off x="5969000" y="4859338"/>
            <a:ext cx="111125" cy="1000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0" name="Oval 92"/>
          <p:cNvSpPr>
            <a:spLocks noChangeArrowheads="1"/>
          </p:cNvSpPr>
          <p:nvPr/>
        </p:nvSpPr>
        <p:spPr bwMode="auto">
          <a:xfrm rot="15060000">
            <a:off x="6042025" y="4795838"/>
            <a:ext cx="76200" cy="21590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1" name="Oval 93"/>
          <p:cNvSpPr>
            <a:spLocks noChangeArrowheads="1"/>
          </p:cNvSpPr>
          <p:nvPr/>
        </p:nvSpPr>
        <p:spPr bwMode="auto">
          <a:xfrm rot="16260000" flipH="1">
            <a:off x="6367462" y="4833938"/>
            <a:ext cx="111125" cy="342900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2" name="Oval 94"/>
          <p:cNvSpPr>
            <a:spLocks noChangeArrowheads="1"/>
          </p:cNvSpPr>
          <p:nvPr/>
        </p:nvSpPr>
        <p:spPr bwMode="auto">
          <a:xfrm rot="17640000">
            <a:off x="6612732" y="4937919"/>
            <a:ext cx="95250" cy="2301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3" name="Oval 95"/>
          <p:cNvSpPr>
            <a:spLocks noChangeArrowheads="1"/>
          </p:cNvSpPr>
          <p:nvPr/>
        </p:nvSpPr>
        <p:spPr bwMode="auto">
          <a:xfrm rot="17640000">
            <a:off x="6695281" y="5017294"/>
            <a:ext cx="179388" cy="57150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4" name="Oval 96"/>
          <p:cNvSpPr>
            <a:spLocks noChangeArrowheads="1"/>
          </p:cNvSpPr>
          <p:nvPr/>
        </p:nvSpPr>
        <p:spPr bwMode="auto">
          <a:xfrm rot="19320000">
            <a:off x="6532563" y="5019675"/>
            <a:ext cx="42862" cy="58738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5" name="Oval 97"/>
          <p:cNvSpPr>
            <a:spLocks noChangeArrowheads="1"/>
          </p:cNvSpPr>
          <p:nvPr/>
        </p:nvSpPr>
        <p:spPr bwMode="auto">
          <a:xfrm>
            <a:off x="5705475" y="4933950"/>
            <a:ext cx="177800" cy="157163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6" name="Oval 98"/>
          <p:cNvSpPr>
            <a:spLocks noChangeArrowheads="1"/>
          </p:cNvSpPr>
          <p:nvPr/>
        </p:nvSpPr>
        <p:spPr bwMode="auto">
          <a:xfrm>
            <a:off x="5953125" y="4876800"/>
            <a:ext cx="382588" cy="255588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7" name="Rectangle 99"/>
          <p:cNvSpPr>
            <a:spLocks noChangeArrowheads="1"/>
          </p:cNvSpPr>
          <p:nvPr/>
        </p:nvSpPr>
        <p:spPr bwMode="auto">
          <a:xfrm>
            <a:off x="5883275" y="4979988"/>
            <a:ext cx="95250" cy="68262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8" name="Oval 100"/>
          <p:cNvSpPr>
            <a:spLocks noChangeArrowheads="1"/>
          </p:cNvSpPr>
          <p:nvPr/>
        </p:nvSpPr>
        <p:spPr bwMode="auto">
          <a:xfrm rot="15840000" flipH="1">
            <a:off x="6380957" y="4917281"/>
            <a:ext cx="120650" cy="341313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89" name="Oval 101"/>
          <p:cNvSpPr>
            <a:spLocks noChangeArrowheads="1"/>
          </p:cNvSpPr>
          <p:nvPr/>
        </p:nvSpPr>
        <p:spPr bwMode="auto">
          <a:xfrm rot="1020000">
            <a:off x="6575425" y="5053013"/>
            <a:ext cx="220663" cy="1000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90" name="Oval 102"/>
          <p:cNvSpPr>
            <a:spLocks noChangeArrowheads="1"/>
          </p:cNvSpPr>
          <p:nvPr/>
        </p:nvSpPr>
        <p:spPr bwMode="auto">
          <a:xfrm rot="1020000">
            <a:off x="6777038" y="4976813"/>
            <a:ext cx="41275" cy="173037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91" name="Oval 103"/>
          <p:cNvSpPr>
            <a:spLocks noChangeArrowheads="1"/>
          </p:cNvSpPr>
          <p:nvPr/>
        </p:nvSpPr>
        <p:spPr bwMode="auto">
          <a:xfrm rot="1020000">
            <a:off x="6565900" y="5029200"/>
            <a:ext cx="55563" cy="444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92" name="Oval 104"/>
          <p:cNvSpPr>
            <a:spLocks noChangeArrowheads="1"/>
          </p:cNvSpPr>
          <p:nvPr/>
        </p:nvSpPr>
        <p:spPr bwMode="auto">
          <a:xfrm>
            <a:off x="5978525" y="5037138"/>
            <a:ext cx="96838" cy="11430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42793" name="Group 105"/>
          <p:cNvGrpSpPr>
            <a:grpSpLocks/>
          </p:cNvGrpSpPr>
          <p:nvPr/>
        </p:nvGrpSpPr>
        <p:grpSpPr bwMode="auto">
          <a:xfrm>
            <a:off x="6042025" y="5048250"/>
            <a:ext cx="431800" cy="109538"/>
            <a:chOff x="3806" y="2833"/>
            <a:chExt cx="272" cy="69"/>
          </a:xfrm>
        </p:grpSpPr>
        <p:sp>
          <p:nvSpPr>
            <p:cNvPr id="242794" name="Oval 106"/>
            <p:cNvSpPr>
              <a:spLocks noChangeArrowheads="1"/>
            </p:cNvSpPr>
            <p:nvPr/>
          </p:nvSpPr>
          <p:spPr bwMode="auto">
            <a:xfrm rot="17100000">
              <a:off x="3850" y="2811"/>
              <a:ext cx="4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795" name="Oval 107"/>
            <p:cNvSpPr>
              <a:spLocks noChangeArrowheads="1"/>
            </p:cNvSpPr>
            <p:nvPr/>
          </p:nvSpPr>
          <p:spPr bwMode="auto">
            <a:xfrm rot="20100000">
              <a:off x="3913" y="2858"/>
              <a:ext cx="121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2796" name="Oval 108"/>
            <p:cNvSpPr>
              <a:spLocks noChangeArrowheads="1"/>
            </p:cNvSpPr>
            <p:nvPr/>
          </p:nvSpPr>
          <p:spPr bwMode="auto">
            <a:xfrm rot="20100000">
              <a:off x="4009" y="2833"/>
              <a:ext cx="69" cy="1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42797" name="Oval 109"/>
          <p:cNvSpPr>
            <a:spLocks noChangeArrowheads="1"/>
          </p:cNvSpPr>
          <p:nvPr/>
        </p:nvSpPr>
        <p:spPr bwMode="auto">
          <a:xfrm>
            <a:off x="5780088" y="4883150"/>
            <a:ext cx="28575" cy="73025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799" name="Oval 111" descr="blanc)"/>
          <p:cNvSpPr>
            <a:spLocks noChangeArrowheads="1"/>
          </p:cNvSpPr>
          <p:nvPr/>
        </p:nvSpPr>
        <p:spPr bwMode="auto">
          <a:xfrm>
            <a:off x="2586038" y="4416425"/>
            <a:ext cx="95250" cy="1111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0" name="Oval 112"/>
          <p:cNvSpPr>
            <a:spLocks noChangeArrowheads="1"/>
          </p:cNvSpPr>
          <p:nvPr/>
        </p:nvSpPr>
        <p:spPr bwMode="auto">
          <a:xfrm rot="18600000">
            <a:off x="2664620" y="4428331"/>
            <a:ext cx="61912" cy="19367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89804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1" name="Oval 113"/>
          <p:cNvSpPr>
            <a:spLocks noChangeArrowheads="1"/>
          </p:cNvSpPr>
          <p:nvPr/>
        </p:nvSpPr>
        <p:spPr bwMode="auto">
          <a:xfrm>
            <a:off x="2714625" y="4525963"/>
            <a:ext cx="192088" cy="539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2" name="Oval 114" descr="blanc)"/>
          <p:cNvSpPr>
            <a:spLocks noChangeArrowheads="1"/>
          </p:cNvSpPr>
          <p:nvPr/>
        </p:nvSpPr>
        <p:spPr bwMode="auto">
          <a:xfrm>
            <a:off x="2898775" y="4546600"/>
            <a:ext cx="98425" cy="12700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3" name="Oval 115"/>
          <p:cNvSpPr>
            <a:spLocks noChangeArrowheads="1"/>
          </p:cNvSpPr>
          <p:nvPr/>
        </p:nvSpPr>
        <p:spPr bwMode="auto">
          <a:xfrm rot="1740000" flipH="1">
            <a:off x="2546350" y="4703763"/>
            <a:ext cx="111125" cy="328612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4" name="Oval 116"/>
          <p:cNvSpPr>
            <a:spLocks noChangeArrowheads="1"/>
          </p:cNvSpPr>
          <p:nvPr/>
        </p:nvSpPr>
        <p:spPr bwMode="auto">
          <a:xfrm rot="3120000">
            <a:off x="2402681" y="4945857"/>
            <a:ext cx="96837" cy="222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5" name="Oval 117"/>
          <p:cNvSpPr>
            <a:spLocks noChangeArrowheads="1"/>
          </p:cNvSpPr>
          <p:nvPr/>
        </p:nvSpPr>
        <p:spPr bwMode="auto">
          <a:xfrm rot="3120000">
            <a:off x="2314575" y="5146676"/>
            <a:ext cx="166687" cy="42862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6" name="Oval 118"/>
          <p:cNvSpPr>
            <a:spLocks noChangeArrowheads="1"/>
          </p:cNvSpPr>
          <p:nvPr/>
        </p:nvSpPr>
        <p:spPr bwMode="auto">
          <a:xfrm rot="3120000">
            <a:off x="2532857" y="4974431"/>
            <a:ext cx="44450" cy="555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7" name="Oval 119"/>
          <p:cNvSpPr>
            <a:spLocks noChangeArrowheads="1"/>
          </p:cNvSpPr>
          <p:nvPr/>
        </p:nvSpPr>
        <p:spPr bwMode="auto">
          <a:xfrm>
            <a:off x="2514600" y="4152900"/>
            <a:ext cx="152400" cy="1778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8" name="Oval 120"/>
          <p:cNvSpPr>
            <a:spLocks noChangeArrowheads="1"/>
          </p:cNvSpPr>
          <p:nvPr/>
        </p:nvSpPr>
        <p:spPr bwMode="auto">
          <a:xfrm>
            <a:off x="2474913" y="4400550"/>
            <a:ext cx="246062" cy="38258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09" name="Rectangle 121"/>
          <p:cNvSpPr>
            <a:spLocks noChangeArrowheads="1"/>
          </p:cNvSpPr>
          <p:nvPr/>
        </p:nvSpPr>
        <p:spPr bwMode="auto">
          <a:xfrm>
            <a:off x="2562225" y="4337050"/>
            <a:ext cx="53975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0" name="Oval 122"/>
          <p:cNvSpPr>
            <a:spLocks noChangeArrowheads="1"/>
          </p:cNvSpPr>
          <p:nvPr/>
        </p:nvSpPr>
        <p:spPr bwMode="auto">
          <a:xfrm rot="20220000" flipH="1">
            <a:off x="2520950" y="4724400"/>
            <a:ext cx="120650" cy="3302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1" name="Oval 123"/>
          <p:cNvSpPr>
            <a:spLocks noChangeArrowheads="1"/>
          </p:cNvSpPr>
          <p:nvPr/>
        </p:nvSpPr>
        <p:spPr bwMode="auto">
          <a:xfrm>
            <a:off x="2589213" y="5016500"/>
            <a:ext cx="96837" cy="2206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2" name="Oval 124"/>
          <p:cNvSpPr>
            <a:spLocks noChangeArrowheads="1"/>
          </p:cNvSpPr>
          <p:nvPr/>
        </p:nvSpPr>
        <p:spPr bwMode="auto">
          <a:xfrm>
            <a:off x="2622550" y="5200650"/>
            <a:ext cx="165100" cy="428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3" name="Oval 125"/>
          <p:cNvSpPr>
            <a:spLocks noChangeArrowheads="1"/>
          </p:cNvSpPr>
          <p:nvPr/>
        </p:nvSpPr>
        <p:spPr bwMode="auto">
          <a:xfrm>
            <a:off x="2636838" y="4995863"/>
            <a:ext cx="42862" cy="555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4" name="Oval 126"/>
          <p:cNvSpPr>
            <a:spLocks noChangeArrowheads="1"/>
          </p:cNvSpPr>
          <p:nvPr/>
        </p:nvSpPr>
        <p:spPr bwMode="auto">
          <a:xfrm>
            <a:off x="2463800" y="4432300"/>
            <a:ext cx="95250" cy="8413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5" name="Oval 127"/>
          <p:cNvSpPr>
            <a:spLocks noChangeArrowheads="1"/>
          </p:cNvSpPr>
          <p:nvPr/>
        </p:nvSpPr>
        <p:spPr bwMode="auto">
          <a:xfrm rot="2400000">
            <a:off x="2413000" y="4438650"/>
            <a:ext cx="74613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6" name="Oval 128"/>
          <p:cNvSpPr>
            <a:spLocks noChangeArrowheads="1"/>
          </p:cNvSpPr>
          <p:nvPr/>
        </p:nvSpPr>
        <p:spPr bwMode="auto">
          <a:xfrm>
            <a:off x="2360613" y="4591050"/>
            <a:ext cx="53975" cy="192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7" name="Oval 129" descr="blanc)"/>
          <p:cNvSpPr>
            <a:spLocks noChangeArrowheads="1"/>
          </p:cNvSpPr>
          <p:nvPr/>
        </p:nvSpPr>
        <p:spPr bwMode="auto">
          <a:xfrm>
            <a:off x="2381250" y="4762500"/>
            <a:ext cx="12700" cy="96838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18" name="Oval 130"/>
          <p:cNvSpPr>
            <a:spLocks noChangeArrowheads="1"/>
          </p:cNvSpPr>
          <p:nvPr/>
        </p:nvSpPr>
        <p:spPr bwMode="auto">
          <a:xfrm>
            <a:off x="2644775" y="4227513"/>
            <a:ext cx="69850" cy="28575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0" name="Oval 132"/>
          <p:cNvSpPr>
            <a:spLocks noChangeArrowheads="1"/>
          </p:cNvSpPr>
          <p:nvPr/>
        </p:nvSpPr>
        <p:spPr bwMode="auto">
          <a:xfrm>
            <a:off x="5010150" y="4094163"/>
            <a:ext cx="163513" cy="198437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1" name="Oval 133"/>
          <p:cNvSpPr>
            <a:spLocks noChangeArrowheads="1"/>
          </p:cNvSpPr>
          <p:nvPr/>
        </p:nvSpPr>
        <p:spPr bwMode="auto">
          <a:xfrm rot="1380000">
            <a:off x="4924425" y="4722813"/>
            <a:ext cx="131763" cy="369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2" name="Oval 134"/>
          <p:cNvSpPr>
            <a:spLocks noChangeArrowheads="1"/>
          </p:cNvSpPr>
          <p:nvPr/>
        </p:nvSpPr>
        <p:spPr bwMode="auto">
          <a:xfrm rot="20220000" flipH="1">
            <a:off x="5149850" y="4724400"/>
            <a:ext cx="117475" cy="368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3" name="Oval 135"/>
          <p:cNvSpPr>
            <a:spLocks noChangeArrowheads="1"/>
          </p:cNvSpPr>
          <p:nvPr/>
        </p:nvSpPr>
        <p:spPr bwMode="auto">
          <a:xfrm>
            <a:off x="4875213" y="5051425"/>
            <a:ext cx="104775" cy="2460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4" name="Oval 136"/>
          <p:cNvSpPr>
            <a:spLocks noChangeArrowheads="1"/>
          </p:cNvSpPr>
          <p:nvPr/>
        </p:nvSpPr>
        <p:spPr bwMode="auto">
          <a:xfrm>
            <a:off x="5218113" y="5051425"/>
            <a:ext cx="103187" cy="2460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5" name="Oval 137"/>
          <p:cNvSpPr>
            <a:spLocks noChangeArrowheads="1"/>
          </p:cNvSpPr>
          <p:nvPr/>
        </p:nvSpPr>
        <p:spPr bwMode="auto">
          <a:xfrm>
            <a:off x="5240338" y="5273675"/>
            <a:ext cx="179387" cy="47625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6" name="Oval 138"/>
          <p:cNvSpPr>
            <a:spLocks noChangeArrowheads="1"/>
          </p:cNvSpPr>
          <p:nvPr/>
        </p:nvSpPr>
        <p:spPr bwMode="auto">
          <a:xfrm>
            <a:off x="4762500" y="5257800"/>
            <a:ext cx="180975" cy="4921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7" name="Rectangle 139"/>
          <p:cNvSpPr>
            <a:spLocks noChangeArrowheads="1"/>
          </p:cNvSpPr>
          <p:nvPr/>
        </p:nvSpPr>
        <p:spPr bwMode="auto">
          <a:xfrm>
            <a:off x="5054600" y="4292600"/>
            <a:ext cx="71438" cy="109538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8" name="Oval 140"/>
          <p:cNvSpPr>
            <a:spLocks noChangeArrowheads="1"/>
          </p:cNvSpPr>
          <p:nvPr/>
        </p:nvSpPr>
        <p:spPr bwMode="auto">
          <a:xfrm>
            <a:off x="5164138" y="4378325"/>
            <a:ext cx="107950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29" name="Oval 141"/>
          <p:cNvSpPr>
            <a:spLocks noChangeArrowheads="1"/>
          </p:cNvSpPr>
          <p:nvPr/>
        </p:nvSpPr>
        <p:spPr bwMode="auto">
          <a:xfrm>
            <a:off x="4926013" y="4362450"/>
            <a:ext cx="106362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0" name="Oval 142"/>
          <p:cNvSpPr>
            <a:spLocks noChangeArrowheads="1"/>
          </p:cNvSpPr>
          <p:nvPr/>
        </p:nvSpPr>
        <p:spPr bwMode="auto">
          <a:xfrm rot="2400000">
            <a:off x="4872038" y="4368800"/>
            <a:ext cx="82550" cy="2333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1" name="Oval 143"/>
          <p:cNvSpPr>
            <a:spLocks noChangeArrowheads="1"/>
          </p:cNvSpPr>
          <p:nvPr/>
        </p:nvSpPr>
        <p:spPr bwMode="auto">
          <a:xfrm rot="19200000" flipH="1">
            <a:off x="5241925" y="4386263"/>
            <a:ext cx="82550" cy="2301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2" name="Oval 144"/>
          <p:cNvSpPr>
            <a:spLocks noChangeArrowheads="1"/>
          </p:cNvSpPr>
          <p:nvPr/>
        </p:nvSpPr>
        <p:spPr bwMode="auto">
          <a:xfrm>
            <a:off x="4881563" y="5026025"/>
            <a:ext cx="47625" cy="65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3" name="Oval 145"/>
          <p:cNvSpPr>
            <a:spLocks noChangeArrowheads="1"/>
          </p:cNvSpPr>
          <p:nvPr/>
        </p:nvSpPr>
        <p:spPr bwMode="auto">
          <a:xfrm>
            <a:off x="5268913" y="5010150"/>
            <a:ext cx="46037" cy="65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4" name="Oval 146"/>
          <p:cNvSpPr>
            <a:spLocks noChangeArrowheads="1"/>
          </p:cNvSpPr>
          <p:nvPr/>
        </p:nvSpPr>
        <p:spPr bwMode="auto">
          <a:xfrm>
            <a:off x="4816475" y="4541838"/>
            <a:ext cx="58738" cy="2174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5" name="Oval 147"/>
          <p:cNvSpPr>
            <a:spLocks noChangeArrowheads="1"/>
          </p:cNvSpPr>
          <p:nvPr/>
        </p:nvSpPr>
        <p:spPr bwMode="auto">
          <a:xfrm>
            <a:off x="5291138" y="4516438"/>
            <a:ext cx="58737" cy="2143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6" name="Oval 148"/>
          <p:cNvSpPr>
            <a:spLocks noChangeArrowheads="1"/>
          </p:cNvSpPr>
          <p:nvPr/>
        </p:nvSpPr>
        <p:spPr bwMode="auto">
          <a:xfrm>
            <a:off x="4837113" y="4749800"/>
            <a:ext cx="17462" cy="1079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7" name="Oval 149"/>
          <p:cNvSpPr>
            <a:spLocks noChangeArrowheads="1"/>
          </p:cNvSpPr>
          <p:nvPr/>
        </p:nvSpPr>
        <p:spPr bwMode="auto">
          <a:xfrm>
            <a:off x="5310188" y="4706938"/>
            <a:ext cx="19050" cy="112712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8" name="Oval 150"/>
          <p:cNvSpPr>
            <a:spLocks noChangeArrowheads="1"/>
          </p:cNvSpPr>
          <p:nvPr/>
        </p:nvSpPr>
        <p:spPr bwMode="auto">
          <a:xfrm>
            <a:off x="5076825" y="4192588"/>
            <a:ext cx="46038" cy="49212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39" name="Oval 151"/>
          <p:cNvSpPr>
            <a:spLocks noChangeArrowheads="1"/>
          </p:cNvSpPr>
          <p:nvPr/>
        </p:nvSpPr>
        <p:spPr bwMode="auto">
          <a:xfrm>
            <a:off x="4964113" y="4402138"/>
            <a:ext cx="269875" cy="4333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46" name="Text Box 158"/>
          <p:cNvSpPr txBox="1">
            <a:spLocks noChangeArrowheads="1"/>
          </p:cNvSpPr>
          <p:nvPr/>
        </p:nvSpPr>
        <p:spPr bwMode="auto">
          <a:xfrm>
            <a:off x="3133725" y="6453188"/>
            <a:ext cx="2951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1_18 (Franceschi)</a:t>
            </a:r>
          </a:p>
          <a:p>
            <a:pPr algn="ctr"/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242847" name="Text Box 159"/>
          <p:cNvSpPr txBox="1">
            <a:spLocks noChangeArrowheads="1"/>
          </p:cNvSpPr>
          <p:nvPr/>
        </p:nvSpPr>
        <p:spPr bwMode="auto">
          <a:xfrm>
            <a:off x="900113" y="1557338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Presión tobillo</a:t>
            </a:r>
          </a:p>
        </p:txBody>
      </p:sp>
      <p:sp>
        <p:nvSpPr>
          <p:cNvPr id="242850" name="Freeform 162"/>
          <p:cNvSpPr>
            <a:spLocks/>
          </p:cNvSpPr>
          <p:nvPr/>
        </p:nvSpPr>
        <p:spPr bwMode="auto">
          <a:xfrm>
            <a:off x="1331913" y="1917700"/>
            <a:ext cx="6480175" cy="381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60"/>
              </a:cxn>
              <a:cxn ang="0">
                <a:pos x="4324" y="2260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42851" name="Rectangle 163"/>
          <p:cNvSpPr>
            <a:spLocks noChangeArrowheads="1"/>
          </p:cNvSpPr>
          <p:nvPr/>
        </p:nvSpPr>
        <p:spPr bwMode="auto">
          <a:xfrm>
            <a:off x="6877050" y="1917700"/>
            <a:ext cx="865188" cy="38084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52" name="Rectangle 164"/>
          <p:cNvSpPr>
            <a:spLocks noChangeArrowheads="1"/>
          </p:cNvSpPr>
          <p:nvPr/>
        </p:nvSpPr>
        <p:spPr bwMode="auto">
          <a:xfrm>
            <a:off x="5724525" y="1917700"/>
            <a:ext cx="1152525" cy="38084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53" name="Rectangle 165"/>
          <p:cNvSpPr>
            <a:spLocks noChangeArrowheads="1"/>
          </p:cNvSpPr>
          <p:nvPr/>
        </p:nvSpPr>
        <p:spPr bwMode="auto">
          <a:xfrm>
            <a:off x="4572000" y="1917700"/>
            <a:ext cx="1152525" cy="38084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54" name="Rectangle 166"/>
          <p:cNvSpPr>
            <a:spLocks noChangeArrowheads="1"/>
          </p:cNvSpPr>
          <p:nvPr/>
        </p:nvSpPr>
        <p:spPr bwMode="auto">
          <a:xfrm>
            <a:off x="2916238" y="1917700"/>
            <a:ext cx="1655762" cy="38084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55" name="Rectangle 167"/>
          <p:cNvSpPr>
            <a:spLocks noChangeArrowheads="1"/>
          </p:cNvSpPr>
          <p:nvPr/>
        </p:nvSpPr>
        <p:spPr bwMode="auto">
          <a:xfrm>
            <a:off x="2268538" y="1917700"/>
            <a:ext cx="647700" cy="38084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56" name="Rectangle 168"/>
          <p:cNvSpPr>
            <a:spLocks noChangeArrowheads="1"/>
          </p:cNvSpPr>
          <p:nvPr/>
        </p:nvSpPr>
        <p:spPr bwMode="auto">
          <a:xfrm>
            <a:off x="1692275" y="376238"/>
            <a:ext cx="667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b="1">
                <a:solidFill>
                  <a:schemeClr val="tx1"/>
                </a:solidFill>
              </a:rPr>
              <a:t>Presiones en tobillo en insuficiencia venosa</a:t>
            </a:r>
          </a:p>
        </p:txBody>
      </p:sp>
      <p:sp>
        <p:nvSpPr>
          <p:cNvPr id="242857" name="Rectangle 169"/>
          <p:cNvSpPr>
            <a:spLocks noChangeArrowheads="1"/>
          </p:cNvSpPr>
          <p:nvPr/>
        </p:nvSpPr>
        <p:spPr bwMode="auto">
          <a:xfrm>
            <a:off x="1425575" y="5734050"/>
            <a:ext cx="76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Paro</a:t>
            </a:r>
            <a:r>
              <a:rPr lang="es-ES" sz="2000"/>
              <a:t> </a:t>
            </a:r>
          </a:p>
        </p:txBody>
      </p:sp>
      <p:sp>
        <p:nvSpPr>
          <p:cNvPr id="242859" name="Rectangle 171"/>
          <p:cNvSpPr>
            <a:spLocks noChangeArrowheads="1"/>
          </p:cNvSpPr>
          <p:nvPr/>
        </p:nvSpPr>
        <p:spPr bwMode="auto">
          <a:xfrm>
            <a:off x="2146300" y="5876925"/>
            <a:ext cx="101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s-ES" sz="2000" b="1">
                <a:solidFill>
                  <a:schemeClr val="tx1"/>
                </a:solidFill>
              </a:rPr>
              <a:t>Inicio</a:t>
            </a:r>
          </a:p>
          <a:p>
            <a:pPr algn="ctr">
              <a:lnSpc>
                <a:spcPct val="50000"/>
              </a:lnSpc>
            </a:pPr>
            <a:r>
              <a:rPr lang="es-ES" sz="2000" b="1">
                <a:solidFill>
                  <a:schemeClr val="tx1"/>
                </a:solidFill>
              </a:rPr>
              <a:t>marcha</a:t>
            </a:r>
            <a:endParaRPr lang="es-ES" sz="2000"/>
          </a:p>
        </p:txBody>
      </p:sp>
      <p:sp>
        <p:nvSpPr>
          <p:cNvPr id="242861" name="Rectangle 173"/>
          <p:cNvSpPr>
            <a:spLocks noChangeArrowheads="1"/>
          </p:cNvSpPr>
          <p:nvPr/>
        </p:nvSpPr>
        <p:spPr bwMode="auto">
          <a:xfrm>
            <a:off x="3348038" y="5876925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s-ES" sz="2000" b="1">
                <a:solidFill>
                  <a:schemeClr val="tx1"/>
                </a:solidFill>
              </a:rPr>
              <a:t>Durante</a:t>
            </a:r>
          </a:p>
          <a:p>
            <a:pPr>
              <a:lnSpc>
                <a:spcPct val="50000"/>
              </a:lnSpc>
            </a:pPr>
            <a:r>
              <a:rPr lang="es-ES" sz="2000" b="1">
                <a:solidFill>
                  <a:schemeClr val="tx1"/>
                </a:solidFill>
              </a:rPr>
              <a:t>marcha</a:t>
            </a:r>
          </a:p>
        </p:txBody>
      </p:sp>
      <p:sp>
        <p:nvSpPr>
          <p:cNvPr id="242862" name="Rectangle 174"/>
          <p:cNvSpPr>
            <a:spLocks noChangeArrowheads="1"/>
          </p:cNvSpPr>
          <p:nvPr/>
        </p:nvSpPr>
        <p:spPr bwMode="auto">
          <a:xfrm>
            <a:off x="1331913" y="1917700"/>
            <a:ext cx="936625" cy="38084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2863" name="Rectangle 175"/>
          <p:cNvSpPr>
            <a:spLocks noChangeArrowheads="1"/>
          </p:cNvSpPr>
          <p:nvPr/>
        </p:nvSpPr>
        <p:spPr bwMode="auto">
          <a:xfrm>
            <a:off x="4752975" y="538321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Paro</a:t>
            </a:r>
          </a:p>
        </p:txBody>
      </p:sp>
      <p:sp>
        <p:nvSpPr>
          <p:cNvPr id="242864" name="Rectangle 176"/>
          <p:cNvSpPr>
            <a:spLocks noChangeArrowheads="1"/>
          </p:cNvSpPr>
          <p:nvPr/>
        </p:nvSpPr>
        <p:spPr bwMode="auto">
          <a:xfrm>
            <a:off x="5761038" y="5383213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Decúbito</a:t>
            </a:r>
          </a:p>
        </p:txBody>
      </p:sp>
      <p:sp>
        <p:nvSpPr>
          <p:cNvPr id="242865" name="Rectangle 177"/>
          <p:cNvSpPr>
            <a:spLocks noChangeArrowheads="1"/>
          </p:cNvSpPr>
          <p:nvPr/>
        </p:nvSpPr>
        <p:spPr bwMode="auto">
          <a:xfrm>
            <a:off x="6894513" y="5768975"/>
            <a:ext cx="120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Declive</a:t>
            </a:r>
          </a:p>
        </p:txBody>
      </p:sp>
      <p:sp>
        <p:nvSpPr>
          <p:cNvPr id="242866" name="Text Box 178"/>
          <p:cNvSpPr txBox="1">
            <a:spLocks noChangeArrowheads="1"/>
          </p:cNvSpPr>
          <p:nvPr/>
        </p:nvSpPr>
        <p:spPr bwMode="auto">
          <a:xfrm>
            <a:off x="2987675" y="908050"/>
            <a:ext cx="33131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200" b="1">
                <a:solidFill>
                  <a:schemeClr val="tx1"/>
                </a:solidFill>
              </a:rPr>
              <a:t>Obstrucción venosa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492" name="Picture 4" descr="20180412_084457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16554" r="19179"/>
          <a:stretch>
            <a:fillRect/>
          </a:stretch>
        </p:blipFill>
        <p:spPr bwMode="auto">
          <a:xfrm>
            <a:off x="1474788" y="1008063"/>
            <a:ext cx="2520950" cy="5229225"/>
          </a:xfrm>
          <a:prstGeom prst="rect">
            <a:avLst/>
          </a:prstGeom>
          <a:noFill/>
        </p:spPr>
      </p:pic>
      <p:pic>
        <p:nvPicPr>
          <p:cNvPr id="831493" name="Picture 5" descr="CHIVA"/>
          <p:cNvPicPr>
            <a:picLocks noChangeAspect="1" noChangeArrowheads="1"/>
          </p:cNvPicPr>
          <p:nvPr/>
        </p:nvPicPr>
        <p:blipFill>
          <a:blip r:embed="rId3" cstate="print">
            <a:lum bright="-72000" contrast="88000"/>
          </a:blip>
          <a:srcRect l="51118" t="6763" r="5634"/>
          <a:stretch>
            <a:fillRect/>
          </a:stretch>
        </p:blipFill>
        <p:spPr bwMode="auto">
          <a:xfrm>
            <a:off x="5237163" y="836613"/>
            <a:ext cx="2790825" cy="5878512"/>
          </a:xfrm>
          <a:prstGeom prst="rect">
            <a:avLst/>
          </a:prstGeom>
          <a:noFill/>
        </p:spPr>
      </p:pic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2700338" y="188913"/>
            <a:ext cx="3743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MARCAJE CHIVA</a:t>
            </a:r>
          </a:p>
        </p:txBody>
      </p:sp>
      <p:sp>
        <p:nvSpPr>
          <p:cNvPr id="831495" name="Rectangle 7"/>
          <p:cNvSpPr>
            <a:spLocks noChangeArrowheads="1"/>
          </p:cNvSpPr>
          <p:nvPr/>
        </p:nvSpPr>
        <p:spPr bwMode="auto">
          <a:xfrm>
            <a:off x="3929063" y="6388100"/>
            <a:ext cx="129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3_1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2411413" y="503238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LÍNEAS DE LANGER</a:t>
            </a:r>
          </a:p>
        </p:txBody>
      </p:sp>
      <p:sp>
        <p:nvSpPr>
          <p:cNvPr id="848901" name="Rectangle 5"/>
          <p:cNvSpPr>
            <a:spLocks noChangeArrowheads="1"/>
          </p:cNvSpPr>
          <p:nvPr/>
        </p:nvSpPr>
        <p:spPr bwMode="auto">
          <a:xfrm>
            <a:off x="3857625" y="6237288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3_2</a:t>
            </a:r>
          </a:p>
        </p:txBody>
      </p:sp>
      <p:sp>
        <p:nvSpPr>
          <p:cNvPr id="848904" name="Rectangle 8"/>
          <p:cNvSpPr>
            <a:spLocks noChangeArrowheads="1"/>
          </p:cNvSpPr>
          <p:nvPr/>
        </p:nvSpPr>
        <p:spPr bwMode="auto">
          <a:xfrm>
            <a:off x="4067175" y="1125538"/>
            <a:ext cx="1800225" cy="136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48909" name="Rectangle 13"/>
          <p:cNvSpPr>
            <a:spLocks noChangeArrowheads="1"/>
          </p:cNvSpPr>
          <p:nvPr/>
        </p:nvSpPr>
        <p:spPr bwMode="auto">
          <a:xfrm>
            <a:off x="4716463" y="1268413"/>
            <a:ext cx="719137" cy="1296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48910" name="Rectangle 14"/>
          <p:cNvSpPr>
            <a:spLocks noChangeArrowheads="1"/>
          </p:cNvSpPr>
          <p:nvPr/>
        </p:nvSpPr>
        <p:spPr bwMode="auto">
          <a:xfrm>
            <a:off x="4787900" y="2997200"/>
            <a:ext cx="5762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848913" name="Picture 17" descr="wqewqewqe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10464" t="47827" r="9268"/>
          <a:stretch>
            <a:fillRect/>
          </a:stretch>
        </p:blipFill>
        <p:spPr bwMode="auto">
          <a:xfrm>
            <a:off x="1908175" y="1773238"/>
            <a:ext cx="5184775" cy="4262437"/>
          </a:xfrm>
          <a:prstGeom prst="rect">
            <a:avLst/>
          </a:prstGeom>
          <a:noFill/>
        </p:spPr>
      </p:pic>
      <p:sp>
        <p:nvSpPr>
          <p:cNvPr id="848914" name="Rectangle 18"/>
          <p:cNvSpPr>
            <a:spLocks noChangeArrowheads="1"/>
          </p:cNvSpPr>
          <p:nvPr/>
        </p:nvSpPr>
        <p:spPr bwMode="auto">
          <a:xfrm>
            <a:off x="3419475" y="1700213"/>
            <a:ext cx="720725" cy="151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48915" name="Rectangle 19"/>
          <p:cNvSpPr>
            <a:spLocks noChangeArrowheads="1"/>
          </p:cNvSpPr>
          <p:nvPr/>
        </p:nvSpPr>
        <p:spPr bwMode="auto">
          <a:xfrm>
            <a:off x="4714875" y="1773238"/>
            <a:ext cx="720725" cy="151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Text Box 2"/>
          <p:cNvSpPr txBox="1">
            <a:spLocks noChangeArrowheads="1"/>
          </p:cNvSpPr>
          <p:nvPr/>
        </p:nvSpPr>
        <p:spPr bwMode="auto">
          <a:xfrm>
            <a:off x="2411413" y="503238"/>
            <a:ext cx="44640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FLEBECTOMÍA </a:t>
            </a:r>
          </a:p>
        </p:txBody>
      </p:sp>
      <p:sp>
        <p:nvSpPr>
          <p:cNvPr id="849923" name="Rectangle 3"/>
          <p:cNvSpPr>
            <a:spLocks noChangeArrowheads="1"/>
          </p:cNvSpPr>
          <p:nvPr/>
        </p:nvSpPr>
        <p:spPr bwMode="auto">
          <a:xfrm>
            <a:off x="3857625" y="6237288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3_3</a:t>
            </a:r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4067175" y="1125538"/>
            <a:ext cx="1800225" cy="136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49925" name="Rectangle 5"/>
          <p:cNvSpPr>
            <a:spLocks noChangeArrowheads="1"/>
          </p:cNvSpPr>
          <p:nvPr/>
        </p:nvSpPr>
        <p:spPr bwMode="auto">
          <a:xfrm>
            <a:off x="4716463" y="1268413"/>
            <a:ext cx="719137" cy="1296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849926" name="Rectangle 6"/>
          <p:cNvSpPr>
            <a:spLocks noChangeArrowheads="1"/>
          </p:cNvSpPr>
          <p:nvPr/>
        </p:nvSpPr>
        <p:spPr bwMode="auto">
          <a:xfrm>
            <a:off x="4787900" y="2997200"/>
            <a:ext cx="576263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49928" name="Rectangle 8"/>
          <p:cNvSpPr>
            <a:spLocks noChangeArrowheads="1"/>
          </p:cNvSpPr>
          <p:nvPr/>
        </p:nvSpPr>
        <p:spPr bwMode="auto">
          <a:xfrm>
            <a:off x="3419475" y="1700213"/>
            <a:ext cx="720725" cy="151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49929" name="Rectangle 9"/>
          <p:cNvSpPr>
            <a:spLocks noChangeArrowheads="1"/>
          </p:cNvSpPr>
          <p:nvPr/>
        </p:nvSpPr>
        <p:spPr bwMode="auto">
          <a:xfrm>
            <a:off x="4714875" y="1773238"/>
            <a:ext cx="720725" cy="151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849930" name="Picture 10"/>
          <p:cNvPicPr>
            <a:picLocks noChangeAspect="1" noChangeArrowheads="1"/>
          </p:cNvPicPr>
          <p:nvPr/>
        </p:nvPicPr>
        <p:blipFill>
          <a:blip r:embed="rId2" cstate="print"/>
          <a:srcRect l="22044" t="14008" r="12602" b="14626"/>
          <a:stretch>
            <a:fillRect/>
          </a:stretch>
        </p:blipFill>
        <p:spPr bwMode="auto">
          <a:xfrm>
            <a:off x="1474788" y="1795463"/>
            <a:ext cx="6410325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Line 2"/>
          <p:cNvSpPr>
            <a:spLocks noChangeShapeType="1"/>
          </p:cNvSpPr>
          <p:nvPr/>
        </p:nvSpPr>
        <p:spPr bwMode="auto">
          <a:xfrm flipH="1">
            <a:off x="3779838" y="1373188"/>
            <a:ext cx="28575" cy="2992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87" name="Line 3"/>
          <p:cNvSpPr>
            <a:spLocks noChangeShapeType="1"/>
          </p:cNvSpPr>
          <p:nvPr/>
        </p:nvSpPr>
        <p:spPr bwMode="auto">
          <a:xfrm>
            <a:off x="4932363" y="4513263"/>
            <a:ext cx="26987" cy="143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88" name="Line 4"/>
          <p:cNvSpPr>
            <a:spLocks noChangeShapeType="1"/>
          </p:cNvSpPr>
          <p:nvPr/>
        </p:nvSpPr>
        <p:spPr bwMode="auto">
          <a:xfrm>
            <a:off x="4932363" y="1373188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89" name="Freeform 5"/>
          <p:cNvSpPr>
            <a:spLocks/>
          </p:cNvSpPr>
          <p:nvPr/>
        </p:nvSpPr>
        <p:spPr bwMode="auto">
          <a:xfrm>
            <a:off x="5688013" y="2905125"/>
            <a:ext cx="704850" cy="296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0" name="Freeform 6"/>
          <p:cNvSpPr>
            <a:spLocks/>
          </p:cNvSpPr>
          <p:nvPr/>
        </p:nvSpPr>
        <p:spPr bwMode="auto">
          <a:xfrm>
            <a:off x="5292725" y="3860800"/>
            <a:ext cx="622300" cy="208915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3" y="37"/>
              </a:cxn>
              <a:cxn ang="0">
                <a:pos x="355" y="237"/>
              </a:cxn>
              <a:cxn ang="0">
                <a:pos x="389" y="670"/>
              </a:cxn>
              <a:cxn ang="0">
                <a:pos x="389" y="1114"/>
              </a:cxn>
              <a:cxn ang="0">
                <a:pos x="378" y="1337"/>
              </a:cxn>
            </a:cxnLst>
            <a:rect l="0" t="0" r="r" b="b"/>
            <a:pathLst>
              <a:path w="398" h="1337">
                <a:moveTo>
                  <a:pt x="0" y="14"/>
                </a:moveTo>
                <a:cubicBezTo>
                  <a:pt x="24" y="18"/>
                  <a:pt x="74" y="0"/>
                  <a:pt x="133" y="37"/>
                </a:cubicBezTo>
                <a:cubicBezTo>
                  <a:pt x="192" y="74"/>
                  <a:pt x="312" y="131"/>
                  <a:pt x="355" y="237"/>
                </a:cubicBezTo>
                <a:cubicBezTo>
                  <a:pt x="398" y="343"/>
                  <a:pt x="383" y="524"/>
                  <a:pt x="389" y="670"/>
                </a:cubicBezTo>
                <a:cubicBezTo>
                  <a:pt x="395" y="816"/>
                  <a:pt x="391" y="1003"/>
                  <a:pt x="389" y="1114"/>
                </a:cubicBezTo>
                <a:cubicBezTo>
                  <a:pt x="387" y="1225"/>
                  <a:pt x="380" y="1291"/>
                  <a:pt x="378" y="1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1" name="Line 7"/>
          <p:cNvSpPr>
            <a:spLocks noChangeShapeType="1"/>
          </p:cNvSpPr>
          <p:nvPr/>
        </p:nvSpPr>
        <p:spPr bwMode="auto">
          <a:xfrm flipV="1">
            <a:off x="5867400" y="4076700"/>
            <a:ext cx="100013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2" name="Line 8"/>
          <p:cNvSpPr>
            <a:spLocks noChangeShapeType="1"/>
          </p:cNvSpPr>
          <p:nvPr/>
        </p:nvSpPr>
        <p:spPr bwMode="auto">
          <a:xfrm flipV="1">
            <a:off x="4932363" y="3357563"/>
            <a:ext cx="714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3" name="Line 9"/>
          <p:cNvSpPr>
            <a:spLocks noChangeShapeType="1"/>
          </p:cNvSpPr>
          <p:nvPr/>
        </p:nvSpPr>
        <p:spPr bwMode="auto">
          <a:xfrm flipH="1" flipV="1">
            <a:off x="6156325" y="3933825"/>
            <a:ext cx="198438" cy="155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6" name="Line 12"/>
          <p:cNvSpPr>
            <a:spLocks noChangeShapeType="1"/>
          </p:cNvSpPr>
          <p:nvPr/>
        </p:nvSpPr>
        <p:spPr bwMode="auto">
          <a:xfrm>
            <a:off x="3779838" y="4365625"/>
            <a:ext cx="0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7" name="Line 13"/>
          <p:cNvSpPr>
            <a:spLocks noChangeShapeType="1"/>
          </p:cNvSpPr>
          <p:nvPr/>
        </p:nvSpPr>
        <p:spPr bwMode="auto">
          <a:xfrm flipV="1">
            <a:off x="5703888" y="1754188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8" name="Line 14"/>
          <p:cNvSpPr>
            <a:spLocks noChangeShapeType="1"/>
          </p:cNvSpPr>
          <p:nvPr/>
        </p:nvSpPr>
        <p:spPr bwMode="auto">
          <a:xfrm flipV="1">
            <a:off x="5364163" y="1628775"/>
            <a:ext cx="541337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599" name="Text Box 15"/>
          <p:cNvSpPr txBox="1">
            <a:spLocks noChangeArrowheads="1"/>
          </p:cNvSpPr>
          <p:nvPr/>
        </p:nvSpPr>
        <p:spPr bwMode="auto">
          <a:xfrm>
            <a:off x="881063" y="44450"/>
            <a:ext cx="74501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SAFENO-FEMORAL</a:t>
            </a:r>
          </a:p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Ligadura simple</a:t>
            </a:r>
          </a:p>
          <a:p>
            <a:pPr algn="ctr"/>
            <a:endParaRPr lang="es-ES_tradnl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5600" name="Line 16"/>
          <p:cNvSpPr>
            <a:spLocks noChangeShapeType="1"/>
          </p:cNvSpPr>
          <p:nvPr/>
        </p:nvSpPr>
        <p:spPr bwMode="auto">
          <a:xfrm flipH="1">
            <a:off x="5672138" y="1844675"/>
            <a:ext cx="339725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602" name="Rectangle 18"/>
          <p:cNvSpPr>
            <a:spLocks noChangeArrowheads="1"/>
          </p:cNvSpPr>
          <p:nvPr/>
        </p:nvSpPr>
        <p:spPr bwMode="auto">
          <a:xfrm>
            <a:off x="3779838" y="6237288"/>
            <a:ext cx="129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3_4</a:t>
            </a:r>
          </a:p>
        </p:txBody>
      </p:sp>
      <p:sp>
        <p:nvSpPr>
          <p:cNvPr id="835603" name="Line 19"/>
          <p:cNvSpPr>
            <a:spLocks noChangeShapeType="1"/>
          </p:cNvSpPr>
          <p:nvPr/>
        </p:nvSpPr>
        <p:spPr bwMode="auto">
          <a:xfrm>
            <a:off x="4932363" y="2781300"/>
            <a:ext cx="714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5604" name="Line 20"/>
          <p:cNvSpPr>
            <a:spLocks noChangeShapeType="1"/>
          </p:cNvSpPr>
          <p:nvPr/>
        </p:nvSpPr>
        <p:spPr bwMode="auto">
          <a:xfrm>
            <a:off x="4932363" y="37893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05" name="Line 21"/>
          <p:cNvSpPr>
            <a:spLocks noChangeShapeType="1"/>
          </p:cNvSpPr>
          <p:nvPr/>
        </p:nvSpPr>
        <p:spPr bwMode="auto">
          <a:xfrm>
            <a:off x="5364163" y="2781300"/>
            <a:ext cx="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06" name="Line 22"/>
          <p:cNvSpPr>
            <a:spLocks noChangeShapeType="1"/>
          </p:cNvSpPr>
          <p:nvPr/>
        </p:nvSpPr>
        <p:spPr bwMode="auto">
          <a:xfrm flipH="1">
            <a:off x="5219700" y="2781300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07" name="Line 23"/>
          <p:cNvSpPr>
            <a:spLocks noChangeShapeType="1"/>
          </p:cNvSpPr>
          <p:nvPr/>
        </p:nvSpPr>
        <p:spPr bwMode="auto">
          <a:xfrm>
            <a:off x="5003800" y="3284538"/>
            <a:ext cx="2889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08" name="Line 24"/>
          <p:cNvSpPr>
            <a:spLocks noChangeShapeType="1"/>
          </p:cNvSpPr>
          <p:nvPr/>
        </p:nvSpPr>
        <p:spPr bwMode="auto">
          <a:xfrm flipH="1">
            <a:off x="5003800" y="2781300"/>
            <a:ext cx="2159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0" name="Line 26"/>
          <p:cNvSpPr>
            <a:spLocks noChangeShapeType="1"/>
          </p:cNvSpPr>
          <p:nvPr/>
        </p:nvSpPr>
        <p:spPr bwMode="auto">
          <a:xfrm>
            <a:off x="5003800" y="2997200"/>
            <a:ext cx="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1" name="Line 27"/>
          <p:cNvSpPr>
            <a:spLocks noChangeShapeType="1"/>
          </p:cNvSpPr>
          <p:nvPr/>
        </p:nvSpPr>
        <p:spPr bwMode="auto">
          <a:xfrm>
            <a:off x="5508625" y="3357563"/>
            <a:ext cx="35877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2" name="Line 28"/>
          <p:cNvSpPr>
            <a:spLocks noChangeShapeType="1"/>
          </p:cNvSpPr>
          <p:nvPr/>
        </p:nvSpPr>
        <p:spPr bwMode="auto">
          <a:xfrm>
            <a:off x="6156325" y="4364038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3" name="Line 29"/>
          <p:cNvSpPr>
            <a:spLocks noChangeShapeType="1"/>
          </p:cNvSpPr>
          <p:nvPr/>
        </p:nvSpPr>
        <p:spPr bwMode="auto">
          <a:xfrm flipV="1">
            <a:off x="3779838" y="47244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4" name="Line 30"/>
          <p:cNvSpPr>
            <a:spLocks noChangeShapeType="1"/>
          </p:cNvSpPr>
          <p:nvPr/>
        </p:nvSpPr>
        <p:spPr bwMode="auto">
          <a:xfrm>
            <a:off x="4427538" y="4724400"/>
            <a:ext cx="5048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5" name="Line 31"/>
          <p:cNvSpPr>
            <a:spLocks noChangeShapeType="1"/>
          </p:cNvSpPr>
          <p:nvPr/>
        </p:nvSpPr>
        <p:spPr bwMode="auto">
          <a:xfrm>
            <a:off x="5364163" y="2781300"/>
            <a:ext cx="7143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6" name="Line 32"/>
          <p:cNvSpPr>
            <a:spLocks noChangeShapeType="1"/>
          </p:cNvSpPr>
          <p:nvPr/>
        </p:nvSpPr>
        <p:spPr bwMode="auto">
          <a:xfrm flipH="1">
            <a:off x="5508625" y="2852738"/>
            <a:ext cx="2159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19" name="Rectangle 35"/>
          <p:cNvSpPr>
            <a:spLocks noChangeArrowheads="1"/>
          </p:cNvSpPr>
          <p:nvPr/>
        </p:nvSpPr>
        <p:spPr bwMode="auto">
          <a:xfrm>
            <a:off x="830263" y="33020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femoral común</a:t>
            </a:r>
          </a:p>
        </p:txBody>
      </p:sp>
      <p:sp>
        <p:nvSpPr>
          <p:cNvPr id="835621" name="Line 37"/>
          <p:cNvSpPr>
            <a:spLocks noChangeShapeType="1"/>
          </p:cNvSpPr>
          <p:nvPr/>
        </p:nvSpPr>
        <p:spPr bwMode="auto">
          <a:xfrm>
            <a:off x="2987675" y="35004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22" name="Rectangle 38"/>
          <p:cNvSpPr>
            <a:spLocks noChangeArrowheads="1"/>
          </p:cNvSpPr>
          <p:nvPr/>
        </p:nvSpPr>
        <p:spPr bwMode="auto">
          <a:xfrm>
            <a:off x="6300788" y="2270125"/>
            <a:ext cx="222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Colateral ascendente</a:t>
            </a:r>
          </a:p>
        </p:txBody>
      </p:sp>
      <p:sp>
        <p:nvSpPr>
          <p:cNvPr id="835623" name="Line 39"/>
          <p:cNvSpPr>
            <a:spLocks noChangeShapeType="1"/>
          </p:cNvSpPr>
          <p:nvPr/>
        </p:nvSpPr>
        <p:spPr bwMode="auto">
          <a:xfrm flipH="1">
            <a:off x="5795963" y="24923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24" name="Rectangle 40"/>
          <p:cNvSpPr>
            <a:spLocks noChangeArrowheads="1"/>
          </p:cNvSpPr>
          <p:nvPr/>
        </p:nvSpPr>
        <p:spPr bwMode="auto">
          <a:xfrm>
            <a:off x="6442075" y="32131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835625" name="Line 41"/>
          <p:cNvSpPr>
            <a:spLocks noChangeShapeType="1"/>
          </p:cNvSpPr>
          <p:nvPr/>
        </p:nvSpPr>
        <p:spPr bwMode="auto">
          <a:xfrm flipH="1">
            <a:off x="5940425" y="34290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5626" name="Rectangle 42"/>
          <p:cNvSpPr>
            <a:spLocks noChangeArrowheads="1"/>
          </p:cNvSpPr>
          <p:nvPr/>
        </p:nvSpPr>
        <p:spPr bwMode="auto">
          <a:xfrm>
            <a:off x="6732588" y="446722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835627" name="Line 43"/>
          <p:cNvSpPr>
            <a:spLocks noChangeShapeType="1"/>
          </p:cNvSpPr>
          <p:nvPr/>
        </p:nvSpPr>
        <p:spPr bwMode="auto">
          <a:xfrm flipH="1">
            <a:off x="6227763" y="46529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Line 2"/>
          <p:cNvSpPr>
            <a:spLocks noChangeShapeType="1"/>
          </p:cNvSpPr>
          <p:nvPr/>
        </p:nvSpPr>
        <p:spPr bwMode="auto">
          <a:xfrm flipH="1">
            <a:off x="3779838" y="1412875"/>
            <a:ext cx="28575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63" name="Line 3"/>
          <p:cNvSpPr>
            <a:spLocks noChangeShapeType="1"/>
          </p:cNvSpPr>
          <p:nvPr/>
        </p:nvSpPr>
        <p:spPr bwMode="auto">
          <a:xfrm flipH="1">
            <a:off x="4932363" y="3789363"/>
            <a:ext cx="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64" name="Line 4"/>
          <p:cNvSpPr>
            <a:spLocks noChangeShapeType="1"/>
          </p:cNvSpPr>
          <p:nvPr/>
        </p:nvSpPr>
        <p:spPr bwMode="auto">
          <a:xfrm>
            <a:off x="4932363" y="1373188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65" name="Freeform 5"/>
          <p:cNvSpPr>
            <a:spLocks/>
          </p:cNvSpPr>
          <p:nvPr/>
        </p:nvSpPr>
        <p:spPr bwMode="auto">
          <a:xfrm>
            <a:off x="6099175" y="2905125"/>
            <a:ext cx="704850" cy="296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66" name="Freeform 6"/>
          <p:cNvSpPr>
            <a:spLocks/>
          </p:cNvSpPr>
          <p:nvPr/>
        </p:nvSpPr>
        <p:spPr bwMode="auto">
          <a:xfrm>
            <a:off x="5651500" y="3860800"/>
            <a:ext cx="601663" cy="201771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3" y="37"/>
              </a:cxn>
              <a:cxn ang="0">
                <a:pos x="355" y="237"/>
              </a:cxn>
              <a:cxn ang="0">
                <a:pos x="389" y="670"/>
              </a:cxn>
              <a:cxn ang="0">
                <a:pos x="389" y="1114"/>
              </a:cxn>
              <a:cxn ang="0">
                <a:pos x="378" y="1337"/>
              </a:cxn>
            </a:cxnLst>
            <a:rect l="0" t="0" r="r" b="b"/>
            <a:pathLst>
              <a:path w="398" h="1337">
                <a:moveTo>
                  <a:pt x="0" y="14"/>
                </a:moveTo>
                <a:cubicBezTo>
                  <a:pt x="24" y="18"/>
                  <a:pt x="74" y="0"/>
                  <a:pt x="133" y="37"/>
                </a:cubicBezTo>
                <a:cubicBezTo>
                  <a:pt x="192" y="74"/>
                  <a:pt x="312" y="131"/>
                  <a:pt x="355" y="237"/>
                </a:cubicBezTo>
                <a:cubicBezTo>
                  <a:pt x="398" y="343"/>
                  <a:pt x="383" y="524"/>
                  <a:pt x="389" y="670"/>
                </a:cubicBezTo>
                <a:cubicBezTo>
                  <a:pt x="395" y="816"/>
                  <a:pt x="391" y="1003"/>
                  <a:pt x="389" y="1114"/>
                </a:cubicBezTo>
                <a:cubicBezTo>
                  <a:pt x="387" y="1225"/>
                  <a:pt x="380" y="1291"/>
                  <a:pt x="378" y="1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67" name="Line 7"/>
          <p:cNvSpPr>
            <a:spLocks noChangeShapeType="1"/>
          </p:cNvSpPr>
          <p:nvPr/>
        </p:nvSpPr>
        <p:spPr bwMode="auto">
          <a:xfrm flipV="1">
            <a:off x="6227763" y="4076700"/>
            <a:ext cx="100012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 flipV="1">
            <a:off x="4932363" y="3357563"/>
            <a:ext cx="714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 flipV="1">
            <a:off x="6567488" y="3933825"/>
            <a:ext cx="198437" cy="155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3779838" y="3644900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V="1">
            <a:off x="6300788" y="1341438"/>
            <a:ext cx="60960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74" name="Line 14"/>
          <p:cNvSpPr>
            <a:spLocks noChangeShapeType="1"/>
          </p:cNvSpPr>
          <p:nvPr/>
        </p:nvSpPr>
        <p:spPr bwMode="auto">
          <a:xfrm flipV="1">
            <a:off x="6011863" y="1196975"/>
            <a:ext cx="541337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793750" y="115888"/>
            <a:ext cx="74501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SAFENO-FEMORAL</a:t>
            </a:r>
          </a:p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Crosectomía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4578" name="Rectangle 18"/>
          <p:cNvSpPr>
            <a:spLocks noChangeArrowheads="1"/>
          </p:cNvSpPr>
          <p:nvPr/>
        </p:nvSpPr>
        <p:spPr bwMode="auto">
          <a:xfrm>
            <a:off x="3635375" y="6237288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3_5</a:t>
            </a:r>
          </a:p>
        </p:txBody>
      </p:sp>
      <p:sp>
        <p:nvSpPr>
          <p:cNvPr id="834579" name="Line 19"/>
          <p:cNvSpPr>
            <a:spLocks noChangeShapeType="1"/>
          </p:cNvSpPr>
          <p:nvPr/>
        </p:nvSpPr>
        <p:spPr bwMode="auto">
          <a:xfrm>
            <a:off x="4932363" y="2781300"/>
            <a:ext cx="714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4580" name="Line 20"/>
          <p:cNvSpPr>
            <a:spLocks noChangeShapeType="1"/>
          </p:cNvSpPr>
          <p:nvPr/>
        </p:nvSpPr>
        <p:spPr bwMode="auto">
          <a:xfrm>
            <a:off x="4932363" y="378936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1" name="Line 21"/>
          <p:cNvSpPr>
            <a:spLocks noChangeShapeType="1"/>
          </p:cNvSpPr>
          <p:nvPr/>
        </p:nvSpPr>
        <p:spPr bwMode="auto">
          <a:xfrm>
            <a:off x="5775325" y="2781300"/>
            <a:ext cx="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2" name="Line 22"/>
          <p:cNvSpPr>
            <a:spLocks noChangeShapeType="1"/>
          </p:cNvSpPr>
          <p:nvPr/>
        </p:nvSpPr>
        <p:spPr bwMode="auto">
          <a:xfrm flipH="1" flipV="1">
            <a:off x="5580063" y="2781300"/>
            <a:ext cx="21590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3" name="Line 23"/>
          <p:cNvSpPr>
            <a:spLocks noChangeShapeType="1"/>
          </p:cNvSpPr>
          <p:nvPr/>
        </p:nvSpPr>
        <p:spPr bwMode="auto">
          <a:xfrm>
            <a:off x="5362575" y="3357563"/>
            <a:ext cx="2889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4" name="Line 24"/>
          <p:cNvSpPr>
            <a:spLocks noChangeShapeType="1"/>
          </p:cNvSpPr>
          <p:nvPr/>
        </p:nvSpPr>
        <p:spPr bwMode="auto">
          <a:xfrm flipH="1">
            <a:off x="5364163" y="2781300"/>
            <a:ext cx="2159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6" name="Line 26"/>
          <p:cNvSpPr>
            <a:spLocks noChangeShapeType="1"/>
          </p:cNvSpPr>
          <p:nvPr/>
        </p:nvSpPr>
        <p:spPr bwMode="auto">
          <a:xfrm>
            <a:off x="5003800" y="2997200"/>
            <a:ext cx="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7" name="Line 27"/>
          <p:cNvSpPr>
            <a:spLocks noChangeShapeType="1"/>
          </p:cNvSpPr>
          <p:nvPr/>
        </p:nvSpPr>
        <p:spPr bwMode="auto">
          <a:xfrm>
            <a:off x="5919788" y="3357563"/>
            <a:ext cx="35877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8" name="Line 28"/>
          <p:cNvSpPr>
            <a:spLocks noChangeShapeType="1"/>
          </p:cNvSpPr>
          <p:nvPr/>
        </p:nvSpPr>
        <p:spPr bwMode="auto">
          <a:xfrm>
            <a:off x="6496050" y="42926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89" name="Line 29"/>
          <p:cNvSpPr>
            <a:spLocks noChangeShapeType="1"/>
          </p:cNvSpPr>
          <p:nvPr/>
        </p:nvSpPr>
        <p:spPr bwMode="auto">
          <a:xfrm flipV="1">
            <a:off x="3779838" y="4149725"/>
            <a:ext cx="6477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0" name="Line 30"/>
          <p:cNvSpPr>
            <a:spLocks noChangeShapeType="1"/>
          </p:cNvSpPr>
          <p:nvPr/>
        </p:nvSpPr>
        <p:spPr bwMode="auto">
          <a:xfrm>
            <a:off x="4427538" y="4149725"/>
            <a:ext cx="5048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1" name="Line 31"/>
          <p:cNvSpPr>
            <a:spLocks noChangeShapeType="1"/>
          </p:cNvSpPr>
          <p:nvPr/>
        </p:nvSpPr>
        <p:spPr bwMode="auto">
          <a:xfrm>
            <a:off x="5364163" y="2997200"/>
            <a:ext cx="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2" name="Line 32"/>
          <p:cNvSpPr>
            <a:spLocks noChangeShapeType="1"/>
          </p:cNvSpPr>
          <p:nvPr/>
        </p:nvSpPr>
        <p:spPr bwMode="auto">
          <a:xfrm>
            <a:off x="6011863" y="2349500"/>
            <a:ext cx="730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4" name="Line 34"/>
          <p:cNvSpPr>
            <a:spLocks noChangeShapeType="1"/>
          </p:cNvSpPr>
          <p:nvPr/>
        </p:nvSpPr>
        <p:spPr bwMode="auto">
          <a:xfrm flipH="1">
            <a:off x="6084888" y="2420938"/>
            <a:ext cx="215900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5" name="Line 35"/>
          <p:cNvSpPr>
            <a:spLocks noChangeShapeType="1"/>
          </p:cNvSpPr>
          <p:nvPr/>
        </p:nvSpPr>
        <p:spPr bwMode="auto">
          <a:xfrm flipV="1">
            <a:off x="5795963" y="2781300"/>
            <a:ext cx="21590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7" name="Line 37"/>
          <p:cNvSpPr>
            <a:spLocks noChangeShapeType="1"/>
          </p:cNvSpPr>
          <p:nvPr/>
        </p:nvSpPr>
        <p:spPr bwMode="auto">
          <a:xfrm>
            <a:off x="6011863" y="2781300"/>
            <a:ext cx="730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8" name="Line 38"/>
          <p:cNvSpPr>
            <a:spLocks noChangeShapeType="1"/>
          </p:cNvSpPr>
          <p:nvPr/>
        </p:nvSpPr>
        <p:spPr bwMode="auto">
          <a:xfrm>
            <a:off x="5867400" y="2708275"/>
            <a:ext cx="288925" cy="1444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599" name="Line 39"/>
          <p:cNvSpPr>
            <a:spLocks noChangeShapeType="1"/>
          </p:cNvSpPr>
          <p:nvPr/>
        </p:nvSpPr>
        <p:spPr bwMode="auto">
          <a:xfrm>
            <a:off x="5940425" y="2420938"/>
            <a:ext cx="288925" cy="1444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608" name="Line 48"/>
          <p:cNvSpPr>
            <a:spLocks noChangeShapeType="1"/>
          </p:cNvSpPr>
          <p:nvPr/>
        </p:nvSpPr>
        <p:spPr bwMode="auto">
          <a:xfrm>
            <a:off x="3779838" y="47974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609" name="Line 49"/>
          <p:cNvSpPr>
            <a:spLocks noChangeShapeType="1"/>
          </p:cNvSpPr>
          <p:nvPr/>
        </p:nvSpPr>
        <p:spPr bwMode="auto">
          <a:xfrm>
            <a:off x="4932363" y="501332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610" name="Rectangle 50"/>
          <p:cNvSpPr>
            <a:spLocks noChangeArrowheads="1"/>
          </p:cNvSpPr>
          <p:nvPr/>
        </p:nvSpPr>
        <p:spPr bwMode="auto">
          <a:xfrm>
            <a:off x="900113" y="33020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femoral común</a:t>
            </a:r>
          </a:p>
        </p:txBody>
      </p:sp>
      <p:sp>
        <p:nvSpPr>
          <p:cNvPr id="834611" name="Line 51"/>
          <p:cNvSpPr>
            <a:spLocks noChangeShapeType="1"/>
          </p:cNvSpPr>
          <p:nvPr/>
        </p:nvSpPr>
        <p:spPr bwMode="auto">
          <a:xfrm>
            <a:off x="3132138" y="35004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612" name="Rectangle 52"/>
          <p:cNvSpPr>
            <a:spLocks noChangeArrowheads="1"/>
          </p:cNvSpPr>
          <p:nvPr/>
        </p:nvSpPr>
        <p:spPr bwMode="auto">
          <a:xfrm>
            <a:off x="6516688" y="285273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834614" name="Line 54"/>
          <p:cNvSpPr>
            <a:spLocks noChangeShapeType="1"/>
          </p:cNvSpPr>
          <p:nvPr/>
        </p:nvSpPr>
        <p:spPr bwMode="auto">
          <a:xfrm flipH="1">
            <a:off x="6299200" y="30686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616" name="Rectangle 56"/>
          <p:cNvSpPr>
            <a:spLocks noChangeArrowheads="1"/>
          </p:cNvSpPr>
          <p:nvPr/>
        </p:nvSpPr>
        <p:spPr bwMode="auto">
          <a:xfrm>
            <a:off x="6804025" y="1982788"/>
            <a:ext cx="222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Colateral ascendente</a:t>
            </a:r>
          </a:p>
        </p:txBody>
      </p:sp>
      <p:sp>
        <p:nvSpPr>
          <p:cNvPr id="834618" name="Line 58"/>
          <p:cNvSpPr>
            <a:spLocks noChangeShapeType="1"/>
          </p:cNvSpPr>
          <p:nvPr/>
        </p:nvSpPr>
        <p:spPr bwMode="auto">
          <a:xfrm flipH="1">
            <a:off x="6300788" y="22050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4619" name="Rectangle 59"/>
          <p:cNvSpPr>
            <a:spLocks noChangeArrowheads="1"/>
          </p:cNvSpPr>
          <p:nvPr/>
        </p:nvSpPr>
        <p:spPr bwMode="auto">
          <a:xfrm>
            <a:off x="6875463" y="475615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834620" name="Line 60"/>
          <p:cNvSpPr>
            <a:spLocks noChangeShapeType="1"/>
          </p:cNvSpPr>
          <p:nvPr/>
        </p:nvSpPr>
        <p:spPr bwMode="auto">
          <a:xfrm flipH="1">
            <a:off x="6588125" y="49418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Line 2"/>
          <p:cNvSpPr>
            <a:spLocks noChangeShapeType="1"/>
          </p:cNvSpPr>
          <p:nvPr/>
        </p:nvSpPr>
        <p:spPr bwMode="auto">
          <a:xfrm flipH="1">
            <a:off x="3779838" y="1412875"/>
            <a:ext cx="28575" cy="266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39" name="Line 3"/>
          <p:cNvSpPr>
            <a:spLocks noChangeShapeType="1"/>
          </p:cNvSpPr>
          <p:nvPr/>
        </p:nvSpPr>
        <p:spPr bwMode="auto">
          <a:xfrm>
            <a:off x="4932363" y="4513263"/>
            <a:ext cx="26987" cy="143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0" name="Line 4"/>
          <p:cNvSpPr>
            <a:spLocks noChangeShapeType="1"/>
          </p:cNvSpPr>
          <p:nvPr/>
        </p:nvSpPr>
        <p:spPr bwMode="auto">
          <a:xfrm>
            <a:off x="4932363" y="1373188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1" name="Freeform 5"/>
          <p:cNvSpPr>
            <a:spLocks/>
          </p:cNvSpPr>
          <p:nvPr/>
        </p:nvSpPr>
        <p:spPr bwMode="auto">
          <a:xfrm>
            <a:off x="6099175" y="2905125"/>
            <a:ext cx="704850" cy="2963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2" name="Freeform 6"/>
          <p:cNvSpPr>
            <a:spLocks/>
          </p:cNvSpPr>
          <p:nvPr/>
        </p:nvSpPr>
        <p:spPr bwMode="auto">
          <a:xfrm>
            <a:off x="5724525" y="3933825"/>
            <a:ext cx="647700" cy="2016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3" y="37"/>
              </a:cxn>
              <a:cxn ang="0">
                <a:pos x="355" y="237"/>
              </a:cxn>
              <a:cxn ang="0">
                <a:pos x="389" y="670"/>
              </a:cxn>
              <a:cxn ang="0">
                <a:pos x="389" y="1114"/>
              </a:cxn>
              <a:cxn ang="0">
                <a:pos x="378" y="1337"/>
              </a:cxn>
            </a:cxnLst>
            <a:rect l="0" t="0" r="r" b="b"/>
            <a:pathLst>
              <a:path w="398" h="1337">
                <a:moveTo>
                  <a:pt x="0" y="14"/>
                </a:moveTo>
                <a:cubicBezTo>
                  <a:pt x="24" y="18"/>
                  <a:pt x="74" y="0"/>
                  <a:pt x="133" y="37"/>
                </a:cubicBezTo>
                <a:cubicBezTo>
                  <a:pt x="192" y="74"/>
                  <a:pt x="312" y="131"/>
                  <a:pt x="355" y="237"/>
                </a:cubicBezTo>
                <a:cubicBezTo>
                  <a:pt x="398" y="343"/>
                  <a:pt x="383" y="524"/>
                  <a:pt x="389" y="670"/>
                </a:cubicBezTo>
                <a:cubicBezTo>
                  <a:pt x="395" y="816"/>
                  <a:pt x="391" y="1003"/>
                  <a:pt x="389" y="1114"/>
                </a:cubicBezTo>
                <a:cubicBezTo>
                  <a:pt x="387" y="1225"/>
                  <a:pt x="380" y="1291"/>
                  <a:pt x="378" y="1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3" name="Line 7"/>
          <p:cNvSpPr>
            <a:spLocks noChangeShapeType="1"/>
          </p:cNvSpPr>
          <p:nvPr/>
        </p:nvSpPr>
        <p:spPr bwMode="auto">
          <a:xfrm flipV="1">
            <a:off x="6300788" y="4100513"/>
            <a:ext cx="100012" cy="192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4" name="Line 8"/>
          <p:cNvSpPr>
            <a:spLocks noChangeShapeType="1"/>
          </p:cNvSpPr>
          <p:nvPr/>
        </p:nvSpPr>
        <p:spPr bwMode="auto">
          <a:xfrm flipV="1">
            <a:off x="4932363" y="3357563"/>
            <a:ext cx="714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5" name="Line 9"/>
          <p:cNvSpPr>
            <a:spLocks noChangeShapeType="1"/>
          </p:cNvSpPr>
          <p:nvPr/>
        </p:nvSpPr>
        <p:spPr bwMode="auto">
          <a:xfrm flipH="1" flipV="1">
            <a:off x="6567488" y="3933825"/>
            <a:ext cx="198437" cy="155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8" name="Line 12"/>
          <p:cNvSpPr>
            <a:spLocks noChangeShapeType="1"/>
          </p:cNvSpPr>
          <p:nvPr/>
        </p:nvSpPr>
        <p:spPr bwMode="auto">
          <a:xfrm>
            <a:off x="3779838" y="4076700"/>
            <a:ext cx="0" cy="187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49" name="Line 13"/>
          <p:cNvSpPr>
            <a:spLocks noChangeShapeType="1"/>
          </p:cNvSpPr>
          <p:nvPr/>
        </p:nvSpPr>
        <p:spPr bwMode="auto">
          <a:xfrm flipV="1">
            <a:off x="6115050" y="1754188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50" name="Line 14"/>
          <p:cNvSpPr>
            <a:spLocks noChangeShapeType="1"/>
          </p:cNvSpPr>
          <p:nvPr/>
        </p:nvSpPr>
        <p:spPr bwMode="auto">
          <a:xfrm flipV="1">
            <a:off x="5795963" y="1638300"/>
            <a:ext cx="541337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51" name="Text Box 15"/>
          <p:cNvSpPr txBox="1">
            <a:spLocks noChangeArrowheads="1"/>
          </p:cNvSpPr>
          <p:nvPr/>
        </p:nvSpPr>
        <p:spPr bwMode="auto">
          <a:xfrm>
            <a:off x="755650" y="33338"/>
            <a:ext cx="7450138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SAFENO-FEMORAL</a:t>
            </a:r>
          </a:p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Crosotomía</a:t>
            </a:r>
            <a:endParaRPr lang="es-ES_tradnl" sz="32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3552" name="Line 16"/>
          <p:cNvSpPr>
            <a:spLocks noChangeShapeType="1"/>
          </p:cNvSpPr>
          <p:nvPr/>
        </p:nvSpPr>
        <p:spPr bwMode="auto">
          <a:xfrm flipH="1">
            <a:off x="6032500" y="1989138"/>
            <a:ext cx="339725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54" name="Rectangle 18"/>
          <p:cNvSpPr>
            <a:spLocks noChangeArrowheads="1"/>
          </p:cNvSpPr>
          <p:nvPr/>
        </p:nvSpPr>
        <p:spPr bwMode="auto">
          <a:xfrm>
            <a:off x="3635375" y="6237288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3_6</a:t>
            </a:r>
          </a:p>
        </p:txBody>
      </p:sp>
      <p:sp>
        <p:nvSpPr>
          <p:cNvPr id="833555" name="Line 19"/>
          <p:cNvSpPr>
            <a:spLocks noChangeShapeType="1"/>
          </p:cNvSpPr>
          <p:nvPr/>
        </p:nvSpPr>
        <p:spPr bwMode="auto">
          <a:xfrm>
            <a:off x="4932363" y="2781300"/>
            <a:ext cx="71437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3556" name="Line 20"/>
          <p:cNvSpPr>
            <a:spLocks noChangeShapeType="1"/>
          </p:cNvSpPr>
          <p:nvPr/>
        </p:nvSpPr>
        <p:spPr bwMode="auto">
          <a:xfrm>
            <a:off x="4932363" y="3789363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57" name="Line 21"/>
          <p:cNvSpPr>
            <a:spLocks noChangeShapeType="1"/>
          </p:cNvSpPr>
          <p:nvPr/>
        </p:nvSpPr>
        <p:spPr bwMode="auto">
          <a:xfrm>
            <a:off x="5775325" y="2781300"/>
            <a:ext cx="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58" name="Line 22"/>
          <p:cNvSpPr>
            <a:spLocks noChangeShapeType="1"/>
          </p:cNvSpPr>
          <p:nvPr/>
        </p:nvSpPr>
        <p:spPr bwMode="auto">
          <a:xfrm flipH="1">
            <a:off x="5580063" y="27813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59" name="Line 23"/>
          <p:cNvSpPr>
            <a:spLocks noChangeShapeType="1"/>
          </p:cNvSpPr>
          <p:nvPr/>
        </p:nvSpPr>
        <p:spPr bwMode="auto">
          <a:xfrm>
            <a:off x="5362575" y="3357563"/>
            <a:ext cx="36195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60" name="Line 24"/>
          <p:cNvSpPr>
            <a:spLocks noChangeShapeType="1"/>
          </p:cNvSpPr>
          <p:nvPr/>
        </p:nvSpPr>
        <p:spPr bwMode="auto">
          <a:xfrm flipH="1">
            <a:off x="5364163" y="2781300"/>
            <a:ext cx="2159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62" name="Line 26"/>
          <p:cNvSpPr>
            <a:spLocks noChangeShapeType="1"/>
          </p:cNvSpPr>
          <p:nvPr/>
        </p:nvSpPr>
        <p:spPr bwMode="auto">
          <a:xfrm>
            <a:off x="5003800" y="2997200"/>
            <a:ext cx="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63" name="Line 27"/>
          <p:cNvSpPr>
            <a:spLocks noChangeShapeType="1"/>
          </p:cNvSpPr>
          <p:nvPr/>
        </p:nvSpPr>
        <p:spPr bwMode="auto">
          <a:xfrm>
            <a:off x="5919788" y="3357563"/>
            <a:ext cx="35877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64" name="Line 28"/>
          <p:cNvSpPr>
            <a:spLocks noChangeShapeType="1"/>
          </p:cNvSpPr>
          <p:nvPr/>
        </p:nvSpPr>
        <p:spPr bwMode="auto">
          <a:xfrm>
            <a:off x="6588125" y="44370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65" name="Line 29"/>
          <p:cNvSpPr>
            <a:spLocks noChangeShapeType="1"/>
          </p:cNvSpPr>
          <p:nvPr/>
        </p:nvSpPr>
        <p:spPr bwMode="auto">
          <a:xfrm flipV="1">
            <a:off x="3779838" y="4221163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66" name="Line 30"/>
          <p:cNvSpPr>
            <a:spLocks noChangeShapeType="1"/>
          </p:cNvSpPr>
          <p:nvPr/>
        </p:nvSpPr>
        <p:spPr bwMode="auto">
          <a:xfrm>
            <a:off x="4427538" y="4221163"/>
            <a:ext cx="5048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67" name="Line 31"/>
          <p:cNvSpPr>
            <a:spLocks noChangeShapeType="1"/>
          </p:cNvSpPr>
          <p:nvPr/>
        </p:nvSpPr>
        <p:spPr bwMode="auto">
          <a:xfrm>
            <a:off x="5364163" y="2997200"/>
            <a:ext cx="0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70" name="Line 34"/>
          <p:cNvSpPr>
            <a:spLocks noChangeShapeType="1"/>
          </p:cNvSpPr>
          <p:nvPr/>
        </p:nvSpPr>
        <p:spPr bwMode="auto">
          <a:xfrm>
            <a:off x="5795963" y="2781300"/>
            <a:ext cx="71437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73" name="Line 37"/>
          <p:cNvSpPr>
            <a:spLocks noChangeShapeType="1"/>
          </p:cNvSpPr>
          <p:nvPr/>
        </p:nvSpPr>
        <p:spPr bwMode="auto">
          <a:xfrm flipH="1">
            <a:off x="5940425" y="2924175"/>
            <a:ext cx="215900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74" name="Rectangle 38"/>
          <p:cNvSpPr>
            <a:spLocks noChangeArrowheads="1"/>
          </p:cNvSpPr>
          <p:nvPr/>
        </p:nvSpPr>
        <p:spPr bwMode="auto">
          <a:xfrm>
            <a:off x="684213" y="33020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femoral común</a:t>
            </a:r>
          </a:p>
        </p:txBody>
      </p:sp>
      <p:sp>
        <p:nvSpPr>
          <p:cNvPr id="833575" name="Line 39"/>
          <p:cNvSpPr>
            <a:spLocks noChangeShapeType="1"/>
          </p:cNvSpPr>
          <p:nvPr/>
        </p:nvSpPr>
        <p:spPr bwMode="auto">
          <a:xfrm>
            <a:off x="2916238" y="3500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76" name="Rectangle 40"/>
          <p:cNvSpPr>
            <a:spLocks noChangeArrowheads="1"/>
          </p:cNvSpPr>
          <p:nvPr/>
        </p:nvSpPr>
        <p:spPr bwMode="auto">
          <a:xfrm>
            <a:off x="6516688" y="2924175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interna</a:t>
            </a:r>
          </a:p>
        </p:txBody>
      </p:sp>
      <p:sp>
        <p:nvSpPr>
          <p:cNvPr id="833577" name="Line 41"/>
          <p:cNvSpPr>
            <a:spLocks noChangeShapeType="1"/>
          </p:cNvSpPr>
          <p:nvPr/>
        </p:nvSpPr>
        <p:spPr bwMode="auto">
          <a:xfrm flipH="1">
            <a:off x="6084888" y="3141663"/>
            <a:ext cx="5032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78" name="Rectangle 42"/>
          <p:cNvSpPr>
            <a:spLocks noChangeArrowheads="1"/>
          </p:cNvSpPr>
          <p:nvPr/>
        </p:nvSpPr>
        <p:spPr bwMode="auto">
          <a:xfrm>
            <a:off x="6946900" y="446722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interna</a:t>
            </a:r>
          </a:p>
        </p:txBody>
      </p:sp>
      <p:sp>
        <p:nvSpPr>
          <p:cNvPr id="833579" name="Line 43"/>
          <p:cNvSpPr>
            <a:spLocks noChangeShapeType="1"/>
          </p:cNvSpPr>
          <p:nvPr/>
        </p:nvSpPr>
        <p:spPr bwMode="auto">
          <a:xfrm flipH="1">
            <a:off x="6659563" y="46529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3580" name="Rectangle 44"/>
          <p:cNvSpPr>
            <a:spLocks noChangeArrowheads="1"/>
          </p:cNvSpPr>
          <p:nvPr/>
        </p:nvSpPr>
        <p:spPr bwMode="auto">
          <a:xfrm>
            <a:off x="6597650" y="2341563"/>
            <a:ext cx="222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Colateral ascendente</a:t>
            </a:r>
          </a:p>
        </p:txBody>
      </p:sp>
      <p:sp>
        <p:nvSpPr>
          <p:cNvPr id="833582" name="Line 46"/>
          <p:cNvSpPr>
            <a:spLocks noChangeShapeType="1"/>
          </p:cNvSpPr>
          <p:nvPr/>
        </p:nvSpPr>
        <p:spPr bwMode="auto">
          <a:xfrm flipH="1">
            <a:off x="615632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Line 2"/>
          <p:cNvSpPr>
            <a:spLocks noChangeShapeType="1"/>
          </p:cNvSpPr>
          <p:nvPr/>
        </p:nvSpPr>
        <p:spPr bwMode="auto">
          <a:xfrm>
            <a:off x="3492500" y="16637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1" name="Line 3"/>
          <p:cNvSpPr>
            <a:spLocks noChangeShapeType="1"/>
          </p:cNvSpPr>
          <p:nvPr/>
        </p:nvSpPr>
        <p:spPr bwMode="auto">
          <a:xfrm>
            <a:off x="4643438" y="3860800"/>
            <a:ext cx="0" cy="237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2" name="Line 4"/>
          <p:cNvSpPr>
            <a:spLocks noChangeShapeType="1"/>
          </p:cNvSpPr>
          <p:nvPr/>
        </p:nvSpPr>
        <p:spPr bwMode="auto">
          <a:xfrm>
            <a:off x="4643438" y="16637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3" name="Freeform 5"/>
          <p:cNvSpPr>
            <a:spLocks/>
          </p:cNvSpPr>
          <p:nvPr/>
        </p:nvSpPr>
        <p:spPr bwMode="auto">
          <a:xfrm>
            <a:off x="5889625" y="3859213"/>
            <a:ext cx="631825" cy="266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4" name="Freeform 6"/>
          <p:cNvSpPr>
            <a:spLocks/>
          </p:cNvSpPr>
          <p:nvPr/>
        </p:nvSpPr>
        <p:spPr bwMode="auto">
          <a:xfrm>
            <a:off x="5745163" y="4364038"/>
            <a:ext cx="360362" cy="2160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5" name="Line 7"/>
          <p:cNvSpPr>
            <a:spLocks noChangeShapeType="1"/>
          </p:cNvSpPr>
          <p:nvPr/>
        </p:nvSpPr>
        <p:spPr bwMode="auto">
          <a:xfrm flipV="1">
            <a:off x="6105525" y="4675188"/>
            <a:ext cx="55563" cy="193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6" name="Line 8"/>
          <p:cNvSpPr>
            <a:spLocks noChangeShapeType="1"/>
          </p:cNvSpPr>
          <p:nvPr/>
        </p:nvSpPr>
        <p:spPr bwMode="auto">
          <a:xfrm flipH="1" flipV="1">
            <a:off x="4427538" y="3716338"/>
            <a:ext cx="21590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7" name="Line 9"/>
          <p:cNvSpPr>
            <a:spLocks noChangeShapeType="1"/>
          </p:cNvSpPr>
          <p:nvPr/>
        </p:nvSpPr>
        <p:spPr bwMode="auto">
          <a:xfrm flipH="1">
            <a:off x="4356100" y="3111500"/>
            <a:ext cx="287338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8" name="Line 10"/>
          <p:cNvSpPr>
            <a:spLocks noChangeShapeType="1"/>
          </p:cNvSpPr>
          <p:nvPr/>
        </p:nvSpPr>
        <p:spPr bwMode="auto">
          <a:xfrm flipH="1" flipV="1">
            <a:off x="6300788" y="4616450"/>
            <a:ext cx="142875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19" name="Line 11"/>
          <p:cNvSpPr>
            <a:spLocks noChangeShapeType="1"/>
          </p:cNvSpPr>
          <p:nvPr/>
        </p:nvSpPr>
        <p:spPr bwMode="auto">
          <a:xfrm>
            <a:off x="3492500" y="43307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20" name="Freeform 12"/>
          <p:cNvSpPr>
            <a:spLocks/>
          </p:cNvSpPr>
          <p:nvPr/>
        </p:nvSpPr>
        <p:spPr bwMode="auto">
          <a:xfrm>
            <a:off x="4643438" y="3111500"/>
            <a:ext cx="406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21" name="Line 13"/>
          <p:cNvSpPr>
            <a:spLocks noChangeShapeType="1"/>
          </p:cNvSpPr>
          <p:nvPr/>
        </p:nvSpPr>
        <p:spPr bwMode="auto">
          <a:xfrm flipV="1">
            <a:off x="5364163" y="2060575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22" name="Line 14"/>
          <p:cNvSpPr>
            <a:spLocks noChangeShapeType="1"/>
          </p:cNvSpPr>
          <p:nvPr/>
        </p:nvSpPr>
        <p:spPr bwMode="auto">
          <a:xfrm flipV="1">
            <a:off x="5049838" y="1968500"/>
            <a:ext cx="542925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36623" name="Text Box 15"/>
          <p:cNvSpPr txBox="1">
            <a:spLocks noChangeArrowheads="1"/>
          </p:cNvSpPr>
          <p:nvPr/>
        </p:nvSpPr>
        <p:spPr bwMode="auto">
          <a:xfrm>
            <a:off x="900113" y="188913"/>
            <a:ext cx="74501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SAFENO-POPLÍTEA</a:t>
            </a:r>
          </a:p>
          <a:p>
            <a:pPr algn="ctr"/>
            <a:r>
              <a:rPr lang="es-ES_tradnl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Interrupción cayado de safena externa</a:t>
            </a:r>
          </a:p>
          <a:p>
            <a:pPr algn="ctr"/>
            <a:endParaRPr lang="es-ES_tradnl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6624" name="Rectangle 16"/>
          <p:cNvSpPr>
            <a:spLocks noChangeArrowheads="1"/>
          </p:cNvSpPr>
          <p:nvPr/>
        </p:nvSpPr>
        <p:spPr bwMode="auto">
          <a:xfrm>
            <a:off x="6475413" y="3886200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836625" name="Text Box 17"/>
          <p:cNvSpPr txBox="1">
            <a:spLocks noChangeArrowheads="1"/>
          </p:cNvSpPr>
          <p:nvPr/>
        </p:nvSpPr>
        <p:spPr bwMode="auto">
          <a:xfrm>
            <a:off x="3132138" y="630872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3_7</a:t>
            </a:r>
          </a:p>
        </p:txBody>
      </p:sp>
      <p:sp>
        <p:nvSpPr>
          <p:cNvPr id="836626" name="Line 18"/>
          <p:cNvSpPr>
            <a:spLocks noChangeShapeType="1"/>
          </p:cNvSpPr>
          <p:nvPr/>
        </p:nvSpPr>
        <p:spPr bwMode="auto">
          <a:xfrm flipV="1">
            <a:off x="34925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27" name="Line 19"/>
          <p:cNvSpPr>
            <a:spLocks noChangeShapeType="1"/>
          </p:cNvSpPr>
          <p:nvPr/>
        </p:nvSpPr>
        <p:spPr bwMode="auto">
          <a:xfrm flipH="1" flipV="1">
            <a:off x="41402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28" name="Line 20"/>
          <p:cNvSpPr>
            <a:spLocks noChangeShapeType="1"/>
          </p:cNvSpPr>
          <p:nvPr/>
        </p:nvSpPr>
        <p:spPr bwMode="auto">
          <a:xfrm flipV="1">
            <a:off x="3492500" y="42926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29" name="Line 21"/>
          <p:cNvSpPr>
            <a:spLocks noChangeShapeType="1"/>
          </p:cNvSpPr>
          <p:nvPr/>
        </p:nvSpPr>
        <p:spPr bwMode="auto">
          <a:xfrm flipV="1">
            <a:off x="3492500" y="1989138"/>
            <a:ext cx="503238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30" name="Line 22"/>
          <p:cNvSpPr>
            <a:spLocks noChangeShapeType="1"/>
          </p:cNvSpPr>
          <p:nvPr/>
        </p:nvSpPr>
        <p:spPr bwMode="auto">
          <a:xfrm flipH="1" flipV="1">
            <a:off x="4140200" y="1989138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31" name="Text Box 23"/>
          <p:cNvSpPr txBox="1">
            <a:spLocks noChangeArrowheads="1"/>
          </p:cNvSpPr>
          <p:nvPr/>
        </p:nvSpPr>
        <p:spPr bwMode="auto">
          <a:xfrm>
            <a:off x="900113" y="30686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1800" b="1">
                <a:solidFill>
                  <a:schemeClr val="tx1"/>
                </a:solidFill>
              </a:rPr>
              <a:t>Vena poplítea</a:t>
            </a:r>
          </a:p>
        </p:txBody>
      </p:sp>
      <p:sp>
        <p:nvSpPr>
          <p:cNvPr id="836632" name="Line 24"/>
          <p:cNvSpPr>
            <a:spLocks noChangeShapeType="1"/>
          </p:cNvSpPr>
          <p:nvPr/>
        </p:nvSpPr>
        <p:spPr bwMode="auto">
          <a:xfrm>
            <a:off x="2843213" y="3284538"/>
            <a:ext cx="1081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33" name="Rectangle 25"/>
          <p:cNvSpPr>
            <a:spLocks noChangeArrowheads="1"/>
          </p:cNvSpPr>
          <p:nvPr/>
        </p:nvSpPr>
        <p:spPr bwMode="auto">
          <a:xfrm>
            <a:off x="6272213" y="3302000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Cayado de safena externa</a:t>
            </a:r>
          </a:p>
        </p:txBody>
      </p:sp>
      <p:sp>
        <p:nvSpPr>
          <p:cNvPr id="836634" name="Line 26"/>
          <p:cNvSpPr>
            <a:spLocks noChangeShapeType="1"/>
          </p:cNvSpPr>
          <p:nvPr/>
        </p:nvSpPr>
        <p:spPr bwMode="auto">
          <a:xfrm flipH="1">
            <a:off x="6516688" y="3500438"/>
            <a:ext cx="1223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35" name="Rectangle 27"/>
          <p:cNvSpPr>
            <a:spLocks noChangeArrowheads="1"/>
          </p:cNvSpPr>
          <p:nvPr/>
        </p:nvSpPr>
        <p:spPr bwMode="auto">
          <a:xfrm>
            <a:off x="6127750" y="24860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de Giacomini</a:t>
            </a:r>
          </a:p>
        </p:txBody>
      </p:sp>
      <p:sp>
        <p:nvSpPr>
          <p:cNvPr id="836636" name="Line 28"/>
          <p:cNvSpPr>
            <a:spLocks noChangeShapeType="1"/>
          </p:cNvSpPr>
          <p:nvPr/>
        </p:nvSpPr>
        <p:spPr bwMode="auto">
          <a:xfrm flipH="1">
            <a:off x="5508625" y="2708275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37" name="Line 29"/>
          <p:cNvSpPr>
            <a:spLocks noChangeShapeType="1"/>
          </p:cNvSpPr>
          <p:nvPr/>
        </p:nvSpPr>
        <p:spPr bwMode="auto">
          <a:xfrm flipH="1">
            <a:off x="5529263" y="3714750"/>
            <a:ext cx="288925" cy="6492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38" name="Line 30"/>
          <p:cNvSpPr>
            <a:spLocks noChangeShapeType="1"/>
          </p:cNvSpPr>
          <p:nvPr/>
        </p:nvSpPr>
        <p:spPr bwMode="auto">
          <a:xfrm flipH="1">
            <a:off x="5673725" y="3859213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39" name="Line 31"/>
          <p:cNvSpPr>
            <a:spLocks noChangeShapeType="1"/>
          </p:cNvSpPr>
          <p:nvPr/>
        </p:nvSpPr>
        <p:spPr bwMode="auto">
          <a:xfrm>
            <a:off x="5673725" y="4075113"/>
            <a:ext cx="714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43" name="Arc 35"/>
          <p:cNvSpPr>
            <a:spLocks/>
          </p:cNvSpPr>
          <p:nvPr/>
        </p:nvSpPr>
        <p:spPr bwMode="auto">
          <a:xfrm>
            <a:off x="4643438" y="3860800"/>
            <a:ext cx="433387" cy="144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836644" name="Line 36"/>
          <p:cNvSpPr>
            <a:spLocks noChangeShapeType="1"/>
          </p:cNvSpPr>
          <p:nvPr/>
        </p:nvSpPr>
        <p:spPr bwMode="auto">
          <a:xfrm>
            <a:off x="5364163" y="3214688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45" name="Line 37"/>
          <p:cNvSpPr>
            <a:spLocks noChangeShapeType="1"/>
          </p:cNvSpPr>
          <p:nvPr/>
        </p:nvSpPr>
        <p:spPr bwMode="auto">
          <a:xfrm flipH="1">
            <a:off x="5076825" y="3716338"/>
            <a:ext cx="2873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46" name="Line 38"/>
          <p:cNvSpPr>
            <a:spLocks noChangeShapeType="1"/>
          </p:cNvSpPr>
          <p:nvPr/>
        </p:nvSpPr>
        <p:spPr bwMode="auto">
          <a:xfrm flipH="1">
            <a:off x="5219700" y="3429000"/>
            <a:ext cx="287338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47" name="Line 39"/>
          <p:cNvSpPr>
            <a:spLocks noChangeShapeType="1"/>
          </p:cNvSpPr>
          <p:nvPr/>
        </p:nvSpPr>
        <p:spPr bwMode="auto">
          <a:xfrm flipV="1">
            <a:off x="5076825" y="2997200"/>
            <a:ext cx="21590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48" name="Line 40"/>
          <p:cNvSpPr>
            <a:spLocks noChangeShapeType="1"/>
          </p:cNvSpPr>
          <p:nvPr/>
        </p:nvSpPr>
        <p:spPr bwMode="auto">
          <a:xfrm>
            <a:off x="5292725" y="2997200"/>
            <a:ext cx="71438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49" name="Line 41"/>
          <p:cNvSpPr>
            <a:spLocks noChangeShapeType="1"/>
          </p:cNvSpPr>
          <p:nvPr/>
        </p:nvSpPr>
        <p:spPr bwMode="auto">
          <a:xfrm>
            <a:off x="5076825" y="35004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50" name="Line 42"/>
          <p:cNvSpPr>
            <a:spLocks noChangeShapeType="1"/>
          </p:cNvSpPr>
          <p:nvPr/>
        </p:nvSpPr>
        <p:spPr bwMode="auto">
          <a:xfrm>
            <a:off x="6300788" y="55165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36651" name="Text Box 43"/>
          <p:cNvSpPr txBox="1">
            <a:spLocks noChangeArrowheads="1"/>
          </p:cNvSpPr>
          <p:nvPr/>
        </p:nvSpPr>
        <p:spPr bwMode="auto">
          <a:xfrm>
            <a:off x="6732588" y="5300663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Vena safena externa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3" y="609600"/>
            <a:ext cx="8872537" cy="1143000"/>
          </a:xfrm>
        </p:spPr>
        <p:txBody>
          <a:bodyPr/>
          <a:lstStyle/>
          <a:p>
            <a:r>
              <a:rPr lang="es-ES" b="1">
                <a:solidFill>
                  <a:schemeClr val="tx1"/>
                </a:solidFill>
              </a:rPr>
              <a:t>Insuficiencia venosa superficial:</a:t>
            </a:r>
            <a:br>
              <a:rPr lang="es-ES" b="1">
                <a:solidFill>
                  <a:schemeClr val="tx1"/>
                </a:solidFill>
              </a:rPr>
            </a:br>
            <a:r>
              <a:rPr lang="es-ES" b="1">
                <a:solidFill>
                  <a:schemeClr val="tx1"/>
                </a:solidFill>
              </a:rPr>
              <a:t>Varices</a:t>
            </a: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3924300" y="62722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1_19</a:t>
            </a:r>
          </a:p>
        </p:txBody>
      </p:sp>
      <p:pic>
        <p:nvPicPr>
          <p:cNvPr id="391175" name="Picture 7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05038"/>
            <a:ext cx="5184775" cy="3598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259138" y="944563"/>
            <a:ext cx="1917700" cy="2393950"/>
            <a:chOff x="2059" y="991"/>
            <a:chExt cx="2089" cy="1709"/>
          </a:xfrm>
        </p:grpSpPr>
        <p:sp>
          <p:nvSpPr>
            <p:cNvPr id="25603" name="Freeform 3"/>
            <p:cNvSpPr>
              <a:spLocks/>
            </p:cNvSpPr>
            <p:nvPr/>
          </p:nvSpPr>
          <p:spPr bwMode="auto">
            <a:xfrm>
              <a:off x="2059" y="991"/>
              <a:ext cx="2089" cy="1709"/>
            </a:xfrm>
            <a:custGeom>
              <a:avLst/>
              <a:gdLst/>
              <a:ahLst/>
              <a:cxnLst>
                <a:cxn ang="0">
                  <a:pos x="578" y="258"/>
                </a:cxn>
                <a:cxn ang="0">
                  <a:pos x="668" y="147"/>
                </a:cxn>
                <a:cxn ang="0">
                  <a:pos x="754" y="74"/>
                </a:cxn>
                <a:cxn ang="0">
                  <a:pos x="849" y="20"/>
                </a:cxn>
                <a:cxn ang="0">
                  <a:pos x="955" y="0"/>
                </a:cxn>
                <a:cxn ang="0">
                  <a:pos x="1058" y="14"/>
                </a:cxn>
                <a:cxn ang="0">
                  <a:pos x="1143" y="45"/>
                </a:cxn>
                <a:cxn ang="0">
                  <a:pos x="1231" y="88"/>
                </a:cxn>
                <a:cxn ang="0">
                  <a:pos x="1311" y="160"/>
                </a:cxn>
                <a:cxn ang="0">
                  <a:pos x="1350" y="239"/>
                </a:cxn>
                <a:cxn ang="0">
                  <a:pos x="1368" y="309"/>
                </a:cxn>
                <a:cxn ang="0">
                  <a:pos x="1420" y="361"/>
                </a:cxn>
                <a:cxn ang="0">
                  <a:pos x="1477" y="397"/>
                </a:cxn>
                <a:cxn ang="0">
                  <a:pos x="1522" y="460"/>
                </a:cxn>
                <a:cxn ang="0">
                  <a:pos x="1585" y="531"/>
                </a:cxn>
                <a:cxn ang="0">
                  <a:pos x="1651" y="631"/>
                </a:cxn>
                <a:cxn ang="0">
                  <a:pos x="1696" y="743"/>
                </a:cxn>
                <a:cxn ang="0">
                  <a:pos x="1729" y="874"/>
                </a:cxn>
                <a:cxn ang="0">
                  <a:pos x="1758" y="995"/>
                </a:cxn>
                <a:cxn ang="0">
                  <a:pos x="1786" y="1110"/>
                </a:cxn>
                <a:cxn ang="0">
                  <a:pos x="1802" y="1250"/>
                </a:cxn>
                <a:cxn ang="0">
                  <a:pos x="1800" y="1366"/>
                </a:cxn>
                <a:cxn ang="0">
                  <a:pos x="1789" y="1443"/>
                </a:cxn>
                <a:cxn ang="0">
                  <a:pos x="1747" y="1506"/>
                </a:cxn>
                <a:cxn ang="0">
                  <a:pos x="1661" y="1554"/>
                </a:cxn>
                <a:cxn ang="0">
                  <a:pos x="1543" y="1574"/>
                </a:cxn>
                <a:cxn ang="0">
                  <a:pos x="1419" y="1585"/>
                </a:cxn>
                <a:cxn ang="0">
                  <a:pos x="1275" y="1597"/>
                </a:cxn>
                <a:cxn ang="0">
                  <a:pos x="1153" y="1591"/>
                </a:cxn>
                <a:cxn ang="0">
                  <a:pos x="1055" y="1581"/>
                </a:cxn>
                <a:cxn ang="0">
                  <a:pos x="952" y="1552"/>
                </a:cxn>
                <a:cxn ang="0">
                  <a:pos x="839" y="1513"/>
                </a:cxn>
                <a:cxn ang="0">
                  <a:pos x="732" y="1469"/>
                </a:cxn>
                <a:cxn ang="0">
                  <a:pos x="629" y="1417"/>
                </a:cxn>
                <a:cxn ang="0">
                  <a:pos x="530" y="1350"/>
                </a:cxn>
                <a:cxn ang="0">
                  <a:pos x="451" y="1286"/>
                </a:cxn>
                <a:cxn ang="0">
                  <a:pos x="374" y="1183"/>
                </a:cxn>
                <a:cxn ang="0">
                  <a:pos x="317" y="1104"/>
                </a:cxn>
                <a:cxn ang="0">
                  <a:pos x="268" y="1056"/>
                </a:cxn>
                <a:cxn ang="0">
                  <a:pos x="200" y="1030"/>
                </a:cxn>
                <a:cxn ang="0">
                  <a:pos x="116" y="974"/>
                </a:cxn>
                <a:cxn ang="0">
                  <a:pos x="58" y="897"/>
                </a:cxn>
                <a:cxn ang="0">
                  <a:pos x="13" y="816"/>
                </a:cxn>
                <a:cxn ang="0">
                  <a:pos x="0" y="718"/>
                </a:cxn>
                <a:cxn ang="0">
                  <a:pos x="13" y="627"/>
                </a:cxn>
                <a:cxn ang="0">
                  <a:pos x="51" y="524"/>
                </a:cxn>
                <a:cxn ang="0">
                  <a:pos x="113" y="429"/>
                </a:cxn>
                <a:cxn ang="0">
                  <a:pos x="177" y="365"/>
                </a:cxn>
                <a:cxn ang="0">
                  <a:pos x="261" y="316"/>
                </a:cxn>
                <a:cxn ang="0">
                  <a:pos x="379" y="295"/>
                </a:cxn>
                <a:cxn ang="0">
                  <a:pos x="491" y="302"/>
                </a:cxn>
              </a:cxnLst>
              <a:rect l="0" t="0" r="r" b="b"/>
              <a:pathLst>
                <a:path w="1809" h="1597">
                  <a:moveTo>
                    <a:pt x="526" y="296"/>
                  </a:moveTo>
                  <a:lnTo>
                    <a:pt x="578" y="258"/>
                  </a:lnTo>
                  <a:lnTo>
                    <a:pt x="623" y="203"/>
                  </a:lnTo>
                  <a:lnTo>
                    <a:pt x="668" y="147"/>
                  </a:lnTo>
                  <a:lnTo>
                    <a:pt x="709" y="111"/>
                  </a:lnTo>
                  <a:lnTo>
                    <a:pt x="754" y="74"/>
                  </a:lnTo>
                  <a:lnTo>
                    <a:pt x="809" y="42"/>
                  </a:lnTo>
                  <a:lnTo>
                    <a:pt x="849" y="20"/>
                  </a:lnTo>
                  <a:lnTo>
                    <a:pt x="900" y="9"/>
                  </a:lnTo>
                  <a:lnTo>
                    <a:pt x="955" y="0"/>
                  </a:lnTo>
                  <a:lnTo>
                    <a:pt x="1012" y="6"/>
                  </a:lnTo>
                  <a:lnTo>
                    <a:pt x="1058" y="14"/>
                  </a:lnTo>
                  <a:lnTo>
                    <a:pt x="1096" y="23"/>
                  </a:lnTo>
                  <a:lnTo>
                    <a:pt x="1143" y="45"/>
                  </a:lnTo>
                  <a:lnTo>
                    <a:pt x="1191" y="68"/>
                  </a:lnTo>
                  <a:lnTo>
                    <a:pt x="1231" y="88"/>
                  </a:lnTo>
                  <a:lnTo>
                    <a:pt x="1276" y="121"/>
                  </a:lnTo>
                  <a:lnTo>
                    <a:pt x="1311" y="160"/>
                  </a:lnTo>
                  <a:lnTo>
                    <a:pt x="1339" y="209"/>
                  </a:lnTo>
                  <a:lnTo>
                    <a:pt x="1350" y="239"/>
                  </a:lnTo>
                  <a:lnTo>
                    <a:pt x="1352" y="277"/>
                  </a:lnTo>
                  <a:lnTo>
                    <a:pt x="1368" y="309"/>
                  </a:lnTo>
                  <a:lnTo>
                    <a:pt x="1391" y="339"/>
                  </a:lnTo>
                  <a:lnTo>
                    <a:pt x="1420" y="361"/>
                  </a:lnTo>
                  <a:lnTo>
                    <a:pt x="1455" y="378"/>
                  </a:lnTo>
                  <a:lnTo>
                    <a:pt x="1477" y="397"/>
                  </a:lnTo>
                  <a:lnTo>
                    <a:pt x="1494" y="424"/>
                  </a:lnTo>
                  <a:lnTo>
                    <a:pt x="1522" y="460"/>
                  </a:lnTo>
                  <a:lnTo>
                    <a:pt x="1551" y="495"/>
                  </a:lnTo>
                  <a:lnTo>
                    <a:pt x="1585" y="531"/>
                  </a:lnTo>
                  <a:lnTo>
                    <a:pt x="1617" y="566"/>
                  </a:lnTo>
                  <a:lnTo>
                    <a:pt x="1651" y="631"/>
                  </a:lnTo>
                  <a:lnTo>
                    <a:pt x="1677" y="694"/>
                  </a:lnTo>
                  <a:lnTo>
                    <a:pt x="1696" y="743"/>
                  </a:lnTo>
                  <a:lnTo>
                    <a:pt x="1710" y="807"/>
                  </a:lnTo>
                  <a:lnTo>
                    <a:pt x="1729" y="874"/>
                  </a:lnTo>
                  <a:lnTo>
                    <a:pt x="1745" y="936"/>
                  </a:lnTo>
                  <a:lnTo>
                    <a:pt x="1758" y="995"/>
                  </a:lnTo>
                  <a:lnTo>
                    <a:pt x="1771" y="1055"/>
                  </a:lnTo>
                  <a:lnTo>
                    <a:pt x="1786" y="1110"/>
                  </a:lnTo>
                  <a:lnTo>
                    <a:pt x="1794" y="1178"/>
                  </a:lnTo>
                  <a:lnTo>
                    <a:pt x="1802" y="1250"/>
                  </a:lnTo>
                  <a:lnTo>
                    <a:pt x="1809" y="1316"/>
                  </a:lnTo>
                  <a:lnTo>
                    <a:pt x="1800" y="1366"/>
                  </a:lnTo>
                  <a:lnTo>
                    <a:pt x="1794" y="1407"/>
                  </a:lnTo>
                  <a:lnTo>
                    <a:pt x="1789" y="1443"/>
                  </a:lnTo>
                  <a:lnTo>
                    <a:pt x="1774" y="1474"/>
                  </a:lnTo>
                  <a:lnTo>
                    <a:pt x="1747" y="1506"/>
                  </a:lnTo>
                  <a:lnTo>
                    <a:pt x="1709" y="1537"/>
                  </a:lnTo>
                  <a:lnTo>
                    <a:pt x="1661" y="1554"/>
                  </a:lnTo>
                  <a:lnTo>
                    <a:pt x="1607" y="1566"/>
                  </a:lnTo>
                  <a:lnTo>
                    <a:pt x="1543" y="1574"/>
                  </a:lnTo>
                  <a:lnTo>
                    <a:pt x="1484" y="1582"/>
                  </a:lnTo>
                  <a:lnTo>
                    <a:pt x="1419" y="1585"/>
                  </a:lnTo>
                  <a:lnTo>
                    <a:pt x="1342" y="1591"/>
                  </a:lnTo>
                  <a:lnTo>
                    <a:pt x="1275" y="1597"/>
                  </a:lnTo>
                  <a:lnTo>
                    <a:pt x="1214" y="1597"/>
                  </a:lnTo>
                  <a:lnTo>
                    <a:pt x="1153" y="1591"/>
                  </a:lnTo>
                  <a:lnTo>
                    <a:pt x="1098" y="1585"/>
                  </a:lnTo>
                  <a:lnTo>
                    <a:pt x="1055" y="1581"/>
                  </a:lnTo>
                  <a:lnTo>
                    <a:pt x="1009" y="1568"/>
                  </a:lnTo>
                  <a:lnTo>
                    <a:pt x="952" y="1552"/>
                  </a:lnTo>
                  <a:lnTo>
                    <a:pt x="888" y="1532"/>
                  </a:lnTo>
                  <a:lnTo>
                    <a:pt x="839" y="1513"/>
                  </a:lnTo>
                  <a:lnTo>
                    <a:pt x="780" y="1490"/>
                  </a:lnTo>
                  <a:lnTo>
                    <a:pt x="732" y="1469"/>
                  </a:lnTo>
                  <a:lnTo>
                    <a:pt x="682" y="1444"/>
                  </a:lnTo>
                  <a:lnTo>
                    <a:pt x="629" y="1417"/>
                  </a:lnTo>
                  <a:lnTo>
                    <a:pt x="580" y="1387"/>
                  </a:lnTo>
                  <a:lnTo>
                    <a:pt x="530" y="1350"/>
                  </a:lnTo>
                  <a:lnTo>
                    <a:pt x="485" y="1315"/>
                  </a:lnTo>
                  <a:lnTo>
                    <a:pt x="451" y="1286"/>
                  </a:lnTo>
                  <a:lnTo>
                    <a:pt x="408" y="1229"/>
                  </a:lnTo>
                  <a:lnTo>
                    <a:pt x="374" y="1183"/>
                  </a:lnTo>
                  <a:lnTo>
                    <a:pt x="338" y="1133"/>
                  </a:lnTo>
                  <a:lnTo>
                    <a:pt x="317" y="1104"/>
                  </a:lnTo>
                  <a:lnTo>
                    <a:pt x="300" y="1065"/>
                  </a:lnTo>
                  <a:lnTo>
                    <a:pt x="268" y="1056"/>
                  </a:lnTo>
                  <a:lnTo>
                    <a:pt x="233" y="1045"/>
                  </a:lnTo>
                  <a:lnTo>
                    <a:pt x="200" y="1030"/>
                  </a:lnTo>
                  <a:lnTo>
                    <a:pt x="158" y="1005"/>
                  </a:lnTo>
                  <a:lnTo>
                    <a:pt x="116" y="974"/>
                  </a:lnTo>
                  <a:lnTo>
                    <a:pt x="89" y="939"/>
                  </a:lnTo>
                  <a:lnTo>
                    <a:pt x="58" y="897"/>
                  </a:lnTo>
                  <a:lnTo>
                    <a:pt x="34" y="858"/>
                  </a:lnTo>
                  <a:lnTo>
                    <a:pt x="13" y="816"/>
                  </a:lnTo>
                  <a:lnTo>
                    <a:pt x="4" y="775"/>
                  </a:lnTo>
                  <a:lnTo>
                    <a:pt x="0" y="718"/>
                  </a:lnTo>
                  <a:lnTo>
                    <a:pt x="3" y="673"/>
                  </a:lnTo>
                  <a:lnTo>
                    <a:pt x="13" y="627"/>
                  </a:lnTo>
                  <a:lnTo>
                    <a:pt x="28" y="575"/>
                  </a:lnTo>
                  <a:lnTo>
                    <a:pt x="51" y="524"/>
                  </a:lnTo>
                  <a:lnTo>
                    <a:pt x="79" y="474"/>
                  </a:lnTo>
                  <a:lnTo>
                    <a:pt x="113" y="429"/>
                  </a:lnTo>
                  <a:lnTo>
                    <a:pt x="141" y="397"/>
                  </a:lnTo>
                  <a:lnTo>
                    <a:pt x="177" y="365"/>
                  </a:lnTo>
                  <a:lnTo>
                    <a:pt x="219" y="336"/>
                  </a:lnTo>
                  <a:lnTo>
                    <a:pt x="261" y="316"/>
                  </a:lnTo>
                  <a:lnTo>
                    <a:pt x="313" y="303"/>
                  </a:lnTo>
                  <a:lnTo>
                    <a:pt x="379" y="295"/>
                  </a:lnTo>
                  <a:lnTo>
                    <a:pt x="437" y="296"/>
                  </a:lnTo>
                  <a:lnTo>
                    <a:pt x="491" y="302"/>
                  </a:lnTo>
                  <a:lnTo>
                    <a:pt x="526" y="296"/>
                  </a:lnTo>
                  <a:close/>
                </a:path>
              </a:pathLst>
            </a:custGeom>
            <a:solidFill>
              <a:srgbClr val="FFC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auto">
            <a:xfrm>
              <a:off x="2492" y="1418"/>
              <a:ext cx="1656" cy="1282"/>
            </a:xfrm>
            <a:custGeom>
              <a:avLst/>
              <a:gdLst/>
              <a:ahLst/>
              <a:cxnLst>
                <a:cxn ang="0">
                  <a:pos x="1098" y="26"/>
                </a:cxn>
                <a:cxn ang="0">
                  <a:pos x="1120" y="28"/>
                </a:cxn>
                <a:cxn ang="0">
                  <a:pos x="1177" y="99"/>
                </a:cxn>
                <a:cxn ang="0">
                  <a:pos x="1243" y="170"/>
                </a:cxn>
                <a:cxn ang="0">
                  <a:pos x="1303" y="298"/>
                </a:cxn>
                <a:cxn ang="0">
                  <a:pos x="1336" y="410"/>
                </a:cxn>
                <a:cxn ang="0">
                  <a:pos x="1371" y="539"/>
                </a:cxn>
                <a:cxn ang="0">
                  <a:pos x="1397" y="658"/>
                </a:cxn>
                <a:cxn ang="0">
                  <a:pos x="1420" y="781"/>
                </a:cxn>
                <a:cxn ang="0">
                  <a:pos x="1435" y="919"/>
                </a:cxn>
                <a:cxn ang="0">
                  <a:pos x="1420" y="1010"/>
                </a:cxn>
                <a:cxn ang="0">
                  <a:pos x="1400" y="1077"/>
                </a:cxn>
                <a:cxn ang="0">
                  <a:pos x="1335" y="1140"/>
                </a:cxn>
                <a:cxn ang="0">
                  <a:pos x="1233" y="1169"/>
                </a:cxn>
                <a:cxn ang="0">
                  <a:pos x="1110" y="1185"/>
                </a:cxn>
                <a:cxn ang="0">
                  <a:pos x="968" y="1194"/>
                </a:cxn>
                <a:cxn ang="0">
                  <a:pos x="840" y="1200"/>
                </a:cxn>
                <a:cxn ang="0">
                  <a:pos x="724" y="1188"/>
                </a:cxn>
                <a:cxn ang="0">
                  <a:pos x="635" y="1171"/>
                </a:cxn>
                <a:cxn ang="0">
                  <a:pos x="514" y="1135"/>
                </a:cxn>
                <a:cxn ang="0">
                  <a:pos x="406" y="1093"/>
                </a:cxn>
                <a:cxn ang="0">
                  <a:pos x="309" y="1047"/>
                </a:cxn>
                <a:cxn ang="0">
                  <a:pos x="207" y="990"/>
                </a:cxn>
                <a:cxn ang="0">
                  <a:pos x="112" y="918"/>
                </a:cxn>
                <a:cxn ang="0">
                  <a:pos x="34" y="833"/>
                </a:cxn>
                <a:cxn ang="0">
                  <a:pos x="30" y="798"/>
                </a:cxn>
                <a:cxn ang="0">
                  <a:pos x="88" y="860"/>
                </a:cxn>
                <a:cxn ang="0">
                  <a:pos x="166" y="923"/>
                </a:cxn>
                <a:cxn ang="0">
                  <a:pos x="249" y="979"/>
                </a:cxn>
                <a:cxn ang="0">
                  <a:pos x="335" y="1024"/>
                </a:cxn>
                <a:cxn ang="0">
                  <a:pos x="428" y="1064"/>
                </a:cxn>
                <a:cxn ang="0">
                  <a:pos x="509" y="1100"/>
                </a:cxn>
                <a:cxn ang="0">
                  <a:pos x="598" y="1132"/>
                </a:cxn>
                <a:cxn ang="0">
                  <a:pos x="695" y="1148"/>
                </a:cxn>
                <a:cxn ang="0">
                  <a:pos x="798" y="1161"/>
                </a:cxn>
                <a:cxn ang="0">
                  <a:pos x="890" y="1162"/>
                </a:cxn>
                <a:cxn ang="0">
                  <a:pos x="978" y="1159"/>
                </a:cxn>
                <a:cxn ang="0">
                  <a:pos x="1067" y="1151"/>
                </a:cxn>
                <a:cxn ang="0">
                  <a:pos x="1158" y="1138"/>
                </a:cxn>
                <a:cxn ang="0">
                  <a:pos x="1226" y="1120"/>
                </a:cxn>
                <a:cxn ang="0">
                  <a:pos x="1282" y="1085"/>
                </a:cxn>
                <a:cxn ang="0">
                  <a:pos x="1318" y="1029"/>
                </a:cxn>
                <a:cxn ang="0">
                  <a:pos x="1350" y="967"/>
                </a:cxn>
                <a:cxn ang="0">
                  <a:pos x="1372" y="910"/>
                </a:cxn>
                <a:cxn ang="0">
                  <a:pos x="1363" y="787"/>
                </a:cxn>
                <a:cxn ang="0">
                  <a:pos x="1356" y="676"/>
                </a:cxn>
                <a:cxn ang="0">
                  <a:pos x="1335" y="586"/>
                </a:cxn>
                <a:cxn ang="0">
                  <a:pos x="1312" y="503"/>
                </a:cxn>
                <a:cxn ang="0">
                  <a:pos x="1286" y="406"/>
                </a:cxn>
                <a:cxn ang="0">
                  <a:pos x="1268" y="314"/>
                </a:cxn>
                <a:cxn ang="0">
                  <a:pos x="1221" y="244"/>
                </a:cxn>
                <a:cxn ang="0">
                  <a:pos x="1173" y="156"/>
                </a:cxn>
                <a:cxn ang="0">
                  <a:pos x="1128" y="88"/>
                </a:cxn>
              </a:cxnLst>
              <a:rect l="0" t="0" r="r" b="b"/>
              <a:pathLst>
                <a:path w="1435" h="1200">
                  <a:moveTo>
                    <a:pt x="1108" y="56"/>
                  </a:moveTo>
                  <a:lnTo>
                    <a:pt x="1098" y="26"/>
                  </a:lnTo>
                  <a:lnTo>
                    <a:pt x="1103" y="0"/>
                  </a:lnTo>
                  <a:lnTo>
                    <a:pt x="1120" y="28"/>
                  </a:lnTo>
                  <a:lnTo>
                    <a:pt x="1148" y="64"/>
                  </a:lnTo>
                  <a:lnTo>
                    <a:pt x="1177" y="99"/>
                  </a:lnTo>
                  <a:lnTo>
                    <a:pt x="1211" y="135"/>
                  </a:lnTo>
                  <a:lnTo>
                    <a:pt x="1243" y="170"/>
                  </a:lnTo>
                  <a:lnTo>
                    <a:pt x="1277" y="235"/>
                  </a:lnTo>
                  <a:lnTo>
                    <a:pt x="1303" y="298"/>
                  </a:lnTo>
                  <a:lnTo>
                    <a:pt x="1322" y="346"/>
                  </a:lnTo>
                  <a:lnTo>
                    <a:pt x="1336" y="410"/>
                  </a:lnTo>
                  <a:lnTo>
                    <a:pt x="1355" y="477"/>
                  </a:lnTo>
                  <a:lnTo>
                    <a:pt x="1371" y="539"/>
                  </a:lnTo>
                  <a:lnTo>
                    <a:pt x="1384" y="598"/>
                  </a:lnTo>
                  <a:lnTo>
                    <a:pt x="1397" y="658"/>
                  </a:lnTo>
                  <a:lnTo>
                    <a:pt x="1412" y="713"/>
                  </a:lnTo>
                  <a:lnTo>
                    <a:pt x="1420" y="781"/>
                  </a:lnTo>
                  <a:lnTo>
                    <a:pt x="1428" y="854"/>
                  </a:lnTo>
                  <a:lnTo>
                    <a:pt x="1435" y="919"/>
                  </a:lnTo>
                  <a:lnTo>
                    <a:pt x="1426" y="969"/>
                  </a:lnTo>
                  <a:lnTo>
                    <a:pt x="1420" y="1010"/>
                  </a:lnTo>
                  <a:lnTo>
                    <a:pt x="1415" y="1046"/>
                  </a:lnTo>
                  <a:lnTo>
                    <a:pt x="1400" y="1077"/>
                  </a:lnTo>
                  <a:lnTo>
                    <a:pt x="1373" y="1109"/>
                  </a:lnTo>
                  <a:lnTo>
                    <a:pt x="1335" y="1140"/>
                  </a:lnTo>
                  <a:lnTo>
                    <a:pt x="1287" y="1157"/>
                  </a:lnTo>
                  <a:lnTo>
                    <a:pt x="1233" y="1169"/>
                  </a:lnTo>
                  <a:lnTo>
                    <a:pt x="1169" y="1177"/>
                  </a:lnTo>
                  <a:lnTo>
                    <a:pt x="1110" y="1185"/>
                  </a:lnTo>
                  <a:lnTo>
                    <a:pt x="1046" y="1188"/>
                  </a:lnTo>
                  <a:lnTo>
                    <a:pt x="968" y="1194"/>
                  </a:lnTo>
                  <a:lnTo>
                    <a:pt x="901" y="1200"/>
                  </a:lnTo>
                  <a:lnTo>
                    <a:pt x="840" y="1200"/>
                  </a:lnTo>
                  <a:lnTo>
                    <a:pt x="779" y="1194"/>
                  </a:lnTo>
                  <a:lnTo>
                    <a:pt x="724" y="1188"/>
                  </a:lnTo>
                  <a:lnTo>
                    <a:pt x="681" y="1184"/>
                  </a:lnTo>
                  <a:lnTo>
                    <a:pt x="635" y="1171"/>
                  </a:lnTo>
                  <a:lnTo>
                    <a:pt x="578" y="1155"/>
                  </a:lnTo>
                  <a:lnTo>
                    <a:pt x="514" y="1135"/>
                  </a:lnTo>
                  <a:lnTo>
                    <a:pt x="465" y="1116"/>
                  </a:lnTo>
                  <a:lnTo>
                    <a:pt x="406" y="1093"/>
                  </a:lnTo>
                  <a:lnTo>
                    <a:pt x="359" y="1072"/>
                  </a:lnTo>
                  <a:lnTo>
                    <a:pt x="309" y="1047"/>
                  </a:lnTo>
                  <a:lnTo>
                    <a:pt x="256" y="1020"/>
                  </a:lnTo>
                  <a:lnTo>
                    <a:pt x="207" y="990"/>
                  </a:lnTo>
                  <a:lnTo>
                    <a:pt x="157" y="953"/>
                  </a:lnTo>
                  <a:lnTo>
                    <a:pt x="112" y="918"/>
                  </a:lnTo>
                  <a:lnTo>
                    <a:pt x="77" y="890"/>
                  </a:lnTo>
                  <a:lnTo>
                    <a:pt x="34" y="833"/>
                  </a:lnTo>
                  <a:lnTo>
                    <a:pt x="0" y="786"/>
                  </a:lnTo>
                  <a:lnTo>
                    <a:pt x="30" y="798"/>
                  </a:lnTo>
                  <a:lnTo>
                    <a:pt x="57" y="821"/>
                  </a:lnTo>
                  <a:lnTo>
                    <a:pt x="88" y="860"/>
                  </a:lnTo>
                  <a:lnTo>
                    <a:pt x="128" y="896"/>
                  </a:lnTo>
                  <a:lnTo>
                    <a:pt x="166" y="923"/>
                  </a:lnTo>
                  <a:lnTo>
                    <a:pt x="209" y="953"/>
                  </a:lnTo>
                  <a:lnTo>
                    <a:pt x="249" y="979"/>
                  </a:lnTo>
                  <a:lnTo>
                    <a:pt x="293" y="1008"/>
                  </a:lnTo>
                  <a:lnTo>
                    <a:pt x="335" y="1024"/>
                  </a:lnTo>
                  <a:lnTo>
                    <a:pt x="386" y="1051"/>
                  </a:lnTo>
                  <a:lnTo>
                    <a:pt x="428" y="1064"/>
                  </a:lnTo>
                  <a:lnTo>
                    <a:pt x="467" y="1085"/>
                  </a:lnTo>
                  <a:lnTo>
                    <a:pt x="509" y="1100"/>
                  </a:lnTo>
                  <a:lnTo>
                    <a:pt x="548" y="1110"/>
                  </a:lnTo>
                  <a:lnTo>
                    <a:pt x="598" y="1132"/>
                  </a:lnTo>
                  <a:lnTo>
                    <a:pt x="646" y="1140"/>
                  </a:lnTo>
                  <a:lnTo>
                    <a:pt x="695" y="1148"/>
                  </a:lnTo>
                  <a:lnTo>
                    <a:pt x="746" y="1155"/>
                  </a:lnTo>
                  <a:lnTo>
                    <a:pt x="798" y="1161"/>
                  </a:lnTo>
                  <a:lnTo>
                    <a:pt x="848" y="1164"/>
                  </a:lnTo>
                  <a:lnTo>
                    <a:pt x="890" y="1162"/>
                  </a:lnTo>
                  <a:lnTo>
                    <a:pt x="937" y="1161"/>
                  </a:lnTo>
                  <a:lnTo>
                    <a:pt x="978" y="1159"/>
                  </a:lnTo>
                  <a:lnTo>
                    <a:pt x="1023" y="1155"/>
                  </a:lnTo>
                  <a:lnTo>
                    <a:pt x="1067" y="1151"/>
                  </a:lnTo>
                  <a:lnTo>
                    <a:pt x="1109" y="1145"/>
                  </a:lnTo>
                  <a:lnTo>
                    <a:pt x="1158" y="1138"/>
                  </a:lnTo>
                  <a:lnTo>
                    <a:pt x="1202" y="1135"/>
                  </a:lnTo>
                  <a:lnTo>
                    <a:pt x="1226" y="1120"/>
                  </a:lnTo>
                  <a:lnTo>
                    <a:pt x="1255" y="1100"/>
                  </a:lnTo>
                  <a:lnTo>
                    <a:pt x="1282" y="1085"/>
                  </a:lnTo>
                  <a:lnTo>
                    <a:pt x="1301" y="1059"/>
                  </a:lnTo>
                  <a:lnTo>
                    <a:pt x="1318" y="1029"/>
                  </a:lnTo>
                  <a:lnTo>
                    <a:pt x="1333" y="1000"/>
                  </a:lnTo>
                  <a:lnTo>
                    <a:pt x="1350" y="967"/>
                  </a:lnTo>
                  <a:lnTo>
                    <a:pt x="1359" y="933"/>
                  </a:lnTo>
                  <a:lnTo>
                    <a:pt x="1372" y="910"/>
                  </a:lnTo>
                  <a:lnTo>
                    <a:pt x="1367" y="850"/>
                  </a:lnTo>
                  <a:lnTo>
                    <a:pt x="1363" y="787"/>
                  </a:lnTo>
                  <a:lnTo>
                    <a:pt x="1359" y="727"/>
                  </a:lnTo>
                  <a:lnTo>
                    <a:pt x="1356" y="676"/>
                  </a:lnTo>
                  <a:lnTo>
                    <a:pt x="1346" y="634"/>
                  </a:lnTo>
                  <a:lnTo>
                    <a:pt x="1335" y="586"/>
                  </a:lnTo>
                  <a:lnTo>
                    <a:pt x="1321" y="542"/>
                  </a:lnTo>
                  <a:lnTo>
                    <a:pt x="1312" y="503"/>
                  </a:lnTo>
                  <a:lnTo>
                    <a:pt x="1301" y="458"/>
                  </a:lnTo>
                  <a:lnTo>
                    <a:pt x="1286" y="406"/>
                  </a:lnTo>
                  <a:lnTo>
                    <a:pt x="1273" y="353"/>
                  </a:lnTo>
                  <a:lnTo>
                    <a:pt x="1268" y="314"/>
                  </a:lnTo>
                  <a:lnTo>
                    <a:pt x="1244" y="276"/>
                  </a:lnTo>
                  <a:lnTo>
                    <a:pt x="1221" y="244"/>
                  </a:lnTo>
                  <a:lnTo>
                    <a:pt x="1199" y="202"/>
                  </a:lnTo>
                  <a:lnTo>
                    <a:pt x="1173" y="156"/>
                  </a:lnTo>
                  <a:lnTo>
                    <a:pt x="1151" y="119"/>
                  </a:lnTo>
                  <a:lnTo>
                    <a:pt x="1128" y="88"/>
                  </a:lnTo>
                  <a:lnTo>
                    <a:pt x="1108" y="56"/>
                  </a:lnTo>
                  <a:close/>
                </a:path>
              </a:pathLst>
            </a:custGeom>
            <a:solidFill>
              <a:srgbClr val="FFA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auto">
            <a:xfrm>
              <a:off x="2757" y="1044"/>
              <a:ext cx="1143" cy="1362"/>
            </a:xfrm>
            <a:custGeom>
              <a:avLst/>
              <a:gdLst/>
              <a:ahLst/>
              <a:cxnLst>
                <a:cxn ang="0">
                  <a:pos x="21" y="239"/>
                </a:cxn>
                <a:cxn ang="0">
                  <a:pos x="61" y="188"/>
                </a:cxn>
                <a:cxn ang="0">
                  <a:pos x="116" y="122"/>
                </a:cxn>
                <a:cxn ang="0">
                  <a:pos x="172" y="66"/>
                </a:cxn>
                <a:cxn ang="0">
                  <a:pos x="243" y="23"/>
                </a:cxn>
                <a:cxn ang="0">
                  <a:pos x="342" y="1"/>
                </a:cxn>
                <a:cxn ang="0">
                  <a:pos x="435" y="7"/>
                </a:cxn>
                <a:cxn ang="0">
                  <a:pos x="526" y="34"/>
                </a:cxn>
                <a:cxn ang="0">
                  <a:pos x="596" y="78"/>
                </a:cxn>
                <a:cxn ang="0">
                  <a:pos x="649" y="142"/>
                </a:cxn>
                <a:cxn ang="0">
                  <a:pos x="681" y="217"/>
                </a:cxn>
                <a:cxn ang="0">
                  <a:pos x="689" y="285"/>
                </a:cxn>
                <a:cxn ang="0">
                  <a:pos x="657" y="357"/>
                </a:cxn>
                <a:cxn ang="0">
                  <a:pos x="626" y="430"/>
                </a:cxn>
                <a:cxn ang="0">
                  <a:pos x="608" y="489"/>
                </a:cxn>
                <a:cxn ang="0">
                  <a:pos x="622" y="500"/>
                </a:cxn>
                <a:cxn ang="0">
                  <a:pos x="646" y="461"/>
                </a:cxn>
                <a:cxn ang="0">
                  <a:pos x="690" y="381"/>
                </a:cxn>
                <a:cxn ang="0">
                  <a:pos x="721" y="346"/>
                </a:cxn>
                <a:cxn ang="0">
                  <a:pos x="749" y="369"/>
                </a:cxn>
                <a:cxn ang="0">
                  <a:pos x="784" y="431"/>
                </a:cxn>
                <a:cxn ang="0">
                  <a:pos x="812" y="492"/>
                </a:cxn>
                <a:cxn ang="0">
                  <a:pos x="852" y="551"/>
                </a:cxn>
                <a:cxn ang="0">
                  <a:pos x="866" y="611"/>
                </a:cxn>
                <a:cxn ang="0">
                  <a:pos x="850" y="693"/>
                </a:cxn>
                <a:cxn ang="0">
                  <a:pos x="882" y="744"/>
                </a:cxn>
                <a:cxn ang="0">
                  <a:pos x="925" y="829"/>
                </a:cxn>
                <a:cxn ang="0">
                  <a:pos x="960" y="905"/>
                </a:cxn>
                <a:cxn ang="0">
                  <a:pos x="978" y="988"/>
                </a:cxn>
                <a:cxn ang="0">
                  <a:pos x="984" y="1075"/>
                </a:cxn>
                <a:cxn ang="0">
                  <a:pos x="990" y="1211"/>
                </a:cxn>
                <a:cxn ang="0">
                  <a:pos x="974" y="1267"/>
                </a:cxn>
                <a:cxn ang="0">
                  <a:pos x="921" y="1269"/>
                </a:cxn>
                <a:cxn ang="0">
                  <a:pos x="849" y="1226"/>
                </a:cxn>
                <a:cxn ang="0">
                  <a:pos x="760" y="1159"/>
                </a:cxn>
                <a:cxn ang="0">
                  <a:pos x="654" y="1052"/>
                </a:cxn>
                <a:cxn ang="0">
                  <a:pos x="549" y="933"/>
                </a:cxn>
                <a:cxn ang="0">
                  <a:pos x="406" y="792"/>
                </a:cxn>
                <a:cxn ang="0">
                  <a:pos x="307" y="696"/>
                </a:cxn>
                <a:cxn ang="0">
                  <a:pos x="284" y="638"/>
                </a:cxn>
                <a:cxn ang="0">
                  <a:pos x="322" y="605"/>
                </a:cxn>
                <a:cxn ang="0">
                  <a:pos x="383" y="566"/>
                </a:cxn>
                <a:cxn ang="0">
                  <a:pos x="445" y="543"/>
                </a:cxn>
                <a:cxn ang="0">
                  <a:pos x="484" y="524"/>
                </a:cxn>
                <a:cxn ang="0">
                  <a:pos x="445" y="517"/>
                </a:cxn>
                <a:cxn ang="0">
                  <a:pos x="359" y="535"/>
                </a:cxn>
                <a:cxn ang="0">
                  <a:pos x="308" y="569"/>
                </a:cxn>
                <a:cxn ang="0">
                  <a:pos x="245" y="596"/>
                </a:cxn>
                <a:cxn ang="0">
                  <a:pos x="192" y="585"/>
                </a:cxn>
                <a:cxn ang="0">
                  <a:pos x="149" y="549"/>
                </a:cxn>
                <a:cxn ang="0">
                  <a:pos x="103" y="491"/>
                </a:cxn>
                <a:cxn ang="0">
                  <a:pos x="46" y="431"/>
                </a:cxn>
                <a:cxn ang="0">
                  <a:pos x="19" y="380"/>
                </a:cxn>
                <a:cxn ang="0">
                  <a:pos x="0" y="303"/>
                </a:cxn>
              </a:cxnLst>
              <a:rect l="0" t="0" r="r" b="b"/>
              <a:pathLst>
                <a:path w="990" h="1276">
                  <a:moveTo>
                    <a:pt x="2" y="283"/>
                  </a:moveTo>
                  <a:lnTo>
                    <a:pt x="11" y="261"/>
                  </a:lnTo>
                  <a:lnTo>
                    <a:pt x="21" y="239"/>
                  </a:lnTo>
                  <a:lnTo>
                    <a:pt x="33" y="217"/>
                  </a:lnTo>
                  <a:lnTo>
                    <a:pt x="47" y="201"/>
                  </a:lnTo>
                  <a:lnTo>
                    <a:pt x="61" y="188"/>
                  </a:lnTo>
                  <a:lnTo>
                    <a:pt x="78" y="168"/>
                  </a:lnTo>
                  <a:lnTo>
                    <a:pt x="100" y="145"/>
                  </a:lnTo>
                  <a:lnTo>
                    <a:pt x="116" y="122"/>
                  </a:lnTo>
                  <a:lnTo>
                    <a:pt x="132" y="101"/>
                  </a:lnTo>
                  <a:lnTo>
                    <a:pt x="151" y="84"/>
                  </a:lnTo>
                  <a:lnTo>
                    <a:pt x="172" y="66"/>
                  </a:lnTo>
                  <a:lnTo>
                    <a:pt x="194" y="50"/>
                  </a:lnTo>
                  <a:lnTo>
                    <a:pt x="216" y="36"/>
                  </a:lnTo>
                  <a:lnTo>
                    <a:pt x="243" y="23"/>
                  </a:lnTo>
                  <a:lnTo>
                    <a:pt x="273" y="12"/>
                  </a:lnTo>
                  <a:lnTo>
                    <a:pt x="304" y="5"/>
                  </a:lnTo>
                  <a:lnTo>
                    <a:pt x="342" y="1"/>
                  </a:lnTo>
                  <a:lnTo>
                    <a:pt x="377" y="0"/>
                  </a:lnTo>
                  <a:lnTo>
                    <a:pt x="406" y="2"/>
                  </a:lnTo>
                  <a:lnTo>
                    <a:pt x="435" y="7"/>
                  </a:lnTo>
                  <a:lnTo>
                    <a:pt x="462" y="12"/>
                  </a:lnTo>
                  <a:lnTo>
                    <a:pt x="497" y="21"/>
                  </a:lnTo>
                  <a:lnTo>
                    <a:pt x="526" y="34"/>
                  </a:lnTo>
                  <a:lnTo>
                    <a:pt x="550" y="45"/>
                  </a:lnTo>
                  <a:lnTo>
                    <a:pt x="576" y="59"/>
                  </a:lnTo>
                  <a:lnTo>
                    <a:pt x="596" y="78"/>
                  </a:lnTo>
                  <a:lnTo>
                    <a:pt x="615" y="98"/>
                  </a:lnTo>
                  <a:lnTo>
                    <a:pt x="632" y="118"/>
                  </a:lnTo>
                  <a:lnTo>
                    <a:pt x="649" y="142"/>
                  </a:lnTo>
                  <a:lnTo>
                    <a:pt x="665" y="166"/>
                  </a:lnTo>
                  <a:lnTo>
                    <a:pt x="675" y="189"/>
                  </a:lnTo>
                  <a:lnTo>
                    <a:pt x="681" y="217"/>
                  </a:lnTo>
                  <a:lnTo>
                    <a:pt x="687" y="243"/>
                  </a:lnTo>
                  <a:lnTo>
                    <a:pt x="690" y="263"/>
                  </a:lnTo>
                  <a:lnTo>
                    <a:pt x="689" y="285"/>
                  </a:lnTo>
                  <a:lnTo>
                    <a:pt x="683" y="301"/>
                  </a:lnTo>
                  <a:lnTo>
                    <a:pt x="673" y="325"/>
                  </a:lnTo>
                  <a:lnTo>
                    <a:pt x="657" y="357"/>
                  </a:lnTo>
                  <a:lnTo>
                    <a:pt x="645" y="384"/>
                  </a:lnTo>
                  <a:lnTo>
                    <a:pt x="634" y="406"/>
                  </a:lnTo>
                  <a:lnTo>
                    <a:pt x="626" y="430"/>
                  </a:lnTo>
                  <a:lnTo>
                    <a:pt x="618" y="455"/>
                  </a:lnTo>
                  <a:lnTo>
                    <a:pt x="611" y="477"/>
                  </a:lnTo>
                  <a:lnTo>
                    <a:pt x="608" y="489"/>
                  </a:lnTo>
                  <a:lnTo>
                    <a:pt x="609" y="497"/>
                  </a:lnTo>
                  <a:lnTo>
                    <a:pt x="614" y="500"/>
                  </a:lnTo>
                  <a:lnTo>
                    <a:pt x="622" y="500"/>
                  </a:lnTo>
                  <a:lnTo>
                    <a:pt x="628" y="493"/>
                  </a:lnTo>
                  <a:lnTo>
                    <a:pt x="636" y="483"/>
                  </a:lnTo>
                  <a:lnTo>
                    <a:pt x="646" y="461"/>
                  </a:lnTo>
                  <a:lnTo>
                    <a:pt x="659" y="432"/>
                  </a:lnTo>
                  <a:lnTo>
                    <a:pt x="675" y="405"/>
                  </a:lnTo>
                  <a:lnTo>
                    <a:pt x="690" y="381"/>
                  </a:lnTo>
                  <a:lnTo>
                    <a:pt x="704" y="361"/>
                  </a:lnTo>
                  <a:lnTo>
                    <a:pt x="712" y="351"/>
                  </a:lnTo>
                  <a:lnTo>
                    <a:pt x="721" y="346"/>
                  </a:lnTo>
                  <a:lnTo>
                    <a:pt x="732" y="344"/>
                  </a:lnTo>
                  <a:lnTo>
                    <a:pt x="739" y="350"/>
                  </a:lnTo>
                  <a:lnTo>
                    <a:pt x="749" y="369"/>
                  </a:lnTo>
                  <a:lnTo>
                    <a:pt x="759" y="386"/>
                  </a:lnTo>
                  <a:lnTo>
                    <a:pt x="771" y="408"/>
                  </a:lnTo>
                  <a:lnTo>
                    <a:pt x="784" y="431"/>
                  </a:lnTo>
                  <a:lnTo>
                    <a:pt x="793" y="450"/>
                  </a:lnTo>
                  <a:lnTo>
                    <a:pt x="802" y="473"/>
                  </a:lnTo>
                  <a:lnTo>
                    <a:pt x="812" y="492"/>
                  </a:lnTo>
                  <a:lnTo>
                    <a:pt x="820" y="516"/>
                  </a:lnTo>
                  <a:lnTo>
                    <a:pt x="835" y="531"/>
                  </a:lnTo>
                  <a:lnTo>
                    <a:pt x="852" y="551"/>
                  </a:lnTo>
                  <a:lnTo>
                    <a:pt x="864" y="569"/>
                  </a:lnTo>
                  <a:lnTo>
                    <a:pt x="868" y="589"/>
                  </a:lnTo>
                  <a:lnTo>
                    <a:pt x="866" y="611"/>
                  </a:lnTo>
                  <a:lnTo>
                    <a:pt x="861" y="639"/>
                  </a:lnTo>
                  <a:lnTo>
                    <a:pt x="856" y="665"/>
                  </a:lnTo>
                  <a:lnTo>
                    <a:pt x="850" y="693"/>
                  </a:lnTo>
                  <a:lnTo>
                    <a:pt x="861" y="709"/>
                  </a:lnTo>
                  <a:lnTo>
                    <a:pt x="872" y="726"/>
                  </a:lnTo>
                  <a:lnTo>
                    <a:pt x="882" y="744"/>
                  </a:lnTo>
                  <a:lnTo>
                    <a:pt x="892" y="766"/>
                  </a:lnTo>
                  <a:lnTo>
                    <a:pt x="910" y="800"/>
                  </a:lnTo>
                  <a:lnTo>
                    <a:pt x="925" y="829"/>
                  </a:lnTo>
                  <a:lnTo>
                    <a:pt x="941" y="859"/>
                  </a:lnTo>
                  <a:lnTo>
                    <a:pt x="954" y="885"/>
                  </a:lnTo>
                  <a:lnTo>
                    <a:pt x="960" y="905"/>
                  </a:lnTo>
                  <a:lnTo>
                    <a:pt x="967" y="933"/>
                  </a:lnTo>
                  <a:lnTo>
                    <a:pt x="972" y="964"/>
                  </a:lnTo>
                  <a:lnTo>
                    <a:pt x="978" y="988"/>
                  </a:lnTo>
                  <a:lnTo>
                    <a:pt x="983" y="1020"/>
                  </a:lnTo>
                  <a:lnTo>
                    <a:pt x="985" y="1052"/>
                  </a:lnTo>
                  <a:lnTo>
                    <a:pt x="984" y="1075"/>
                  </a:lnTo>
                  <a:lnTo>
                    <a:pt x="984" y="1100"/>
                  </a:lnTo>
                  <a:lnTo>
                    <a:pt x="985" y="1151"/>
                  </a:lnTo>
                  <a:lnTo>
                    <a:pt x="990" y="1211"/>
                  </a:lnTo>
                  <a:lnTo>
                    <a:pt x="988" y="1239"/>
                  </a:lnTo>
                  <a:lnTo>
                    <a:pt x="985" y="1256"/>
                  </a:lnTo>
                  <a:lnTo>
                    <a:pt x="974" y="1267"/>
                  </a:lnTo>
                  <a:lnTo>
                    <a:pt x="955" y="1275"/>
                  </a:lnTo>
                  <a:lnTo>
                    <a:pt x="936" y="1276"/>
                  </a:lnTo>
                  <a:lnTo>
                    <a:pt x="921" y="1269"/>
                  </a:lnTo>
                  <a:lnTo>
                    <a:pt x="909" y="1259"/>
                  </a:lnTo>
                  <a:lnTo>
                    <a:pt x="878" y="1241"/>
                  </a:lnTo>
                  <a:lnTo>
                    <a:pt x="849" y="1226"/>
                  </a:lnTo>
                  <a:lnTo>
                    <a:pt x="821" y="1213"/>
                  </a:lnTo>
                  <a:lnTo>
                    <a:pt x="799" y="1193"/>
                  </a:lnTo>
                  <a:lnTo>
                    <a:pt x="760" y="1159"/>
                  </a:lnTo>
                  <a:lnTo>
                    <a:pt x="724" y="1122"/>
                  </a:lnTo>
                  <a:lnTo>
                    <a:pt x="689" y="1090"/>
                  </a:lnTo>
                  <a:lnTo>
                    <a:pt x="654" y="1052"/>
                  </a:lnTo>
                  <a:lnTo>
                    <a:pt x="613" y="1002"/>
                  </a:lnTo>
                  <a:lnTo>
                    <a:pt x="583" y="964"/>
                  </a:lnTo>
                  <a:lnTo>
                    <a:pt x="549" y="933"/>
                  </a:lnTo>
                  <a:lnTo>
                    <a:pt x="507" y="890"/>
                  </a:lnTo>
                  <a:lnTo>
                    <a:pt x="464" y="847"/>
                  </a:lnTo>
                  <a:lnTo>
                    <a:pt x="406" y="792"/>
                  </a:lnTo>
                  <a:lnTo>
                    <a:pt x="352" y="747"/>
                  </a:lnTo>
                  <a:lnTo>
                    <a:pt x="326" y="719"/>
                  </a:lnTo>
                  <a:lnTo>
                    <a:pt x="307" y="696"/>
                  </a:lnTo>
                  <a:lnTo>
                    <a:pt x="295" y="675"/>
                  </a:lnTo>
                  <a:lnTo>
                    <a:pt x="285" y="651"/>
                  </a:lnTo>
                  <a:lnTo>
                    <a:pt x="284" y="638"/>
                  </a:lnTo>
                  <a:lnTo>
                    <a:pt x="290" y="629"/>
                  </a:lnTo>
                  <a:lnTo>
                    <a:pt x="303" y="619"/>
                  </a:lnTo>
                  <a:lnTo>
                    <a:pt x="322" y="605"/>
                  </a:lnTo>
                  <a:lnTo>
                    <a:pt x="345" y="590"/>
                  </a:lnTo>
                  <a:lnTo>
                    <a:pt x="365" y="575"/>
                  </a:lnTo>
                  <a:lnTo>
                    <a:pt x="383" y="566"/>
                  </a:lnTo>
                  <a:lnTo>
                    <a:pt x="402" y="558"/>
                  </a:lnTo>
                  <a:lnTo>
                    <a:pt x="423" y="551"/>
                  </a:lnTo>
                  <a:lnTo>
                    <a:pt x="445" y="543"/>
                  </a:lnTo>
                  <a:lnTo>
                    <a:pt x="467" y="535"/>
                  </a:lnTo>
                  <a:lnTo>
                    <a:pt x="482" y="530"/>
                  </a:lnTo>
                  <a:lnTo>
                    <a:pt x="484" y="524"/>
                  </a:lnTo>
                  <a:lnTo>
                    <a:pt x="478" y="516"/>
                  </a:lnTo>
                  <a:lnTo>
                    <a:pt x="469" y="514"/>
                  </a:lnTo>
                  <a:lnTo>
                    <a:pt x="445" y="517"/>
                  </a:lnTo>
                  <a:lnTo>
                    <a:pt x="419" y="521"/>
                  </a:lnTo>
                  <a:lnTo>
                    <a:pt x="389" y="528"/>
                  </a:lnTo>
                  <a:lnTo>
                    <a:pt x="359" y="535"/>
                  </a:lnTo>
                  <a:lnTo>
                    <a:pt x="345" y="541"/>
                  </a:lnTo>
                  <a:lnTo>
                    <a:pt x="328" y="554"/>
                  </a:lnTo>
                  <a:lnTo>
                    <a:pt x="308" y="569"/>
                  </a:lnTo>
                  <a:lnTo>
                    <a:pt x="282" y="590"/>
                  </a:lnTo>
                  <a:lnTo>
                    <a:pt x="267" y="594"/>
                  </a:lnTo>
                  <a:lnTo>
                    <a:pt x="245" y="596"/>
                  </a:lnTo>
                  <a:lnTo>
                    <a:pt x="222" y="597"/>
                  </a:lnTo>
                  <a:lnTo>
                    <a:pt x="208" y="593"/>
                  </a:lnTo>
                  <a:lnTo>
                    <a:pt x="192" y="585"/>
                  </a:lnTo>
                  <a:lnTo>
                    <a:pt x="171" y="576"/>
                  </a:lnTo>
                  <a:lnTo>
                    <a:pt x="160" y="567"/>
                  </a:lnTo>
                  <a:lnTo>
                    <a:pt x="149" y="549"/>
                  </a:lnTo>
                  <a:lnTo>
                    <a:pt x="136" y="530"/>
                  </a:lnTo>
                  <a:lnTo>
                    <a:pt x="125" y="514"/>
                  </a:lnTo>
                  <a:lnTo>
                    <a:pt x="103" y="491"/>
                  </a:lnTo>
                  <a:lnTo>
                    <a:pt x="87" y="472"/>
                  </a:lnTo>
                  <a:lnTo>
                    <a:pt x="64" y="449"/>
                  </a:lnTo>
                  <a:lnTo>
                    <a:pt x="46" y="431"/>
                  </a:lnTo>
                  <a:lnTo>
                    <a:pt x="34" y="418"/>
                  </a:lnTo>
                  <a:lnTo>
                    <a:pt x="28" y="403"/>
                  </a:lnTo>
                  <a:lnTo>
                    <a:pt x="19" y="380"/>
                  </a:lnTo>
                  <a:lnTo>
                    <a:pt x="9" y="356"/>
                  </a:lnTo>
                  <a:lnTo>
                    <a:pt x="4" y="330"/>
                  </a:lnTo>
                  <a:lnTo>
                    <a:pt x="0" y="303"/>
                  </a:lnTo>
                  <a:lnTo>
                    <a:pt x="2" y="283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5606" name="Group 6"/>
            <p:cNvGrpSpPr>
              <a:grpSpLocks/>
            </p:cNvGrpSpPr>
            <p:nvPr/>
          </p:nvGrpSpPr>
          <p:grpSpPr bwMode="auto">
            <a:xfrm>
              <a:off x="2757" y="1044"/>
              <a:ext cx="1143" cy="1362"/>
              <a:chOff x="3837" y="1299"/>
              <a:chExt cx="198" cy="255"/>
            </a:xfrm>
          </p:grpSpPr>
          <p:sp>
            <p:nvSpPr>
              <p:cNvPr id="25607" name="Freeform 7"/>
              <p:cNvSpPr>
                <a:spLocks/>
              </p:cNvSpPr>
              <p:nvPr/>
            </p:nvSpPr>
            <p:spPr bwMode="auto">
              <a:xfrm>
                <a:off x="3894" y="1368"/>
                <a:ext cx="141" cy="186"/>
              </a:xfrm>
              <a:custGeom>
                <a:avLst/>
                <a:gdLst/>
                <a:ahLst/>
                <a:cxnLst>
                  <a:cxn ang="0">
                    <a:pos x="400" y="71"/>
                  </a:cxn>
                  <a:cxn ang="0">
                    <a:pos x="390" y="61"/>
                  </a:cxn>
                  <a:cxn ang="0">
                    <a:pos x="427" y="7"/>
                  </a:cxn>
                  <a:cxn ang="0">
                    <a:pos x="454" y="6"/>
                  </a:cxn>
                  <a:cxn ang="0">
                    <a:pos x="487" y="64"/>
                  </a:cxn>
                  <a:cxn ang="0">
                    <a:pos x="518" y="129"/>
                  </a:cxn>
                  <a:cxn ang="0">
                    <a:pos x="550" y="187"/>
                  </a:cxn>
                  <a:cxn ang="0">
                    <a:pos x="583" y="244"/>
                  </a:cxn>
                  <a:cxn ang="0">
                    <a:pos x="571" y="320"/>
                  </a:cxn>
                  <a:cxn ang="0">
                    <a:pos x="587" y="381"/>
                  </a:cxn>
                  <a:cxn ang="0">
                    <a:pos x="625" y="455"/>
                  </a:cxn>
                  <a:cxn ang="0">
                    <a:pos x="669" y="540"/>
                  </a:cxn>
                  <a:cxn ang="0">
                    <a:pos x="687" y="620"/>
                  </a:cxn>
                  <a:cxn ang="0">
                    <a:pos x="700" y="707"/>
                  </a:cxn>
                  <a:cxn ang="0">
                    <a:pos x="700" y="806"/>
                  </a:cxn>
                  <a:cxn ang="0">
                    <a:pos x="700" y="911"/>
                  </a:cxn>
                  <a:cxn ang="0">
                    <a:pos x="651" y="931"/>
                  </a:cxn>
                  <a:cxn ang="0">
                    <a:pos x="593" y="896"/>
                  </a:cxn>
                  <a:cxn ang="0">
                    <a:pos x="515" y="848"/>
                  </a:cxn>
                  <a:cxn ang="0">
                    <a:pos x="404" y="745"/>
                  </a:cxn>
                  <a:cxn ang="0">
                    <a:pos x="298" y="620"/>
                  </a:cxn>
                  <a:cxn ang="0">
                    <a:pos x="179" y="502"/>
                  </a:cxn>
                  <a:cxn ang="0">
                    <a:pos x="43" y="373"/>
                  </a:cxn>
                  <a:cxn ang="0">
                    <a:pos x="2" y="306"/>
                  </a:cxn>
                  <a:cxn ang="0">
                    <a:pos x="19" y="274"/>
                  </a:cxn>
                  <a:cxn ang="0">
                    <a:pos x="81" y="231"/>
                  </a:cxn>
                  <a:cxn ang="0">
                    <a:pos x="76" y="271"/>
                  </a:cxn>
                  <a:cxn ang="0">
                    <a:pos x="59" y="323"/>
                  </a:cxn>
                  <a:cxn ang="0">
                    <a:pos x="96" y="384"/>
                  </a:cxn>
                  <a:cxn ang="0">
                    <a:pos x="176" y="457"/>
                  </a:cxn>
                  <a:cxn ang="0">
                    <a:pos x="253" y="520"/>
                  </a:cxn>
                  <a:cxn ang="0">
                    <a:pos x="324" y="587"/>
                  </a:cxn>
                  <a:cxn ang="0">
                    <a:pos x="378" y="659"/>
                  </a:cxn>
                  <a:cxn ang="0">
                    <a:pos x="444" y="732"/>
                  </a:cxn>
                  <a:cxn ang="0">
                    <a:pos x="523" y="798"/>
                  </a:cxn>
                  <a:cxn ang="0">
                    <a:pos x="576" y="831"/>
                  </a:cxn>
                  <a:cxn ang="0">
                    <a:pos x="627" y="842"/>
                  </a:cxn>
                  <a:cxn ang="0">
                    <a:pos x="654" y="818"/>
                  </a:cxn>
                  <a:cxn ang="0">
                    <a:pos x="652" y="739"/>
                  </a:cxn>
                  <a:cxn ang="0">
                    <a:pos x="641" y="648"/>
                  </a:cxn>
                  <a:cxn ang="0">
                    <a:pos x="618" y="566"/>
                  </a:cxn>
                  <a:cxn ang="0">
                    <a:pos x="596" y="505"/>
                  </a:cxn>
                  <a:cxn ang="0">
                    <a:pos x="560" y="438"/>
                  </a:cxn>
                  <a:cxn ang="0">
                    <a:pos x="519" y="364"/>
                  </a:cxn>
                  <a:cxn ang="0">
                    <a:pos x="514" y="328"/>
                  </a:cxn>
                  <a:cxn ang="0">
                    <a:pos x="529" y="266"/>
                  </a:cxn>
                  <a:cxn ang="0">
                    <a:pos x="514" y="205"/>
                  </a:cxn>
                  <a:cxn ang="0">
                    <a:pos x="474" y="107"/>
                  </a:cxn>
                  <a:cxn ang="0">
                    <a:pos x="441" y="55"/>
                  </a:cxn>
                </a:cxnLst>
                <a:rect l="0" t="0" r="r" b="b"/>
                <a:pathLst>
                  <a:path w="705" h="931">
                    <a:moveTo>
                      <a:pt x="431" y="56"/>
                    </a:moveTo>
                    <a:lnTo>
                      <a:pt x="417" y="60"/>
                    </a:lnTo>
                    <a:lnTo>
                      <a:pt x="400" y="71"/>
                    </a:lnTo>
                    <a:lnTo>
                      <a:pt x="385" y="81"/>
                    </a:lnTo>
                    <a:lnTo>
                      <a:pt x="374" y="88"/>
                    </a:lnTo>
                    <a:lnTo>
                      <a:pt x="390" y="61"/>
                    </a:lnTo>
                    <a:lnTo>
                      <a:pt x="405" y="37"/>
                    </a:lnTo>
                    <a:lnTo>
                      <a:pt x="419" y="17"/>
                    </a:lnTo>
                    <a:lnTo>
                      <a:pt x="427" y="7"/>
                    </a:lnTo>
                    <a:lnTo>
                      <a:pt x="436" y="2"/>
                    </a:lnTo>
                    <a:lnTo>
                      <a:pt x="447" y="0"/>
                    </a:lnTo>
                    <a:lnTo>
                      <a:pt x="454" y="6"/>
                    </a:lnTo>
                    <a:lnTo>
                      <a:pt x="465" y="25"/>
                    </a:lnTo>
                    <a:lnTo>
                      <a:pt x="475" y="42"/>
                    </a:lnTo>
                    <a:lnTo>
                      <a:pt x="487" y="64"/>
                    </a:lnTo>
                    <a:lnTo>
                      <a:pt x="500" y="87"/>
                    </a:lnTo>
                    <a:lnTo>
                      <a:pt x="509" y="106"/>
                    </a:lnTo>
                    <a:lnTo>
                      <a:pt x="518" y="129"/>
                    </a:lnTo>
                    <a:lnTo>
                      <a:pt x="528" y="148"/>
                    </a:lnTo>
                    <a:lnTo>
                      <a:pt x="535" y="172"/>
                    </a:lnTo>
                    <a:lnTo>
                      <a:pt x="550" y="187"/>
                    </a:lnTo>
                    <a:lnTo>
                      <a:pt x="567" y="207"/>
                    </a:lnTo>
                    <a:lnTo>
                      <a:pt x="579" y="225"/>
                    </a:lnTo>
                    <a:lnTo>
                      <a:pt x="583" y="244"/>
                    </a:lnTo>
                    <a:lnTo>
                      <a:pt x="581" y="266"/>
                    </a:lnTo>
                    <a:lnTo>
                      <a:pt x="576" y="294"/>
                    </a:lnTo>
                    <a:lnTo>
                      <a:pt x="571" y="320"/>
                    </a:lnTo>
                    <a:lnTo>
                      <a:pt x="565" y="348"/>
                    </a:lnTo>
                    <a:lnTo>
                      <a:pt x="576" y="364"/>
                    </a:lnTo>
                    <a:lnTo>
                      <a:pt x="587" y="381"/>
                    </a:lnTo>
                    <a:lnTo>
                      <a:pt x="597" y="399"/>
                    </a:lnTo>
                    <a:lnTo>
                      <a:pt x="607" y="421"/>
                    </a:lnTo>
                    <a:lnTo>
                      <a:pt x="625" y="455"/>
                    </a:lnTo>
                    <a:lnTo>
                      <a:pt x="640" y="484"/>
                    </a:lnTo>
                    <a:lnTo>
                      <a:pt x="656" y="513"/>
                    </a:lnTo>
                    <a:lnTo>
                      <a:pt x="669" y="540"/>
                    </a:lnTo>
                    <a:lnTo>
                      <a:pt x="675" y="560"/>
                    </a:lnTo>
                    <a:lnTo>
                      <a:pt x="682" y="588"/>
                    </a:lnTo>
                    <a:lnTo>
                      <a:pt x="687" y="620"/>
                    </a:lnTo>
                    <a:lnTo>
                      <a:pt x="693" y="644"/>
                    </a:lnTo>
                    <a:lnTo>
                      <a:pt x="698" y="676"/>
                    </a:lnTo>
                    <a:lnTo>
                      <a:pt x="700" y="707"/>
                    </a:lnTo>
                    <a:lnTo>
                      <a:pt x="699" y="730"/>
                    </a:lnTo>
                    <a:lnTo>
                      <a:pt x="699" y="755"/>
                    </a:lnTo>
                    <a:lnTo>
                      <a:pt x="700" y="806"/>
                    </a:lnTo>
                    <a:lnTo>
                      <a:pt x="705" y="866"/>
                    </a:lnTo>
                    <a:lnTo>
                      <a:pt x="703" y="894"/>
                    </a:lnTo>
                    <a:lnTo>
                      <a:pt x="700" y="911"/>
                    </a:lnTo>
                    <a:lnTo>
                      <a:pt x="689" y="922"/>
                    </a:lnTo>
                    <a:lnTo>
                      <a:pt x="670" y="930"/>
                    </a:lnTo>
                    <a:lnTo>
                      <a:pt x="651" y="931"/>
                    </a:lnTo>
                    <a:lnTo>
                      <a:pt x="636" y="924"/>
                    </a:lnTo>
                    <a:lnTo>
                      <a:pt x="624" y="914"/>
                    </a:lnTo>
                    <a:lnTo>
                      <a:pt x="593" y="896"/>
                    </a:lnTo>
                    <a:lnTo>
                      <a:pt x="564" y="881"/>
                    </a:lnTo>
                    <a:lnTo>
                      <a:pt x="536" y="868"/>
                    </a:lnTo>
                    <a:lnTo>
                      <a:pt x="515" y="848"/>
                    </a:lnTo>
                    <a:lnTo>
                      <a:pt x="476" y="814"/>
                    </a:lnTo>
                    <a:lnTo>
                      <a:pt x="439" y="777"/>
                    </a:lnTo>
                    <a:lnTo>
                      <a:pt x="404" y="745"/>
                    </a:lnTo>
                    <a:lnTo>
                      <a:pt x="369" y="707"/>
                    </a:lnTo>
                    <a:lnTo>
                      <a:pt x="328" y="658"/>
                    </a:lnTo>
                    <a:lnTo>
                      <a:pt x="298" y="620"/>
                    </a:lnTo>
                    <a:lnTo>
                      <a:pt x="264" y="588"/>
                    </a:lnTo>
                    <a:lnTo>
                      <a:pt x="222" y="545"/>
                    </a:lnTo>
                    <a:lnTo>
                      <a:pt x="179" y="502"/>
                    </a:lnTo>
                    <a:lnTo>
                      <a:pt x="122" y="447"/>
                    </a:lnTo>
                    <a:lnTo>
                      <a:pt x="68" y="401"/>
                    </a:lnTo>
                    <a:lnTo>
                      <a:pt x="43" y="373"/>
                    </a:lnTo>
                    <a:lnTo>
                      <a:pt x="23" y="351"/>
                    </a:lnTo>
                    <a:lnTo>
                      <a:pt x="11" y="330"/>
                    </a:lnTo>
                    <a:lnTo>
                      <a:pt x="2" y="306"/>
                    </a:lnTo>
                    <a:lnTo>
                      <a:pt x="0" y="293"/>
                    </a:lnTo>
                    <a:lnTo>
                      <a:pt x="6" y="284"/>
                    </a:lnTo>
                    <a:lnTo>
                      <a:pt x="19" y="274"/>
                    </a:lnTo>
                    <a:lnTo>
                      <a:pt x="38" y="260"/>
                    </a:lnTo>
                    <a:lnTo>
                      <a:pt x="61" y="245"/>
                    </a:lnTo>
                    <a:lnTo>
                      <a:pt x="81" y="231"/>
                    </a:lnTo>
                    <a:lnTo>
                      <a:pt x="99" y="222"/>
                    </a:lnTo>
                    <a:lnTo>
                      <a:pt x="87" y="249"/>
                    </a:lnTo>
                    <a:lnTo>
                      <a:pt x="76" y="271"/>
                    </a:lnTo>
                    <a:lnTo>
                      <a:pt x="64" y="294"/>
                    </a:lnTo>
                    <a:lnTo>
                      <a:pt x="58" y="310"/>
                    </a:lnTo>
                    <a:lnTo>
                      <a:pt x="59" y="323"/>
                    </a:lnTo>
                    <a:lnTo>
                      <a:pt x="66" y="341"/>
                    </a:lnTo>
                    <a:lnTo>
                      <a:pt x="78" y="364"/>
                    </a:lnTo>
                    <a:lnTo>
                      <a:pt x="96" y="384"/>
                    </a:lnTo>
                    <a:lnTo>
                      <a:pt x="116" y="409"/>
                    </a:lnTo>
                    <a:lnTo>
                      <a:pt x="146" y="432"/>
                    </a:lnTo>
                    <a:lnTo>
                      <a:pt x="176" y="457"/>
                    </a:lnTo>
                    <a:lnTo>
                      <a:pt x="201" y="478"/>
                    </a:lnTo>
                    <a:lnTo>
                      <a:pt x="227" y="498"/>
                    </a:lnTo>
                    <a:lnTo>
                      <a:pt x="253" y="520"/>
                    </a:lnTo>
                    <a:lnTo>
                      <a:pt x="279" y="541"/>
                    </a:lnTo>
                    <a:lnTo>
                      <a:pt x="300" y="567"/>
                    </a:lnTo>
                    <a:lnTo>
                      <a:pt x="324" y="587"/>
                    </a:lnTo>
                    <a:lnTo>
                      <a:pt x="340" y="606"/>
                    </a:lnTo>
                    <a:lnTo>
                      <a:pt x="361" y="633"/>
                    </a:lnTo>
                    <a:lnTo>
                      <a:pt x="378" y="659"/>
                    </a:lnTo>
                    <a:lnTo>
                      <a:pt x="398" y="688"/>
                    </a:lnTo>
                    <a:lnTo>
                      <a:pt x="419" y="712"/>
                    </a:lnTo>
                    <a:lnTo>
                      <a:pt x="444" y="732"/>
                    </a:lnTo>
                    <a:lnTo>
                      <a:pt x="478" y="760"/>
                    </a:lnTo>
                    <a:lnTo>
                      <a:pt x="502" y="779"/>
                    </a:lnTo>
                    <a:lnTo>
                      <a:pt x="523" y="798"/>
                    </a:lnTo>
                    <a:lnTo>
                      <a:pt x="537" y="815"/>
                    </a:lnTo>
                    <a:lnTo>
                      <a:pt x="557" y="821"/>
                    </a:lnTo>
                    <a:lnTo>
                      <a:pt x="576" y="831"/>
                    </a:lnTo>
                    <a:lnTo>
                      <a:pt x="596" y="838"/>
                    </a:lnTo>
                    <a:lnTo>
                      <a:pt x="614" y="843"/>
                    </a:lnTo>
                    <a:lnTo>
                      <a:pt x="627" y="842"/>
                    </a:lnTo>
                    <a:lnTo>
                      <a:pt x="638" y="838"/>
                    </a:lnTo>
                    <a:lnTo>
                      <a:pt x="647" y="831"/>
                    </a:lnTo>
                    <a:lnTo>
                      <a:pt x="654" y="818"/>
                    </a:lnTo>
                    <a:lnTo>
                      <a:pt x="657" y="804"/>
                    </a:lnTo>
                    <a:lnTo>
                      <a:pt x="654" y="775"/>
                    </a:lnTo>
                    <a:lnTo>
                      <a:pt x="652" y="739"/>
                    </a:lnTo>
                    <a:lnTo>
                      <a:pt x="647" y="706"/>
                    </a:lnTo>
                    <a:lnTo>
                      <a:pt x="644" y="672"/>
                    </a:lnTo>
                    <a:lnTo>
                      <a:pt x="641" y="648"/>
                    </a:lnTo>
                    <a:lnTo>
                      <a:pt x="634" y="624"/>
                    </a:lnTo>
                    <a:lnTo>
                      <a:pt x="628" y="594"/>
                    </a:lnTo>
                    <a:lnTo>
                      <a:pt x="618" y="566"/>
                    </a:lnTo>
                    <a:lnTo>
                      <a:pt x="615" y="547"/>
                    </a:lnTo>
                    <a:lnTo>
                      <a:pt x="609" y="526"/>
                    </a:lnTo>
                    <a:lnTo>
                      <a:pt x="596" y="505"/>
                    </a:lnTo>
                    <a:lnTo>
                      <a:pt x="586" y="482"/>
                    </a:lnTo>
                    <a:lnTo>
                      <a:pt x="573" y="462"/>
                    </a:lnTo>
                    <a:lnTo>
                      <a:pt x="560" y="438"/>
                    </a:lnTo>
                    <a:lnTo>
                      <a:pt x="548" y="414"/>
                    </a:lnTo>
                    <a:lnTo>
                      <a:pt x="534" y="389"/>
                    </a:lnTo>
                    <a:lnTo>
                      <a:pt x="519" y="364"/>
                    </a:lnTo>
                    <a:lnTo>
                      <a:pt x="512" y="351"/>
                    </a:lnTo>
                    <a:lnTo>
                      <a:pt x="509" y="341"/>
                    </a:lnTo>
                    <a:lnTo>
                      <a:pt x="514" y="328"/>
                    </a:lnTo>
                    <a:lnTo>
                      <a:pt x="519" y="306"/>
                    </a:lnTo>
                    <a:lnTo>
                      <a:pt x="526" y="280"/>
                    </a:lnTo>
                    <a:lnTo>
                      <a:pt x="529" y="266"/>
                    </a:lnTo>
                    <a:lnTo>
                      <a:pt x="534" y="254"/>
                    </a:lnTo>
                    <a:lnTo>
                      <a:pt x="524" y="232"/>
                    </a:lnTo>
                    <a:lnTo>
                      <a:pt x="514" y="205"/>
                    </a:lnTo>
                    <a:lnTo>
                      <a:pt x="502" y="173"/>
                    </a:lnTo>
                    <a:lnTo>
                      <a:pt x="489" y="142"/>
                    </a:lnTo>
                    <a:lnTo>
                      <a:pt x="474" y="107"/>
                    </a:lnTo>
                    <a:lnTo>
                      <a:pt x="462" y="82"/>
                    </a:lnTo>
                    <a:lnTo>
                      <a:pt x="451" y="60"/>
                    </a:lnTo>
                    <a:lnTo>
                      <a:pt x="441" y="55"/>
                    </a:lnTo>
                    <a:lnTo>
                      <a:pt x="431" y="56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auto">
              <a:xfrm>
                <a:off x="3837" y="1299"/>
                <a:ext cx="138" cy="119"/>
              </a:xfrm>
              <a:custGeom>
                <a:avLst/>
                <a:gdLst/>
                <a:ahLst/>
                <a:cxnLst>
                  <a:cxn ang="0">
                    <a:pos x="10" y="260"/>
                  </a:cxn>
                  <a:cxn ang="0">
                    <a:pos x="33" y="216"/>
                  </a:cxn>
                  <a:cxn ang="0">
                    <a:pos x="61" y="187"/>
                  </a:cxn>
                  <a:cxn ang="0">
                    <a:pos x="100" y="145"/>
                  </a:cxn>
                  <a:cxn ang="0">
                    <a:pos x="132" y="101"/>
                  </a:cxn>
                  <a:cxn ang="0">
                    <a:pos x="172" y="66"/>
                  </a:cxn>
                  <a:cxn ang="0">
                    <a:pos x="215" y="36"/>
                  </a:cxn>
                  <a:cxn ang="0">
                    <a:pos x="272" y="12"/>
                  </a:cxn>
                  <a:cxn ang="0">
                    <a:pos x="341" y="1"/>
                  </a:cxn>
                  <a:cxn ang="0">
                    <a:pos x="406" y="2"/>
                  </a:cxn>
                  <a:cxn ang="0">
                    <a:pos x="462" y="12"/>
                  </a:cxn>
                  <a:cxn ang="0">
                    <a:pos x="525" y="34"/>
                  </a:cxn>
                  <a:cxn ang="0">
                    <a:pos x="574" y="59"/>
                  </a:cxn>
                  <a:cxn ang="0">
                    <a:pos x="614" y="98"/>
                  </a:cxn>
                  <a:cxn ang="0">
                    <a:pos x="648" y="142"/>
                  </a:cxn>
                  <a:cxn ang="0">
                    <a:pos x="674" y="188"/>
                  </a:cxn>
                  <a:cxn ang="0">
                    <a:pos x="685" y="241"/>
                  </a:cxn>
                  <a:cxn ang="0">
                    <a:pos x="668" y="219"/>
                  </a:cxn>
                  <a:cxn ang="0">
                    <a:pos x="643" y="170"/>
                  </a:cxn>
                  <a:cxn ang="0">
                    <a:pos x="617" y="132"/>
                  </a:cxn>
                  <a:cxn ang="0">
                    <a:pos x="582" y="94"/>
                  </a:cxn>
                  <a:cxn ang="0">
                    <a:pos x="550" y="69"/>
                  </a:cxn>
                  <a:cxn ang="0">
                    <a:pos x="512" y="54"/>
                  </a:cxn>
                  <a:cxn ang="0">
                    <a:pos x="469" y="40"/>
                  </a:cxn>
                  <a:cxn ang="0">
                    <a:pos x="418" y="28"/>
                  </a:cxn>
                  <a:cxn ang="0">
                    <a:pos x="367" y="24"/>
                  </a:cxn>
                  <a:cxn ang="0">
                    <a:pos x="321" y="30"/>
                  </a:cxn>
                  <a:cxn ang="0">
                    <a:pos x="274" y="42"/>
                  </a:cxn>
                  <a:cxn ang="0">
                    <a:pos x="226" y="65"/>
                  </a:cxn>
                  <a:cxn ang="0">
                    <a:pos x="193" y="86"/>
                  </a:cxn>
                  <a:cxn ang="0">
                    <a:pos x="147" y="126"/>
                  </a:cxn>
                  <a:cxn ang="0">
                    <a:pos x="105" y="173"/>
                  </a:cxn>
                  <a:cxn ang="0">
                    <a:pos x="68" y="222"/>
                  </a:cxn>
                  <a:cxn ang="0">
                    <a:pos x="54" y="257"/>
                  </a:cxn>
                  <a:cxn ang="0">
                    <a:pos x="39" y="288"/>
                  </a:cxn>
                  <a:cxn ang="0">
                    <a:pos x="43" y="337"/>
                  </a:cxn>
                  <a:cxn ang="0">
                    <a:pos x="58" y="374"/>
                  </a:cxn>
                  <a:cxn ang="0">
                    <a:pos x="76" y="413"/>
                  </a:cxn>
                  <a:cxn ang="0">
                    <a:pos x="118" y="461"/>
                  </a:cxn>
                  <a:cxn ang="0">
                    <a:pos x="157" y="509"/>
                  </a:cxn>
                  <a:cxn ang="0">
                    <a:pos x="185" y="543"/>
                  </a:cxn>
                  <a:cxn ang="0">
                    <a:pos x="205" y="560"/>
                  </a:cxn>
                  <a:cxn ang="0">
                    <a:pos x="237" y="568"/>
                  </a:cxn>
                  <a:cxn ang="0">
                    <a:pos x="269" y="581"/>
                  </a:cxn>
                  <a:cxn ang="0">
                    <a:pos x="267" y="593"/>
                  </a:cxn>
                  <a:cxn ang="0">
                    <a:pos x="221" y="596"/>
                  </a:cxn>
                  <a:cxn ang="0">
                    <a:pos x="191" y="584"/>
                  </a:cxn>
                  <a:cxn ang="0">
                    <a:pos x="160" y="566"/>
                  </a:cxn>
                  <a:cxn ang="0">
                    <a:pos x="136" y="529"/>
                  </a:cxn>
                  <a:cxn ang="0">
                    <a:pos x="103" y="490"/>
                  </a:cxn>
                  <a:cxn ang="0">
                    <a:pos x="64" y="448"/>
                  </a:cxn>
                  <a:cxn ang="0">
                    <a:pos x="34" y="418"/>
                  </a:cxn>
                  <a:cxn ang="0">
                    <a:pos x="19" y="380"/>
                  </a:cxn>
                  <a:cxn ang="0">
                    <a:pos x="4" y="330"/>
                  </a:cxn>
                  <a:cxn ang="0">
                    <a:pos x="2" y="282"/>
                  </a:cxn>
                </a:cxnLst>
                <a:rect l="0" t="0" r="r" b="b"/>
                <a:pathLst>
                  <a:path w="689" h="596">
                    <a:moveTo>
                      <a:pt x="2" y="282"/>
                    </a:moveTo>
                    <a:lnTo>
                      <a:pt x="10" y="260"/>
                    </a:lnTo>
                    <a:lnTo>
                      <a:pt x="21" y="238"/>
                    </a:lnTo>
                    <a:lnTo>
                      <a:pt x="33" y="216"/>
                    </a:lnTo>
                    <a:lnTo>
                      <a:pt x="47" y="199"/>
                    </a:lnTo>
                    <a:lnTo>
                      <a:pt x="61" y="187"/>
                    </a:lnTo>
                    <a:lnTo>
                      <a:pt x="78" y="167"/>
                    </a:lnTo>
                    <a:lnTo>
                      <a:pt x="100" y="145"/>
                    </a:lnTo>
                    <a:lnTo>
                      <a:pt x="116" y="122"/>
                    </a:lnTo>
                    <a:lnTo>
                      <a:pt x="132" y="101"/>
                    </a:lnTo>
                    <a:lnTo>
                      <a:pt x="151" y="84"/>
                    </a:lnTo>
                    <a:lnTo>
                      <a:pt x="172" y="66"/>
                    </a:lnTo>
                    <a:lnTo>
                      <a:pt x="193" y="50"/>
                    </a:lnTo>
                    <a:lnTo>
                      <a:pt x="215" y="36"/>
                    </a:lnTo>
                    <a:lnTo>
                      <a:pt x="242" y="23"/>
                    </a:lnTo>
                    <a:lnTo>
                      <a:pt x="272" y="12"/>
                    </a:lnTo>
                    <a:lnTo>
                      <a:pt x="304" y="5"/>
                    </a:lnTo>
                    <a:lnTo>
                      <a:pt x="341" y="1"/>
                    </a:lnTo>
                    <a:lnTo>
                      <a:pt x="377" y="0"/>
                    </a:lnTo>
                    <a:lnTo>
                      <a:pt x="406" y="2"/>
                    </a:lnTo>
                    <a:lnTo>
                      <a:pt x="435" y="7"/>
                    </a:lnTo>
                    <a:lnTo>
                      <a:pt x="462" y="12"/>
                    </a:lnTo>
                    <a:lnTo>
                      <a:pt x="497" y="21"/>
                    </a:lnTo>
                    <a:lnTo>
                      <a:pt x="525" y="34"/>
                    </a:lnTo>
                    <a:lnTo>
                      <a:pt x="548" y="45"/>
                    </a:lnTo>
                    <a:lnTo>
                      <a:pt x="574" y="59"/>
                    </a:lnTo>
                    <a:lnTo>
                      <a:pt x="595" y="78"/>
                    </a:lnTo>
                    <a:lnTo>
                      <a:pt x="614" y="98"/>
                    </a:lnTo>
                    <a:lnTo>
                      <a:pt x="630" y="118"/>
                    </a:lnTo>
                    <a:lnTo>
                      <a:pt x="648" y="142"/>
                    </a:lnTo>
                    <a:lnTo>
                      <a:pt x="664" y="165"/>
                    </a:lnTo>
                    <a:lnTo>
                      <a:pt x="674" y="188"/>
                    </a:lnTo>
                    <a:lnTo>
                      <a:pt x="680" y="216"/>
                    </a:lnTo>
                    <a:lnTo>
                      <a:pt x="685" y="241"/>
                    </a:lnTo>
                    <a:lnTo>
                      <a:pt x="689" y="262"/>
                    </a:lnTo>
                    <a:lnTo>
                      <a:pt x="668" y="219"/>
                    </a:lnTo>
                    <a:lnTo>
                      <a:pt x="656" y="197"/>
                    </a:lnTo>
                    <a:lnTo>
                      <a:pt x="643" y="170"/>
                    </a:lnTo>
                    <a:lnTo>
                      <a:pt x="631" y="150"/>
                    </a:lnTo>
                    <a:lnTo>
                      <a:pt x="617" y="132"/>
                    </a:lnTo>
                    <a:lnTo>
                      <a:pt x="601" y="111"/>
                    </a:lnTo>
                    <a:lnTo>
                      <a:pt x="582" y="94"/>
                    </a:lnTo>
                    <a:lnTo>
                      <a:pt x="566" y="79"/>
                    </a:lnTo>
                    <a:lnTo>
                      <a:pt x="550" y="69"/>
                    </a:lnTo>
                    <a:lnTo>
                      <a:pt x="530" y="63"/>
                    </a:lnTo>
                    <a:lnTo>
                      <a:pt x="512" y="54"/>
                    </a:lnTo>
                    <a:lnTo>
                      <a:pt x="489" y="45"/>
                    </a:lnTo>
                    <a:lnTo>
                      <a:pt x="469" y="40"/>
                    </a:lnTo>
                    <a:lnTo>
                      <a:pt x="445" y="34"/>
                    </a:lnTo>
                    <a:lnTo>
                      <a:pt x="418" y="28"/>
                    </a:lnTo>
                    <a:lnTo>
                      <a:pt x="391" y="26"/>
                    </a:lnTo>
                    <a:lnTo>
                      <a:pt x="367" y="24"/>
                    </a:lnTo>
                    <a:lnTo>
                      <a:pt x="349" y="26"/>
                    </a:lnTo>
                    <a:lnTo>
                      <a:pt x="321" y="30"/>
                    </a:lnTo>
                    <a:lnTo>
                      <a:pt x="295" y="37"/>
                    </a:lnTo>
                    <a:lnTo>
                      <a:pt x="274" y="42"/>
                    </a:lnTo>
                    <a:lnTo>
                      <a:pt x="253" y="52"/>
                    </a:lnTo>
                    <a:lnTo>
                      <a:pt x="226" y="65"/>
                    </a:lnTo>
                    <a:lnTo>
                      <a:pt x="210" y="72"/>
                    </a:lnTo>
                    <a:lnTo>
                      <a:pt x="193" y="86"/>
                    </a:lnTo>
                    <a:lnTo>
                      <a:pt x="170" y="105"/>
                    </a:lnTo>
                    <a:lnTo>
                      <a:pt x="147" y="126"/>
                    </a:lnTo>
                    <a:lnTo>
                      <a:pt x="125" y="149"/>
                    </a:lnTo>
                    <a:lnTo>
                      <a:pt x="105" y="173"/>
                    </a:lnTo>
                    <a:lnTo>
                      <a:pt x="86" y="198"/>
                    </a:lnTo>
                    <a:lnTo>
                      <a:pt x="68" y="222"/>
                    </a:lnTo>
                    <a:lnTo>
                      <a:pt x="59" y="237"/>
                    </a:lnTo>
                    <a:lnTo>
                      <a:pt x="54" y="257"/>
                    </a:lnTo>
                    <a:lnTo>
                      <a:pt x="45" y="275"/>
                    </a:lnTo>
                    <a:lnTo>
                      <a:pt x="39" y="288"/>
                    </a:lnTo>
                    <a:lnTo>
                      <a:pt x="42" y="314"/>
                    </a:lnTo>
                    <a:lnTo>
                      <a:pt x="43" y="337"/>
                    </a:lnTo>
                    <a:lnTo>
                      <a:pt x="49" y="353"/>
                    </a:lnTo>
                    <a:lnTo>
                      <a:pt x="58" y="374"/>
                    </a:lnTo>
                    <a:lnTo>
                      <a:pt x="67" y="394"/>
                    </a:lnTo>
                    <a:lnTo>
                      <a:pt x="76" y="413"/>
                    </a:lnTo>
                    <a:lnTo>
                      <a:pt x="96" y="436"/>
                    </a:lnTo>
                    <a:lnTo>
                      <a:pt x="118" y="461"/>
                    </a:lnTo>
                    <a:lnTo>
                      <a:pt x="140" y="487"/>
                    </a:lnTo>
                    <a:lnTo>
                      <a:pt x="157" y="509"/>
                    </a:lnTo>
                    <a:lnTo>
                      <a:pt x="172" y="528"/>
                    </a:lnTo>
                    <a:lnTo>
                      <a:pt x="185" y="543"/>
                    </a:lnTo>
                    <a:lnTo>
                      <a:pt x="194" y="556"/>
                    </a:lnTo>
                    <a:lnTo>
                      <a:pt x="205" y="560"/>
                    </a:lnTo>
                    <a:lnTo>
                      <a:pt x="220" y="563"/>
                    </a:lnTo>
                    <a:lnTo>
                      <a:pt x="237" y="568"/>
                    </a:lnTo>
                    <a:lnTo>
                      <a:pt x="255" y="573"/>
                    </a:lnTo>
                    <a:lnTo>
                      <a:pt x="269" y="581"/>
                    </a:lnTo>
                    <a:lnTo>
                      <a:pt x="282" y="589"/>
                    </a:lnTo>
                    <a:lnTo>
                      <a:pt x="267" y="593"/>
                    </a:lnTo>
                    <a:lnTo>
                      <a:pt x="243" y="595"/>
                    </a:lnTo>
                    <a:lnTo>
                      <a:pt x="221" y="596"/>
                    </a:lnTo>
                    <a:lnTo>
                      <a:pt x="207" y="591"/>
                    </a:lnTo>
                    <a:lnTo>
                      <a:pt x="191" y="584"/>
                    </a:lnTo>
                    <a:lnTo>
                      <a:pt x="171" y="575"/>
                    </a:lnTo>
                    <a:lnTo>
                      <a:pt x="160" y="566"/>
                    </a:lnTo>
                    <a:lnTo>
                      <a:pt x="148" y="548"/>
                    </a:lnTo>
                    <a:lnTo>
                      <a:pt x="136" y="529"/>
                    </a:lnTo>
                    <a:lnTo>
                      <a:pt x="125" y="513"/>
                    </a:lnTo>
                    <a:lnTo>
                      <a:pt x="103" y="490"/>
                    </a:lnTo>
                    <a:lnTo>
                      <a:pt x="87" y="471"/>
                    </a:lnTo>
                    <a:lnTo>
                      <a:pt x="64" y="448"/>
                    </a:lnTo>
                    <a:lnTo>
                      <a:pt x="46" y="431"/>
                    </a:lnTo>
                    <a:lnTo>
                      <a:pt x="34" y="418"/>
                    </a:lnTo>
                    <a:lnTo>
                      <a:pt x="28" y="403"/>
                    </a:lnTo>
                    <a:lnTo>
                      <a:pt x="19" y="380"/>
                    </a:lnTo>
                    <a:lnTo>
                      <a:pt x="9" y="356"/>
                    </a:lnTo>
                    <a:lnTo>
                      <a:pt x="4" y="330"/>
                    </a:lnTo>
                    <a:lnTo>
                      <a:pt x="0" y="302"/>
                    </a:lnTo>
                    <a:lnTo>
                      <a:pt x="2" y="28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5609" name="Group 9"/>
            <p:cNvGrpSpPr>
              <a:grpSpLocks/>
            </p:cNvGrpSpPr>
            <p:nvPr/>
          </p:nvGrpSpPr>
          <p:grpSpPr bwMode="auto">
            <a:xfrm>
              <a:off x="2122" y="1359"/>
              <a:ext cx="1489" cy="1207"/>
              <a:chOff x="3727" y="1358"/>
              <a:chExt cx="258" cy="226"/>
            </a:xfrm>
          </p:grpSpPr>
          <p:sp>
            <p:nvSpPr>
              <p:cNvPr id="25610" name="Freeform 10"/>
              <p:cNvSpPr>
                <a:spLocks/>
              </p:cNvSpPr>
              <p:nvPr/>
            </p:nvSpPr>
            <p:spPr bwMode="auto">
              <a:xfrm>
                <a:off x="3727" y="1358"/>
                <a:ext cx="258" cy="226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03" y="20"/>
                  </a:cxn>
                  <a:cxn ang="0">
                    <a:pos x="283" y="3"/>
                  </a:cxn>
                  <a:cxn ang="0">
                    <a:pos x="387" y="6"/>
                  </a:cxn>
                  <a:cxn ang="0">
                    <a:pos x="485" y="45"/>
                  </a:cxn>
                  <a:cxn ang="0">
                    <a:pos x="539" y="125"/>
                  </a:cxn>
                  <a:cxn ang="0">
                    <a:pos x="597" y="203"/>
                  </a:cxn>
                  <a:cxn ang="0">
                    <a:pos x="662" y="274"/>
                  </a:cxn>
                  <a:cxn ang="0">
                    <a:pos x="680" y="343"/>
                  </a:cxn>
                  <a:cxn ang="0">
                    <a:pos x="667" y="389"/>
                  </a:cxn>
                  <a:cxn ang="0">
                    <a:pos x="628" y="446"/>
                  </a:cxn>
                  <a:cxn ang="0">
                    <a:pos x="575" y="514"/>
                  </a:cxn>
                  <a:cxn ang="0">
                    <a:pos x="546" y="566"/>
                  </a:cxn>
                  <a:cxn ang="0">
                    <a:pos x="551" y="587"/>
                  </a:cxn>
                  <a:cxn ang="0">
                    <a:pos x="571" y="589"/>
                  </a:cxn>
                  <a:cxn ang="0">
                    <a:pos x="595" y="559"/>
                  </a:cxn>
                  <a:cxn ang="0">
                    <a:pos x="641" y="494"/>
                  </a:cxn>
                  <a:cxn ang="0">
                    <a:pos x="687" y="439"/>
                  </a:cxn>
                  <a:cxn ang="0">
                    <a:pos x="724" y="407"/>
                  </a:cxn>
                  <a:cxn ang="0">
                    <a:pos x="752" y="410"/>
                  </a:cxn>
                  <a:cxn ang="0">
                    <a:pos x="776" y="443"/>
                  </a:cxn>
                  <a:cxn ang="0">
                    <a:pos x="822" y="546"/>
                  </a:cxn>
                  <a:cxn ang="0">
                    <a:pos x="869" y="645"/>
                  </a:cxn>
                  <a:cxn ang="0">
                    <a:pos x="951" y="771"/>
                  </a:cxn>
                  <a:cxn ang="0">
                    <a:pos x="1036" y="881"/>
                  </a:cxn>
                  <a:cxn ang="0">
                    <a:pos x="1126" y="956"/>
                  </a:cxn>
                  <a:cxn ang="0">
                    <a:pos x="1211" y="1021"/>
                  </a:cxn>
                  <a:cxn ang="0">
                    <a:pos x="1278" y="1073"/>
                  </a:cxn>
                  <a:cxn ang="0">
                    <a:pos x="1290" y="1098"/>
                  </a:cxn>
                  <a:cxn ang="0">
                    <a:pos x="1274" y="1120"/>
                  </a:cxn>
                  <a:cxn ang="0">
                    <a:pos x="1224" y="1129"/>
                  </a:cxn>
                  <a:cxn ang="0">
                    <a:pos x="1119" y="1125"/>
                  </a:cxn>
                  <a:cxn ang="0">
                    <a:pos x="1002" y="1110"/>
                  </a:cxn>
                  <a:cxn ang="0">
                    <a:pos x="870" y="1077"/>
                  </a:cxn>
                  <a:cxn ang="0">
                    <a:pos x="774" y="1031"/>
                  </a:cxn>
                  <a:cxn ang="0">
                    <a:pos x="635" y="967"/>
                  </a:cxn>
                  <a:cxn ang="0">
                    <a:pos x="523" y="900"/>
                  </a:cxn>
                  <a:cxn ang="0">
                    <a:pos x="435" y="836"/>
                  </a:cxn>
                  <a:cxn ang="0">
                    <a:pos x="358" y="756"/>
                  </a:cxn>
                  <a:cxn ang="0">
                    <a:pos x="322" y="709"/>
                  </a:cxn>
                  <a:cxn ang="0">
                    <a:pos x="334" y="673"/>
                  </a:cxn>
                  <a:cxn ang="0">
                    <a:pos x="377" y="652"/>
                  </a:cxn>
                  <a:cxn ang="0">
                    <a:pos x="443" y="653"/>
                  </a:cxn>
                  <a:cxn ang="0">
                    <a:pos x="491" y="667"/>
                  </a:cxn>
                  <a:cxn ang="0">
                    <a:pos x="511" y="666"/>
                  </a:cxn>
                  <a:cxn ang="0">
                    <a:pos x="514" y="648"/>
                  </a:cxn>
                  <a:cxn ang="0">
                    <a:pos x="478" y="623"/>
                  </a:cxn>
                  <a:cxn ang="0">
                    <a:pos x="416" y="613"/>
                  </a:cxn>
                  <a:cxn ang="0">
                    <a:pos x="345" y="629"/>
                  </a:cxn>
                  <a:cxn ang="0">
                    <a:pos x="262" y="655"/>
                  </a:cxn>
                  <a:cxn ang="0">
                    <a:pos x="206" y="656"/>
                  </a:cxn>
                  <a:cxn ang="0">
                    <a:pos x="149" y="633"/>
                  </a:cxn>
                  <a:cxn ang="0">
                    <a:pos x="105" y="589"/>
                  </a:cxn>
                  <a:cxn ang="0">
                    <a:pos x="43" y="501"/>
                  </a:cxn>
                  <a:cxn ang="0">
                    <a:pos x="3" y="406"/>
                  </a:cxn>
                  <a:cxn ang="0">
                    <a:pos x="4" y="344"/>
                  </a:cxn>
                  <a:cxn ang="0">
                    <a:pos x="23" y="216"/>
                  </a:cxn>
                  <a:cxn ang="0">
                    <a:pos x="72" y="122"/>
                  </a:cxn>
                </a:cxnLst>
                <a:rect l="0" t="0" r="r" b="b"/>
                <a:pathLst>
                  <a:path w="1290" h="1130">
                    <a:moveTo>
                      <a:pt x="100" y="91"/>
                    </a:moveTo>
                    <a:lnTo>
                      <a:pt x="133" y="64"/>
                    </a:lnTo>
                    <a:lnTo>
                      <a:pt x="166" y="39"/>
                    </a:lnTo>
                    <a:lnTo>
                      <a:pt x="203" y="20"/>
                    </a:lnTo>
                    <a:lnTo>
                      <a:pt x="246" y="7"/>
                    </a:lnTo>
                    <a:lnTo>
                      <a:pt x="283" y="3"/>
                    </a:lnTo>
                    <a:lnTo>
                      <a:pt x="325" y="0"/>
                    </a:lnTo>
                    <a:lnTo>
                      <a:pt x="387" y="6"/>
                    </a:lnTo>
                    <a:lnTo>
                      <a:pt x="446" y="19"/>
                    </a:lnTo>
                    <a:lnTo>
                      <a:pt x="485" y="45"/>
                    </a:lnTo>
                    <a:lnTo>
                      <a:pt x="514" y="81"/>
                    </a:lnTo>
                    <a:lnTo>
                      <a:pt x="539" y="125"/>
                    </a:lnTo>
                    <a:lnTo>
                      <a:pt x="566" y="167"/>
                    </a:lnTo>
                    <a:lnTo>
                      <a:pt x="597" y="203"/>
                    </a:lnTo>
                    <a:lnTo>
                      <a:pt x="625" y="232"/>
                    </a:lnTo>
                    <a:lnTo>
                      <a:pt x="662" y="274"/>
                    </a:lnTo>
                    <a:lnTo>
                      <a:pt x="677" y="313"/>
                    </a:lnTo>
                    <a:lnTo>
                      <a:pt x="680" y="343"/>
                    </a:lnTo>
                    <a:lnTo>
                      <a:pt x="677" y="360"/>
                    </a:lnTo>
                    <a:lnTo>
                      <a:pt x="667" y="389"/>
                    </a:lnTo>
                    <a:lnTo>
                      <a:pt x="651" y="416"/>
                    </a:lnTo>
                    <a:lnTo>
                      <a:pt x="628" y="446"/>
                    </a:lnTo>
                    <a:lnTo>
                      <a:pt x="600" y="485"/>
                    </a:lnTo>
                    <a:lnTo>
                      <a:pt x="575" y="514"/>
                    </a:lnTo>
                    <a:lnTo>
                      <a:pt x="555" y="546"/>
                    </a:lnTo>
                    <a:lnTo>
                      <a:pt x="546" y="566"/>
                    </a:lnTo>
                    <a:lnTo>
                      <a:pt x="545" y="578"/>
                    </a:lnTo>
                    <a:lnTo>
                      <a:pt x="551" y="587"/>
                    </a:lnTo>
                    <a:lnTo>
                      <a:pt x="561" y="592"/>
                    </a:lnTo>
                    <a:lnTo>
                      <a:pt x="571" y="589"/>
                    </a:lnTo>
                    <a:lnTo>
                      <a:pt x="582" y="580"/>
                    </a:lnTo>
                    <a:lnTo>
                      <a:pt x="595" y="559"/>
                    </a:lnTo>
                    <a:lnTo>
                      <a:pt x="616" y="528"/>
                    </a:lnTo>
                    <a:lnTo>
                      <a:pt x="641" y="494"/>
                    </a:lnTo>
                    <a:lnTo>
                      <a:pt x="665" y="465"/>
                    </a:lnTo>
                    <a:lnTo>
                      <a:pt x="687" y="439"/>
                    </a:lnTo>
                    <a:lnTo>
                      <a:pt x="712" y="415"/>
                    </a:lnTo>
                    <a:lnTo>
                      <a:pt x="724" y="407"/>
                    </a:lnTo>
                    <a:lnTo>
                      <a:pt x="738" y="405"/>
                    </a:lnTo>
                    <a:lnTo>
                      <a:pt x="752" y="410"/>
                    </a:lnTo>
                    <a:lnTo>
                      <a:pt x="761" y="415"/>
                    </a:lnTo>
                    <a:lnTo>
                      <a:pt x="776" y="443"/>
                    </a:lnTo>
                    <a:lnTo>
                      <a:pt x="799" y="490"/>
                    </a:lnTo>
                    <a:lnTo>
                      <a:pt x="822" y="546"/>
                    </a:lnTo>
                    <a:lnTo>
                      <a:pt x="846" y="600"/>
                    </a:lnTo>
                    <a:lnTo>
                      <a:pt x="869" y="645"/>
                    </a:lnTo>
                    <a:lnTo>
                      <a:pt x="910" y="708"/>
                    </a:lnTo>
                    <a:lnTo>
                      <a:pt x="951" y="771"/>
                    </a:lnTo>
                    <a:lnTo>
                      <a:pt x="995" y="833"/>
                    </a:lnTo>
                    <a:lnTo>
                      <a:pt x="1036" y="881"/>
                    </a:lnTo>
                    <a:lnTo>
                      <a:pt x="1082" y="918"/>
                    </a:lnTo>
                    <a:lnTo>
                      <a:pt x="1126" y="956"/>
                    </a:lnTo>
                    <a:lnTo>
                      <a:pt x="1167" y="989"/>
                    </a:lnTo>
                    <a:lnTo>
                      <a:pt x="1211" y="1021"/>
                    </a:lnTo>
                    <a:lnTo>
                      <a:pt x="1266" y="1060"/>
                    </a:lnTo>
                    <a:lnTo>
                      <a:pt x="1278" y="1073"/>
                    </a:lnTo>
                    <a:lnTo>
                      <a:pt x="1289" y="1087"/>
                    </a:lnTo>
                    <a:lnTo>
                      <a:pt x="1290" y="1098"/>
                    </a:lnTo>
                    <a:lnTo>
                      <a:pt x="1285" y="1113"/>
                    </a:lnTo>
                    <a:lnTo>
                      <a:pt x="1274" y="1120"/>
                    </a:lnTo>
                    <a:lnTo>
                      <a:pt x="1258" y="1126"/>
                    </a:lnTo>
                    <a:lnTo>
                      <a:pt x="1224" y="1129"/>
                    </a:lnTo>
                    <a:lnTo>
                      <a:pt x="1186" y="1130"/>
                    </a:lnTo>
                    <a:lnTo>
                      <a:pt x="1119" y="1125"/>
                    </a:lnTo>
                    <a:lnTo>
                      <a:pt x="1057" y="1117"/>
                    </a:lnTo>
                    <a:lnTo>
                      <a:pt x="1002" y="1110"/>
                    </a:lnTo>
                    <a:lnTo>
                      <a:pt x="935" y="1097"/>
                    </a:lnTo>
                    <a:lnTo>
                      <a:pt x="870" y="1077"/>
                    </a:lnTo>
                    <a:lnTo>
                      <a:pt x="820" y="1057"/>
                    </a:lnTo>
                    <a:lnTo>
                      <a:pt x="774" y="1031"/>
                    </a:lnTo>
                    <a:lnTo>
                      <a:pt x="706" y="1002"/>
                    </a:lnTo>
                    <a:lnTo>
                      <a:pt x="635" y="967"/>
                    </a:lnTo>
                    <a:lnTo>
                      <a:pt x="571" y="935"/>
                    </a:lnTo>
                    <a:lnTo>
                      <a:pt x="523" y="900"/>
                    </a:lnTo>
                    <a:lnTo>
                      <a:pt x="477" y="867"/>
                    </a:lnTo>
                    <a:lnTo>
                      <a:pt x="435" y="836"/>
                    </a:lnTo>
                    <a:lnTo>
                      <a:pt x="393" y="791"/>
                    </a:lnTo>
                    <a:lnTo>
                      <a:pt x="358" y="756"/>
                    </a:lnTo>
                    <a:lnTo>
                      <a:pt x="327" y="724"/>
                    </a:lnTo>
                    <a:lnTo>
                      <a:pt x="322" y="709"/>
                    </a:lnTo>
                    <a:lnTo>
                      <a:pt x="322" y="692"/>
                    </a:lnTo>
                    <a:lnTo>
                      <a:pt x="334" y="673"/>
                    </a:lnTo>
                    <a:lnTo>
                      <a:pt x="352" y="661"/>
                    </a:lnTo>
                    <a:lnTo>
                      <a:pt x="377" y="652"/>
                    </a:lnTo>
                    <a:lnTo>
                      <a:pt x="407" y="648"/>
                    </a:lnTo>
                    <a:lnTo>
                      <a:pt x="443" y="653"/>
                    </a:lnTo>
                    <a:lnTo>
                      <a:pt x="477" y="663"/>
                    </a:lnTo>
                    <a:lnTo>
                      <a:pt x="491" y="667"/>
                    </a:lnTo>
                    <a:lnTo>
                      <a:pt x="503" y="669"/>
                    </a:lnTo>
                    <a:lnTo>
                      <a:pt x="511" y="666"/>
                    </a:lnTo>
                    <a:lnTo>
                      <a:pt x="516" y="657"/>
                    </a:lnTo>
                    <a:lnTo>
                      <a:pt x="514" y="648"/>
                    </a:lnTo>
                    <a:lnTo>
                      <a:pt x="506" y="637"/>
                    </a:lnTo>
                    <a:lnTo>
                      <a:pt x="478" y="623"/>
                    </a:lnTo>
                    <a:lnTo>
                      <a:pt x="447" y="615"/>
                    </a:lnTo>
                    <a:lnTo>
                      <a:pt x="416" y="613"/>
                    </a:lnTo>
                    <a:lnTo>
                      <a:pt x="385" y="619"/>
                    </a:lnTo>
                    <a:lnTo>
                      <a:pt x="345" y="629"/>
                    </a:lnTo>
                    <a:lnTo>
                      <a:pt x="298" y="644"/>
                    </a:lnTo>
                    <a:lnTo>
                      <a:pt x="262" y="655"/>
                    </a:lnTo>
                    <a:lnTo>
                      <a:pt x="234" y="659"/>
                    </a:lnTo>
                    <a:lnTo>
                      <a:pt x="206" y="656"/>
                    </a:lnTo>
                    <a:lnTo>
                      <a:pt x="179" y="648"/>
                    </a:lnTo>
                    <a:lnTo>
                      <a:pt x="149" y="633"/>
                    </a:lnTo>
                    <a:lnTo>
                      <a:pt x="128" y="614"/>
                    </a:lnTo>
                    <a:lnTo>
                      <a:pt x="105" y="589"/>
                    </a:lnTo>
                    <a:lnTo>
                      <a:pt x="75" y="552"/>
                    </a:lnTo>
                    <a:lnTo>
                      <a:pt x="43" y="501"/>
                    </a:lnTo>
                    <a:lnTo>
                      <a:pt x="18" y="453"/>
                    </a:lnTo>
                    <a:lnTo>
                      <a:pt x="3" y="406"/>
                    </a:lnTo>
                    <a:lnTo>
                      <a:pt x="0" y="374"/>
                    </a:lnTo>
                    <a:lnTo>
                      <a:pt x="4" y="344"/>
                    </a:lnTo>
                    <a:lnTo>
                      <a:pt x="14" y="283"/>
                    </a:lnTo>
                    <a:lnTo>
                      <a:pt x="23" y="216"/>
                    </a:lnTo>
                    <a:lnTo>
                      <a:pt x="46" y="161"/>
                    </a:lnTo>
                    <a:lnTo>
                      <a:pt x="72" y="122"/>
                    </a:lnTo>
                    <a:lnTo>
                      <a:pt x="100" y="9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5611" name="Group 11"/>
              <p:cNvGrpSpPr>
                <a:grpSpLocks/>
              </p:cNvGrpSpPr>
              <p:nvPr/>
            </p:nvGrpSpPr>
            <p:grpSpPr bwMode="auto">
              <a:xfrm>
                <a:off x="3727" y="1358"/>
                <a:ext cx="257" cy="226"/>
                <a:chOff x="3727" y="1358"/>
                <a:chExt cx="257" cy="226"/>
              </a:xfrm>
            </p:grpSpPr>
            <p:sp>
              <p:nvSpPr>
                <p:cNvPr id="25612" name="Freeform 12"/>
                <p:cNvSpPr>
                  <a:spLocks/>
                </p:cNvSpPr>
                <p:nvPr/>
              </p:nvSpPr>
              <p:spPr bwMode="auto">
                <a:xfrm>
                  <a:off x="3791" y="1439"/>
                  <a:ext cx="193" cy="145"/>
                </a:xfrm>
                <a:custGeom>
                  <a:avLst/>
                  <a:gdLst/>
                  <a:ahLst/>
                  <a:cxnLst>
                    <a:cxn ang="0">
                      <a:pos x="344" y="60"/>
                    </a:cxn>
                    <a:cxn ang="0">
                      <a:pos x="391" y="10"/>
                    </a:cxn>
                    <a:cxn ang="0">
                      <a:pos x="417" y="0"/>
                    </a:cxn>
                    <a:cxn ang="0">
                      <a:pos x="440" y="10"/>
                    </a:cxn>
                    <a:cxn ang="0">
                      <a:pos x="477" y="85"/>
                    </a:cxn>
                    <a:cxn ang="0">
                      <a:pos x="525" y="194"/>
                    </a:cxn>
                    <a:cxn ang="0">
                      <a:pos x="588" y="302"/>
                    </a:cxn>
                    <a:cxn ang="0">
                      <a:pos x="675" y="427"/>
                    </a:cxn>
                    <a:cxn ang="0">
                      <a:pos x="761" y="513"/>
                    </a:cxn>
                    <a:cxn ang="0">
                      <a:pos x="846" y="583"/>
                    </a:cxn>
                    <a:cxn ang="0">
                      <a:pos x="945" y="654"/>
                    </a:cxn>
                    <a:cxn ang="0">
                      <a:pos x="968" y="681"/>
                    </a:cxn>
                    <a:cxn ang="0">
                      <a:pos x="964" y="707"/>
                    </a:cxn>
                    <a:cxn ang="0">
                      <a:pos x="937" y="720"/>
                    </a:cxn>
                    <a:cxn ang="0">
                      <a:pos x="864" y="724"/>
                    </a:cxn>
                    <a:cxn ang="0">
                      <a:pos x="736" y="711"/>
                    </a:cxn>
                    <a:cxn ang="0">
                      <a:pos x="614" y="691"/>
                    </a:cxn>
                    <a:cxn ang="0">
                      <a:pos x="499" y="651"/>
                    </a:cxn>
                    <a:cxn ang="0">
                      <a:pos x="385" y="596"/>
                    </a:cxn>
                    <a:cxn ang="0">
                      <a:pos x="250" y="530"/>
                    </a:cxn>
                    <a:cxn ang="0">
                      <a:pos x="157" y="462"/>
                    </a:cxn>
                    <a:cxn ang="0">
                      <a:pos x="73" y="385"/>
                    </a:cxn>
                    <a:cxn ang="0">
                      <a:pos x="7" y="318"/>
                    </a:cxn>
                    <a:cxn ang="0">
                      <a:pos x="3" y="286"/>
                    </a:cxn>
                    <a:cxn ang="0">
                      <a:pos x="32" y="255"/>
                    </a:cxn>
                    <a:cxn ang="0">
                      <a:pos x="87" y="242"/>
                    </a:cxn>
                    <a:cxn ang="0">
                      <a:pos x="138" y="249"/>
                    </a:cxn>
                    <a:cxn ang="0">
                      <a:pos x="179" y="262"/>
                    </a:cxn>
                    <a:cxn ang="0">
                      <a:pos x="132" y="260"/>
                    </a:cxn>
                    <a:cxn ang="0">
                      <a:pos x="94" y="264"/>
                    </a:cxn>
                    <a:cxn ang="0">
                      <a:pos x="60" y="279"/>
                    </a:cxn>
                    <a:cxn ang="0">
                      <a:pos x="42" y="303"/>
                    </a:cxn>
                    <a:cxn ang="0">
                      <a:pos x="48" y="318"/>
                    </a:cxn>
                    <a:cxn ang="0">
                      <a:pos x="79" y="357"/>
                    </a:cxn>
                    <a:cxn ang="0">
                      <a:pos x="135" y="412"/>
                    </a:cxn>
                    <a:cxn ang="0">
                      <a:pos x="204" y="468"/>
                    </a:cxn>
                    <a:cxn ang="0">
                      <a:pos x="254" y="502"/>
                    </a:cxn>
                    <a:cxn ang="0">
                      <a:pos x="308" y="533"/>
                    </a:cxn>
                    <a:cxn ang="0">
                      <a:pos x="352" y="546"/>
                    </a:cxn>
                    <a:cxn ang="0">
                      <a:pos x="397" y="565"/>
                    </a:cxn>
                    <a:cxn ang="0">
                      <a:pos x="472" y="601"/>
                    </a:cxn>
                    <a:cxn ang="0">
                      <a:pos x="540" y="635"/>
                    </a:cxn>
                    <a:cxn ang="0">
                      <a:pos x="600" y="657"/>
                    </a:cxn>
                    <a:cxn ang="0">
                      <a:pos x="662" y="675"/>
                    </a:cxn>
                    <a:cxn ang="0">
                      <a:pos x="731" y="682"/>
                    </a:cxn>
                    <a:cxn ang="0">
                      <a:pos x="805" y="689"/>
                    </a:cxn>
                    <a:cxn ang="0">
                      <a:pos x="833" y="680"/>
                    </a:cxn>
                    <a:cxn ang="0">
                      <a:pos x="846" y="653"/>
                    </a:cxn>
                    <a:cxn ang="0">
                      <a:pos x="830" y="620"/>
                    </a:cxn>
                    <a:cxn ang="0">
                      <a:pos x="779" y="568"/>
                    </a:cxn>
                    <a:cxn ang="0">
                      <a:pos x="725" y="528"/>
                    </a:cxn>
                    <a:cxn ang="0">
                      <a:pos x="669" y="485"/>
                    </a:cxn>
                    <a:cxn ang="0">
                      <a:pos x="629" y="433"/>
                    </a:cxn>
                    <a:cxn ang="0">
                      <a:pos x="592" y="374"/>
                    </a:cxn>
                    <a:cxn ang="0">
                      <a:pos x="554" y="315"/>
                    </a:cxn>
                    <a:cxn ang="0">
                      <a:pos x="519" y="252"/>
                    </a:cxn>
                    <a:cxn ang="0">
                      <a:pos x="488" y="191"/>
                    </a:cxn>
                    <a:cxn ang="0">
                      <a:pos x="459" y="135"/>
                    </a:cxn>
                    <a:cxn ang="0">
                      <a:pos x="442" y="84"/>
                    </a:cxn>
                    <a:cxn ang="0">
                      <a:pos x="422" y="63"/>
                    </a:cxn>
                    <a:cxn ang="0">
                      <a:pos x="395" y="60"/>
                    </a:cxn>
                    <a:cxn ang="0">
                      <a:pos x="362" y="75"/>
                    </a:cxn>
                    <a:cxn ang="0">
                      <a:pos x="320" y="89"/>
                    </a:cxn>
                  </a:cxnLst>
                  <a:rect l="0" t="0" r="r" b="b"/>
                  <a:pathLst>
                    <a:path w="969" h="724">
                      <a:moveTo>
                        <a:pt x="320" y="89"/>
                      </a:moveTo>
                      <a:lnTo>
                        <a:pt x="344" y="60"/>
                      </a:lnTo>
                      <a:lnTo>
                        <a:pt x="366" y="34"/>
                      </a:lnTo>
                      <a:lnTo>
                        <a:pt x="391" y="10"/>
                      </a:lnTo>
                      <a:lnTo>
                        <a:pt x="403" y="3"/>
                      </a:lnTo>
                      <a:lnTo>
                        <a:pt x="417" y="0"/>
                      </a:lnTo>
                      <a:lnTo>
                        <a:pt x="431" y="5"/>
                      </a:lnTo>
                      <a:lnTo>
                        <a:pt x="440" y="10"/>
                      </a:lnTo>
                      <a:lnTo>
                        <a:pt x="455" y="38"/>
                      </a:lnTo>
                      <a:lnTo>
                        <a:pt x="477" y="85"/>
                      </a:lnTo>
                      <a:lnTo>
                        <a:pt x="501" y="141"/>
                      </a:lnTo>
                      <a:lnTo>
                        <a:pt x="525" y="194"/>
                      </a:lnTo>
                      <a:lnTo>
                        <a:pt x="548" y="239"/>
                      </a:lnTo>
                      <a:lnTo>
                        <a:pt x="588" y="302"/>
                      </a:lnTo>
                      <a:lnTo>
                        <a:pt x="629" y="365"/>
                      </a:lnTo>
                      <a:lnTo>
                        <a:pt x="675" y="427"/>
                      </a:lnTo>
                      <a:lnTo>
                        <a:pt x="716" y="476"/>
                      </a:lnTo>
                      <a:lnTo>
                        <a:pt x="761" y="513"/>
                      </a:lnTo>
                      <a:lnTo>
                        <a:pt x="805" y="550"/>
                      </a:lnTo>
                      <a:lnTo>
                        <a:pt x="846" y="583"/>
                      </a:lnTo>
                      <a:lnTo>
                        <a:pt x="890" y="615"/>
                      </a:lnTo>
                      <a:lnTo>
                        <a:pt x="945" y="654"/>
                      </a:lnTo>
                      <a:lnTo>
                        <a:pt x="957" y="667"/>
                      </a:lnTo>
                      <a:lnTo>
                        <a:pt x="968" y="681"/>
                      </a:lnTo>
                      <a:lnTo>
                        <a:pt x="969" y="692"/>
                      </a:lnTo>
                      <a:lnTo>
                        <a:pt x="964" y="707"/>
                      </a:lnTo>
                      <a:lnTo>
                        <a:pt x="953" y="714"/>
                      </a:lnTo>
                      <a:lnTo>
                        <a:pt x="937" y="720"/>
                      </a:lnTo>
                      <a:lnTo>
                        <a:pt x="903" y="723"/>
                      </a:lnTo>
                      <a:lnTo>
                        <a:pt x="864" y="724"/>
                      </a:lnTo>
                      <a:lnTo>
                        <a:pt x="798" y="719"/>
                      </a:lnTo>
                      <a:lnTo>
                        <a:pt x="736" y="711"/>
                      </a:lnTo>
                      <a:lnTo>
                        <a:pt x="682" y="704"/>
                      </a:lnTo>
                      <a:lnTo>
                        <a:pt x="614" y="691"/>
                      </a:lnTo>
                      <a:lnTo>
                        <a:pt x="549" y="671"/>
                      </a:lnTo>
                      <a:lnTo>
                        <a:pt x="499" y="651"/>
                      </a:lnTo>
                      <a:lnTo>
                        <a:pt x="453" y="625"/>
                      </a:lnTo>
                      <a:lnTo>
                        <a:pt x="385" y="596"/>
                      </a:lnTo>
                      <a:lnTo>
                        <a:pt x="314" y="561"/>
                      </a:lnTo>
                      <a:lnTo>
                        <a:pt x="250" y="530"/>
                      </a:lnTo>
                      <a:lnTo>
                        <a:pt x="203" y="495"/>
                      </a:lnTo>
                      <a:lnTo>
                        <a:pt x="157" y="462"/>
                      </a:lnTo>
                      <a:lnTo>
                        <a:pt x="115" y="430"/>
                      </a:lnTo>
                      <a:lnTo>
                        <a:pt x="73" y="385"/>
                      </a:lnTo>
                      <a:lnTo>
                        <a:pt x="38" y="350"/>
                      </a:lnTo>
                      <a:lnTo>
                        <a:pt x="7" y="318"/>
                      </a:lnTo>
                      <a:lnTo>
                        <a:pt x="0" y="303"/>
                      </a:lnTo>
                      <a:lnTo>
                        <a:pt x="3" y="286"/>
                      </a:lnTo>
                      <a:lnTo>
                        <a:pt x="14" y="267"/>
                      </a:lnTo>
                      <a:lnTo>
                        <a:pt x="32" y="255"/>
                      </a:lnTo>
                      <a:lnTo>
                        <a:pt x="57" y="246"/>
                      </a:lnTo>
                      <a:lnTo>
                        <a:pt x="87" y="242"/>
                      </a:lnTo>
                      <a:lnTo>
                        <a:pt x="116" y="244"/>
                      </a:lnTo>
                      <a:lnTo>
                        <a:pt x="138" y="249"/>
                      </a:lnTo>
                      <a:lnTo>
                        <a:pt x="165" y="258"/>
                      </a:lnTo>
                      <a:lnTo>
                        <a:pt x="179" y="262"/>
                      </a:lnTo>
                      <a:lnTo>
                        <a:pt x="156" y="262"/>
                      </a:lnTo>
                      <a:lnTo>
                        <a:pt x="132" y="260"/>
                      </a:lnTo>
                      <a:lnTo>
                        <a:pt x="113" y="261"/>
                      </a:lnTo>
                      <a:lnTo>
                        <a:pt x="94" y="264"/>
                      </a:lnTo>
                      <a:lnTo>
                        <a:pt x="76" y="271"/>
                      </a:lnTo>
                      <a:lnTo>
                        <a:pt x="60" y="279"/>
                      </a:lnTo>
                      <a:lnTo>
                        <a:pt x="48" y="292"/>
                      </a:lnTo>
                      <a:lnTo>
                        <a:pt x="42" y="303"/>
                      </a:lnTo>
                      <a:lnTo>
                        <a:pt x="43" y="309"/>
                      </a:lnTo>
                      <a:lnTo>
                        <a:pt x="48" y="318"/>
                      </a:lnTo>
                      <a:lnTo>
                        <a:pt x="59" y="332"/>
                      </a:lnTo>
                      <a:lnTo>
                        <a:pt x="79" y="357"/>
                      </a:lnTo>
                      <a:lnTo>
                        <a:pt x="104" y="387"/>
                      </a:lnTo>
                      <a:lnTo>
                        <a:pt x="135" y="412"/>
                      </a:lnTo>
                      <a:lnTo>
                        <a:pt x="168" y="442"/>
                      </a:lnTo>
                      <a:lnTo>
                        <a:pt x="204" y="468"/>
                      </a:lnTo>
                      <a:lnTo>
                        <a:pt x="231" y="486"/>
                      </a:lnTo>
                      <a:lnTo>
                        <a:pt x="254" y="502"/>
                      </a:lnTo>
                      <a:lnTo>
                        <a:pt x="284" y="518"/>
                      </a:lnTo>
                      <a:lnTo>
                        <a:pt x="308" y="533"/>
                      </a:lnTo>
                      <a:lnTo>
                        <a:pt x="332" y="543"/>
                      </a:lnTo>
                      <a:lnTo>
                        <a:pt x="352" y="546"/>
                      </a:lnTo>
                      <a:lnTo>
                        <a:pt x="374" y="553"/>
                      </a:lnTo>
                      <a:lnTo>
                        <a:pt x="397" y="565"/>
                      </a:lnTo>
                      <a:lnTo>
                        <a:pt x="433" y="583"/>
                      </a:lnTo>
                      <a:lnTo>
                        <a:pt x="472" y="601"/>
                      </a:lnTo>
                      <a:lnTo>
                        <a:pt x="507" y="617"/>
                      </a:lnTo>
                      <a:lnTo>
                        <a:pt x="540" y="635"/>
                      </a:lnTo>
                      <a:lnTo>
                        <a:pt x="572" y="652"/>
                      </a:lnTo>
                      <a:lnTo>
                        <a:pt x="600" y="657"/>
                      </a:lnTo>
                      <a:lnTo>
                        <a:pt x="631" y="666"/>
                      </a:lnTo>
                      <a:lnTo>
                        <a:pt x="662" y="675"/>
                      </a:lnTo>
                      <a:lnTo>
                        <a:pt x="692" y="678"/>
                      </a:lnTo>
                      <a:lnTo>
                        <a:pt x="731" y="682"/>
                      </a:lnTo>
                      <a:lnTo>
                        <a:pt x="770" y="685"/>
                      </a:lnTo>
                      <a:lnTo>
                        <a:pt x="805" y="689"/>
                      </a:lnTo>
                      <a:lnTo>
                        <a:pt x="819" y="686"/>
                      </a:lnTo>
                      <a:lnTo>
                        <a:pt x="833" y="680"/>
                      </a:lnTo>
                      <a:lnTo>
                        <a:pt x="842" y="668"/>
                      </a:lnTo>
                      <a:lnTo>
                        <a:pt x="846" y="653"/>
                      </a:lnTo>
                      <a:lnTo>
                        <a:pt x="844" y="640"/>
                      </a:lnTo>
                      <a:lnTo>
                        <a:pt x="830" y="620"/>
                      </a:lnTo>
                      <a:lnTo>
                        <a:pt x="805" y="591"/>
                      </a:lnTo>
                      <a:lnTo>
                        <a:pt x="779" y="568"/>
                      </a:lnTo>
                      <a:lnTo>
                        <a:pt x="755" y="546"/>
                      </a:lnTo>
                      <a:lnTo>
                        <a:pt x="725" y="528"/>
                      </a:lnTo>
                      <a:lnTo>
                        <a:pt x="696" y="508"/>
                      </a:lnTo>
                      <a:lnTo>
                        <a:pt x="669" y="485"/>
                      </a:lnTo>
                      <a:lnTo>
                        <a:pt x="649" y="460"/>
                      </a:lnTo>
                      <a:lnTo>
                        <a:pt x="629" y="433"/>
                      </a:lnTo>
                      <a:lnTo>
                        <a:pt x="608" y="400"/>
                      </a:lnTo>
                      <a:lnTo>
                        <a:pt x="592" y="374"/>
                      </a:lnTo>
                      <a:lnTo>
                        <a:pt x="574" y="347"/>
                      </a:lnTo>
                      <a:lnTo>
                        <a:pt x="554" y="315"/>
                      </a:lnTo>
                      <a:lnTo>
                        <a:pt x="536" y="283"/>
                      </a:lnTo>
                      <a:lnTo>
                        <a:pt x="519" y="252"/>
                      </a:lnTo>
                      <a:lnTo>
                        <a:pt x="503" y="222"/>
                      </a:lnTo>
                      <a:lnTo>
                        <a:pt x="488" y="191"/>
                      </a:lnTo>
                      <a:lnTo>
                        <a:pt x="473" y="163"/>
                      </a:lnTo>
                      <a:lnTo>
                        <a:pt x="459" y="135"/>
                      </a:lnTo>
                      <a:lnTo>
                        <a:pt x="449" y="105"/>
                      </a:lnTo>
                      <a:lnTo>
                        <a:pt x="442" y="84"/>
                      </a:lnTo>
                      <a:lnTo>
                        <a:pt x="434" y="73"/>
                      </a:lnTo>
                      <a:lnTo>
                        <a:pt x="422" y="63"/>
                      </a:lnTo>
                      <a:lnTo>
                        <a:pt x="410" y="59"/>
                      </a:lnTo>
                      <a:lnTo>
                        <a:pt x="395" y="60"/>
                      </a:lnTo>
                      <a:lnTo>
                        <a:pt x="379" y="65"/>
                      </a:lnTo>
                      <a:lnTo>
                        <a:pt x="362" y="75"/>
                      </a:lnTo>
                      <a:lnTo>
                        <a:pt x="343" y="82"/>
                      </a:lnTo>
                      <a:lnTo>
                        <a:pt x="320" y="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613" name="Freeform 13"/>
                <p:cNvSpPr>
                  <a:spLocks/>
                </p:cNvSpPr>
                <p:nvPr/>
              </p:nvSpPr>
              <p:spPr bwMode="auto">
                <a:xfrm>
                  <a:off x="3727" y="1358"/>
                  <a:ext cx="135" cy="132"/>
                </a:xfrm>
                <a:custGeom>
                  <a:avLst/>
                  <a:gdLst/>
                  <a:ahLst/>
                  <a:cxnLst>
                    <a:cxn ang="0">
                      <a:pos x="133" y="64"/>
                    </a:cxn>
                    <a:cxn ang="0">
                      <a:pos x="202" y="20"/>
                    </a:cxn>
                    <a:cxn ang="0">
                      <a:pos x="282" y="3"/>
                    </a:cxn>
                    <a:cxn ang="0">
                      <a:pos x="387" y="6"/>
                    </a:cxn>
                    <a:cxn ang="0">
                      <a:pos x="485" y="45"/>
                    </a:cxn>
                    <a:cxn ang="0">
                      <a:pos x="538" y="125"/>
                    </a:cxn>
                    <a:cxn ang="0">
                      <a:pos x="596" y="202"/>
                    </a:cxn>
                    <a:cxn ang="0">
                      <a:pos x="661" y="273"/>
                    </a:cxn>
                    <a:cxn ang="0">
                      <a:pos x="679" y="343"/>
                    </a:cxn>
                    <a:cxn ang="0">
                      <a:pos x="666" y="389"/>
                    </a:cxn>
                    <a:cxn ang="0">
                      <a:pos x="627" y="446"/>
                    </a:cxn>
                    <a:cxn ang="0">
                      <a:pos x="574" y="513"/>
                    </a:cxn>
                    <a:cxn ang="0">
                      <a:pos x="599" y="468"/>
                    </a:cxn>
                    <a:cxn ang="0">
                      <a:pos x="623" y="428"/>
                    </a:cxn>
                    <a:cxn ang="0">
                      <a:pos x="643" y="373"/>
                    </a:cxn>
                    <a:cxn ang="0">
                      <a:pos x="653" y="328"/>
                    </a:cxn>
                    <a:cxn ang="0">
                      <a:pos x="640" y="293"/>
                    </a:cxn>
                    <a:cxn ang="0">
                      <a:pos x="621" y="264"/>
                    </a:cxn>
                    <a:cxn ang="0">
                      <a:pos x="592" y="233"/>
                    </a:cxn>
                    <a:cxn ang="0">
                      <a:pos x="559" y="191"/>
                    </a:cxn>
                    <a:cxn ang="0">
                      <a:pos x="527" y="149"/>
                    </a:cxn>
                    <a:cxn ang="0">
                      <a:pos x="502" y="103"/>
                    </a:cxn>
                    <a:cxn ang="0">
                      <a:pos x="477" y="71"/>
                    </a:cxn>
                    <a:cxn ang="0">
                      <a:pos x="443" y="46"/>
                    </a:cxn>
                    <a:cxn ang="0">
                      <a:pos x="405" y="33"/>
                    </a:cxn>
                    <a:cxn ang="0">
                      <a:pos x="342" y="31"/>
                    </a:cxn>
                    <a:cxn ang="0">
                      <a:pos x="295" y="31"/>
                    </a:cxn>
                    <a:cxn ang="0">
                      <a:pos x="249" y="38"/>
                    </a:cxn>
                    <a:cxn ang="0">
                      <a:pos x="204" y="52"/>
                    </a:cxn>
                    <a:cxn ang="0">
                      <a:pos x="166" y="78"/>
                    </a:cxn>
                    <a:cxn ang="0">
                      <a:pos x="125" y="109"/>
                    </a:cxn>
                    <a:cxn ang="0">
                      <a:pos x="87" y="151"/>
                    </a:cxn>
                    <a:cxn ang="0">
                      <a:pos x="68" y="191"/>
                    </a:cxn>
                    <a:cxn ang="0">
                      <a:pos x="49" y="235"/>
                    </a:cxn>
                    <a:cxn ang="0">
                      <a:pos x="36" y="289"/>
                    </a:cxn>
                    <a:cxn ang="0">
                      <a:pos x="30" y="341"/>
                    </a:cxn>
                    <a:cxn ang="0">
                      <a:pos x="32" y="379"/>
                    </a:cxn>
                    <a:cxn ang="0">
                      <a:pos x="42" y="429"/>
                    </a:cxn>
                    <a:cxn ang="0">
                      <a:pos x="63" y="486"/>
                    </a:cxn>
                    <a:cxn ang="0">
                      <a:pos x="84" y="522"/>
                    </a:cxn>
                    <a:cxn ang="0">
                      <a:pos x="113" y="563"/>
                    </a:cxn>
                    <a:cxn ang="0">
                      <a:pos x="143" y="595"/>
                    </a:cxn>
                    <a:cxn ang="0">
                      <a:pos x="179" y="623"/>
                    </a:cxn>
                    <a:cxn ang="0">
                      <a:pos x="212" y="638"/>
                    </a:cxn>
                    <a:cxn ang="0">
                      <a:pos x="248" y="645"/>
                    </a:cxn>
                    <a:cxn ang="0">
                      <a:pos x="297" y="643"/>
                    </a:cxn>
                    <a:cxn ang="0">
                      <a:pos x="232" y="658"/>
                    </a:cxn>
                    <a:cxn ang="0">
                      <a:pos x="177" y="647"/>
                    </a:cxn>
                    <a:cxn ang="0">
                      <a:pos x="128" y="613"/>
                    </a:cxn>
                    <a:cxn ang="0">
                      <a:pos x="75" y="551"/>
                    </a:cxn>
                    <a:cxn ang="0">
                      <a:pos x="18" y="453"/>
                    </a:cxn>
                    <a:cxn ang="0">
                      <a:pos x="0" y="374"/>
                    </a:cxn>
                    <a:cxn ang="0">
                      <a:pos x="14" y="283"/>
                    </a:cxn>
                    <a:cxn ang="0">
                      <a:pos x="46" y="161"/>
                    </a:cxn>
                    <a:cxn ang="0">
                      <a:pos x="100" y="91"/>
                    </a:cxn>
                  </a:cxnLst>
                  <a:rect l="0" t="0" r="r" b="b"/>
                  <a:pathLst>
                    <a:path w="679" h="658">
                      <a:moveTo>
                        <a:pt x="100" y="91"/>
                      </a:moveTo>
                      <a:lnTo>
                        <a:pt x="133" y="64"/>
                      </a:lnTo>
                      <a:lnTo>
                        <a:pt x="166" y="39"/>
                      </a:lnTo>
                      <a:lnTo>
                        <a:pt x="202" y="20"/>
                      </a:lnTo>
                      <a:lnTo>
                        <a:pt x="245" y="7"/>
                      </a:lnTo>
                      <a:lnTo>
                        <a:pt x="282" y="3"/>
                      </a:lnTo>
                      <a:lnTo>
                        <a:pt x="325" y="0"/>
                      </a:lnTo>
                      <a:lnTo>
                        <a:pt x="387" y="6"/>
                      </a:lnTo>
                      <a:lnTo>
                        <a:pt x="446" y="19"/>
                      </a:lnTo>
                      <a:lnTo>
                        <a:pt x="485" y="45"/>
                      </a:lnTo>
                      <a:lnTo>
                        <a:pt x="513" y="81"/>
                      </a:lnTo>
                      <a:lnTo>
                        <a:pt x="538" y="125"/>
                      </a:lnTo>
                      <a:lnTo>
                        <a:pt x="565" y="166"/>
                      </a:lnTo>
                      <a:lnTo>
                        <a:pt x="596" y="202"/>
                      </a:lnTo>
                      <a:lnTo>
                        <a:pt x="624" y="231"/>
                      </a:lnTo>
                      <a:lnTo>
                        <a:pt x="661" y="273"/>
                      </a:lnTo>
                      <a:lnTo>
                        <a:pt x="676" y="313"/>
                      </a:lnTo>
                      <a:lnTo>
                        <a:pt x="679" y="343"/>
                      </a:lnTo>
                      <a:lnTo>
                        <a:pt x="676" y="360"/>
                      </a:lnTo>
                      <a:lnTo>
                        <a:pt x="666" y="389"/>
                      </a:lnTo>
                      <a:lnTo>
                        <a:pt x="650" y="416"/>
                      </a:lnTo>
                      <a:lnTo>
                        <a:pt x="627" y="446"/>
                      </a:lnTo>
                      <a:lnTo>
                        <a:pt x="599" y="485"/>
                      </a:lnTo>
                      <a:lnTo>
                        <a:pt x="574" y="513"/>
                      </a:lnTo>
                      <a:lnTo>
                        <a:pt x="588" y="486"/>
                      </a:lnTo>
                      <a:lnTo>
                        <a:pt x="599" y="468"/>
                      </a:lnTo>
                      <a:lnTo>
                        <a:pt x="613" y="446"/>
                      </a:lnTo>
                      <a:lnTo>
                        <a:pt x="623" y="428"/>
                      </a:lnTo>
                      <a:lnTo>
                        <a:pt x="636" y="401"/>
                      </a:lnTo>
                      <a:lnTo>
                        <a:pt x="643" y="373"/>
                      </a:lnTo>
                      <a:lnTo>
                        <a:pt x="651" y="344"/>
                      </a:lnTo>
                      <a:lnTo>
                        <a:pt x="653" y="328"/>
                      </a:lnTo>
                      <a:lnTo>
                        <a:pt x="649" y="313"/>
                      </a:lnTo>
                      <a:lnTo>
                        <a:pt x="640" y="293"/>
                      </a:lnTo>
                      <a:lnTo>
                        <a:pt x="634" y="277"/>
                      </a:lnTo>
                      <a:lnTo>
                        <a:pt x="621" y="264"/>
                      </a:lnTo>
                      <a:lnTo>
                        <a:pt x="604" y="250"/>
                      </a:lnTo>
                      <a:lnTo>
                        <a:pt x="592" y="233"/>
                      </a:lnTo>
                      <a:lnTo>
                        <a:pt x="575" y="214"/>
                      </a:lnTo>
                      <a:lnTo>
                        <a:pt x="559" y="191"/>
                      </a:lnTo>
                      <a:lnTo>
                        <a:pt x="542" y="167"/>
                      </a:lnTo>
                      <a:lnTo>
                        <a:pt x="527" y="149"/>
                      </a:lnTo>
                      <a:lnTo>
                        <a:pt x="514" y="126"/>
                      </a:lnTo>
                      <a:lnTo>
                        <a:pt x="502" y="103"/>
                      </a:lnTo>
                      <a:lnTo>
                        <a:pt x="492" y="85"/>
                      </a:lnTo>
                      <a:lnTo>
                        <a:pt x="477" y="71"/>
                      </a:lnTo>
                      <a:lnTo>
                        <a:pt x="460" y="59"/>
                      </a:lnTo>
                      <a:lnTo>
                        <a:pt x="443" y="46"/>
                      </a:lnTo>
                      <a:lnTo>
                        <a:pt x="424" y="37"/>
                      </a:lnTo>
                      <a:lnTo>
                        <a:pt x="405" y="33"/>
                      </a:lnTo>
                      <a:lnTo>
                        <a:pt x="374" y="31"/>
                      </a:lnTo>
                      <a:lnTo>
                        <a:pt x="342" y="31"/>
                      </a:lnTo>
                      <a:lnTo>
                        <a:pt x="318" y="32"/>
                      </a:lnTo>
                      <a:lnTo>
                        <a:pt x="295" y="31"/>
                      </a:lnTo>
                      <a:lnTo>
                        <a:pt x="272" y="33"/>
                      </a:lnTo>
                      <a:lnTo>
                        <a:pt x="249" y="38"/>
                      </a:lnTo>
                      <a:lnTo>
                        <a:pt x="226" y="43"/>
                      </a:lnTo>
                      <a:lnTo>
                        <a:pt x="204" y="52"/>
                      </a:lnTo>
                      <a:lnTo>
                        <a:pt x="185" y="64"/>
                      </a:lnTo>
                      <a:lnTo>
                        <a:pt x="166" y="78"/>
                      </a:lnTo>
                      <a:lnTo>
                        <a:pt x="145" y="92"/>
                      </a:lnTo>
                      <a:lnTo>
                        <a:pt x="125" y="109"/>
                      </a:lnTo>
                      <a:lnTo>
                        <a:pt x="104" y="131"/>
                      </a:lnTo>
                      <a:lnTo>
                        <a:pt x="87" y="151"/>
                      </a:lnTo>
                      <a:lnTo>
                        <a:pt x="75" y="168"/>
                      </a:lnTo>
                      <a:lnTo>
                        <a:pt x="68" y="191"/>
                      </a:lnTo>
                      <a:lnTo>
                        <a:pt x="59" y="213"/>
                      </a:lnTo>
                      <a:lnTo>
                        <a:pt x="49" y="235"/>
                      </a:lnTo>
                      <a:lnTo>
                        <a:pt x="38" y="260"/>
                      </a:lnTo>
                      <a:lnTo>
                        <a:pt x="36" y="289"/>
                      </a:lnTo>
                      <a:lnTo>
                        <a:pt x="33" y="316"/>
                      </a:lnTo>
                      <a:lnTo>
                        <a:pt x="30" y="341"/>
                      </a:lnTo>
                      <a:lnTo>
                        <a:pt x="30" y="358"/>
                      </a:lnTo>
                      <a:lnTo>
                        <a:pt x="32" y="379"/>
                      </a:lnTo>
                      <a:lnTo>
                        <a:pt x="37" y="404"/>
                      </a:lnTo>
                      <a:lnTo>
                        <a:pt x="42" y="429"/>
                      </a:lnTo>
                      <a:lnTo>
                        <a:pt x="54" y="458"/>
                      </a:lnTo>
                      <a:lnTo>
                        <a:pt x="63" y="486"/>
                      </a:lnTo>
                      <a:lnTo>
                        <a:pt x="71" y="501"/>
                      </a:lnTo>
                      <a:lnTo>
                        <a:pt x="84" y="522"/>
                      </a:lnTo>
                      <a:lnTo>
                        <a:pt x="100" y="545"/>
                      </a:lnTo>
                      <a:lnTo>
                        <a:pt x="113" y="563"/>
                      </a:lnTo>
                      <a:lnTo>
                        <a:pt x="126" y="579"/>
                      </a:lnTo>
                      <a:lnTo>
                        <a:pt x="143" y="595"/>
                      </a:lnTo>
                      <a:lnTo>
                        <a:pt x="162" y="611"/>
                      </a:lnTo>
                      <a:lnTo>
                        <a:pt x="179" y="623"/>
                      </a:lnTo>
                      <a:lnTo>
                        <a:pt x="193" y="630"/>
                      </a:lnTo>
                      <a:lnTo>
                        <a:pt x="212" y="638"/>
                      </a:lnTo>
                      <a:lnTo>
                        <a:pt x="229" y="642"/>
                      </a:lnTo>
                      <a:lnTo>
                        <a:pt x="248" y="645"/>
                      </a:lnTo>
                      <a:lnTo>
                        <a:pt x="266" y="647"/>
                      </a:lnTo>
                      <a:lnTo>
                        <a:pt x="297" y="643"/>
                      </a:lnTo>
                      <a:lnTo>
                        <a:pt x="261" y="654"/>
                      </a:lnTo>
                      <a:lnTo>
                        <a:pt x="232" y="658"/>
                      </a:lnTo>
                      <a:lnTo>
                        <a:pt x="204" y="655"/>
                      </a:lnTo>
                      <a:lnTo>
                        <a:pt x="177" y="647"/>
                      </a:lnTo>
                      <a:lnTo>
                        <a:pt x="149" y="631"/>
                      </a:lnTo>
                      <a:lnTo>
                        <a:pt x="128" y="613"/>
                      </a:lnTo>
                      <a:lnTo>
                        <a:pt x="105" y="588"/>
                      </a:lnTo>
                      <a:lnTo>
                        <a:pt x="75" y="551"/>
                      </a:lnTo>
                      <a:lnTo>
                        <a:pt x="43" y="500"/>
                      </a:lnTo>
                      <a:lnTo>
                        <a:pt x="18" y="453"/>
                      </a:lnTo>
                      <a:lnTo>
                        <a:pt x="3" y="406"/>
                      </a:lnTo>
                      <a:lnTo>
                        <a:pt x="0" y="374"/>
                      </a:lnTo>
                      <a:lnTo>
                        <a:pt x="4" y="344"/>
                      </a:lnTo>
                      <a:lnTo>
                        <a:pt x="14" y="283"/>
                      </a:lnTo>
                      <a:lnTo>
                        <a:pt x="23" y="215"/>
                      </a:lnTo>
                      <a:lnTo>
                        <a:pt x="46" y="161"/>
                      </a:lnTo>
                      <a:lnTo>
                        <a:pt x="72" y="122"/>
                      </a:lnTo>
                      <a:lnTo>
                        <a:pt x="100" y="9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979613" y="103188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2"/>
                </a:solidFill>
              </a:rPr>
              <a:t>BOMBA CARDIACA 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15900" y="1474788"/>
            <a:ext cx="26273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1400">
                <a:solidFill>
                  <a:schemeClr val="tx2"/>
                </a:solidFill>
              </a:rPr>
              <a:t>EL CORAZON DERECHO ASPIRA LA SANGRE POR SUCCION</a:t>
            </a: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4670425" y="1463675"/>
            <a:ext cx="969963" cy="101123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3300"/>
          </a:solidFill>
          <a:ln w="762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5316538" y="2281238"/>
            <a:ext cx="471487" cy="2025650"/>
          </a:xfrm>
          <a:prstGeom prst="downArrow">
            <a:avLst>
              <a:gd name="adj1" fmla="val 50000"/>
              <a:gd name="adj2" fmla="val 107408"/>
            </a:avLst>
          </a:prstGeom>
          <a:solidFill>
            <a:srgbClr val="FF33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 flipH="1" flipV="1">
            <a:off x="4784725" y="4338638"/>
            <a:ext cx="855663" cy="1190625"/>
          </a:xfrm>
          <a:custGeom>
            <a:avLst/>
            <a:gdLst>
              <a:gd name="G0" fmla="+- 12427 0 0"/>
              <a:gd name="G1" fmla="+- 3716 0 0"/>
              <a:gd name="G2" fmla="+- 12158 0 3716"/>
              <a:gd name="G3" fmla="+- G2 0 3716"/>
              <a:gd name="G4" fmla="*/ G3 32768 32059"/>
              <a:gd name="G5" fmla="*/ G4 1 2"/>
              <a:gd name="G6" fmla="+- 21600 0 12427"/>
              <a:gd name="G7" fmla="*/ G6 3716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41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716"/>
                </a:lnTo>
                <a:cubicBezTo>
                  <a:pt x="5564" y="3716"/>
                  <a:pt x="0" y="7496"/>
                  <a:pt x="0" y="12158"/>
                </a:cubicBezTo>
                <a:lnTo>
                  <a:pt x="0" y="21600"/>
                </a:lnTo>
                <a:lnTo>
                  <a:pt x="4831" y="21600"/>
                </a:lnTo>
                <a:lnTo>
                  <a:pt x="4831" y="12158"/>
                </a:lnTo>
                <a:cubicBezTo>
                  <a:pt x="4831" y="10106"/>
                  <a:pt x="8232" y="8442"/>
                  <a:pt x="12427" y="8442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3300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3043238" y="1651000"/>
            <a:ext cx="969962" cy="101123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000" u="sng">
              <a:solidFill>
                <a:schemeClr val="accent2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 flipH="1" flipV="1">
            <a:off x="2959100" y="2251075"/>
            <a:ext cx="471488" cy="2025650"/>
          </a:xfrm>
          <a:prstGeom prst="downArrow">
            <a:avLst>
              <a:gd name="adj1" fmla="val 50000"/>
              <a:gd name="adj2" fmla="val 107407"/>
            </a:avLst>
          </a:prstGeom>
          <a:solidFill>
            <a:schemeClr val="accent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 rot="-5400000">
            <a:off x="2947988" y="4379913"/>
            <a:ext cx="962025" cy="1057275"/>
          </a:xfrm>
          <a:custGeom>
            <a:avLst/>
            <a:gdLst>
              <a:gd name="G0" fmla="+- 12427 0 0"/>
              <a:gd name="G1" fmla="+- 3716 0 0"/>
              <a:gd name="G2" fmla="+- 12158 0 3716"/>
              <a:gd name="G3" fmla="+- G2 0 3716"/>
              <a:gd name="G4" fmla="*/ G3 32768 32059"/>
              <a:gd name="G5" fmla="*/ G4 1 2"/>
              <a:gd name="G6" fmla="+- 21600 0 12427"/>
              <a:gd name="G7" fmla="*/ G6 3716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41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716"/>
                </a:lnTo>
                <a:cubicBezTo>
                  <a:pt x="5564" y="3716"/>
                  <a:pt x="0" y="7496"/>
                  <a:pt x="0" y="12158"/>
                </a:cubicBezTo>
                <a:lnTo>
                  <a:pt x="0" y="21600"/>
                </a:lnTo>
                <a:lnTo>
                  <a:pt x="4831" y="21600"/>
                </a:lnTo>
                <a:lnTo>
                  <a:pt x="4831" y="12158"/>
                </a:lnTo>
                <a:cubicBezTo>
                  <a:pt x="4831" y="10106"/>
                  <a:pt x="8232" y="8442"/>
                  <a:pt x="12427" y="8442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5622" name="Oval 22" descr="blanc)"/>
          <p:cNvSpPr>
            <a:spLocks noChangeArrowheads="1"/>
          </p:cNvSpPr>
          <p:nvPr/>
        </p:nvSpPr>
        <p:spPr bwMode="auto">
          <a:xfrm>
            <a:off x="3767138" y="4632325"/>
            <a:ext cx="977900" cy="1077913"/>
          </a:xfrm>
          <a:prstGeom prst="ellipse">
            <a:avLst/>
          </a:prstGeom>
          <a:pattFill prst="dkHorz">
            <a:fgClr>
              <a:schemeClr val="accent2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fr-FR" sz="4000" b="1">
                <a:solidFill>
                  <a:schemeClr val="bg1"/>
                </a:solidFill>
              </a:rPr>
              <a:t>R</a:t>
            </a: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938838" y="1339850"/>
            <a:ext cx="29543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1400">
                <a:solidFill>
                  <a:schemeClr val="tx2"/>
                </a:solidFill>
              </a:rPr>
              <a:t>EL CORAZON IZQUIERDO EMPUJA LA SANGRE ARTERIAL A PRESION ELEVADA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2308225" y="5711825"/>
            <a:ext cx="4137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>
                <a:solidFill>
                  <a:schemeClr val="bg1"/>
                </a:solidFill>
              </a:rPr>
              <a:t> </a:t>
            </a:r>
            <a:r>
              <a:rPr lang="fr-FR" sz="1400">
                <a:solidFill>
                  <a:schemeClr val="tx2"/>
                </a:solidFill>
              </a:rPr>
              <a:t>AL ATRAVESAR  LA UNIDAD MICRO CIRCULATORIA PIERDE ENERGIA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06400" y="3400425"/>
            <a:ext cx="24780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>
                <a:solidFill>
                  <a:schemeClr val="bg1"/>
                </a:solidFill>
              </a:rPr>
              <a:t> </a:t>
            </a:r>
            <a:r>
              <a:rPr lang="fr-FR" sz="1400">
                <a:solidFill>
                  <a:schemeClr val="tx2"/>
                </a:solidFill>
              </a:rPr>
              <a:t>DESPUES EMPUJA LA SANGRE VENOSA A BAJA PRESION ( RESIDUAL)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627313" y="6381750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2"/>
                </a:solidFill>
              </a:rPr>
              <a:t>Figura 1_2 (Franceschi)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1187450" y="623888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800" b="1">
                <a:solidFill>
                  <a:schemeClr val="tx1"/>
                </a:solidFill>
              </a:rPr>
              <a:t>VARICES: CONCEPTO HEMODINÁMICO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394243" name="Line 3"/>
          <p:cNvSpPr>
            <a:spLocks noChangeShapeType="1"/>
          </p:cNvSpPr>
          <p:nvPr/>
        </p:nvSpPr>
        <p:spPr bwMode="auto">
          <a:xfrm flipV="1">
            <a:off x="4483100" y="1700213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44" name="Arc 4"/>
          <p:cNvSpPr>
            <a:spLocks/>
          </p:cNvSpPr>
          <p:nvPr/>
        </p:nvSpPr>
        <p:spPr bwMode="auto">
          <a:xfrm>
            <a:off x="3784600" y="392271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45" name="Line 5"/>
          <p:cNvSpPr>
            <a:spLocks noChangeShapeType="1"/>
          </p:cNvSpPr>
          <p:nvPr/>
        </p:nvSpPr>
        <p:spPr bwMode="auto">
          <a:xfrm>
            <a:off x="3797300" y="4443413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46" name="Line 6"/>
          <p:cNvSpPr>
            <a:spLocks noChangeShapeType="1"/>
          </p:cNvSpPr>
          <p:nvPr/>
        </p:nvSpPr>
        <p:spPr bwMode="auto">
          <a:xfrm>
            <a:off x="5167313" y="2767013"/>
            <a:ext cx="1587" cy="345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47" name="Arc 7"/>
          <p:cNvSpPr>
            <a:spLocks/>
          </p:cNvSpPr>
          <p:nvPr/>
        </p:nvSpPr>
        <p:spPr bwMode="auto">
          <a:xfrm>
            <a:off x="3962400" y="25288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48" name="Arc 8"/>
          <p:cNvSpPr>
            <a:spLocks/>
          </p:cNvSpPr>
          <p:nvPr/>
        </p:nvSpPr>
        <p:spPr bwMode="auto">
          <a:xfrm>
            <a:off x="4483100" y="2247900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49" name="Oval 9"/>
          <p:cNvSpPr>
            <a:spLocks noChangeArrowheads="1"/>
          </p:cNvSpPr>
          <p:nvPr/>
        </p:nvSpPr>
        <p:spPr bwMode="auto">
          <a:xfrm>
            <a:off x="5092700" y="5280025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50" name="Line 10"/>
          <p:cNvSpPr>
            <a:spLocks noChangeShapeType="1"/>
          </p:cNvSpPr>
          <p:nvPr/>
        </p:nvSpPr>
        <p:spPr bwMode="auto">
          <a:xfrm>
            <a:off x="5168900" y="4367213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>
            <a:off x="4711700" y="2005013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>
            <a:off x="5016500" y="2843213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>
            <a:off x="5016500" y="4595813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 flipV="1">
            <a:off x="3949700" y="4672013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55" name="Freeform 15"/>
          <p:cNvSpPr>
            <a:spLocks/>
          </p:cNvSpPr>
          <p:nvPr/>
        </p:nvSpPr>
        <p:spPr bwMode="auto">
          <a:xfrm>
            <a:off x="5165725" y="4313238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56" name="Oval 16"/>
          <p:cNvSpPr>
            <a:spLocks noChangeArrowheads="1"/>
          </p:cNvSpPr>
          <p:nvPr/>
        </p:nvSpPr>
        <p:spPr bwMode="auto">
          <a:xfrm>
            <a:off x="6516688" y="586898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57" name="Line 17"/>
          <p:cNvSpPr>
            <a:spLocks noChangeShapeType="1"/>
          </p:cNvSpPr>
          <p:nvPr/>
        </p:nvSpPr>
        <p:spPr bwMode="auto">
          <a:xfrm>
            <a:off x="5168900" y="2767013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4258" name="Line 18"/>
          <p:cNvSpPr>
            <a:spLocks noChangeShapeType="1"/>
          </p:cNvSpPr>
          <p:nvPr/>
        </p:nvSpPr>
        <p:spPr bwMode="auto">
          <a:xfrm>
            <a:off x="5626100" y="4214813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59" name="Freeform 19"/>
          <p:cNvSpPr>
            <a:spLocks/>
          </p:cNvSpPr>
          <p:nvPr/>
        </p:nvSpPr>
        <p:spPr bwMode="auto">
          <a:xfrm>
            <a:off x="5148263" y="3033713"/>
            <a:ext cx="493712" cy="87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4"/>
              </a:cxn>
              <a:cxn ang="0">
                <a:pos x="144" y="252"/>
              </a:cxn>
              <a:cxn ang="0">
                <a:pos x="276" y="288"/>
              </a:cxn>
              <a:cxn ang="0">
                <a:pos x="300" y="324"/>
              </a:cxn>
              <a:cxn ang="0">
                <a:pos x="144" y="444"/>
              </a:cxn>
              <a:cxn ang="0">
                <a:pos x="72" y="540"/>
              </a:cxn>
              <a:cxn ang="0">
                <a:pos x="0" y="552"/>
              </a:cxn>
            </a:cxnLst>
            <a:rect l="0" t="0" r="r" b="b"/>
            <a:pathLst>
              <a:path w="311" h="552">
                <a:moveTo>
                  <a:pt x="0" y="0"/>
                </a:moveTo>
                <a:cubicBezTo>
                  <a:pt x="32" y="48"/>
                  <a:pt x="68" y="94"/>
                  <a:pt x="96" y="144"/>
                </a:cubicBezTo>
                <a:cubicBezTo>
                  <a:pt x="112" y="173"/>
                  <a:pt x="113" y="227"/>
                  <a:pt x="144" y="252"/>
                </a:cubicBezTo>
                <a:cubicBezTo>
                  <a:pt x="180" y="280"/>
                  <a:pt x="276" y="288"/>
                  <a:pt x="276" y="288"/>
                </a:cubicBezTo>
                <a:cubicBezTo>
                  <a:pt x="284" y="300"/>
                  <a:pt x="298" y="310"/>
                  <a:pt x="300" y="324"/>
                </a:cubicBezTo>
                <a:cubicBezTo>
                  <a:pt x="311" y="412"/>
                  <a:pt x="204" y="404"/>
                  <a:pt x="144" y="444"/>
                </a:cubicBezTo>
                <a:cubicBezTo>
                  <a:pt x="121" y="478"/>
                  <a:pt x="115" y="526"/>
                  <a:pt x="72" y="540"/>
                </a:cubicBezTo>
                <a:cubicBezTo>
                  <a:pt x="49" y="548"/>
                  <a:pt x="0" y="552"/>
                  <a:pt x="0" y="552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60" name="Line 20"/>
          <p:cNvSpPr>
            <a:spLocks noChangeShapeType="1"/>
          </p:cNvSpPr>
          <p:nvPr/>
        </p:nvSpPr>
        <p:spPr bwMode="auto">
          <a:xfrm>
            <a:off x="5321300" y="2995613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61" name="Text Box 21"/>
          <p:cNvSpPr txBox="1">
            <a:spLocks noChangeArrowheads="1"/>
          </p:cNvSpPr>
          <p:nvPr/>
        </p:nvSpPr>
        <p:spPr bwMode="auto">
          <a:xfrm>
            <a:off x="3492500" y="23098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94267" name="Line 27"/>
          <p:cNvSpPr>
            <a:spLocks noChangeShapeType="1"/>
          </p:cNvSpPr>
          <p:nvPr/>
        </p:nvSpPr>
        <p:spPr bwMode="auto">
          <a:xfrm flipV="1">
            <a:off x="5016500" y="5662613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3059113" y="6308725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2000"/>
          </a:p>
        </p:txBody>
      </p:sp>
      <p:sp>
        <p:nvSpPr>
          <p:cNvPr id="394270" name="Rectangle 30"/>
          <p:cNvSpPr>
            <a:spLocks noChangeArrowheads="1"/>
          </p:cNvSpPr>
          <p:nvPr/>
        </p:nvSpPr>
        <p:spPr bwMode="auto">
          <a:xfrm>
            <a:off x="3990975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1258888" y="333375"/>
            <a:ext cx="6299200" cy="59436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1" name="Oval 3"/>
          <p:cNvSpPr>
            <a:spLocks noChangeArrowheads="1"/>
          </p:cNvSpPr>
          <p:nvPr/>
        </p:nvSpPr>
        <p:spPr bwMode="auto">
          <a:xfrm>
            <a:off x="2370138" y="1143000"/>
            <a:ext cx="4538662" cy="457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2" name="Oval 4"/>
          <p:cNvSpPr>
            <a:spLocks noChangeArrowheads="1"/>
          </p:cNvSpPr>
          <p:nvPr/>
        </p:nvSpPr>
        <p:spPr bwMode="auto">
          <a:xfrm rot="1452720">
            <a:off x="2844800" y="1676400"/>
            <a:ext cx="677863" cy="2209800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3" name="Oval 5"/>
          <p:cNvSpPr>
            <a:spLocks noChangeArrowheads="1"/>
          </p:cNvSpPr>
          <p:nvPr/>
        </p:nvSpPr>
        <p:spPr bwMode="auto">
          <a:xfrm rot="-2889470">
            <a:off x="5511801" y="1265237"/>
            <a:ext cx="762000" cy="1965325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4" name="Oval 6"/>
          <p:cNvSpPr>
            <a:spLocks noChangeArrowheads="1"/>
          </p:cNvSpPr>
          <p:nvPr/>
        </p:nvSpPr>
        <p:spPr bwMode="auto">
          <a:xfrm rot="4732025">
            <a:off x="4193382" y="1626394"/>
            <a:ext cx="762000" cy="1557337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4198938" y="1600200"/>
            <a:ext cx="339725" cy="381000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6" name="Oval 8"/>
          <p:cNvSpPr>
            <a:spLocks noChangeArrowheads="1"/>
          </p:cNvSpPr>
          <p:nvPr/>
        </p:nvSpPr>
        <p:spPr bwMode="auto">
          <a:xfrm>
            <a:off x="4470400" y="2971800"/>
            <a:ext cx="338138" cy="381000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4132263" y="2895600"/>
            <a:ext cx="338137" cy="38100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8" name="Oval 10"/>
          <p:cNvSpPr>
            <a:spLocks noChangeArrowheads="1"/>
          </p:cNvSpPr>
          <p:nvPr/>
        </p:nvSpPr>
        <p:spPr bwMode="auto">
          <a:xfrm>
            <a:off x="4538663" y="1295400"/>
            <a:ext cx="338137" cy="381000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100000">
                <a:srgbClr val="FF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299" name="Oval 11"/>
          <p:cNvSpPr>
            <a:spLocks noChangeArrowheads="1"/>
          </p:cNvSpPr>
          <p:nvPr/>
        </p:nvSpPr>
        <p:spPr bwMode="auto">
          <a:xfrm>
            <a:off x="4470400" y="3429000"/>
            <a:ext cx="677863" cy="838200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rgbClr val="808080">
                  <a:gamma/>
                  <a:shade val="7058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 rot="-720688">
            <a:off x="3725863" y="1143000"/>
            <a:ext cx="812800" cy="228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 rot="-720688">
            <a:off x="4876800" y="5486400"/>
            <a:ext cx="812800" cy="3048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4003675" y="1143000"/>
            <a:ext cx="269875" cy="228600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3" name="Oval 15"/>
          <p:cNvSpPr>
            <a:spLocks noChangeArrowheads="1"/>
          </p:cNvSpPr>
          <p:nvPr/>
        </p:nvSpPr>
        <p:spPr bwMode="auto">
          <a:xfrm>
            <a:off x="5148263" y="5562600"/>
            <a:ext cx="269875" cy="228600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4" name="Oval 16"/>
          <p:cNvSpPr>
            <a:spLocks noChangeArrowheads="1"/>
          </p:cNvSpPr>
          <p:nvPr/>
        </p:nvSpPr>
        <p:spPr bwMode="auto">
          <a:xfrm>
            <a:off x="2032000" y="903288"/>
            <a:ext cx="5080000" cy="5334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5" name="Oval 17"/>
          <p:cNvSpPr>
            <a:spLocks noChangeArrowheads="1"/>
          </p:cNvSpPr>
          <p:nvPr/>
        </p:nvSpPr>
        <p:spPr bwMode="auto">
          <a:xfrm rot="2002644">
            <a:off x="5129213" y="3294063"/>
            <a:ext cx="1084262" cy="2209800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 rot="-1873323">
            <a:off x="3589338" y="3048000"/>
            <a:ext cx="677862" cy="1447800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7" name="Oval 19"/>
          <p:cNvSpPr>
            <a:spLocks noChangeArrowheads="1"/>
          </p:cNvSpPr>
          <p:nvPr/>
        </p:nvSpPr>
        <p:spPr bwMode="auto">
          <a:xfrm rot="-14091828">
            <a:off x="3255169" y="3612356"/>
            <a:ext cx="825500" cy="2414588"/>
          </a:xfrm>
          <a:prstGeom prst="ellipse">
            <a:avLst/>
          </a:prstGeom>
          <a:solidFill>
            <a:srgbClr val="FF99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8" name="Oval 20"/>
          <p:cNvSpPr>
            <a:spLocks noChangeArrowheads="1"/>
          </p:cNvSpPr>
          <p:nvPr/>
        </p:nvSpPr>
        <p:spPr bwMode="auto">
          <a:xfrm rot="-1840213">
            <a:off x="2709863" y="1371600"/>
            <a:ext cx="812800" cy="152400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 rot="-19964630">
            <a:off x="5351463" y="1143000"/>
            <a:ext cx="812800" cy="152400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 rot="-18003497">
            <a:off x="2048669" y="4656931"/>
            <a:ext cx="914400" cy="134938"/>
          </a:xfrm>
          <a:prstGeom prst="ellipse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96311" name="Text Box 23"/>
          <p:cNvSpPr txBox="1">
            <a:spLocks noChangeArrowheads="1"/>
          </p:cNvSpPr>
          <p:nvPr/>
        </p:nvSpPr>
        <p:spPr bwMode="auto">
          <a:xfrm>
            <a:off x="1625600" y="5334000"/>
            <a:ext cx="10842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  <a:latin typeface="Tahoma" pitchFamily="34" charset="0"/>
              </a:rPr>
              <a:t>R3</a:t>
            </a:r>
            <a:endParaRPr lang="es-ES" sz="24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6312" name="Text Box 24"/>
          <p:cNvSpPr txBox="1">
            <a:spLocks noChangeArrowheads="1"/>
          </p:cNvSpPr>
          <p:nvPr/>
        </p:nvSpPr>
        <p:spPr bwMode="auto">
          <a:xfrm>
            <a:off x="1897063" y="685800"/>
            <a:ext cx="1082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  <a:latin typeface="Tahoma" pitchFamily="34" charset="0"/>
              </a:rPr>
              <a:t>R2</a:t>
            </a:r>
            <a:endParaRPr lang="es-ES" sz="24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6313" name="Text Box 25"/>
          <p:cNvSpPr txBox="1">
            <a:spLocks noChangeArrowheads="1"/>
          </p:cNvSpPr>
          <p:nvPr/>
        </p:nvSpPr>
        <p:spPr bwMode="auto">
          <a:xfrm>
            <a:off x="6570663" y="838200"/>
            <a:ext cx="1082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  <a:latin typeface="Tahoma" pitchFamily="34" charset="0"/>
              </a:rPr>
              <a:t>R1</a:t>
            </a:r>
            <a:endParaRPr lang="es-ES" sz="24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V="1">
            <a:off x="1897063" y="4800600"/>
            <a:ext cx="54133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 flipH="1">
            <a:off x="4605338" y="1219200"/>
            <a:ext cx="203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>
            <a:off x="2573338" y="990600"/>
            <a:ext cx="1287462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6317" name="Text Box 29"/>
          <p:cNvSpPr txBox="1">
            <a:spLocks noChangeArrowheads="1"/>
          </p:cNvSpPr>
          <p:nvPr/>
        </p:nvSpPr>
        <p:spPr bwMode="auto">
          <a:xfrm>
            <a:off x="2627313" y="260350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REDES VENOSAS</a:t>
            </a:r>
          </a:p>
        </p:txBody>
      </p:sp>
      <p:sp>
        <p:nvSpPr>
          <p:cNvPr id="396318" name="Rectangle 30"/>
          <p:cNvSpPr>
            <a:spLocks noChangeArrowheads="1"/>
          </p:cNvSpPr>
          <p:nvPr/>
        </p:nvSpPr>
        <p:spPr bwMode="auto">
          <a:xfrm>
            <a:off x="4056063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5" grpId="0" animBg="1"/>
      <p:bldP spid="396296" grpId="0" animBg="1"/>
      <p:bldP spid="396300" grpId="0" animBg="1"/>
      <p:bldP spid="396301" grpId="0" animBg="1"/>
      <p:bldP spid="396302" grpId="0" animBg="1"/>
      <p:bldP spid="396303" grpId="0" animBg="1"/>
      <p:bldP spid="396308" grpId="0" animBg="1"/>
      <p:bldP spid="396309" grpId="0" animBg="1"/>
      <p:bldP spid="396310" grpId="0" animBg="1"/>
      <p:bldP spid="396311" grpId="0" autoUpdateAnimBg="0"/>
      <p:bldP spid="396312" grpId="0" autoUpdateAnimBg="0"/>
      <p:bldP spid="396313" grpId="0" autoUpdateAnimBg="0"/>
      <p:bldP spid="396314" grpId="0" animBg="1"/>
      <p:bldP spid="396315" grpId="0" animBg="1"/>
      <p:bldP spid="3963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87450" y="623888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800" b="1">
                <a:solidFill>
                  <a:schemeClr val="tx1"/>
                </a:solidFill>
              </a:rPr>
              <a:t>VARICES: REDES VENOSAS</a:t>
            </a:r>
            <a:endParaRPr lang="es-ES" sz="2800" b="1">
              <a:solidFill>
                <a:schemeClr val="tx1"/>
              </a:solidFill>
            </a:endParaRPr>
          </a:p>
        </p:txBody>
      </p:sp>
      <p:sp>
        <p:nvSpPr>
          <p:cNvPr id="395267" name="Line 3"/>
          <p:cNvSpPr>
            <a:spLocks noChangeShapeType="1"/>
          </p:cNvSpPr>
          <p:nvPr/>
        </p:nvSpPr>
        <p:spPr bwMode="auto">
          <a:xfrm flipV="1">
            <a:off x="4483100" y="1484313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68" name="Arc 4"/>
          <p:cNvSpPr>
            <a:spLocks/>
          </p:cNvSpPr>
          <p:nvPr/>
        </p:nvSpPr>
        <p:spPr bwMode="auto">
          <a:xfrm>
            <a:off x="3784600" y="370681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69" name="Line 5"/>
          <p:cNvSpPr>
            <a:spLocks noChangeShapeType="1"/>
          </p:cNvSpPr>
          <p:nvPr/>
        </p:nvSpPr>
        <p:spPr bwMode="auto">
          <a:xfrm>
            <a:off x="3797300" y="4227513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5146675" y="2565400"/>
            <a:ext cx="1588" cy="345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71" name="Arc 7"/>
          <p:cNvSpPr>
            <a:spLocks/>
          </p:cNvSpPr>
          <p:nvPr/>
        </p:nvSpPr>
        <p:spPr bwMode="auto">
          <a:xfrm>
            <a:off x="3962400" y="23129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72" name="Arc 8"/>
          <p:cNvSpPr>
            <a:spLocks/>
          </p:cNvSpPr>
          <p:nvPr/>
        </p:nvSpPr>
        <p:spPr bwMode="auto">
          <a:xfrm>
            <a:off x="4467225" y="2060575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73" name="Oval 9"/>
          <p:cNvSpPr>
            <a:spLocks noChangeArrowheads="1"/>
          </p:cNvSpPr>
          <p:nvPr/>
        </p:nvSpPr>
        <p:spPr bwMode="auto">
          <a:xfrm>
            <a:off x="5092700" y="5080000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74" name="Line 10"/>
          <p:cNvSpPr>
            <a:spLocks noChangeShapeType="1"/>
          </p:cNvSpPr>
          <p:nvPr/>
        </p:nvSpPr>
        <p:spPr bwMode="auto">
          <a:xfrm>
            <a:off x="5148263" y="4151313"/>
            <a:ext cx="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4711700" y="1789113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76" name="Line 12"/>
          <p:cNvSpPr>
            <a:spLocks noChangeShapeType="1"/>
          </p:cNvSpPr>
          <p:nvPr/>
        </p:nvSpPr>
        <p:spPr bwMode="auto">
          <a:xfrm>
            <a:off x="5016500" y="2627313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>
            <a:off x="5016500" y="4379913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78" name="Line 14"/>
          <p:cNvSpPr>
            <a:spLocks noChangeShapeType="1"/>
          </p:cNvSpPr>
          <p:nvPr/>
        </p:nvSpPr>
        <p:spPr bwMode="auto">
          <a:xfrm flipV="1">
            <a:off x="3949700" y="4456113"/>
            <a:ext cx="0" cy="1447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79" name="Freeform 15"/>
          <p:cNvSpPr>
            <a:spLocks/>
          </p:cNvSpPr>
          <p:nvPr/>
        </p:nvSpPr>
        <p:spPr bwMode="auto">
          <a:xfrm>
            <a:off x="5165725" y="4097338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80" name="Oval 16"/>
          <p:cNvSpPr>
            <a:spLocks noChangeArrowheads="1"/>
          </p:cNvSpPr>
          <p:nvPr/>
        </p:nvSpPr>
        <p:spPr bwMode="auto">
          <a:xfrm>
            <a:off x="6540500" y="5641975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81" name="Line 17"/>
          <p:cNvSpPr>
            <a:spLocks noChangeShapeType="1"/>
          </p:cNvSpPr>
          <p:nvPr/>
        </p:nvSpPr>
        <p:spPr bwMode="auto">
          <a:xfrm>
            <a:off x="5148263" y="2551113"/>
            <a:ext cx="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82" name="Line 18"/>
          <p:cNvSpPr>
            <a:spLocks noChangeShapeType="1"/>
          </p:cNvSpPr>
          <p:nvPr/>
        </p:nvSpPr>
        <p:spPr bwMode="auto">
          <a:xfrm>
            <a:off x="5626100" y="3998913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83" name="Freeform 19"/>
          <p:cNvSpPr>
            <a:spLocks/>
          </p:cNvSpPr>
          <p:nvPr/>
        </p:nvSpPr>
        <p:spPr bwMode="auto">
          <a:xfrm>
            <a:off x="5157788" y="2781300"/>
            <a:ext cx="493712" cy="87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4"/>
              </a:cxn>
              <a:cxn ang="0">
                <a:pos x="144" y="252"/>
              </a:cxn>
              <a:cxn ang="0">
                <a:pos x="276" y="288"/>
              </a:cxn>
              <a:cxn ang="0">
                <a:pos x="300" y="324"/>
              </a:cxn>
              <a:cxn ang="0">
                <a:pos x="144" y="444"/>
              </a:cxn>
              <a:cxn ang="0">
                <a:pos x="72" y="540"/>
              </a:cxn>
              <a:cxn ang="0">
                <a:pos x="0" y="552"/>
              </a:cxn>
            </a:cxnLst>
            <a:rect l="0" t="0" r="r" b="b"/>
            <a:pathLst>
              <a:path w="311" h="552">
                <a:moveTo>
                  <a:pt x="0" y="0"/>
                </a:moveTo>
                <a:cubicBezTo>
                  <a:pt x="32" y="48"/>
                  <a:pt x="68" y="94"/>
                  <a:pt x="96" y="144"/>
                </a:cubicBezTo>
                <a:cubicBezTo>
                  <a:pt x="112" y="173"/>
                  <a:pt x="113" y="227"/>
                  <a:pt x="144" y="252"/>
                </a:cubicBezTo>
                <a:cubicBezTo>
                  <a:pt x="180" y="280"/>
                  <a:pt x="276" y="288"/>
                  <a:pt x="276" y="288"/>
                </a:cubicBezTo>
                <a:cubicBezTo>
                  <a:pt x="284" y="300"/>
                  <a:pt x="298" y="310"/>
                  <a:pt x="300" y="324"/>
                </a:cubicBezTo>
                <a:cubicBezTo>
                  <a:pt x="311" y="412"/>
                  <a:pt x="204" y="404"/>
                  <a:pt x="144" y="444"/>
                </a:cubicBezTo>
                <a:cubicBezTo>
                  <a:pt x="121" y="478"/>
                  <a:pt x="115" y="526"/>
                  <a:pt x="72" y="540"/>
                </a:cubicBezTo>
                <a:cubicBezTo>
                  <a:pt x="49" y="548"/>
                  <a:pt x="0" y="552"/>
                  <a:pt x="0" y="552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84" name="Line 20"/>
          <p:cNvSpPr>
            <a:spLocks noChangeShapeType="1"/>
          </p:cNvSpPr>
          <p:nvPr/>
        </p:nvSpPr>
        <p:spPr bwMode="auto">
          <a:xfrm>
            <a:off x="5262563" y="2779713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4067175" y="20701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solidFill>
                  <a:schemeClr val="tx1"/>
                </a:solidFill>
                <a:latin typeface="Arial" charset="0"/>
              </a:rPr>
              <a:t>R1</a:t>
            </a:r>
            <a:endParaRPr lang="es-E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5148263" y="227647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solidFill>
                  <a:schemeClr val="tx1"/>
                </a:solidFill>
                <a:latin typeface="Arial" charset="0"/>
              </a:rPr>
              <a:t>R2</a:t>
            </a:r>
            <a:endParaRPr lang="es-E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5288" name="Text Box 24"/>
          <p:cNvSpPr txBox="1">
            <a:spLocks noChangeArrowheads="1"/>
          </p:cNvSpPr>
          <p:nvPr/>
        </p:nvSpPr>
        <p:spPr bwMode="auto">
          <a:xfrm>
            <a:off x="5580063" y="315595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solidFill>
                  <a:schemeClr val="tx1"/>
                </a:solidFill>
                <a:latin typeface="Arial" charset="0"/>
              </a:rPr>
              <a:t>R4L</a:t>
            </a:r>
            <a:endParaRPr lang="es-E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5289" name="Text Box 25"/>
          <p:cNvSpPr txBox="1">
            <a:spLocks noChangeArrowheads="1"/>
          </p:cNvSpPr>
          <p:nvPr/>
        </p:nvSpPr>
        <p:spPr bwMode="auto">
          <a:xfrm>
            <a:off x="6046788" y="445611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1800">
                <a:solidFill>
                  <a:schemeClr val="tx1"/>
                </a:solidFill>
                <a:latin typeface="Arial" charset="0"/>
              </a:rPr>
              <a:t>R3</a:t>
            </a:r>
            <a:endParaRPr lang="es-E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5290" name="Line 26"/>
          <p:cNvSpPr>
            <a:spLocks noChangeShapeType="1"/>
          </p:cNvSpPr>
          <p:nvPr/>
        </p:nvSpPr>
        <p:spPr bwMode="auto">
          <a:xfrm flipV="1">
            <a:off x="5016500" y="5446713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5291" name="Freeform 27"/>
          <p:cNvSpPr>
            <a:spLocks/>
          </p:cNvSpPr>
          <p:nvPr/>
        </p:nvSpPr>
        <p:spPr bwMode="auto">
          <a:xfrm>
            <a:off x="3779838" y="3760788"/>
            <a:ext cx="1381125" cy="762000"/>
          </a:xfrm>
          <a:custGeom>
            <a:avLst/>
            <a:gdLst/>
            <a:ahLst/>
            <a:cxnLst>
              <a:cxn ang="0">
                <a:pos x="870" y="54"/>
              </a:cxn>
              <a:cxn ang="0">
                <a:pos x="714" y="0"/>
              </a:cxn>
              <a:cxn ang="0">
                <a:pos x="690" y="6"/>
              </a:cxn>
              <a:cxn ang="0">
                <a:pos x="654" y="102"/>
              </a:cxn>
              <a:cxn ang="0">
                <a:pos x="654" y="192"/>
              </a:cxn>
              <a:cxn ang="0">
                <a:pos x="612" y="198"/>
              </a:cxn>
              <a:cxn ang="0">
                <a:pos x="594" y="204"/>
              </a:cxn>
              <a:cxn ang="0">
                <a:pos x="588" y="180"/>
              </a:cxn>
              <a:cxn ang="0">
                <a:pos x="552" y="150"/>
              </a:cxn>
              <a:cxn ang="0">
                <a:pos x="528" y="192"/>
              </a:cxn>
              <a:cxn ang="0">
                <a:pos x="642" y="330"/>
              </a:cxn>
              <a:cxn ang="0">
                <a:pos x="348" y="324"/>
              </a:cxn>
              <a:cxn ang="0">
                <a:pos x="288" y="282"/>
              </a:cxn>
              <a:cxn ang="0">
                <a:pos x="228" y="240"/>
              </a:cxn>
              <a:cxn ang="0">
                <a:pos x="162" y="216"/>
              </a:cxn>
              <a:cxn ang="0">
                <a:pos x="120" y="222"/>
              </a:cxn>
              <a:cxn ang="0">
                <a:pos x="96" y="270"/>
              </a:cxn>
              <a:cxn ang="0">
                <a:pos x="48" y="414"/>
              </a:cxn>
              <a:cxn ang="0">
                <a:pos x="18" y="474"/>
              </a:cxn>
              <a:cxn ang="0">
                <a:pos x="0" y="480"/>
              </a:cxn>
            </a:cxnLst>
            <a:rect l="0" t="0" r="r" b="b"/>
            <a:pathLst>
              <a:path w="870" h="480">
                <a:moveTo>
                  <a:pt x="870" y="54"/>
                </a:moveTo>
                <a:cubicBezTo>
                  <a:pt x="817" y="39"/>
                  <a:pt x="767" y="11"/>
                  <a:pt x="714" y="0"/>
                </a:cubicBezTo>
                <a:cubicBezTo>
                  <a:pt x="706" y="2"/>
                  <a:pt x="697" y="1"/>
                  <a:pt x="690" y="6"/>
                </a:cubicBezTo>
                <a:cubicBezTo>
                  <a:pt x="667" y="22"/>
                  <a:pt x="661" y="75"/>
                  <a:pt x="654" y="102"/>
                </a:cubicBezTo>
                <a:cubicBezTo>
                  <a:pt x="658" y="124"/>
                  <a:pt x="669" y="173"/>
                  <a:pt x="654" y="192"/>
                </a:cubicBezTo>
                <a:cubicBezTo>
                  <a:pt x="645" y="203"/>
                  <a:pt x="626" y="196"/>
                  <a:pt x="612" y="198"/>
                </a:cubicBezTo>
                <a:cubicBezTo>
                  <a:pt x="606" y="200"/>
                  <a:pt x="599" y="208"/>
                  <a:pt x="594" y="204"/>
                </a:cubicBezTo>
                <a:cubicBezTo>
                  <a:pt x="587" y="199"/>
                  <a:pt x="592" y="187"/>
                  <a:pt x="588" y="180"/>
                </a:cubicBezTo>
                <a:cubicBezTo>
                  <a:pt x="575" y="154"/>
                  <a:pt x="574" y="157"/>
                  <a:pt x="552" y="150"/>
                </a:cubicBezTo>
                <a:cubicBezTo>
                  <a:pt x="522" y="106"/>
                  <a:pt x="534" y="167"/>
                  <a:pt x="528" y="192"/>
                </a:cubicBezTo>
                <a:cubicBezTo>
                  <a:pt x="539" y="246"/>
                  <a:pt x="588" y="312"/>
                  <a:pt x="642" y="330"/>
                </a:cubicBezTo>
                <a:cubicBezTo>
                  <a:pt x="566" y="406"/>
                  <a:pt x="441" y="347"/>
                  <a:pt x="348" y="324"/>
                </a:cubicBezTo>
                <a:cubicBezTo>
                  <a:pt x="326" y="310"/>
                  <a:pt x="312" y="294"/>
                  <a:pt x="288" y="282"/>
                </a:cubicBezTo>
                <a:cubicBezTo>
                  <a:pt x="257" y="236"/>
                  <a:pt x="278" y="248"/>
                  <a:pt x="228" y="240"/>
                </a:cubicBezTo>
                <a:cubicBezTo>
                  <a:pt x="209" y="227"/>
                  <a:pt x="162" y="216"/>
                  <a:pt x="162" y="216"/>
                </a:cubicBezTo>
                <a:cubicBezTo>
                  <a:pt x="148" y="218"/>
                  <a:pt x="133" y="217"/>
                  <a:pt x="120" y="222"/>
                </a:cubicBezTo>
                <a:cubicBezTo>
                  <a:pt x="97" y="231"/>
                  <a:pt x="101" y="251"/>
                  <a:pt x="96" y="270"/>
                </a:cubicBezTo>
                <a:cubicBezTo>
                  <a:pt x="84" y="317"/>
                  <a:pt x="91" y="385"/>
                  <a:pt x="48" y="414"/>
                </a:cubicBezTo>
                <a:cubicBezTo>
                  <a:pt x="42" y="432"/>
                  <a:pt x="34" y="461"/>
                  <a:pt x="18" y="474"/>
                </a:cubicBezTo>
                <a:cubicBezTo>
                  <a:pt x="13" y="478"/>
                  <a:pt x="0" y="480"/>
                  <a:pt x="0" y="48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95292" name="Rectangle 28"/>
          <p:cNvSpPr>
            <a:spLocks noChangeArrowheads="1"/>
          </p:cNvSpPr>
          <p:nvPr/>
        </p:nvSpPr>
        <p:spPr bwMode="auto">
          <a:xfrm>
            <a:off x="3924300" y="42608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chemeClr val="tx1"/>
                </a:solidFill>
                <a:latin typeface="Arial Unicode MS" pitchFamily="34" charset="-128"/>
              </a:rPr>
              <a:t>R4T</a:t>
            </a:r>
            <a:endParaRPr lang="es-E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95293" name="Oval 29"/>
          <p:cNvSpPr>
            <a:spLocks noChangeArrowheads="1"/>
          </p:cNvSpPr>
          <p:nvPr/>
        </p:nvSpPr>
        <p:spPr bwMode="auto">
          <a:xfrm>
            <a:off x="3708400" y="4524375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5294" name="Text Box 30"/>
          <p:cNvSpPr txBox="1">
            <a:spLocks noChangeArrowheads="1"/>
          </p:cNvSpPr>
          <p:nvPr/>
        </p:nvSpPr>
        <p:spPr bwMode="auto">
          <a:xfrm>
            <a:off x="3203575" y="6308725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1_22</a:t>
            </a:r>
          </a:p>
        </p:txBody>
      </p:sp>
      <p:sp>
        <p:nvSpPr>
          <p:cNvPr id="395295" name="Rectangle 31"/>
          <p:cNvSpPr>
            <a:spLocks noChangeArrowheads="1"/>
          </p:cNvSpPr>
          <p:nvPr/>
        </p:nvSpPr>
        <p:spPr bwMode="auto">
          <a:xfrm>
            <a:off x="3375025" y="50784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800">
                <a:solidFill>
                  <a:schemeClr val="tx1"/>
                </a:solidFill>
                <a:latin typeface="Arial Unicode MS" pitchFamily="34" charset="-128"/>
              </a:rPr>
              <a:t>R2</a:t>
            </a:r>
            <a:endParaRPr lang="es-ES" sz="18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95296" name="Rectangle 32"/>
          <p:cNvSpPr>
            <a:spLocks noChangeArrowheads="1"/>
          </p:cNvSpPr>
          <p:nvPr/>
        </p:nvSpPr>
        <p:spPr bwMode="auto">
          <a:xfrm>
            <a:off x="5148263" y="5457825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600">
                <a:solidFill>
                  <a:schemeClr val="tx1"/>
                </a:solidFill>
                <a:latin typeface="Arial Unicode MS" pitchFamily="34" charset="-128"/>
              </a:rPr>
              <a:t>R2</a:t>
            </a:r>
            <a:endParaRPr lang="es-E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95297" name="Rectangle 33"/>
          <p:cNvSpPr>
            <a:spLocks noChangeArrowheads="1"/>
          </p:cNvSpPr>
          <p:nvPr/>
        </p:nvSpPr>
        <p:spPr bwMode="auto">
          <a:xfrm>
            <a:off x="4427538" y="4748213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600">
                <a:solidFill>
                  <a:schemeClr val="tx1"/>
                </a:solidFill>
                <a:latin typeface="Arial Unicode MS" pitchFamily="34" charset="-128"/>
              </a:rPr>
              <a:t>R1</a:t>
            </a:r>
            <a:endParaRPr lang="es-E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95298" name="Rectangle 34"/>
          <p:cNvSpPr>
            <a:spLocks noChangeArrowheads="1"/>
          </p:cNvSpPr>
          <p:nvPr/>
        </p:nvSpPr>
        <p:spPr bwMode="auto">
          <a:xfrm>
            <a:off x="3730625" y="2828925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_tradnl" sz="1600">
                <a:solidFill>
                  <a:schemeClr val="tx1"/>
                </a:solidFill>
                <a:latin typeface="Arial Unicode MS" pitchFamily="34" charset="-128"/>
              </a:rPr>
              <a:t>R2</a:t>
            </a:r>
            <a:endParaRPr lang="es-E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Redes venosas: Red primaria</a:t>
            </a:r>
            <a:endParaRPr lang="es-ES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2286000"/>
            <a:ext cx="3724275" cy="4114800"/>
          </a:xfrm>
        </p:spPr>
        <p:txBody>
          <a:bodyPr/>
          <a:lstStyle/>
          <a:p>
            <a:pPr lvl="4"/>
            <a:endParaRPr lang="es-ES" sz="1800"/>
          </a:p>
        </p:txBody>
      </p:sp>
      <p:pic>
        <p:nvPicPr>
          <p:cNvPr id="397316" name="Picture 4" descr="r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t="15865" b="10164"/>
          <a:stretch>
            <a:fillRect/>
          </a:stretch>
        </p:blipFill>
        <p:spPr>
          <a:xfrm>
            <a:off x="2633663" y="2155825"/>
            <a:ext cx="3810000" cy="3763963"/>
          </a:xfrm>
          <a:noFill/>
          <a:ln/>
        </p:spPr>
      </p:pic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3990975" y="59848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Redes venosas: Red secundaria</a:t>
            </a:r>
            <a:endParaRPr lang="es-E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5338" y="2286000"/>
            <a:ext cx="4538662" cy="4114800"/>
          </a:xfrm>
        </p:spPr>
        <p:txBody>
          <a:bodyPr/>
          <a:lstStyle/>
          <a:p>
            <a:endParaRPr lang="es-ES" sz="2800"/>
          </a:p>
        </p:txBody>
      </p:sp>
      <p:pic>
        <p:nvPicPr>
          <p:cNvPr id="398340" name="Picture 4" descr="ojo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t="15695" b="3513"/>
          <a:stretch>
            <a:fillRect/>
          </a:stretch>
        </p:blipFill>
        <p:spPr>
          <a:xfrm>
            <a:off x="2627313" y="2095500"/>
            <a:ext cx="3386137" cy="3709988"/>
          </a:xfrm>
          <a:noFill/>
          <a:ln/>
        </p:spPr>
      </p:pic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3779838" y="602138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Redes venosas: Red terciaria</a:t>
            </a:r>
            <a:endParaRPr lang="es-ES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5338" y="2438400"/>
            <a:ext cx="4538662" cy="4114800"/>
          </a:xfrm>
        </p:spPr>
        <p:txBody>
          <a:bodyPr/>
          <a:lstStyle/>
          <a:p>
            <a:endParaRPr lang="es-ES" sz="2800"/>
          </a:p>
        </p:txBody>
      </p:sp>
      <p:pic>
        <p:nvPicPr>
          <p:cNvPr id="441348" name="Picture 4" descr="r2r3_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1625" y="1989138"/>
            <a:ext cx="3386138" cy="3517900"/>
          </a:xfrm>
          <a:noFill/>
          <a:ln/>
        </p:spPr>
      </p:pic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3984625" y="57340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 autoUpdateAnimBg="0"/>
      <p:bldP spid="4413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reflux amb mode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908050"/>
            <a:ext cx="6299200" cy="5314950"/>
          </a:xfrm>
          <a:prstGeom prst="rect">
            <a:avLst/>
          </a:prstGeom>
          <a:noFill/>
        </p:spPr>
      </p:pic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3929063" y="115888"/>
            <a:ext cx="331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Reflujo</a:t>
            </a:r>
            <a:endParaRPr lang="es-ES" sz="4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3990975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1_26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Text Box 2"/>
          <p:cNvSpPr txBox="1">
            <a:spLocks noChangeArrowheads="1"/>
          </p:cNvSpPr>
          <p:nvPr/>
        </p:nvSpPr>
        <p:spPr bwMode="auto">
          <a:xfrm>
            <a:off x="-180975" y="228600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/>
            <a:r>
              <a:rPr lang="es-ES_tradnl" sz="2400" b="1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Valsalva: incontinencia ostial</a:t>
            </a:r>
            <a:endParaRPr lang="es-ES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1411" name="Picture 3" descr="insost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450" y="1052513"/>
            <a:ext cx="5918200" cy="5143500"/>
          </a:xfrm>
          <a:prstGeom prst="rect">
            <a:avLst/>
          </a:prstGeom>
          <a:noFill/>
        </p:spPr>
      </p:pic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3990975" y="63817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1_27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44450"/>
            <a:ext cx="6908800" cy="1143000"/>
          </a:xfrm>
        </p:spPr>
        <p:txBody>
          <a:bodyPr/>
          <a:lstStyle/>
          <a:p>
            <a:r>
              <a:rPr lang="es-ES_tradnl" sz="3600" b="1" u="sng">
                <a:solidFill>
                  <a:schemeClr val="tx1"/>
                </a:solidFill>
              </a:rPr>
              <a:t> ECO-DOPPLER</a:t>
            </a:r>
            <a:endParaRPr lang="es-ES" sz="3600" b="1" u="sng">
              <a:solidFill>
                <a:schemeClr val="tx1"/>
              </a:solidFill>
            </a:endParaRP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36513" y="10493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Maniobra de Paraná: Efecto de la bomba muscular</a:t>
            </a:r>
            <a:endParaRPr lang="es-ES" sz="3200" b="1">
              <a:solidFill>
                <a:schemeClr val="tx1"/>
              </a:solidFill>
            </a:endParaRPr>
          </a:p>
        </p:txBody>
      </p:sp>
      <p:pic>
        <p:nvPicPr>
          <p:cNvPr id="404485" name="Picture 5" descr="parana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48000" contrast="84000"/>
            <a:grayscl/>
          </a:blip>
          <a:srcRect b="33032"/>
          <a:stretch>
            <a:fillRect/>
          </a:stretch>
        </p:blipFill>
        <p:spPr>
          <a:xfrm>
            <a:off x="1403350" y="1809750"/>
            <a:ext cx="6264275" cy="4427538"/>
          </a:xfrm>
          <a:noFill/>
          <a:ln/>
        </p:spPr>
      </p:pic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2700338" y="63087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1_28 (Franceschi)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s-ES_tradnl" sz="4000" b="1" u="sng">
                <a:solidFill>
                  <a:schemeClr val="tx1"/>
                </a:solidFill>
              </a:rPr>
              <a:t>ECO-DOPPLER</a:t>
            </a:r>
            <a:endParaRPr lang="es-ES" sz="4000" b="1" u="sng">
              <a:solidFill>
                <a:schemeClr val="tx1"/>
              </a:solidFill>
            </a:endParaRPr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-1549400" y="1341438"/>
            <a:ext cx="12385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200" b="1">
                <a:solidFill>
                  <a:schemeClr val="tx1"/>
                </a:solidFill>
              </a:rPr>
              <a:t>Compresión-relajación: Maniobra no fisiológica</a:t>
            </a:r>
            <a:endParaRPr lang="es-ES" sz="3200" b="1">
              <a:solidFill>
                <a:schemeClr val="tx1"/>
              </a:solidFill>
            </a:endParaRPr>
          </a:p>
        </p:txBody>
      </p:sp>
      <p:pic>
        <p:nvPicPr>
          <p:cNvPr id="405510" name="Picture 6" descr="ecoref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060575"/>
            <a:ext cx="5905500" cy="4187825"/>
          </a:xfrm>
          <a:prstGeom prst="rect">
            <a:avLst/>
          </a:prstGeom>
          <a:noFill/>
        </p:spPr>
      </p:pic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3924300" y="623728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1_29</a:t>
            </a:r>
          </a:p>
        </p:txBody>
      </p:sp>
      <p:sp>
        <p:nvSpPr>
          <p:cNvPr id="405512" name="Text Box 8"/>
          <p:cNvSpPr txBox="1">
            <a:spLocks noChangeArrowheads="1"/>
          </p:cNvSpPr>
          <p:nvPr/>
        </p:nvSpPr>
        <p:spPr bwMode="auto">
          <a:xfrm>
            <a:off x="1619250" y="5084763"/>
            <a:ext cx="22320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" charset="0"/>
              </a:rPr>
              <a:t>Compresión</a:t>
            </a:r>
          </a:p>
        </p:txBody>
      </p:sp>
      <p:sp>
        <p:nvSpPr>
          <p:cNvPr id="405513" name="Text Box 9"/>
          <p:cNvSpPr txBox="1">
            <a:spLocks noChangeArrowheads="1"/>
          </p:cNvSpPr>
          <p:nvPr/>
        </p:nvSpPr>
        <p:spPr bwMode="auto">
          <a:xfrm>
            <a:off x="4932363" y="4724400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chemeClr val="bg1"/>
                </a:solidFill>
                <a:latin typeface="Arial" charset="0"/>
              </a:rPr>
              <a:t>Relajación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439988" y="168275"/>
            <a:ext cx="5027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b="1">
                <a:solidFill>
                  <a:schemeClr val="tx1"/>
                </a:solidFill>
              </a:rPr>
              <a:t>Bomba toraco-abdominal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97225" y="1985963"/>
            <a:ext cx="2022475" cy="33337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059113" y="1341438"/>
            <a:ext cx="2351087" cy="5437187"/>
            <a:chOff x="2511" y="259"/>
            <a:chExt cx="1534" cy="3743"/>
          </a:xfrm>
        </p:grpSpPr>
        <p:sp>
          <p:nvSpPr>
            <p:cNvPr id="26629" name="Freeform 5"/>
            <p:cNvSpPr>
              <a:spLocks/>
            </p:cNvSpPr>
            <p:nvPr/>
          </p:nvSpPr>
          <p:spPr bwMode="auto">
            <a:xfrm flipH="1">
              <a:off x="3688" y="2153"/>
              <a:ext cx="244" cy="40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13" y="11"/>
                </a:cxn>
                <a:cxn ang="0">
                  <a:pos x="11" y="30"/>
                </a:cxn>
                <a:cxn ang="0">
                  <a:pos x="11" y="44"/>
                </a:cxn>
                <a:cxn ang="0">
                  <a:pos x="6" y="67"/>
                </a:cxn>
                <a:cxn ang="0">
                  <a:pos x="1" y="106"/>
                </a:cxn>
                <a:cxn ang="0">
                  <a:pos x="0" y="140"/>
                </a:cxn>
                <a:cxn ang="0">
                  <a:pos x="0" y="167"/>
                </a:cxn>
                <a:cxn ang="0">
                  <a:pos x="9" y="184"/>
                </a:cxn>
                <a:cxn ang="0">
                  <a:pos x="13" y="202"/>
                </a:cxn>
                <a:cxn ang="0">
                  <a:pos x="14" y="214"/>
                </a:cxn>
                <a:cxn ang="0">
                  <a:pos x="20" y="226"/>
                </a:cxn>
                <a:cxn ang="0">
                  <a:pos x="33" y="232"/>
                </a:cxn>
                <a:cxn ang="0">
                  <a:pos x="53" y="242"/>
                </a:cxn>
                <a:cxn ang="0">
                  <a:pos x="76" y="255"/>
                </a:cxn>
                <a:cxn ang="0">
                  <a:pos x="94" y="262"/>
                </a:cxn>
                <a:cxn ang="0">
                  <a:pos x="97" y="255"/>
                </a:cxn>
                <a:cxn ang="0">
                  <a:pos x="92" y="240"/>
                </a:cxn>
                <a:cxn ang="0">
                  <a:pos x="80" y="222"/>
                </a:cxn>
                <a:cxn ang="0">
                  <a:pos x="68" y="207"/>
                </a:cxn>
                <a:cxn ang="0">
                  <a:pos x="60" y="189"/>
                </a:cxn>
                <a:cxn ang="0">
                  <a:pos x="61" y="162"/>
                </a:cxn>
                <a:cxn ang="0">
                  <a:pos x="60" y="143"/>
                </a:cxn>
                <a:cxn ang="0">
                  <a:pos x="65" y="138"/>
                </a:cxn>
                <a:cxn ang="0">
                  <a:pos x="74" y="144"/>
                </a:cxn>
                <a:cxn ang="0">
                  <a:pos x="85" y="154"/>
                </a:cxn>
                <a:cxn ang="0">
                  <a:pos x="94" y="168"/>
                </a:cxn>
                <a:cxn ang="0">
                  <a:pos x="112" y="182"/>
                </a:cxn>
                <a:cxn ang="0">
                  <a:pos x="119" y="176"/>
                </a:cxn>
                <a:cxn ang="0">
                  <a:pos x="114" y="153"/>
                </a:cxn>
                <a:cxn ang="0">
                  <a:pos x="110" y="138"/>
                </a:cxn>
                <a:cxn ang="0">
                  <a:pos x="103" y="124"/>
                </a:cxn>
                <a:cxn ang="0">
                  <a:pos x="94" y="109"/>
                </a:cxn>
                <a:cxn ang="0">
                  <a:pos x="87" y="89"/>
                </a:cxn>
                <a:cxn ang="0">
                  <a:pos x="83" y="72"/>
                </a:cxn>
                <a:cxn ang="0">
                  <a:pos x="73" y="56"/>
                </a:cxn>
                <a:cxn ang="0">
                  <a:pos x="61" y="37"/>
                </a:cxn>
                <a:cxn ang="0">
                  <a:pos x="56" y="23"/>
                </a:cxn>
                <a:cxn ang="0">
                  <a:pos x="53" y="12"/>
                </a:cxn>
                <a:cxn ang="0">
                  <a:pos x="45" y="2"/>
                </a:cxn>
              </a:cxnLst>
              <a:rect l="0" t="0" r="r" b="b"/>
              <a:pathLst>
                <a:path w="119" h="262">
                  <a:moveTo>
                    <a:pt x="37" y="0"/>
                  </a:moveTo>
                  <a:lnTo>
                    <a:pt x="27" y="1"/>
                  </a:lnTo>
                  <a:lnTo>
                    <a:pt x="19" y="5"/>
                  </a:lnTo>
                  <a:lnTo>
                    <a:pt x="13" y="11"/>
                  </a:lnTo>
                  <a:lnTo>
                    <a:pt x="11" y="21"/>
                  </a:lnTo>
                  <a:lnTo>
                    <a:pt x="11" y="30"/>
                  </a:lnTo>
                  <a:lnTo>
                    <a:pt x="11" y="38"/>
                  </a:lnTo>
                  <a:lnTo>
                    <a:pt x="11" y="44"/>
                  </a:lnTo>
                  <a:lnTo>
                    <a:pt x="10" y="53"/>
                  </a:lnTo>
                  <a:lnTo>
                    <a:pt x="6" y="67"/>
                  </a:lnTo>
                  <a:lnTo>
                    <a:pt x="4" y="85"/>
                  </a:lnTo>
                  <a:lnTo>
                    <a:pt x="1" y="106"/>
                  </a:lnTo>
                  <a:lnTo>
                    <a:pt x="0" y="125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0" y="167"/>
                  </a:lnTo>
                  <a:lnTo>
                    <a:pt x="4" y="176"/>
                  </a:lnTo>
                  <a:lnTo>
                    <a:pt x="9" y="184"/>
                  </a:lnTo>
                  <a:lnTo>
                    <a:pt x="11" y="193"/>
                  </a:lnTo>
                  <a:lnTo>
                    <a:pt x="13" y="202"/>
                  </a:lnTo>
                  <a:lnTo>
                    <a:pt x="13" y="209"/>
                  </a:lnTo>
                  <a:lnTo>
                    <a:pt x="14" y="214"/>
                  </a:lnTo>
                  <a:lnTo>
                    <a:pt x="16" y="221"/>
                  </a:lnTo>
                  <a:lnTo>
                    <a:pt x="20" y="226"/>
                  </a:lnTo>
                  <a:lnTo>
                    <a:pt x="27" y="230"/>
                  </a:lnTo>
                  <a:lnTo>
                    <a:pt x="33" y="232"/>
                  </a:lnTo>
                  <a:lnTo>
                    <a:pt x="42" y="237"/>
                  </a:lnTo>
                  <a:lnTo>
                    <a:pt x="53" y="242"/>
                  </a:lnTo>
                  <a:lnTo>
                    <a:pt x="65" y="249"/>
                  </a:lnTo>
                  <a:lnTo>
                    <a:pt x="76" y="255"/>
                  </a:lnTo>
                  <a:lnTo>
                    <a:pt x="87" y="259"/>
                  </a:lnTo>
                  <a:lnTo>
                    <a:pt x="94" y="262"/>
                  </a:lnTo>
                  <a:lnTo>
                    <a:pt x="97" y="262"/>
                  </a:lnTo>
                  <a:lnTo>
                    <a:pt x="97" y="255"/>
                  </a:lnTo>
                  <a:lnTo>
                    <a:pt x="96" y="248"/>
                  </a:lnTo>
                  <a:lnTo>
                    <a:pt x="92" y="240"/>
                  </a:lnTo>
                  <a:lnTo>
                    <a:pt x="85" y="231"/>
                  </a:lnTo>
                  <a:lnTo>
                    <a:pt x="80" y="222"/>
                  </a:lnTo>
                  <a:lnTo>
                    <a:pt x="74" y="214"/>
                  </a:lnTo>
                  <a:lnTo>
                    <a:pt x="68" y="207"/>
                  </a:lnTo>
                  <a:lnTo>
                    <a:pt x="62" y="199"/>
                  </a:lnTo>
                  <a:lnTo>
                    <a:pt x="60" y="189"/>
                  </a:lnTo>
                  <a:lnTo>
                    <a:pt x="60" y="176"/>
                  </a:lnTo>
                  <a:lnTo>
                    <a:pt x="61" y="162"/>
                  </a:lnTo>
                  <a:lnTo>
                    <a:pt x="60" y="150"/>
                  </a:lnTo>
                  <a:lnTo>
                    <a:pt x="60" y="143"/>
                  </a:lnTo>
                  <a:lnTo>
                    <a:pt x="61" y="139"/>
                  </a:lnTo>
                  <a:lnTo>
                    <a:pt x="65" y="138"/>
                  </a:lnTo>
                  <a:lnTo>
                    <a:pt x="69" y="139"/>
                  </a:lnTo>
                  <a:lnTo>
                    <a:pt x="74" y="144"/>
                  </a:lnTo>
                  <a:lnTo>
                    <a:pt x="80" y="149"/>
                  </a:lnTo>
                  <a:lnTo>
                    <a:pt x="85" y="154"/>
                  </a:lnTo>
                  <a:lnTo>
                    <a:pt x="89" y="161"/>
                  </a:lnTo>
                  <a:lnTo>
                    <a:pt x="94" y="168"/>
                  </a:lnTo>
                  <a:lnTo>
                    <a:pt x="103" y="177"/>
                  </a:lnTo>
                  <a:lnTo>
                    <a:pt x="112" y="182"/>
                  </a:lnTo>
                  <a:lnTo>
                    <a:pt x="117" y="182"/>
                  </a:lnTo>
                  <a:lnTo>
                    <a:pt x="119" y="176"/>
                  </a:lnTo>
                  <a:lnTo>
                    <a:pt x="116" y="164"/>
                  </a:lnTo>
                  <a:lnTo>
                    <a:pt x="114" y="153"/>
                  </a:lnTo>
                  <a:lnTo>
                    <a:pt x="111" y="144"/>
                  </a:lnTo>
                  <a:lnTo>
                    <a:pt x="110" y="138"/>
                  </a:lnTo>
                  <a:lnTo>
                    <a:pt x="107" y="130"/>
                  </a:lnTo>
                  <a:lnTo>
                    <a:pt x="103" y="124"/>
                  </a:lnTo>
                  <a:lnTo>
                    <a:pt x="98" y="117"/>
                  </a:lnTo>
                  <a:lnTo>
                    <a:pt x="94" y="109"/>
                  </a:lnTo>
                  <a:lnTo>
                    <a:pt x="91" y="101"/>
                  </a:lnTo>
                  <a:lnTo>
                    <a:pt x="87" y="89"/>
                  </a:lnTo>
                  <a:lnTo>
                    <a:pt x="85" y="80"/>
                  </a:lnTo>
                  <a:lnTo>
                    <a:pt x="83" y="72"/>
                  </a:lnTo>
                  <a:lnTo>
                    <a:pt x="79" y="65"/>
                  </a:lnTo>
                  <a:lnTo>
                    <a:pt x="73" y="56"/>
                  </a:lnTo>
                  <a:lnTo>
                    <a:pt x="66" y="47"/>
                  </a:lnTo>
                  <a:lnTo>
                    <a:pt x="61" y="37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3163" y="259"/>
              <a:ext cx="529" cy="661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90" y="3"/>
                </a:cxn>
                <a:cxn ang="0">
                  <a:pos x="126" y="0"/>
                </a:cxn>
                <a:cxn ang="0">
                  <a:pos x="166" y="13"/>
                </a:cxn>
                <a:cxn ang="0">
                  <a:pos x="202" y="32"/>
                </a:cxn>
                <a:cxn ang="0">
                  <a:pos x="223" y="49"/>
                </a:cxn>
                <a:cxn ang="0">
                  <a:pos x="238" y="70"/>
                </a:cxn>
                <a:cxn ang="0">
                  <a:pos x="247" y="98"/>
                </a:cxn>
                <a:cxn ang="0">
                  <a:pos x="248" y="127"/>
                </a:cxn>
                <a:cxn ang="0">
                  <a:pos x="248" y="152"/>
                </a:cxn>
                <a:cxn ang="0">
                  <a:pos x="243" y="168"/>
                </a:cxn>
                <a:cxn ang="0">
                  <a:pos x="242" y="180"/>
                </a:cxn>
                <a:cxn ang="0">
                  <a:pos x="247" y="196"/>
                </a:cxn>
                <a:cxn ang="0">
                  <a:pos x="257" y="219"/>
                </a:cxn>
                <a:cxn ang="0">
                  <a:pos x="258" y="228"/>
                </a:cxn>
                <a:cxn ang="0">
                  <a:pos x="256" y="235"/>
                </a:cxn>
                <a:cxn ang="0">
                  <a:pos x="251" y="239"/>
                </a:cxn>
                <a:cxn ang="0">
                  <a:pos x="244" y="239"/>
                </a:cxn>
                <a:cxn ang="0">
                  <a:pos x="238" y="240"/>
                </a:cxn>
                <a:cxn ang="0">
                  <a:pos x="235" y="245"/>
                </a:cxn>
                <a:cxn ang="0">
                  <a:pos x="238" y="252"/>
                </a:cxn>
                <a:cxn ang="0">
                  <a:pos x="238" y="256"/>
                </a:cxn>
                <a:cxn ang="0">
                  <a:pos x="234" y="261"/>
                </a:cxn>
                <a:cxn ang="0">
                  <a:pos x="229" y="261"/>
                </a:cxn>
                <a:cxn ang="0">
                  <a:pos x="218" y="257"/>
                </a:cxn>
                <a:cxn ang="0">
                  <a:pos x="201" y="254"/>
                </a:cxn>
                <a:cxn ang="0">
                  <a:pos x="196" y="256"/>
                </a:cxn>
                <a:cxn ang="0">
                  <a:pos x="193" y="260"/>
                </a:cxn>
                <a:cxn ang="0">
                  <a:pos x="198" y="263"/>
                </a:cxn>
                <a:cxn ang="0">
                  <a:pos x="214" y="271"/>
                </a:cxn>
                <a:cxn ang="0">
                  <a:pos x="221" y="277"/>
                </a:cxn>
                <a:cxn ang="0">
                  <a:pos x="224" y="286"/>
                </a:cxn>
                <a:cxn ang="0">
                  <a:pos x="216" y="292"/>
                </a:cxn>
                <a:cxn ang="0">
                  <a:pos x="212" y="299"/>
                </a:cxn>
                <a:cxn ang="0">
                  <a:pos x="212" y="315"/>
                </a:cxn>
                <a:cxn ang="0">
                  <a:pos x="197" y="334"/>
                </a:cxn>
                <a:cxn ang="0">
                  <a:pos x="173" y="334"/>
                </a:cxn>
                <a:cxn ang="0">
                  <a:pos x="163" y="330"/>
                </a:cxn>
                <a:cxn ang="0">
                  <a:pos x="157" y="330"/>
                </a:cxn>
                <a:cxn ang="0">
                  <a:pos x="152" y="334"/>
                </a:cxn>
                <a:cxn ang="0">
                  <a:pos x="145" y="353"/>
                </a:cxn>
                <a:cxn ang="0">
                  <a:pos x="127" y="387"/>
                </a:cxn>
                <a:cxn ang="0">
                  <a:pos x="100" y="415"/>
                </a:cxn>
                <a:cxn ang="0">
                  <a:pos x="64" y="428"/>
                </a:cxn>
                <a:cxn ang="0">
                  <a:pos x="25" y="414"/>
                </a:cxn>
                <a:cxn ang="0">
                  <a:pos x="12" y="376"/>
                </a:cxn>
                <a:cxn ang="0">
                  <a:pos x="19" y="321"/>
                </a:cxn>
                <a:cxn ang="0">
                  <a:pos x="31" y="256"/>
                </a:cxn>
                <a:cxn ang="0">
                  <a:pos x="17" y="210"/>
                </a:cxn>
                <a:cxn ang="0">
                  <a:pos x="2" y="157"/>
                </a:cxn>
                <a:cxn ang="0">
                  <a:pos x="3" y="101"/>
                </a:cxn>
                <a:cxn ang="0">
                  <a:pos x="26" y="47"/>
                </a:cxn>
              </a:cxnLst>
              <a:rect l="0" t="0" r="r" b="b"/>
              <a:pathLst>
                <a:path w="258" h="428">
                  <a:moveTo>
                    <a:pt x="49" y="23"/>
                  </a:moveTo>
                  <a:lnTo>
                    <a:pt x="62" y="14"/>
                  </a:lnTo>
                  <a:lnTo>
                    <a:pt x="76" y="8"/>
                  </a:lnTo>
                  <a:lnTo>
                    <a:pt x="90" y="3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45" y="5"/>
                  </a:lnTo>
                  <a:lnTo>
                    <a:pt x="166" y="13"/>
                  </a:lnTo>
                  <a:lnTo>
                    <a:pt x="191" y="26"/>
                  </a:lnTo>
                  <a:lnTo>
                    <a:pt x="202" y="32"/>
                  </a:lnTo>
                  <a:lnTo>
                    <a:pt x="212" y="40"/>
                  </a:lnTo>
                  <a:lnTo>
                    <a:pt x="223" y="49"/>
                  </a:lnTo>
                  <a:lnTo>
                    <a:pt x="232" y="59"/>
                  </a:lnTo>
                  <a:lnTo>
                    <a:pt x="238" y="70"/>
                  </a:lnTo>
                  <a:lnTo>
                    <a:pt x="243" y="83"/>
                  </a:lnTo>
                  <a:lnTo>
                    <a:pt x="247" y="98"/>
                  </a:lnTo>
                  <a:lnTo>
                    <a:pt x="248" y="115"/>
                  </a:lnTo>
                  <a:lnTo>
                    <a:pt x="248" y="127"/>
                  </a:lnTo>
                  <a:lnTo>
                    <a:pt x="248" y="139"/>
                  </a:lnTo>
                  <a:lnTo>
                    <a:pt x="248" y="152"/>
                  </a:lnTo>
                  <a:lnTo>
                    <a:pt x="246" y="161"/>
                  </a:lnTo>
                  <a:lnTo>
                    <a:pt x="243" y="168"/>
                  </a:lnTo>
                  <a:lnTo>
                    <a:pt x="242" y="174"/>
                  </a:lnTo>
                  <a:lnTo>
                    <a:pt x="242" y="180"/>
                  </a:lnTo>
                  <a:lnTo>
                    <a:pt x="243" y="187"/>
                  </a:lnTo>
                  <a:lnTo>
                    <a:pt x="247" y="196"/>
                  </a:lnTo>
                  <a:lnTo>
                    <a:pt x="252" y="207"/>
                  </a:lnTo>
                  <a:lnTo>
                    <a:pt x="257" y="219"/>
                  </a:lnTo>
                  <a:lnTo>
                    <a:pt x="258" y="224"/>
                  </a:lnTo>
                  <a:lnTo>
                    <a:pt x="258" y="228"/>
                  </a:lnTo>
                  <a:lnTo>
                    <a:pt x="258" y="231"/>
                  </a:lnTo>
                  <a:lnTo>
                    <a:pt x="256" y="235"/>
                  </a:lnTo>
                  <a:lnTo>
                    <a:pt x="253" y="238"/>
                  </a:lnTo>
                  <a:lnTo>
                    <a:pt x="251" y="239"/>
                  </a:lnTo>
                  <a:lnTo>
                    <a:pt x="247" y="239"/>
                  </a:lnTo>
                  <a:lnTo>
                    <a:pt x="244" y="239"/>
                  </a:lnTo>
                  <a:lnTo>
                    <a:pt x="241" y="239"/>
                  </a:lnTo>
                  <a:lnTo>
                    <a:pt x="238" y="240"/>
                  </a:lnTo>
                  <a:lnTo>
                    <a:pt x="237" y="242"/>
                  </a:lnTo>
                  <a:lnTo>
                    <a:pt x="235" y="245"/>
                  </a:lnTo>
                  <a:lnTo>
                    <a:pt x="237" y="249"/>
                  </a:lnTo>
                  <a:lnTo>
                    <a:pt x="238" y="252"/>
                  </a:lnTo>
                  <a:lnTo>
                    <a:pt x="238" y="254"/>
                  </a:lnTo>
                  <a:lnTo>
                    <a:pt x="238" y="256"/>
                  </a:lnTo>
                  <a:lnTo>
                    <a:pt x="237" y="258"/>
                  </a:lnTo>
                  <a:lnTo>
                    <a:pt x="234" y="261"/>
                  </a:lnTo>
                  <a:lnTo>
                    <a:pt x="232" y="261"/>
                  </a:lnTo>
                  <a:lnTo>
                    <a:pt x="229" y="261"/>
                  </a:lnTo>
                  <a:lnTo>
                    <a:pt x="225" y="260"/>
                  </a:lnTo>
                  <a:lnTo>
                    <a:pt x="218" y="257"/>
                  </a:lnTo>
                  <a:lnTo>
                    <a:pt x="209" y="256"/>
                  </a:lnTo>
                  <a:lnTo>
                    <a:pt x="201" y="254"/>
                  </a:lnTo>
                  <a:lnTo>
                    <a:pt x="197" y="254"/>
                  </a:lnTo>
                  <a:lnTo>
                    <a:pt x="196" y="256"/>
                  </a:lnTo>
                  <a:lnTo>
                    <a:pt x="193" y="257"/>
                  </a:lnTo>
                  <a:lnTo>
                    <a:pt x="193" y="260"/>
                  </a:lnTo>
                  <a:lnTo>
                    <a:pt x="193" y="261"/>
                  </a:lnTo>
                  <a:lnTo>
                    <a:pt x="198" y="263"/>
                  </a:lnTo>
                  <a:lnTo>
                    <a:pt x="206" y="267"/>
                  </a:lnTo>
                  <a:lnTo>
                    <a:pt x="214" y="271"/>
                  </a:lnTo>
                  <a:lnTo>
                    <a:pt x="219" y="274"/>
                  </a:lnTo>
                  <a:lnTo>
                    <a:pt x="221" y="277"/>
                  </a:lnTo>
                  <a:lnTo>
                    <a:pt x="224" y="281"/>
                  </a:lnTo>
                  <a:lnTo>
                    <a:pt x="224" y="286"/>
                  </a:lnTo>
                  <a:lnTo>
                    <a:pt x="221" y="289"/>
                  </a:lnTo>
                  <a:lnTo>
                    <a:pt x="216" y="292"/>
                  </a:lnTo>
                  <a:lnTo>
                    <a:pt x="214" y="295"/>
                  </a:lnTo>
                  <a:lnTo>
                    <a:pt x="212" y="299"/>
                  </a:lnTo>
                  <a:lnTo>
                    <a:pt x="212" y="304"/>
                  </a:lnTo>
                  <a:lnTo>
                    <a:pt x="212" y="315"/>
                  </a:lnTo>
                  <a:lnTo>
                    <a:pt x="207" y="326"/>
                  </a:lnTo>
                  <a:lnTo>
                    <a:pt x="197" y="334"/>
                  </a:lnTo>
                  <a:lnTo>
                    <a:pt x="180" y="335"/>
                  </a:lnTo>
                  <a:lnTo>
                    <a:pt x="173" y="334"/>
                  </a:lnTo>
                  <a:lnTo>
                    <a:pt x="168" y="331"/>
                  </a:lnTo>
                  <a:lnTo>
                    <a:pt x="163" y="330"/>
                  </a:lnTo>
                  <a:lnTo>
                    <a:pt x="160" y="330"/>
                  </a:lnTo>
                  <a:lnTo>
                    <a:pt x="157" y="330"/>
                  </a:lnTo>
                  <a:lnTo>
                    <a:pt x="155" y="331"/>
                  </a:lnTo>
                  <a:lnTo>
                    <a:pt x="152" y="334"/>
                  </a:lnTo>
                  <a:lnTo>
                    <a:pt x="151" y="336"/>
                  </a:lnTo>
                  <a:lnTo>
                    <a:pt x="145" y="353"/>
                  </a:lnTo>
                  <a:lnTo>
                    <a:pt x="137" y="371"/>
                  </a:lnTo>
                  <a:lnTo>
                    <a:pt x="127" y="387"/>
                  </a:lnTo>
                  <a:lnTo>
                    <a:pt x="114" y="403"/>
                  </a:lnTo>
                  <a:lnTo>
                    <a:pt x="100" y="415"/>
                  </a:lnTo>
                  <a:lnTo>
                    <a:pt x="83" y="424"/>
                  </a:lnTo>
                  <a:lnTo>
                    <a:pt x="64" y="428"/>
                  </a:lnTo>
                  <a:lnTo>
                    <a:pt x="44" y="424"/>
                  </a:lnTo>
                  <a:lnTo>
                    <a:pt x="25" y="414"/>
                  </a:lnTo>
                  <a:lnTo>
                    <a:pt x="14" y="398"/>
                  </a:lnTo>
                  <a:lnTo>
                    <a:pt x="12" y="376"/>
                  </a:lnTo>
                  <a:lnTo>
                    <a:pt x="13" y="352"/>
                  </a:lnTo>
                  <a:lnTo>
                    <a:pt x="19" y="321"/>
                  </a:lnTo>
                  <a:lnTo>
                    <a:pt x="27" y="286"/>
                  </a:lnTo>
                  <a:lnTo>
                    <a:pt x="31" y="256"/>
                  </a:lnTo>
                  <a:lnTo>
                    <a:pt x="28" y="233"/>
                  </a:lnTo>
                  <a:lnTo>
                    <a:pt x="17" y="210"/>
                  </a:lnTo>
                  <a:lnTo>
                    <a:pt x="8" y="184"/>
                  </a:lnTo>
                  <a:lnTo>
                    <a:pt x="2" y="157"/>
                  </a:lnTo>
                  <a:lnTo>
                    <a:pt x="0" y="129"/>
                  </a:lnTo>
                  <a:lnTo>
                    <a:pt x="3" y="101"/>
                  </a:lnTo>
                  <a:lnTo>
                    <a:pt x="11" y="73"/>
                  </a:lnTo>
                  <a:lnTo>
                    <a:pt x="26" y="4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3268" y="819"/>
              <a:ext cx="63" cy="48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8" y="31"/>
                </a:cxn>
                <a:cxn ang="0">
                  <a:pos x="25" y="29"/>
                </a:cxn>
                <a:cxn ang="0">
                  <a:pos x="29" y="26"/>
                </a:cxn>
                <a:cxn ang="0">
                  <a:pos x="31" y="19"/>
                </a:cxn>
                <a:cxn ang="0">
                  <a:pos x="31" y="13"/>
                </a:cxn>
                <a:cxn ang="0">
                  <a:pos x="30" y="8"/>
                </a:cxn>
                <a:cxn ang="0">
                  <a:pos x="26" y="3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3" y="5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6" y="28"/>
                </a:cxn>
                <a:cxn ang="0">
                  <a:pos x="12" y="31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18" y="31"/>
                  </a:lnTo>
                  <a:lnTo>
                    <a:pt x="25" y="29"/>
                  </a:ln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8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6" y="28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3235" y="413"/>
              <a:ext cx="66" cy="50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18" y="32"/>
                </a:cxn>
                <a:cxn ang="0">
                  <a:pos x="24" y="29"/>
                </a:cxn>
                <a:cxn ang="0">
                  <a:pos x="29" y="25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0" y="7"/>
                </a:cxn>
                <a:cxn ang="0">
                  <a:pos x="27" y="2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7" y="1"/>
                </a:cxn>
                <a:cxn ang="0">
                  <a:pos x="2" y="5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2" y="24"/>
                </a:cxn>
                <a:cxn ang="0">
                  <a:pos x="6" y="29"/>
                </a:cxn>
                <a:cxn ang="0">
                  <a:pos x="11" y="32"/>
                </a:cxn>
              </a:cxnLst>
              <a:rect l="0" t="0" r="r" b="b"/>
              <a:pathLst>
                <a:path w="32" h="32">
                  <a:moveTo>
                    <a:pt x="11" y="32"/>
                  </a:moveTo>
                  <a:lnTo>
                    <a:pt x="18" y="32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0" y="7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3559" y="651"/>
              <a:ext cx="65" cy="31"/>
            </a:xfrm>
            <a:custGeom>
              <a:avLst/>
              <a:gdLst/>
              <a:ahLst/>
              <a:cxnLst>
                <a:cxn ang="0">
                  <a:pos x="26" y="20"/>
                </a:cxn>
                <a:cxn ang="0">
                  <a:pos x="21" y="17"/>
                </a:cxn>
                <a:cxn ang="0">
                  <a:pos x="13" y="13"/>
                </a:cxn>
                <a:cxn ang="0">
                  <a:pos x="5" y="9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5" y="3"/>
                </a:cxn>
                <a:cxn ang="0">
                  <a:pos x="32" y="6"/>
                </a:cxn>
                <a:cxn ang="0">
                  <a:pos x="31" y="11"/>
                </a:cxn>
                <a:cxn ang="0">
                  <a:pos x="30" y="14"/>
                </a:cxn>
                <a:cxn ang="0">
                  <a:pos x="27" y="18"/>
                </a:cxn>
                <a:cxn ang="0">
                  <a:pos x="26" y="20"/>
                </a:cxn>
              </a:cxnLst>
              <a:rect l="0" t="0" r="r" b="b"/>
              <a:pathLst>
                <a:path w="32" h="20">
                  <a:moveTo>
                    <a:pt x="26" y="20"/>
                  </a:moveTo>
                  <a:lnTo>
                    <a:pt x="21" y="17"/>
                  </a:lnTo>
                  <a:lnTo>
                    <a:pt x="13" y="13"/>
                  </a:lnTo>
                  <a:lnTo>
                    <a:pt x="5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31" y="11"/>
                  </a:lnTo>
                  <a:lnTo>
                    <a:pt x="30" y="14"/>
                  </a:lnTo>
                  <a:lnTo>
                    <a:pt x="27" y="18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3551" y="483"/>
              <a:ext cx="106" cy="23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10"/>
                </a:cxn>
                <a:cxn ang="0">
                  <a:pos x="7" y="8"/>
                </a:cxn>
                <a:cxn ang="0">
                  <a:pos x="11" y="6"/>
                </a:cxn>
                <a:cxn ang="0">
                  <a:pos x="17" y="3"/>
                </a:cxn>
                <a:cxn ang="0">
                  <a:pos x="25" y="1"/>
                </a:cxn>
                <a:cxn ang="0">
                  <a:pos x="35" y="0"/>
                </a:cxn>
                <a:cxn ang="0">
                  <a:pos x="43" y="1"/>
                </a:cxn>
                <a:cxn ang="0">
                  <a:pos x="48" y="5"/>
                </a:cxn>
                <a:cxn ang="0">
                  <a:pos x="52" y="8"/>
                </a:cxn>
                <a:cxn ang="0">
                  <a:pos x="52" y="10"/>
                </a:cxn>
                <a:cxn ang="0">
                  <a:pos x="50" y="12"/>
                </a:cxn>
                <a:cxn ang="0">
                  <a:pos x="48" y="14"/>
                </a:cxn>
                <a:cxn ang="0">
                  <a:pos x="46" y="15"/>
                </a:cxn>
                <a:cxn ang="0">
                  <a:pos x="44" y="15"/>
                </a:cxn>
                <a:cxn ang="0">
                  <a:pos x="43" y="12"/>
                </a:cxn>
                <a:cxn ang="0">
                  <a:pos x="41" y="11"/>
                </a:cxn>
                <a:cxn ang="0">
                  <a:pos x="40" y="11"/>
                </a:cxn>
                <a:cxn ang="0">
                  <a:pos x="34" y="8"/>
                </a:cxn>
                <a:cxn ang="0">
                  <a:pos x="26" y="7"/>
                </a:cxn>
                <a:cxn ang="0">
                  <a:pos x="16" y="8"/>
                </a:cxn>
                <a:cxn ang="0">
                  <a:pos x="4" y="12"/>
                </a:cxn>
              </a:cxnLst>
              <a:rect l="0" t="0" r="r" b="b"/>
              <a:pathLst>
                <a:path w="52" h="15">
                  <a:moveTo>
                    <a:pt x="4" y="12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7" y="3"/>
                  </a:lnTo>
                  <a:lnTo>
                    <a:pt x="25" y="1"/>
                  </a:lnTo>
                  <a:lnTo>
                    <a:pt x="35" y="0"/>
                  </a:lnTo>
                  <a:lnTo>
                    <a:pt x="43" y="1"/>
                  </a:lnTo>
                  <a:lnTo>
                    <a:pt x="48" y="5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4" y="8"/>
                  </a:lnTo>
                  <a:lnTo>
                    <a:pt x="26" y="7"/>
                  </a:lnTo>
                  <a:lnTo>
                    <a:pt x="16" y="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4751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3563" y="529"/>
              <a:ext cx="70" cy="2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24" y="1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0" y="5"/>
                </a:cxn>
                <a:cxn ang="0">
                  <a:pos x="26" y="7"/>
                </a:cxn>
                <a:cxn ang="0">
                  <a:pos x="25" y="9"/>
                </a:cxn>
                <a:cxn ang="0">
                  <a:pos x="25" y="10"/>
                </a:cxn>
                <a:cxn ang="0">
                  <a:pos x="25" y="13"/>
                </a:cxn>
                <a:cxn ang="0">
                  <a:pos x="25" y="1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4" y="14"/>
                </a:cxn>
                <a:cxn ang="0">
                  <a:pos x="21" y="13"/>
                </a:cxn>
                <a:cxn ang="0">
                  <a:pos x="16" y="10"/>
                </a:cxn>
                <a:cxn ang="0">
                  <a:pos x="11" y="9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3" y="7"/>
                </a:cxn>
                <a:cxn ang="0">
                  <a:pos x="2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  <a:cxn ang="0">
                  <a:pos x="11" y="3"/>
                </a:cxn>
              </a:cxnLst>
              <a:rect l="0" t="0" r="r" b="b"/>
              <a:pathLst>
                <a:path w="34" h="16">
                  <a:moveTo>
                    <a:pt x="11" y="3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0" y="5"/>
                  </a:lnTo>
                  <a:lnTo>
                    <a:pt x="26" y="7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4" y="14"/>
                  </a:lnTo>
                  <a:lnTo>
                    <a:pt x="21" y="13"/>
                  </a:lnTo>
                  <a:lnTo>
                    <a:pt x="16" y="10"/>
                  </a:lnTo>
                  <a:lnTo>
                    <a:pt x="11" y="9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3614" y="495"/>
              <a:ext cx="49" cy="10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5" y="34"/>
                </a:cxn>
                <a:cxn ang="0">
                  <a:pos x="6" y="30"/>
                </a:cxn>
                <a:cxn ang="0">
                  <a:pos x="6" y="27"/>
                </a:cxn>
                <a:cxn ang="0">
                  <a:pos x="8" y="26"/>
                </a:cxn>
                <a:cxn ang="0">
                  <a:pos x="9" y="22"/>
                </a:cxn>
                <a:cxn ang="0">
                  <a:pos x="10" y="17"/>
                </a:cxn>
                <a:cxn ang="0">
                  <a:pos x="13" y="11"/>
                </a:cxn>
                <a:cxn ang="0">
                  <a:pos x="14" y="6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4" y="8"/>
                </a:cxn>
                <a:cxn ang="0">
                  <a:pos x="22" y="20"/>
                </a:cxn>
                <a:cxn ang="0">
                  <a:pos x="18" y="35"/>
                </a:cxn>
                <a:cxn ang="0">
                  <a:pos x="13" y="50"/>
                </a:cxn>
                <a:cxn ang="0">
                  <a:pos x="10" y="61"/>
                </a:cxn>
                <a:cxn ang="0">
                  <a:pos x="8" y="64"/>
                </a:cxn>
                <a:cxn ang="0">
                  <a:pos x="4" y="66"/>
                </a:cxn>
                <a:cxn ang="0">
                  <a:pos x="0" y="63"/>
                </a:cxn>
                <a:cxn ang="0">
                  <a:pos x="0" y="57"/>
                </a:cxn>
                <a:cxn ang="0">
                  <a:pos x="0" y="53"/>
                </a:cxn>
                <a:cxn ang="0">
                  <a:pos x="1" y="48"/>
                </a:cxn>
                <a:cxn ang="0">
                  <a:pos x="4" y="43"/>
                </a:cxn>
                <a:cxn ang="0">
                  <a:pos x="5" y="38"/>
                </a:cxn>
              </a:cxnLst>
              <a:rect l="0" t="0" r="r" b="b"/>
              <a:pathLst>
                <a:path w="24" h="66">
                  <a:moveTo>
                    <a:pt x="5" y="38"/>
                  </a:moveTo>
                  <a:lnTo>
                    <a:pt x="5" y="34"/>
                  </a:lnTo>
                  <a:lnTo>
                    <a:pt x="6" y="30"/>
                  </a:lnTo>
                  <a:lnTo>
                    <a:pt x="6" y="27"/>
                  </a:lnTo>
                  <a:lnTo>
                    <a:pt x="8" y="26"/>
                  </a:lnTo>
                  <a:lnTo>
                    <a:pt x="9" y="22"/>
                  </a:lnTo>
                  <a:lnTo>
                    <a:pt x="10" y="17"/>
                  </a:lnTo>
                  <a:lnTo>
                    <a:pt x="13" y="11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22" y="20"/>
                  </a:lnTo>
                  <a:lnTo>
                    <a:pt x="18" y="35"/>
                  </a:lnTo>
                  <a:lnTo>
                    <a:pt x="13" y="50"/>
                  </a:lnTo>
                  <a:lnTo>
                    <a:pt x="10" y="61"/>
                  </a:lnTo>
                  <a:lnTo>
                    <a:pt x="8" y="64"/>
                  </a:lnTo>
                  <a:lnTo>
                    <a:pt x="4" y="66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4" y="43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3360" y="486"/>
              <a:ext cx="271" cy="68"/>
            </a:xfrm>
            <a:custGeom>
              <a:avLst/>
              <a:gdLst/>
              <a:ahLst/>
              <a:cxnLst>
                <a:cxn ang="0">
                  <a:pos x="129" y="44"/>
                </a:cxn>
                <a:cxn ang="0">
                  <a:pos x="129" y="40"/>
                </a:cxn>
                <a:cxn ang="0">
                  <a:pos x="130" y="36"/>
                </a:cxn>
                <a:cxn ang="0">
                  <a:pos x="130" y="33"/>
                </a:cxn>
                <a:cxn ang="0">
                  <a:pos x="132" y="32"/>
                </a:cxn>
                <a:cxn ang="0">
                  <a:pos x="124" y="29"/>
                </a:cxn>
                <a:cxn ang="0">
                  <a:pos x="110" y="27"/>
                </a:cxn>
                <a:cxn ang="0">
                  <a:pos x="91" y="22"/>
                </a:cxn>
                <a:cxn ang="0">
                  <a:pos x="69" y="15"/>
                </a:cxn>
                <a:cxn ang="0">
                  <a:pos x="47" y="10"/>
                </a:cxn>
                <a:cxn ang="0">
                  <a:pos x="28" y="5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4" y="12"/>
                </a:cxn>
                <a:cxn ang="0">
                  <a:pos x="13" y="14"/>
                </a:cxn>
                <a:cxn ang="0">
                  <a:pos x="27" y="18"/>
                </a:cxn>
                <a:cxn ang="0">
                  <a:pos x="45" y="22"/>
                </a:cxn>
                <a:cxn ang="0">
                  <a:pos x="65" y="27"/>
                </a:cxn>
                <a:cxn ang="0">
                  <a:pos x="86" y="32"/>
                </a:cxn>
                <a:cxn ang="0">
                  <a:pos x="104" y="37"/>
                </a:cxn>
                <a:cxn ang="0">
                  <a:pos x="119" y="41"/>
                </a:cxn>
                <a:cxn ang="0">
                  <a:pos x="129" y="44"/>
                </a:cxn>
              </a:cxnLst>
              <a:rect l="0" t="0" r="r" b="b"/>
              <a:pathLst>
                <a:path w="132" h="44">
                  <a:moveTo>
                    <a:pt x="129" y="44"/>
                  </a:moveTo>
                  <a:lnTo>
                    <a:pt x="129" y="40"/>
                  </a:lnTo>
                  <a:lnTo>
                    <a:pt x="130" y="36"/>
                  </a:lnTo>
                  <a:lnTo>
                    <a:pt x="130" y="33"/>
                  </a:lnTo>
                  <a:lnTo>
                    <a:pt x="132" y="32"/>
                  </a:lnTo>
                  <a:lnTo>
                    <a:pt x="124" y="29"/>
                  </a:lnTo>
                  <a:lnTo>
                    <a:pt x="110" y="27"/>
                  </a:lnTo>
                  <a:lnTo>
                    <a:pt x="91" y="22"/>
                  </a:lnTo>
                  <a:lnTo>
                    <a:pt x="69" y="15"/>
                  </a:lnTo>
                  <a:lnTo>
                    <a:pt x="47" y="10"/>
                  </a:lnTo>
                  <a:lnTo>
                    <a:pt x="28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9"/>
                  </a:lnTo>
                  <a:lnTo>
                    <a:pt x="4" y="12"/>
                  </a:lnTo>
                  <a:lnTo>
                    <a:pt x="13" y="14"/>
                  </a:lnTo>
                  <a:lnTo>
                    <a:pt x="27" y="18"/>
                  </a:lnTo>
                  <a:lnTo>
                    <a:pt x="45" y="22"/>
                  </a:lnTo>
                  <a:lnTo>
                    <a:pt x="65" y="27"/>
                  </a:lnTo>
                  <a:lnTo>
                    <a:pt x="86" y="32"/>
                  </a:lnTo>
                  <a:lnTo>
                    <a:pt x="104" y="37"/>
                  </a:lnTo>
                  <a:lnTo>
                    <a:pt x="119" y="41"/>
                  </a:lnTo>
                  <a:lnTo>
                    <a:pt x="129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3544" y="625"/>
              <a:ext cx="113" cy="5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9" y="17"/>
                </a:cxn>
                <a:cxn ang="0">
                  <a:pos x="19" y="19"/>
                </a:cxn>
                <a:cxn ang="0">
                  <a:pos x="28" y="21"/>
                </a:cxn>
                <a:cxn ang="0">
                  <a:pos x="37" y="25"/>
                </a:cxn>
                <a:cxn ang="0">
                  <a:pos x="42" y="30"/>
                </a:cxn>
                <a:cxn ang="0">
                  <a:pos x="46" y="33"/>
                </a:cxn>
                <a:cxn ang="0">
                  <a:pos x="48" y="33"/>
                </a:cxn>
                <a:cxn ang="0">
                  <a:pos x="51" y="29"/>
                </a:cxn>
                <a:cxn ang="0">
                  <a:pos x="53" y="24"/>
                </a:cxn>
                <a:cxn ang="0">
                  <a:pos x="55" y="17"/>
                </a:cxn>
                <a:cxn ang="0">
                  <a:pos x="55" y="10"/>
                </a:cxn>
                <a:cxn ang="0">
                  <a:pos x="52" y="5"/>
                </a:cxn>
                <a:cxn ang="0">
                  <a:pos x="47" y="1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7" y="1"/>
                </a:cxn>
                <a:cxn ang="0">
                  <a:pos x="12" y="2"/>
                </a:cxn>
                <a:cxn ang="0">
                  <a:pos x="7" y="3"/>
                </a:cxn>
              </a:cxnLst>
              <a:rect l="0" t="0" r="r" b="b"/>
              <a:pathLst>
                <a:path w="55" h="33">
                  <a:moveTo>
                    <a:pt x="7" y="3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9" y="17"/>
                  </a:lnTo>
                  <a:lnTo>
                    <a:pt x="19" y="19"/>
                  </a:lnTo>
                  <a:lnTo>
                    <a:pt x="28" y="21"/>
                  </a:lnTo>
                  <a:lnTo>
                    <a:pt x="37" y="25"/>
                  </a:lnTo>
                  <a:lnTo>
                    <a:pt x="42" y="30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51" y="29"/>
                  </a:lnTo>
                  <a:lnTo>
                    <a:pt x="53" y="24"/>
                  </a:lnTo>
                  <a:lnTo>
                    <a:pt x="55" y="17"/>
                  </a:lnTo>
                  <a:lnTo>
                    <a:pt x="55" y="10"/>
                  </a:lnTo>
                  <a:lnTo>
                    <a:pt x="52" y="5"/>
                  </a:lnTo>
                  <a:lnTo>
                    <a:pt x="47" y="1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4751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3235" y="413"/>
              <a:ext cx="66" cy="50"/>
            </a:xfrm>
            <a:custGeom>
              <a:avLst/>
              <a:gdLst/>
              <a:ahLst/>
              <a:cxnLst>
                <a:cxn ang="0">
                  <a:pos x="11" y="30"/>
                </a:cxn>
                <a:cxn ang="0">
                  <a:pos x="18" y="32"/>
                </a:cxn>
                <a:cxn ang="0">
                  <a:pos x="24" y="29"/>
                </a:cxn>
                <a:cxn ang="0">
                  <a:pos x="29" y="25"/>
                </a:cxn>
                <a:cxn ang="0">
                  <a:pos x="32" y="20"/>
                </a:cxn>
                <a:cxn ang="0">
                  <a:pos x="32" y="14"/>
                </a:cxn>
                <a:cxn ang="0">
                  <a:pos x="30" y="7"/>
                </a:cxn>
                <a:cxn ang="0">
                  <a:pos x="27" y="2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6" y="28"/>
                </a:cxn>
                <a:cxn ang="0">
                  <a:pos x="11" y="30"/>
                </a:cxn>
              </a:cxnLst>
              <a:rect l="0" t="0" r="r" b="b"/>
              <a:pathLst>
                <a:path w="32" h="32">
                  <a:moveTo>
                    <a:pt x="11" y="30"/>
                  </a:moveTo>
                  <a:lnTo>
                    <a:pt x="18" y="32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0" y="7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6" y="28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3130" y="349"/>
              <a:ext cx="304" cy="30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20" y="12"/>
                </a:cxn>
                <a:cxn ang="0">
                  <a:pos x="12" y="25"/>
                </a:cxn>
                <a:cxn ang="0">
                  <a:pos x="6" y="40"/>
                </a:cxn>
                <a:cxn ang="0">
                  <a:pos x="2" y="58"/>
                </a:cxn>
                <a:cxn ang="0">
                  <a:pos x="0" y="76"/>
                </a:cxn>
                <a:cxn ang="0">
                  <a:pos x="1" y="93"/>
                </a:cxn>
                <a:cxn ang="0">
                  <a:pos x="4" y="110"/>
                </a:cxn>
                <a:cxn ang="0">
                  <a:pos x="10" y="124"/>
                </a:cxn>
                <a:cxn ang="0">
                  <a:pos x="21" y="145"/>
                </a:cxn>
                <a:cxn ang="0">
                  <a:pos x="28" y="162"/>
                </a:cxn>
                <a:cxn ang="0">
                  <a:pos x="32" y="172"/>
                </a:cxn>
                <a:cxn ang="0">
                  <a:pos x="33" y="181"/>
                </a:cxn>
                <a:cxn ang="0">
                  <a:pos x="33" y="187"/>
                </a:cxn>
                <a:cxn ang="0">
                  <a:pos x="34" y="194"/>
                </a:cxn>
                <a:cxn ang="0">
                  <a:pos x="37" y="196"/>
                </a:cxn>
                <a:cxn ang="0">
                  <a:pos x="47" y="194"/>
                </a:cxn>
                <a:cxn ang="0">
                  <a:pos x="55" y="190"/>
                </a:cxn>
                <a:cxn ang="0">
                  <a:pos x="62" y="187"/>
                </a:cxn>
                <a:cxn ang="0">
                  <a:pos x="69" y="185"/>
                </a:cxn>
                <a:cxn ang="0">
                  <a:pos x="74" y="182"/>
                </a:cxn>
                <a:cxn ang="0">
                  <a:pos x="78" y="181"/>
                </a:cxn>
                <a:cxn ang="0">
                  <a:pos x="80" y="177"/>
                </a:cxn>
                <a:cxn ang="0">
                  <a:pos x="81" y="172"/>
                </a:cxn>
                <a:cxn ang="0">
                  <a:pos x="80" y="164"/>
                </a:cxn>
                <a:cxn ang="0">
                  <a:pos x="78" y="153"/>
                </a:cxn>
                <a:cxn ang="0">
                  <a:pos x="76" y="139"/>
                </a:cxn>
                <a:cxn ang="0">
                  <a:pos x="79" y="125"/>
                </a:cxn>
                <a:cxn ang="0">
                  <a:pos x="87" y="115"/>
                </a:cxn>
                <a:cxn ang="0">
                  <a:pos x="97" y="111"/>
                </a:cxn>
                <a:cxn ang="0">
                  <a:pos x="108" y="113"/>
                </a:cxn>
                <a:cxn ang="0">
                  <a:pos x="117" y="121"/>
                </a:cxn>
                <a:cxn ang="0">
                  <a:pos x="119" y="133"/>
                </a:cxn>
                <a:cxn ang="0">
                  <a:pos x="119" y="140"/>
                </a:cxn>
                <a:cxn ang="0">
                  <a:pos x="124" y="144"/>
                </a:cxn>
                <a:cxn ang="0">
                  <a:pos x="129" y="145"/>
                </a:cxn>
                <a:cxn ang="0">
                  <a:pos x="135" y="140"/>
                </a:cxn>
                <a:cxn ang="0">
                  <a:pos x="142" y="127"/>
                </a:cxn>
                <a:cxn ang="0">
                  <a:pos x="147" y="108"/>
                </a:cxn>
                <a:cxn ang="0">
                  <a:pos x="148" y="87"/>
                </a:cxn>
                <a:cxn ang="0">
                  <a:pos x="143" y="69"/>
                </a:cxn>
                <a:cxn ang="0">
                  <a:pos x="136" y="63"/>
                </a:cxn>
                <a:cxn ang="0">
                  <a:pos x="126" y="57"/>
                </a:cxn>
                <a:cxn ang="0">
                  <a:pos x="115" y="52"/>
                </a:cxn>
                <a:cxn ang="0">
                  <a:pos x="102" y="46"/>
                </a:cxn>
                <a:cxn ang="0">
                  <a:pos x="88" y="40"/>
                </a:cxn>
                <a:cxn ang="0">
                  <a:pos x="75" y="37"/>
                </a:cxn>
                <a:cxn ang="0">
                  <a:pos x="65" y="32"/>
                </a:cxn>
                <a:cxn ang="0">
                  <a:pos x="57" y="28"/>
                </a:cxn>
                <a:cxn ang="0">
                  <a:pos x="50" y="23"/>
                </a:cxn>
                <a:cxn ang="0">
                  <a:pos x="44" y="19"/>
                </a:cxn>
                <a:cxn ang="0">
                  <a:pos x="41" y="14"/>
                </a:cxn>
                <a:cxn ang="0">
                  <a:pos x="41" y="10"/>
                </a:cxn>
                <a:cxn ang="0">
                  <a:pos x="43" y="5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32" y="3"/>
                </a:cxn>
              </a:cxnLst>
              <a:rect l="0" t="0" r="r" b="b"/>
              <a:pathLst>
                <a:path w="148" h="196">
                  <a:moveTo>
                    <a:pt x="32" y="3"/>
                  </a:moveTo>
                  <a:lnTo>
                    <a:pt x="20" y="12"/>
                  </a:lnTo>
                  <a:lnTo>
                    <a:pt x="12" y="25"/>
                  </a:lnTo>
                  <a:lnTo>
                    <a:pt x="6" y="40"/>
                  </a:lnTo>
                  <a:lnTo>
                    <a:pt x="2" y="58"/>
                  </a:lnTo>
                  <a:lnTo>
                    <a:pt x="0" y="76"/>
                  </a:lnTo>
                  <a:lnTo>
                    <a:pt x="1" y="93"/>
                  </a:lnTo>
                  <a:lnTo>
                    <a:pt x="4" y="110"/>
                  </a:lnTo>
                  <a:lnTo>
                    <a:pt x="10" y="124"/>
                  </a:lnTo>
                  <a:lnTo>
                    <a:pt x="21" y="145"/>
                  </a:lnTo>
                  <a:lnTo>
                    <a:pt x="28" y="162"/>
                  </a:lnTo>
                  <a:lnTo>
                    <a:pt x="32" y="172"/>
                  </a:lnTo>
                  <a:lnTo>
                    <a:pt x="33" y="181"/>
                  </a:lnTo>
                  <a:lnTo>
                    <a:pt x="33" y="187"/>
                  </a:lnTo>
                  <a:lnTo>
                    <a:pt x="34" y="194"/>
                  </a:lnTo>
                  <a:lnTo>
                    <a:pt x="37" y="196"/>
                  </a:lnTo>
                  <a:lnTo>
                    <a:pt x="47" y="194"/>
                  </a:lnTo>
                  <a:lnTo>
                    <a:pt x="55" y="190"/>
                  </a:lnTo>
                  <a:lnTo>
                    <a:pt x="62" y="187"/>
                  </a:lnTo>
                  <a:lnTo>
                    <a:pt x="69" y="185"/>
                  </a:lnTo>
                  <a:lnTo>
                    <a:pt x="74" y="182"/>
                  </a:lnTo>
                  <a:lnTo>
                    <a:pt x="78" y="181"/>
                  </a:lnTo>
                  <a:lnTo>
                    <a:pt x="80" y="177"/>
                  </a:lnTo>
                  <a:lnTo>
                    <a:pt x="81" y="172"/>
                  </a:lnTo>
                  <a:lnTo>
                    <a:pt x="80" y="164"/>
                  </a:lnTo>
                  <a:lnTo>
                    <a:pt x="78" y="153"/>
                  </a:lnTo>
                  <a:lnTo>
                    <a:pt x="76" y="139"/>
                  </a:lnTo>
                  <a:lnTo>
                    <a:pt x="79" y="125"/>
                  </a:lnTo>
                  <a:lnTo>
                    <a:pt x="87" y="115"/>
                  </a:lnTo>
                  <a:lnTo>
                    <a:pt x="97" y="111"/>
                  </a:lnTo>
                  <a:lnTo>
                    <a:pt x="108" y="113"/>
                  </a:lnTo>
                  <a:lnTo>
                    <a:pt x="117" y="121"/>
                  </a:lnTo>
                  <a:lnTo>
                    <a:pt x="119" y="133"/>
                  </a:lnTo>
                  <a:lnTo>
                    <a:pt x="119" y="140"/>
                  </a:lnTo>
                  <a:lnTo>
                    <a:pt x="124" y="144"/>
                  </a:lnTo>
                  <a:lnTo>
                    <a:pt x="129" y="145"/>
                  </a:lnTo>
                  <a:lnTo>
                    <a:pt x="135" y="140"/>
                  </a:lnTo>
                  <a:lnTo>
                    <a:pt x="142" y="127"/>
                  </a:lnTo>
                  <a:lnTo>
                    <a:pt x="147" y="108"/>
                  </a:lnTo>
                  <a:lnTo>
                    <a:pt x="148" y="87"/>
                  </a:lnTo>
                  <a:lnTo>
                    <a:pt x="143" y="69"/>
                  </a:lnTo>
                  <a:lnTo>
                    <a:pt x="136" y="63"/>
                  </a:lnTo>
                  <a:lnTo>
                    <a:pt x="126" y="57"/>
                  </a:lnTo>
                  <a:lnTo>
                    <a:pt x="115" y="52"/>
                  </a:lnTo>
                  <a:lnTo>
                    <a:pt x="102" y="46"/>
                  </a:lnTo>
                  <a:lnTo>
                    <a:pt x="88" y="40"/>
                  </a:lnTo>
                  <a:lnTo>
                    <a:pt x="75" y="37"/>
                  </a:lnTo>
                  <a:lnTo>
                    <a:pt x="65" y="32"/>
                  </a:lnTo>
                  <a:lnTo>
                    <a:pt x="57" y="28"/>
                  </a:lnTo>
                  <a:lnTo>
                    <a:pt x="50" y="23"/>
                  </a:lnTo>
                  <a:lnTo>
                    <a:pt x="44" y="19"/>
                  </a:lnTo>
                  <a:lnTo>
                    <a:pt x="41" y="14"/>
                  </a:lnTo>
                  <a:lnTo>
                    <a:pt x="41" y="10"/>
                  </a:lnTo>
                  <a:lnTo>
                    <a:pt x="43" y="5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4751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3132" y="1962"/>
              <a:ext cx="583" cy="1910"/>
            </a:xfrm>
            <a:custGeom>
              <a:avLst/>
              <a:gdLst/>
              <a:ahLst/>
              <a:cxnLst>
                <a:cxn ang="0">
                  <a:pos x="157" y="1"/>
                </a:cxn>
                <a:cxn ang="0">
                  <a:pos x="198" y="4"/>
                </a:cxn>
                <a:cxn ang="0">
                  <a:pos x="238" y="23"/>
                </a:cxn>
                <a:cxn ang="0">
                  <a:pos x="267" y="59"/>
                </a:cxn>
                <a:cxn ang="0">
                  <a:pos x="284" y="137"/>
                </a:cxn>
                <a:cxn ang="0">
                  <a:pos x="272" y="255"/>
                </a:cxn>
                <a:cxn ang="0">
                  <a:pos x="259" y="313"/>
                </a:cxn>
                <a:cxn ang="0">
                  <a:pos x="240" y="371"/>
                </a:cxn>
                <a:cxn ang="0">
                  <a:pos x="216" y="437"/>
                </a:cxn>
                <a:cxn ang="0">
                  <a:pos x="197" y="492"/>
                </a:cxn>
                <a:cxn ang="0">
                  <a:pos x="180" y="545"/>
                </a:cxn>
                <a:cxn ang="0">
                  <a:pos x="160" y="641"/>
                </a:cxn>
                <a:cxn ang="0">
                  <a:pos x="157" y="698"/>
                </a:cxn>
                <a:cxn ang="0">
                  <a:pos x="166" y="789"/>
                </a:cxn>
                <a:cxn ang="0">
                  <a:pos x="164" y="841"/>
                </a:cxn>
                <a:cxn ang="0">
                  <a:pos x="152" y="891"/>
                </a:cxn>
                <a:cxn ang="0">
                  <a:pos x="133" y="954"/>
                </a:cxn>
                <a:cxn ang="0">
                  <a:pos x="111" y="1016"/>
                </a:cxn>
                <a:cxn ang="0">
                  <a:pos x="87" y="1068"/>
                </a:cxn>
                <a:cxn ang="0">
                  <a:pos x="72" y="1114"/>
                </a:cxn>
                <a:cxn ang="0">
                  <a:pos x="61" y="1152"/>
                </a:cxn>
                <a:cxn ang="0">
                  <a:pos x="55" y="1183"/>
                </a:cxn>
                <a:cxn ang="0">
                  <a:pos x="46" y="1212"/>
                </a:cxn>
                <a:cxn ang="0">
                  <a:pos x="31" y="1236"/>
                </a:cxn>
                <a:cxn ang="0">
                  <a:pos x="18" y="1232"/>
                </a:cxn>
                <a:cxn ang="0">
                  <a:pos x="8" y="1212"/>
                </a:cxn>
                <a:cxn ang="0">
                  <a:pos x="0" y="1183"/>
                </a:cxn>
                <a:cxn ang="0">
                  <a:pos x="4" y="1140"/>
                </a:cxn>
                <a:cxn ang="0">
                  <a:pos x="14" y="1089"/>
                </a:cxn>
                <a:cxn ang="0">
                  <a:pos x="27" y="982"/>
                </a:cxn>
                <a:cxn ang="0">
                  <a:pos x="24" y="919"/>
                </a:cxn>
                <a:cxn ang="0">
                  <a:pos x="19" y="858"/>
                </a:cxn>
                <a:cxn ang="0">
                  <a:pos x="29" y="794"/>
                </a:cxn>
                <a:cxn ang="0">
                  <a:pos x="45" y="698"/>
                </a:cxn>
                <a:cxn ang="0">
                  <a:pos x="46" y="637"/>
                </a:cxn>
                <a:cxn ang="0">
                  <a:pos x="43" y="565"/>
                </a:cxn>
                <a:cxn ang="0">
                  <a:pos x="51" y="527"/>
                </a:cxn>
                <a:cxn ang="0">
                  <a:pos x="57" y="496"/>
                </a:cxn>
                <a:cxn ang="0">
                  <a:pos x="55" y="430"/>
                </a:cxn>
                <a:cxn ang="0">
                  <a:pos x="43" y="221"/>
                </a:cxn>
                <a:cxn ang="0">
                  <a:pos x="55" y="119"/>
                </a:cxn>
                <a:cxn ang="0">
                  <a:pos x="78" y="67"/>
                </a:cxn>
                <a:cxn ang="0">
                  <a:pos x="103" y="31"/>
                </a:cxn>
                <a:cxn ang="0">
                  <a:pos x="128" y="10"/>
                </a:cxn>
              </a:cxnLst>
              <a:rect l="0" t="0" r="r" b="b"/>
              <a:pathLst>
                <a:path w="284" h="1238">
                  <a:moveTo>
                    <a:pt x="138" y="5"/>
                  </a:moveTo>
                  <a:lnTo>
                    <a:pt x="157" y="1"/>
                  </a:lnTo>
                  <a:lnTo>
                    <a:pt x="178" y="0"/>
                  </a:lnTo>
                  <a:lnTo>
                    <a:pt x="198" y="4"/>
                  </a:lnTo>
                  <a:lnTo>
                    <a:pt x="218" y="12"/>
                  </a:lnTo>
                  <a:lnTo>
                    <a:pt x="238" y="23"/>
                  </a:lnTo>
                  <a:lnTo>
                    <a:pt x="254" y="39"/>
                  </a:lnTo>
                  <a:lnTo>
                    <a:pt x="267" y="59"/>
                  </a:lnTo>
                  <a:lnTo>
                    <a:pt x="277" y="83"/>
                  </a:lnTo>
                  <a:lnTo>
                    <a:pt x="284" y="137"/>
                  </a:lnTo>
                  <a:lnTo>
                    <a:pt x="281" y="197"/>
                  </a:lnTo>
                  <a:lnTo>
                    <a:pt x="272" y="255"/>
                  </a:lnTo>
                  <a:lnTo>
                    <a:pt x="264" y="295"/>
                  </a:lnTo>
                  <a:lnTo>
                    <a:pt x="259" y="313"/>
                  </a:lnTo>
                  <a:lnTo>
                    <a:pt x="250" y="340"/>
                  </a:lnTo>
                  <a:lnTo>
                    <a:pt x="240" y="371"/>
                  </a:lnTo>
                  <a:lnTo>
                    <a:pt x="229" y="404"/>
                  </a:lnTo>
                  <a:lnTo>
                    <a:pt x="216" y="437"/>
                  </a:lnTo>
                  <a:lnTo>
                    <a:pt x="206" y="467"/>
                  </a:lnTo>
                  <a:lnTo>
                    <a:pt x="197" y="492"/>
                  </a:lnTo>
                  <a:lnTo>
                    <a:pt x="190" y="509"/>
                  </a:lnTo>
                  <a:lnTo>
                    <a:pt x="180" y="545"/>
                  </a:lnTo>
                  <a:lnTo>
                    <a:pt x="169" y="593"/>
                  </a:lnTo>
                  <a:lnTo>
                    <a:pt x="160" y="641"/>
                  </a:lnTo>
                  <a:lnTo>
                    <a:pt x="155" y="670"/>
                  </a:lnTo>
                  <a:lnTo>
                    <a:pt x="157" y="698"/>
                  </a:lnTo>
                  <a:lnTo>
                    <a:pt x="162" y="742"/>
                  </a:lnTo>
                  <a:lnTo>
                    <a:pt x="166" y="789"/>
                  </a:lnTo>
                  <a:lnTo>
                    <a:pt x="166" y="825"/>
                  </a:lnTo>
                  <a:lnTo>
                    <a:pt x="164" y="841"/>
                  </a:lnTo>
                  <a:lnTo>
                    <a:pt x="158" y="864"/>
                  </a:lnTo>
                  <a:lnTo>
                    <a:pt x="152" y="891"/>
                  </a:lnTo>
                  <a:lnTo>
                    <a:pt x="143" y="922"/>
                  </a:lnTo>
                  <a:lnTo>
                    <a:pt x="133" y="954"/>
                  </a:lnTo>
                  <a:lnTo>
                    <a:pt x="123" y="986"/>
                  </a:lnTo>
                  <a:lnTo>
                    <a:pt x="111" y="1016"/>
                  </a:lnTo>
                  <a:lnTo>
                    <a:pt x="98" y="1043"/>
                  </a:lnTo>
                  <a:lnTo>
                    <a:pt x="87" y="1068"/>
                  </a:lnTo>
                  <a:lnTo>
                    <a:pt x="78" y="1092"/>
                  </a:lnTo>
                  <a:lnTo>
                    <a:pt x="72" y="1114"/>
                  </a:lnTo>
                  <a:lnTo>
                    <a:pt x="66" y="1134"/>
                  </a:lnTo>
                  <a:lnTo>
                    <a:pt x="61" y="1152"/>
                  </a:lnTo>
                  <a:lnTo>
                    <a:pt x="59" y="1169"/>
                  </a:lnTo>
                  <a:lnTo>
                    <a:pt x="55" y="1183"/>
                  </a:lnTo>
                  <a:lnTo>
                    <a:pt x="52" y="1194"/>
                  </a:lnTo>
                  <a:lnTo>
                    <a:pt x="46" y="1212"/>
                  </a:lnTo>
                  <a:lnTo>
                    <a:pt x="38" y="1227"/>
                  </a:lnTo>
                  <a:lnTo>
                    <a:pt x="31" y="1236"/>
                  </a:lnTo>
                  <a:lnTo>
                    <a:pt x="24" y="1238"/>
                  </a:lnTo>
                  <a:lnTo>
                    <a:pt x="18" y="1232"/>
                  </a:lnTo>
                  <a:lnTo>
                    <a:pt x="13" y="1223"/>
                  </a:lnTo>
                  <a:lnTo>
                    <a:pt x="8" y="1212"/>
                  </a:lnTo>
                  <a:lnTo>
                    <a:pt x="3" y="1199"/>
                  </a:lnTo>
                  <a:lnTo>
                    <a:pt x="0" y="1183"/>
                  </a:lnTo>
                  <a:lnTo>
                    <a:pt x="1" y="1162"/>
                  </a:lnTo>
                  <a:lnTo>
                    <a:pt x="4" y="1140"/>
                  </a:lnTo>
                  <a:lnTo>
                    <a:pt x="8" y="1121"/>
                  </a:lnTo>
                  <a:lnTo>
                    <a:pt x="14" y="1089"/>
                  </a:lnTo>
                  <a:lnTo>
                    <a:pt x="22" y="1037"/>
                  </a:lnTo>
                  <a:lnTo>
                    <a:pt x="27" y="982"/>
                  </a:lnTo>
                  <a:lnTo>
                    <a:pt x="28" y="945"/>
                  </a:lnTo>
                  <a:lnTo>
                    <a:pt x="24" y="919"/>
                  </a:lnTo>
                  <a:lnTo>
                    <a:pt x="22" y="889"/>
                  </a:lnTo>
                  <a:lnTo>
                    <a:pt x="19" y="858"/>
                  </a:lnTo>
                  <a:lnTo>
                    <a:pt x="22" y="831"/>
                  </a:lnTo>
                  <a:lnTo>
                    <a:pt x="29" y="794"/>
                  </a:lnTo>
                  <a:lnTo>
                    <a:pt x="37" y="744"/>
                  </a:lnTo>
                  <a:lnTo>
                    <a:pt x="45" y="698"/>
                  </a:lnTo>
                  <a:lnTo>
                    <a:pt x="50" y="671"/>
                  </a:lnTo>
                  <a:lnTo>
                    <a:pt x="46" y="637"/>
                  </a:lnTo>
                  <a:lnTo>
                    <a:pt x="45" y="598"/>
                  </a:lnTo>
                  <a:lnTo>
                    <a:pt x="43" y="565"/>
                  </a:lnTo>
                  <a:lnTo>
                    <a:pt x="46" y="542"/>
                  </a:lnTo>
                  <a:lnTo>
                    <a:pt x="51" y="527"/>
                  </a:lnTo>
                  <a:lnTo>
                    <a:pt x="55" y="511"/>
                  </a:lnTo>
                  <a:lnTo>
                    <a:pt x="57" y="496"/>
                  </a:lnTo>
                  <a:lnTo>
                    <a:pt x="59" y="482"/>
                  </a:lnTo>
                  <a:lnTo>
                    <a:pt x="55" y="430"/>
                  </a:lnTo>
                  <a:lnTo>
                    <a:pt x="49" y="327"/>
                  </a:lnTo>
                  <a:lnTo>
                    <a:pt x="43" y="221"/>
                  </a:lnTo>
                  <a:lnTo>
                    <a:pt x="46" y="154"/>
                  </a:lnTo>
                  <a:lnTo>
                    <a:pt x="55" y="119"/>
                  </a:lnTo>
                  <a:lnTo>
                    <a:pt x="66" y="91"/>
                  </a:lnTo>
                  <a:lnTo>
                    <a:pt x="78" y="67"/>
                  </a:lnTo>
                  <a:lnTo>
                    <a:pt x="91" y="46"/>
                  </a:lnTo>
                  <a:lnTo>
                    <a:pt x="103" y="31"/>
                  </a:lnTo>
                  <a:lnTo>
                    <a:pt x="116" y="18"/>
                  </a:lnTo>
                  <a:lnTo>
                    <a:pt x="128" y="10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3485" y="2076"/>
              <a:ext cx="66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4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3" y="3"/>
                </a:cxn>
                <a:cxn ang="0">
                  <a:pos x="29" y="7"/>
                </a:cxn>
                <a:cxn ang="0">
                  <a:pos x="31" y="12"/>
                </a:cxn>
                <a:cxn ang="0">
                  <a:pos x="32" y="18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1" y="32"/>
                </a:cxn>
                <a:cxn ang="0">
                  <a:pos x="15" y="32"/>
                </a:cxn>
                <a:cxn ang="0">
                  <a:pos x="8" y="31"/>
                </a:cxn>
                <a:cxn ang="0">
                  <a:pos x="3" y="27"/>
                </a:cxn>
                <a:cxn ang="0">
                  <a:pos x="0" y="21"/>
                </a:cxn>
              </a:cxnLst>
              <a:rect l="0" t="0" r="r" b="b"/>
              <a:pathLst>
                <a:path w="32" h="32">
                  <a:moveTo>
                    <a:pt x="0" y="21"/>
                  </a:moveTo>
                  <a:lnTo>
                    <a:pt x="0" y="14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3"/>
                  </a:lnTo>
                  <a:lnTo>
                    <a:pt x="29" y="7"/>
                  </a:lnTo>
                  <a:lnTo>
                    <a:pt x="31" y="12"/>
                  </a:lnTo>
                  <a:lnTo>
                    <a:pt x="32" y="18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8" y="31"/>
                  </a:lnTo>
                  <a:lnTo>
                    <a:pt x="3" y="2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3153" y="3746"/>
              <a:ext cx="66" cy="4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4"/>
                </a:cxn>
                <a:cxn ang="0">
                  <a:pos x="1" y="7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3" y="1"/>
                </a:cxn>
                <a:cxn ang="0">
                  <a:pos x="28" y="5"/>
                </a:cxn>
                <a:cxn ang="0">
                  <a:pos x="31" y="11"/>
                </a:cxn>
                <a:cxn ang="0">
                  <a:pos x="32" y="18"/>
                </a:cxn>
                <a:cxn ang="0">
                  <a:pos x="30" y="23"/>
                </a:cxn>
                <a:cxn ang="0">
                  <a:pos x="26" y="28"/>
                </a:cxn>
                <a:cxn ang="0">
                  <a:pos x="21" y="30"/>
                </a:cxn>
                <a:cxn ang="0">
                  <a:pos x="14" y="32"/>
                </a:cxn>
                <a:cxn ang="0">
                  <a:pos x="8" y="29"/>
                </a:cxn>
                <a:cxn ang="0">
                  <a:pos x="3" y="25"/>
                </a:cxn>
                <a:cxn ang="0">
                  <a:pos x="0" y="20"/>
                </a:cxn>
              </a:cxnLst>
              <a:rect l="0" t="0" r="r" b="b"/>
              <a:pathLst>
                <a:path w="32" h="32">
                  <a:moveTo>
                    <a:pt x="0" y="20"/>
                  </a:moveTo>
                  <a:lnTo>
                    <a:pt x="0" y="14"/>
                  </a:lnTo>
                  <a:lnTo>
                    <a:pt x="1" y="7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11"/>
                  </a:lnTo>
                  <a:lnTo>
                    <a:pt x="32" y="18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3075" y="3692"/>
              <a:ext cx="410" cy="310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34" y="18"/>
                </a:cxn>
                <a:cxn ang="0">
                  <a:pos x="24" y="37"/>
                </a:cxn>
                <a:cxn ang="0">
                  <a:pos x="19" y="55"/>
                </a:cxn>
                <a:cxn ang="0">
                  <a:pos x="8" y="78"/>
                </a:cxn>
                <a:cxn ang="0">
                  <a:pos x="0" y="111"/>
                </a:cxn>
                <a:cxn ang="0">
                  <a:pos x="10" y="123"/>
                </a:cxn>
                <a:cxn ang="0">
                  <a:pos x="22" y="127"/>
                </a:cxn>
                <a:cxn ang="0">
                  <a:pos x="32" y="132"/>
                </a:cxn>
                <a:cxn ang="0">
                  <a:pos x="41" y="138"/>
                </a:cxn>
                <a:cxn ang="0">
                  <a:pos x="52" y="147"/>
                </a:cxn>
                <a:cxn ang="0">
                  <a:pos x="70" y="165"/>
                </a:cxn>
                <a:cxn ang="0">
                  <a:pos x="92" y="184"/>
                </a:cxn>
                <a:cxn ang="0">
                  <a:pos x="114" y="198"/>
                </a:cxn>
                <a:cxn ang="0">
                  <a:pos x="135" y="201"/>
                </a:cxn>
                <a:cxn ang="0">
                  <a:pos x="158" y="201"/>
                </a:cxn>
                <a:cxn ang="0">
                  <a:pos x="180" y="198"/>
                </a:cxn>
                <a:cxn ang="0">
                  <a:pos x="194" y="193"/>
                </a:cxn>
                <a:cxn ang="0">
                  <a:pos x="200" y="183"/>
                </a:cxn>
                <a:cxn ang="0">
                  <a:pos x="193" y="165"/>
                </a:cxn>
                <a:cxn ang="0">
                  <a:pos x="186" y="154"/>
                </a:cxn>
                <a:cxn ang="0">
                  <a:pos x="177" y="145"/>
                </a:cxn>
                <a:cxn ang="0">
                  <a:pos x="166" y="134"/>
                </a:cxn>
                <a:cxn ang="0">
                  <a:pos x="154" y="125"/>
                </a:cxn>
                <a:cxn ang="0">
                  <a:pos x="143" y="117"/>
                </a:cxn>
                <a:cxn ang="0">
                  <a:pos x="128" y="106"/>
                </a:cxn>
                <a:cxn ang="0">
                  <a:pos x="114" y="94"/>
                </a:cxn>
                <a:cxn ang="0">
                  <a:pos x="105" y="82"/>
                </a:cxn>
                <a:cxn ang="0">
                  <a:pos x="100" y="69"/>
                </a:cxn>
                <a:cxn ang="0">
                  <a:pos x="94" y="48"/>
                </a:cxn>
                <a:cxn ang="0">
                  <a:pos x="85" y="23"/>
                </a:cxn>
                <a:cxn ang="0">
                  <a:pos x="73" y="4"/>
                </a:cxn>
              </a:cxnLst>
              <a:rect l="0" t="0" r="r" b="b"/>
              <a:pathLst>
                <a:path w="200" h="201">
                  <a:moveTo>
                    <a:pt x="64" y="0"/>
                  </a:moveTo>
                  <a:lnTo>
                    <a:pt x="55" y="3"/>
                  </a:lnTo>
                  <a:lnTo>
                    <a:pt x="45" y="9"/>
                  </a:lnTo>
                  <a:lnTo>
                    <a:pt x="34" y="18"/>
                  </a:lnTo>
                  <a:lnTo>
                    <a:pt x="28" y="27"/>
                  </a:lnTo>
                  <a:lnTo>
                    <a:pt x="24" y="37"/>
                  </a:lnTo>
                  <a:lnTo>
                    <a:pt x="22" y="46"/>
                  </a:lnTo>
                  <a:lnTo>
                    <a:pt x="19" y="55"/>
                  </a:lnTo>
                  <a:lnTo>
                    <a:pt x="14" y="64"/>
                  </a:lnTo>
                  <a:lnTo>
                    <a:pt x="8" y="78"/>
                  </a:lnTo>
                  <a:lnTo>
                    <a:pt x="2" y="96"/>
                  </a:lnTo>
                  <a:lnTo>
                    <a:pt x="0" y="111"/>
                  </a:lnTo>
                  <a:lnTo>
                    <a:pt x="5" y="122"/>
                  </a:lnTo>
                  <a:lnTo>
                    <a:pt x="10" y="123"/>
                  </a:lnTo>
                  <a:lnTo>
                    <a:pt x="16" y="125"/>
                  </a:lnTo>
                  <a:lnTo>
                    <a:pt x="22" y="127"/>
                  </a:lnTo>
                  <a:lnTo>
                    <a:pt x="27" y="129"/>
                  </a:lnTo>
                  <a:lnTo>
                    <a:pt x="32" y="132"/>
                  </a:lnTo>
                  <a:lnTo>
                    <a:pt x="36" y="134"/>
                  </a:lnTo>
                  <a:lnTo>
                    <a:pt x="41" y="138"/>
                  </a:lnTo>
                  <a:lnTo>
                    <a:pt x="46" y="142"/>
                  </a:lnTo>
                  <a:lnTo>
                    <a:pt x="52" y="147"/>
                  </a:lnTo>
                  <a:lnTo>
                    <a:pt x="60" y="156"/>
                  </a:lnTo>
                  <a:lnTo>
                    <a:pt x="70" y="165"/>
                  </a:lnTo>
                  <a:lnTo>
                    <a:pt x="80" y="175"/>
                  </a:lnTo>
                  <a:lnTo>
                    <a:pt x="92" y="184"/>
                  </a:lnTo>
                  <a:lnTo>
                    <a:pt x="103" y="192"/>
                  </a:lnTo>
                  <a:lnTo>
                    <a:pt x="114" y="198"/>
                  </a:lnTo>
                  <a:lnTo>
                    <a:pt x="125" y="201"/>
                  </a:lnTo>
                  <a:lnTo>
                    <a:pt x="135" y="201"/>
                  </a:lnTo>
                  <a:lnTo>
                    <a:pt x="147" y="201"/>
                  </a:lnTo>
                  <a:lnTo>
                    <a:pt x="158" y="201"/>
                  </a:lnTo>
                  <a:lnTo>
                    <a:pt x="170" y="200"/>
                  </a:lnTo>
                  <a:lnTo>
                    <a:pt x="180" y="198"/>
                  </a:lnTo>
                  <a:lnTo>
                    <a:pt x="188" y="196"/>
                  </a:lnTo>
                  <a:lnTo>
                    <a:pt x="194" y="193"/>
                  </a:lnTo>
                  <a:lnTo>
                    <a:pt x="198" y="191"/>
                  </a:lnTo>
                  <a:lnTo>
                    <a:pt x="200" y="183"/>
                  </a:lnTo>
                  <a:lnTo>
                    <a:pt x="198" y="174"/>
                  </a:lnTo>
                  <a:lnTo>
                    <a:pt x="193" y="165"/>
                  </a:lnTo>
                  <a:lnTo>
                    <a:pt x="189" y="157"/>
                  </a:lnTo>
                  <a:lnTo>
                    <a:pt x="186" y="154"/>
                  </a:lnTo>
                  <a:lnTo>
                    <a:pt x="181" y="150"/>
                  </a:lnTo>
                  <a:lnTo>
                    <a:pt x="177" y="145"/>
                  </a:lnTo>
                  <a:lnTo>
                    <a:pt x="171" y="140"/>
                  </a:lnTo>
                  <a:lnTo>
                    <a:pt x="166" y="134"/>
                  </a:lnTo>
                  <a:lnTo>
                    <a:pt x="160" y="129"/>
                  </a:lnTo>
                  <a:lnTo>
                    <a:pt x="154" y="125"/>
                  </a:lnTo>
                  <a:lnTo>
                    <a:pt x="149" y="122"/>
                  </a:lnTo>
                  <a:lnTo>
                    <a:pt x="143" y="117"/>
                  </a:lnTo>
                  <a:lnTo>
                    <a:pt x="135" y="111"/>
                  </a:lnTo>
                  <a:lnTo>
                    <a:pt x="128" y="106"/>
                  </a:lnTo>
                  <a:lnTo>
                    <a:pt x="120" y="100"/>
                  </a:lnTo>
                  <a:lnTo>
                    <a:pt x="114" y="94"/>
                  </a:lnTo>
                  <a:lnTo>
                    <a:pt x="108" y="87"/>
                  </a:lnTo>
                  <a:lnTo>
                    <a:pt x="105" y="82"/>
                  </a:lnTo>
                  <a:lnTo>
                    <a:pt x="102" y="77"/>
                  </a:lnTo>
                  <a:lnTo>
                    <a:pt x="100" y="69"/>
                  </a:lnTo>
                  <a:lnTo>
                    <a:pt x="97" y="60"/>
                  </a:lnTo>
                  <a:lnTo>
                    <a:pt x="94" y="48"/>
                  </a:lnTo>
                  <a:lnTo>
                    <a:pt x="91" y="35"/>
                  </a:lnTo>
                  <a:lnTo>
                    <a:pt x="85" y="23"/>
                  </a:lnTo>
                  <a:lnTo>
                    <a:pt x="79" y="13"/>
                  </a:lnTo>
                  <a:lnTo>
                    <a:pt x="73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3153" y="3746"/>
              <a:ext cx="66" cy="49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21" y="30"/>
                </a:cxn>
                <a:cxn ang="0">
                  <a:pos x="26" y="28"/>
                </a:cxn>
                <a:cxn ang="0">
                  <a:pos x="30" y="23"/>
                </a:cxn>
                <a:cxn ang="0">
                  <a:pos x="32" y="16"/>
                </a:cxn>
                <a:cxn ang="0">
                  <a:pos x="31" y="10"/>
                </a:cxn>
                <a:cxn ang="0">
                  <a:pos x="28" y="5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4" y="25"/>
                </a:cxn>
                <a:cxn ang="0">
                  <a:pos x="9" y="29"/>
                </a:cxn>
                <a:cxn ang="0">
                  <a:pos x="14" y="32"/>
                </a:cxn>
              </a:cxnLst>
              <a:rect l="0" t="0" r="r" b="b"/>
              <a:pathLst>
                <a:path w="32" h="32">
                  <a:moveTo>
                    <a:pt x="14" y="32"/>
                  </a:moveTo>
                  <a:lnTo>
                    <a:pt x="21" y="30"/>
                  </a:lnTo>
                  <a:lnTo>
                    <a:pt x="26" y="28"/>
                  </a:lnTo>
                  <a:lnTo>
                    <a:pt x="30" y="23"/>
                  </a:lnTo>
                  <a:lnTo>
                    <a:pt x="32" y="16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2702" y="1982"/>
              <a:ext cx="570" cy="1742"/>
            </a:xfrm>
            <a:custGeom>
              <a:avLst/>
              <a:gdLst/>
              <a:ahLst/>
              <a:cxnLst>
                <a:cxn ang="0">
                  <a:pos x="227" y="11"/>
                </a:cxn>
                <a:cxn ang="0">
                  <a:pos x="241" y="27"/>
                </a:cxn>
                <a:cxn ang="0">
                  <a:pos x="255" y="49"/>
                </a:cxn>
                <a:cxn ang="0">
                  <a:pos x="266" y="72"/>
                </a:cxn>
                <a:cxn ang="0">
                  <a:pos x="276" y="105"/>
                </a:cxn>
                <a:cxn ang="0">
                  <a:pos x="276" y="167"/>
                </a:cxn>
                <a:cxn ang="0">
                  <a:pos x="265" y="238"/>
                </a:cxn>
                <a:cxn ang="0">
                  <a:pos x="251" y="303"/>
                </a:cxn>
                <a:cxn ang="0">
                  <a:pos x="239" y="351"/>
                </a:cxn>
                <a:cxn ang="0">
                  <a:pos x="228" y="387"/>
                </a:cxn>
                <a:cxn ang="0">
                  <a:pos x="216" y="414"/>
                </a:cxn>
                <a:cxn ang="0">
                  <a:pos x="206" y="438"/>
                </a:cxn>
                <a:cxn ang="0">
                  <a:pos x="195" y="474"/>
                </a:cxn>
                <a:cxn ang="0">
                  <a:pos x="192" y="518"/>
                </a:cxn>
                <a:cxn ang="0">
                  <a:pos x="186" y="560"/>
                </a:cxn>
                <a:cxn ang="0">
                  <a:pos x="177" y="587"/>
                </a:cxn>
                <a:cxn ang="0">
                  <a:pos x="164" y="612"/>
                </a:cxn>
                <a:cxn ang="0">
                  <a:pos x="152" y="631"/>
                </a:cxn>
                <a:cxn ang="0">
                  <a:pos x="144" y="654"/>
                </a:cxn>
                <a:cxn ang="0">
                  <a:pos x="144" y="700"/>
                </a:cxn>
                <a:cxn ang="0">
                  <a:pos x="146" y="741"/>
                </a:cxn>
                <a:cxn ang="0">
                  <a:pos x="137" y="777"/>
                </a:cxn>
                <a:cxn ang="0">
                  <a:pos x="123" y="819"/>
                </a:cxn>
                <a:cxn ang="0">
                  <a:pos x="106" y="864"/>
                </a:cxn>
                <a:cxn ang="0">
                  <a:pos x="85" y="941"/>
                </a:cxn>
                <a:cxn ang="0">
                  <a:pos x="72" y="1061"/>
                </a:cxn>
                <a:cxn ang="0">
                  <a:pos x="62" y="1104"/>
                </a:cxn>
                <a:cxn ang="0">
                  <a:pos x="49" y="1125"/>
                </a:cxn>
                <a:cxn ang="0">
                  <a:pos x="32" y="1122"/>
                </a:cxn>
                <a:cxn ang="0">
                  <a:pos x="13" y="1083"/>
                </a:cxn>
                <a:cxn ang="0">
                  <a:pos x="12" y="1032"/>
                </a:cxn>
                <a:cxn ang="0">
                  <a:pos x="14" y="939"/>
                </a:cxn>
                <a:cxn ang="0">
                  <a:pos x="0" y="823"/>
                </a:cxn>
                <a:cxn ang="0">
                  <a:pos x="4" y="729"/>
                </a:cxn>
                <a:cxn ang="0">
                  <a:pos x="16" y="674"/>
                </a:cxn>
                <a:cxn ang="0">
                  <a:pos x="27" y="634"/>
                </a:cxn>
                <a:cxn ang="0">
                  <a:pos x="40" y="596"/>
                </a:cxn>
                <a:cxn ang="0">
                  <a:pos x="50" y="566"/>
                </a:cxn>
                <a:cxn ang="0">
                  <a:pos x="53" y="498"/>
                </a:cxn>
                <a:cxn ang="0">
                  <a:pos x="44" y="251"/>
                </a:cxn>
                <a:cxn ang="0">
                  <a:pos x="62" y="98"/>
                </a:cxn>
                <a:cxn ang="0">
                  <a:pos x="81" y="51"/>
                </a:cxn>
                <a:cxn ang="0">
                  <a:pos x="118" y="14"/>
                </a:cxn>
                <a:cxn ang="0">
                  <a:pos x="178" y="0"/>
                </a:cxn>
              </a:cxnLst>
              <a:rect l="0" t="0" r="r" b="b"/>
              <a:pathLst>
                <a:path w="278" h="1129">
                  <a:moveTo>
                    <a:pt x="219" y="8"/>
                  </a:moveTo>
                  <a:lnTo>
                    <a:pt x="227" y="11"/>
                  </a:lnTo>
                  <a:lnTo>
                    <a:pt x="233" y="18"/>
                  </a:lnTo>
                  <a:lnTo>
                    <a:pt x="241" y="27"/>
                  </a:lnTo>
                  <a:lnTo>
                    <a:pt x="248" y="37"/>
                  </a:lnTo>
                  <a:lnTo>
                    <a:pt x="255" y="49"/>
                  </a:lnTo>
                  <a:lnTo>
                    <a:pt x="261" y="60"/>
                  </a:lnTo>
                  <a:lnTo>
                    <a:pt x="266" y="72"/>
                  </a:lnTo>
                  <a:lnTo>
                    <a:pt x="271" y="82"/>
                  </a:lnTo>
                  <a:lnTo>
                    <a:pt x="276" y="105"/>
                  </a:lnTo>
                  <a:lnTo>
                    <a:pt x="278" y="134"/>
                  </a:lnTo>
                  <a:lnTo>
                    <a:pt x="276" y="167"/>
                  </a:lnTo>
                  <a:lnTo>
                    <a:pt x="271" y="202"/>
                  </a:lnTo>
                  <a:lnTo>
                    <a:pt x="265" y="238"/>
                  </a:lnTo>
                  <a:lnTo>
                    <a:pt x="257" y="271"/>
                  </a:lnTo>
                  <a:lnTo>
                    <a:pt x="251" y="303"/>
                  </a:lnTo>
                  <a:lnTo>
                    <a:pt x="244" y="330"/>
                  </a:lnTo>
                  <a:lnTo>
                    <a:pt x="239" y="351"/>
                  </a:lnTo>
                  <a:lnTo>
                    <a:pt x="233" y="371"/>
                  </a:lnTo>
                  <a:lnTo>
                    <a:pt x="228" y="387"/>
                  </a:lnTo>
                  <a:lnTo>
                    <a:pt x="221" y="401"/>
                  </a:lnTo>
                  <a:lnTo>
                    <a:pt x="216" y="414"/>
                  </a:lnTo>
                  <a:lnTo>
                    <a:pt x="211" y="427"/>
                  </a:lnTo>
                  <a:lnTo>
                    <a:pt x="206" y="438"/>
                  </a:lnTo>
                  <a:lnTo>
                    <a:pt x="201" y="451"/>
                  </a:lnTo>
                  <a:lnTo>
                    <a:pt x="195" y="474"/>
                  </a:lnTo>
                  <a:lnTo>
                    <a:pt x="193" y="496"/>
                  </a:lnTo>
                  <a:lnTo>
                    <a:pt x="192" y="518"/>
                  </a:lnTo>
                  <a:lnTo>
                    <a:pt x="190" y="545"/>
                  </a:lnTo>
                  <a:lnTo>
                    <a:pt x="186" y="560"/>
                  </a:lnTo>
                  <a:lnTo>
                    <a:pt x="182" y="574"/>
                  </a:lnTo>
                  <a:lnTo>
                    <a:pt x="177" y="587"/>
                  </a:lnTo>
                  <a:lnTo>
                    <a:pt x="170" y="599"/>
                  </a:lnTo>
                  <a:lnTo>
                    <a:pt x="164" y="612"/>
                  </a:lnTo>
                  <a:lnTo>
                    <a:pt x="158" y="622"/>
                  </a:lnTo>
                  <a:lnTo>
                    <a:pt x="152" y="631"/>
                  </a:lnTo>
                  <a:lnTo>
                    <a:pt x="149" y="639"/>
                  </a:lnTo>
                  <a:lnTo>
                    <a:pt x="144" y="654"/>
                  </a:lnTo>
                  <a:lnTo>
                    <a:pt x="144" y="676"/>
                  </a:lnTo>
                  <a:lnTo>
                    <a:pt x="144" y="700"/>
                  </a:lnTo>
                  <a:lnTo>
                    <a:pt x="146" y="727"/>
                  </a:lnTo>
                  <a:lnTo>
                    <a:pt x="146" y="741"/>
                  </a:lnTo>
                  <a:lnTo>
                    <a:pt x="142" y="759"/>
                  </a:lnTo>
                  <a:lnTo>
                    <a:pt x="137" y="777"/>
                  </a:lnTo>
                  <a:lnTo>
                    <a:pt x="131" y="798"/>
                  </a:lnTo>
                  <a:lnTo>
                    <a:pt x="123" y="819"/>
                  </a:lnTo>
                  <a:lnTo>
                    <a:pt x="114" y="841"/>
                  </a:lnTo>
                  <a:lnTo>
                    <a:pt x="106" y="864"/>
                  </a:lnTo>
                  <a:lnTo>
                    <a:pt x="98" y="886"/>
                  </a:lnTo>
                  <a:lnTo>
                    <a:pt x="85" y="941"/>
                  </a:lnTo>
                  <a:lnTo>
                    <a:pt x="77" y="1005"/>
                  </a:lnTo>
                  <a:lnTo>
                    <a:pt x="72" y="1061"/>
                  </a:lnTo>
                  <a:lnTo>
                    <a:pt x="68" y="1092"/>
                  </a:lnTo>
                  <a:lnTo>
                    <a:pt x="62" y="1104"/>
                  </a:lnTo>
                  <a:lnTo>
                    <a:pt x="55" y="1116"/>
                  </a:lnTo>
                  <a:lnTo>
                    <a:pt x="49" y="1125"/>
                  </a:lnTo>
                  <a:lnTo>
                    <a:pt x="41" y="1129"/>
                  </a:lnTo>
                  <a:lnTo>
                    <a:pt x="32" y="1122"/>
                  </a:lnTo>
                  <a:lnTo>
                    <a:pt x="22" y="1106"/>
                  </a:lnTo>
                  <a:lnTo>
                    <a:pt x="13" y="1083"/>
                  </a:lnTo>
                  <a:lnTo>
                    <a:pt x="9" y="1060"/>
                  </a:lnTo>
                  <a:lnTo>
                    <a:pt x="12" y="1032"/>
                  </a:lnTo>
                  <a:lnTo>
                    <a:pt x="14" y="991"/>
                  </a:lnTo>
                  <a:lnTo>
                    <a:pt x="14" y="939"/>
                  </a:lnTo>
                  <a:lnTo>
                    <a:pt x="8" y="881"/>
                  </a:lnTo>
                  <a:lnTo>
                    <a:pt x="0" y="823"/>
                  </a:lnTo>
                  <a:lnTo>
                    <a:pt x="0" y="772"/>
                  </a:lnTo>
                  <a:lnTo>
                    <a:pt x="4" y="729"/>
                  </a:lnTo>
                  <a:lnTo>
                    <a:pt x="11" y="692"/>
                  </a:lnTo>
                  <a:lnTo>
                    <a:pt x="16" y="674"/>
                  </a:lnTo>
                  <a:lnTo>
                    <a:pt x="21" y="654"/>
                  </a:lnTo>
                  <a:lnTo>
                    <a:pt x="27" y="634"/>
                  </a:lnTo>
                  <a:lnTo>
                    <a:pt x="34" y="614"/>
                  </a:lnTo>
                  <a:lnTo>
                    <a:pt x="40" y="596"/>
                  </a:lnTo>
                  <a:lnTo>
                    <a:pt x="46" y="579"/>
                  </a:lnTo>
                  <a:lnTo>
                    <a:pt x="50" y="566"/>
                  </a:lnTo>
                  <a:lnTo>
                    <a:pt x="53" y="557"/>
                  </a:lnTo>
                  <a:lnTo>
                    <a:pt x="53" y="498"/>
                  </a:lnTo>
                  <a:lnTo>
                    <a:pt x="46" y="386"/>
                  </a:lnTo>
                  <a:lnTo>
                    <a:pt x="44" y="251"/>
                  </a:lnTo>
                  <a:lnTo>
                    <a:pt x="57" y="121"/>
                  </a:lnTo>
                  <a:lnTo>
                    <a:pt x="62" y="98"/>
                  </a:lnTo>
                  <a:lnTo>
                    <a:pt x="69" y="75"/>
                  </a:lnTo>
                  <a:lnTo>
                    <a:pt x="81" y="51"/>
                  </a:lnTo>
                  <a:lnTo>
                    <a:pt x="96" y="31"/>
                  </a:lnTo>
                  <a:lnTo>
                    <a:pt x="118" y="14"/>
                  </a:lnTo>
                  <a:lnTo>
                    <a:pt x="145" y="3"/>
                  </a:lnTo>
                  <a:lnTo>
                    <a:pt x="178" y="0"/>
                  </a:lnTo>
                  <a:lnTo>
                    <a:pt x="219" y="8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2749" y="3621"/>
              <a:ext cx="70" cy="51"/>
            </a:xfrm>
            <a:custGeom>
              <a:avLst/>
              <a:gdLst/>
              <a:ahLst/>
              <a:cxnLst>
                <a:cxn ang="0">
                  <a:pos x="32" y="23"/>
                </a:cxn>
                <a:cxn ang="0">
                  <a:pos x="34" y="17"/>
                </a:cxn>
                <a:cxn ang="0">
                  <a:pos x="32" y="10"/>
                </a:cxn>
                <a:cxn ang="0">
                  <a:pos x="29" y="5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3" y="23"/>
                </a:cxn>
                <a:cxn ang="0">
                  <a:pos x="6" y="28"/>
                </a:cxn>
                <a:cxn ang="0">
                  <a:pos x="11" y="32"/>
                </a:cxn>
                <a:cxn ang="0">
                  <a:pos x="17" y="33"/>
                </a:cxn>
                <a:cxn ang="0">
                  <a:pos x="23" y="31"/>
                </a:cxn>
                <a:cxn ang="0">
                  <a:pos x="29" y="28"/>
                </a:cxn>
                <a:cxn ang="0">
                  <a:pos x="32" y="23"/>
                </a:cxn>
              </a:cxnLst>
              <a:rect l="0" t="0" r="r" b="b"/>
              <a:pathLst>
                <a:path w="34" h="33">
                  <a:moveTo>
                    <a:pt x="32" y="23"/>
                  </a:moveTo>
                  <a:lnTo>
                    <a:pt x="34" y="17"/>
                  </a:lnTo>
                  <a:lnTo>
                    <a:pt x="32" y="10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6" y="28"/>
                  </a:lnTo>
                  <a:lnTo>
                    <a:pt x="11" y="32"/>
                  </a:lnTo>
                  <a:lnTo>
                    <a:pt x="17" y="33"/>
                  </a:lnTo>
                  <a:lnTo>
                    <a:pt x="23" y="31"/>
                  </a:lnTo>
                  <a:lnTo>
                    <a:pt x="29" y="28"/>
                  </a:lnTo>
                  <a:lnTo>
                    <a:pt x="32" y="23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2985" y="2074"/>
              <a:ext cx="70" cy="50"/>
            </a:xfrm>
            <a:custGeom>
              <a:avLst/>
              <a:gdLst/>
              <a:ahLst/>
              <a:cxnLst>
                <a:cxn ang="0">
                  <a:pos x="32" y="22"/>
                </a:cxn>
                <a:cxn ang="0">
                  <a:pos x="34" y="15"/>
                </a:cxn>
                <a:cxn ang="0">
                  <a:pos x="32" y="9"/>
                </a:cxn>
                <a:cxn ang="0">
                  <a:pos x="29" y="4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3" y="22"/>
                </a:cxn>
                <a:cxn ang="0">
                  <a:pos x="6" y="27"/>
                </a:cxn>
                <a:cxn ang="0">
                  <a:pos x="11" y="31"/>
                </a:cxn>
                <a:cxn ang="0">
                  <a:pos x="17" y="32"/>
                </a:cxn>
                <a:cxn ang="0">
                  <a:pos x="23" y="31"/>
                </a:cxn>
                <a:cxn ang="0">
                  <a:pos x="29" y="27"/>
                </a:cxn>
                <a:cxn ang="0">
                  <a:pos x="32" y="22"/>
                </a:cxn>
              </a:cxnLst>
              <a:rect l="0" t="0" r="r" b="b"/>
              <a:pathLst>
                <a:path w="34" h="32">
                  <a:moveTo>
                    <a:pt x="32" y="22"/>
                  </a:moveTo>
                  <a:lnTo>
                    <a:pt x="34" y="15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7" y="32"/>
                  </a:lnTo>
                  <a:lnTo>
                    <a:pt x="23" y="31"/>
                  </a:lnTo>
                  <a:lnTo>
                    <a:pt x="29" y="27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2612" y="3536"/>
              <a:ext cx="274" cy="35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89" y="2"/>
                </a:cxn>
                <a:cxn ang="0">
                  <a:pos x="83" y="4"/>
                </a:cxn>
                <a:cxn ang="0">
                  <a:pos x="76" y="10"/>
                </a:cxn>
                <a:cxn ang="0">
                  <a:pos x="70" y="17"/>
                </a:cxn>
                <a:cxn ang="0">
                  <a:pos x="65" y="26"/>
                </a:cxn>
                <a:cxn ang="0">
                  <a:pos x="60" y="33"/>
                </a:cxn>
                <a:cxn ang="0">
                  <a:pos x="56" y="42"/>
                </a:cxn>
                <a:cxn ang="0">
                  <a:pos x="55" y="51"/>
                </a:cxn>
                <a:cxn ang="0">
                  <a:pos x="53" y="65"/>
                </a:cxn>
                <a:cxn ang="0">
                  <a:pos x="51" y="78"/>
                </a:cxn>
                <a:cxn ang="0">
                  <a:pos x="47" y="91"/>
                </a:cxn>
                <a:cxn ang="0">
                  <a:pos x="42" y="101"/>
                </a:cxn>
                <a:cxn ang="0">
                  <a:pos x="38" y="110"/>
                </a:cxn>
                <a:cxn ang="0">
                  <a:pos x="32" y="124"/>
                </a:cxn>
                <a:cxn ang="0">
                  <a:pos x="24" y="142"/>
                </a:cxn>
                <a:cxn ang="0">
                  <a:pos x="16" y="161"/>
                </a:cxn>
                <a:cxn ang="0">
                  <a:pos x="9" y="180"/>
                </a:cxn>
                <a:cxn ang="0">
                  <a:pos x="2" y="197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" y="219"/>
                </a:cxn>
                <a:cxn ang="0">
                  <a:pos x="7" y="221"/>
                </a:cxn>
                <a:cxn ang="0">
                  <a:pos x="14" y="224"/>
                </a:cxn>
                <a:cxn ang="0">
                  <a:pos x="20" y="225"/>
                </a:cxn>
                <a:cxn ang="0">
                  <a:pos x="27" y="228"/>
                </a:cxn>
                <a:cxn ang="0">
                  <a:pos x="34" y="229"/>
                </a:cxn>
                <a:cxn ang="0">
                  <a:pos x="41" y="230"/>
                </a:cxn>
                <a:cxn ang="0">
                  <a:pos x="46" y="232"/>
                </a:cxn>
                <a:cxn ang="0">
                  <a:pos x="51" y="232"/>
                </a:cxn>
                <a:cxn ang="0">
                  <a:pos x="57" y="230"/>
                </a:cxn>
                <a:cxn ang="0">
                  <a:pos x="65" y="228"/>
                </a:cxn>
                <a:cxn ang="0">
                  <a:pos x="71" y="225"/>
                </a:cxn>
                <a:cxn ang="0">
                  <a:pos x="79" y="221"/>
                </a:cxn>
                <a:cxn ang="0">
                  <a:pos x="85" y="218"/>
                </a:cxn>
                <a:cxn ang="0">
                  <a:pos x="90" y="212"/>
                </a:cxn>
                <a:cxn ang="0">
                  <a:pos x="94" y="206"/>
                </a:cxn>
                <a:cxn ang="0">
                  <a:pos x="104" y="183"/>
                </a:cxn>
                <a:cxn ang="0">
                  <a:pos x="110" y="157"/>
                </a:cxn>
                <a:cxn ang="0">
                  <a:pos x="112" y="136"/>
                </a:cxn>
                <a:cxn ang="0">
                  <a:pos x="115" y="123"/>
                </a:cxn>
                <a:cxn ang="0">
                  <a:pos x="120" y="114"/>
                </a:cxn>
                <a:cxn ang="0">
                  <a:pos x="126" y="100"/>
                </a:cxn>
                <a:cxn ang="0">
                  <a:pos x="133" y="87"/>
                </a:cxn>
                <a:cxn ang="0">
                  <a:pos x="134" y="77"/>
                </a:cxn>
                <a:cxn ang="0">
                  <a:pos x="130" y="68"/>
                </a:cxn>
                <a:cxn ang="0">
                  <a:pos x="124" y="55"/>
                </a:cxn>
                <a:cxn ang="0">
                  <a:pos x="117" y="41"/>
                </a:cxn>
                <a:cxn ang="0">
                  <a:pos x="112" y="30"/>
                </a:cxn>
                <a:cxn ang="0">
                  <a:pos x="110" y="18"/>
                </a:cxn>
                <a:cxn ang="0">
                  <a:pos x="107" y="9"/>
                </a:cxn>
                <a:cxn ang="0">
                  <a:pos x="102" y="3"/>
                </a:cxn>
                <a:cxn ang="0">
                  <a:pos x="94" y="0"/>
                </a:cxn>
              </a:cxnLst>
              <a:rect l="0" t="0" r="r" b="b"/>
              <a:pathLst>
                <a:path w="134" h="232">
                  <a:moveTo>
                    <a:pt x="94" y="0"/>
                  </a:moveTo>
                  <a:lnTo>
                    <a:pt x="89" y="2"/>
                  </a:lnTo>
                  <a:lnTo>
                    <a:pt x="83" y="4"/>
                  </a:lnTo>
                  <a:lnTo>
                    <a:pt x="76" y="10"/>
                  </a:lnTo>
                  <a:lnTo>
                    <a:pt x="70" y="17"/>
                  </a:lnTo>
                  <a:lnTo>
                    <a:pt x="65" y="26"/>
                  </a:lnTo>
                  <a:lnTo>
                    <a:pt x="60" y="33"/>
                  </a:lnTo>
                  <a:lnTo>
                    <a:pt x="56" y="42"/>
                  </a:lnTo>
                  <a:lnTo>
                    <a:pt x="55" y="51"/>
                  </a:lnTo>
                  <a:lnTo>
                    <a:pt x="53" y="65"/>
                  </a:lnTo>
                  <a:lnTo>
                    <a:pt x="51" y="78"/>
                  </a:lnTo>
                  <a:lnTo>
                    <a:pt x="47" y="91"/>
                  </a:lnTo>
                  <a:lnTo>
                    <a:pt x="42" y="101"/>
                  </a:lnTo>
                  <a:lnTo>
                    <a:pt x="38" y="110"/>
                  </a:lnTo>
                  <a:lnTo>
                    <a:pt x="32" y="124"/>
                  </a:lnTo>
                  <a:lnTo>
                    <a:pt x="24" y="142"/>
                  </a:lnTo>
                  <a:lnTo>
                    <a:pt x="16" y="161"/>
                  </a:lnTo>
                  <a:lnTo>
                    <a:pt x="9" y="180"/>
                  </a:lnTo>
                  <a:lnTo>
                    <a:pt x="2" y="197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2" y="219"/>
                  </a:lnTo>
                  <a:lnTo>
                    <a:pt x="7" y="221"/>
                  </a:lnTo>
                  <a:lnTo>
                    <a:pt x="14" y="224"/>
                  </a:lnTo>
                  <a:lnTo>
                    <a:pt x="20" y="225"/>
                  </a:lnTo>
                  <a:lnTo>
                    <a:pt x="27" y="228"/>
                  </a:lnTo>
                  <a:lnTo>
                    <a:pt x="34" y="229"/>
                  </a:lnTo>
                  <a:lnTo>
                    <a:pt x="41" y="230"/>
                  </a:lnTo>
                  <a:lnTo>
                    <a:pt x="46" y="232"/>
                  </a:lnTo>
                  <a:lnTo>
                    <a:pt x="51" y="232"/>
                  </a:lnTo>
                  <a:lnTo>
                    <a:pt x="57" y="230"/>
                  </a:lnTo>
                  <a:lnTo>
                    <a:pt x="65" y="228"/>
                  </a:lnTo>
                  <a:lnTo>
                    <a:pt x="71" y="225"/>
                  </a:lnTo>
                  <a:lnTo>
                    <a:pt x="79" y="221"/>
                  </a:lnTo>
                  <a:lnTo>
                    <a:pt x="85" y="218"/>
                  </a:lnTo>
                  <a:lnTo>
                    <a:pt x="90" y="212"/>
                  </a:lnTo>
                  <a:lnTo>
                    <a:pt x="94" y="206"/>
                  </a:lnTo>
                  <a:lnTo>
                    <a:pt x="104" y="183"/>
                  </a:lnTo>
                  <a:lnTo>
                    <a:pt x="110" y="157"/>
                  </a:lnTo>
                  <a:lnTo>
                    <a:pt x="112" y="136"/>
                  </a:lnTo>
                  <a:lnTo>
                    <a:pt x="115" y="123"/>
                  </a:lnTo>
                  <a:lnTo>
                    <a:pt x="120" y="114"/>
                  </a:lnTo>
                  <a:lnTo>
                    <a:pt x="126" y="100"/>
                  </a:lnTo>
                  <a:lnTo>
                    <a:pt x="133" y="87"/>
                  </a:lnTo>
                  <a:lnTo>
                    <a:pt x="134" y="77"/>
                  </a:lnTo>
                  <a:lnTo>
                    <a:pt x="130" y="68"/>
                  </a:lnTo>
                  <a:lnTo>
                    <a:pt x="124" y="55"/>
                  </a:lnTo>
                  <a:lnTo>
                    <a:pt x="117" y="41"/>
                  </a:lnTo>
                  <a:lnTo>
                    <a:pt x="112" y="30"/>
                  </a:lnTo>
                  <a:lnTo>
                    <a:pt x="110" y="18"/>
                  </a:lnTo>
                  <a:lnTo>
                    <a:pt x="107" y="9"/>
                  </a:lnTo>
                  <a:lnTo>
                    <a:pt x="102" y="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2749" y="3621"/>
              <a:ext cx="66" cy="51"/>
            </a:xfrm>
            <a:custGeom>
              <a:avLst/>
              <a:gdLst/>
              <a:ahLst/>
              <a:cxnLst>
                <a:cxn ang="0">
                  <a:pos x="16" y="33"/>
                </a:cxn>
                <a:cxn ang="0">
                  <a:pos x="22" y="32"/>
                </a:cxn>
                <a:cxn ang="0">
                  <a:pos x="27" y="30"/>
                </a:cxn>
                <a:cxn ang="0">
                  <a:pos x="31" y="24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29" y="7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7" y="4"/>
                </a:cxn>
                <a:cxn ang="0">
                  <a:pos x="3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9" y="31"/>
                </a:cxn>
                <a:cxn ang="0">
                  <a:pos x="16" y="33"/>
                </a:cxn>
              </a:cxnLst>
              <a:rect l="0" t="0" r="r" b="b"/>
              <a:pathLst>
                <a:path w="32" h="33">
                  <a:moveTo>
                    <a:pt x="16" y="33"/>
                  </a:moveTo>
                  <a:lnTo>
                    <a:pt x="22" y="32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29" y="7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3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2768" y="788"/>
              <a:ext cx="1047" cy="1408"/>
            </a:xfrm>
            <a:custGeom>
              <a:avLst/>
              <a:gdLst/>
              <a:ahLst/>
              <a:cxnLst>
                <a:cxn ang="0">
                  <a:pos x="242" y="1"/>
                </a:cxn>
                <a:cxn ang="0">
                  <a:pos x="214" y="7"/>
                </a:cxn>
                <a:cxn ang="0">
                  <a:pos x="189" y="25"/>
                </a:cxn>
                <a:cxn ang="0">
                  <a:pos x="154" y="44"/>
                </a:cxn>
                <a:cxn ang="0">
                  <a:pos x="114" y="67"/>
                </a:cxn>
                <a:cxn ang="0">
                  <a:pos x="91" y="81"/>
                </a:cxn>
                <a:cxn ang="0">
                  <a:pos x="59" y="89"/>
                </a:cxn>
                <a:cxn ang="0">
                  <a:pos x="28" y="103"/>
                </a:cxn>
                <a:cxn ang="0">
                  <a:pos x="3" y="154"/>
                </a:cxn>
                <a:cxn ang="0">
                  <a:pos x="11" y="234"/>
                </a:cxn>
                <a:cxn ang="0">
                  <a:pos x="27" y="308"/>
                </a:cxn>
                <a:cxn ang="0">
                  <a:pos x="51" y="358"/>
                </a:cxn>
                <a:cxn ang="0">
                  <a:pos x="67" y="410"/>
                </a:cxn>
                <a:cxn ang="0">
                  <a:pos x="71" y="480"/>
                </a:cxn>
                <a:cxn ang="0">
                  <a:pos x="74" y="570"/>
                </a:cxn>
                <a:cxn ang="0">
                  <a:pos x="71" y="639"/>
                </a:cxn>
                <a:cxn ang="0">
                  <a:pos x="53" y="701"/>
                </a:cxn>
                <a:cxn ang="0">
                  <a:pos x="41" y="784"/>
                </a:cxn>
                <a:cxn ang="0">
                  <a:pos x="35" y="878"/>
                </a:cxn>
                <a:cxn ang="0">
                  <a:pos x="73" y="893"/>
                </a:cxn>
                <a:cxn ang="0">
                  <a:pos x="124" y="907"/>
                </a:cxn>
                <a:cxn ang="0">
                  <a:pos x="175" y="912"/>
                </a:cxn>
                <a:cxn ang="0">
                  <a:pos x="214" y="911"/>
                </a:cxn>
                <a:cxn ang="0">
                  <a:pos x="257" y="908"/>
                </a:cxn>
                <a:cxn ang="0">
                  <a:pos x="301" y="906"/>
                </a:cxn>
                <a:cxn ang="0">
                  <a:pos x="339" y="905"/>
                </a:cxn>
                <a:cxn ang="0">
                  <a:pos x="368" y="903"/>
                </a:cxn>
                <a:cxn ang="0">
                  <a:pos x="417" y="901"/>
                </a:cxn>
                <a:cxn ang="0">
                  <a:pos x="455" y="894"/>
                </a:cxn>
                <a:cxn ang="0">
                  <a:pos x="464" y="864"/>
                </a:cxn>
                <a:cxn ang="0">
                  <a:pos x="454" y="727"/>
                </a:cxn>
                <a:cxn ang="0">
                  <a:pos x="434" y="658"/>
                </a:cxn>
                <a:cxn ang="0">
                  <a:pos x="435" y="570"/>
                </a:cxn>
                <a:cxn ang="0">
                  <a:pos x="442" y="464"/>
                </a:cxn>
                <a:cxn ang="0">
                  <a:pos x="465" y="377"/>
                </a:cxn>
                <a:cxn ang="0">
                  <a:pos x="481" y="314"/>
                </a:cxn>
                <a:cxn ang="0">
                  <a:pos x="503" y="245"/>
                </a:cxn>
                <a:cxn ang="0">
                  <a:pos x="511" y="176"/>
                </a:cxn>
                <a:cxn ang="0">
                  <a:pos x="505" y="117"/>
                </a:cxn>
                <a:cxn ang="0">
                  <a:pos x="491" y="107"/>
                </a:cxn>
                <a:cxn ang="0">
                  <a:pos x="471" y="96"/>
                </a:cxn>
                <a:cxn ang="0">
                  <a:pos x="451" y="90"/>
                </a:cxn>
                <a:cxn ang="0">
                  <a:pos x="434" y="83"/>
                </a:cxn>
                <a:cxn ang="0">
                  <a:pos x="418" y="74"/>
                </a:cxn>
                <a:cxn ang="0">
                  <a:pos x="403" y="64"/>
                </a:cxn>
                <a:cxn ang="0">
                  <a:pos x="376" y="47"/>
                </a:cxn>
                <a:cxn ang="0">
                  <a:pos x="356" y="38"/>
                </a:cxn>
                <a:cxn ang="0">
                  <a:pos x="339" y="25"/>
                </a:cxn>
                <a:cxn ang="0">
                  <a:pos x="302" y="6"/>
                </a:cxn>
              </a:cxnLst>
              <a:rect l="0" t="0" r="r" b="b"/>
              <a:pathLst>
                <a:path w="511" h="912">
                  <a:moveTo>
                    <a:pt x="261" y="0"/>
                  </a:moveTo>
                  <a:lnTo>
                    <a:pt x="251" y="0"/>
                  </a:lnTo>
                  <a:lnTo>
                    <a:pt x="242" y="1"/>
                  </a:lnTo>
                  <a:lnTo>
                    <a:pt x="232" y="2"/>
                  </a:lnTo>
                  <a:lnTo>
                    <a:pt x="223" y="5"/>
                  </a:lnTo>
                  <a:lnTo>
                    <a:pt x="214" y="7"/>
                  </a:lnTo>
                  <a:lnTo>
                    <a:pt x="206" y="12"/>
                  </a:lnTo>
                  <a:lnTo>
                    <a:pt x="197" y="18"/>
                  </a:lnTo>
                  <a:lnTo>
                    <a:pt x="189" y="25"/>
                  </a:lnTo>
                  <a:lnTo>
                    <a:pt x="179" y="30"/>
                  </a:lnTo>
                  <a:lnTo>
                    <a:pt x="168" y="37"/>
                  </a:lnTo>
                  <a:lnTo>
                    <a:pt x="154" y="44"/>
                  </a:lnTo>
                  <a:lnTo>
                    <a:pt x="140" y="52"/>
                  </a:lnTo>
                  <a:lnTo>
                    <a:pt x="127" y="60"/>
                  </a:lnTo>
                  <a:lnTo>
                    <a:pt x="114" y="67"/>
                  </a:lnTo>
                  <a:lnTo>
                    <a:pt x="105" y="74"/>
                  </a:lnTo>
                  <a:lnTo>
                    <a:pt x="97" y="78"/>
                  </a:lnTo>
                  <a:lnTo>
                    <a:pt x="91" y="81"/>
                  </a:lnTo>
                  <a:lnTo>
                    <a:pt x="81" y="84"/>
                  </a:lnTo>
                  <a:lnTo>
                    <a:pt x="71" y="87"/>
                  </a:lnTo>
                  <a:lnTo>
                    <a:pt x="59" y="89"/>
                  </a:lnTo>
                  <a:lnTo>
                    <a:pt x="49" y="92"/>
                  </a:lnTo>
                  <a:lnTo>
                    <a:pt x="37" y="97"/>
                  </a:lnTo>
                  <a:lnTo>
                    <a:pt x="28" y="103"/>
                  </a:lnTo>
                  <a:lnTo>
                    <a:pt x="21" y="112"/>
                  </a:lnTo>
                  <a:lnTo>
                    <a:pt x="11" y="133"/>
                  </a:lnTo>
                  <a:lnTo>
                    <a:pt x="3" y="154"/>
                  </a:lnTo>
                  <a:lnTo>
                    <a:pt x="0" y="179"/>
                  </a:lnTo>
                  <a:lnTo>
                    <a:pt x="4" y="204"/>
                  </a:lnTo>
                  <a:lnTo>
                    <a:pt x="11" y="234"/>
                  </a:lnTo>
                  <a:lnTo>
                    <a:pt x="17" y="266"/>
                  </a:lnTo>
                  <a:lnTo>
                    <a:pt x="22" y="291"/>
                  </a:lnTo>
                  <a:lnTo>
                    <a:pt x="27" y="308"/>
                  </a:lnTo>
                  <a:lnTo>
                    <a:pt x="36" y="323"/>
                  </a:lnTo>
                  <a:lnTo>
                    <a:pt x="44" y="340"/>
                  </a:lnTo>
                  <a:lnTo>
                    <a:pt x="51" y="358"/>
                  </a:lnTo>
                  <a:lnTo>
                    <a:pt x="58" y="375"/>
                  </a:lnTo>
                  <a:lnTo>
                    <a:pt x="63" y="393"/>
                  </a:lnTo>
                  <a:lnTo>
                    <a:pt x="67" y="410"/>
                  </a:lnTo>
                  <a:lnTo>
                    <a:pt x="69" y="425"/>
                  </a:lnTo>
                  <a:lnTo>
                    <a:pt x="71" y="441"/>
                  </a:lnTo>
                  <a:lnTo>
                    <a:pt x="71" y="480"/>
                  </a:lnTo>
                  <a:lnTo>
                    <a:pt x="71" y="515"/>
                  </a:lnTo>
                  <a:lnTo>
                    <a:pt x="72" y="544"/>
                  </a:lnTo>
                  <a:lnTo>
                    <a:pt x="74" y="570"/>
                  </a:lnTo>
                  <a:lnTo>
                    <a:pt x="76" y="594"/>
                  </a:lnTo>
                  <a:lnTo>
                    <a:pt x="74" y="617"/>
                  </a:lnTo>
                  <a:lnTo>
                    <a:pt x="71" y="639"/>
                  </a:lnTo>
                  <a:lnTo>
                    <a:pt x="66" y="660"/>
                  </a:lnTo>
                  <a:lnTo>
                    <a:pt x="59" y="681"/>
                  </a:lnTo>
                  <a:lnTo>
                    <a:pt x="53" y="701"/>
                  </a:lnTo>
                  <a:lnTo>
                    <a:pt x="48" y="723"/>
                  </a:lnTo>
                  <a:lnTo>
                    <a:pt x="44" y="749"/>
                  </a:lnTo>
                  <a:lnTo>
                    <a:pt x="41" y="784"/>
                  </a:lnTo>
                  <a:lnTo>
                    <a:pt x="37" y="827"/>
                  </a:lnTo>
                  <a:lnTo>
                    <a:pt x="34" y="862"/>
                  </a:lnTo>
                  <a:lnTo>
                    <a:pt x="35" y="878"/>
                  </a:lnTo>
                  <a:lnTo>
                    <a:pt x="46" y="882"/>
                  </a:lnTo>
                  <a:lnTo>
                    <a:pt x="59" y="887"/>
                  </a:lnTo>
                  <a:lnTo>
                    <a:pt x="73" y="893"/>
                  </a:lnTo>
                  <a:lnTo>
                    <a:pt x="89" y="898"/>
                  </a:lnTo>
                  <a:lnTo>
                    <a:pt x="106" y="903"/>
                  </a:lnTo>
                  <a:lnTo>
                    <a:pt x="124" y="907"/>
                  </a:lnTo>
                  <a:lnTo>
                    <a:pt x="143" y="911"/>
                  </a:lnTo>
                  <a:lnTo>
                    <a:pt x="164" y="912"/>
                  </a:lnTo>
                  <a:lnTo>
                    <a:pt x="175" y="912"/>
                  </a:lnTo>
                  <a:lnTo>
                    <a:pt x="187" y="912"/>
                  </a:lnTo>
                  <a:lnTo>
                    <a:pt x="200" y="911"/>
                  </a:lnTo>
                  <a:lnTo>
                    <a:pt x="214" y="911"/>
                  </a:lnTo>
                  <a:lnTo>
                    <a:pt x="228" y="910"/>
                  </a:lnTo>
                  <a:lnTo>
                    <a:pt x="242" y="910"/>
                  </a:lnTo>
                  <a:lnTo>
                    <a:pt x="257" y="908"/>
                  </a:lnTo>
                  <a:lnTo>
                    <a:pt x="271" y="907"/>
                  </a:lnTo>
                  <a:lnTo>
                    <a:pt x="287" y="907"/>
                  </a:lnTo>
                  <a:lnTo>
                    <a:pt x="301" y="906"/>
                  </a:lnTo>
                  <a:lnTo>
                    <a:pt x="313" y="906"/>
                  </a:lnTo>
                  <a:lnTo>
                    <a:pt x="327" y="905"/>
                  </a:lnTo>
                  <a:lnTo>
                    <a:pt x="339" y="905"/>
                  </a:lnTo>
                  <a:lnTo>
                    <a:pt x="350" y="903"/>
                  </a:lnTo>
                  <a:lnTo>
                    <a:pt x="359" y="903"/>
                  </a:lnTo>
                  <a:lnTo>
                    <a:pt x="368" y="903"/>
                  </a:lnTo>
                  <a:lnTo>
                    <a:pt x="385" y="903"/>
                  </a:lnTo>
                  <a:lnTo>
                    <a:pt x="402" y="903"/>
                  </a:lnTo>
                  <a:lnTo>
                    <a:pt x="417" y="901"/>
                  </a:lnTo>
                  <a:lnTo>
                    <a:pt x="432" y="900"/>
                  </a:lnTo>
                  <a:lnTo>
                    <a:pt x="445" y="897"/>
                  </a:lnTo>
                  <a:lnTo>
                    <a:pt x="455" y="894"/>
                  </a:lnTo>
                  <a:lnTo>
                    <a:pt x="462" y="891"/>
                  </a:lnTo>
                  <a:lnTo>
                    <a:pt x="464" y="887"/>
                  </a:lnTo>
                  <a:lnTo>
                    <a:pt x="464" y="864"/>
                  </a:lnTo>
                  <a:lnTo>
                    <a:pt x="463" y="818"/>
                  </a:lnTo>
                  <a:lnTo>
                    <a:pt x="460" y="768"/>
                  </a:lnTo>
                  <a:lnTo>
                    <a:pt x="454" y="727"/>
                  </a:lnTo>
                  <a:lnTo>
                    <a:pt x="445" y="700"/>
                  </a:lnTo>
                  <a:lnTo>
                    <a:pt x="439" y="677"/>
                  </a:lnTo>
                  <a:lnTo>
                    <a:pt x="434" y="658"/>
                  </a:lnTo>
                  <a:lnTo>
                    <a:pt x="431" y="643"/>
                  </a:lnTo>
                  <a:lnTo>
                    <a:pt x="432" y="616"/>
                  </a:lnTo>
                  <a:lnTo>
                    <a:pt x="435" y="570"/>
                  </a:lnTo>
                  <a:lnTo>
                    <a:pt x="437" y="522"/>
                  </a:lnTo>
                  <a:lnTo>
                    <a:pt x="439" y="489"/>
                  </a:lnTo>
                  <a:lnTo>
                    <a:pt x="442" y="464"/>
                  </a:lnTo>
                  <a:lnTo>
                    <a:pt x="449" y="432"/>
                  </a:lnTo>
                  <a:lnTo>
                    <a:pt x="457" y="401"/>
                  </a:lnTo>
                  <a:lnTo>
                    <a:pt x="465" y="377"/>
                  </a:lnTo>
                  <a:lnTo>
                    <a:pt x="471" y="356"/>
                  </a:lnTo>
                  <a:lnTo>
                    <a:pt x="476" y="336"/>
                  </a:lnTo>
                  <a:lnTo>
                    <a:pt x="481" y="314"/>
                  </a:lnTo>
                  <a:lnTo>
                    <a:pt x="487" y="292"/>
                  </a:lnTo>
                  <a:lnTo>
                    <a:pt x="495" y="269"/>
                  </a:lnTo>
                  <a:lnTo>
                    <a:pt x="503" y="245"/>
                  </a:lnTo>
                  <a:lnTo>
                    <a:pt x="508" y="221"/>
                  </a:lnTo>
                  <a:lnTo>
                    <a:pt x="510" y="199"/>
                  </a:lnTo>
                  <a:lnTo>
                    <a:pt x="511" y="176"/>
                  </a:lnTo>
                  <a:lnTo>
                    <a:pt x="511" y="150"/>
                  </a:lnTo>
                  <a:lnTo>
                    <a:pt x="509" y="129"/>
                  </a:lnTo>
                  <a:lnTo>
                    <a:pt x="505" y="117"/>
                  </a:lnTo>
                  <a:lnTo>
                    <a:pt x="501" y="115"/>
                  </a:lnTo>
                  <a:lnTo>
                    <a:pt x="497" y="111"/>
                  </a:lnTo>
                  <a:lnTo>
                    <a:pt x="491" y="107"/>
                  </a:lnTo>
                  <a:lnTo>
                    <a:pt x="485" y="102"/>
                  </a:lnTo>
                  <a:lnTo>
                    <a:pt x="477" y="98"/>
                  </a:lnTo>
                  <a:lnTo>
                    <a:pt x="471" y="96"/>
                  </a:lnTo>
                  <a:lnTo>
                    <a:pt x="464" y="93"/>
                  </a:lnTo>
                  <a:lnTo>
                    <a:pt x="458" y="92"/>
                  </a:lnTo>
                  <a:lnTo>
                    <a:pt x="451" y="90"/>
                  </a:lnTo>
                  <a:lnTo>
                    <a:pt x="445" y="89"/>
                  </a:lnTo>
                  <a:lnTo>
                    <a:pt x="440" y="87"/>
                  </a:lnTo>
                  <a:lnTo>
                    <a:pt x="434" y="83"/>
                  </a:lnTo>
                  <a:lnTo>
                    <a:pt x="427" y="80"/>
                  </a:lnTo>
                  <a:lnTo>
                    <a:pt x="422" y="76"/>
                  </a:lnTo>
                  <a:lnTo>
                    <a:pt x="418" y="74"/>
                  </a:lnTo>
                  <a:lnTo>
                    <a:pt x="414" y="71"/>
                  </a:lnTo>
                  <a:lnTo>
                    <a:pt x="411" y="67"/>
                  </a:lnTo>
                  <a:lnTo>
                    <a:pt x="403" y="64"/>
                  </a:lnTo>
                  <a:lnTo>
                    <a:pt x="395" y="58"/>
                  </a:lnTo>
                  <a:lnTo>
                    <a:pt x="385" y="52"/>
                  </a:lnTo>
                  <a:lnTo>
                    <a:pt x="376" y="47"/>
                  </a:lnTo>
                  <a:lnTo>
                    <a:pt x="367" y="43"/>
                  </a:lnTo>
                  <a:lnTo>
                    <a:pt x="361" y="39"/>
                  </a:lnTo>
                  <a:lnTo>
                    <a:pt x="356" y="38"/>
                  </a:lnTo>
                  <a:lnTo>
                    <a:pt x="352" y="35"/>
                  </a:lnTo>
                  <a:lnTo>
                    <a:pt x="345" y="32"/>
                  </a:lnTo>
                  <a:lnTo>
                    <a:pt x="339" y="25"/>
                  </a:lnTo>
                  <a:lnTo>
                    <a:pt x="329" y="19"/>
                  </a:lnTo>
                  <a:lnTo>
                    <a:pt x="317" y="12"/>
                  </a:lnTo>
                  <a:lnTo>
                    <a:pt x="302" y="6"/>
                  </a:lnTo>
                  <a:lnTo>
                    <a:pt x="283" y="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3268" y="818"/>
              <a:ext cx="65" cy="49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10"/>
                </a:cxn>
                <a:cxn ang="0">
                  <a:pos x="27" y="5"/>
                </a:cxn>
                <a:cxn ang="0">
                  <a:pos x="22" y="1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4" y="5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4" y="28"/>
                </a:cxn>
                <a:cxn ang="0">
                  <a:pos x="9" y="30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7" y="28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10"/>
                  </a:lnTo>
                  <a:lnTo>
                    <a:pt x="27" y="5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9" y="3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21" y="1026"/>
              <a:ext cx="65" cy="5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31" y="23"/>
                </a:cxn>
                <a:cxn ang="0">
                  <a:pos x="32" y="17"/>
                </a:cxn>
                <a:cxn ang="0">
                  <a:pos x="31" y="11"/>
                </a:cxn>
                <a:cxn ang="0">
                  <a:pos x="27" y="5"/>
                </a:cxn>
                <a:cxn ang="0">
                  <a:pos x="22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9" y="32"/>
                </a:cxn>
                <a:cxn ang="0">
                  <a:pos x="15" y="34"/>
                </a:cxn>
              </a:cxnLst>
              <a:rect l="0" t="0" r="r" b="b"/>
              <a:pathLst>
                <a:path w="32" h="34">
                  <a:moveTo>
                    <a:pt x="15" y="34"/>
                  </a:moveTo>
                  <a:lnTo>
                    <a:pt x="22" y="32"/>
                  </a:lnTo>
                  <a:lnTo>
                    <a:pt x="27" y="28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1"/>
                  </a:lnTo>
                  <a:lnTo>
                    <a:pt x="27" y="5"/>
                  </a:lnTo>
                  <a:lnTo>
                    <a:pt x="22" y="2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4" y="28"/>
                  </a:lnTo>
                  <a:lnTo>
                    <a:pt x="9" y="32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3719" y="1031"/>
              <a:ext cx="65" cy="51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31" y="23"/>
                </a:cxn>
                <a:cxn ang="0">
                  <a:pos x="32" y="16"/>
                </a:cxn>
                <a:cxn ang="0">
                  <a:pos x="31" y="10"/>
                </a:cxn>
                <a:cxn ang="0">
                  <a:pos x="28" y="5"/>
                </a:cxn>
                <a:cxn ang="0">
                  <a:pos x="23" y="1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0"/>
                </a:cxn>
                <a:cxn ang="0">
                  <a:pos x="0" y="16"/>
                </a:cxn>
                <a:cxn ang="0">
                  <a:pos x="1" y="23"/>
                </a:cxn>
                <a:cxn ang="0">
                  <a:pos x="5" y="28"/>
                </a:cxn>
                <a:cxn ang="0">
                  <a:pos x="10" y="32"/>
                </a:cxn>
                <a:cxn ang="0">
                  <a:pos x="17" y="33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22" y="32"/>
                  </a:lnTo>
                  <a:lnTo>
                    <a:pt x="27" y="28"/>
                  </a:lnTo>
                  <a:lnTo>
                    <a:pt x="31" y="23"/>
                  </a:lnTo>
                  <a:lnTo>
                    <a:pt x="32" y="16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0" y="32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2989" y="2074"/>
              <a:ext cx="66" cy="50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21" y="31"/>
                </a:cxn>
                <a:cxn ang="0">
                  <a:pos x="27" y="27"/>
                </a:cxn>
                <a:cxn ang="0">
                  <a:pos x="30" y="22"/>
                </a:cxn>
                <a:cxn ang="0">
                  <a:pos x="32" y="15"/>
                </a:cxn>
                <a:cxn ang="0">
                  <a:pos x="30" y="10"/>
                </a:cxn>
                <a:cxn ang="0">
                  <a:pos x="27" y="5"/>
                </a:cxn>
                <a:cxn ang="0">
                  <a:pos x="21" y="1"/>
                </a:cxn>
                <a:cxn ang="0">
                  <a:pos x="15" y="0"/>
                </a:cxn>
                <a:cxn ang="0">
                  <a:pos x="9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4" y="27"/>
                </a:cxn>
                <a:cxn ang="0">
                  <a:pos x="9" y="31"/>
                </a:cxn>
                <a:cxn ang="0">
                  <a:pos x="15" y="32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lnTo>
                    <a:pt x="21" y="31"/>
                  </a:lnTo>
                  <a:lnTo>
                    <a:pt x="27" y="27"/>
                  </a:lnTo>
                  <a:lnTo>
                    <a:pt x="30" y="22"/>
                  </a:lnTo>
                  <a:lnTo>
                    <a:pt x="32" y="15"/>
                  </a:lnTo>
                  <a:lnTo>
                    <a:pt x="30" y="10"/>
                  </a:lnTo>
                  <a:lnTo>
                    <a:pt x="27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3485" y="2076"/>
              <a:ext cx="66" cy="49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22" y="31"/>
                </a:cxn>
                <a:cxn ang="0">
                  <a:pos x="27" y="28"/>
                </a:cxn>
                <a:cxn ang="0">
                  <a:pos x="31" y="23"/>
                </a:cxn>
                <a:cxn ang="0">
                  <a:pos x="32" y="17"/>
                </a:cxn>
                <a:cxn ang="0">
                  <a:pos x="31" y="11"/>
                </a:cxn>
                <a:cxn ang="0">
                  <a:pos x="29" y="5"/>
                </a:cxn>
                <a:cxn ang="0">
                  <a:pos x="23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9" y="31"/>
                </a:cxn>
                <a:cxn ang="0">
                  <a:pos x="16" y="32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1"/>
                  </a:lnTo>
                  <a:lnTo>
                    <a:pt x="27" y="28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1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9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3813" y="2158"/>
              <a:ext cx="64" cy="49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17" y="32"/>
                </a:cxn>
                <a:cxn ang="0">
                  <a:pos x="12" y="32"/>
                </a:cxn>
                <a:cxn ang="0">
                  <a:pos x="7" y="29"/>
                </a:cxn>
                <a:cxn ang="0">
                  <a:pos x="1" y="24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0" y="7"/>
                </a:cxn>
                <a:cxn ang="0">
                  <a:pos x="31" y="14"/>
                </a:cxn>
                <a:cxn ang="0">
                  <a:pos x="31" y="20"/>
                </a:cxn>
                <a:cxn ang="0">
                  <a:pos x="28" y="25"/>
                </a:cxn>
                <a:cxn ang="0">
                  <a:pos x="23" y="29"/>
                </a:cxn>
              </a:cxnLst>
              <a:rect l="0" t="0" r="r" b="b"/>
              <a:pathLst>
                <a:path w="31" h="32">
                  <a:moveTo>
                    <a:pt x="23" y="29"/>
                  </a:moveTo>
                  <a:lnTo>
                    <a:pt x="17" y="32"/>
                  </a:lnTo>
                  <a:lnTo>
                    <a:pt x="12" y="32"/>
                  </a:lnTo>
                  <a:lnTo>
                    <a:pt x="7" y="29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31" y="14"/>
                  </a:lnTo>
                  <a:lnTo>
                    <a:pt x="31" y="20"/>
                  </a:lnTo>
                  <a:lnTo>
                    <a:pt x="28" y="25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3575" y="941"/>
              <a:ext cx="470" cy="1272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05" y="5"/>
                </a:cxn>
                <a:cxn ang="0">
                  <a:pos x="133" y="27"/>
                </a:cxn>
                <a:cxn ang="0">
                  <a:pos x="155" y="72"/>
                </a:cxn>
                <a:cxn ang="0">
                  <a:pos x="166" y="131"/>
                </a:cxn>
                <a:cxn ang="0">
                  <a:pos x="178" y="177"/>
                </a:cxn>
                <a:cxn ang="0">
                  <a:pos x="185" y="206"/>
                </a:cxn>
                <a:cxn ang="0">
                  <a:pos x="197" y="252"/>
                </a:cxn>
                <a:cxn ang="0">
                  <a:pos x="209" y="310"/>
                </a:cxn>
                <a:cxn ang="0">
                  <a:pos x="218" y="353"/>
                </a:cxn>
                <a:cxn ang="0">
                  <a:pos x="221" y="375"/>
                </a:cxn>
                <a:cxn ang="0">
                  <a:pos x="226" y="403"/>
                </a:cxn>
                <a:cxn ang="0">
                  <a:pos x="225" y="437"/>
                </a:cxn>
                <a:cxn ang="0">
                  <a:pos x="225" y="487"/>
                </a:cxn>
                <a:cxn ang="0">
                  <a:pos x="227" y="538"/>
                </a:cxn>
                <a:cxn ang="0">
                  <a:pos x="226" y="606"/>
                </a:cxn>
                <a:cxn ang="0">
                  <a:pos x="208" y="668"/>
                </a:cxn>
                <a:cxn ang="0">
                  <a:pos x="189" y="717"/>
                </a:cxn>
                <a:cxn ang="0">
                  <a:pos x="170" y="763"/>
                </a:cxn>
                <a:cxn ang="0">
                  <a:pos x="157" y="797"/>
                </a:cxn>
                <a:cxn ang="0">
                  <a:pos x="148" y="815"/>
                </a:cxn>
                <a:cxn ang="0">
                  <a:pos x="134" y="822"/>
                </a:cxn>
                <a:cxn ang="0">
                  <a:pos x="120" y="821"/>
                </a:cxn>
                <a:cxn ang="0">
                  <a:pos x="111" y="808"/>
                </a:cxn>
                <a:cxn ang="0">
                  <a:pos x="112" y="737"/>
                </a:cxn>
                <a:cxn ang="0">
                  <a:pos x="109" y="613"/>
                </a:cxn>
                <a:cxn ang="0">
                  <a:pos x="105" y="531"/>
                </a:cxn>
                <a:cxn ang="0">
                  <a:pos x="116" y="489"/>
                </a:cxn>
                <a:cxn ang="0">
                  <a:pos x="125" y="448"/>
                </a:cxn>
                <a:cxn ang="0">
                  <a:pos x="121" y="420"/>
                </a:cxn>
                <a:cxn ang="0">
                  <a:pos x="110" y="390"/>
                </a:cxn>
                <a:cxn ang="0">
                  <a:pos x="92" y="351"/>
                </a:cxn>
                <a:cxn ang="0">
                  <a:pos x="68" y="293"/>
                </a:cxn>
                <a:cxn ang="0">
                  <a:pos x="50" y="216"/>
                </a:cxn>
                <a:cxn ang="0">
                  <a:pos x="36" y="186"/>
                </a:cxn>
                <a:cxn ang="0">
                  <a:pos x="14" y="152"/>
                </a:cxn>
                <a:cxn ang="0">
                  <a:pos x="2" y="106"/>
                </a:cxn>
                <a:cxn ang="0">
                  <a:pos x="2" y="63"/>
                </a:cxn>
                <a:cxn ang="0">
                  <a:pos x="14" y="31"/>
                </a:cxn>
                <a:cxn ang="0">
                  <a:pos x="38" y="9"/>
                </a:cxn>
              </a:cxnLst>
              <a:rect l="0" t="0" r="r" b="b"/>
              <a:pathLst>
                <a:path w="229" h="824">
                  <a:moveTo>
                    <a:pt x="56" y="3"/>
                  </a:moveTo>
                  <a:lnTo>
                    <a:pt x="73" y="0"/>
                  </a:lnTo>
                  <a:lnTo>
                    <a:pt x="89" y="2"/>
                  </a:lnTo>
                  <a:lnTo>
                    <a:pt x="105" y="5"/>
                  </a:lnTo>
                  <a:lnTo>
                    <a:pt x="120" y="14"/>
                  </a:lnTo>
                  <a:lnTo>
                    <a:pt x="133" y="27"/>
                  </a:lnTo>
                  <a:lnTo>
                    <a:pt x="144" y="46"/>
                  </a:lnTo>
                  <a:lnTo>
                    <a:pt x="155" y="72"/>
                  </a:lnTo>
                  <a:lnTo>
                    <a:pt x="161" y="104"/>
                  </a:lnTo>
                  <a:lnTo>
                    <a:pt x="166" y="131"/>
                  </a:lnTo>
                  <a:lnTo>
                    <a:pt x="171" y="155"/>
                  </a:lnTo>
                  <a:lnTo>
                    <a:pt x="178" y="177"/>
                  </a:lnTo>
                  <a:lnTo>
                    <a:pt x="181" y="193"/>
                  </a:lnTo>
                  <a:lnTo>
                    <a:pt x="185" y="206"/>
                  </a:lnTo>
                  <a:lnTo>
                    <a:pt x="190" y="227"/>
                  </a:lnTo>
                  <a:lnTo>
                    <a:pt x="197" y="252"/>
                  </a:lnTo>
                  <a:lnTo>
                    <a:pt x="203" y="282"/>
                  </a:lnTo>
                  <a:lnTo>
                    <a:pt x="209" y="310"/>
                  </a:lnTo>
                  <a:lnTo>
                    <a:pt x="215" y="334"/>
                  </a:lnTo>
                  <a:lnTo>
                    <a:pt x="218" y="353"/>
                  </a:lnTo>
                  <a:lnTo>
                    <a:pt x="220" y="363"/>
                  </a:lnTo>
                  <a:lnTo>
                    <a:pt x="221" y="375"/>
                  </a:lnTo>
                  <a:lnTo>
                    <a:pt x="225" y="389"/>
                  </a:lnTo>
                  <a:lnTo>
                    <a:pt x="226" y="403"/>
                  </a:lnTo>
                  <a:lnTo>
                    <a:pt x="226" y="418"/>
                  </a:lnTo>
                  <a:lnTo>
                    <a:pt x="225" y="437"/>
                  </a:lnTo>
                  <a:lnTo>
                    <a:pt x="225" y="462"/>
                  </a:lnTo>
                  <a:lnTo>
                    <a:pt x="225" y="487"/>
                  </a:lnTo>
                  <a:lnTo>
                    <a:pt x="226" y="513"/>
                  </a:lnTo>
                  <a:lnTo>
                    <a:pt x="227" y="538"/>
                  </a:lnTo>
                  <a:lnTo>
                    <a:pt x="229" y="569"/>
                  </a:lnTo>
                  <a:lnTo>
                    <a:pt x="226" y="606"/>
                  </a:lnTo>
                  <a:lnTo>
                    <a:pt x="216" y="646"/>
                  </a:lnTo>
                  <a:lnTo>
                    <a:pt x="208" y="668"/>
                  </a:lnTo>
                  <a:lnTo>
                    <a:pt x="198" y="692"/>
                  </a:lnTo>
                  <a:lnTo>
                    <a:pt x="189" y="717"/>
                  </a:lnTo>
                  <a:lnTo>
                    <a:pt x="179" y="740"/>
                  </a:lnTo>
                  <a:lnTo>
                    <a:pt x="170" y="763"/>
                  </a:lnTo>
                  <a:lnTo>
                    <a:pt x="163" y="783"/>
                  </a:lnTo>
                  <a:lnTo>
                    <a:pt x="157" y="797"/>
                  </a:lnTo>
                  <a:lnTo>
                    <a:pt x="153" y="806"/>
                  </a:lnTo>
                  <a:lnTo>
                    <a:pt x="148" y="815"/>
                  </a:lnTo>
                  <a:lnTo>
                    <a:pt x="142" y="820"/>
                  </a:lnTo>
                  <a:lnTo>
                    <a:pt x="134" y="822"/>
                  </a:lnTo>
                  <a:lnTo>
                    <a:pt x="126" y="824"/>
                  </a:lnTo>
                  <a:lnTo>
                    <a:pt x="120" y="821"/>
                  </a:lnTo>
                  <a:lnTo>
                    <a:pt x="114" y="816"/>
                  </a:lnTo>
                  <a:lnTo>
                    <a:pt x="111" y="808"/>
                  </a:lnTo>
                  <a:lnTo>
                    <a:pt x="110" y="799"/>
                  </a:lnTo>
                  <a:lnTo>
                    <a:pt x="112" y="737"/>
                  </a:lnTo>
                  <a:lnTo>
                    <a:pt x="111" y="671"/>
                  </a:lnTo>
                  <a:lnTo>
                    <a:pt x="109" y="613"/>
                  </a:lnTo>
                  <a:lnTo>
                    <a:pt x="105" y="568"/>
                  </a:lnTo>
                  <a:lnTo>
                    <a:pt x="105" y="531"/>
                  </a:lnTo>
                  <a:lnTo>
                    <a:pt x="110" y="507"/>
                  </a:lnTo>
                  <a:lnTo>
                    <a:pt x="116" y="489"/>
                  </a:lnTo>
                  <a:lnTo>
                    <a:pt x="123" y="468"/>
                  </a:lnTo>
                  <a:lnTo>
                    <a:pt x="125" y="448"/>
                  </a:lnTo>
                  <a:lnTo>
                    <a:pt x="125" y="434"/>
                  </a:lnTo>
                  <a:lnTo>
                    <a:pt x="121" y="420"/>
                  </a:lnTo>
                  <a:lnTo>
                    <a:pt x="116" y="407"/>
                  </a:lnTo>
                  <a:lnTo>
                    <a:pt x="110" y="390"/>
                  </a:lnTo>
                  <a:lnTo>
                    <a:pt x="101" y="371"/>
                  </a:lnTo>
                  <a:lnTo>
                    <a:pt x="92" y="351"/>
                  </a:lnTo>
                  <a:lnTo>
                    <a:pt x="80" y="329"/>
                  </a:lnTo>
                  <a:lnTo>
                    <a:pt x="68" y="293"/>
                  </a:lnTo>
                  <a:lnTo>
                    <a:pt x="57" y="251"/>
                  </a:lnTo>
                  <a:lnTo>
                    <a:pt x="50" y="216"/>
                  </a:lnTo>
                  <a:lnTo>
                    <a:pt x="43" y="196"/>
                  </a:lnTo>
                  <a:lnTo>
                    <a:pt x="36" y="186"/>
                  </a:lnTo>
                  <a:lnTo>
                    <a:pt x="25" y="170"/>
                  </a:lnTo>
                  <a:lnTo>
                    <a:pt x="14" y="152"/>
                  </a:lnTo>
                  <a:lnTo>
                    <a:pt x="6" y="131"/>
                  </a:lnTo>
                  <a:lnTo>
                    <a:pt x="2" y="106"/>
                  </a:lnTo>
                  <a:lnTo>
                    <a:pt x="0" y="83"/>
                  </a:lnTo>
                  <a:lnTo>
                    <a:pt x="2" y="63"/>
                  </a:lnTo>
                  <a:lnTo>
                    <a:pt x="6" y="45"/>
                  </a:lnTo>
                  <a:lnTo>
                    <a:pt x="14" y="31"/>
                  </a:lnTo>
                  <a:lnTo>
                    <a:pt x="24" y="18"/>
                  </a:lnTo>
                  <a:lnTo>
                    <a:pt x="38" y="9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3" y="2158"/>
              <a:ext cx="64" cy="49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" y="32"/>
                </a:cxn>
                <a:cxn ang="0">
                  <a:pos x="7" y="29"/>
                </a:cxn>
                <a:cxn ang="0">
                  <a:pos x="3" y="25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4" y="2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1" y="19"/>
                </a:cxn>
                <a:cxn ang="0">
                  <a:pos x="30" y="24"/>
                </a:cxn>
                <a:cxn ang="0">
                  <a:pos x="26" y="29"/>
                </a:cxn>
                <a:cxn ang="0">
                  <a:pos x="19" y="32"/>
                </a:cxn>
              </a:cxnLst>
              <a:rect l="0" t="0" r="r" b="b"/>
              <a:pathLst>
                <a:path w="31" h="32">
                  <a:moveTo>
                    <a:pt x="19" y="32"/>
                  </a:moveTo>
                  <a:lnTo>
                    <a:pt x="13" y="32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7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1" y="19"/>
                  </a:lnTo>
                  <a:lnTo>
                    <a:pt x="30" y="24"/>
                  </a:lnTo>
                  <a:lnTo>
                    <a:pt x="26" y="29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3719" y="1032"/>
              <a:ext cx="65" cy="48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13" y="31"/>
                </a:cxn>
                <a:cxn ang="0">
                  <a:pos x="8" y="30"/>
                </a:cxn>
                <a:cxn ang="0">
                  <a:pos x="3" y="26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0" y="5"/>
                </a:cxn>
                <a:cxn ang="0">
                  <a:pos x="32" y="12"/>
                </a:cxn>
                <a:cxn ang="0">
                  <a:pos x="32" y="18"/>
                </a:cxn>
                <a:cxn ang="0">
                  <a:pos x="30" y="24"/>
                </a:cxn>
                <a:cxn ang="0">
                  <a:pos x="26" y="28"/>
                </a:cxn>
                <a:cxn ang="0">
                  <a:pos x="19" y="31"/>
                </a:cxn>
              </a:cxnLst>
              <a:rect l="0" t="0" r="r" b="b"/>
              <a:pathLst>
                <a:path w="32" h="31">
                  <a:moveTo>
                    <a:pt x="19" y="31"/>
                  </a:moveTo>
                  <a:lnTo>
                    <a:pt x="13" y="31"/>
                  </a:lnTo>
                  <a:lnTo>
                    <a:pt x="8" y="30"/>
                  </a:lnTo>
                  <a:lnTo>
                    <a:pt x="3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3" y="7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5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auto">
            <a:xfrm>
              <a:off x="2622" y="2128"/>
              <a:ext cx="244" cy="405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13" y="11"/>
                </a:cxn>
                <a:cxn ang="0">
                  <a:pos x="11" y="30"/>
                </a:cxn>
                <a:cxn ang="0">
                  <a:pos x="11" y="44"/>
                </a:cxn>
                <a:cxn ang="0">
                  <a:pos x="6" y="67"/>
                </a:cxn>
                <a:cxn ang="0">
                  <a:pos x="1" y="106"/>
                </a:cxn>
                <a:cxn ang="0">
                  <a:pos x="0" y="140"/>
                </a:cxn>
                <a:cxn ang="0">
                  <a:pos x="0" y="167"/>
                </a:cxn>
                <a:cxn ang="0">
                  <a:pos x="9" y="184"/>
                </a:cxn>
                <a:cxn ang="0">
                  <a:pos x="13" y="202"/>
                </a:cxn>
                <a:cxn ang="0">
                  <a:pos x="14" y="214"/>
                </a:cxn>
                <a:cxn ang="0">
                  <a:pos x="20" y="226"/>
                </a:cxn>
                <a:cxn ang="0">
                  <a:pos x="33" y="232"/>
                </a:cxn>
                <a:cxn ang="0">
                  <a:pos x="53" y="242"/>
                </a:cxn>
                <a:cxn ang="0">
                  <a:pos x="76" y="255"/>
                </a:cxn>
                <a:cxn ang="0">
                  <a:pos x="94" y="262"/>
                </a:cxn>
                <a:cxn ang="0">
                  <a:pos x="97" y="255"/>
                </a:cxn>
                <a:cxn ang="0">
                  <a:pos x="92" y="240"/>
                </a:cxn>
                <a:cxn ang="0">
                  <a:pos x="80" y="222"/>
                </a:cxn>
                <a:cxn ang="0">
                  <a:pos x="68" y="207"/>
                </a:cxn>
                <a:cxn ang="0">
                  <a:pos x="60" y="189"/>
                </a:cxn>
                <a:cxn ang="0">
                  <a:pos x="61" y="162"/>
                </a:cxn>
                <a:cxn ang="0">
                  <a:pos x="60" y="143"/>
                </a:cxn>
                <a:cxn ang="0">
                  <a:pos x="65" y="138"/>
                </a:cxn>
                <a:cxn ang="0">
                  <a:pos x="74" y="144"/>
                </a:cxn>
                <a:cxn ang="0">
                  <a:pos x="85" y="154"/>
                </a:cxn>
                <a:cxn ang="0">
                  <a:pos x="94" y="168"/>
                </a:cxn>
                <a:cxn ang="0">
                  <a:pos x="112" y="182"/>
                </a:cxn>
                <a:cxn ang="0">
                  <a:pos x="119" y="176"/>
                </a:cxn>
                <a:cxn ang="0">
                  <a:pos x="114" y="153"/>
                </a:cxn>
                <a:cxn ang="0">
                  <a:pos x="110" y="138"/>
                </a:cxn>
                <a:cxn ang="0">
                  <a:pos x="103" y="124"/>
                </a:cxn>
                <a:cxn ang="0">
                  <a:pos x="94" y="109"/>
                </a:cxn>
                <a:cxn ang="0">
                  <a:pos x="87" y="89"/>
                </a:cxn>
                <a:cxn ang="0">
                  <a:pos x="83" y="72"/>
                </a:cxn>
                <a:cxn ang="0">
                  <a:pos x="73" y="56"/>
                </a:cxn>
                <a:cxn ang="0">
                  <a:pos x="61" y="37"/>
                </a:cxn>
                <a:cxn ang="0">
                  <a:pos x="56" y="23"/>
                </a:cxn>
                <a:cxn ang="0">
                  <a:pos x="53" y="12"/>
                </a:cxn>
                <a:cxn ang="0">
                  <a:pos x="45" y="2"/>
                </a:cxn>
              </a:cxnLst>
              <a:rect l="0" t="0" r="r" b="b"/>
              <a:pathLst>
                <a:path w="119" h="262">
                  <a:moveTo>
                    <a:pt x="37" y="0"/>
                  </a:moveTo>
                  <a:lnTo>
                    <a:pt x="27" y="1"/>
                  </a:lnTo>
                  <a:lnTo>
                    <a:pt x="19" y="5"/>
                  </a:lnTo>
                  <a:lnTo>
                    <a:pt x="13" y="11"/>
                  </a:lnTo>
                  <a:lnTo>
                    <a:pt x="11" y="21"/>
                  </a:lnTo>
                  <a:lnTo>
                    <a:pt x="11" y="30"/>
                  </a:lnTo>
                  <a:lnTo>
                    <a:pt x="11" y="38"/>
                  </a:lnTo>
                  <a:lnTo>
                    <a:pt x="11" y="44"/>
                  </a:lnTo>
                  <a:lnTo>
                    <a:pt x="10" y="53"/>
                  </a:lnTo>
                  <a:lnTo>
                    <a:pt x="6" y="67"/>
                  </a:lnTo>
                  <a:lnTo>
                    <a:pt x="4" y="85"/>
                  </a:lnTo>
                  <a:lnTo>
                    <a:pt x="1" y="106"/>
                  </a:lnTo>
                  <a:lnTo>
                    <a:pt x="0" y="125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0" y="167"/>
                  </a:lnTo>
                  <a:lnTo>
                    <a:pt x="4" y="176"/>
                  </a:lnTo>
                  <a:lnTo>
                    <a:pt x="9" y="184"/>
                  </a:lnTo>
                  <a:lnTo>
                    <a:pt x="11" y="193"/>
                  </a:lnTo>
                  <a:lnTo>
                    <a:pt x="13" y="202"/>
                  </a:lnTo>
                  <a:lnTo>
                    <a:pt x="13" y="209"/>
                  </a:lnTo>
                  <a:lnTo>
                    <a:pt x="14" y="214"/>
                  </a:lnTo>
                  <a:lnTo>
                    <a:pt x="16" y="221"/>
                  </a:lnTo>
                  <a:lnTo>
                    <a:pt x="20" y="226"/>
                  </a:lnTo>
                  <a:lnTo>
                    <a:pt x="27" y="230"/>
                  </a:lnTo>
                  <a:lnTo>
                    <a:pt x="33" y="232"/>
                  </a:lnTo>
                  <a:lnTo>
                    <a:pt x="42" y="237"/>
                  </a:lnTo>
                  <a:lnTo>
                    <a:pt x="53" y="242"/>
                  </a:lnTo>
                  <a:lnTo>
                    <a:pt x="65" y="249"/>
                  </a:lnTo>
                  <a:lnTo>
                    <a:pt x="76" y="255"/>
                  </a:lnTo>
                  <a:lnTo>
                    <a:pt x="87" y="259"/>
                  </a:lnTo>
                  <a:lnTo>
                    <a:pt x="94" y="262"/>
                  </a:lnTo>
                  <a:lnTo>
                    <a:pt x="97" y="262"/>
                  </a:lnTo>
                  <a:lnTo>
                    <a:pt x="97" y="255"/>
                  </a:lnTo>
                  <a:lnTo>
                    <a:pt x="96" y="248"/>
                  </a:lnTo>
                  <a:lnTo>
                    <a:pt x="92" y="240"/>
                  </a:lnTo>
                  <a:lnTo>
                    <a:pt x="85" y="231"/>
                  </a:lnTo>
                  <a:lnTo>
                    <a:pt x="80" y="222"/>
                  </a:lnTo>
                  <a:lnTo>
                    <a:pt x="74" y="214"/>
                  </a:lnTo>
                  <a:lnTo>
                    <a:pt x="68" y="207"/>
                  </a:lnTo>
                  <a:lnTo>
                    <a:pt x="62" y="199"/>
                  </a:lnTo>
                  <a:lnTo>
                    <a:pt x="60" y="189"/>
                  </a:lnTo>
                  <a:lnTo>
                    <a:pt x="60" y="176"/>
                  </a:lnTo>
                  <a:lnTo>
                    <a:pt x="61" y="162"/>
                  </a:lnTo>
                  <a:lnTo>
                    <a:pt x="60" y="150"/>
                  </a:lnTo>
                  <a:lnTo>
                    <a:pt x="60" y="143"/>
                  </a:lnTo>
                  <a:lnTo>
                    <a:pt x="61" y="139"/>
                  </a:lnTo>
                  <a:lnTo>
                    <a:pt x="65" y="138"/>
                  </a:lnTo>
                  <a:lnTo>
                    <a:pt x="69" y="139"/>
                  </a:lnTo>
                  <a:lnTo>
                    <a:pt x="74" y="144"/>
                  </a:lnTo>
                  <a:lnTo>
                    <a:pt x="80" y="149"/>
                  </a:lnTo>
                  <a:lnTo>
                    <a:pt x="85" y="154"/>
                  </a:lnTo>
                  <a:lnTo>
                    <a:pt x="89" y="161"/>
                  </a:lnTo>
                  <a:lnTo>
                    <a:pt x="94" y="168"/>
                  </a:lnTo>
                  <a:lnTo>
                    <a:pt x="103" y="177"/>
                  </a:lnTo>
                  <a:lnTo>
                    <a:pt x="112" y="182"/>
                  </a:lnTo>
                  <a:lnTo>
                    <a:pt x="117" y="182"/>
                  </a:lnTo>
                  <a:lnTo>
                    <a:pt x="119" y="176"/>
                  </a:lnTo>
                  <a:lnTo>
                    <a:pt x="116" y="164"/>
                  </a:lnTo>
                  <a:lnTo>
                    <a:pt x="114" y="153"/>
                  </a:lnTo>
                  <a:lnTo>
                    <a:pt x="111" y="144"/>
                  </a:lnTo>
                  <a:lnTo>
                    <a:pt x="110" y="138"/>
                  </a:lnTo>
                  <a:lnTo>
                    <a:pt x="107" y="130"/>
                  </a:lnTo>
                  <a:lnTo>
                    <a:pt x="103" y="124"/>
                  </a:lnTo>
                  <a:lnTo>
                    <a:pt x="98" y="117"/>
                  </a:lnTo>
                  <a:lnTo>
                    <a:pt x="94" y="109"/>
                  </a:lnTo>
                  <a:lnTo>
                    <a:pt x="91" y="101"/>
                  </a:lnTo>
                  <a:lnTo>
                    <a:pt x="87" y="89"/>
                  </a:lnTo>
                  <a:lnTo>
                    <a:pt x="85" y="80"/>
                  </a:lnTo>
                  <a:lnTo>
                    <a:pt x="83" y="72"/>
                  </a:lnTo>
                  <a:lnTo>
                    <a:pt x="79" y="65"/>
                  </a:lnTo>
                  <a:lnTo>
                    <a:pt x="73" y="56"/>
                  </a:lnTo>
                  <a:lnTo>
                    <a:pt x="66" y="47"/>
                  </a:lnTo>
                  <a:lnTo>
                    <a:pt x="61" y="37"/>
                  </a:lnTo>
                  <a:lnTo>
                    <a:pt x="57" y="29"/>
                  </a:lnTo>
                  <a:lnTo>
                    <a:pt x="56" y="23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0" y="7"/>
                  </a:lnTo>
                  <a:lnTo>
                    <a:pt x="45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auto">
            <a:xfrm>
              <a:off x="2653" y="2133"/>
              <a:ext cx="65" cy="49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21" y="32"/>
                </a:cxn>
                <a:cxn ang="0">
                  <a:pos x="26" y="29"/>
                </a:cxn>
                <a:cxn ang="0">
                  <a:pos x="30" y="25"/>
                </a:cxn>
                <a:cxn ang="0">
                  <a:pos x="32" y="18"/>
                </a:cxn>
                <a:cxn ang="0">
                  <a:pos x="31" y="12"/>
                </a:cxn>
                <a:cxn ang="0">
                  <a:pos x="28" y="7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7"/>
                </a:cxn>
                <a:cxn ang="0">
                  <a:pos x="8" y="31"/>
                </a:cxn>
                <a:cxn ang="0">
                  <a:pos x="14" y="32"/>
                </a:cxn>
              </a:cxnLst>
              <a:rect l="0" t="0" r="r" b="b"/>
              <a:pathLst>
                <a:path w="32" h="32">
                  <a:moveTo>
                    <a:pt x="14" y="32"/>
                  </a:moveTo>
                  <a:lnTo>
                    <a:pt x="21" y="32"/>
                  </a:lnTo>
                  <a:lnTo>
                    <a:pt x="26" y="29"/>
                  </a:lnTo>
                  <a:lnTo>
                    <a:pt x="30" y="25"/>
                  </a:lnTo>
                  <a:lnTo>
                    <a:pt x="32" y="18"/>
                  </a:lnTo>
                  <a:lnTo>
                    <a:pt x="31" y="12"/>
                  </a:lnTo>
                  <a:lnTo>
                    <a:pt x="28" y="7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7"/>
                  </a:lnTo>
                  <a:lnTo>
                    <a:pt x="8" y="31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auto">
            <a:xfrm>
              <a:off x="2511" y="924"/>
              <a:ext cx="519" cy="1264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52" y="4"/>
                </a:cxn>
                <a:cxn ang="0">
                  <a:pos x="123" y="24"/>
                </a:cxn>
                <a:cxn ang="0">
                  <a:pos x="100" y="68"/>
                </a:cxn>
                <a:cxn ang="0">
                  <a:pos x="84" y="125"/>
                </a:cxn>
                <a:cxn ang="0">
                  <a:pos x="72" y="171"/>
                </a:cxn>
                <a:cxn ang="0">
                  <a:pos x="61" y="201"/>
                </a:cxn>
                <a:cxn ang="0">
                  <a:pos x="47" y="247"/>
                </a:cxn>
                <a:cxn ang="0">
                  <a:pos x="32" y="303"/>
                </a:cxn>
                <a:cxn ang="0">
                  <a:pos x="21" y="346"/>
                </a:cxn>
                <a:cxn ang="0">
                  <a:pos x="17" y="368"/>
                </a:cxn>
                <a:cxn ang="0">
                  <a:pos x="10" y="395"/>
                </a:cxn>
                <a:cxn ang="0">
                  <a:pos x="12" y="429"/>
                </a:cxn>
                <a:cxn ang="0">
                  <a:pos x="8" y="479"/>
                </a:cxn>
                <a:cxn ang="0">
                  <a:pos x="3" y="530"/>
                </a:cxn>
                <a:cxn ang="0">
                  <a:pos x="0" y="597"/>
                </a:cxn>
                <a:cxn ang="0">
                  <a:pos x="17" y="661"/>
                </a:cxn>
                <a:cxn ang="0">
                  <a:pos x="32" y="711"/>
                </a:cxn>
                <a:cxn ang="0">
                  <a:pos x="49" y="758"/>
                </a:cxn>
                <a:cxn ang="0">
                  <a:pos x="60" y="792"/>
                </a:cxn>
                <a:cxn ang="0">
                  <a:pos x="68" y="810"/>
                </a:cxn>
                <a:cxn ang="0">
                  <a:pos x="81" y="819"/>
                </a:cxn>
                <a:cxn ang="0">
                  <a:pos x="96" y="817"/>
                </a:cxn>
                <a:cxn ang="0">
                  <a:pos x="106" y="805"/>
                </a:cxn>
                <a:cxn ang="0">
                  <a:pos x="107" y="734"/>
                </a:cxn>
                <a:cxn ang="0">
                  <a:pos x="119" y="610"/>
                </a:cxn>
                <a:cxn ang="0">
                  <a:pos x="127" y="529"/>
                </a:cxn>
                <a:cxn ang="0">
                  <a:pos x="115" y="486"/>
                </a:cxn>
                <a:cxn ang="0">
                  <a:pos x="109" y="445"/>
                </a:cxn>
                <a:cxn ang="0">
                  <a:pos x="114" y="417"/>
                </a:cxn>
                <a:cxn ang="0">
                  <a:pos x="124" y="396"/>
                </a:cxn>
                <a:cxn ang="0">
                  <a:pos x="132" y="379"/>
                </a:cxn>
                <a:cxn ang="0">
                  <a:pos x="142" y="360"/>
                </a:cxn>
                <a:cxn ang="0">
                  <a:pos x="153" y="340"/>
                </a:cxn>
                <a:cxn ang="0">
                  <a:pos x="168" y="312"/>
                </a:cxn>
                <a:cxn ang="0">
                  <a:pos x="182" y="272"/>
                </a:cxn>
                <a:cxn ang="0">
                  <a:pos x="192" y="232"/>
                </a:cxn>
                <a:cxn ang="0">
                  <a:pos x="201" y="204"/>
                </a:cxn>
                <a:cxn ang="0">
                  <a:pos x="207" y="192"/>
                </a:cxn>
                <a:cxn ang="0">
                  <a:pos x="217" y="180"/>
                </a:cxn>
                <a:cxn ang="0">
                  <a:pos x="229" y="165"/>
                </a:cxn>
                <a:cxn ang="0">
                  <a:pos x="240" y="146"/>
                </a:cxn>
                <a:cxn ang="0">
                  <a:pos x="249" y="110"/>
                </a:cxn>
                <a:cxn ang="0">
                  <a:pos x="252" y="68"/>
                </a:cxn>
                <a:cxn ang="0">
                  <a:pos x="242" y="34"/>
                </a:cxn>
                <a:cxn ang="0">
                  <a:pos x="219" y="11"/>
                </a:cxn>
              </a:cxnLst>
              <a:rect l="0" t="0" r="r" b="b"/>
              <a:pathLst>
                <a:path w="253" h="819">
                  <a:moveTo>
                    <a:pt x="201" y="4"/>
                  </a:moveTo>
                  <a:lnTo>
                    <a:pt x="184" y="0"/>
                  </a:lnTo>
                  <a:lnTo>
                    <a:pt x="168" y="0"/>
                  </a:lnTo>
                  <a:lnTo>
                    <a:pt x="152" y="4"/>
                  </a:lnTo>
                  <a:lnTo>
                    <a:pt x="137" y="11"/>
                  </a:lnTo>
                  <a:lnTo>
                    <a:pt x="123" y="24"/>
                  </a:lnTo>
                  <a:lnTo>
                    <a:pt x="110" y="43"/>
                  </a:lnTo>
                  <a:lnTo>
                    <a:pt x="100" y="68"/>
                  </a:lnTo>
                  <a:lnTo>
                    <a:pt x="91" y="100"/>
                  </a:lnTo>
                  <a:lnTo>
                    <a:pt x="84" y="125"/>
                  </a:lnTo>
                  <a:lnTo>
                    <a:pt x="78" y="149"/>
                  </a:lnTo>
                  <a:lnTo>
                    <a:pt x="72" y="171"/>
                  </a:lnTo>
                  <a:lnTo>
                    <a:pt x="65" y="188"/>
                  </a:lnTo>
                  <a:lnTo>
                    <a:pt x="61" y="201"/>
                  </a:lnTo>
                  <a:lnTo>
                    <a:pt x="55" y="221"/>
                  </a:lnTo>
                  <a:lnTo>
                    <a:pt x="47" y="247"/>
                  </a:lnTo>
                  <a:lnTo>
                    <a:pt x="40" y="275"/>
                  </a:lnTo>
                  <a:lnTo>
                    <a:pt x="32" y="303"/>
                  </a:lnTo>
                  <a:lnTo>
                    <a:pt x="26" y="327"/>
                  </a:lnTo>
                  <a:lnTo>
                    <a:pt x="21" y="346"/>
                  </a:lnTo>
                  <a:lnTo>
                    <a:pt x="19" y="356"/>
                  </a:lnTo>
                  <a:lnTo>
                    <a:pt x="17" y="368"/>
                  </a:lnTo>
                  <a:lnTo>
                    <a:pt x="13" y="381"/>
                  </a:lnTo>
                  <a:lnTo>
                    <a:pt x="10" y="395"/>
                  </a:lnTo>
                  <a:lnTo>
                    <a:pt x="10" y="410"/>
                  </a:lnTo>
                  <a:lnTo>
                    <a:pt x="12" y="429"/>
                  </a:lnTo>
                  <a:lnTo>
                    <a:pt x="10" y="454"/>
                  </a:lnTo>
                  <a:lnTo>
                    <a:pt x="8" y="479"/>
                  </a:lnTo>
                  <a:lnTo>
                    <a:pt x="5" y="505"/>
                  </a:lnTo>
                  <a:lnTo>
                    <a:pt x="3" y="530"/>
                  </a:lnTo>
                  <a:lnTo>
                    <a:pt x="0" y="561"/>
                  </a:lnTo>
                  <a:lnTo>
                    <a:pt x="0" y="597"/>
                  </a:lnTo>
                  <a:lnTo>
                    <a:pt x="9" y="638"/>
                  </a:lnTo>
                  <a:lnTo>
                    <a:pt x="17" y="661"/>
                  </a:lnTo>
                  <a:lnTo>
                    <a:pt x="24" y="685"/>
                  </a:lnTo>
                  <a:lnTo>
                    <a:pt x="32" y="711"/>
                  </a:lnTo>
                  <a:lnTo>
                    <a:pt x="41" y="735"/>
                  </a:lnTo>
                  <a:lnTo>
                    <a:pt x="49" y="758"/>
                  </a:lnTo>
                  <a:lnTo>
                    <a:pt x="55" y="777"/>
                  </a:lnTo>
                  <a:lnTo>
                    <a:pt x="60" y="792"/>
                  </a:lnTo>
                  <a:lnTo>
                    <a:pt x="63" y="801"/>
                  </a:lnTo>
                  <a:lnTo>
                    <a:pt x="68" y="810"/>
                  </a:lnTo>
                  <a:lnTo>
                    <a:pt x="73" y="815"/>
                  </a:lnTo>
                  <a:lnTo>
                    <a:pt x="81" y="819"/>
                  </a:lnTo>
                  <a:lnTo>
                    <a:pt x="88" y="819"/>
                  </a:lnTo>
                  <a:lnTo>
                    <a:pt x="96" y="817"/>
                  </a:lnTo>
                  <a:lnTo>
                    <a:pt x="102" y="813"/>
                  </a:lnTo>
                  <a:lnTo>
                    <a:pt x="106" y="805"/>
                  </a:lnTo>
                  <a:lnTo>
                    <a:pt x="107" y="796"/>
                  </a:lnTo>
                  <a:lnTo>
                    <a:pt x="107" y="734"/>
                  </a:lnTo>
                  <a:lnTo>
                    <a:pt x="113" y="670"/>
                  </a:lnTo>
                  <a:lnTo>
                    <a:pt x="119" y="610"/>
                  </a:lnTo>
                  <a:lnTo>
                    <a:pt x="124" y="566"/>
                  </a:lnTo>
                  <a:lnTo>
                    <a:pt x="127" y="529"/>
                  </a:lnTo>
                  <a:lnTo>
                    <a:pt x="123" y="505"/>
                  </a:lnTo>
                  <a:lnTo>
                    <a:pt x="115" y="486"/>
                  </a:lnTo>
                  <a:lnTo>
                    <a:pt x="110" y="465"/>
                  </a:lnTo>
                  <a:lnTo>
                    <a:pt x="109" y="445"/>
                  </a:lnTo>
                  <a:lnTo>
                    <a:pt x="110" y="429"/>
                  </a:lnTo>
                  <a:lnTo>
                    <a:pt x="114" y="417"/>
                  </a:lnTo>
                  <a:lnTo>
                    <a:pt x="120" y="404"/>
                  </a:lnTo>
                  <a:lnTo>
                    <a:pt x="124" y="396"/>
                  </a:lnTo>
                  <a:lnTo>
                    <a:pt x="128" y="388"/>
                  </a:lnTo>
                  <a:lnTo>
                    <a:pt x="132" y="379"/>
                  </a:lnTo>
                  <a:lnTo>
                    <a:pt x="137" y="369"/>
                  </a:lnTo>
                  <a:lnTo>
                    <a:pt x="142" y="360"/>
                  </a:lnTo>
                  <a:lnTo>
                    <a:pt x="148" y="350"/>
                  </a:lnTo>
                  <a:lnTo>
                    <a:pt x="153" y="340"/>
                  </a:lnTo>
                  <a:lnTo>
                    <a:pt x="160" y="328"/>
                  </a:lnTo>
                  <a:lnTo>
                    <a:pt x="168" y="312"/>
                  </a:lnTo>
                  <a:lnTo>
                    <a:pt x="175" y="293"/>
                  </a:lnTo>
                  <a:lnTo>
                    <a:pt x="182" y="272"/>
                  </a:lnTo>
                  <a:lnTo>
                    <a:pt x="188" y="252"/>
                  </a:lnTo>
                  <a:lnTo>
                    <a:pt x="192" y="232"/>
                  </a:lnTo>
                  <a:lnTo>
                    <a:pt x="197" y="216"/>
                  </a:lnTo>
                  <a:lnTo>
                    <a:pt x="201" y="204"/>
                  </a:lnTo>
                  <a:lnTo>
                    <a:pt x="203" y="197"/>
                  </a:lnTo>
                  <a:lnTo>
                    <a:pt x="207" y="192"/>
                  </a:lnTo>
                  <a:lnTo>
                    <a:pt x="212" y="186"/>
                  </a:lnTo>
                  <a:lnTo>
                    <a:pt x="217" y="180"/>
                  </a:lnTo>
                  <a:lnTo>
                    <a:pt x="224" y="172"/>
                  </a:lnTo>
                  <a:lnTo>
                    <a:pt x="229" y="165"/>
                  </a:lnTo>
                  <a:lnTo>
                    <a:pt x="235" y="156"/>
                  </a:lnTo>
                  <a:lnTo>
                    <a:pt x="240" y="146"/>
                  </a:lnTo>
                  <a:lnTo>
                    <a:pt x="244" y="134"/>
                  </a:lnTo>
                  <a:lnTo>
                    <a:pt x="249" y="110"/>
                  </a:lnTo>
                  <a:lnTo>
                    <a:pt x="253" y="87"/>
                  </a:lnTo>
                  <a:lnTo>
                    <a:pt x="252" y="68"/>
                  </a:lnTo>
                  <a:lnTo>
                    <a:pt x="249" y="50"/>
                  </a:lnTo>
                  <a:lnTo>
                    <a:pt x="242" y="34"/>
                  </a:lnTo>
                  <a:lnTo>
                    <a:pt x="231" y="22"/>
                  </a:lnTo>
                  <a:lnTo>
                    <a:pt x="219" y="11"/>
                  </a:lnTo>
                  <a:lnTo>
                    <a:pt x="201" y="4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auto">
            <a:xfrm>
              <a:off x="2653" y="2136"/>
              <a:ext cx="65" cy="46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8" y="30"/>
                </a:cxn>
                <a:cxn ang="0">
                  <a:pos x="24" y="29"/>
                </a:cxn>
                <a:cxn ang="0">
                  <a:pos x="30" y="25"/>
                </a:cxn>
                <a:cxn ang="0">
                  <a:pos x="32" y="19"/>
                </a:cxn>
                <a:cxn ang="0">
                  <a:pos x="32" y="12"/>
                </a:cxn>
                <a:cxn ang="0">
                  <a:pos x="30" y="7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5" y="28"/>
                </a:cxn>
                <a:cxn ang="0">
                  <a:pos x="12" y="30"/>
                </a:cxn>
              </a:cxnLst>
              <a:rect l="0" t="0" r="r" b="b"/>
              <a:pathLst>
                <a:path w="32" h="30">
                  <a:moveTo>
                    <a:pt x="12" y="30"/>
                  </a:moveTo>
                  <a:lnTo>
                    <a:pt x="18" y="30"/>
                  </a:lnTo>
                  <a:lnTo>
                    <a:pt x="24" y="29"/>
                  </a:lnTo>
                  <a:lnTo>
                    <a:pt x="30" y="25"/>
                  </a:lnTo>
                  <a:lnTo>
                    <a:pt x="32" y="19"/>
                  </a:lnTo>
                  <a:lnTo>
                    <a:pt x="32" y="12"/>
                  </a:lnTo>
                  <a:lnTo>
                    <a:pt x="30" y="7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auto">
            <a:xfrm>
              <a:off x="2821" y="1029"/>
              <a:ext cx="63" cy="47"/>
            </a:xfrm>
            <a:custGeom>
              <a:avLst/>
              <a:gdLst/>
              <a:ahLst/>
              <a:cxnLst>
                <a:cxn ang="0">
                  <a:pos x="11" y="30"/>
                </a:cxn>
                <a:cxn ang="0">
                  <a:pos x="18" y="30"/>
                </a:cxn>
                <a:cxn ang="0">
                  <a:pos x="23" y="29"/>
                </a:cxn>
                <a:cxn ang="0">
                  <a:pos x="28" y="25"/>
                </a:cxn>
                <a:cxn ang="0">
                  <a:pos x="31" y="19"/>
                </a:cxn>
                <a:cxn ang="0">
                  <a:pos x="31" y="12"/>
                </a:cxn>
                <a:cxn ang="0">
                  <a:pos x="29" y="7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1"/>
                </a:cxn>
                <a:cxn ang="0">
                  <a:pos x="2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1" y="23"/>
                </a:cxn>
                <a:cxn ang="0">
                  <a:pos x="5" y="28"/>
                </a:cxn>
                <a:cxn ang="0">
                  <a:pos x="11" y="30"/>
                </a:cxn>
              </a:cxnLst>
              <a:rect l="0" t="0" r="r" b="b"/>
              <a:pathLst>
                <a:path w="31" h="30">
                  <a:moveTo>
                    <a:pt x="11" y="30"/>
                  </a:moveTo>
                  <a:lnTo>
                    <a:pt x="18" y="30"/>
                  </a:lnTo>
                  <a:lnTo>
                    <a:pt x="23" y="29"/>
                  </a:lnTo>
                  <a:lnTo>
                    <a:pt x="28" y="25"/>
                  </a:lnTo>
                  <a:lnTo>
                    <a:pt x="31" y="19"/>
                  </a:lnTo>
                  <a:lnTo>
                    <a:pt x="31" y="12"/>
                  </a:lnTo>
                  <a:lnTo>
                    <a:pt x="29" y="7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CC99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666" name="Oval 42"/>
          <p:cNvSpPr>
            <a:spLocks noChangeArrowheads="1"/>
          </p:cNvSpPr>
          <p:nvPr/>
        </p:nvSpPr>
        <p:spPr bwMode="auto">
          <a:xfrm rot="962148">
            <a:off x="4041775" y="5268913"/>
            <a:ext cx="236538" cy="85407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6667" name="Group 43"/>
          <p:cNvGrpSpPr>
            <a:grpSpLocks/>
          </p:cNvGrpSpPr>
          <p:nvPr/>
        </p:nvGrpSpPr>
        <p:grpSpPr bwMode="auto">
          <a:xfrm rot="809042">
            <a:off x="4003675" y="5376863"/>
            <a:ext cx="92075" cy="1192212"/>
            <a:chOff x="3689" y="1322"/>
            <a:chExt cx="87" cy="262"/>
          </a:xfrm>
        </p:grpSpPr>
        <p:grpSp>
          <p:nvGrpSpPr>
            <p:cNvPr id="26668" name="Group 44"/>
            <p:cNvGrpSpPr>
              <a:grpSpLocks/>
            </p:cNvGrpSpPr>
            <p:nvPr/>
          </p:nvGrpSpPr>
          <p:grpSpPr bwMode="auto">
            <a:xfrm>
              <a:off x="3689" y="1332"/>
              <a:ext cx="87" cy="252"/>
              <a:chOff x="3689" y="1332"/>
              <a:chExt cx="87" cy="252"/>
            </a:xfrm>
          </p:grpSpPr>
          <p:sp>
            <p:nvSpPr>
              <p:cNvPr id="26669" name="Freeform 45"/>
              <p:cNvSpPr>
                <a:spLocks/>
              </p:cNvSpPr>
              <p:nvPr/>
            </p:nvSpPr>
            <p:spPr bwMode="auto">
              <a:xfrm>
                <a:off x="3689" y="1332"/>
                <a:ext cx="86" cy="25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" y="83"/>
                  </a:cxn>
                  <a:cxn ang="0">
                    <a:pos x="23" y="159"/>
                  </a:cxn>
                  <a:cxn ang="0">
                    <a:pos x="43" y="254"/>
                  </a:cxn>
                  <a:cxn ang="0">
                    <a:pos x="60" y="331"/>
                  </a:cxn>
                  <a:cxn ang="0">
                    <a:pos x="79" y="417"/>
                  </a:cxn>
                  <a:cxn ang="0">
                    <a:pos x="97" y="515"/>
                  </a:cxn>
                  <a:cxn ang="0">
                    <a:pos x="107" y="579"/>
                  </a:cxn>
                  <a:cxn ang="0">
                    <a:pos x="115" y="662"/>
                  </a:cxn>
                  <a:cxn ang="0">
                    <a:pos x="129" y="766"/>
                  </a:cxn>
                  <a:cxn ang="0">
                    <a:pos x="135" y="850"/>
                  </a:cxn>
                  <a:cxn ang="0">
                    <a:pos x="140" y="932"/>
                  </a:cxn>
                  <a:cxn ang="0">
                    <a:pos x="140" y="1023"/>
                  </a:cxn>
                  <a:cxn ang="0">
                    <a:pos x="143" y="1107"/>
                  </a:cxn>
                  <a:cxn ang="0">
                    <a:pos x="139" y="1165"/>
                  </a:cxn>
                  <a:cxn ang="0">
                    <a:pos x="146" y="1203"/>
                  </a:cxn>
                  <a:cxn ang="0">
                    <a:pos x="166" y="1229"/>
                  </a:cxn>
                  <a:cxn ang="0">
                    <a:pos x="202" y="1243"/>
                  </a:cxn>
                  <a:cxn ang="0">
                    <a:pos x="252" y="1255"/>
                  </a:cxn>
                  <a:cxn ang="0">
                    <a:pos x="307" y="1258"/>
                  </a:cxn>
                  <a:cxn ang="0">
                    <a:pos x="354" y="1257"/>
                  </a:cxn>
                  <a:cxn ang="0">
                    <a:pos x="392" y="1247"/>
                  </a:cxn>
                  <a:cxn ang="0">
                    <a:pos x="417" y="1232"/>
                  </a:cxn>
                  <a:cxn ang="0">
                    <a:pos x="428" y="1212"/>
                  </a:cxn>
                  <a:cxn ang="0">
                    <a:pos x="424" y="1148"/>
                  </a:cxn>
                  <a:cxn ang="0">
                    <a:pos x="429" y="1074"/>
                  </a:cxn>
                  <a:cxn ang="0">
                    <a:pos x="430" y="1017"/>
                  </a:cxn>
                  <a:cxn ang="0">
                    <a:pos x="427" y="952"/>
                  </a:cxn>
                  <a:cxn ang="0">
                    <a:pos x="419" y="894"/>
                  </a:cxn>
                  <a:cxn ang="0">
                    <a:pos x="413" y="825"/>
                  </a:cxn>
                  <a:cxn ang="0">
                    <a:pos x="410" y="755"/>
                  </a:cxn>
                  <a:cxn ang="0">
                    <a:pos x="404" y="674"/>
                  </a:cxn>
                  <a:cxn ang="0">
                    <a:pos x="395" y="584"/>
                  </a:cxn>
                  <a:cxn ang="0">
                    <a:pos x="387" y="512"/>
                  </a:cxn>
                  <a:cxn ang="0">
                    <a:pos x="377" y="444"/>
                  </a:cxn>
                  <a:cxn ang="0">
                    <a:pos x="365" y="368"/>
                  </a:cxn>
                  <a:cxn ang="0">
                    <a:pos x="353" y="290"/>
                  </a:cxn>
                  <a:cxn ang="0">
                    <a:pos x="333" y="199"/>
                  </a:cxn>
                  <a:cxn ang="0">
                    <a:pos x="309" y="85"/>
                  </a:cxn>
                  <a:cxn ang="0">
                    <a:pos x="285" y="0"/>
                  </a:cxn>
                </a:cxnLst>
                <a:rect l="0" t="0" r="r" b="b"/>
                <a:pathLst>
                  <a:path w="432" h="1259">
                    <a:moveTo>
                      <a:pt x="285" y="0"/>
                    </a:moveTo>
                    <a:lnTo>
                      <a:pt x="0" y="19"/>
                    </a:lnTo>
                    <a:lnTo>
                      <a:pt x="3" y="50"/>
                    </a:lnTo>
                    <a:lnTo>
                      <a:pt x="10" y="83"/>
                    </a:lnTo>
                    <a:lnTo>
                      <a:pt x="16" y="119"/>
                    </a:lnTo>
                    <a:lnTo>
                      <a:pt x="23" y="159"/>
                    </a:lnTo>
                    <a:lnTo>
                      <a:pt x="32" y="208"/>
                    </a:lnTo>
                    <a:lnTo>
                      <a:pt x="43" y="254"/>
                    </a:lnTo>
                    <a:lnTo>
                      <a:pt x="52" y="293"/>
                    </a:lnTo>
                    <a:lnTo>
                      <a:pt x="60" y="331"/>
                    </a:lnTo>
                    <a:lnTo>
                      <a:pt x="69" y="372"/>
                    </a:lnTo>
                    <a:lnTo>
                      <a:pt x="79" y="417"/>
                    </a:lnTo>
                    <a:lnTo>
                      <a:pt x="87" y="464"/>
                    </a:lnTo>
                    <a:lnTo>
                      <a:pt x="97" y="515"/>
                    </a:lnTo>
                    <a:lnTo>
                      <a:pt x="102" y="543"/>
                    </a:lnTo>
                    <a:lnTo>
                      <a:pt x="107" y="579"/>
                    </a:lnTo>
                    <a:lnTo>
                      <a:pt x="111" y="623"/>
                    </a:lnTo>
                    <a:lnTo>
                      <a:pt x="115" y="662"/>
                    </a:lnTo>
                    <a:lnTo>
                      <a:pt x="123" y="713"/>
                    </a:lnTo>
                    <a:lnTo>
                      <a:pt x="129" y="766"/>
                    </a:lnTo>
                    <a:lnTo>
                      <a:pt x="134" y="808"/>
                    </a:lnTo>
                    <a:lnTo>
                      <a:pt x="135" y="850"/>
                    </a:lnTo>
                    <a:lnTo>
                      <a:pt x="137" y="885"/>
                    </a:lnTo>
                    <a:lnTo>
                      <a:pt x="140" y="932"/>
                    </a:lnTo>
                    <a:lnTo>
                      <a:pt x="142" y="979"/>
                    </a:lnTo>
                    <a:lnTo>
                      <a:pt x="140" y="1023"/>
                    </a:lnTo>
                    <a:lnTo>
                      <a:pt x="141" y="1076"/>
                    </a:lnTo>
                    <a:lnTo>
                      <a:pt x="143" y="1107"/>
                    </a:lnTo>
                    <a:lnTo>
                      <a:pt x="141" y="1133"/>
                    </a:lnTo>
                    <a:lnTo>
                      <a:pt x="139" y="1165"/>
                    </a:lnTo>
                    <a:lnTo>
                      <a:pt x="140" y="1188"/>
                    </a:lnTo>
                    <a:lnTo>
                      <a:pt x="146" y="1203"/>
                    </a:lnTo>
                    <a:lnTo>
                      <a:pt x="154" y="1217"/>
                    </a:lnTo>
                    <a:lnTo>
                      <a:pt x="166" y="1229"/>
                    </a:lnTo>
                    <a:lnTo>
                      <a:pt x="184" y="1237"/>
                    </a:lnTo>
                    <a:lnTo>
                      <a:pt x="202" y="1243"/>
                    </a:lnTo>
                    <a:lnTo>
                      <a:pt x="223" y="1249"/>
                    </a:lnTo>
                    <a:lnTo>
                      <a:pt x="252" y="1255"/>
                    </a:lnTo>
                    <a:lnTo>
                      <a:pt x="280" y="1256"/>
                    </a:lnTo>
                    <a:lnTo>
                      <a:pt x="307" y="1258"/>
                    </a:lnTo>
                    <a:lnTo>
                      <a:pt x="332" y="1259"/>
                    </a:lnTo>
                    <a:lnTo>
                      <a:pt x="354" y="1257"/>
                    </a:lnTo>
                    <a:lnTo>
                      <a:pt x="373" y="1254"/>
                    </a:lnTo>
                    <a:lnTo>
                      <a:pt x="392" y="1247"/>
                    </a:lnTo>
                    <a:lnTo>
                      <a:pt x="405" y="1240"/>
                    </a:lnTo>
                    <a:lnTo>
                      <a:pt x="417" y="1232"/>
                    </a:lnTo>
                    <a:lnTo>
                      <a:pt x="426" y="1222"/>
                    </a:lnTo>
                    <a:lnTo>
                      <a:pt x="428" y="1212"/>
                    </a:lnTo>
                    <a:lnTo>
                      <a:pt x="426" y="1179"/>
                    </a:lnTo>
                    <a:lnTo>
                      <a:pt x="424" y="1148"/>
                    </a:lnTo>
                    <a:lnTo>
                      <a:pt x="426" y="1106"/>
                    </a:lnTo>
                    <a:lnTo>
                      <a:pt x="429" y="1074"/>
                    </a:lnTo>
                    <a:lnTo>
                      <a:pt x="432" y="1045"/>
                    </a:lnTo>
                    <a:lnTo>
                      <a:pt x="430" y="1017"/>
                    </a:lnTo>
                    <a:lnTo>
                      <a:pt x="428" y="979"/>
                    </a:lnTo>
                    <a:lnTo>
                      <a:pt x="427" y="952"/>
                    </a:lnTo>
                    <a:lnTo>
                      <a:pt x="425" y="922"/>
                    </a:lnTo>
                    <a:lnTo>
                      <a:pt x="419" y="894"/>
                    </a:lnTo>
                    <a:lnTo>
                      <a:pt x="414" y="863"/>
                    </a:lnTo>
                    <a:lnTo>
                      <a:pt x="413" y="825"/>
                    </a:lnTo>
                    <a:lnTo>
                      <a:pt x="411" y="794"/>
                    </a:lnTo>
                    <a:lnTo>
                      <a:pt x="410" y="755"/>
                    </a:lnTo>
                    <a:lnTo>
                      <a:pt x="408" y="715"/>
                    </a:lnTo>
                    <a:lnTo>
                      <a:pt x="404" y="674"/>
                    </a:lnTo>
                    <a:lnTo>
                      <a:pt x="399" y="628"/>
                    </a:lnTo>
                    <a:lnTo>
                      <a:pt x="395" y="584"/>
                    </a:lnTo>
                    <a:lnTo>
                      <a:pt x="391" y="543"/>
                    </a:lnTo>
                    <a:lnTo>
                      <a:pt x="387" y="512"/>
                    </a:lnTo>
                    <a:lnTo>
                      <a:pt x="382" y="477"/>
                    </a:lnTo>
                    <a:lnTo>
                      <a:pt x="377" y="444"/>
                    </a:lnTo>
                    <a:lnTo>
                      <a:pt x="372" y="407"/>
                    </a:lnTo>
                    <a:lnTo>
                      <a:pt x="365" y="368"/>
                    </a:lnTo>
                    <a:lnTo>
                      <a:pt x="359" y="326"/>
                    </a:lnTo>
                    <a:lnTo>
                      <a:pt x="353" y="290"/>
                    </a:lnTo>
                    <a:lnTo>
                      <a:pt x="343" y="243"/>
                    </a:lnTo>
                    <a:lnTo>
                      <a:pt x="333" y="199"/>
                    </a:lnTo>
                    <a:lnTo>
                      <a:pt x="323" y="144"/>
                    </a:lnTo>
                    <a:lnTo>
                      <a:pt x="309" y="85"/>
                    </a:lnTo>
                    <a:lnTo>
                      <a:pt x="298" y="3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6670" name="Group 46"/>
              <p:cNvGrpSpPr>
                <a:grpSpLocks/>
              </p:cNvGrpSpPr>
              <p:nvPr/>
            </p:nvGrpSpPr>
            <p:grpSpPr bwMode="auto">
              <a:xfrm>
                <a:off x="3689" y="1332"/>
                <a:ext cx="87" cy="251"/>
                <a:chOff x="3689" y="1332"/>
                <a:chExt cx="87" cy="251"/>
              </a:xfrm>
            </p:grpSpPr>
            <p:grpSp>
              <p:nvGrpSpPr>
                <p:cNvPr id="26671" name="Group 47"/>
                <p:cNvGrpSpPr>
                  <a:grpSpLocks/>
                </p:cNvGrpSpPr>
                <p:nvPr/>
              </p:nvGrpSpPr>
              <p:grpSpPr bwMode="auto">
                <a:xfrm>
                  <a:off x="3689" y="1332"/>
                  <a:ext cx="87" cy="251"/>
                  <a:chOff x="3689" y="1332"/>
                  <a:chExt cx="87" cy="251"/>
                </a:xfrm>
              </p:grpSpPr>
              <p:grpSp>
                <p:nvGrpSpPr>
                  <p:cNvPr id="2667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689" y="1332"/>
                    <a:ext cx="87" cy="251"/>
                    <a:chOff x="3689" y="1332"/>
                    <a:chExt cx="87" cy="251"/>
                  </a:xfrm>
                </p:grpSpPr>
                <p:sp>
                  <p:nvSpPr>
                    <p:cNvPr id="2667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689" y="1336"/>
                      <a:ext cx="38" cy="242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74"/>
                        </a:cxn>
                        <a:cxn ang="0">
                          <a:pos x="43" y="29"/>
                        </a:cxn>
                        <a:cxn ang="0">
                          <a:pos x="0" y="0"/>
                        </a:cxn>
                        <a:cxn ang="0">
                          <a:pos x="3" y="31"/>
                        </a:cxn>
                        <a:cxn ang="0">
                          <a:pos x="10" y="64"/>
                        </a:cxn>
                        <a:cxn ang="0">
                          <a:pos x="16" y="99"/>
                        </a:cxn>
                        <a:cxn ang="0">
                          <a:pos x="23" y="140"/>
                        </a:cxn>
                        <a:cxn ang="0">
                          <a:pos x="32" y="189"/>
                        </a:cxn>
                        <a:cxn ang="0">
                          <a:pos x="43" y="235"/>
                        </a:cxn>
                        <a:cxn ang="0">
                          <a:pos x="51" y="274"/>
                        </a:cxn>
                        <a:cxn ang="0">
                          <a:pos x="59" y="312"/>
                        </a:cxn>
                        <a:cxn ang="0">
                          <a:pos x="68" y="353"/>
                        </a:cxn>
                        <a:cxn ang="0">
                          <a:pos x="78" y="398"/>
                        </a:cxn>
                        <a:cxn ang="0">
                          <a:pos x="86" y="445"/>
                        </a:cxn>
                        <a:cxn ang="0">
                          <a:pos x="96" y="496"/>
                        </a:cxn>
                        <a:cxn ang="0">
                          <a:pos x="101" y="524"/>
                        </a:cxn>
                        <a:cxn ang="0">
                          <a:pos x="106" y="560"/>
                        </a:cxn>
                        <a:cxn ang="0">
                          <a:pos x="111" y="603"/>
                        </a:cxn>
                        <a:cxn ang="0">
                          <a:pos x="115" y="643"/>
                        </a:cxn>
                        <a:cxn ang="0">
                          <a:pos x="123" y="694"/>
                        </a:cxn>
                        <a:cxn ang="0">
                          <a:pos x="129" y="747"/>
                        </a:cxn>
                        <a:cxn ang="0">
                          <a:pos x="134" y="789"/>
                        </a:cxn>
                        <a:cxn ang="0">
                          <a:pos x="135" y="831"/>
                        </a:cxn>
                        <a:cxn ang="0">
                          <a:pos x="137" y="866"/>
                        </a:cxn>
                        <a:cxn ang="0">
                          <a:pos x="140" y="911"/>
                        </a:cxn>
                        <a:cxn ang="0">
                          <a:pos x="142" y="960"/>
                        </a:cxn>
                        <a:cxn ang="0">
                          <a:pos x="140" y="1004"/>
                        </a:cxn>
                        <a:cxn ang="0">
                          <a:pos x="141" y="1057"/>
                        </a:cxn>
                        <a:cxn ang="0">
                          <a:pos x="143" y="1088"/>
                        </a:cxn>
                        <a:cxn ang="0">
                          <a:pos x="141" y="1114"/>
                        </a:cxn>
                        <a:cxn ang="0">
                          <a:pos x="139" y="1146"/>
                        </a:cxn>
                        <a:cxn ang="0">
                          <a:pos x="140" y="1169"/>
                        </a:cxn>
                        <a:cxn ang="0">
                          <a:pos x="144" y="1184"/>
                        </a:cxn>
                        <a:cxn ang="0">
                          <a:pos x="153" y="1198"/>
                        </a:cxn>
                        <a:cxn ang="0">
                          <a:pos x="165" y="1210"/>
                        </a:cxn>
                        <a:cxn ang="0">
                          <a:pos x="171" y="1179"/>
                        </a:cxn>
                        <a:cxn ang="0">
                          <a:pos x="175" y="1143"/>
                        </a:cxn>
                        <a:cxn ang="0">
                          <a:pos x="178" y="1104"/>
                        </a:cxn>
                        <a:cxn ang="0">
                          <a:pos x="182" y="1059"/>
                        </a:cxn>
                        <a:cxn ang="0">
                          <a:pos x="188" y="1004"/>
                        </a:cxn>
                        <a:cxn ang="0">
                          <a:pos x="191" y="941"/>
                        </a:cxn>
                        <a:cxn ang="0">
                          <a:pos x="185" y="886"/>
                        </a:cxn>
                        <a:cxn ang="0">
                          <a:pos x="184" y="829"/>
                        </a:cxn>
                        <a:cxn ang="0">
                          <a:pos x="178" y="768"/>
                        </a:cxn>
                        <a:cxn ang="0">
                          <a:pos x="171" y="715"/>
                        </a:cxn>
                        <a:cxn ang="0">
                          <a:pos x="166" y="665"/>
                        </a:cxn>
                        <a:cxn ang="0">
                          <a:pos x="162" y="620"/>
                        </a:cxn>
                        <a:cxn ang="0">
                          <a:pos x="158" y="575"/>
                        </a:cxn>
                        <a:cxn ang="0">
                          <a:pos x="155" y="537"/>
                        </a:cxn>
                        <a:cxn ang="0">
                          <a:pos x="153" y="496"/>
                        </a:cxn>
                        <a:cxn ang="0">
                          <a:pos x="147" y="451"/>
                        </a:cxn>
                        <a:cxn ang="0">
                          <a:pos x="141" y="401"/>
                        </a:cxn>
                        <a:cxn ang="0">
                          <a:pos x="128" y="359"/>
                        </a:cxn>
                        <a:cxn ang="0">
                          <a:pos x="116" y="315"/>
                        </a:cxn>
                        <a:cxn ang="0">
                          <a:pos x="106" y="279"/>
                        </a:cxn>
                        <a:cxn ang="0">
                          <a:pos x="99" y="244"/>
                        </a:cxn>
                        <a:cxn ang="0">
                          <a:pos x="93" y="204"/>
                        </a:cxn>
                        <a:cxn ang="0">
                          <a:pos x="87" y="164"/>
                        </a:cxn>
                        <a:cxn ang="0">
                          <a:pos x="73" y="119"/>
                        </a:cxn>
                        <a:cxn ang="0">
                          <a:pos x="58" y="74"/>
                        </a:cxn>
                      </a:cxnLst>
                      <a:rect l="0" t="0" r="r" b="b"/>
                      <a:pathLst>
                        <a:path w="191" h="1210">
                          <a:moveTo>
                            <a:pt x="58" y="74"/>
                          </a:moveTo>
                          <a:lnTo>
                            <a:pt x="43" y="29"/>
                          </a:lnTo>
                          <a:lnTo>
                            <a:pt x="0" y="0"/>
                          </a:lnTo>
                          <a:lnTo>
                            <a:pt x="3" y="31"/>
                          </a:lnTo>
                          <a:lnTo>
                            <a:pt x="10" y="64"/>
                          </a:lnTo>
                          <a:lnTo>
                            <a:pt x="16" y="99"/>
                          </a:lnTo>
                          <a:lnTo>
                            <a:pt x="23" y="140"/>
                          </a:lnTo>
                          <a:lnTo>
                            <a:pt x="32" y="189"/>
                          </a:lnTo>
                          <a:lnTo>
                            <a:pt x="43" y="235"/>
                          </a:lnTo>
                          <a:lnTo>
                            <a:pt x="51" y="274"/>
                          </a:lnTo>
                          <a:lnTo>
                            <a:pt x="59" y="312"/>
                          </a:lnTo>
                          <a:lnTo>
                            <a:pt x="68" y="353"/>
                          </a:lnTo>
                          <a:lnTo>
                            <a:pt x="78" y="398"/>
                          </a:lnTo>
                          <a:lnTo>
                            <a:pt x="86" y="445"/>
                          </a:lnTo>
                          <a:lnTo>
                            <a:pt x="96" y="496"/>
                          </a:lnTo>
                          <a:lnTo>
                            <a:pt x="101" y="524"/>
                          </a:lnTo>
                          <a:lnTo>
                            <a:pt x="106" y="560"/>
                          </a:lnTo>
                          <a:lnTo>
                            <a:pt x="111" y="603"/>
                          </a:lnTo>
                          <a:lnTo>
                            <a:pt x="115" y="643"/>
                          </a:lnTo>
                          <a:lnTo>
                            <a:pt x="123" y="694"/>
                          </a:lnTo>
                          <a:lnTo>
                            <a:pt x="129" y="747"/>
                          </a:lnTo>
                          <a:lnTo>
                            <a:pt x="134" y="789"/>
                          </a:lnTo>
                          <a:lnTo>
                            <a:pt x="135" y="831"/>
                          </a:lnTo>
                          <a:lnTo>
                            <a:pt x="137" y="866"/>
                          </a:lnTo>
                          <a:lnTo>
                            <a:pt x="140" y="911"/>
                          </a:lnTo>
                          <a:lnTo>
                            <a:pt x="142" y="960"/>
                          </a:lnTo>
                          <a:lnTo>
                            <a:pt x="140" y="1004"/>
                          </a:lnTo>
                          <a:lnTo>
                            <a:pt x="141" y="1057"/>
                          </a:lnTo>
                          <a:lnTo>
                            <a:pt x="143" y="1088"/>
                          </a:lnTo>
                          <a:lnTo>
                            <a:pt x="141" y="1114"/>
                          </a:lnTo>
                          <a:lnTo>
                            <a:pt x="139" y="1146"/>
                          </a:lnTo>
                          <a:lnTo>
                            <a:pt x="140" y="1169"/>
                          </a:lnTo>
                          <a:lnTo>
                            <a:pt x="144" y="1184"/>
                          </a:lnTo>
                          <a:lnTo>
                            <a:pt x="153" y="1198"/>
                          </a:lnTo>
                          <a:lnTo>
                            <a:pt x="165" y="1210"/>
                          </a:lnTo>
                          <a:lnTo>
                            <a:pt x="171" y="1179"/>
                          </a:lnTo>
                          <a:lnTo>
                            <a:pt x="175" y="1143"/>
                          </a:lnTo>
                          <a:lnTo>
                            <a:pt x="178" y="1104"/>
                          </a:lnTo>
                          <a:lnTo>
                            <a:pt x="182" y="1059"/>
                          </a:lnTo>
                          <a:lnTo>
                            <a:pt x="188" y="1004"/>
                          </a:lnTo>
                          <a:lnTo>
                            <a:pt x="191" y="941"/>
                          </a:lnTo>
                          <a:lnTo>
                            <a:pt x="185" y="886"/>
                          </a:lnTo>
                          <a:lnTo>
                            <a:pt x="184" y="829"/>
                          </a:lnTo>
                          <a:lnTo>
                            <a:pt x="178" y="768"/>
                          </a:lnTo>
                          <a:lnTo>
                            <a:pt x="171" y="715"/>
                          </a:lnTo>
                          <a:lnTo>
                            <a:pt x="166" y="665"/>
                          </a:lnTo>
                          <a:lnTo>
                            <a:pt x="162" y="620"/>
                          </a:lnTo>
                          <a:lnTo>
                            <a:pt x="158" y="575"/>
                          </a:lnTo>
                          <a:lnTo>
                            <a:pt x="155" y="537"/>
                          </a:lnTo>
                          <a:lnTo>
                            <a:pt x="153" y="496"/>
                          </a:lnTo>
                          <a:lnTo>
                            <a:pt x="147" y="451"/>
                          </a:lnTo>
                          <a:lnTo>
                            <a:pt x="141" y="401"/>
                          </a:lnTo>
                          <a:lnTo>
                            <a:pt x="128" y="359"/>
                          </a:lnTo>
                          <a:lnTo>
                            <a:pt x="116" y="315"/>
                          </a:lnTo>
                          <a:lnTo>
                            <a:pt x="106" y="279"/>
                          </a:lnTo>
                          <a:lnTo>
                            <a:pt x="99" y="244"/>
                          </a:lnTo>
                          <a:lnTo>
                            <a:pt x="93" y="204"/>
                          </a:lnTo>
                          <a:lnTo>
                            <a:pt x="87" y="164"/>
                          </a:lnTo>
                          <a:lnTo>
                            <a:pt x="73" y="119"/>
                          </a:lnTo>
                          <a:lnTo>
                            <a:pt x="58" y="74"/>
                          </a:lnTo>
                          <a:close/>
                        </a:path>
                      </a:pathLst>
                    </a:custGeom>
                    <a:solidFill>
                      <a:srgbClr val="000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67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736" y="1332"/>
                      <a:ext cx="40" cy="25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0"/>
                        </a:cxn>
                        <a:cxn ang="0">
                          <a:pos x="30" y="82"/>
                        </a:cxn>
                        <a:cxn ang="0">
                          <a:pos x="43" y="156"/>
                        </a:cxn>
                        <a:cxn ang="0">
                          <a:pos x="64" y="252"/>
                        </a:cxn>
                        <a:cxn ang="0">
                          <a:pos x="83" y="351"/>
                        </a:cxn>
                        <a:cxn ang="0">
                          <a:pos x="97" y="449"/>
                        </a:cxn>
                        <a:cxn ang="0">
                          <a:pos x="116" y="542"/>
                        </a:cxn>
                        <a:cxn ang="0">
                          <a:pos x="119" y="641"/>
                        </a:cxn>
                        <a:cxn ang="0">
                          <a:pos x="126" y="739"/>
                        </a:cxn>
                        <a:cxn ang="0">
                          <a:pos x="133" y="867"/>
                        </a:cxn>
                        <a:cxn ang="0">
                          <a:pos x="148" y="975"/>
                        </a:cxn>
                        <a:cxn ang="0">
                          <a:pos x="150" y="1068"/>
                        </a:cxn>
                        <a:cxn ang="0">
                          <a:pos x="145" y="1175"/>
                        </a:cxn>
                        <a:cxn ang="0">
                          <a:pos x="140" y="1254"/>
                        </a:cxn>
                        <a:cxn ang="0">
                          <a:pos x="171" y="1240"/>
                        </a:cxn>
                        <a:cxn ang="0">
                          <a:pos x="192" y="1222"/>
                        </a:cxn>
                        <a:cxn ang="0">
                          <a:pos x="192" y="1179"/>
                        </a:cxn>
                        <a:cxn ang="0">
                          <a:pos x="192" y="1106"/>
                        </a:cxn>
                        <a:cxn ang="0">
                          <a:pos x="198" y="1045"/>
                        </a:cxn>
                        <a:cxn ang="0">
                          <a:pos x="194" y="979"/>
                        </a:cxn>
                        <a:cxn ang="0">
                          <a:pos x="191" y="922"/>
                        </a:cxn>
                        <a:cxn ang="0">
                          <a:pos x="180" y="863"/>
                        </a:cxn>
                        <a:cxn ang="0">
                          <a:pos x="177" y="794"/>
                        </a:cxn>
                        <a:cxn ang="0">
                          <a:pos x="174" y="715"/>
                        </a:cxn>
                        <a:cxn ang="0">
                          <a:pos x="165" y="628"/>
                        </a:cxn>
                        <a:cxn ang="0">
                          <a:pos x="157" y="543"/>
                        </a:cxn>
                        <a:cxn ang="0">
                          <a:pos x="149" y="477"/>
                        </a:cxn>
                        <a:cxn ang="0">
                          <a:pos x="139" y="407"/>
                        </a:cxn>
                        <a:cxn ang="0">
                          <a:pos x="126" y="326"/>
                        </a:cxn>
                        <a:cxn ang="0">
                          <a:pos x="110" y="243"/>
                        </a:cxn>
                        <a:cxn ang="0">
                          <a:pos x="90" y="144"/>
                        </a:cxn>
                        <a:cxn ang="0">
                          <a:pos x="64" y="39"/>
                        </a:cxn>
                      </a:cxnLst>
                      <a:rect l="0" t="0" r="r" b="b"/>
                      <a:pathLst>
                        <a:path w="198" h="1254">
                          <a:moveTo>
                            <a:pt x="51" y="0"/>
                          </a:moveTo>
                          <a:lnTo>
                            <a:pt x="0" y="40"/>
                          </a:lnTo>
                          <a:lnTo>
                            <a:pt x="17" y="60"/>
                          </a:lnTo>
                          <a:lnTo>
                            <a:pt x="30" y="82"/>
                          </a:lnTo>
                          <a:lnTo>
                            <a:pt x="37" y="112"/>
                          </a:lnTo>
                          <a:lnTo>
                            <a:pt x="43" y="156"/>
                          </a:lnTo>
                          <a:lnTo>
                            <a:pt x="52" y="198"/>
                          </a:lnTo>
                          <a:lnTo>
                            <a:pt x="64" y="252"/>
                          </a:lnTo>
                          <a:lnTo>
                            <a:pt x="73" y="305"/>
                          </a:lnTo>
                          <a:lnTo>
                            <a:pt x="83" y="351"/>
                          </a:lnTo>
                          <a:lnTo>
                            <a:pt x="90" y="403"/>
                          </a:lnTo>
                          <a:lnTo>
                            <a:pt x="97" y="449"/>
                          </a:lnTo>
                          <a:lnTo>
                            <a:pt x="107" y="500"/>
                          </a:lnTo>
                          <a:lnTo>
                            <a:pt x="116" y="542"/>
                          </a:lnTo>
                          <a:lnTo>
                            <a:pt x="123" y="592"/>
                          </a:lnTo>
                          <a:lnTo>
                            <a:pt x="119" y="641"/>
                          </a:lnTo>
                          <a:lnTo>
                            <a:pt x="123" y="684"/>
                          </a:lnTo>
                          <a:lnTo>
                            <a:pt x="126" y="739"/>
                          </a:lnTo>
                          <a:lnTo>
                            <a:pt x="128" y="800"/>
                          </a:lnTo>
                          <a:lnTo>
                            <a:pt x="133" y="867"/>
                          </a:lnTo>
                          <a:lnTo>
                            <a:pt x="141" y="931"/>
                          </a:lnTo>
                          <a:lnTo>
                            <a:pt x="148" y="975"/>
                          </a:lnTo>
                          <a:lnTo>
                            <a:pt x="148" y="1017"/>
                          </a:lnTo>
                          <a:lnTo>
                            <a:pt x="150" y="1068"/>
                          </a:lnTo>
                          <a:lnTo>
                            <a:pt x="146" y="1127"/>
                          </a:lnTo>
                          <a:lnTo>
                            <a:pt x="145" y="1175"/>
                          </a:lnTo>
                          <a:lnTo>
                            <a:pt x="139" y="1218"/>
                          </a:lnTo>
                          <a:lnTo>
                            <a:pt x="140" y="1254"/>
                          </a:lnTo>
                          <a:lnTo>
                            <a:pt x="159" y="1247"/>
                          </a:lnTo>
                          <a:lnTo>
                            <a:pt x="171" y="1240"/>
                          </a:lnTo>
                          <a:lnTo>
                            <a:pt x="183" y="1232"/>
                          </a:lnTo>
                          <a:lnTo>
                            <a:pt x="192" y="1222"/>
                          </a:lnTo>
                          <a:lnTo>
                            <a:pt x="194" y="1212"/>
                          </a:lnTo>
                          <a:lnTo>
                            <a:pt x="192" y="1179"/>
                          </a:lnTo>
                          <a:lnTo>
                            <a:pt x="190" y="1148"/>
                          </a:lnTo>
                          <a:lnTo>
                            <a:pt x="192" y="1106"/>
                          </a:lnTo>
                          <a:lnTo>
                            <a:pt x="195" y="1074"/>
                          </a:lnTo>
                          <a:lnTo>
                            <a:pt x="198" y="1045"/>
                          </a:lnTo>
                          <a:lnTo>
                            <a:pt x="196" y="1017"/>
                          </a:lnTo>
                          <a:lnTo>
                            <a:pt x="194" y="979"/>
                          </a:lnTo>
                          <a:lnTo>
                            <a:pt x="193" y="952"/>
                          </a:lnTo>
                          <a:lnTo>
                            <a:pt x="191" y="922"/>
                          </a:lnTo>
                          <a:lnTo>
                            <a:pt x="185" y="894"/>
                          </a:lnTo>
                          <a:lnTo>
                            <a:pt x="180" y="863"/>
                          </a:lnTo>
                          <a:lnTo>
                            <a:pt x="179" y="825"/>
                          </a:lnTo>
                          <a:lnTo>
                            <a:pt x="177" y="794"/>
                          </a:lnTo>
                          <a:lnTo>
                            <a:pt x="176" y="755"/>
                          </a:lnTo>
                          <a:lnTo>
                            <a:pt x="174" y="715"/>
                          </a:lnTo>
                          <a:lnTo>
                            <a:pt x="170" y="674"/>
                          </a:lnTo>
                          <a:lnTo>
                            <a:pt x="165" y="628"/>
                          </a:lnTo>
                          <a:lnTo>
                            <a:pt x="161" y="584"/>
                          </a:lnTo>
                          <a:lnTo>
                            <a:pt x="157" y="543"/>
                          </a:lnTo>
                          <a:lnTo>
                            <a:pt x="153" y="512"/>
                          </a:lnTo>
                          <a:lnTo>
                            <a:pt x="149" y="477"/>
                          </a:lnTo>
                          <a:lnTo>
                            <a:pt x="145" y="444"/>
                          </a:lnTo>
                          <a:lnTo>
                            <a:pt x="139" y="407"/>
                          </a:lnTo>
                          <a:lnTo>
                            <a:pt x="133" y="368"/>
                          </a:lnTo>
                          <a:lnTo>
                            <a:pt x="126" y="326"/>
                          </a:lnTo>
                          <a:lnTo>
                            <a:pt x="120" y="290"/>
                          </a:lnTo>
                          <a:lnTo>
                            <a:pt x="110" y="243"/>
                          </a:lnTo>
                          <a:lnTo>
                            <a:pt x="100" y="199"/>
                          </a:lnTo>
                          <a:lnTo>
                            <a:pt x="90" y="144"/>
                          </a:lnTo>
                          <a:lnTo>
                            <a:pt x="76" y="85"/>
                          </a:lnTo>
                          <a:lnTo>
                            <a:pt x="64" y="39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rgbClr val="000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26675" name="Freeform 51"/>
                  <p:cNvSpPr>
                    <a:spLocks/>
                  </p:cNvSpPr>
                  <p:nvPr/>
                </p:nvSpPr>
                <p:spPr bwMode="auto">
                  <a:xfrm>
                    <a:off x="3698" y="1342"/>
                    <a:ext cx="43" cy="2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1" y="60"/>
                      </a:cxn>
                      <a:cxn ang="0">
                        <a:pos x="95" y="116"/>
                      </a:cxn>
                      <a:cxn ang="0">
                        <a:pos x="113" y="166"/>
                      </a:cxn>
                      <a:cxn ang="0">
                        <a:pos x="131" y="228"/>
                      </a:cxn>
                      <a:cxn ang="0">
                        <a:pos x="142" y="295"/>
                      </a:cxn>
                      <a:cxn ang="0">
                        <a:pos x="158" y="368"/>
                      </a:cxn>
                      <a:cxn ang="0">
                        <a:pos x="172" y="427"/>
                      </a:cxn>
                      <a:cxn ang="0">
                        <a:pos x="183" y="474"/>
                      </a:cxn>
                      <a:cxn ang="0">
                        <a:pos x="188" y="529"/>
                      </a:cxn>
                      <a:cxn ang="0">
                        <a:pos x="195" y="603"/>
                      </a:cxn>
                      <a:cxn ang="0">
                        <a:pos x="204" y="676"/>
                      </a:cxn>
                      <a:cxn ang="0">
                        <a:pos x="211" y="743"/>
                      </a:cxn>
                      <a:cxn ang="0">
                        <a:pos x="216" y="834"/>
                      </a:cxn>
                      <a:cxn ang="0">
                        <a:pos x="217" y="906"/>
                      </a:cxn>
                      <a:cxn ang="0">
                        <a:pos x="214" y="989"/>
                      </a:cxn>
                      <a:cxn ang="0">
                        <a:pos x="213" y="1068"/>
                      </a:cxn>
                      <a:cxn ang="0">
                        <a:pos x="209" y="1132"/>
                      </a:cxn>
                      <a:cxn ang="0">
                        <a:pos x="202" y="1172"/>
                      </a:cxn>
                      <a:cxn ang="0">
                        <a:pos x="207" y="1206"/>
                      </a:cxn>
                      <a:cxn ang="0">
                        <a:pos x="161" y="1195"/>
                      </a:cxn>
                      <a:cxn ang="0">
                        <a:pos x="123" y="1180"/>
                      </a:cxn>
                      <a:cxn ang="0">
                        <a:pos x="133" y="1113"/>
                      </a:cxn>
                      <a:cxn ang="0">
                        <a:pos x="140" y="1029"/>
                      </a:cxn>
                      <a:cxn ang="0">
                        <a:pos x="149" y="911"/>
                      </a:cxn>
                      <a:cxn ang="0">
                        <a:pos x="142" y="799"/>
                      </a:cxn>
                      <a:cxn ang="0">
                        <a:pos x="130" y="686"/>
                      </a:cxn>
                      <a:cxn ang="0">
                        <a:pos x="120" y="590"/>
                      </a:cxn>
                      <a:cxn ang="0">
                        <a:pos x="113" y="507"/>
                      </a:cxn>
                      <a:cxn ang="0">
                        <a:pos x="105" y="421"/>
                      </a:cxn>
                      <a:cxn ang="0">
                        <a:pos x="85" y="329"/>
                      </a:cxn>
                      <a:cxn ang="0">
                        <a:pos x="63" y="249"/>
                      </a:cxn>
                      <a:cxn ang="0">
                        <a:pos x="51" y="174"/>
                      </a:cxn>
                      <a:cxn ang="0">
                        <a:pos x="31" y="89"/>
                      </a:cxn>
                    </a:cxnLst>
                    <a:rect l="0" t="0" r="r" b="b"/>
                    <a:pathLst>
                      <a:path w="217" h="1206">
                        <a:moveTo>
                          <a:pt x="16" y="44"/>
                        </a:moveTo>
                        <a:lnTo>
                          <a:pt x="0" y="0"/>
                        </a:lnTo>
                        <a:lnTo>
                          <a:pt x="77" y="29"/>
                        </a:lnTo>
                        <a:lnTo>
                          <a:pt x="81" y="60"/>
                        </a:lnTo>
                        <a:lnTo>
                          <a:pt x="86" y="86"/>
                        </a:lnTo>
                        <a:lnTo>
                          <a:pt x="95" y="116"/>
                        </a:lnTo>
                        <a:lnTo>
                          <a:pt x="104" y="140"/>
                        </a:lnTo>
                        <a:lnTo>
                          <a:pt x="113" y="166"/>
                        </a:lnTo>
                        <a:lnTo>
                          <a:pt x="124" y="198"/>
                        </a:lnTo>
                        <a:lnTo>
                          <a:pt x="131" y="228"/>
                        </a:lnTo>
                        <a:lnTo>
                          <a:pt x="136" y="261"/>
                        </a:lnTo>
                        <a:lnTo>
                          <a:pt x="142" y="295"/>
                        </a:lnTo>
                        <a:lnTo>
                          <a:pt x="148" y="331"/>
                        </a:lnTo>
                        <a:lnTo>
                          <a:pt x="158" y="368"/>
                        </a:lnTo>
                        <a:lnTo>
                          <a:pt x="163" y="395"/>
                        </a:lnTo>
                        <a:lnTo>
                          <a:pt x="172" y="427"/>
                        </a:lnTo>
                        <a:lnTo>
                          <a:pt x="178" y="450"/>
                        </a:lnTo>
                        <a:lnTo>
                          <a:pt x="183" y="474"/>
                        </a:lnTo>
                        <a:lnTo>
                          <a:pt x="186" y="502"/>
                        </a:lnTo>
                        <a:lnTo>
                          <a:pt x="188" y="529"/>
                        </a:lnTo>
                        <a:lnTo>
                          <a:pt x="190" y="562"/>
                        </a:lnTo>
                        <a:lnTo>
                          <a:pt x="195" y="603"/>
                        </a:lnTo>
                        <a:lnTo>
                          <a:pt x="200" y="638"/>
                        </a:lnTo>
                        <a:lnTo>
                          <a:pt x="204" y="676"/>
                        </a:lnTo>
                        <a:lnTo>
                          <a:pt x="209" y="711"/>
                        </a:lnTo>
                        <a:lnTo>
                          <a:pt x="211" y="743"/>
                        </a:lnTo>
                        <a:lnTo>
                          <a:pt x="215" y="796"/>
                        </a:lnTo>
                        <a:lnTo>
                          <a:pt x="216" y="834"/>
                        </a:lnTo>
                        <a:lnTo>
                          <a:pt x="216" y="878"/>
                        </a:lnTo>
                        <a:lnTo>
                          <a:pt x="217" y="906"/>
                        </a:lnTo>
                        <a:lnTo>
                          <a:pt x="216" y="945"/>
                        </a:lnTo>
                        <a:lnTo>
                          <a:pt x="214" y="989"/>
                        </a:lnTo>
                        <a:lnTo>
                          <a:pt x="210" y="1025"/>
                        </a:lnTo>
                        <a:lnTo>
                          <a:pt x="213" y="1068"/>
                        </a:lnTo>
                        <a:lnTo>
                          <a:pt x="214" y="1108"/>
                        </a:lnTo>
                        <a:lnTo>
                          <a:pt x="209" y="1132"/>
                        </a:lnTo>
                        <a:lnTo>
                          <a:pt x="206" y="1157"/>
                        </a:lnTo>
                        <a:lnTo>
                          <a:pt x="202" y="1172"/>
                        </a:lnTo>
                        <a:lnTo>
                          <a:pt x="203" y="1191"/>
                        </a:lnTo>
                        <a:lnTo>
                          <a:pt x="207" y="1206"/>
                        </a:lnTo>
                        <a:lnTo>
                          <a:pt x="178" y="1201"/>
                        </a:lnTo>
                        <a:lnTo>
                          <a:pt x="161" y="1195"/>
                        </a:lnTo>
                        <a:lnTo>
                          <a:pt x="141" y="1188"/>
                        </a:lnTo>
                        <a:lnTo>
                          <a:pt x="123" y="1180"/>
                        </a:lnTo>
                        <a:lnTo>
                          <a:pt x="130" y="1149"/>
                        </a:lnTo>
                        <a:lnTo>
                          <a:pt x="133" y="1113"/>
                        </a:lnTo>
                        <a:lnTo>
                          <a:pt x="136" y="1074"/>
                        </a:lnTo>
                        <a:lnTo>
                          <a:pt x="140" y="1029"/>
                        </a:lnTo>
                        <a:lnTo>
                          <a:pt x="146" y="974"/>
                        </a:lnTo>
                        <a:lnTo>
                          <a:pt x="149" y="911"/>
                        </a:lnTo>
                        <a:lnTo>
                          <a:pt x="144" y="856"/>
                        </a:lnTo>
                        <a:lnTo>
                          <a:pt x="142" y="799"/>
                        </a:lnTo>
                        <a:lnTo>
                          <a:pt x="136" y="738"/>
                        </a:lnTo>
                        <a:lnTo>
                          <a:pt x="130" y="686"/>
                        </a:lnTo>
                        <a:lnTo>
                          <a:pt x="124" y="635"/>
                        </a:lnTo>
                        <a:lnTo>
                          <a:pt x="120" y="590"/>
                        </a:lnTo>
                        <a:lnTo>
                          <a:pt x="117" y="546"/>
                        </a:lnTo>
                        <a:lnTo>
                          <a:pt x="113" y="507"/>
                        </a:lnTo>
                        <a:lnTo>
                          <a:pt x="111" y="466"/>
                        </a:lnTo>
                        <a:lnTo>
                          <a:pt x="105" y="421"/>
                        </a:lnTo>
                        <a:lnTo>
                          <a:pt x="98" y="371"/>
                        </a:lnTo>
                        <a:lnTo>
                          <a:pt x="85" y="329"/>
                        </a:lnTo>
                        <a:lnTo>
                          <a:pt x="73" y="286"/>
                        </a:lnTo>
                        <a:lnTo>
                          <a:pt x="63" y="249"/>
                        </a:lnTo>
                        <a:lnTo>
                          <a:pt x="56" y="214"/>
                        </a:lnTo>
                        <a:lnTo>
                          <a:pt x="51" y="174"/>
                        </a:lnTo>
                        <a:lnTo>
                          <a:pt x="45" y="134"/>
                        </a:lnTo>
                        <a:lnTo>
                          <a:pt x="31" y="89"/>
                        </a:lnTo>
                        <a:lnTo>
                          <a:pt x="16" y="44"/>
                        </a:lnTo>
                        <a:close/>
                      </a:path>
                    </a:pathLst>
                  </a:custGeom>
                  <a:solidFill>
                    <a:srgbClr val="404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6676" name="Freeform 52"/>
                <p:cNvSpPr>
                  <a:spLocks/>
                </p:cNvSpPr>
                <p:nvPr/>
              </p:nvSpPr>
              <p:spPr bwMode="auto">
                <a:xfrm>
                  <a:off x="3728" y="1350"/>
                  <a:ext cx="29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35"/>
                    </a:cxn>
                    <a:cxn ang="0">
                      <a:pos x="27" y="68"/>
                    </a:cxn>
                    <a:cxn ang="0">
                      <a:pos x="39" y="103"/>
                    </a:cxn>
                    <a:cxn ang="0">
                      <a:pos x="50" y="141"/>
                    </a:cxn>
                    <a:cxn ang="0">
                      <a:pos x="57" y="177"/>
                    </a:cxn>
                    <a:cxn ang="0">
                      <a:pos x="66" y="214"/>
                    </a:cxn>
                    <a:cxn ang="0">
                      <a:pos x="74" y="259"/>
                    </a:cxn>
                    <a:cxn ang="0">
                      <a:pos x="83" y="314"/>
                    </a:cxn>
                    <a:cxn ang="0">
                      <a:pos x="93" y="370"/>
                    </a:cxn>
                    <a:cxn ang="0">
                      <a:pos x="99" y="407"/>
                    </a:cxn>
                    <a:cxn ang="0">
                      <a:pos x="107" y="456"/>
                    </a:cxn>
                    <a:cxn ang="0">
                      <a:pos x="113" y="503"/>
                    </a:cxn>
                    <a:cxn ang="0">
                      <a:pos x="117" y="549"/>
                    </a:cxn>
                    <a:cxn ang="0">
                      <a:pos x="120" y="598"/>
                    </a:cxn>
                    <a:cxn ang="0">
                      <a:pos x="123" y="648"/>
                    </a:cxn>
                    <a:cxn ang="0">
                      <a:pos x="126" y="705"/>
                    </a:cxn>
                    <a:cxn ang="0">
                      <a:pos x="131" y="759"/>
                    </a:cxn>
                    <a:cxn ang="0">
                      <a:pos x="135" y="817"/>
                    </a:cxn>
                    <a:cxn ang="0">
                      <a:pos x="138" y="860"/>
                    </a:cxn>
                    <a:cxn ang="0">
                      <a:pos x="143" y="897"/>
                    </a:cxn>
                    <a:cxn ang="0">
                      <a:pos x="146" y="944"/>
                    </a:cxn>
                    <a:cxn ang="0">
                      <a:pos x="145" y="990"/>
                    </a:cxn>
                    <a:cxn ang="0">
                      <a:pos x="142" y="1035"/>
                    </a:cxn>
                    <a:cxn ang="0">
                      <a:pos x="140" y="1088"/>
                    </a:cxn>
                  </a:cxnLst>
                  <a:rect l="0" t="0" r="r" b="b"/>
                  <a:pathLst>
                    <a:path w="146" h="1088">
                      <a:moveTo>
                        <a:pt x="0" y="0"/>
                      </a:moveTo>
                      <a:lnTo>
                        <a:pt x="13" y="35"/>
                      </a:lnTo>
                      <a:lnTo>
                        <a:pt x="27" y="68"/>
                      </a:lnTo>
                      <a:lnTo>
                        <a:pt x="39" y="103"/>
                      </a:lnTo>
                      <a:lnTo>
                        <a:pt x="50" y="141"/>
                      </a:lnTo>
                      <a:lnTo>
                        <a:pt x="57" y="177"/>
                      </a:lnTo>
                      <a:lnTo>
                        <a:pt x="66" y="214"/>
                      </a:lnTo>
                      <a:lnTo>
                        <a:pt x="74" y="259"/>
                      </a:lnTo>
                      <a:lnTo>
                        <a:pt x="83" y="314"/>
                      </a:lnTo>
                      <a:lnTo>
                        <a:pt x="93" y="370"/>
                      </a:lnTo>
                      <a:lnTo>
                        <a:pt x="99" y="407"/>
                      </a:lnTo>
                      <a:lnTo>
                        <a:pt x="107" y="456"/>
                      </a:lnTo>
                      <a:lnTo>
                        <a:pt x="113" y="503"/>
                      </a:lnTo>
                      <a:lnTo>
                        <a:pt x="117" y="549"/>
                      </a:lnTo>
                      <a:lnTo>
                        <a:pt x="120" y="598"/>
                      </a:lnTo>
                      <a:lnTo>
                        <a:pt x="123" y="648"/>
                      </a:lnTo>
                      <a:lnTo>
                        <a:pt x="126" y="705"/>
                      </a:lnTo>
                      <a:lnTo>
                        <a:pt x="131" y="759"/>
                      </a:lnTo>
                      <a:lnTo>
                        <a:pt x="135" y="817"/>
                      </a:lnTo>
                      <a:lnTo>
                        <a:pt x="138" y="860"/>
                      </a:lnTo>
                      <a:lnTo>
                        <a:pt x="143" y="897"/>
                      </a:lnTo>
                      <a:lnTo>
                        <a:pt x="146" y="944"/>
                      </a:lnTo>
                      <a:lnTo>
                        <a:pt x="145" y="990"/>
                      </a:lnTo>
                      <a:lnTo>
                        <a:pt x="142" y="1035"/>
                      </a:lnTo>
                      <a:lnTo>
                        <a:pt x="140" y="1088"/>
                      </a:lnTo>
                    </a:path>
                  </a:pathLst>
                </a:custGeom>
                <a:noFill/>
                <a:ln w="4763">
                  <a:solidFill>
                    <a:srgbClr val="C0C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26677" name="Group 53"/>
            <p:cNvGrpSpPr>
              <a:grpSpLocks/>
            </p:cNvGrpSpPr>
            <p:nvPr/>
          </p:nvGrpSpPr>
          <p:grpSpPr bwMode="auto">
            <a:xfrm>
              <a:off x="3690" y="1322"/>
              <a:ext cx="56" cy="26"/>
              <a:chOff x="3690" y="1322"/>
              <a:chExt cx="56" cy="26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3690" y="1322"/>
                <a:ext cx="56" cy="26"/>
              </a:xfrm>
              <a:prstGeom prst="ellipse">
                <a:avLst/>
              </a:prstGeom>
              <a:solidFill>
                <a:srgbClr val="4040FF"/>
              </a:solidFill>
              <a:ln w="3175">
                <a:solidFill>
                  <a:srgbClr val="000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679" name="Oval 55"/>
              <p:cNvSpPr>
                <a:spLocks noChangeArrowheads="1"/>
              </p:cNvSpPr>
              <p:nvPr/>
            </p:nvSpPr>
            <p:spPr bwMode="auto">
              <a:xfrm>
                <a:off x="3696" y="1324"/>
                <a:ext cx="43" cy="21"/>
              </a:xfrm>
              <a:prstGeom prst="ellipse">
                <a:avLst/>
              </a:prstGeom>
              <a:solidFill>
                <a:srgbClr val="000080"/>
              </a:solidFill>
              <a:ln w="3175">
                <a:solidFill>
                  <a:srgbClr val="000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680" name="Oval 56"/>
              <p:cNvSpPr>
                <a:spLocks noChangeArrowheads="1"/>
              </p:cNvSpPr>
              <p:nvPr/>
            </p:nvSpPr>
            <p:spPr bwMode="auto">
              <a:xfrm>
                <a:off x="3699" y="1327"/>
                <a:ext cx="37" cy="16"/>
              </a:xfrm>
              <a:prstGeom prst="ellipse">
                <a:avLst/>
              </a:prstGeom>
              <a:solidFill>
                <a:srgbClr val="400040"/>
              </a:solidFill>
              <a:ln w="3175">
                <a:solidFill>
                  <a:srgbClr val="00002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26681" name="Group 57"/>
          <p:cNvGrpSpPr>
            <a:grpSpLocks/>
          </p:cNvGrpSpPr>
          <p:nvPr/>
        </p:nvGrpSpPr>
        <p:grpSpPr bwMode="auto">
          <a:xfrm rot="449735" flipH="1">
            <a:off x="3890963" y="5475288"/>
            <a:ext cx="119062" cy="879475"/>
            <a:chOff x="3689" y="1332"/>
            <a:chExt cx="87" cy="251"/>
          </a:xfrm>
        </p:grpSpPr>
        <p:grpSp>
          <p:nvGrpSpPr>
            <p:cNvPr id="26682" name="Group 58"/>
            <p:cNvGrpSpPr>
              <a:grpSpLocks/>
            </p:cNvGrpSpPr>
            <p:nvPr/>
          </p:nvGrpSpPr>
          <p:grpSpPr bwMode="auto">
            <a:xfrm>
              <a:off x="3689" y="1332"/>
              <a:ext cx="87" cy="251"/>
              <a:chOff x="3689" y="1332"/>
              <a:chExt cx="87" cy="251"/>
            </a:xfrm>
          </p:grpSpPr>
          <p:sp>
            <p:nvSpPr>
              <p:cNvPr id="26683" name="Freeform 59"/>
              <p:cNvSpPr>
                <a:spLocks/>
              </p:cNvSpPr>
              <p:nvPr/>
            </p:nvSpPr>
            <p:spPr bwMode="auto">
              <a:xfrm>
                <a:off x="3689" y="1336"/>
                <a:ext cx="38" cy="242"/>
              </a:xfrm>
              <a:custGeom>
                <a:avLst/>
                <a:gdLst/>
                <a:ahLst/>
                <a:cxnLst>
                  <a:cxn ang="0">
                    <a:pos x="58" y="74"/>
                  </a:cxn>
                  <a:cxn ang="0">
                    <a:pos x="43" y="29"/>
                  </a:cxn>
                  <a:cxn ang="0">
                    <a:pos x="0" y="0"/>
                  </a:cxn>
                  <a:cxn ang="0">
                    <a:pos x="3" y="31"/>
                  </a:cxn>
                  <a:cxn ang="0">
                    <a:pos x="10" y="64"/>
                  </a:cxn>
                  <a:cxn ang="0">
                    <a:pos x="16" y="99"/>
                  </a:cxn>
                  <a:cxn ang="0">
                    <a:pos x="23" y="140"/>
                  </a:cxn>
                  <a:cxn ang="0">
                    <a:pos x="32" y="189"/>
                  </a:cxn>
                  <a:cxn ang="0">
                    <a:pos x="43" y="235"/>
                  </a:cxn>
                  <a:cxn ang="0">
                    <a:pos x="51" y="274"/>
                  </a:cxn>
                  <a:cxn ang="0">
                    <a:pos x="59" y="312"/>
                  </a:cxn>
                  <a:cxn ang="0">
                    <a:pos x="68" y="353"/>
                  </a:cxn>
                  <a:cxn ang="0">
                    <a:pos x="78" y="398"/>
                  </a:cxn>
                  <a:cxn ang="0">
                    <a:pos x="86" y="445"/>
                  </a:cxn>
                  <a:cxn ang="0">
                    <a:pos x="96" y="496"/>
                  </a:cxn>
                  <a:cxn ang="0">
                    <a:pos x="101" y="524"/>
                  </a:cxn>
                  <a:cxn ang="0">
                    <a:pos x="106" y="560"/>
                  </a:cxn>
                  <a:cxn ang="0">
                    <a:pos x="111" y="603"/>
                  </a:cxn>
                  <a:cxn ang="0">
                    <a:pos x="115" y="643"/>
                  </a:cxn>
                  <a:cxn ang="0">
                    <a:pos x="123" y="694"/>
                  </a:cxn>
                  <a:cxn ang="0">
                    <a:pos x="129" y="747"/>
                  </a:cxn>
                  <a:cxn ang="0">
                    <a:pos x="134" y="789"/>
                  </a:cxn>
                  <a:cxn ang="0">
                    <a:pos x="135" y="831"/>
                  </a:cxn>
                  <a:cxn ang="0">
                    <a:pos x="137" y="866"/>
                  </a:cxn>
                  <a:cxn ang="0">
                    <a:pos x="140" y="911"/>
                  </a:cxn>
                  <a:cxn ang="0">
                    <a:pos x="142" y="960"/>
                  </a:cxn>
                  <a:cxn ang="0">
                    <a:pos x="140" y="1004"/>
                  </a:cxn>
                  <a:cxn ang="0">
                    <a:pos x="141" y="1057"/>
                  </a:cxn>
                  <a:cxn ang="0">
                    <a:pos x="143" y="1088"/>
                  </a:cxn>
                  <a:cxn ang="0">
                    <a:pos x="141" y="1114"/>
                  </a:cxn>
                  <a:cxn ang="0">
                    <a:pos x="139" y="1146"/>
                  </a:cxn>
                  <a:cxn ang="0">
                    <a:pos x="140" y="1169"/>
                  </a:cxn>
                  <a:cxn ang="0">
                    <a:pos x="144" y="1184"/>
                  </a:cxn>
                  <a:cxn ang="0">
                    <a:pos x="153" y="1198"/>
                  </a:cxn>
                  <a:cxn ang="0">
                    <a:pos x="165" y="1210"/>
                  </a:cxn>
                  <a:cxn ang="0">
                    <a:pos x="171" y="1179"/>
                  </a:cxn>
                  <a:cxn ang="0">
                    <a:pos x="175" y="1143"/>
                  </a:cxn>
                  <a:cxn ang="0">
                    <a:pos x="178" y="1104"/>
                  </a:cxn>
                  <a:cxn ang="0">
                    <a:pos x="182" y="1059"/>
                  </a:cxn>
                  <a:cxn ang="0">
                    <a:pos x="188" y="1004"/>
                  </a:cxn>
                  <a:cxn ang="0">
                    <a:pos x="191" y="941"/>
                  </a:cxn>
                  <a:cxn ang="0">
                    <a:pos x="185" y="886"/>
                  </a:cxn>
                  <a:cxn ang="0">
                    <a:pos x="184" y="829"/>
                  </a:cxn>
                  <a:cxn ang="0">
                    <a:pos x="178" y="768"/>
                  </a:cxn>
                  <a:cxn ang="0">
                    <a:pos x="171" y="715"/>
                  </a:cxn>
                  <a:cxn ang="0">
                    <a:pos x="166" y="665"/>
                  </a:cxn>
                  <a:cxn ang="0">
                    <a:pos x="162" y="620"/>
                  </a:cxn>
                  <a:cxn ang="0">
                    <a:pos x="158" y="575"/>
                  </a:cxn>
                  <a:cxn ang="0">
                    <a:pos x="155" y="537"/>
                  </a:cxn>
                  <a:cxn ang="0">
                    <a:pos x="153" y="496"/>
                  </a:cxn>
                  <a:cxn ang="0">
                    <a:pos x="147" y="451"/>
                  </a:cxn>
                  <a:cxn ang="0">
                    <a:pos x="141" y="401"/>
                  </a:cxn>
                  <a:cxn ang="0">
                    <a:pos x="128" y="359"/>
                  </a:cxn>
                  <a:cxn ang="0">
                    <a:pos x="116" y="315"/>
                  </a:cxn>
                  <a:cxn ang="0">
                    <a:pos x="106" y="279"/>
                  </a:cxn>
                  <a:cxn ang="0">
                    <a:pos x="99" y="244"/>
                  </a:cxn>
                  <a:cxn ang="0">
                    <a:pos x="93" y="204"/>
                  </a:cxn>
                  <a:cxn ang="0">
                    <a:pos x="87" y="164"/>
                  </a:cxn>
                  <a:cxn ang="0">
                    <a:pos x="73" y="119"/>
                  </a:cxn>
                  <a:cxn ang="0">
                    <a:pos x="58" y="74"/>
                  </a:cxn>
                </a:cxnLst>
                <a:rect l="0" t="0" r="r" b="b"/>
                <a:pathLst>
                  <a:path w="191" h="1210">
                    <a:moveTo>
                      <a:pt x="58" y="74"/>
                    </a:moveTo>
                    <a:lnTo>
                      <a:pt x="43" y="29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10" y="64"/>
                    </a:lnTo>
                    <a:lnTo>
                      <a:pt x="16" y="99"/>
                    </a:lnTo>
                    <a:lnTo>
                      <a:pt x="23" y="140"/>
                    </a:lnTo>
                    <a:lnTo>
                      <a:pt x="32" y="189"/>
                    </a:lnTo>
                    <a:lnTo>
                      <a:pt x="43" y="235"/>
                    </a:lnTo>
                    <a:lnTo>
                      <a:pt x="51" y="274"/>
                    </a:lnTo>
                    <a:lnTo>
                      <a:pt x="59" y="312"/>
                    </a:lnTo>
                    <a:lnTo>
                      <a:pt x="68" y="353"/>
                    </a:lnTo>
                    <a:lnTo>
                      <a:pt x="78" y="398"/>
                    </a:lnTo>
                    <a:lnTo>
                      <a:pt x="86" y="445"/>
                    </a:lnTo>
                    <a:lnTo>
                      <a:pt x="96" y="496"/>
                    </a:lnTo>
                    <a:lnTo>
                      <a:pt x="101" y="524"/>
                    </a:lnTo>
                    <a:lnTo>
                      <a:pt x="106" y="560"/>
                    </a:lnTo>
                    <a:lnTo>
                      <a:pt x="111" y="603"/>
                    </a:lnTo>
                    <a:lnTo>
                      <a:pt x="115" y="643"/>
                    </a:lnTo>
                    <a:lnTo>
                      <a:pt x="123" y="694"/>
                    </a:lnTo>
                    <a:lnTo>
                      <a:pt x="129" y="747"/>
                    </a:lnTo>
                    <a:lnTo>
                      <a:pt x="134" y="789"/>
                    </a:lnTo>
                    <a:lnTo>
                      <a:pt x="135" y="831"/>
                    </a:lnTo>
                    <a:lnTo>
                      <a:pt x="137" y="866"/>
                    </a:lnTo>
                    <a:lnTo>
                      <a:pt x="140" y="911"/>
                    </a:lnTo>
                    <a:lnTo>
                      <a:pt x="142" y="960"/>
                    </a:lnTo>
                    <a:lnTo>
                      <a:pt x="140" y="1004"/>
                    </a:lnTo>
                    <a:lnTo>
                      <a:pt x="141" y="1057"/>
                    </a:lnTo>
                    <a:lnTo>
                      <a:pt x="143" y="1088"/>
                    </a:lnTo>
                    <a:lnTo>
                      <a:pt x="141" y="1114"/>
                    </a:lnTo>
                    <a:lnTo>
                      <a:pt x="139" y="1146"/>
                    </a:lnTo>
                    <a:lnTo>
                      <a:pt x="140" y="1169"/>
                    </a:lnTo>
                    <a:lnTo>
                      <a:pt x="144" y="1184"/>
                    </a:lnTo>
                    <a:lnTo>
                      <a:pt x="153" y="1198"/>
                    </a:lnTo>
                    <a:lnTo>
                      <a:pt x="165" y="1210"/>
                    </a:lnTo>
                    <a:lnTo>
                      <a:pt x="171" y="1179"/>
                    </a:lnTo>
                    <a:lnTo>
                      <a:pt x="175" y="1143"/>
                    </a:lnTo>
                    <a:lnTo>
                      <a:pt x="178" y="1104"/>
                    </a:lnTo>
                    <a:lnTo>
                      <a:pt x="182" y="1059"/>
                    </a:lnTo>
                    <a:lnTo>
                      <a:pt x="188" y="1004"/>
                    </a:lnTo>
                    <a:lnTo>
                      <a:pt x="191" y="941"/>
                    </a:lnTo>
                    <a:lnTo>
                      <a:pt x="185" y="886"/>
                    </a:lnTo>
                    <a:lnTo>
                      <a:pt x="184" y="829"/>
                    </a:lnTo>
                    <a:lnTo>
                      <a:pt x="178" y="768"/>
                    </a:lnTo>
                    <a:lnTo>
                      <a:pt x="171" y="715"/>
                    </a:lnTo>
                    <a:lnTo>
                      <a:pt x="166" y="665"/>
                    </a:lnTo>
                    <a:lnTo>
                      <a:pt x="162" y="620"/>
                    </a:lnTo>
                    <a:lnTo>
                      <a:pt x="158" y="575"/>
                    </a:lnTo>
                    <a:lnTo>
                      <a:pt x="155" y="537"/>
                    </a:lnTo>
                    <a:lnTo>
                      <a:pt x="153" y="496"/>
                    </a:lnTo>
                    <a:lnTo>
                      <a:pt x="147" y="451"/>
                    </a:lnTo>
                    <a:lnTo>
                      <a:pt x="141" y="401"/>
                    </a:lnTo>
                    <a:lnTo>
                      <a:pt x="128" y="359"/>
                    </a:lnTo>
                    <a:lnTo>
                      <a:pt x="116" y="315"/>
                    </a:lnTo>
                    <a:lnTo>
                      <a:pt x="106" y="279"/>
                    </a:lnTo>
                    <a:lnTo>
                      <a:pt x="99" y="244"/>
                    </a:lnTo>
                    <a:lnTo>
                      <a:pt x="93" y="204"/>
                    </a:lnTo>
                    <a:lnTo>
                      <a:pt x="87" y="164"/>
                    </a:lnTo>
                    <a:lnTo>
                      <a:pt x="73" y="119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000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684" name="Freeform 60"/>
              <p:cNvSpPr>
                <a:spLocks/>
              </p:cNvSpPr>
              <p:nvPr/>
            </p:nvSpPr>
            <p:spPr bwMode="auto">
              <a:xfrm>
                <a:off x="3736" y="1332"/>
                <a:ext cx="40" cy="25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0" y="82"/>
                  </a:cxn>
                  <a:cxn ang="0">
                    <a:pos x="43" y="156"/>
                  </a:cxn>
                  <a:cxn ang="0">
                    <a:pos x="64" y="252"/>
                  </a:cxn>
                  <a:cxn ang="0">
                    <a:pos x="83" y="351"/>
                  </a:cxn>
                  <a:cxn ang="0">
                    <a:pos x="97" y="449"/>
                  </a:cxn>
                  <a:cxn ang="0">
                    <a:pos x="116" y="542"/>
                  </a:cxn>
                  <a:cxn ang="0">
                    <a:pos x="119" y="641"/>
                  </a:cxn>
                  <a:cxn ang="0">
                    <a:pos x="126" y="739"/>
                  </a:cxn>
                  <a:cxn ang="0">
                    <a:pos x="133" y="867"/>
                  </a:cxn>
                  <a:cxn ang="0">
                    <a:pos x="148" y="975"/>
                  </a:cxn>
                  <a:cxn ang="0">
                    <a:pos x="150" y="1068"/>
                  </a:cxn>
                  <a:cxn ang="0">
                    <a:pos x="145" y="1175"/>
                  </a:cxn>
                  <a:cxn ang="0">
                    <a:pos x="140" y="1254"/>
                  </a:cxn>
                  <a:cxn ang="0">
                    <a:pos x="171" y="1240"/>
                  </a:cxn>
                  <a:cxn ang="0">
                    <a:pos x="192" y="1222"/>
                  </a:cxn>
                  <a:cxn ang="0">
                    <a:pos x="192" y="1179"/>
                  </a:cxn>
                  <a:cxn ang="0">
                    <a:pos x="192" y="1106"/>
                  </a:cxn>
                  <a:cxn ang="0">
                    <a:pos x="198" y="1045"/>
                  </a:cxn>
                  <a:cxn ang="0">
                    <a:pos x="194" y="979"/>
                  </a:cxn>
                  <a:cxn ang="0">
                    <a:pos x="191" y="922"/>
                  </a:cxn>
                  <a:cxn ang="0">
                    <a:pos x="180" y="863"/>
                  </a:cxn>
                  <a:cxn ang="0">
                    <a:pos x="177" y="794"/>
                  </a:cxn>
                  <a:cxn ang="0">
                    <a:pos x="174" y="715"/>
                  </a:cxn>
                  <a:cxn ang="0">
                    <a:pos x="165" y="628"/>
                  </a:cxn>
                  <a:cxn ang="0">
                    <a:pos x="157" y="543"/>
                  </a:cxn>
                  <a:cxn ang="0">
                    <a:pos x="149" y="477"/>
                  </a:cxn>
                  <a:cxn ang="0">
                    <a:pos x="139" y="407"/>
                  </a:cxn>
                  <a:cxn ang="0">
                    <a:pos x="126" y="326"/>
                  </a:cxn>
                  <a:cxn ang="0">
                    <a:pos x="110" y="243"/>
                  </a:cxn>
                  <a:cxn ang="0">
                    <a:pos x="90" y="144"/>
                  </a:cxn>
                  <a:cxn ang="0">
                    <a:pos x="64" y="39"/>
                  </a:cxn>
                </a:cxnLst>
                <a:rect l="0" t="0" r="r" b="b"/>
                <a:pathLst>
                  <a:path w="198" h="1254">
                    <a:moveTo>
                      <a:pt x="51" y="0"/>
                    </a:moveTo>
                    <a:lnTo>
                      <a:pt x="0" y="40"/>
                    </a:lnTo>
                    <a:lnTo>
                      <a:pt x="17" y="60"/>
                    </a:lnTo>
                    <a:lnTo>
                      <a:pt x="30" y="82"/>
                    </a:lnTo>
                    <a:lnTo>
                      <a:pt x="37" y="112"/>
                    </a:lnTo>
                    <a:lnTo>
                      <a:pt x="43" y="156"/>
                    </a:lnTo>
                    <a:lnTo>
                      <a:pt x="52" y="198"/>
                    </a:lnTo>
                    <a:lnTo>
                      <a:pt x="64" y="252"/>
                    </a:lnTo>
                    <a:lnTo>
                      <a:pt x="73" y="305"/>
                    </a:lnTo>
                    <a:lnTo>
                      <a:pt x="83" y="351"/>
                    </a:lnTo>
                    <a:lnTo>
                      <a:pt x="90" y="403"/>
                    </a:lnTo>
                    <a:lnTo>
                      <a:pt x="97" y="449"/>
                    </a:lnTo>
                    <a:lnTo>
                      <a:pt x="107" y="500"/>
                    </a:lnTo>
                    <a:lnTo>
                      <a:pt x="116" y="542"/>
                    </a:lnTo>
                    <a:lnTo>
                      <a:pt x="123" y="592"/>
                    </a:lnTo>
                    <a:lnTo>
                      <a:pt x="119" y="641"/>
                    </a:lnTo>
                    <a:lnTo>
                      <a:pt x="123" y="684"/>
                    </a:lnTo>
                    <a:lnTo>
                      <a:pt x="126" y="739"/>
                    </a:lnTo>
                    <a:lnTo>
                      <a:pt x="128" y="800"/>
                    </a:lnTo>
                    <a:lnTo>
                      <a:pt x="133" y="867"/>
                    </a:lnTo>
                    <a:lnTo>
                      <a:pt x="141" y="931"/>
                    </a:lnTo>
                    <a:lnTo>
                      <a:pt x="148" y="975"/>
                    </a:lnTo>
                    <a:lnTo>
                      <a:pt x="148" y="1017"/>
                    </a:lnTo>
                    <a:lnTo>
                      <a:pt x="150" y="1068"/>
                    </a:lnTo>
                    <a:lnTo>
                      <a:pt x="146" y="1127"/>
                    </a:lnTo>
                    <a:lnTo>
                      <a:pt x="145" y="1175"/>
                    </a:lnTo>
                    <a:lnTo>
                      <a:pt x="139" y="1218"/>
                    </a:lnTo>
                    <a:lnTo>
                      <a:pt x="140" y="1254"/>
                    </a:lnTo>
                    <a:lnTo>
                      <a:pt x="159" y="1247"/>
                    </a:lnTo>
                    <a:lnTo>
                      <a:pt x="171" y="1240"/>
                    </a:lnTo>
                    <a:lnTo>
                      <a:pt x="183" y="1232"/>
                    </a:lnTo>
                    <a:lnTo>
                      <a:pt x="192" y="1222"/>
                    </a:lnTo>
                    <a:lnTo>
                      <a:pt x="194" y="1212"/>
                    </a:lnTo>
                    <a:lnTo>
                      <a:pt x="192" y="1179"/>
                    </a:lnTo>
                    <a:lnTo>
                      <a:pt x="190" y="1148"/>
                    </a:lnTo>
                    <a:lnTo>
                      <a:pt x="192" y="1106"/>
                    </a:lnTo>
                    <a:lnTo>
                      <a:pt x="195" y="1074"/>
                    </a:lnTo>
                    <a:lnTo>
                      <a:pt x="198" y="1045"/>
                    </a:lnTo>
                    <a:lnTo>
                      <a:pt x="196" y="1017"/>
                    </a:lnTo>
                    <a:lnTo>
                      <a:pt x="194" y="979"/>
                    </a:lnTo>
                    <a:lnTo>
                      <a:pt x="193" y="952"/>
                    </a:lnTo>
                    <a:lnTo>
                      <a:pt x="191" y="922"/>
                    </a:lnTo>
                    <a:lnTo>
                      <a:pt x="185" y="894"/>
                    </a:lnTo>
                    <a:lnTo>
                      <a:pt x="180" y="863"/>
                    </a:lnTo>
                    <a:lnTo>
                      <a:pt x="179" y="825"/>
                    </a:lnTo>
                    <a:lnTo>
                      <a:pt x="177" y="794"/>
                    </a:lnTo>
                    <a:lnTo>
                      <a:pt x="176" y="755"/>
                    </a:lnTo>
                    <a:lnTo>
                      <a:pt x="174" y="715"/>
                    </a:lnTo>
                    <a:lnTo>
                      <a:pt x="170" y="674"/>
                    </a:lnTo>
                    <a:lnTo>
                      <a:pt x="165" y="628"/>
                    </a:lnTo>
                    <a:lnTo>
                      <a:pt x="161" y="584"/>
                    </a:lnTo>
                    <a:lnTo>
                      <a:pt x="157" y="543"/>
                    </a:lnTo>
                    <a:lnTo>
                      <a:pt x="153" y="512"/>
                    </a:lnTo>
                    <a:lnTo>
                      <a:pt x="149" y="477"/>
                    </a:lnTo>
                    <a:lnTo>
                      <a:pt x="145" y="444"/>
                    </a:lnTo>
                    <a:lnTo>
                      <a:pt x="139" y="407"/>
                    </a:lnTo>
                    <a:lnTo>
                      <a:pt x="133" y="368"/>
                    </a:lnTo>
                    <a:lnTo>
                      <a:pt x="126" y="326"/>
                    </a:lnTo>
                    <a:lnTo>
                      <a:pt x="120" y="290"/>
                    </a:lnTo>
                    <a:lnTo>
                      <a:pt x="110" y="243"/>
                    </a:lnTo>
                    <a:lnTo>
                      <a:pt x="100" y="199"/>
                    </a:lnTo>
                    <a:lnTo>
                      <a:pt x="90" y="144"/>
                    </a:lnTo>
                    <a:lnTo>
                      <a:pt x="76" y="85"/>
                    </a:lnTo>
                    <a:lnTo>
                      <a:pt x="64" y="3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6685" name="Freeform 61"/>
            <p:cNvSpPr>
              <a:spLocks/>
            </p:cNvSpPr>
            <p:nvPr/>
          </p:nvSpPr>
          <p:spPr bwMode="auto">
            <a:xfrm>
              <a:off x="3698" y="1342"/>
              <a:ext cx="43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60"/>
                </a:cxn>
                <a:cxn ang="0">
                  <a:pos x="95" y="116"/>
                </a:cxn>
                <a:cxn ang="0">
                  <a:pos x="113" y="166"/>
                </a:cxn>
                <a:cxn ang="0">
                  <a:pos x="131" y="228"/>
                </a:cxn>
                <a:cxn ang="0">
                  <a:pos x="142" y="295"/>
                </a:cxn>
                <a:cxn ang="0">
                  <a:pos x="158" y="368"/>
                </a:cxn>
                <a:cxn ang="0">
                  <a:pos x="172" y="427"/>
                </a:cxn>
                <a:cxn ang="0">
                  <a:pos x="183" y="474"/>
                </a:cxn>
                <a:cxn ang="0">
                  <a:pos x="188" y="529"/>
                </a:cxn>
                <a:cxn ang="0">
                  <a:pos x="195" y="603"/>
                </a:cxn>
                <a:cxn ang="0">
                  <a:pos x="204" y="676"/>
                </a:cxn>
                <a:cxn ang="0">
                  <a:pos x="211" y="743"/>
                </a:cxn>
                <a:cxn ang="0">
                  <a:pos x="216" y="834"/>
                </a:cxn>
                <a:cxn ang="0">
                  <a:pos x="217" y="906"/>
                </a:cxn>
                <a:cxn ang="0">
                  <a:pos x="214" y="989"/>
                </a:cxn>
                <a:cxn ang="0">
                  <a:pos x="213" y="1068"/>
                </a:cxn>
                <a:cxn ang="0">
                  <a:pos x="209" y="1132"/>
                </a:cxn>
                <a:cxn ang="0">
                  <a:pos x="202" y="1172"/>
                </a:cxn>
                <a:cxn ang="0">
                  <a:pos x="207" y="1206"/>
                </a:cxn>
                <a:cxn ang="0">
                  <a:pos x="161" y="1195"/>
                </a:cxn>
                <a:cxn ang="0">
                  <a:pos x="123" y="1180"/>
                </a:cxn>
                <a:cxn ang="0">
                  <a:pos x="133" y="1113"/>
                </a:cxn>
                <a:cxn ang="0">
                  <a:pos x="140" y="1029"/>
                </a:cxn>
                <a:cxn ang="0">
                  <a:pos x="149" y="911"/>
                </a:cxn>
                <a:cxn ang="0">
                  <a:pos x="142" y="799"/>
                </a:cxn>
                <a:cxn ang="0">
                  <a:pos x="130" y="686"/>
                </a:cxn>
                <a:cxn ang="0">
                  <a:pos x="120" y="590"/>
                </a:cxn>
                <a:cxn ang="0">
                  <a:pos x="113" y="507"/>
                </a:cxn>
                <a:cxn ang="0">
                  <a:pos x="105" y="421"/>
                </a:cxn>
                <a:cxn ang="0">
                  <a:pos x="85" y="329"/>
                </a:cxn>
                <a:cxn ang="0">
                  <a:pos x="63" y="249"/>
                </a:cxn>
                <a:cxn ang="0">
                  <a:pos x="51" y="174"/>
                </a:cxn>
                <a:cxn ang="0">
                  <a:pos x="31" y="89"/>
                </a:cxn>
              </a:cxnLst>
              <a:rect l="0" t="0" r="r" b="b"/>
              <a:pathLst>
                <a:path w="217" h="1206">
                  <a:moveTo>
                    <a:pt x="16" y="44"/>
                  </a:moveTo>
                  <a:lnTo>
                    <a:pt x="0" y="0"/>
                  </a:lnTo>
                  <a:lnTo>
                    <a:pt x="77" y="29"/>
                  </a:lnTo>
                  <a:lnTo>
                    <a:pt x="81" y="60"/>
                  </a:lnTo>
                  <a:lnTo>
                    <a:pt x="86" y="86"/>
                  </a:lnTo>
                  <a:lnTo>
                    <a:pt x="95" y="116"/>
                  </a:lnTo>
                  <a:lnTo>
                    <a:pt x="104" y="140"/>
                  </a:lnTo>
                  <a:lnTo>
                    <a:pt x="113" y="166"/>
                  </a:lnTo>
                  <a:lnTo>
                    <a:pt x="124" y="198"/>
                  </a:lnTo>
                  <a:lnTo>
                    <a:pt x="131" y="228"/>
                  </a:lnTo>
                  <a:lnTo>
                    <a:pt x="136" y="261"/>
                  </a:lnTo>
                  <a:lnTo>
                    <a:pt x="142" y="295"/>
                  </a:lnTo>
                  <a:lnTo>
                    <a:pt x="148" y="331"/>
                  </a:lnTo>
                  <a:lnTo>
                    <a:pt x="158" y="368"/>
                  </a:lnTo>
                  <a:lnTo>
                    <a:pt x="163" y="395"/>
                  </a:lnTo>
                  <a:lnTo>
                    <a:pt x="172" y="427"/>
                  </a:lnTo>
                  <a:lnTo>
                    <a:pt x="178" y="450"/>
                  </a:lnTo>
                  <a:lnTo>
                    <a:pt x="183" y="474"/>
                  </a:lnTo>
                  <a:lnTo>
                    <a:pt x="186" y="502"/>
                  </a:lnTo>
                  <a:lnTo>
                    <a:pt x="188" y="529"/>
                  </a:lnTo>
                  <a:lnTo>
                    <a:pt x="190" y="562"/>
                  </a:lnTo>
                  <a:lnTo>
                    <a:pt x="195" y="603"/>
                  </a:lnTo>
                  <a:lnTo>
                    <a:pt x="200" y="638"/>
                  </a:lnTo>
                  <a:lnTo>
                    <a:pt x="204" y="676"/>
                  </a:lnTo>
                  <a:lnTo>
                    <a:pt x="209" y="711"/>
                  </a:lnTo>
                  <a:lnTo>
                    <a:pt x="211" y="743"/>
                  </a:lnTo>
                  <a:lnTo>
                    <a:pt x="215" y="796"/>
                  </a:lnTo>
                  <a:lnTo>
                    <a:pt x="216" y="834"/>
                  </a:lnTo>
                  <a:lnTo>
                    <a:pt x="216" y="878"/>
                  </a:lnTo>
                  <a:lnTo>
                    <a:pt x="217" y="906"/>
                  </a:lnTo>
                  <a:lnTo>
                    <a:pt x="216" y="945"/>
                  </a:lnTo>
                  <a:lnTo>
                    <a:pt x="214" y="989"/>
                  </a:lnTo>
                  <a:lnTo>
                    <a:pt x="210" y="1025"/>
                  </a:lnTo>
                  <a:lnTo>
                    <a:pt x="213" y="1068"/>
                  </a:lnTo>
                  <a:lnTo>
                    <a:pt x="214" y="1108"/>
                  </a:lnTo>
                  <a:lnTo>
                    <a:pt x="209" y="1132"/>
                  </a:lnTo>
                  <a:lnTo>
                    <a:pt x="206" y="1157"/>
                  </a:lnTo>
                  <a:lnTo>
                    <a:pt x="202" y="1172"/>
                  </a:lnTo>
                  <a:lnTo>
                    <a:pt x="203" y="1191"/>
                  </a:lnTo>
                  <a:lnTo>
                    <a:pt x="207" y="1206"/>
                  </a:lnTo>
                  <a:lnTo>
                    <a:pt x="178" y="1201"/>
                  </a:lnTo>
                  <a:lnTo>
                    <a:pt x="161" y="1195"/>
                  </a:lnTo>
                  <a:lnTo>
                    <a:pt x="141" y="1188"/>
                  </a:lnTo>
                  <a:lnTo>
                    <a:pt x="123" y="1180"/>
                  </a:lnTo>
                  <a:lnTo>
                    <a:pt x="130" y="1149"/>
                  </a:lnTo>
                  <a:lnTo>
                    <a:pt x="133" y="1113"/>
                  </a:lnTo>
                  <a:lnTo>
                    <a:pt x="136" y="1074"/>
                  </a:lnTo>
                  <a:lnTo>
                    <a:pt x="140" y="1029"/>
                  </a:lnTo>
                  <a:lnTo>
                    <a:pt x="146" y="974"/>
                  </a:lnTo>
                  <a:lnTo>
                    <a:pt x="149" y="911"/>
                  </a:lnTo>
                  <a:lnTo>
                    <a:pt x="144" y="856"/>
                  </a:lnTo>
                  <a:lnTo>
                    <a:pt x="142" y="799"/>
                  </a:lnTo>
                  <a:lnTo>
                    <a:pt x="136" y="738"/>
                  </a:lnTo>
                  <a:lnTo>
                    <a:pt x="130" y="686"/>
                  </a:lnTo>
                  <a:lnTo>
                    <a:pt x="124" y="635"/>
                  </a:lnTo>
                  <a:lnTo>
                    <a:pt x="120" y="590"/>
                  </a:lnTo>
                  <a:lnTo>
                    <a:pt x="117" y="546"/>
                  </a:lnTo>
                  <a:lnTo>
                    <a:pt x="113" y="507"/>
                  </a:lnTo>
                  <a:lnTo>
                    <a:pt x="111" y="466"/>
                  </a:lnTo>
                  <a:lnTo>
                    <a:pt x="105" y="421"/>
                  </a:lnTo>
                  <a:lnTo>
                    <a:pt x="98" y="371"/>
                  </a:lnTo>
                  <a:lnTo>
                    <a:pt x="85" y="329"/>
                  </a:lnTo>
                  <a:lnTo>
                    <a:pt x="73" y="286"/>
                  </a:lnTo>
                  <a:lnTo>
                    <a:pt x="63" y="249"/>
                  </a:lnTo>
                  <a:lnTo>
                    <a:pt x="56" y="214"/>
                  </a:lnTo>
                  <a:lnTo>
                    <a:pt x="51" y="174"/>
                  </a:lnTo>
                  <a:lnTo>
                    <a:pt x="45" y="134"/>
                  </a:lnTo>
                  <a:lnTo>
                    <a:pt x="31" y="89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4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686" name="Group 62"/>
          <p:cNvGrpSpPr>
            <a:grpSpLocks/>
          </p:cNvGrpSpPr>
          <p:nvPr/>
        </p:nvGrpSpPr>
        <p:grpSpPr bwMode="auto">
          <a:xfrm rot="1028041">
            <a:off x="4152900" y="5626100"/>
            <a:ext cx="69850" cy="933450"/>
            <a:chOff x="3689" y="1332"/>
            <a:chExt cx="87" cy="252"/>
          </a:xfrm>
        </p:grpSpPr>
        <p:sp>
          <p:nvSpPr>
            <p:cNvPr id="26687" name="Freeform 63"/>
            <p:cNvSpPr>
              <a:spLocks/>
            </p:cNvSpPr>
            <p:nvPr/>
          </p:nvSpPr>
          <p:spPr bwMode="auto">
            <a:xfrm>
              <a:off x="3689" y="1332"/>
              <a:ext cx="86" cy="25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83"/>
                </a:cxn>
                <a:cxn ang="0">
                  <a:pos x="23" y="159"/>
                </a:cxn>
                <a:cxn ang="0">
                  <a:pos x="43" y="254"/>
                </a:cxn>
                <a:cxn ang="0">
                  <a:pos x="60" y="331"/>
                </a:cxn>
                <a:cxn ang="0">
                  <a:pos x="79" y="417"/>
                </a:cxn>
                <a:cxn ang="0">
                  <a:pos x="97" y="515"/>
                </a:cxn>
                <a:cxn ang="0">
                  <a:pos x="107" y="579"/>
                </a:cxn>
                <a:cxn ang="0">
                  <a:pos x="115" y="662"/>
                </a:cxn>
                <a:cxn ang="0">
                  <a:pos x="129" y="766"/>
                </a:cxn>
                <a:cxn ang="0">
                  <a:pos x="135" y="850"/>
                </a:cxn>
                <a:cxn ang="0">
                  <a:pos x="140" y="932"/>
                </a:cxn>
                <a:cxn ang="0">
                  <a:pos x="140" y="1023"/>
                </a:cxn>
                <a:cxn ang="0">
                  <a:pos x="143" y="1107"/>
                </a:cxn>
                <a:cxn ang="0">
                  <a:pos x="139" y="1165"/>
                </a:cxn>
                <a:cxn ang="0">
                  <a:pos x="146" y="1203"/>
                </a:cxn>
                <a:cxn ang="0">
                  <a:pos x="166" y="1229"/>
                </a:cxn>
                <a:cxn ang="0">
                  <a:pos x="202" y="1243"/>
                </a:cxn>
                <a:cxn ang="0">
                  <a:pos x="252" y="1255"/>
                </a:cxn>
                <a:cxn ang="0">
                  <a:pos x="307" y="1258"/>
                </a:cxn>
                <a:cxn ang="0">
                  <a:pos x="354" y="1257"/>
                </a:cxn>
                <a:cxn ang="0">
                  <a:pos x="392" y="1247"/>
                </a:cxn>
                <a:cxn ang="0">
                  <a:pos x="417" y="1232"/>
                </a:cxn>
                <a:cxn ang="0">
                  <a:pos x="428" y="1212"/>
                </a:cxn>
                <a:cxn ang="0">
                  <a:pos x="424" y="1148"/>
                </a:cxn>
                <a:cxn ang="0">
                  <a:pos x="429" y="1074"/>
                </a:cxn>
                <a:cxn ang="0">
                  <a:pos x="430" y="1017"/>
                </a:cxn>
                <a:cxn ang="0">
                  <a:pos x="427" y="952"/>
                </a:cxn>
                <a:cxn ang="0">
                  <a:pos x="419" y="894"/>
                </a:cxn>
                <a:cxn ang="0">
                  <a:pos x="413" y="825"/>
                </a:cxn>
                <a:cxn ang="0">
                  <a:pos x="410" y="755"/>
                </a:cxn>
                <a:cxn ang="0">
                  <a:pos x="404" y="674"/>
                </a:cxn>
                <a:cxn ang="0">
                  <a:pos x="395" y="584"/>
                </a:cxn>
                <a:cxn ang="0">
                  <a:pos x="387" y="512"/>
                </a:cxn>
                <a:cxn ang="0">
                  <a:pos x="377" y="444"/>
                </a:cxn>
                <a:cxn ang="0">
                  <a:pos x="365" y="368"/>
                </a:cxn>
                <a:cxn ang="0">
                  <a:pos x="353" y="290"/>
                </a:cxn>
                <a:cxn ang="0">
                  <a:pos x="333" y="199"/>
                </a:cxn>
                <a:cxn ang="0">
                  <a:pos x="309" y="85"/>
                </a:cxn>
                <a:cxn ang="0">
                  <a:pos x="285" y="0"/>
                </a:cxn>
              </a:cxnLst>
              <a:rect l="0" t="0" r="r" b="b"/>
              <a:pathLst>
                <a:path w="432" h="1259">
                  <a:moveTo>
                    <a:pt x="285" y="0"/>
                  </a:moveTo>
                  <a:lnTo>
                    <a:pt x="0" y="19"/>
                  </a:lnTo>
                  <a:lnTo>
                    <a:pt x="3" y="50"/>
                  </a:lnTo>
                  <a:lnTo>
                    <a:pt x="10" y="83"/>
                  </a:lnTo>
                  <a:lnTo>
                    <a:pt x="16" y="119"/>
                  </a:lnTo>
                  <a:lnTo>
                    <a:pt x="23" y="159"/>
                  </a:lnTo>
                  <a:lnTo>
                    <a:pt x="32" y="208"/>
                  </a:lnTo>
                  <a:lnTo>
                    <a:pt x="43" y="254"/>
                  </a:lnTo>
                  <a:lnTo>
                    <a:pt x="52" y="293"/>
                  </a:lnTo>
                  <a:lnTo>
                    <a:pt x="60" y="331"/>
                  </a:lnTo>
                  <a:lnTo>
                    <a:pt x="69" y="372"/>
                  </a:lnTo>
                  <a:lnTo>
                    <a:pt x="79" y="417"/>
                  </a:lnTo>
                  <a:lnTo>
                    <a:pt x="87" y="464"/>
                  </a:lnTo>
                  <a:lnTo>
                    <a:pt x="97" y="515"/>
                  </a:lnTo>
                  <a:lnTo>
                    <a:pt x="102" y="543"/>
                  </a:lnTo>
                  <a:lnTo>
                    <a:pt x="107" y="579"/>
                  </a:lnTo>
                  <a:lnTo>
                    <a:pt x="111" y="623"/>
                  </a:lnTo>
                  <a:lnTo>
                    <a:pt x="115" y="662"/>
                  </a:lnTo>
                  <a:lnTo>
                    <a:pt x="123" y="713"/>
                  </a:lnTo>
                  <a:lnTo>
                    <a:pt x="129" y="766"/>
                  </a:lnTo>
                  <a:lnTo>
                    <a:pt x="134" y="808"/>
                  </a:lnTo>
                  <a:lnTo>
                    <a:pt x="135" y="850"/>
                  </a:lnTo>
                  <a:lnTo>
                    <a:pt x="137" y="885"/>
                  </a:lnTo>
                  <a:lnTo>
                    <a:pt x="140" y="932"/>
                  </a:lnTo>
                  <a:lnTo>
                    <a:pt x="142" y="979"/>
                  </a:lnTo>
                  <a:lnTo>
                    <a:pt x="140" y="1023"/>
                  </a:lnTo>
                  <a:lnTo>
                    <a:pt x="141" y="1076"/>
                  </a:lnTo>
                  <a:lnTo>
                    <a:pt x="143" y="1107"/>
                  </a:lnTo>
                  <a:lnTo>
                    <a:pt x="141" y="1133"/>
                  </a:lnTo>
                  <a:lnTo>
                    <a:pt x="139" y="1165"/>
                  </a:lnTo>
                  <a:lnTo>
                    <a:pt x="140" y="1188"/>
                  </a:lnTo>
                  <a:lnTo>
                    <a:pt x="146" y="1203"/>
                  </a:lnTo>
                  <a:lnTo>
                    <a:pt x="154" y="1217"/>
                  </a:lnTo>
                  <a:lnTo>
                    <a:pt x="166" y="1229"/>
                  </a:lnTo>
                  <a:lnTo>
                    <a:pt x="184" y="1237"/>
                  </a:lnTo>
                  <a:lnTo>
                    <a:pt x="202" y="1243"/>
                  </a:lnTo>
                  <a:lnTo>
                    <a:pt x="223" y="1249"/>
                  </a:lnTo>
                  <a:lnTo>
                    <a:pt x="252" y="1255"/>
                  </a:lnTo>
                  <a:lnTo>
                    <a:pt x="280" y="1256"/>
                  </a:lnTo>
                  <a:lnTo>
                    <a:pt x="307" y="1258"/>
                  </a:lnTo>
                  <a:lnTo>
                    <a:pt x="332" y="1259"/>
                  </a:lnTo>
                  <a:lnTo>
                    <a:pt x="354" y="1257"/>
                  </a:lnTo>
                  <a:lnTo>
                    <a:pt x="373" y="1254"/>
                  </a:lnTo>
                  <a:lnTo>
                    <a:pt x="392" y="1247"/>
                  </a:lnTo>
                  <a:lnTo>
                    <a:pt x="405" y="1240"/>
                  </a:lnTo>
                  <a:lnTo>
                    <a:pt x="417" y="1232"/>
                  </a:lnTo>
                  <a:lnTo>
                    <a:pt x="426" y="1222"/>
                  </a:lnTo>
                  <a:lnTo>
                    <a:pt x="428" y="1212"/>
                  </a:lnTo>
                  <a:lnTo>
                    <a:pt x="426" y="1179"/>
                  </a:lnTo>
                  <a:lnTo>
                    <a:pt x="424" y="1148"/>
                  </a:lnTo>
                  <a:lnTo>
                    <a:pt x="426" y="1106"/>
                  </a:lnTo>
                  <a:lnTo>
                    <a:pt x="429" y="1074"/>
                  </a:lnTo>
                  <a:lnTo>
                    <a:pt x="432" y="1045"/>
                  </a:lnTo>
                  <a:lnTo>
                    <a:pt x="430" y="1017"/>
                  </a:lnTo>
                  <a:lnTo>
                    <a:pt x="428" y="979"/>
                  </a:lnTo>
                  <a:lnTo>
                    <a:pt x="427" y="952"/>
                  </a:lnTo>
                  <a:lnTo>
                    <a:pt x="425" y="922"/>
                  </a:lnTo>
                  <a:lnTo>
                    <a:pt x="419" y="894"/>
                  </a:lnTo>
                  <a:lnTo>
                    <a:pt x="414" y="863"/>
                  </a:lnTo>
                  <a:lnTo>
                    <a:pt x="413" y="825"/>
                  </a:lnTo>
                  <a:lnTo>
                    <a:pt x="411" y="794"/>
                  </a:lnTo>
                  <a:lnTo>
                    <a:pt x="410" y="755"/>
                  </a:lnTo>
                  <a:lnTo>
                    <a:pt x="408" y="715"/>
                  </a:lnTo>
                  <a:lnTo>
                    <a:pt x="404" y="674"/>
                  </a:lnTo>
                  <a:lnTo>
                    <a:pt x="399" y="628"/>
                  </a:lnTo>
                  <a:lnTo>
                    <a:pt x="395" y="584"/>
                  </a:lnTo>
                  <a:lnTo>
                    <a:pt x="391" y="543"/>
                  </a:lnTo>
                  <a:lnTo>
                    <a:pt x="387" y="512"/>
                  </a:lnTo>
                  <a:lnTo>
                    <a:pt x="382" y="477"/>
                  </a:lnTo>
                  <a:lnTo>
                    <a:pt x="377" y="444"/>
                  </a:lnTo>
                  <a:lnTo>
                    <a:pt x="372" y="407"/>
                  </a:lnTo>
                  <a:lnTo>
                    <a:pt x="365" y="368"/>
                  </a:lnTo>
                  <a:lnTo>
                    <a:pt x="359" y="326"/>
                  </a:lnTo>
                  <a:lnTo>
                    <a:pt x="353" y="290"/>
                  </a:lnTo>
                  <a:lnTo>
                    <a:pt x="343" y="243"/>
                  </a:lnTo>
                  <a:lnTo>
                    <a:pt x="333" y="199"/>
                  </a:lnTo>
                  <a:lnTo>
                    <a:pt x="323" y="144"/>
                  </a:lnTo>
                  <a:lnTo>
                    <a:pt x="309" y="85"/>
                  </a:lnTo>
                  <a:lnTo>
                    <a:pt x="298" y="3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6688" name="Group 64"/>
            <p:cNvGrpSpPr>
              <a:grpSpLocks/>
            </p:cNvGrpSpPr>
            <p:nvPr/>
          </p:nvGrpSpPr>
          <p:grpSpPr bwMode="auto">
            <a:xfrm>
              <a:off x="3689" y="1332"/>
              <a:ext cx="87" cy="251"/>
              <a:chOff x="3689" y="1332"/>
              <a:chExt cx="87" cy="251"/>
            </a:xfrm>
          </p:grpSpPr>
          <p:grpSp>
            <p:nvGrpSpPr>
              <p:cNvPr id="26689" name="Group 65"/>
              <p:cNvGrpSpPr>
                <a:grpSpLocks/>
              </p:cNvGrpSpPr>
              <p:nvPr/>
            </p:nvGrpSpPr>
            <p:grpSpPr bwMode="auto">
              <a:xfrm>
                <a:off x="3689" y="1332"/>
                <a:ext cx="87" cy="251"/>
                <a:chOff x="3689" y="1332"/>
                <a:chExt cx="87" cy="251"/>
              </a:xfrm>
            </p:grpSpPr>
            <p:grpSp>
              <p:nvGrpSpPr>
                <p:cNvPr id="26690" name="Group 66"/>
                <p:cNvGrpSpPr>
                  <a:grpSpLocks/>
                </p:cNvGrpSpPr>
                <p:nvPr/>
              </p:nvGrpSpPr>
              <p:grpSpPr bwMode="auto">
                <a:xfrm>
                  <a:off x="3689" y="1332"/>
                  <a:ext cx="87" cy="251"/>
                  <a:chOff x="3689" y="1332"/>
                  <a:chExt cx="87" cy="251"/>
                </a:xfrm>
              </p:grpSpPr>
              <p:sp>
                <p:nvSpPr>
                  <p:cNvPr id="26691" name="Freeform 67"/>
                  <p:cNvSpPr>
                    <a:spLocks/>
                  </p:cNvSpPr>
                  <p:nvPr/>
                </p:nvSpPr>
                <p:spPr bwMode="auto">
                  <a:xfrm>
                    <a:off x="3689" y="1336"/>
                    <a:ext cx="38" cy="242"/>
                  </a:xfrm>
                  <a:custGeom>
                    <a:avLst/>
                    <a:gdLst/>
                    <a:ahLst/>
                    <a:cxnLst>
                      <a:cxn ang="0">
                        <a:pos x="58" y="74"/>
                      </a:cxn>
                      <a:cxn ang="0">
                        <a:pos x="43" y="29"/>
                      </a:cxn>
                      <a:cxn ang="0">
                        <a:pos x="0" y="0"/>
                      </a:cxn>
                      <a:cxn ang="0">
                        <a:pos x="3" y="31"/>
                      </a:cxn>
                      <a:cxn ang="0">
                        <a:pos x="10" y="64"/>
                      </a:cxn>
                      <a:cxn ang="0">
                        <a:pos x="16" y="99"/>
                      </a:cxn>
                      <a:cxn ang="0">
                        <a:pos x="23" y="140"/>
                      </a:cxn>
                      <a:cxn ang="0">
                        <a:pos x="32" y="189"/>
                      </a:cxn>
                      <a:cxn ang="0">
                        <a:pos x="43" y="235"/>
                      </a:cxn>
                      <a:cxn ang="0">
                        <a:pos x="51" y="274"/>
                      </a:cxn>
                      <a:cxn ang="0">
                        <a:pos x="59" y="312"/>
                      </a:cxn>
                      <a:cxn ang="0">
                        <a:pos x="68" y="353"/>
                      </a:cxn>
                      <a:cxn ang="0">
                        <a:pos x="78" y="398"/>
                      </a:cxn>
                      <a:cxn ang="0">
                        <a:pos x="86" y="445"/>
                      </a:cxn>
                      <a:cxn ang="0">
                        <a:pos x="96" y="496"/>
                      </a:cxn>
                      <a:cxn ang="0">
                        <a:pos x="101" y="524"/>
                      </a:cxn>
                      <a:cxn ang="0">
                        <a:pos x="106" y="560"/>
                      </a:cxn>
                      <a:cxn ang="0">
                        <a:pos x="111" y="603"/>
                      </a:cxn>
                      <a:cxn ang="0">
                        <a:pos x="115" y="643"/>
                      </a:cxn>
                      <a:cxn ang="0">
                        <a:pos x="123" y="694"/>
                      </a:cxn>
                      <a:cxn ang="0">
                        <a:pos x="129" y="747"/>
                      </a:cxn>
                      <a:cxn ang="0">
                        <a:pos x="134" y="789"/>
                      </a:cxn>
                      <a:cxn ang="0">
                        <a:pos x="135" y="831"/>
                      </a:cxn>
                      <a:cxn ang="0">
                        <a:pos x="137" y="866"/>
                      </a:cxn>
                      <a:cxn ang="0">
                        <a:pos x="140" y="911"/>
                      </a:cxn>
                      <a:cxn ang="0">
                        <a:pos x="142" y="960"/>
                      </a:cxn>
                      <a:cxn ang="0">
                        <a:pos x="140" y="1004"/>
                      </a:cxn>
                      <a:cxn ang="0">
                        <a:pos x="141" y="1057"/>
                      </a:cxn>
                      <a:cxn ang="0">
                        <a:pos x="143" y="1088"/>
                      </a:cxn>
                      <a:cxn ang="0">
                        <a:pos x="141" y="1114"/>
                      </a:cxn>
                      <a:cxn ang="0">
                        <a:pos x="139" y="1146"/>
                      </a:cxn>
                      <a:cxn ang="0">
                        <a:pos x="140" y="1169"/>
                      </a:cxn>
                      <a:cxn ang="0">
                        <a:pos x="144" y="1184"/>
                      </a:cxn>
                      <a:cxn ang="0">
                        <a:pos x="153" y="1198"/>
                      </a:cxn>
                      <a:cxn ang="0">
                        <a:pos x="165" y="1210"/>
                      </a:cxn>
                      <a:cxn ang="0">
                        <a:pos x="171" y="1179"/>
                      </a:cxn>
                      <a:cxn ang="0">
                        <a:pos x="175" y="1143"/>
                      </a:cxn>
                      <a:cxn ang="0">
                        <a:pos x="178" y="1104"/>
                      </a:cxn>
                      <a:cxn ang="0">
                        <a:pos x="182" y="1059"/>
                      </a:cxn>
                      <a:cxn ang="0">
                        <a:pos x="188" y="1004"/>
                      </a:cxn>
                      <a:cxn ang="0">
                        <a:pos x="191" y="941"/>
                      </a:cxn>
                      <a:cxn ang="0">
                        <a:pos x="185" y="886"/>
                      </a:cxn>
                      <a:cxn ang="0">
                        <a:pos x="184" y="829"/>
                      </a:cxn>
                      <a:cxn ang="0">
                        <a:pos x="178" y="768"/>
                      </a:cxn>
                      <a:cxn ang="0">
                        <a:pos x="171" y="715"/>
                      </a:cxn>
                      <a:cxn ang="0">
                        <a:pos x="166" y="665"/>
                      </a:cxn>
                      <a:cxn ang="0">
                        <a:pos x="162" y="620"/>
                      </a:cxn>
                      <a:cxn ang="0">
                        <a:pos x="158" y="575"/>
                      </a:cxn>
                      <a:cxn ang="0">
                        <a:pos x="155" y="537"/>
                      </a:cxn>
                      <a:cxn ang="0">
                        <a:pos x="153" y="496"/>
                      </a:cxn>
                      <a:cxn ang="0">
                        <a:pos x="147" y="451"/>
                      </a:cxn>
                      <a:cxn ang="0">
                        <a:pos x="141" y="401"/>
                      </a:cxn>
                      <a:cxn ang="0">
                        <a:pos x="128" y="359"/>
                      </a:cxn>
                      <a:cxn ang="0">
                        <a:pos x="116" y="315"/>
                      </a:cxn>
                      <a:cxn ang="0">
                        <a:pos x="106" y="279"/>
                      </a:cxn>
                      <a:cxn ang="0">
                        <a:pos x="99" y="244"/>
                      </a:cxn>
                      <a:cxn ang="0">
                        <a:pos x="93" y="204"/>
                      </a:cxn>
                      <a:cxn ang="0">
                        <a:pos x="87" y="164"/>
                      </a:cxn>
                      <a:cxn ang="0">
                        <a:pos x="73" y="119"/>
                      </a:cxn>
                      <a:cxn ang="0">
                        <a:pos x="58" y="74"/>
                      </a:cxn>
                    </a:cxnLst>
                    <a:rect l="0" t="0" r="r" b="b"/>
                    <a:pathLst>
                      <a:path w="191" h="1210">
                        <a:moveTo>
                          <a:pt x="58" y="74"/>
                        </a:moveTo>
                        <a:lnTo>
                          <a:pt x="43" y="29"/>
                        </a:lnTo>
                        <a:lnTo>
                          <a:pt x="0" y="0"/>
                        </a:lnTo>
                        <a:lnTo>
                          <a:pt x="3" y="31"/>
                        </a:lnTo>
                        <a:lnTo>
                          <a:pt x="10" y="64"/>
                        </a:lnTo>
                        <a:lnTo>
                          <a:pt x="16" y="99"/>
                        </a:lnTo>
                        <a:lnTo>
                          <a:pt x="23" y="140"/>
                        </a:lnTo>
                        <a:lnTo>
                          <a:pt x="32" y="189"/>
                        </a:lnTo>
                        <a:lnTo>
                          <a:pt x="43" y="235"/>
                        </a:lnTo>
                        <a:lnTo>
                          <a:pt x="51" y="274"/>
                        </a:lnTo>
                        <a:lnTo>
                          <a:pt x="59" y="312"/>
                        </a:lnTo>
                        <a:lnTo>
                          <a:pt x="68" y="353"/>
                        </a:lnTo>
                        <a:lnTo>
                          <a:pt x="78" y="398"/>
                        </a:lnTo>
                        <a:lnTo>
                          <a:pt x="86" y="445"/>
                        </a:lnTo>
                        <a:lnTo>
                          <a:pt x="96" y="496"/>
                        </a:lnTo>
                        <a:lnTo>
                          <a:pt x="101" y="524"/>
                        </a:lnTo>
                        <a:lnTo>
                          <a:pt x="106" y="560"/>
                        </a:lnTo>
                        <a:lnTo>
                          <a:pt x="111" y="603"/>
                        </a:lnTo>
                        <a:lnTo>
                          <a:pt x="115" y="643"/>
                        </a:lnTo>
                        <a:lnTo>
                          <a:pt x="123" y="694"/>
                        </a:lnTo>
                        <a:lnTo>
                          <a:pt x="129" y="747"/>
                        </a:lnTo>
                        <a:lnTo>
                          <a:pt x="134" y="789"/>
                        </a:lnTo>
                        <a:lnTo>
                          <a:pt x="135" y="831"/>
                        </a:lnTo>
                        <a:lnTo>
                          <a:pt x="137" y="866"/>
                        </a:lnTo>
                        <a:lnTo>
                          <a:pt x="140" y="911"/>
                        </a:lnTo>
                        <a:lnTo>
                          <a:pt x="142" y="960"/>
                        </a:lnTo>
                        <a:lnTo>
                          <a:pt x="140" y="1004"/>
                        </a:lnTo>
                        <a:lnTo>
                          <a:pt x="141" y="1057"/>
                        </a:lnTo>
                        <a:lnTo>
                          <a:pt x="143" y="1088"/>
                        </a:lnTo>
                        <a:lnTo>
                          <a:pt x="141" y="1114"/>
                        </a:lnTo>
                        <a:lnTo>
                          <a:pt x="139" y="1146"/>
                        </a:lnTo>
                        <a:lnTo>
                          <a:pt x="140" y="1169"/>
                        </a:lnTo>
                        <a:lnTo>
                          <a:pt x="144" y="1184"/>
                        </a:lnTo>
                        <a:lnTo>
                          <a:pt x="153" y="1198"/>
                        </a:lnTo>
                        <a:lnTo>
                          <a:pt x="165" y="1210"/>
                        </a:lnTo>
                        <a:lnTo>
                          <a:pt x="171" y="1179"/>
                        </a:lnTo>
                        <a:lnTo>
                          <a:pt x="175" y="1143"/>
                        </a:lnTo>
                        <a:lnTo>
                          <a:pt x="178" y="1104"/>
                        </a:lnTo>
                        <a:lnTo>
                          <a:pt x="182" y="1059"/>
                        </a:lnTo>
                        <a:lnTo>
                          <a:pt x="188" y="1004"/>
                        </a:lnTo>
                        <a:lnTo>
                          <a:pt x="191" y="941"/>
                        </a:lnTo>
                        <a:lnTo>
                          <a:pt x="185" y="886"/>
                        </a:lnTo>
                        <a:lnTo>
                          <a:pt x="184" y="829"/>
                        </a:lnTo>
                        <a:lnTo>
                          <a:pt x="178" y="768"/>
                        </a:lnTo>
                        <a:lnTo>
                          <a:pt x="171" y="715"/>
                        </a:lnTo>
                        <a:lnTo>
                          <a:pt x="166" y="665"/>
                        </a:lnTo>
                        <a:lnTo>
                          <a:pt x="162" y="620"/>
                        </a:lnTo>
                        <a:lnTo>
                          <a:pt x="158" y="575"/>
                        </a:lnTo>
                        <a:lnTo>
                          <a:pt x="155" y="537"/>
                        </a:lnTo>
                        <a:lnTo>
                          <a:pt x="153" y="496"/>
                        </a:lnTo>
                        <a:lnTo>
                          <a:pt x="147" y="451"/>
                        </a:lnTo>
                        <a:lnTo>
                          <a:pt x="141" y="401"/>
                        </a:lnTo>
                        <a:lnTo>
                          <a:pt x="128" y="359"/>
                        </a:lnTo>
                        <a:lnTo>
                          <a:pt x="116" y="315"/>
                        </a:lnTo>
                        <a:lnTo>
                          <a:pt x="106" y="279"/>
                        </a:lnTo>
                        <a:lnTo>
                          <a:pt x="99" y="244"/>
                        </a:lnTo>
                        <a:lnTo>
                          <a:pt x="93" y="204"/>
                        </a:lnTo>
                        <a:lnTo>
                          <a:pt x="87" y="164"/>
                        </a:lnTo>
                        <a:lnTo>
                          <a:pt x="73" y="119"/>
                        </a:lnTo>
                        <a:lnTo>
                          <a:pt x="58" y="74"/>
                        </a:lnTo>
                        <a:close/>
                      </a:path>
                    </a:pathLst>
                  </a:custGeom>
                  <a:solidFill>
                    <a:srgbClr val="000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692" name="Freeform 68"/>
                  <p:cNvSpPr>
                    <a:spLocks/>
                  </p:cNvSpPr>
                  <p:nvPr/>
                </p:nvSpPr>
                <p:spPr bwMode="auto">
                  <a:xfrm>
                    <a:off x="3736" y="1332"/>
                    <a:ext cx="40" cy="251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30" y="82"/>
                      </a:cxn>
                      <a:cxn ang="0">
                        <a:pos x="43" y="156"/>
                      </a:cxn>
                      <a:cxn ang="0">
                        <a:pos x="64" y="252"/>
                      </a:cxn>
                      <a:cxn ang="0">
                        <a:pos x="83" y="351"/>
                      </a:cxn>
                      <a:cxn ang="0">
                        <a:pos x="97" y="449"/>
                      </a:cxn>
                      <a:cxn ang="0">
                        <a:pos x="116" y="542"/>
                      </a:cxn>
                      <a:cxn ang="0">
                        <a:pos x="119" y="641"/>
                      </a:cxn>
                      <a:cxn ang="0">
                        <a:pos x="126" y="739"/>
                      </a:cxn>
                      <a:cxn ang="0">
                        <a:pos x="133" y="867"/>
                      </a:cxn>
                      <a:cxn ang="0">
                        <a:pos x="148" y="975"/>
                      </a:cxn>
                      <a:cxn ang="0">
                        <a:pos x="150" y="1068"/>
                      </a:cxn>
                      <a:cxn ang="0">
                        <a:pos x="145" y="1175"/>
                      </a:cxn>
                      <a:cxn ang="0">
                        <a:pos x="140" y="1254"/>
                      </a:cxn>
                      <a:cxn ang="0">
                        <a:pos x="171" y="1240"/>
                      </a:cxn>
                      <a:cxn ang="0">
                        <a:pos x="192" y="1222"/>
                      </a:cxn>
                      <a:cxn ang="0">
                        <a:pos x="192" y="1179"/>
                      </a:cxn>
                      <a:cxn ang="0">
                        <a:pos x="192" y="1106"/>
                      </a:cxn>
                      <a:cxn ang="0">
                        <a:pos x="198" y="1045"/>
                      </a:cxn>
                      <a:cxn ang="0">
                        <a:pos x="194" y="979"/>
                      </a:cxn>
                      <a:cxn ang="0">
                        <a:pos x="191" y="922"/>
                      </a:cxn>
                      <a:cxn ang="0">
                        <a:pos x="180" y="863"/>
                      </a:cxn>
                      <a:cxn ang="0">
                        <a:pos x="177" y="794"/>
                      </a:cxn>
                      <a:cxn ang="0">
                        <a:pos x="174" y="715"/>
                      </a:cxn>
                      <a:cxn ang="0">
                        <a:pos x="165" y="628"/>
                      </a:cxn>
                      <a:cxn ang="0">
                        <a:pos x="157" y="543"/>
                      </a:cxn>
                      <a:cxn ang="0">
                        <a:pos x="149" y="477"/>
                      </a:cxn>
                      <a:cxn ang="0">
                        <a:pos x="139" y="407"/>
                      </a:cxn>
                      <a:cxn ang="0">
                        <a:pos x="126" y="326"/>
                      </a:cxn>
                      <a:cxn ang="0">
                        <a:pos x="110" y="243"/>
                      </a:cxn>
                      <a:cxn ang="0">
                        <a:pos x="90" y="144"/>
                      </a:cxn>
                      <a:cxn ang="0">
                        <a:pos x="64" y="39"/>
                      </a:cxn>
                    </a:cxnLst>
                    <a:rect l="0" t="0" r="r" b="b"/>
                    <a:pathLst>
                      <a:path w="198" h="1254">
                        <a:moveTo>
                          <a:pt x="51" y="0"/>
                        </a:moveTo>
                        <a:lnTo>
                          <a:pt x="0" y="40"/>
                        </a:lnTo>
                        <a:lnTo>
                          <a:pt x="17" y="60"/>
                        </a:lnTo>
                        <a:lnTo>
                          <a:pt x="30" y="82"/>
                        </a:lnTo>
                        <a:lnTo>
                          <a:pt x="37" y="112"/>
                        </a:lnTo>
                        <a:lnTo>
                          <a:pt x="43" y="156"/>
                        </a:lnTo>
                        <a:lnTo>
                          <a:pt x="52" y="198"/>
                        </a:lnTo>
                        <a:lnTo>
                          <a:pt x="64" y="252"/>
                        </a:lnTo>
                        <a:lnTo>
                          <a:pt x="73" y="305"/>
                        </a:lnTo>
                        <a:lnTo>
                          <a:pt x="83" y="351"/>
                        </a:lnTo>
                        <a:lnTo>
                          <a:pt x="90" y="403"/>
                        </a:lnTo>
                        <a:lnTo>
                          <a:pt x="97" y="449"/>
                        </a:lnTo>
                        <a:lnTo>
                          <a:pt x="107" y="500"/>
                        </a:lnTo>
                        <a:lnTo>
                          <a:pt x="116" y="542"/>
                        </a:lnTo>
                        <a:lnTo>
                          <a:pt x="123" y="592"/>
                        </a:lnTo>
                        <a:lnTo>
                          <a:pt x="119" y="641"/>
                        </a:lnTo>
                        <a:lnTo>
                          <a:pt x="123" y="684"/>
                        </a:lnTo>
                        <a:lnTo>
                          <a:pt x="126" y="739"/>
                        </a:lnTo>
                        <a:lnTo>
                          <a:pt x="128" y="800"/>
                        </a:lnTo>
                        <a:lnTo>
                          <a:pt x="133" y="867"/>
                        </a:lnTo>
                        <a:lnTo>
                          <a:pt x="141" y="931"/>
                        </a:lnTo>
                        <a:lnTo>
                          <a:pt x="148" y="975"/>
                        </a:lnTo>
                        <a:lnTo>
                          <a:pt x="148" y="1017"/>
                        </a:lnTo>
                        <a:lnTo>
                          <a:pt x="150" y="1068"/>
                        </a:lnTo>
                        <a:lnTo>
                          <a:pt x="146" y="1127"/>
                        </a:lnTo>
                        <a:lnTo>
                          <a:pt x="145" y="1175"/>
                        </a:lnTo>
                        <a:lnTo>
                          <a:pt x="139" y="1218"/>
                        </a:lnTo>
                        <a:lnTo>
                          <a:pt x="140" y="1254"/>
                        </a:lnTo>
                        <a:lnTo>
                          <a:pt x="159" y="1247"/>
                        </a:lnTo>
                        <a:lnTo>
                          <a:pt x="171" y="1240"/>
                        </a:lnTo>
                        <a:lnTo>
                          <a:pt x="183" y="1232"/>
                        </a:lnTo>
                        <a:lnTo>
                          <a:pt x="192" y="1222"/>
                        </a:lnTo>
                        <a:lnTo>
                          <a:pt x="194" y="1212"/>
                        </a:lnTo>
                        <a:lnTo>
                          <a:pt x="192" y="1179"/>
                        </a:lnTo>
                        <a:lnTo>
                          <a:pt x="190" y="1148"/>
                        </a:lnTo>
                        <a:lnTo>
                          <a:pt x="192" y="1106"/>
                        </a:lnTo>
                        <a:lnTo>
                          <a:pt x="195" y="1074"/>
                        </a:lnTo>
                        <a:lnTo>
                          <a:pt x="198" y="1045"/>
                        </a:lnTo>
                        <a:lnTo>
                          <a:pt x="196" y="1017"/>
                        </a:lnTo>
                        <a:lnTo>
                          <a:pt x="194" y="979"/>
                        </a:lnTo>
                        <a:lnTo>
                          <a:pt x="193" y="952"/>
                        </a:lnTo>
                        <a:lnTo>
                          <a:pt x="191" y="922"/>
                        </a:lnTo>
                        <a:lnTo>
                          <a:pt x="185" y="894"/>
                        </a:lnTo>
                        <a:lnTo>
                          <a:pt x="180" y="863"/>
                        </a:lnTo>
                        <a:lnTo>
                          <a:pt x="179" y="825"/>
                        </a:lnTo>
                        <a:lnTo>
                          <a:pt x="177" y="794"/>
                        </a:lnTo>
                        <a:lnTo>
                          <a:pt x="176" y="755"/>
                        </a:lnTo>
                        <a:lnTo>
                          <a:pt x="174" y="715"/>
                        </a:lnTo>
                        <a:lnTo>
                          <a:pt x="170" y="674"/>
                        </a:lnTo>
                        <a:lnTo>
                          <a:pt x="165" y="628"/>
                        </a:lnTo>
                        <a:lnTo>
                          <a:pt x="161" y="584"/>
                        </a:lnTo>
                        <a:lnTo>
                          <a:pt x="157" y="543"/>
                        </a:lnTo>
                        <a:lnTo>
                          <a:pt x="153" y="512"/>
                        </a:lnTo>
                        <a:lnTo>
                          <a:pt x="149" y="477"/>
                        </a:lnTo>
                        <a:lnTo>
                          <a:pt x="145" y="444"/>
                        </a:lnTo>
                        <a:lnTo>
                          <a:pt x="139" y="407"/>
                        </a:lnTo>
                        <a:lnTo>
                          <a:pt x="133" y="368"/>
                        </a:lnTo>
                        <a:lnTo>
                          <a:pt x="126" y="326"/>
                        </a:lnTo>
                        <a:lnTo>
                          <a:pt x="120" y="290"/>
                        </a:lnTo>
                        <a:lnTo>
                          <a:pt x="110" y="243"/>
                        </a:lnTo>
                        <a:lnTo>
                          <a:pt x="100" y="199"/>
                        </a:lnTo>
                        <a:lnTo>
                          <a:pt x="90" y="144"/>
                        </a:lnTo>
                        <a:lnTo>
                          <a:pt x="76" y="85"/>
                        </a:lnTo>
                        <a:lnTo>
                          <a:pt x="64" y="39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6693" name="Freeform 69"/>
                <p:cNvSpPr>
                  <a:spLocks/>
                </p:cNvSpPr>
                <p:nvPr/>
              </p:nvSpPr>
              <p:spPr bwMode="auto">
                <a:xfrm>
                  <a:off x="3698" y="1342"/>
                  <a:ext cx="43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60"/>
                    </a:cxn>
                    <a:cxn ang="0">
                      <a:pos x="95" y="116"/>
                    </a:cxn>
                    <a:cxn ang="0">
                      <a:pos x="113" y="166"/>
                    </a:cxn>
                    <a:cxn ang="0">
                      <a:pos x="131" y="228"/>
                    </a:cxn>
                    <a:cxn ang="0">
                      <a:pos x="142" y="295"/>
                    </a:cxn>
                    <a:cxn ang="0">
                      <a:pos x="158" y="368"/>
                    </a:cxn>
                    <a:cxn ang="0">
                      <a:pos x="172" y="427"/>
                    </a:cxn>
                    <a:cxn ang="0">
                      <a:pos x="183" y="474"/>
                    </a:cxn>
                    <a:cxn ang="0">
                      <a:pos x="188" y="529"/>
                    </a:cxn>
                    <a:cxn ang="0">
                      <a:pos x="195" y="603"/>
                    </a:cxn>
                    <a:cxn ang="0">
                      <a:pos x="204" y="676"/>
                    </a:cxn>
                    <a:cxn ang="0">
                      <a:pos x="211" y="743"/>
                    </a:cxn>
                    <a:cxn ang="0">
                      <a:pos x="216" y="834"/>
                    </a:cxn>
                    <a:cxn ang="0">
                      <a:pos x="217" y="906"/>
                    </a:cxn>
                    <a:cxn ang="0">
                      <a:pos x="214" y="989"/>
                    </a:cxn>
                    <a:cxn ang="0">
                      <a:pos x="213" y="1068"/>
                    </a:cxn>
                    <a:cxn ang="0">
                      <a:pos x="209" y="1132"/>
                    </a:cxn>
                    <a:cxn ang="0">
                      <a:pos x="202" y="1172"/>
                    </a:cxn>
                    <a:cxn ang="0">
                      <a:pos x="207" y="1206"/>
                    </a:cxn>
                    <a:cxn ang="0">
                      <a:pos x="161" y="1195"/>
                    </a:cxn>
                    <a:cxn ang="0">
                      <a:pos x="123" y="1180"/>
                    </a:cxn>
                    <a:cxn ang="0">
                      <a:pos x="133" y="1113"/>
                    </a:cxn>
                    <a:cxn ang="0">
                      <a:pos x="140" y="1029"/>
                    </a:cxn>
                    <a:cxn ang="0">
                      <a:pos x="149" y="911"/>
                    </a:cxn>
                    <a:cxn ang="0">
                      <a:pos x="142" y="799"/>
                    </a:cxn>
                    <a:cxn ang="0">
                      <a:pos x="130" y="686"/>
                    </a:cxn>
                    <a:cxn ang="0">
                      <a:pos x="120" y="590"/>
                    </a:cxn>
                    <a:cxn ang="0">
                      <a:pos x="113" y="507"/>
                    </a:cxn>
                    <a:cxn ang="0">
                      <a:pos x="105" y="421"/>
                    </a:cxn>
                    <a:cxn ang="0">
                      <a:pos x="85" y="329"/>
                    </a:cxn>
                    <a:cxn ang="0">
                      <a:pos x="63" y="249"/>
                    </a:cxn>
                    <a:cxn ang="0">
                      <a:pos x="51" y="174"/>
                    </a:cxn>
                    <a:cxn ang="0">
                      <a:pos x="31" y="89"/>
                    </a:cxn>
                  </a:cxnLst>
                  <a:rect l="0" t="0" r="r" b="b"/>
                  <a:pathLst>
                    <a:path w="217" h="1206">
                      <a:moveTo>
                        <a:pt x="16" y="44"/>
                      </a:moveTo>
                      <a:lnTo>
                        <a:pt x="0" y="0"/>
                      </a:lnTo>
                      <a:lnTo>
                        <a:pt x="77" y="29"/>
                      </a:lnTo>
                      <a:lnTo>
                        <a:pt x="81" y="60"/>
                      </a:lnTo>
                      <a:lnTo>
                        <a:pt x="86" y="86"/>
                      </a:lnTo>
                      <a:lnTo>
                        <a:pt x="95" y="116"/>
                      </a:lnTo>
                      <a:lnTo>
                        <a:pt x="104" y="140"/>
                      </a:lnTo>
                      <a:lnTo>
                        <a:pt x="113" y="166"/>
                      </a:lnTo>
                      <a:lnTo>
                        <a:pt x="124" y="198"/>
                      </a:lnTo>
                      <a:lnTo>
                        <a:pt x="131" y="228"/>
                      </a:lnTo>
                      <a:lnTo>
                        <a:pt x="136" y="261"/>
                      </a:lnTo>
                      <a:lnTo>
                        <a:pt x="142" y="295"/>
                      </a:lnTo>
                      <a:lnTo>
                        <a:pt x="148" y="331"/>
                      </a:lnTo>
                      <a:lnTo>
                        <a:pt x="158" y="368"/>
                      </a:lnTo>
                      <a:lnTo>
                        <a:pt x="163" y="395"/>
                      </a:lnTo>
                      <a:lnTo>
                        <a:pt x="172" y="427"/>
                      </a:lnTo>
                      <a:lnTo>
                        <a:pt x="178" y="450"/>
                      </a:lnTo>
                      <a:lnTo>
                        <a:pt x="183" y="474"/>
                      </a:lnTo>
                      <a:lnTo>
                        <a:pt x="186" y="502"/>
                      </a:lnTo>
                      <a:lnTo>
                        <a:pt x="188" y="529"/>
                      </a:lnTo>
                      <a:lnTo>
                        <a:pt x="190" y="562"/>
                      </a:lnTo>
                      <a:lnTo>
                        <a:pt x="195" y="603"/>
                      </a:lnTo>
                      <a:lnTo>
                        <a:pt x="200" y="638"/>
                      </a:lnTo>
                      <a:lnTo>
                        <a:pt x="204" y="676"/>
                      </a:lnTo>
                      <a:lnTo>
                        <a:pt x="209" y="711"/>
                      </a:lnTo>
                      <a:lnTo>
                        <a:pt x="211" y="743"/>
                      </a:lnTo>
                      <a:lnTo>
                        <a:pt x="215" y="796"/>
                      </a:lnTo>
                      <a:lnTo>
                        <a:pt x="216" y="834"/>
                      </a:lnTo>
                      <a:lnTo>
                        <a:pt x="216" y="878"/>
                      </a:lnTo>
                      <a:lnTo>
                        <a:pt x="217" y="906"/>
                      </a:lnTo>
                      <a:lnTo>
                        <a:pt x="216" y="945"/>
                      </a:lnTo>
                      <a:lnTo>
                        <a:pt x="214" y="989"/>
                      </a:lnTo>
                      <a:lnTo>
                        <a:pt x="210" y="1025"/>
                      </a:lnTo>
                      <a:lnTo>
                        <a:pt x="213" y="1068"/>
                      </a:lnTo>
                      <a:lnTo>
                        <a:pt x="214" y="1108"/>
                      </a:lnTo>
                      <a:lnTo>
                        <a:pt x="209" y="1132"/>
                      </a:lnTo>
                      <a:lnTo>
                        <a:pt x="206" y="1157"/>
                      </a:lnTo>
                      <a:lnTo>
                        <a:pt x="202" y="1172"/>
                      </a:lnTo>
                      <a:lnTo>
                        <a:pt x="203" y="1191"/>
                      </a:lnTo>
                      <a:lnTo>
                        <a:pt x="207" y="1206"/>
                      </a:lnTo>
                      <a:lnTo>
                        <a:pt x="178" y="1201"/>
                      </a:lnTo>
                      <a:lnTo>
                        <a:pt x="161" y="1195"/>
                      </a:lnTo>
                      <a:lnTo>
                        <a:pt x="141" y="1188"/>
                      </a:lnTo>
                      <a:lnTo>
                        <a:pt x="123" y="1180"/>
                      </a:lnTo>
                      <a:lnTo>
                        <a:pt x="130" y="1149"/>
                      </a:lnTo>
                      <a:lnTo>
                        <a:pt x="133" y="1113"/>
                      </a:lnTo>
                      <a:lnTo>
                        <a:pt x="136" y="1074"/>
                      </a:lnTo>
                      <a:lnTo>
                        <a:pt x="140" y="1029"/>
                      </a:lnTo>
                      <a:lnTo>
                        <a:pt x="146" y="974"/>
                      </a:lnTo>
                      <a:lnTo>
                        <a:pt x="149" y="911"/>
                      </a:lnTo>
                      <a:lnTo>
                        <a:pt x="144" y="856"/>
                      </a:lnTo>
                      <a:lnTo>
                        <a:pt x="142" y="799"/>
                      </a:lnTo>
                      <a:lnTo>
                        <a:pt x="136" y="738"/>
                      </a:lnTo>
                      <a:lnTo>
                        <a:pt x="130" y="686"/>
                      </a:lnTo>
                      <a:lnTo>
                        <a:pt x="124" y="635"/>
                      </a:lnTo>
                      <a:lnTo>
                        <a:pt x="120" y="590"/>
                      </a:lnTo>
                      <a:lnTo>
                        <a:pt x="117" y="546"/>
                      </a:lnTo>
                      <a:lnTo>
                        <a:pt x="113" y="507"/>
                      </a:lnTo>
                      <a:lnTo>
                        <a:pt x="111" y="466"/>
                      </a:lnTo>
                      <a:lnTo>
                        <a:pt x="105" y="421"/>
                      </a:lnTo>
                      <a:lnTo>
                        <a:pt x="98" y="371"/>
                      </a:lnTo>
                      <a:lnTo>
                        <a:pt x="85" y="329"/>
                      </a:lnTo>
                      <a:lnTo>
                        <a:pt x="73" y="286"/>
                      </a:lnTo>
                      <a:lnTo>
                        <a:pt x="63" y="249"/>
                      </a:lnTo>
                      <a:lnTo>
                        <a:pt x="56" y="214"/>
                      </a:lnTo>
                      <a:lnTo>
                        <a:pt x="51" y="174"/>
                      </a:lnTo>
                      <a:lnTo>
                        <a:pt x="45" y="134"/>
                      </a:lnTo>
                      <a:lnTo>
                        <a:pt x="31" y="89"/>
                      </a:lnTo>
                      <a:lnTo>
                        <a:pt x="16" y="44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6694" name="Freeform 70"/>
              <p:cNvSpPr>
                <a:spLocks/>
              </p:cNvSpPr>
              <p:nvPr/>
            </p:nvSpPr>
            <p:spPr bwMode="auto">
              <a:xfrm>
                <a:off x="3728" y="1350"/>
                <a:ext cx="29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35"/>
                  </a:cxn>
                  <a:cxn ang="0">
                    <a:pos x="27" y="68"/>
                  </a:cxn>
                  <a:cxn ang="0">
                    <a:pos x="39" y="103"/>
                  </a:cxn>
                  <a:cxn ang="0">
                    <a:pos x="50" y="141"/>
                  </a:cxn>
                  <a:cxn ang="0">
                    <a:pos x="57" y="177"/>
                  </a:cxn>
                  <a:cxn ang="0">
                    <a:pos x="66" y="214"/>
                  </a:cxn>
                  <a:cxn ang="0">
                    <a:pos x="74" y="259"/>
                  </a:cxn>
                  <a:cxn ang="0">
                    <a:pos x="83" y="314"/>
                  </a:cxn>
                  <a:cxn ang="0">
                    <a:pos x="93" y="370"/>
                  </a:cxn>
                  <a:cxn ang="0">
                    <a:pos x="99" y="407"/>
                  </a:cxn>
                  <a:cxn ang="0">
                    <a:pos x="107" y="456"/>
                  </a:cxn>
                  <a:cxn ang="0">
                    <a:pos x="113" y="503"/>
                  </a:cxn>
                  <a:cxn ang="0">
                    <a:pos x="117" y="549"/>
                  </a:cxn>
                  <a:cxn ang="0">
                    <a:pos x="120" y="598"/>
                  </a:cxn>
                  <a:cxn ang="0">
                    <a:pos x="123" y="648"/>
                  </a:cxn>
                  <a:cxn ang="0">
                    <a:pos x="126" y="705"/>
                  </a:cxn>
                  <a:cxn ang="0">
                    <a:pos x="131" y="759"/>
                  </a:cxn>
                  <a:cxn ang="0">
                    <a:pos x="135" y="817"/>
                  </a:cxn>
                  <a:cxn ang="0">
                    <a:pos x="138" y="860"/>
                  </a:cxn>
                  <a:cxn ang="0">
                    <a:pos x="143" y="897"/>
                  </a:cxn>
                  <a:cxn ang="0">
                    <a:pos x="146" y="944"/>
                  </a:cxn>
                  <a:cxn ang="0">
                    <a:pos x="145" y="990"/>
                  </a:cxn>
                  <a:cxn ang="0">
                    <a:pos x="142" y="1035"/>
                  </a:cxn>
                  <a:cxn ang="0">
                    <a:pos x="140" y="1088"/>
                  </a:cxn>
                </a:cxnLst>
                <a:rect l="0" t="0" r="r" b="b"/>
                <a:pathLst>
                  <a:path w="146" h="1088">
                    <a:moveTo>
                      <a:pt x="0" y="0"/>
                    </a:moveTo>
                    <a:lnTo>
                      <a:pt x="13" y="35"/>
                    </a:lnTo>
                    <a:lnTo>
                      <a:pt x="27" y="68"/>
                    </a:lnTo>
                    <a:lnTo>
                      <a:pt x="39" y="103"/>
                    </a:lnTo>
                    <a:lnTo>
                      <a:pt x="50" y="141"/>
                    </a:lnTo>
                    <a:lnTo>
                      <a:pt x="57" y="177"/>
                    </a:lnTo>
                    <a:lnTo>
                      <a:pt x="66" y="214"/>
                    </a:lnTo>
                    <a:lnTo>
                      <a:pt x="74" y="259"/>
                    </a:lnTo>
                    <a:lnTo>
                      <a:pt x="83" y="314"/>
                    </a:lnTo>
                    <a:lnTo>
                      <a:pt x="93" y="370"/>
                    </a:lnTo>
                    <a:lnTo>
                      <a:pt x="99" y="407"/>
                    </a:lnTo>
                    <a:lnTo>
                      <a:pt x="107" y="456"/>
                    </a:lnTo>
                    <a:lnTo>
                      <a:pt x="113" y="503"/>
                    </a:lnTo>
                    <a:lnTo>
                      <a:pt x="117" y="549"/>
                    </a:lnTo>
                    <a:lnTo>
                      <a:pt x="120" y="598"/>
                    </a:lnTo>
                    <a:lnTo>
                      <a:pt x="123" y="648"/>
                    </a:lnTo>
                    <a:lnTo>
                      <a:pt x="126" y="705"/>
                    </a:lnTo>
                    <a:lnTo>
                      <a:pt x="131" y="759"/>
                    </a:lnTo>
                    <a:lnTo>
                      <a:pt x="135" y="817"/>
                    </a:lnTo>
                    <a:lnTo>
                      <a:pt x="138" y="860"/>
                    </a:lnTo>
                    <a:lnTo>
                      <a:pt x="143" y="897"/>
                    </a:lnTo>
                    <a:lnTo>
                      <a:pt x="146" y="944"/>
                    </a:lnTo>
                    <a:lnTo>
                      <a:pt x="145" y="990"/>
                    </a:lnTo>
                    <a:lnTo>
                      <a:pt x="142" y="1035"/>
                    </a:lnTo>
                    <a:lnTo>
                      <a:pt x="140" y="1088"/>
                    </a:lnTo>
                  </a:path>
                </a:pathLst>
              </a:custGeom>
              <a:noFill/>
              <a:ln w="9525">
                <a:solidFill>
                  <a:srgbClr val="C0C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26695" name="Group 71"/>
          <p:cNvGrpSpPr>
            <a:grpSpLocks/>
          </p:cNvGrpSpPr>
          <p:nvPr/>
        </p:nvGrpSpPr>
        <p:grpSpPr bwMode="auto">
          <a:xfrm rot="-5849735" flipH="1" flipV="1">
            <a:off x="4005263" y="5375275"/>
            <a:ext cx="147637" cy="138113"/>
            <a:chOff x="3689" y="1332"/>
            <a:chExt cx="87" cy="251"/>
          </a:xfrm>
        </p:grpSpPr>
        <p:grpSp>
          <p:nvGrpSpPr>
            <p:cNvPr id="26696" name="Group 72"/>
            <p:cNvGrpSpPr>
              <a:grpSpLocks/>
            </p:cNvGrpSpPr>
            <p:nvPr/>
          </p:nvGrpSpPr>
          <p:grpSpPr bwMode="auto">
            <a:xfrm>
              <a:off x="3689" y="1332"/>
              <a:ext cx="87" cy="251"/>
              <a:chOff x="3689" y="1332"/>
              <a:chExt cx="87" cy="251"/>
            </a:xfrm>
          </p:grpSpPr>
          <p:sp>
            <p:nvSpPr>
              <p:cNvPr id="26697" name="Freeform 73"/>
              <p:cNvSpPr>
                <a:spLocks/>
              </p:cNvSpPr>
              <p:nvPr/>
            </p:nvSpPr>
            <p:spPr bwMode="auto">
              <a:xfrm>
                <a:off x="3689" y="1336"/>
                <a:ext cx="38" cy="242"/>
              </a:xfrm>
              <a:custGeom>
                <a:avLst/>
                <a:gdLst/>
                <a:ahLst/>
                <a:cxnLst>
                  <a:cxn ang="0">
                    <a:pos x="58" y="74"/>
                  </a:cxn>
                  <a:cxn ang="0">
                    <a:pos x="43" y="29"/>
                  </a:cxn>
                  <a:cxn ang="0">
                    <a:pos x="0" y="0"/>
                  </a:cxn>
                  <a:cxn ang="0">
                    <a:pos x="3" y="31"/>
                  </a:cxn>
                  <a:cxn ang="0">
                    <a:pos x="10" y="64"/>
                  </a:cxn>
                  <a:cxn ang="0">
                    <a:pos x="16" y="99"/>
                  </a:cxn>
                  <a:cxn ang="0">
                    <a:pos x="23" y="140"/>
                  </a:cxn>
                  <a:cxn ang="0">
                    <a:pos x="32" y="189"/>
                  </a:cxn>
                  <a:cxn ang="0">
                    <a:pos x="43" y="235"/>
                  </a:cxn>
                  <a:cxn ang="0">
                    <a:pos x="51" y="274"/>
                  </a:cxn>
                  <a:cxn ang="0">
                    <a:pos x="59" y="312"/>
                  </a:cxn>
                  <a:cxn ang="0">
                    <a:pos x="68" y="353"/>
                  </a:cxn>
                  <a:cxn ang="0">
                    <a:pos x="78" y="398"/>
                  </a:cxn>
                  <a:cxn ang="0">
                    <a:pos x="86" y="445"/>
                  </a:cxn>
                  <a:cxn ang="0">
                    <a:pos x="96" y="496"/>
                  </a:cxn>
                  <a:cxn ang="0">
                    <a:pos x="101" y="524"/>
                  </a:cxn>
                  <a:cxn ang="0">
                    <a:pos x="106" y="560"/>
                  </a:cxn>
                  <a:cxn ang="0">
                    <a:pos x="111" y="603"/>
                  </a:cxn>
                  <a:cxn ang="0">
                    <a:pos x="115" y="643"/>
                  </a:cxn>
                  <a:cxn ang="0">
                    <a:pos x="123" y="694"/>
                  </a:cxn>
                  <a:cxn ang="0">
                    <a:pos x="129" y="747"/>
                  </a:cxn>
                  <a:cxn ang="0">
                    <a:pos x="134" y="789"/>
                  </a:cxn>
                  <a:cxn ang="0">
                    <a:pos x="135" y="831"/>
                  </a:cxn>
                  <a:cxn ang="0">
                    <a:pos x="137" y="866"/>
                  </a:cxn>
                  <a:cxn ang="0">
                    <a:pos x="140" y="911"/>
                  </a:cxn>
                  <a:cxn ang="0">
                    <a:pos x="142" y="960"/>
                  </a:cxn>
                  <a:cxn ang="0">
                    <a:pos x="140" y="1004"/>
                  </a:cxn>
                  <a:cxn ang="0">
                    <a:pos x="141" y="1057"/>
                  </a:cxn>
                  <a:cxn ang="0">
                    <a:pos x="143" y="1088"/>
                  </a:cxn>
                  <a:cxn ang="0">
                    <a:pos x="141" y="1114"/>
                  </a:cxn>
                  <a:cxn ang="0">
                    <a:pos x="139" y="1146"/>
                  </a:cxn>
                  <a:cxn ang="0">
                    <a:pos x="140" y="1169"/>
                  </a:cxn>
                  <a:cxn ang="0">
                    <a:pos x="144" y="1184"/>
                  </a:cxn>
                  <a:cxn ang="0">
                    <a:pos x="153" y="1198"/>
                  </a:cxn>
                  <a:cxn ang="0">
                    <a:pos x="165" y="1210"/>
                  </a:cxn>
                  <a:cxn ang="0">
                    <a:pos x="171" y="1179"/>
                  </a:cxn>
                  <a:cxn ang="0">
                    <a:pos x="175" y="1143"/>
                  </a:cxn>
                  <a:cxn ang="0">
                    <a:pos x="178" y="1104"/>
                  </a:cxn>
                  <a:cxn ang="0">
                    <a:pos x="182" y="1059"/>
                  </a:cxn>
                  <a:cxn ang="0">
                    <a:pos x="188" y="1004"/>
                  </a:cxn>
                  <a:cxn ang="0">
                    <a:pos x="191" y="941"/>
                  </a:cxn>
                  <a:cxn ang="0">
                    <a:pos x="185" y="886"/>
                  </a:cxn>
                  <a:cxn ang="0">
                    <a:pos x="184" y="829"/>
                  </a:cxn>
                  <a:cxn ang="0">
                    <a:pos x="178" y="768"/>
                  </a:cxn>
                  <a:cxn ang="0">
                    <a:pos x="171" y="715"/>
                  </a:cxn>
                  <a:cxn ang="0">
                    <a:pos x="166" y="665"/>
                  </a:cxn>
                  <a:cxn ang="0">
                    <a:pos x="162" y="620"/>
                  </a:cxn>
                  <a:cxn ang="0">
                    <a:pos x="158" y="575"/>
                  </a:cxn>
                  <a:cxn ang="0">
                    <a:pos x="155" y="537"/>
                  </a:cxn>
                  <a:cxn ang="0">
                    <a:pos x="153" y="496"/>
                  </a:cxn>
                  <a:cxn ang="0">
                    <a:pos x="147" y="451"/>
                  </a:cxn>
                  <a:cxn ang="0">
                    <a:pos x="141" y="401"/>
                  </a:cxn>
                  <a:cxn ang="0">
                    <a:pos x="128" y="359"/>
                  </a:cxn>
                  <a:cxn ang="0">
                    <a:pos x="116" y="315"/>
                  </a:cxn>
                  <a:cxn ang="0">
                    <a:pos x="106" y="279"/>
                  </a:cxn>
                  <a:cxn ang="0">
                    <a:pos x="99" y="244"/>
                  </a:cxn>
                  <a:cxn ang="0">
                    <a:pos x="93" y="204"/>
                  </a:cxn>
                  <a:cxn ang="0">
                    <a:pos x="87" y="164"/>
                  </a:cxn>
                  <a:cxn ang="0">
                    <a:pos x="73" y="119"/>
                  </a:cxn>
                  <a:cxn ang="0">
                    <a:pos x="58" y="74"/>
                  </a:cxn>
                </a:cxnLst>
                <a:rect l="0" t="0" r="r" b="b"/>
                <a:pathLst>
                  <a:path w="191" h="1210">
                    <a:moveTo>
                      <a:pt x="58" y="74"/>
                    </a:moveTo>
                    <a:lnTo>
                      <a:pt x="43" y="29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10" y="64"/>
                    </a:lnTo>
                    <a:lnTo>
                      <a:pt x="16" y="99"/>
                    </a:lnTo>
                    <a:lnTo>
                      <a:pt x="23" y="140"/>
                    </a:lnTo>
                    <a:lnTo>
                      <a:pt x="32" y="189"/>
                    </a:lnTo>
                    <a:lnTo>
                      <a:pt x="43" y="235"/>
                    </a:lnTo>
                    <a:lnTo>
                      <a:pt x="51" y="274"/>
                    </a:lnTo>
                    <a:lnTo>
                      <a:pt x="59" y="312"/>
                    </a:lnTo>
                    <a:lnTo>
                      <a:pt x="68" y="353"/>
                    </a:lnTo>
                    <a:lnTo>
                      <a:pt x="78" y="398"/>
                    </a:lnTo>
                    <a:lnTo>
                      <a:pt x="86" y="445"/>
                    </a:lnTo>
                    <a:lnTo>
                      <a:pt x="96" y="496"/>
                    </a:lnTo>
                    <a:lnTo>
                      <a:pt x="101" y="524"/>
                    </a:lnTo>
                    <a:lnTo>
                      <a:pt x="106" y="560"/>
                    </a:lnTo>
                    <a:lnTo>
                      <a:pt x="111" y="603"/>
                    </a:lnTo>
                    <a:lnTo>
                      <a:pt x="115" y="643"/>
                    </a:lnTo>
                    <a:lnTo>
                      <a:pt x="123" y="694"/>
                    </a:lnTo>
                    <a:lnTo>
                      <a:pt x="129" y="747"/>
                    </a:lnTo>
                    <a:lnTo>
                      <a:pt x="134" y="789"/>
                    </a:lnTo>
                    <a:lnTo>
                      <a:pt x="135" y="831"/>
                    </a:lnTo>
                    <a:lnTo>
                      <a:pt x="137" y="866"/>
                    </a:lnTo>
                    <a:lnTo>
                      <a:pt x="140" y="911"/>
                    </a:lnTo>
                    <a:lnTo>
                      <a:pt x="142" y="960"/>
                    </a:lnTo>
                    <a:lnTo>
                      <a:pt x="140" y="1004"/>
                    </a:lnTo>
                    <a:lnTo>
                      <a:pt x="141" y="1057"/>
                    </a:lnTo>
                    <a:lnTo>
                      <a:pt x="143" y="1088"/>
                    </a:lnTo>
                    <a:lnTo>
                      <a:pt x="141" y="1114"/>
                    </a:lnTo>
                    <a:lnTo>
                      <a:pt x="139" y="1146"/>
                    </a:lnTo>
                    <a:lnTo>
                      <a:pt x="140" y="1169"/>
                    </a:lnTo>
                    <a:lnTo>
                      <a:pt x="144" y="1184"/>
                    </a:lnTo>
                    <a:lnTo>
                      <a:pt x="153" y="1198"/>
                    </a:lnTo>
                    <a:lnTo>
                      <a:pt x="165" y="1210"/>
                    </a:lnTo>
                    <a:lnTo>
                      <a:pt x="171" y="1179"/>
                    </a:lnTo>
                    <a:lnTo>
                      <a:pt x="175" y="1143"/>
                    </a:lnTo>
                    <a:lnTo>
                      <a:pt x="178" y="1104"/>
                    </a:lnTo>
                    <a:lnTo>
                      <a:pt x="182" y="1059"/>
                    </a:lnTo>
                    <a:lnTo>
                      <a:pt x="188" y="1004"/>
                    </a:lnTo>
                    <a:lnTo>
                      <a:pt x="191" y="941"/>
                    </a:lnTo>
                    <a:lnTo>
                      <a:pt x="185" y="886"/>
                    </a:lnTo>
                    <a:lnTo>
                      <a:pt x="184" y="829"/>
                    </a:lnTo>
                    <a:lnTo>
                      <a:pt x="178" y="768"/>
                    </a:lnTo>
                    <a:lnTo>
                      <a:pt x="171" y="715"/>
                    </a:lnTo>
                    <a:lnTo>
                      <a:pt x="166" y="665"/>
                    </a:lnTo>
                    <a:lnTo>
                      <a:pt x="162" y="620"/>
                    </a:lnTo>
                    <a:lnTo>
                      <a:pt x="158" y="575"/>
                    </a:lnTo>
                    <a:lnTo>
                      <a:pt x="155" y="537"/>
                    </a:lnTo>
                    <a:lnTo>
                      <a:pt x="153" y="496"/>
                    </a:lnTo>
                    <a:lnTo>
                      <a:pt x="147" y="451"/>
                    </a:lnTo>
                    <a:lnTo>
                      <a:pt x="141" y="401"/>
                    </a:lnTo>
                    <a:lnTo>
                      <a:pt x="128" y="359"/>
                    </a:lnTo>
                    <a:lnTo>
                      <a:pt x="116" y="315"/>
                    </a:lnTo>
                    <a:lnTo>
                      <a:pt x="106" y="279"/>
                    </a:lnTo>
                    <a:lnTo>
                      <a:pt x="99" y="244"/>
                    </a:lnTo>
                    <a:lnTo>
                      <a:pt x="93" y="204"/>
                    </a:lnTo>
                    <a:lnTo>
                      <a:pt x="87" y="164"/>
                    </a:lnTo>
                    <a:lnTo>
                      <a:pt x="73" y="119"/>
                    </a:lnTo>
                    <a:lnTo>
                      <a:pt x="58" y="74"/>
                    </a:lnTo>
                    <a:close/>
                  </a:path>
                </a:pathLst>
              </a:custGeom>
              <a:solidFill>
                <a:srgbClr val="000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698" name="Freeform 74"/>
              <p:cNvSpPr>
                <a:spLocks/>
              </p:cNvSpPr>
              <p:nvPr/>
            </p:nvSpPr>
            <p:spPr bwMode="auto">
              <a:xfrm>
                <a:off x="3736" y="1332"/>
                <a:ext cx="40" cy="251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30" y="82"/>
                  </a:cxn>
                  <a:cxn ang="0">
                    <a:pos x="43" y="156"/>
                  </a:cxn>
                  <a:cxn ang="0">
                    <a:pos x="64" y="252"/>
                  </a:cxn>
                  <a:cxn ang="0">
                    <a:pos x="83" y="351"/>
                  </a:cxn>
                  <a:cxn ang="0">
                    <a:pos x="97" y="449"/>
                  </a:cxn>
                  <a:cxn ang="0">
                    <a:pos x="116" y="542"/>
                  </a:cxn>
                  <a:cxn ang="0">
                    <a:pos x="119" y="641"/>
                  </a:cxn>
                  <a:cxn ang="0">
                    <a:pos x="126" y="739"/>
                  </a:cxn>
                  <a:cxn ang="0">
                    <a:pos x="133" y="867"/>
                  </a:cxn>
                  <a:cxn ang="0">
                    <a:pos x="148" y="975"/>
                  </a:cxn>
                  <a:cxn ang="0">
                    <a:pos x="150" y="1068"/>
                  </a:cxn>
                  <a:cxn ang="0">
                    <a:pos x="145" y="1175"/>
                  </a:cxn>
                  <a:cxn ang="0">
                    <a:pos x="140" y="1254"/>
                  </a:cxn>
                  <a:cxn ang="0">
                    <a:pos x="171" y="1240"/>
                  </a:cxn>
                  <a:cxn ang="0">
                    <a:pos x="192" y="1222"/>
                  </a:cxn>
                  <a:cxn ang="0">
                    <a:pos x="192" y="1179"/>
                  </a:cxn>
                  <a:cxn ang="0">
                    <a:pos x="192" y="1106"/>
                  </a:cxn>
                  <a:cxn ang="0">
                    <a:pos x="198" y="1045"/>
                  </a:cxn>
                  <a:cxn ang="0">
                    <a:pos x="194" y="979"/>
                  </a:cxn>
                  <a:cxn ang="0">
                    <a:pos x="191" y="922"/>
                  </a:cxn>
                  <a:cxn ang="0">
                    <a:pos x="180" y="863"/>
                  </a:cxn>
                  <a:cxn ang="0">
                    <a:pos x="177" y="794"/>
                  </a:cxn>
                  <a:cxn ang="0">
                    <a:pos x="174" y="715"/>
                  </a:cxn>
                  <a:cxn ang="0">
                    <a:pos x="165" y="628"/>
                  </a:cxn>
                  <a:cxn ang="0">
                    <a:pos x="157" y="543"/>
                  </a:cxn>
                  <a:cxn ang="0">
                    <a:pos x="149" y="477"/>
                  </a:cxn>
                  <a:cxn ang="0">
                    <a:pos x="139" y="407"/>
                  </a:cxn>
                  <a:cxn ang="0">
                    <a:pos x="126" y="326"/>
                  </a:cxn>
                  <a:cxn ang="0">
                    <a:pos x="110" y="243"/>
                  </a:cxn>
                  <a:cxn ang="0">
                    <a:pos x="90" y="144"/>
                  </a:cxn>
                  <a:cxn ang="0">
                    <a:pos x="64" y="39"/>
                  </a:cxn>
                </a:cxnLst>
                <a:rect l="0" t="0" r="r" b="b"/>
                <a:pathLst>
                  <a:path w="198" h="1254">
                    <a:moveTo>
                      <a:pt x="51" y="0"/>
                    </a:moveTo>
                    <a:lnTo>
                      <a:pt x="0" y="40"/>
                    </a:lnTo>
                    <a:lnTo>
                      <a:pt x="17" y="60"/>
                    </a:lnTo>
                    <a:lnTo>
                      <a:pt x="30" y="82"/>
                    </a:lnTo>
                    <a:lnTo>
                      <a:pt x="37" y="112"/>
                    </a:lnTo>
                    <a:lnTo>
                      <a:pt x="43" y="156"/>
                    </a:lnTo>
                    <a:lnTo>
                      <a:pt x="52" y="198"/>
                    </a:lnTo>
                    <a:lnTo>
                      <a:pt x="64" y="252"/>
                    </a:lnTo>
                    <a:lnTo>
                      <a:pt x="73" y="305"/>
                    </a:lnTo>
                    <a:lnTo>
                      <a:pt x="83" y="351"/>
                    </a:lnTo>
                    <a:lnTo>
                      <a:pt x="90" y="403"/>
                    </a:lnTo>
                    <a:lnTo>
                      <a:pt x="97" y="449"/>
                    </a:lnTo>
                    <a:lnTo>
                      <a:pt x="107" y="500"/>
                    </a:lnTo>
                    <a:lnTo>
                      <a:pt x="116" y="542"/>
                    </a:lnTo>
                    <a:lnTo>
                      <a:pt x="123" y="592"/>
                    </a:lnTo>
                    <a:lnTo>
                      <a:pt x="119" y="641"/>
                    </a:lnTo>
                    <a:lnTo>
                      <a:pt x="123" y="684"/>
                    </a:lnTo>
                    <a:lnTo>
                      <a:pt x="126" y="739"/>
                    </a:lnTo>
                    <a:lnTo>
                      <a:pt x="128" y="800"/>
                    </a:lnTo>
                    <a:lnTo>
                      <a:pt x="133" y="867"/>
                    </a:lnTo>
                    <a:lnTo>
                      <a:pt x="141" y="931"/>
                    </a:lnTo>
                    <a:lnTo>
                      <a:pt x="148" y="975"/>
                    </a:lnTo>
                    <a:lnTo>
                      <a:pt x="148" y="1017"/>
                    </a:lnTo>
                    <a:lnTo>
                      <a:pt x="150" y="1068"/>
                    </a:lnTo>
                    <a:lnTo>
                      <a:pt x="146" y="1127"/>
                    </a:lnTo>
                    <a:lnTo>
                      <a:pt x="145" y="1175"/>
                    </a:lnTo>
                    <a:lnTo>
                      <a:pt x="139" y="1218"/>
                    </a:lnTo>
                    <a:lnTo>
                      <a:pt x="140" y="1254"/>
                    </a:lnTo>
                    <a:lnTo>
                      <a:pt x="159" y="1247"/>
                    </a:lnTo>
                    <a:lnTo>
                      <a:pt x="171" y="1240"/>
                    </a:lnTo>
                    <a:lnTo>
                      <a:pt x="183" y="1232"/>
                    </a:lnTo>
                    <a:lnTo>
                      <a:pt x="192" y="1222"/>
                    </a:lnTo>
                    <a:lnTo>
                      <a:pt x="194" y="1212"/>
                    </a:lnTo>
                    <a:lnTo>
                      <a:pt x="192" y="1179"/>
                    </a:lnTo>
                    <a:lnTo>
                      <a:pt x="190" y="1148"/>
                    </a:lnTo>
                    <a:lnTo>
                      <a:pt x="192" y="1106"/>
                    </a:lnTo>
                    <a:lnTo>
                      <a:pt x="195" y="1074"/>
                    </a:lnTo>
                    <a:lnTo>
                      <a:pt x="198" y="1045"/>
                    </a:lnTo>
                    <a:lnTo>
                      <a:pt x="196" y="1017"/>
                    </a:lnTo>
                    <a:lnTo>
                      <a:pt x="194" y="979"/>
                    </a:lnTo>
                    <a:lnTo>
                      <a:pt x="193" y="952"/>
                    </a:lnTo>
                    <a:lnTo>
                      <a:pt x="191" y="922"/>
                    </a:lnTo>
                    <a:lnTo>
                      <a:pt x="185" y="894"/>
                    </a:lnTo>
                    <a:lnTo>
                      <a:pt x="180" y="863"/>
                    </a:lnTo>
                    <a:lnTo>
                      <a:pt x="179" y="825"/>
                    </a:lnTo>
                    <a:lnTo>
                      <a:pt x="177" y="794"/>
                    </a:lnTo>
                    <a:lnTo>
                      <a:pt x="176" y="755"/>
                    </a:lnTo>
                    <a:lnTo>
                      <a:pt x="174" y="715"/>
                    </a:lnTo>
                    <a:lnTo>
                      <a:pt x="170" y="674"/>
                    </a:lnTo>
                    <a:lnTo>
                      <a:pt x="165" y="628"/>
                    </a:lnTo>
                    <a:lnTo>
                      <a:pt x="161" y="584"/>
                    </a:lnTo>
                    <a:lnTo>
                      <a:pt x="157" y="543"/>
                    </a:lnTo>
                    <a:lnTo>
                      <a:pt x="153" y="512"/>
                    </a:lnTo>
                    <a:lnTo>
                      <a:pt x="149" y="477"/>
                    </a:lnTo>
                    <a:lnTo>
                      <a:pt x="145" y="444"/>
                    </a:lnTo>
                    <a:lnTo>
                      <a:pt x="139" y="407"/>
                    </a:lnTo>
                    <a:lnTo>
                      <a:pt x="133" y="368"/>
                    </a:lnTo>
                    <a:lnTo>
                      <a:pt x="126" y="326"/>
                    </a:lnTo>
                    <a:lnTo>
                      <a:pt x="120" y="290"/>
                    </a:lnTo>
                    <a:lnTo>
                      <a:pt x="110" y="243"/>
                    </a:lnTo>
                    <a:lnTo>
                      <a:pt x="100" y="199"/>
                    </a:lnTo>
                    <a:lnTo>
                      <a:pt x="90" y="144"/>
                    </a:lnTo>
                    <a:lnTo>
                      <a:pt x="76" y="85"/>
                    </a:lnTo>
                    <a:lnTo>
                      <a:pt x="64" y="3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6699" name="Freeform 75"/>
            <p:cNvSpPr>
              <a:spLocks/>
            </p:cNvSpPr>
            <p:nvPr/>
          </p:nvSpPr>
          <p:spPr bwMode="auto">
            <a:xfrm>
              <a:off x="3698" y="1342"/>
              <a:ext cx="43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60"/>
                </a:cxn>
                <a:cxn ang="0">
                  <a:pos x="95" y="116"/>
                </a:cxn>
                <a:cxn ang="0">
                  <a:pos x="113" y="166"/>
                </a:cxn>
                <a:cxn ang="0">
                  <a:pos x="131" y="228"/>
                </a:cxn>
                <a:cxn ang="0">
                  <a:pos x="142" y="295"/>
                </a:cxn>
                <a:cxn ang="0">
                  <a:pos x="158" y="368"/>
                </a:cxn>
                <a:cxn ang="0">
                  <a:pos x="172" y="427"/>
                </a:cxn>
                <a:cxn ang="0">
                  <a:pos x="183" y="474"/>
                </a:cxn>
                <a:cxn ang="0">
                  <a:pos x="188" y="529"/>
                </a:cxn>
                <a:cxn ang="0">
                  <a:pos x="195" y="603"/>
                </a:cxn>
                <a:cxn ang="0">
                  <a:pos x="204" y="676"/>
                </a:cxn>
                <a:cxn ang="0">
                  <a:pos x="211" y="743"/>
                </a:cxn>
                <a:cxn ang="0">
                  <a:pos x="216" y="834"/>
                </a:cxn>
                <a:cxn ang="0">
                  <a:pos x="217" y="906"/>
                </a:cxn>
                <a:cxn ang="0">
                  <a:pos x="214" y="989"/>
                </a:cxn>
                <a:cxn ang="0">
                  <a:pos x="213" y="1068"/>
                </a:cxn>
                <a:cxn ang="0">
                  <a:pos x="209" y="1132"/>
                </a:cxn>
                <a:cxn ang="0">
                  <a:pos x="202" y="1172"/>
                </a:cxn>
                <a:cxn ang="0">
                  <a:pos x="207" y="1206"/>
                </a:cxn>
                <a:cxn ang="0">
                  <a:pos x="161" y="1195"/>
                </a:cxn>
                <a:cxn ang="0">
                  <a:pos x="123" y="1180"/>
                </a:cxn>
                <a:cxn ang="0">
                  <a:pos x="133" y="1113"/>
                </a:cxn>
                <a:cxn ang="0">
                  <a:pos x="140" y="1029"/>
                </a:cxn>
                <a:cxn ang="0">
                  <a:pos x="149" y="911"/>
                </a:cxn>
                <a:cxn ang="0">
                  <a:pos x="142" y="799"/>
                </a:cxn>
                <a:cxn ang="0">
                  <a:pos x="130" y="686"/>
                </a:cxn>
                <a:cxn ang="0">
                  <a:pos x="120" y="590"/>
                </a:cxn>
                <a:cxn ang="0">
                  <a:pos x="113" y="507"/>
                </a:cxn>
                <a:cxn ang="0">
                  <a:pos x="105" y="421"/>
                </a:cxn>
                <a:cxn ang="0">
                  <a:pos x="85" y="329"/>
                </a:cxn>
                <a:cxn ang="0">
                  <a:pos x="63" y="249"/>
                </a:cxn>
                <a:cxn ang="0">
                  <a:pos x="51" y="174"/>
                </a:cxn>
                <a:cxn ang="0">
                  <a:pos x="31" y="89"/>
                </a:cxn>
              </a:cxnLst>
              <a:rect l="0" t="0" r="r" b="b"/>
              <a:pathLst>
                <a:path w="217" h="1206">
                  <a:moveTo>
                    <a:pt x="16" y="44"/>
                  </a:moveTo>
                  <a:lnTo>
                    <a:pt x="0" y="0"/>
                  </a:lnTo>
                  <a:lnTo>
                    <a:pt x="77" y="29"/>
                  </a:lnTo>
                  <a:lnTo>
                    <a:pt x="81" y="60"/>
                  </a:lnTo>
                  <a:lnTo>
                    <a:pt x="86" y="86"/>
                  </a:lnTo>
                  <a:lnTo>
                    <a:pt x="95" y="116"/>
                  </a:lnTo>
                  <a:lnTo>
                    <a:pt x="104" y="140"/>
                  </a:lnTo>
                  <a:lnTo>
                    <a:pt x="113" y="166"/>
                  </a:lnTo>
                  <a:lnTo>
                    <a:pt x="124" y="198"/>
                  </a:lnTo>
                  <a:lnTo>
                    <a:pt x="131" y="228"/>
                  </a:lnTo>
                  <a:lnTo>
                    <a:pt x="136" y="261"/>
                  </a:lnTo>
                  <a:lnTo>
                    <a:pt x="142" y="295"/>
                  </a:lnTo>
                  <a:lnTo>
                    <a:pt x="148" y="331"/>
                  </a:lnTo>
                  <a:lnTo>
                    <a:pt x="158" y="368"/>
                  </a:lnTo>
                  <a:lnTo>
                    <a:pt x="163" y="395"/>
                  </a:lnTo>
                  <a:lnTo>
                    <a:pt x="172" y="427"/>
                  </a:lnTo>
                  <a:lnTo>
                    <a:pt x="178" y="450"/>
                  </a:lnTo>
                  <a:lnTo>
                    <a:pt x="183" y="474"/>
                  </a:lnTo>
                  <a:lnTo>
                    <a:pt x="186" y="502"/>
                  </a:lnTo>
                  <a:lnTo>
                    <a:pt x="188" y="529"/>
                  </a:lnTo>
                  <a:lnTo>
                    <a:pt x="190" y="562"/>
                  </a:lnTo>
                  <a:lnTo>
                    <a:pt x="195" y="603"/>
                  </a:lnTo>
                  <a:lnTo>
                    <a:pt x="200" y="638"/>
                  </a:lnTo>
                  <a:lnTo>
                    <a:pt x="204" y="676"/>
                  </a:lnTo>
                  <a:lnTo>
                    <a:pt x="209" y="711"/>
                  </a:lnTo>
                  <a:lnTo>
                    <a:pt x="211" y="743"/>
                  </a:lnTo>
                  <a:lnTo>
                    <a:pt x="215" y="796"/>
                  </a:lnTo>
                  <a:lnTo>
                    <a:pt x="216" y="834"/>
                  </a:lnTo>
                  <a:lnTo>
                    <a:pt x="216" y="878"/>
                  </a:lnTo>
                  <a:lnTo>
                    <a:pt x="217" y="906"/>
                  </a:lnTo>
                  <a:lnTo>
                    <a:pt x="216" y="945"/>
                  </a:lnTo>
                  <a:lnTo>
                    <a:pt x="214" y="989"/>
                  </a:lnTo>
                  <a:lnTo>
                    <a:pt x="210" y="1025"/>
                  </a:lnTo>
                  <a:lnTo>
                    <a:pt x="213" y="1068"/>
                  </a:lnTo>
                  <a:lnTo>
                    <a:pt x="214" y="1108"/>
                  </a:lnTo>
                  <a:lnTo>
                    <a:pt x="209" y="1132"/>
                  </a:lnTo>
                  <a:lnTo>
                    <a:pt x="206" y="1157"/>
                  </a:lnTo>
                  <a:lnTo>
                    <a:pt x="202" y="1172"/>
                  </a:lnTo>
                  <a:lnTo>
                    <a:pt x="203" y="1191"/>
                  </a:lnTo>
                  <a:lnTo>
                    <a:pt x="207" y="1206"/>
                  </a:lnTo>
                  <a:lnTo>
                    <a:pt x="178" y="1201"/>
                  </a:lnTo>
                  <a:lnTo>
                    <a:pt x="161" y="1195"/>
                  </a:lnTo>
                  <a:lnTo>
                    <a:pt x="141" y="1188"/>
                  </a:lnTo>
                  <a:lnTo>
                    <a:pt x="123" y="1180"/>
                  </a:lnTo>
                  <a:lnTo>
                    <a:pt x="130" y="1149"/>
                  </a:lnTo>
                  <a:lnTo>
                    <a:pt x="133" y="1113"/>
                  </a:lnTo>
                  <a:lnTo>
                    <a:pt x="136" y="1074"/>
                  </a:lnTo>
                  <a:lnTo>
                    <a:pt x="140" y="1029"/>
                  </a:lnTo>
                  <a:lnTo>
                    <a:pt x="146" y="974"/>
                  </a:lnTo>
                  <a:lnTo>
                    <a:pt x="149" y="911"/>
                  </a:lnTo>
                  <a:lnTo>
                    <a:pt x="144" y="856"/>
                  </a:lnTo>
                  <a:lnTo>
                    <a:pt x="142" y="799"/>
                  </a:lnTo>
                  <a:lnTo>
                    <a:pt x="136" y="738"/>
                  </a:lnTo>
                  <a:lnTo>
                    <a:pt x="130" y="686"/>
                  </a:lnTo>
                  <a:lnTo>
                    <a:pt x="124" y="635"/>
                  </a:lnTo>
                  <a:lnTo>
                    <a:pt x="120" y="590"/>
                  </a:lnTo>
                  <a:lnTo>
                    <a:pt x="117" y="546"/>
                  </a:lnTo>
                  <a:lnTo>
                    <a:pt x="113" y="507"/>
                  </a:lnTo>
                  <a:lnTo>
                    <a:pt x="111" y="466"/>
                  </a:lnTo>
                  <a:lnTo>
                    <a:pt x="105" y="421"/>
                  </a:lnTo>
                  <a:lnTo>
                    <a:pt x="98" y="371"/>
                  </a:lnTo>
                  <a:lnTo>
                    <a:pt x="85" y="329"/>
                  </a:lnTo>
                  <a:lnTo>
                    <a:pt x="73" y="286"/>
                  </a:lnTo>
                  <a:lnTo>
                    <a:pt x="63" y="249"/>
                  </a:lnTo>
                  <a:lnTo>
                    <a:pt x="56" y="214"/>
                  </a:lnTo>
                  <a:lnTo>
                    <a:pt x="51" y="174"/>
                  </a:lnTo>
                  <a:lnTo>
                    <a:pt x="45" y="134"/>
                  </a:lnTo>
                  <a:lnTo>
                    <a:pt x="31" y="89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4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700" name="Group 76"/>
          <p:cNvGrpSpPr>
            <a:grpSpLocks/>
          </p:cNvGrpSpPr>
          <p:nvPr/>
        </p:nvGrpSpPr>
        <p:grpSpPr bwMode="auto">
          <a:xfrm>
            <a:off x="3581400" y="2127250"/>
            <a:ext cx="1271588" cy="2382838"/>
            <a:chOff x="2491" y="2112"/>
            <a:chExt cx="989" cy="1640"/>
          </a:xfrm>
        </p:grpSpPr>
        <p:grpSp>
          <p:nvGrpSpPr>
            <p:cNvPr id="26701" name="Group 77"/>
            <p:cNvGrpSpPr>
              <a:grpSpLocks/>
            </p:cNvGrpSpPr>
            <p:nvPr/>
          </p:nvGrpSpPr>
          <p:grpSpPr bwMode="auto">
            <a:xfrm>
              <a:off x="2491" y="2112"/>
              <a:ext cx="989" cy="1640"/>
              <a:chOff x="3174" y="2170"/>
              <a:chExt cx="989" cy="1640"/>
            </a:xfrm>
          </p:grpSpPr>
          <p:grpSp>
            <p:nvGrpSpPr>
              <p:cNvPr id="26702" name="Group 78"/>
              <p:cNvGrpSpPr>
                <a:grpSpLocks/>
              </p:cNvGrpSpPr>
              <p:nvPr/>
            </p:nvGrpSpPr>
            <p:grpSpPr bwMode="auto">
              <a:xfrm>
                <a:off x="3274" y="2684"/>
                <a:ext cx="772" cy="1126"/>
                <a:chOff x="3299" y="1630"/>
                <a:chExt cx="772" cy="1044"/>
              </a:xfrm>
            </p:grpSpPr>
            <p:sp>
              <p:nvSpPr>
                <p:cNvPr id="26703" name="Oval 79"/>
                <p:cNvSpPr>
                  <a:spLocks noChangeArrowheads="1"/>
                </p:cNvSpPr>
                <p:nvPr/>
              </p:nvSpPr>
              <p:spPr bwMode="auto">
                <a:xfrm>
                  <a:off x="3299" y="1799"/>
                  <a:ext cx="772" cy="875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aphicFrame>
              <p:nvGraphicFramePr>
                <p:cNvPr id="26704" name="Object 80"/>
                <p:cNvGraphicFramePr>
                  <a:graphicFrameLocks noChangeAspect="1"/>
                </p:cNvGraphicFramePr>
                <p:nvPr/>
              </p:nvGraphicFramePr>
              <p:xfrm>
                <a:off x="3397" y="1630"/>
                <a:ext cx="525" cy="1027"/>
              </p:xfrm>
              <a:graphic>
                <a:graphicData uri="http://schemas.openxmlformats.org/presentationml/2006/ole">
                  <p:oleObj spid="_x0000_s26704" name="Clip" r:id="rId3" imgW="2437920" imgH="47703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6705" name="Group 81"/>
              <p:cNvGrpSpPr>
                <a:grpSpLocks/>
              </p:cNvGrpSpPr>
              <p:nvPr/>
            </p:nvGrpSpPr>
            <p:grpSpPr bwMode="auto">
              <a:xfrm>
                <a:off x="3174" y="2170"/>
                <a:ext cx="989" cy="940"/>
                <a:chOff x="1016" y="1215"/>
                <a:chExt cx="989" cy="940"/>
              </a:xfrm>
            </p:grpSpPr>
            <p:graphicFrame>
              <p:nvGraphicFramePr>
                <p:cNvPr id="26706" name="Object 82"/>
                <p:cNvGraphicFramePr>
                  <a:graphicFrameLocks noChangeAspect="1"/>
                </p:cNvGraphicFramePr>
                <p:nvPr/>
              </p:nvGraphicFramePr>
              <p:xfrm>
                <a:off x="1066" y="1371"/>
                <a:ext cx="847" cy="630"/>
              </p:xfrm>
              <a:graphic>
                <a:graphicData uri="http://schemas.openxmlformats.org/presentationml/2006/ole">
                  <p:oleObj spid="_x0000_s26706" name="Clip" r:id="rId4" imgW="4495680" imgH="3344400" progId="MS_ClipArt_Gallery.2">
                    <p:embed/>
                  </p:oleObj>
                </a:graphicData>
              </a:graphic>
            </p:graphicFrame>
            <p:grpSp>
              <p:nvGrpSpPr>
                <p:cNvPr id="26707" name="Group 83"/>
                <p:cNvGrpSpPr>
                  <a:grpSpLocks/>
                </p:cNvGrpSpPr>
                <p:nvPr/>
              </p:nvGrpSpPr>
              <p:grpSpPr bwMode="auto">
                <a:xfrm>
                  <a:off x="1446" y="1474"/>
                  <a:ext cx="412" cy="486"/>
                  <a:chOff x="3692" y="1147"/>
                  <a:chExt cx="386" cy="462"/>
                </a:xfrm>
              </p:grpSpPr>
              <p:grpSp>
                <p:nvGrpSpPr>
                  <p:cNvPr id="26708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3706" y="1254"/>
                    <a:ext cx="372" cy="355"/>
                    <a:chOff x="3706" y="1254"/>
                    <a:chExt cx="372" cy="355"/>
                  </a:xfrm>
                </p:grpSpPr>
                <p:grpSp>
                  <p:nvGrpSpPr>
                    <p:cNvPr id="26709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6" y="1254"/>
                      <a:ext cx="300" cy="75"/>
                      <a:chOff x="3706" y="1254"/>
                      <a:chExt cx="300" cy="75"/>
                    </a:xfrm>
                  </p:grpSpPr>
                  <p:grpSp>
                    <p:nvGrpSpPr>
                      <p:cNvPr id="26710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41" y="1265"/>
                        <a:ext cx="65" cy="64"/>
                        <a:chOff x="3941" y="1265"/>
                        <a:chExt cx="65" cy="64"/>
                      </a:xfrm>
                    </p:grpSpPr>
                    <p:grpSp>
                      <p:nvGrpSpPr>
                        <p:cNvPr id="26711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41" y="1265"/>
                          <a:ext cx="46" cy="40"/>
                          <a:chOff x="3941" y="1265"/>
                          <a:chExt cx="46" cy="40"/>
                        </a:xfrm>
                      </p:grpSpPr>
                      <p:sp>
                        <p:nvSpPr>
                          <p:cNvPr id="26712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1" y="1268"/>
                            <a:ext cx="42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9"/>
                              </a:cxn>
                              <a:cxn ang="0">
                                <a:pos x="20" y="139"/>
                              </a:cxn>
                              <a:cxn ang="0">
                                <a:pos x="39" y="113"/>
                              </a:cxn>
                              <a:cxn ang="0">
                                <a:pos x="62" y="85"/>
                              </a:cxn>
                              <a:cxn ang="0">
                                <a:pos x="87" y="59"/>
                              </a:cxn>
                              <a:cxn ang="0">
                                <a:pos x="113" y="39"/>
                              </a:cxn>
                              <a:cxn ang="0">
                                <a:pos x="138" y="24"/>
                              </a:cxn>
                              <a:cxn ang="0">
                                <a:pos x="159" y="13"/>
                              </a:cxn>
                              <a:cxn ang="0">
                                <a:pos x="179" y="7"/>
                              </a:cxn>
                              <a:cxn ang="0">
                                <a:pos x="209" y="0"/>
                              </a:cxn>
                            </a:cxnLst>
                            <a:rect l="0" t="0" r="r" b="b"/>
                            <a:pathLst>
                              <a:path w="209" h="169">
                                <a:moveTo>
                                  <a:pt x="0" y="169"/>
                                </a:moveTo>
                                <a:lnTo>
                                  <a:pt x="20" y="139"/>
                                </a:lnTo>
                                <a:lnTo>
                                  <a:pt x="39" y="113"/>
                                </a:lnTo>
                                <a:lnTo>
                                  <a:pt x="62" y="85"/>
                                </a:lnTo>
                                <a:lnTo>
                                  <a:pt x="87" y="59"/>
                                </a:lnTo>
                                <a:lnTo>
                                  <a:pt x="113" y="39"/>
                                </a:lnTo>
                                <a:lnTo>
                                  <a:pt x="138" y="24"/>
                                </a:lnTo>
                                <a:lnTo>
                                  <a:pt x="159" y="13"/>
                                </a:lnTo>
                                <a:lnTo>
                                  <a:pt x="179" y="7"/>
                                </a:lnTo>
                                <a:lnTo>
                                  <a:pt x="209" y="0"/>
                                </a:lnTo>
                              </a:path>
                            </a:pathLst>
                          </a:custGeom>
                          <a:noFill/>
                          <a:ln w="26988">
                            <a:solidFill>
                              <a:srgbClr val="60006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713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6" y="1271"/>
                            <a:ext cx="41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8"/>
                              </a:cxn>
                              <a:cxn ang="0">
                                <a:pos x="20" y="138"/>
                              </a:cxn>
                              <a:cxn ang="0">
                                <a:pos x="39" y="112"/>
                              </a:cxn>
                              <a:cxn ang="0">
                                <a:pos x="62" y="84"/>
                              </a:cxn>
                              <a:cxn ang="0">
                                <a:pos x="87" y="59"/>
                              </a:cxn>
                              <a:cxn ang="0">
                                <a:pos x="114" y="38"/>
                              </a:cxn>
                              <a:cxn ang="0">
                                <a:pos x="138" y="23"/>
                              </a:cxn>
                              <a:cxn ang="0">
                                <a:pos x="164" y="12"/>
                              </a:cxn>
                              <a:cxn ang="0">
                                <a:pos x="187" y="4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8">
                                <a:moveTo>
                                  <a:pt x="0" y="168"/>
                                </a:moveTo>
                                <a:lnTo>
                                  <a:pt x="20" y="138"/>
                                </a:lnTo>
                                <a:lnTo>
                                  <a:pt x="39" y="112"/>
                                </a:lnTo>
                                <a:lnTo>
                                  <a:pt x="62" y="84"/>
                                </a:lnTo>
                                <a:lnTo>
                                  <a:pt x="87" y="59"/>
                                </a:lnTo>
                                <a:lnTo>
                                  <a:pt x="114" y="38"/>
                                </a:lnTo>
                                <a:lnTo>
                                  <a:pt x="138" y="23"/>
                                </a:lnTo>
                                <a:lnTo>
                                  <a:pt x="164" y="12"/>
                                </a:lnTo>
                                <a:lnTo>
                                  <a:pt x="187" y="4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714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1" y="1265"/>
                            <a:ext cx="41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8"/>
                              </a:cxn>
                              <a:cxn ang="0">
                                <a:pos x="20" y="138"/>
                              </a:cxn>
                              <a:cxn ang="0">
                                <a:pos x="39" y="112"/>
                              </a:cxn>
                              <a:cxn ang="0">
                                <a:pos x="62" y="84"/>
                              </a:cxn>
                              <a:cxn ang="0">
                                <a:pos x="87" y="58"/>
                              </a:cxn>
                              <a:cxn ang="0">
                                <a:pos x="113" y="38"/>
                              </a:cxn>
                              <a:cxn ang="0">
                                <a:pos x="138" y="23"/>
                              </a:cxn>
                              <a:cxn ang="0">
                                <a:pos x="164" y="12"/>
                              </a:cxn>
                              <a:cxn ang="0">
                                <a:pos x="188" y="3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8">
                                <a:moveTo>
                                  <a:pt x="0" y="168"/>
                                </a:moveTo>
                                <a:lnTo>
                                  <a:pt x="20" y="138"/>
                                </a:lnTo>
                                <a:lnTo>
                                  <a:pt x="39" y="112"/>
                                </a:lnTo>
                                <a:lnTo>
                                  <a:pt x="62" y="84"/>
                                </a:lnTo>
                                <a:lnTo>
                                  <a:pt x="87" y="58"/>
                                </a:lnTo>
                                <a:lnTo>
                                  <a:pt x="113" y="38"/>
                                </a:lnTo>
                                <a:lnTo>
                                  <a:pt x="138" y="23"/>
                                </a:lnTo>
                                <a:lnTo>
                                  <a:pt x="164" y="12"/>
                                </a:lnTo>
                                <a:lnTo>
                                  <a:pt x="188" y="3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A000A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6715" name="Group 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59" y="1289"/>
                          <a:ext cx="47" cy="40"/>
                          <a:chOff x="3959" y="1289"/>
                          <a:chExt cx="47" cy="40"/>
                        </a:xfrm>
                      </p:grpSpPr>
                      <p:sp>
                        <p:nvSpPr>
                          <p:cNvPr id="26716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1292"/>
                            <a:ext cx="42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8"/>
                              </a:cxn>
                              <a:cxn ang="0">
                                <a:pos x="19" y="138"/>
                              </a:cxn>
                              <a:cxn ang="0">
                                <a:pos x="39" y="112"/>
                              </a:cxn>
                              <a:cxn ang="0">
                                <a:pos x="61" y="85"/>
                              </a:cxn>
                              <a:cxn ang="0">
                                <a:pos x="86" y="59"/>
                              </a:cxn>
                              <a:cxn ang="0">
                                <a:pos x="112" y="39"/>
                              </a:cxn>
                              <a:cxn ang="0">
                                <a:pos x="137" y="24"/>
                              </a:cxn>
                              <a:cxn ang="0">
                                <a:pos x="157" y="13"/>
                              </a:cxn>
                              <a:cxn ang="0">
                                <a:pos x="178" y="6"/>
                              </a:cxn>
                              <a:cxn ang="0">
                                <a:pos x="209" y="0"/>
                              </a:cxn>
                            </a:cxnLst>
                            <a:rect l="0" t="0" r="r" b="b"/>
                            <a:pathLst>
                              <a:path w="209" h="168">
                                <a:moveTo>
                                  <a:pt x="0" y="168"/>
                                </a:moveTo>
                                <a:lnTo>
                                  <a:pt x="19" y="138"/>
                                </a:lnTo>
                                <a:lnTo>
                                  <a:pt x="39" y="112"/>
                                </a:lnTo>
                                <a:lnTo>
                                  <a:pt x="61" y="85"/>
                                </a:lnTo>
                                <a:lnTo>
                                  <a:pt x="86" y="59"/>
                                </a:lnTo>
                                <a:lnTo>
                                  <a:pt x="112" y="39"/>
                                </a:lnTo>
                                <a:lnTo>
                                  <a:pt x="137" y="24"/>
                                </a:lnTo>
                                <a:lnTo>
                                  <a:pt x="157" y="13"/>
                                </a:lnTo>
                                <a:lnTo>
                                  <a:pt x="178" y="6"/>
                                </a:lnTo>
                                <a:lnTo>
                                  <a:pt x="209" y="0"/>
                                </a:lnTo>
                              </a:path>
                            </a:pathLst>
                          </a:custGeom>
                          <a:noFill/>
                          <a:ln w="26988">
                            <a:solidFill>
                              <a:srgbClr val="60006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717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5" y="1296"/>
                            <a:ext cx="41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7"/>
                              </a:cxn>
                              <a:cxn ang="0">
                                <a:pos x="19" y="137"/>
                              </a:cxn>
                              <a:cxn ang="0">
                                <a:pos x="39" y="111"/>
                              </a:cxn>
                              <a:cxn ang="0">
                                <a:pos x="61" y="83"/>
                              </a:cxn>
                              <a:cxn ang="0">
                                <a:pos x="85" y="58"/>
                              </a:cxn>
                              <a:cxn ang="0">
                                <a:pos x="112" y="38"/>
                              </a:cxn>
                              <a:cxn ang="0">
                                <a:pos x="137" y="23"/>
                              </a:cxn>
                              <a:cxn ang="0">
                                <a:pos x="163" y="12"/>
                              </a:cxn>
                              <a:cxn ang="0">
                                <a:pos x="186" y="3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7">
                                <a:moveTo>
                                  <a:pt x="0" y="167"/>
                                </a:moveTo>
                                <a:lnTo>
                                  <a:pt x="19" y="137"/>
                                </a:lnTo>
                                <a:lnTo>
                                  <a:pt x="39" y="111"/>
                                </a:lnTo>
                                <a:lnTo>
                                  <a:pt x="61" y="83"/>
                                </a:lnTo>
                                <a:lnTo>
                                  <a:pt x="85" y="58"/>
                                </a:lnTo>
                                <a:lnTo>
                                  <a:pt x="112" y="38"/>
                                </a:lnTo>
                                <a:lnTo>
                                  <a:pt x="137" y="23"/>
                                </a:lnTo>
                                <a:lnTo>
                                  <a:pt x="163" y="12"/>
                                </a:lnTo>
                                <a:lnTo>
                                  <a:pt x="186" y="3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718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1289"/>
                            <a:ext cx="41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7"/>
                              </a:cxn>
                              <a:cxn ang="0">
                                <a:pos x="19" y="137"/>
                              </a:cxn>
                              <a:cxn ang="0">
                                <a:pos x="39" y="112"/>
                              </a:cxn>
                              <a:cxn ang="0">
                                <a:pos x="61" y="84"/>
                              </a:cxn>
                              <a:cxn ang="0">
                                <a:pos x="86" y="58"/>
                              </a:cxn>
                              <a:cxn ang="0">
                                <a:pos x="112" y="38"/>
                              </a:cxn>
                              <a:cxn ang="0">
                                <a:pos x="137" y="22"/>
                              </a:cxn>
                              <a:cxn ang="0">
                                <a:pos x="163" y="12"/>
                              </a:cxn>
                              <a:cxn ang="0">
                                <a:pos x="186" y="3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7">
                                <a:moveTo>
                                  <a:pt x="0" y="167"/>
                                </a:moveTo>
                                <a:lnTo>
                                  <a:pt x="19" y="137"/>
                                </a:lnTo>
                                <a:lnTo>
                                  <a:pt x="39" y="112"/>
                                </a:lnTo>
                                <a:lnTo>
                                  <a:pt x="61" y="84"/>
                                </a:lnTo>
                                <a:lnTo>
                                  <a:pt x="86" y="58"/>
                                </a:lnTo>
                                <a:lnTo>
                                  <a:pt x="112" y="38"/>
                                </a:lnTo>
                                <a:lnTo>
                                  <a:pt x="137" y="22"/>
                                </a:lnTo>
                                <a:lnTo>
                                  <a:pt x="163" y="12"/>
                                </a:lnTo>
                                <a:lnTo>
                                  <a:pt x="186" y="3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A000A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6719" name="Group 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06" y="1254"/>
                        <a:ext cx="224" cy="58"/>
                        <a:chOff x="3706" y="1254"/>
                        <a:chExt cx="224" cy="58"/>
                      </a:xfrm>
                    </p:grpSpPr>
                    <p:grpSp>
                      <p:nvGrpSpPr>
                        <p:cNvPr id="26720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1281"/>
                          <a:ext cx="156" cy="31"/>
                          <a:chOff x="3733" y="1281"/>
                          <a:chExt cx="156" cy="31"/>
                        </a:xfrm>
                      </p:grpSpPr>
                      <p:grpSp>
                        <p:nvGrpSpPr>
                          <p:cNvPr id="26721" name="Group 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39" y="1281"/>
                            <a:ext cx="150" cy="31"/>
                            <a:chOff x="3739" y="1281"/>
                            <a:chExt cx="150" cy="31"/>
                          </a:xfrm>
                        </p:grpSpPr>
                        <p:sp>
                          <p:nvSpPr>
                            <p:cNvPr id="26722" name="Freeform 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40" y="1285"/>
                              <a:ext cx="147" cy="2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44" y="70"/>
                                </a:cxn>
                                <a:cxn ang="0">
                                  <a:pos x="89" y="57"/>
                                </a:cxn>
                                <a:cxn ang="0">
                                  <a:pos x="151" y="42"/>
                                </a:cxn>
                                <a:cxn ang="0">
                                  <a:pos x="216" y="28"/>
                                </a:cxn>
                                <a:cxn ang="0">
                                  <a:pos x="282" y="15"/>
                                </a:cxn>
                                <a:cxn ang="0">
                                  <a:pos x="332" y="9"/>
                                </a:cxn>
                                <a:cxn ang="0">
                                  <a:pos x="392" y="2"/>
                                </a:cxn>
                                <a:cxn ang="0">
                                  <a:pos x="457" y="0"/>
                                </a:cxn>
                                <a:cxn ang="0">
                                  <a:pos x="516" y="3"/>
                                </a:cxn>
                                <a:cxn ang="0">
                                  <a:pos x="569" y="7"/>
                                </a:cxn>
                                <a:cxn ang="0">
                                  <a:pos x="622" y="15"/>
                                </a:cxn>
                                <a:cxn ang="0">
                                  <a:pos x="651" y="26"/>
                                </a:cxn>
                                <a:cxn ang="0">
                                  <a:pos x="677" y="41"/>
                                </a:cxn>
                                <a:cxn ang="0">
                                  <a:pos x="699" y="58"/>
                                </a:cxn>
                                <a:cxn ang="0">
                                  <a:pos x="722" y="87"/>
                                </a:cxn>
                                <a:cxn ang="0">
                                  <a:pos x="732" y="106"/>
                                </a:cxn>
                              </a:cxnLst>
                              <a:rect l="0" t="0" r="r" b="b"/>
                              <a:pathLst>
                                <a:path w="732" h="106">
                                  <a:moveTo>
                                    <a:pt x="0" y="84"/>
                                  </a:moveTo>
                                  <a:lnTo>
                                    <a:pt x="44" y="70"/>
                                  </a:lnTo>
                                  <a:lnTo>
                                    <a:pt x="89" y="57"/>
                                  </a:lnTo>
                                  <a:lnTo>
                                    <a:pt x="151" y="42"/>
                                  </a:lnTo>
                                  <a:lnTo>
                                    <a:pt x="216" y="28"/>
                                  </a:lnTo>
                                  <a:lnTo>
                                    <a:pt x="282" y="15"/>
                                  </a:lnTo>
                                  <a:lnTo>
                                    <a:pt x="332" y="9"/>
                                  </a:lnTo>
                                  <a:lnTo>
                                    <a:pt x="392" y="2"/>
                                  </a:lnTo>
                                  <a:lnTo>
                                    <a:pt x="457" y="0"/>
                                  </a:lnTo>
                                  <a:lnTo>
                                    <a:pt x="516" y="3"/>
                                  </a:lnTo>
                                  <a:lnTo>
                                    <a:pt x="569" y="7"/>
                                  </a:lnTo>
                                  <a:lnTo>
                                    <a:pt x="622" y="15"/>
                                  </a:lnTo>
                                  <a:lnTo>
                                    <a:pt x="651" y="26"/>
                                  </a:lnTo>
                                  <a:lnTo>
                                    <a:pt x="677" y="41"/>
                                  </a:lnTo>
                                  <a:lnTo>
                                    <a:pt x="699" y="58"/>
                                  </a:lnTo>
                                  <a:lnTo>
                                    <a:pt x="722" y="87"/>
                                  </a:lnTo>
                                  <a:lnTo>
                                    <a:pt x="732" y="106"/>
                                  </a:lnTo>
                                </a:path>
                              </a:pathLst>
                            </a:custGeom>
                            <a:noFill/>
                            <a:ln w="26988">
                              <a:solidFill>
                                <a:srgbClr val="60006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723" name="Freeform 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39" y="1290"/>
                              <a:ext cx="146" cy="2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44" y="70"/>
                                </a:cxn>
                                <a:cxn ang="0">
                                  <a:pos x="90" y="57"/>
                                </a:cxn>
                                <a:cxn ang="0">
                                  <a:pos x="151" y="42"/>
                                </a:cxn>
                                <a:cxn ang="0">
                                  <a:pos x="217" y="28"/>
                                </a:cxn>
                                <a:cxn ang="0">
                                  <a:pos x="283" y="15"/>
                                </a:cxn>
                                <a:cxn ang="0">
                                  <a:pos x="332" y="9"/>
                                </a:cxn>
                                <a:cxn ang="0">
                                  <a:pos x="393" y="2"/>
                                </a:cxn>
                                <a:cxn ang="0">
                                  <a:pos x="457" y="0"/>
                                </a:cxn>
                                <a:cxn ang="0">
                                  <a:pos x="517" y="3"/>
                                </a:cxn>
                                <a:cxn ang="0">
                                  <a:pos x="569" y="7"/>
                                </a:cxn>
                                <a:cxn ang="0">
                                  <a:pos x="622" y="15"/>
                                </a:cxn>
                                <a:cxn ang="0">
                                  <a:pos x="651" y="26"/>
                                </a:cxn>
                                <a:cxn ang="0">
                                  <a:pos x="677" y="41"/>
                                </a:cxn>
                                <a:cxn ang="0">
                                  <a:pos x="700" y="58"/>
                                </a:cxn>
                                <a:cxn ang="0">
                                  <a:pos x="723" y="87"/>
                                </a:cxn>
                                <a:cxn ang="0">
                                  <a:pos x="732" y="106"/>
                                </a:cxn>
                              </a:cxnLst>
                              <a:rect l="0" t="0" r="r" b="b"/>
                              <a:pathLst>
                                <a:path w="732" h="106">
                                  <a:moveTo>
                                    <a:pt x="0" y="84"/>
                                  </a:moveTo>
                                  <a:lnTo>
                                    <a:pt x="44" y="70"/>
                                  </a:lnTo>
                                  <a:lnTo>
                                    <a:pt x="90" y="57"/>
                                  </a:lnTo>
                                  <a:lnTo>
                                    <a:pt x="151" y="42"/>
                                  </a:lnTo>
                                  <a:lnTo>
                                    <a:pt x="217" y="28"/>
                                  </a:lnTo>
                                  <a:lnTo>
                                    <a:pt x="283" y="15"/>
                                  </a:lnTo>
                                  <a:lnTo>
                                    <a:pt x="332" y="9"/>
                                  </a:lnTo>
                                  <a:lnTo>
                                    <a:pt x="393" y="2"/>
                                  </a:lnTo>
                                  <a:lnTo>
                                    <a:pt x="457" y="0"/>
                                  </a:lnTo>
                                  <a:lnTo>
                                    <a:pt x="517" y="3"/>
                                  </a:lnTo>
                                  <a:lnTo>
                                    <a:pt x="569" y="7"/>
                                  </a:lnTo>
                                  <a:lnTo>
                                    <a:pt x="622" y="15"/>
                                  </a:lnTo>
                                  <a:lnTo>
                                    <a:pt x="651" y="26"/>
                                  </a:lnTo>
                                  <a:lnTo>
                                    <a:pt x="677" y="41"/>
                                  </a:lnTo>
                                  <a:lnTo>
                                    <a:pt x="700" y="58"/>
                                  </a:lnTo>
                                  <a:lnTo>
                                    <a:pt x="723" y="87"/>
                                  </a:lnTo>
                                  <a:lnTo>
                                    <a:pt x="732" y="106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40004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724" name="Freeform 1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43" y="1281"/>
                              <a:ext cx="146" cy="2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44" y="70"/>
                                </a:cxn>
                                <a:cxn ang="0">
                                  <a:pos x="89" y="57"/>
                                </a:cxn>
                                <a:cxn ang="0">
                                  <a:pos x="150" y="42"/>
                                </a:cxn>
                                <a:cxn ang="0">
                                  <a:pos x="215" y="28"/>
                                </a:cxn>
                                <a:cxn ang="0">
                                  <a:pos x="282" y="15"/>
                                </a:cxn>
                                <a:cxn ang="0">
                                  <a:pos x="332" y="9"/>
                                </a:cxn>
                                <a:cxn ang="0">
                                  <a:pos x="392" y="2"/>
                                </a:cxn>
                                <a:cxn ang="0">
                                  <a:pos x="457" y="0"/>
                                </a:cxn>
                                <a:cxn ang="0">
                                  <a:pos x="516" y="3"/>
                                </a:cxn>
                                <a:cxn ang="0">
                                  <a:pos x="569" y="6"/>
                                </a:cxn>
                                <a:cxn ang="0">
                                  <a:pos x="622" y="15"/>
                                </a:cxn>
                                <a:cxn ang="0">
                                  <a:pos x="651" y="26"/>
                                </a:cxn>
                                <a:cxn ang="0">
                                  <a:pos x="677" y="41"/>
                                </a:cxn>
                                <a:cxn ang="0">
                                  <a:pos x="699" y="58"/>
                                </a:cxn>
                                <a:cxn ang="0">
                                  <a:pos x="722" y="87"/>
                                </a:cxn>
                                <a:cxn ang="0">
                                  <a:pos x="732" y="105"/>
                                </a:cxn>
                              </a:cxnLst>
                              <a:rect l="0" t="0" r="r" b="b"/>
                              <a:pathLst>
                                <a:path w="732" h="105">
                                  <a:moveTo>
                                    <a:pt x="0" y="84"/>
                                  </a:moveTo>
                                  <a:lnTo>
                                    <a:pt x="44" y="70"/>
                                  </a:lnTo>
                                  <a:lnTo>
                                    <a:pt x="89" y="57"/>
                                  </a:lnTo>
                                  <a:lnTo>
                                    <a:pt x="150" y="42"/>
                                  </a:lnTo>
                                  <a:lnTo>
                                    <a:pt x="215" y="28"/>
                                  </a:lnTo>
                                  <a:lnTo>
                                    <a:pt x="282" y="15"/>
                                  </a:lnTo>
                                  <a:lnTo>
                                    <a:pt x="332" y="9"/>
                                  </a:lnTo>
                                  <a:lnTo>
                                    <a:pt x="392" y="2"/>
                                  </a:lnTo>
                                  <a:lnTo>
                                    <a:pt x="457" y="0"/>
                                  </a:lnTo>
                                  <a:lnTo>
                                    <a:pt x="516" y="3"/>
                                  </a:lnTo>
                                  <a:lnTo>
                                    <a:pt x="569" y="6"/>
                                  </a:lnTo>
                                  <a:lnTo>
                                    <a:pt x="622" y="15"/>
                                  </a:lnTo>
                                  <a:lnTo>
                                    <a:pt x="651" y="26"/>
                                  </a:lnTo>
                                  <a:lnTo>
                                    <a:pt x="677" y="41"/>
                                  </a:lnTo>
                                  <a:lnTo>
                                    <a:pt x="699" y="58"/>
                                  </a:lnTo>
                                  <a:lnTo>
                                    <a:pt x="722" y="87"/>
                                  </a:lnTo>
                                  <a:lnTo>
                                    <a:pt x="732" y="105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A000A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6725" name="Oval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33" y="1295"/>
                            <a:ext cx="9" cy="15"/>
                          </a:xfrm>
                          <a:prstGeom prst="ellipse">
                            <a:avLst/>
                          </a:prstGeom>
                          <a:solidFill>
                            <a:srgbClr val="200020"/>
                          </a:solidFill>
                          <a:ln w="317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6726" name="Group 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6" y="1254"/>
                          <a:ext cx="224" cy="44"/>
                          <a:chOff x="3706" y="1254"/>
                          <a:chExt cx="224" cy="44"/>
                        </a:xfrm>
                      </p:grpSpPr>
                      <p:grpSp>
                        <p:nvGrpSpPr>
                          <p:cNvPr id="26727" name="Group 10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11" y="1254"/>
                            <a:ext cx="219" cy="44"/>
                            <a:chOff x="3711" y="1254"/>
                            <a:chExt cx="219" cy="44"/>
                          </a:xfrm>
                        </p:grpSpPr>
                        <p:sp>
                          <p:nvSpPr>
                            <p:cNvPr id="26728" name="Freeform 1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3" y="1259"/>
                              <a:ext cx="214" cy="3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3"/>
                                </a:cxn>
                                <a:cxn ang="0">
                                  <a:pos x="63" y="102"/>
                                </a:cxn>
                                <a:cxn ang="0">
                                  <a:pos x="129" y="84"/>
                                </a:cxn>
                                <a:cxn ang="0">
                                  <a:pos x="219" y="61"/>
                                </a:cxn>
                                <a:cxn ang="0">
                                  <a:pos x="315" y="41"/>
                                </a:cxn>
                                <a:cxn ang="0">
                                  <a:pos x="412" y="23"/>
                                </a:cxn>
                                <a:cxn ang="0">
                                  <a:pos x="484" y="13"/>
                                </a:cxn>
                                <a:cxn ang="0">
                                  <a:pos x="572" y="3"/>
                                </a:cxn>
                                <a:cxn ang="0">
                                  <a:pos x="666" y="0"/>
                                </a:cxn>
                                <a:cxn ang="0">
                                  <a:pos x="752" y="4"/>
                                </a:cxn>
                                <a:cxn ang="0">
                                  <a:pos x="831" y="10"/>
                                </a:cxn>
                                <a:cxn ang="0">
                                  <a:pos x="908" y="23"/>
                                </a:cxn>
                                <a:cxn ang="0">
                                  <a:pos x="950" y="38"/>
                                </a:cxn>
                                <a:cxn ang="0">
                                  <a:pos x="987" y="60"/>
                                </a:cxn>
                                <a:cxn ang="0">
                                  <a:pos x="1020" y="85"/>
                                </a:cxn>
                                <a:cxn ang="0">
                                  <a:pos x="1053" y="128"/>
                                </a:cxn>
                                <a:cxn ang="0">
                                  <a:pos x="1067" y="155"/>
                                </a:cxn>
                              </a:cxnLst>
                              <a:rect l="0" t="0" r="r" b="b"/>
                              <a:pathLst>
                                <a:path w="1067" h="155">
                                  <a:moveTo>
                                    <a:pt x="0" y="123"/>
                                  </a:moveTo>
                                  <a:lnTo>
                                    <a:pt x="63" y="102"/>
                                  </a:lnTo>
                                  <a:lnTo>
                                    <a:pt x="129" y="84"/>
                                  </a:lnTo>
                                  <a:lnTo>
                                    <a:pt x="219" y="61"/>
                                  </a:lnTo>
                                  <a:lnTo>
                                    <a:pt x="315" y="41"/>
                                  </a:lnTo>
                                  <a:lnTo>
                                    <a:pt x="412" y="23"/>
                                  </a:lnTo>
                                  <a:lnTo>
                                    <a:pt x="484" y="13"/>
                                  </a:lnTo>
                                  <a:lnTo>
                                    <a:pt x="572" y="3"/>
                                  </a:lnTo>
                                  <a:lnTo>
                                    <a:pt x="666" y="0"/>
                                  </a:lnTo>
                                  <a:lnTo>
                                    <a:pt x="752" y="4"/>
                                  </a:lnTo>
                                  <a:lnTo>
                                    <a:pt x="831" y="10"/>
                                  </a:lnTo>
                                  <a:lnTo>
                                    <a:pt x="908" y="23"/>
                                  </a:lnTo>
                                  <a:lnTo>
                                    <a:pt x="950" y="38"/>
                                  </a:lnTo>
                                  <a:lnTo>
                                    <a:pt x="987" y="60"/>
                                  </a:lnTo>
                                  <a:lnTo>
                                    <a:pt x="1020" y="85"/>
                                  </a:lnTo>
                                  <a:lnTo>
                                    <a:pt x="1053" y="128"/>
                                  </a:lnTo>
                                  <a:lnTo>
                                    <a:pt x="1067" y="155"/>
                                  </a:lnTo>
                                </a:path>
                              </a:pathLst>
                            </a:custGeom>
                            <a:noFill/>
                            <a:ln w="26988">
                              <a:solidFill>
                                <a:srgbClr val="60006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729" name="Freeform 1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1" y="1268"/>
                              <a:ext cx="214" cy="3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3"/>
                                </a:cxn>
                                <a:cxn ang="0">
                                  <a:pos x="64" y="102"/>
                                </a:cxn>
                                <a:cxn ang="0">
                                  <a:pos x="129" y="83"/>
                                </a:cxn>
                                <a:cxn ang="0">
                                  <a:pos x="220" y="61"/>
                                </a:cxn>
                                <a:cxn ang="0">
                                  <a:pos x="316" y="41"/>
                                </a:cxn>
                                <a:cxn ang="0">
                                  <a:pos x="412" y="22"/>
                                </a:cxn>
                                <a:cxn ang="0">
                                  <a:pos x="484" y="12"/>
                                </a:cxn>
                                <a:cxn ang="0">
                                  <a:pos x="573" y="3"/>
                                </a:cxn>
                                <a:cxn ang="0">
                                  <a:pos x="667" y="0"/>
                                </a:cxn>
                                <a:cxn ang="0">
                                  <a:pos x="753" y="4"/>
                                </a:cxn>
                                <a:cxn ang="0">
                                  <a:pos x="831" y="9"/>
                                </a:cxn>
                                <a:cxn ang="0">
                                  <a:pos x="908" y="22"/>
                                </a:cxn>
                                <a:cxn ang="0">
                                  <a:pos x="951" y="38"/>
                                </a:cxn>
                                <a:cxn ang="0">
                                  <a:pos x="989" y="59"/>
                                </a:cxn>
                                <a:cxn ang="0">
                                  <a:pos x="1021" y="85"/>
                                </a:cxn>
                                <a:cxn ang="0">
                                  <a:pos x="1053" y="127"/>
                                </a:cxn>
                                <a:cxn ang="0">
                                  <a:pos x="1067" y="154"/>
                                </a:cxn>
                              </a:cxnLst>
                              <a:rect l="0" t="0" r="r" b="b"/>
                              <a:pathLst>
                                <a:path w="1067" h="154">
                                  <a:moveTo>
                                    <a:pt x="0" y="123"/>
                                  </a:moveTo>
                                  <a:lnTo>
                                    <a:pt x="64" y="102"/>
                                  </a:lnTo>
                                  <a:lnTo>
                                    <a:pt x="129" y="83"/>
                                  </a:lnTo>
                                  <a:lnTo>
                                    <a:pt x="220" y="61"/>
                                  </a:lnTo>
                                  <a:lnTo>
                                    <a:pt x="316" y="41"/>
                                  </a:lnTo>
                                  <a:lnTo>
                                    <a:pt x="412" y="22"/>
                                  </a:lnTo>
                                  <a:lnTo>
                                    <a:pt x="484" y="12"/>
                                  </a:lnTo>
                                  <a:lnTo>
                                    <a:pt x="573" y="3"/>
                                  </a:lnTo>
                                  <a:lnTo>
                                    <a:pt x="667" y="0"/>
                                  </a:lnTo>
                                  <a:lnTo>
                                    <a:pt x="753" y="4"/>
                                  </a:lnTo>
                                  <a:lnTo>
                                    <a:pt x="831" y="9"/>
                                  </a:lnTo>
                                  <a:lnTo>
                                    <a:pt x="908" y="22"/>
                                  </a:lnTo>
                                  <a:lnTo>
                                    <a:pt x="951" y="38"/>
                                  </a:lnTo>
                                  <a:lnTo>
                                    <a:pt x="989" y="59"/>
                                  </a:lnTo>
                                  <a:lnTo>
                                    <a:pt x="1021" y="85"/>
                                  </a:lnTo>
                                  <a:lnTo>
                                    <a:pt x="1053" y="127"/>
                                  </a:lnTo>
                                  <a:lnTo>
                                    <a:pt x="1067" y="154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40004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730" name="Freeform 1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7" y="1254"/>
                              <a:ext cx="213" cy="3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3"/>
                                </a:cxn>
                                <a:cxn ang="0">
                                  <a:pos x="63" y="103"/>
                                </a:cxn>
                                <a:cxn ang="0">
                                  <a:pos x="130" y="83"/>
                                </a:cxn>
                                <a:cxn ang="0">
                                  <a:pos x="219" y="62"/>
                                </a:cxn>
                                <a:cxn ang="0">
                                  <a:pos x="315" y="41"/>
                                </a:cxn>
                                <a:cxn ang="0">
                                  <a:pos x="411" y="22"/>
                                </a:cxn>
                                <a:cxn ang="0">
                                  <a:pos x="483" y="12"/>
                                </a:cxn>
                                <a:cxn ang="0">
                                  <a:pos x="572" y="2"/>
                                </a:cxn>
                                <a:cxn ang="0">
                                  <a:pos x="666" y="0"/>
                                </a:cxn>
                                <a:cxn ang="0">
                                  <a:pos x="752" y="5"/>
                                </a:cxn>
                                <a:cxn ang="0">
                                  <a:pos x="830" y="9"/>
                                </a:cxn>
                                <a:cxn ang="0">
                                  <a:pos x="908" y="22"/>
                                </a:cxn>
                                <a:cxn ang="0">
                                  <a:pos x="950" y="38"/>
                                </a:cxn>
                                <a:cxn ang="0">
                                  <a:pos x="988" y="59"/>
                                </a:cxn>
                                <a:cxn ang="0">
                                  <a:pos x="1020" y="85"/>
                                </a:cxn>
                                <a:cxn ang="0">
                                  <a:pos x="1052" y="127"/>
                                </a:cxn>
                                <a:cxn ang="0">
                                  <a:pos x="1066" y="154"/>
                                </a:cxn>
                              </a:cxnLst>
                              <a:rect l="0" t="0" r="r" b="b"/>
                              <a:pathLst>
                                <a:path w="1066" h="154">
                                  <a:moveTo>
                                    <a:pt x="0" y="123"/>
                                  </a:moveTo>
                                  <a:lnTo>
                                    <a:pt x="63" y="103"/>
                                  </a:lnTo>
                                  <a:lnTo>
                                    <a:pt x="130" y="83"/>
                                  </a:lnTo>
                                  <a:lnTo>
                                    <a:pt x="219" y="62"/>
                                  </a:lnTo>
                                  <a:lnTo>
                                    <a:pt x="315" y="41"/>
                                  </a:lnTo>
                                  <a:lnTo>
                                    <a:pt x="411" y="22"/>
                                  </a:lnTo>
                                  <a:lnTo>
                                    <a:pt x="483" y="12"/>
                                  </a:lnTo>
                                  <a:lnTo>
                                    <a:pt x="572" y="2"/>
                                  </a:lnTo>
                                  <a:lnTo>
                                    <a:pt x="666" y="0"/>
                                  </a:lnTo>
                                  <a:lnTo>
                                    <a:pt x="752" y="5"/>
                                  </a:lnTo>
                                  <a:lnTo>
                                    <a:pt x="830" y="9"/>
                                  </a:lnTo>
                                  <a:lnTo>
                                    <a:pt x="908" y="22"/>
                                  </a:lnTo>
                                  <a:lnTo>
                                    <a:pt x="950" y="38"/>
                                  </a:lnTo>
                                  <a:lnTo>
                                    <a:pt x="988" y="59"/>
                                  </a:lnTo>
                                  <a:lnTo>
                                    <a:pt x="1020" y="85"/>
                                  </a:lnTo>
                                  <a:lnTo>
                                    <a:pt x="1052" y="127"/>
                                  </a:lnTo>
                                  <a:lnTo>
                                    <a:pt x="1066" y="154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A000A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6731" name="Oval 10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6" y="1277"/>
                            <a:ext cx="10" cy="17"/>
                          </a:xfrm>
                          <a:prstGeom prst="ellipse">
                            <a:avLst/>
                          </a:prstGeom>
                          <a:solidFill>
                            <a:srgbClr val="200020"/>
                          </a:solidFill>
                          <a:ln w="317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732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6" y="1289"/>
                      <a:ext cx="362" cy="320"/>
                      <a:chOff x="3716" y="1289"/>
                      <a:chExt cx="362" cy="320"/>
                    </a:xfrm>
                  </p:grpSpPr>
                  <p:grpSp>
                    <p:nvGrpSpPr>
                      <p:cNvPr id="26733" name="Group 1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6" y="1289"/>
                        <a:ext cx="362" cy="320"/>
                        <a:chOff x="3716" y="1289"/>
                        <a:chExt cx="362" cy="320"/>
                      </a:xfrm>
                    </p:grpSpPr>
                    <p:grpSp>
                      <p:nvGrpSpPr>
                        <p:cNvPr id="26734" name="Group 1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16" y="1289"/>
                          <a:ext cx="362" cy="320"/>
                          <a:chOff x="3716" y="1289"/>
                          <a:chExt cx="362" cy="320"/>
                        </a:xfrm>
                      </p:grpSpPr>
                      <p:grpSp>
                        <p:nvGrpSpPr>
                          <p:cNvPr id="26735" name="Group 11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16" y="1289"/>
                            <a:ext cx="362" cy="320"/>
                            <a:chOff x="3716" y="1289"/>
                            <a:chExt cx="362" cy="320"/>
                          </a:xfrm>
                        </p:grpSpPr>
                        <p:grpSp>
                          <p:nvGrpSpPr>
                            <p:cNvPr id="26736" name="Group 11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16" y="1289"/>
                              <a:ext cx="362" cy="320"/>
                              <a:chOff x="3716" y="1289"/>
                              <a:chExt cx="362" cy="320"/>
                            </a:xfrm>
                          </p:grpSpPr>
                          <p:sp>
                            <p:nvSpPr>
                              <p:cNvPr id="26737" name="Freeform 11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16" y="1289"/>
                                <a:ext cx="362" cy="32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578" y="258"/>
                                  </a:cxn>
                                  <a:cxn ang="0">
                                    <a:pos x="668" y="147"/>
                                  </a:cxn>
                                  <a:cxn ang="0">
                                    <a:pos x="754" y="74"/>
                                  </a:cxn>
                                  <a:cxn ang="0">
                                    <a:pos x="849" y="20"/>
                                  </a:cxn>
                                  <a:cxn ang="0">
                                    <a:pos x="955" y="0"/>
                                  </a:cxn>
                                  <a:cxn ang="0">
                                    <a:pos x="1058" y="14"/>
                                  </a:cxn>
                                  <a:cxn ang="0">
                                    <a:pos x="1143" y="45"/>
                                  </a:cxn>
                                  <a:cxn ang="0">
                                    <a:pos x="1231" y="88"/>
                                  </a:cxn>
                                  <a:cxn ang="0">
                                    <a:pos x="1311" y="160"/>
                                  </a:cxn>
                                  <a:cxn ang="0">
                                    <a:pos x="1350" y="239"/>
                                  </a:cxn>
                                  <a:cxn ang="0">
                                    <a:pos x="1368" y="309"/>
                                  </a:cxn>
                                  <a:cxn ang="0">
                                    <a:pos x="1420" y="361"/>
                                  </a:cxn>
                                  <a:cxn ang="0">
                                    <a:pos x="1477" y="397"/>
                                  </a:cxn>
                                  <a:cxn ang="0">
                                    <a:pos x="1522" y="460"/>
                                  </a:cxn>
                                  <a:cxn ang="0">
                                    <a:pos x="1585" y="531"/>
                                  </a:cxn>
                                  <a:cxn ang="0">
                                    <a:pos x="1651" y="631"/>
                                  </a:cxn>
                                  <a:cxn ang="0">
                                    <a:pos x="1696" y="743"/>
                                  </a:cxn>
                                  <a:cxn ang="0">
                                    <a:pos x="1729" y="874"/>
                                  </a:cxn>
                                  <a:cxn ang="0">
                                    <a:pos x="1758" y="995"/>
                                  </a:cxn>
                                  <a:cxn ang="0">
                                    <a:pos x="1786" y="1110"/>
                                  </a:cxn>
                                  <a:cxn ang="0">
                                    <a:pos x="1802" y="1250"/>
                                  </a:cxn>
                                  <a:cxn ang="0">
                                    <a:pos x="1800" y="1366"/>
                                  </a:cxn>
                                  <a:cxn ang="0">
                                    <a:pos x="1789" y="1443"/>
                                  </a:cxn>
                                  <a:cxn ang="0">
                                    <a:pos x="1747" y="1506"/>
                                  </a:cxn>
                                  <a:cxn ang="0">
                                    <a:pos x="1661" y="1554"/>
                                  </a:cxn>
                                  <a:cxn ang="0">
                                    <a:pos x="1543" y="1574"/>
                                  </a:cxn>
                                  <a:cxn ang="0">
                                    <a:pos x="1419" y="1585"/>
                                  </a:cxn>
                                  <a:cxn ang="0">
                                    <a:pos x="1275" y="1597"/>
                                  </a:cxn>
                                  <a:cxn ang="0">
                                    <a:pos x="1153" y="1591"/>
                                  </a:cxn>
                                  <a:cxn ang="0">
                                    <a:pos x="1055" y="1581"/>
                                  </a:cxn>
                                  <a:cxn ang="0">
                                    <a:pos x="952" y="1552"/>
                                  </a:cxn>
                                  <a:cxn ang="0">
                                    <a:pos x="839" y="1513"/>
                                  </a:cxn>
                                  <a:cxn ang="0">
                                    <a:pos x="732" y="1469"/>
                                  </a:cxn>
                                  <a:cxn ang="0">
                                    <a:pos x="629" y="1417"/>
                                  </a:cxn>
                                  <a:cxn ang="0">
                                    <a:pos x="530" y="1350"/>
                                  </a:cxn>
                                  <a:cxn ang="0">
                                    <a:pos x="451" y="1286"/>
                                  </a:cxn>
                                  <a:cxn ang="0">
                                    <a:pos x="374" y="1183"/>
                                  </a:cxn>
                                  <a:cxn ang="0">
                                    <a:pos x="317" y="1104"/>
                                  </a:cxn>
                                  <a:cxn ang="0">
                                    <a:pos x="268" y="1056"/>
                                  </a:cxn>
                                  <a:cxn ang="0">
                                    <a:pos x="200" y="1030"/>
                                  </a:cxn>
                                  <a:cxn ang="0">
                                    <a:pos x="116" y="974"/>
                                  </a:cxn>
                                  <a:cxn ang="0">
                                    <a:pos x="58" y="897"/>
                                  </a:cxn>
                                  <a:cxn ang="0">
                                    <a:pos x="13" y="816"/>
                                  </a:cxn>
                                  <a:cxn ang="0">
                                    <a:pos x="0" y="718"/>
                                  </a:cxn>
                                  <a:cxn ang="0">
                                    <a:pos x="13" y="627"/>
                                  </a:cxn>
                                  <a:cxn ang="0">
                                    <a:pos x="51" y="524"/>
                                  </a:cxn>
                                  <a:cxn ang="0">
                                    <a:pos x="113" y="429"/>
                                  </a:cxn>
                                  <a:cxn ang="0">
                                    <a:pos x="177" y="365"/>
                                  </a:cxn>
                                  <a:cxn ang="0">
                                    <a:pos x="261" y="316"/>
                                  </a:cxn>
                                  <a:cxn ang="0">
                                    <a:pos x="379" y="295"/>
                                  </a:cxn>
                                  <a:cxn ang="0">
                                    <a:pos x="491" y="302"/>
                                  </a:cxn>
                                </a:cxnLst>
                                <a:rect l="0" t="0" r="r" b="b"/>
                                <a:pathLst>
                                  <a:path w="1809" h="1597">
                                    <a:moveTo>
                                      <a:pt x="526" y="296"/>
                                    </a:moveTo>
                                    <a:lnTo>
                                      <a:pt x="578" y="258"/>
                                    </a:lnTo>
                                    <a:lnTo>
                                      <a:pt x="623" y="203"/>
                                    </a:lnTo>
                                    <a:lnTo>
                                      <a:pt x="668" y="147"/>
                                    </a:lnTo>
                                    <a:lnTo>
                                      <a:pt x="709" y="111"/>
                                    </a:lnTo>
                                    <a:lnTo>
                                      <a:pt x="754" y="74"/>
                                    </a:lnTo>
                                    <a:lnTo>
                                      <a:pt x="809" y="42"/>
                                    </a:lnTo>
                                    <a:lnTo>
                                      <a:pt x="849" y="20"/>
                                    </a:lnTo>
                                    <a:lnTo>
                                      <a:pt x="900" y="9"/>
                                    </a:lnTo>
                                    <a:lnTo>
                                      <a:pt x="955" y="0"/>
                                    </a:lnTo>
                                    <a:lnTo>
                                      <a:pt x="1012" y="6"/>
                                    </a:lnTo>
                                    <a:lnTo>
                                      <a:pt x="1058" y="14"/>
                                    </a:lnTo>
                                    <a:lnTo>
                                      <a:pt x="1096" y="23"/>
                                    </a:lnTo>
                                    <a:lnTo>
                                      <a:pt x="1143" y="45"/>
                                    </a:lnTo>
                                    <a:lnTo>
                                      <a:pt x="1191" y="68"/>
                                    </a:lnTo>
                                    <a:lnTo>
                                      <a:pt x="1231" y="88"/>
                                    </a:lnTo>
                                    <a:lnTo>
                                      <a:pt x="1276" y="121"/>
                                    </a:lnTo>
                                    <a:lnTo>
                                      <a:pt x="1311" y="160"/>
                                    </a:lnTo>
                                    <a:lnTo>
                                      <a:pt x="1339" y="209"/>
                                    </a:lnTo>
                                    <a:lnTo>
                                      <a:pt x="1350" y="239"/>
                                    </a:lnTo>
                                    <a:lnTo>
                                      <a:pt x="1352" y="277"/>
                                    </a:lnTo>
                                    <a:lnTo>
                                      <a:pt x="1368" y="309"/>
                                    </a:lnTo>
                                    <a:lnTo>
                                      <a:pt x="1391" y="339"/>
                                    </a:lnTo>
                                    <a:lnTo>
                                      <a:pt x="1420" y="361"/>
                                    </a:lnTo>
                                    <a:lnTo>
                                      <a:pt x="1455" y="378"/>
                                    </a:lnTo>
                                    <a:lnTo>
                                      <a:pt x="1477" y="397"/>
                                    </a:lnTo>
                                    <a:lnTo>
                                      <a:pt x="1494" y="424"/>
                                    </a:lnTo>
                                    <a:lnTo>
                                      <a:pt x="1522" y="460"/>
                                    </a:lnTo>
                                    <a:lnTo>
                                      <a:pt x="1551" y="495"/>
                                    </a:lnTo>
                                    <a:lnTo>
                                      <a:pt x="1585" y="531"/>
                                    </a:lnTo>
                                    <a:lnTo>
                                      <a:pt x="1617" y="566"/>
                                    </a:lnTo>
                                    <a:lnTo>
                                      <a:pt x="1651" y="631"/>
                                    </a:lnTo>
                                    <a:lnTo>
                                      <a:pt x="1677" y="694"/>
                                    </a:lnTo>
                                    <a:lnTo>
                                      <a:pt x="1696" y="743"/>
                                    </a:lnTo>
                                    <a:lnTo>
                                      <a:pt x="1710" y="807"/>
                                    </a:lnTo>
                                    <a:lnTo>
                                      <a:pt x="1729" y="874"/>
                                    </a:lnTo>
                                    <a:lnTo>
                                      <a:pt x="1745" y="936"/>
                                    </a:lnTo>
                                    <a:lnTo>
                                      <a:pt x="1758" y="995"/>
                                    </a:lnTo>
                                    <a:lnTo>
                                      <a:pt x="1771" y="1055"/>
                                    </a:lnTo>
                                    <a:lnTo>
                                      <a:pt x="1786" y="1110"/>
                                    </a:lnTo>
                                    <a:lnTo>
                                      <a:pt x="1794" y="1178"/>
                                    </a:lnTo>
                                    <a:lnTo>
                                      <a:pt x="1802" y="1250"/>
                                    </a:lnTo>
                                    <a:lnTo>
                                      <a:pt x="1809" y="1316"/>
                                    </a:lnTo>
                                    <a:lnTo>
                                      <a:pt x="1800" y="1366"/>
                                    </a:lnTo>
                                    <a:lnTo>
                                      <a:pt x="1794" y="1407"/>
                                    </a:lnTo>
                                    <a:lnTo>
                                      <a:pt x="1789" y="1443"/>
                                    </a:lnTo>
                                    <a:lnTo>
                                      <a:pt x="1774" y="1474"/>
                                    </a:lnTo>
                                    <a:lnTo>
                                      <a:pt x="1747" y="1506"/>
                                    </a:lnTo>
                                    <a:lnTo>
                                      <a:pt x="1709" y="1537"/>
                                    </a:lnTo>
                                    <a:lnTo>
                                      <a:pt x="1661" y="1554"/>
                                    </a:lnTo>
                                    <a:lnTo>
                                      <a:pt x="1607" y="1566"/>
                                    </a:lnTo>
                                    <a:lnTo>
                                      <a:pt x="1543" y="1574"/>
                                    </a:lnTo>
                                    <a:lnTo>
                                      <a:pt x="1484" y="1582"/>
                                    </a:lnTo>
                                    <a:lnTo>
                                      <a:pt x="1419" y="1585"/>
                                    </a:lnTo>
                                    <a:lnTo>
                                      <a:pt x="1342" y="1591"/>
                                    </a:lnTo>
                                    <a:lnTo>
                                      <a:pt x="1275" y="1597"/>
                                    </a:lnTo>
                                    <a:lnTo>
                                      <a:pt x="1214" y="1597"/>
                                    </a:lnTo>
                                    <a:lnTo>
                                      <a:pt x="1153" y="1591"/>
                                    </a:lnTo>
                                    <a:lnTo>
                                      <a:pt x="1098" y="1585"/>
                                    </a:lnTo>
                                    <a:lnTo>
                                      <a:pt x="1055" y="1581"/>
                                    </a:lnTo>
                                    <a:lnTo>
                                      <a:pt x="1009" y="1568"/>
                                    </a:lnTo>
                                    <a:lnTo>
                                      <a:pt x="952" y="1552"/>
                                    </a:lnTo>
                                    <a:lnTo>
                                      <a:pt x="888" y="1532"/>
                                    </a:lnTo>
                                    <a:lnTo>
                                      <a:pt x="839" y="1513"/>
                                    </a:lnTo>
                                    <a:lnTo>
                                      <a:pt x="780" y="1490"/>
                                    </a:lnTo>
                                    <a:lnTo>
                                      <a:pt x="732" y="1469"/>
                                    </a:lnTo>
                                    <a:lnTo>
                                      <a:pt x="682" y="1444"/>
                                    </a:lnTo>
                                    <a:lnTo>
                                      <a:pt x="629" y="1417"/>
                                    </a:lnTo>
                                    <a:lnTo>
                                      <a:pt x="580" y="1387"/>
                                    </a:lnTo>
                                    <a:lnTo>
                                      <a:pt x="530" y="1350"/>
                                    </a:lnTo>
                                    <a:lnTo>
                                      <a:pt x="485" y="1315"/>
                                    </a:lnTo>
                                    <a:lnTo>
                                      <a:pt x="451" y="1286"/>
                                    </a:lnTo>
                                    <a:lnTo>
                                      <a:pt x="408" y="1229"/>
                                    </a:lnTo>
                                    <a:lnTo>
                                      <a:pt x="374" y="1183"/>
                                    </a:lnTo>
                                    <a:lnTo>
                                      <a:pt x="338" y="1133"/>
                                    </a:lnTo>
                                    <a:lnTo>
                                      <a:pt x="317" y="1104"/>
                                    </a:lnTo>
                                    <a:lnTo>
                                      <a:pt x="300" y="1065"/>
                                    </a:lnTo>
                                    <a:lnTo>
                                      <a:pt x="268" y="1056"/>
                                    </a:lnTo>
                                    <a:lnTo>
                                      <a:pt x="233" y="1045"/>
                                    </a:lnTo>
                                    <a:lnTo>
                                      <a:pt x="200" y="1030"/>
                                    </a:lnTo>
                                    <a:lnTo>
                                      <a:pt x="158" y="1005"/>
                                    </a:lnTo>
                                    <a:lnTo>
                                      <a:pt x="116" y="974"/>
                                    </a:lnTo>
                                    <a:lnTo>
                                      <a:pt x="89" y="939"/>
                                    </a:lnTo>
                                    <a:lnTo>
                                      <a:pt x="58" y="897"/>
                                    </a:lnTo>
                                    <a:lnTo>
                                      <a:pt x="34" y="858"/>
                                    </a:lnTo>
                                    <a:lnTo>
                                      <a:pt x="13" y="816"/>
                                    </a:lnTo>
                                    <a:lnTo>
                                      <a:pt x="4" y="775"/>
                                    </a:lnTo>
                                    <a:lnTo>
                                      <a:pt x="0" y="718"/>
                                    </a:lnTo>
                                    <a:lnTo>
                                      <a:pt x="3" y="673"/>
                                    </a:lnTo>
                                    <a:lnTo>
                                      <a:pt x="13" y="627"/>
                                    </a:lnTo>
                                    <a:lnTo>
                                      <a:pt x="28" y="575"/>
                                    </a:lnTo>
                                    <a:lnTo>
                                      <a:pt x="51" y="524"/>
                                    </a:lnTo>
                                    <a:lnTo>
                                      <a:pt x="79" y="474"/>
                                    </a:lnTo>
                                    <a:lnTo>
                                      <a:pt x="113" y="429"/>
                                    </a:lnTo>
                                    <a:lnTo>
                                      <a:pt x="141" y="397"/>
                                    </a:lnTo>
                                    <a:lnTo>
                                      <a:pt x="177" y="365"/>
                                    </a:lnTo>
                                    <a:lnTo>
                                      <a:pt x="219" y="336"/>
                                    </a:lnTo>
                                    <a:lnTo>
                                      <a:pt x="261" y="316"/>
                                    </a:lnTo>
                                    <a:lnTo>
                                      <a:pt x="313" y="303"/>
                                    </a:lnTo>
                                    <a:lnTo>
                                      <a:pt x="379" y="295"/>
                                    </a:lnTo>
                                    <a:lnTo>
                                      <a:pt x="437" y="296"/>
                                    </a:lnTo>
                                    <a:lnTo>
                                      <a:pt x="491" y="302"/>
                                    </a:lnTo>
                                    <a:lnTo>
                                      <a:pt x="526" y="29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738" name="Freeform 11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91" y="1369"/>
                                <a:ext cx="287" cy="24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98" y="26"/>
                                  </a:cxn>
                                  <a:cxn ang="0">
                                    <a:pos x="1120" y="28"/>
                                  </a:cxn>
                                  <a:cxn ang="0">
                                    <a:pos x="1177" y="99"/>
                                  </a:cxn>
                                  <a:cxn ang="0">
                                    <a:pos x="1243" y="170"/>
                                  </a:cxn>
                                  <a:cxn ang="0">
                                    <a:pos x="1303" y="298"/>
                                  </a:cxn>
                                  <a:cxn ang="0">
                                    <a:pos x="1336" y="410"/>
                                  </a:cxn>
                                  <a:cxn ang="0">
                                    <a:pos x="1371" y="539"/>
                                  </a:cxn>
                                  <a:cxn ang="0">
                                    <a:pos x="1397" y="658"/>
                                  </a:cxn>
                                  <a:cxn ang="0">
                                    <a:pos x="1420" y="781"/>
                                  </a:cxn>
                                  <a:cxn ang="0">
                                    <a:pos x="1435" y="919"/>
                                  </a:cxn>
                                  <a:cxn ang="0">
                                    <a:pos x="1420" y="1010"/>
                                  </a:cxn>
                                  <a:cxn ang="0">
                                    <a:pos x="1400" y="1077"/>
                                  </a:cxn>
                                  <a:cxn ang="0">
                                    <a:pos x="1335" y="1140"/>
                                  </a:cxn>
                                  <a:cxn ang="0">
                                    <a:pos x="1233" y="1169"/>
                                  </a:cxn>
                                  <a:cxn ang="0">
                                    <a:pos x="1110" y="1185"/>
                                  </a:cxn>
                                  <a:cxn ang="0">
                                    <a:pos x="968" y="1194"/>
                                  </a:cxn>
                                  <a:cxn ang="0">
                                    <a:pos x="840" y="1200"/>
                                  </a:cxn>
                                  <a:cxn ang="0">
                                    <a:pos x="724" y="1188"/>
                                  </a:cxn>
                                  <a:cxn ang="0">
                                    <a:pos x="635" y="1171"/>
                                  </a:cxn>
                                  <a:cxn ang="0">
                                    <a:pos x="514" y="1135"/>
                                  </a:cxn>
                                  <a:cxn ang="0">
                                    <a:pos x="406" y="1093"/>
                                  </a:cxn>
                                  <a:cxn ang="0">
                                    <a:pos x="309" y="1047"/>
                                  </a:cxn>
                                  <a:cxn ang="0">
                                    <a:pos x="207" y="990"/>
                                  </a:cxn>
                                  <a:cxn ang="0">
                                    <a:pos x="112" y="918"/>
                                  </a:cxn>
                                  <a:cxn ang="0">
                                    <a:pos x="34" y="833"/>
                                  </a:cxn>
                                  <a:cxn ang="0">
                                    <a:pos x="30" y="798"/>
                                  </a:cxn>
                                  <a:cxn ang="0">
                                    <a:pos x="88" y="860"/>
                                  </a:cxn>
                                  <a:cxn ang="0">
                                    <a:pos x="166" y="923"/>
                                  </a:cxn>
                                  <a:cxn ang="0">
                                    <a:pos x="249" y="979"/>
                                  </a:cxn>
                                  <a:cxn ang="0">
                                    <a:pos x="335" y="1024"/>
                                  </a:cxn>
                                  <a:cxn ang="0">
                                    <a:pos x="428" y="1064"/>
                                  </a:cxn>
                                  <a:cxn ang="0">
                                    <a:pos x="509" y="1100"/>
                                  </a:cxn>
                                  <a:cxn ang="0">
                                    <a:pos x="598" y="1132"/>
                                  </a:cxn>
                                  <a:cxn ang="0">
                                    <a:pos x="695" y="1148"/>
                                  </a:cxn>
                                  <a:cxn ang="0">
                                    <a:pos x="798" y="1161"/>
                                  </a:cxn>
                                  <a:cxn ang="0">
                                    <a:pos x="890" y="1162"/>
                                  </a:cxn>
                                  <a:cxn ang="0">
                                    <a:pos x="978" y="1159"/>
                                  </a:cxn>
                                  <a:cxn ang="0">
                                    <a:pos x="1067" y="1151"/>
                                  </a:cxn>
                                  <a:cxn ang="0">
                                    <a:pos x="1158" y="1138"/>
                                  </a:cxn>
                                  <a:cxn ang="0">
                                    <a:pos x="1226" y="1120"/>
                                  </a:cxn>
                                  <a:cxn ang="0">
                                    <a:pos x="1282" y="1085"/>
                                  </a:cxn>
                                  <a:cxn ang="0">
                                    <a:pos x="1318" y="1029"/>
                                  </a:cxn>
                                  <a:cxn ang="0">
                                    <a:pos x="1350" y="967"/>
                                  </a:cxn>
                                  <a:cxn ang="0">
                                    <a:pos x="1372" y="910"/>
                                  </a:cxn>
                                  <a:cxn ang="0">
                                    <a:pos x="1363" y="787"/>
                                  </a:cxn>
                                  <a:cxn ang="0">
                                    <a:pos x="1356" y="676"/>
                                  </a:cxn>
                                  <a:cxn ang="0">
                                    <a:pos x="1335" y="586"/>
                                  </a:cxn>
                                  <a:cxn ang="0">
                                    <a:pos x="1312" y="503"/>
                                  </a:cxn>
                                  <a:cxn ang="0">
                                    <a:pos x="1286" y="406"/>
                                  </a:cxn>
                                  <a:cxn ang="0">
                                    <a:pos x="1268" y="314"/>
                                  </a:cxn>
                                  <a:cxn ang="0">
                                    <a:pos x="1221" y="244"/>
                                  </a:cxn>
                                  <a:cxn ang="0">
                                    <a:pos x="1173" y="156"/>
                                  </a:cxn>
                                  <a:cxn ang="0">
                                    <a:pos x="1128" y="88"/>
                                  </a:cxn>
                                </a:cxnLst>
                                <a:rect l="0" t="0" r="r" b="b"/>
                                <a:pathLst>
                                  <a:path w="1435" h="1200">
                                    <a:moveTo>
                                      <a:pt x="1108" y="56"/>
                                    </a:moveTo>
                                    <a:lnTo>
                                      <a:pt x="1098" y="26"/>
                                    </a:lnTo>
                                    <a:lnTo>
                                      <a:pt x="1103" y="0"/>
                                    </a:lnTo>
                                    <a:lnTo>
                                      <a:pt x="1120" y="28"/>
                                    </a:lnTo>
                                    <a:lnTo>
                                      <a:pt x="1148" y="64"/>
                                    </a:lnTo>
                                    <a:lnTo>
                                      <a:pt x="1177" y="99"/>
                                    </a:lnTo>
                                    <a:lnTo>
                                      <a:pt x="1211" y="135"/>
                                    </a:lnTo>
                                    <a:lnTo>
                                      <a:pt x="1243" y="170"/>
                                    </a:lnTo>
                                    <a:lnTo>
                                      <a:pt x="1277" y="235"/>
                                    </a:lnTo>
                                    <a:lnTo>
                                      <a:pt x="1303" y="298"/>
                                    </a:lnTo>
                                    <a:lnTo>
                                      <a:pt x="1322" y="346"/>
                                    </a:lnTo>
                                    <a:lnTo>
                                      <a:pt x="1336" y="410"/>
                                    </a:lnTo>
                                    <a:lnTo>
                                      <a:pt x="1355" y="477"/>
                                    </a:lnTo>
                                    <a:lnTo>
                                      <a:pt x="1371" y="539"/>
                                    </a:lnTo>
                                    <a:lnTo>
                                      <a:pt x="1384" y="598"/>
                                    </a:lnTo>
                                    <a:lnTo>
                                      <a:pt x="1397" y="658"/>
                                    </a:lnTo>
                                    <a:lnTo>
                                      <a:pt x="1412" y="713"/>
                                    </a:lnTo>
                                    <a:lnTo>
                                      <a:pt x="1420" y="781"/>
                                    </a:lnTo>
                                    <a:lnTo>
                                      <a:pt x="1428" y="854"/>
                                    </a:lnTo>
                                    <a:lnTo>
                                      <a:pt x="1435" y="919"/>
                                    </a:lnTo>
                                    <a:lnTo>
                                      <a:pt x="1426" y="969"/>
                                    </a:lnTo>
                                    <a:lnTo>
                                      <a:pt x="1420" y="1010"/>
                                    </a:lnTo>
                                    <a:lnTo>
                                      <a:pt x="1415" y="1046"/>
                                    </a:lnTo>
                                    <a:lnTo>
                                      <a:pt x="1400" y="1077"/>
                                    </a:lnTo>
                                    <a:lnTo>
                                      <a:pt x="1373" y="1109"/>
                                    </a:lnTo>
                                    <a:lnTo>
                                      <a:pt x="1335" y="1140"/>
                                    </a:lnTo>
                                    <a:lnTo>
                                      <a:pt x="1287" y="1157"/>
                                    </a:lnTo>
                                    <a:lnTo>
                                      <a:pt x="1233" y="1169"/>
                                    </a:lnTo>
                                    <a:lnTo>
                                      <a:pt x="1169" y="1177"/>
                                    </a:lnTo>
                                    <a:lnTo>
                                      <a:pt x="1110" y="1185"/>
                                    </a:lnTo>
                                    <a:lnTo>
                                      <a:pt x="1046" y="1188"/>
                                    </a:lnTo>
                                    <a:lnTo>
                                      <a:pt x="968" y="1194"/>
                                    </a:lnTo>
                                    <a:lnTo>
                                      <a:pt x="901" y="1200"/>
                                    </a:lnTo>
                                    <a:lnTo>
                                      <a:pt x="840" y="1200"/>
                                    </a:lnTo>
                                    <a:lnTo>
                                      <a:pt x="779" y="1194"/>
                                    </a:lnTo>
                                    <a:lnTo>
                                      <a:pt x="724" y="1188"/>
                                    </a:lnTo>
                                    <a:lnTo>
                                      <a:pt x="681" y="1184"/>
                                    </a:lnTo>
                                    <a:lnTo>
                                      <a:pt x="635" y="1171"/>
                                    </a:lnTo>
                                    <a:lnTo>
                                      <a:pt x="578" y="1155"/>
                                    </a:lnTo>
                                    <a:lnTo>
                                      <a:pt x="514" y="1135"/>
                                    </a:lnTo>
                                    <a:lnTo>
                                      <a:pt x="465" y="1116"/>
                                    </a:lnTo>
                                    <a:lnTo>
                                      <a:pt x="406" y="1093"/>
                                    </a:lnTo>
                                    <a:lnTo>
                                      <a:pt x="359" y="1072"/>
                                    </a:lnTo>
                                    <a:lnTo>
                                      <a:pt x="309" y="1047"/>
                                    </a:lnTo>
                                    <a:lnTo>
                                      <a:pt x="256" y="1020"/>
                                    </a:lnTo>
                                    <a:lnTo>
                                      <a:pt x="207" y="990"/>
                                    </a:lnTo>
                                    <a:lnTo>
                                      <a:pt x="157" y="953"/>
                                    </a:lnTo>
                                    <a:lnTo>
                                      <a:pt x="112" y="918"/>
                                    </a:lnTo>
                                    <a:lnTo>
                                      <a:pt x="77" y="890"/>
                                    </a:lnTo>
                                    <a:lnTo>
                                      <a:pt x="34" y="833"/>
                                    </a:lnTo>
                                    <a:lnTo>
                                      <a:pt x="0" y="786"/>
                                    </a:lnTo>
                                    <a:lnTo>
                                      <a:pt x="30" y="798"/>
                                    </a:lnTo>
                                    <a:lnTo>
                                      <a:pt x="57" y="821"/>
                                    </a:lnTo>
                                    <a:lnTo>
                                      <a:pt x="88" y="860"/>
                                    </a:lnTo>
                                    <a:lnTo>
                                      <a:pt x="128" y="896"/>
                                    </a:lnTo>
                                    <a:lnTo>
                                      <a:pt x="166" y="923"/>
                                    </a:lnTo>
                                    <a:lnTo>
                                      <a:pt x="209" y="953"/>
                                    </a:lnTo>
                                    <a:lnTo>
                                      <a:pt x="249" y="979"/>
                                    </a:lnTo>
                                    <a:lnTo>
                                      <a:pt x="293" y="1008"/>
                                    </a:lnTo>
                                    <a:lnTo>
                                      <a:pt x="335" y="1024"/>
                                    </a:lnTo>
                                    <a:lnTo>
                                      <a:pt x="386" y="1051"/>
                                    </a:lnTo>
                                    <a:lnTo>
                                      <a:pt x="428" y="1064"/>
                                    </a:lnTo>
                                    <a:lnTo>
                                      <a:pt x="467" y="1085"/>
                                    </a:lnTo>
                                    <a:lnTo>
                                      <a:pt x="509" y="1100"/>
                                    </a:lnTo>
                                    <a:lnTo>
                                      <a:pt x="548" y="1110"/>
                                    </a:lnTo>
                                    <a:lnTo>
                                      <a:pt x="598" y="1132"/>
                                    </a:lnTo>
                                    <a:lnTo>
                                      <a:pt x="646" y="1140"/>
                                    </a:lnTo>
                                    <a:lnTo>
                                      <a:pt x="695" y="1148"/>
                                    </a:lnTo>
                                    <a:lnTo>
                                      <a:pt x="746" y="1155"/>
                                    </a:lnTo>
                                    <a:lnTo>
                                      <a:pt x="798" y="1161"/>
                                    </a:lnTo>
                                    <a:lnTo>
                                      <a:pt x="848" y="1164"/>
                                    </a:lnTo>
                                    <a:lnTo>
                                      <a:pt x="890" y="1162"/>
                                    </a:lnTo>
                                    <a:lnTo>
                                      <a:pt x="937" y="1161"/>
                                    </a:lnTo>
                                    <a:lnTo>
                                      <a:pt x="978" y="1159"/>
                                    </a:lnTo>
                                    <a:lnTo>
                                      <a:pt x="1023" y="1155"/>
                                    </a:lnTo>
                                    <a:lnTo>
                                      <a:pt x="1067" y="1151"/>
                                    </a:lnTo>
                                    <a:lnTo>
                                      <a:pt x="1109" y="1145"/>
                                    </a:lnTo>
                                    <a:lnTo>
                                      <a:pt x="1158" y="1138"/>
                                    </a:lnTo>
                                    <a:lnTo>
                                      <a:pt x="1202" y="1135"/>
                                    </a:lnTo>
                                    <a:lnTo>
                                      <a:pt x="1226" y="1120"/>
                                    </a:lnTo>
                                    <a:lnTo>
                                      <a:pt x="1255" y="1100"/>
                                    </a:lnTo>
                                    <a:lnTo>
                                      <a:pt x="1282" y="1085"/>
                                    </a:lnTo>
                                    <a:lnTo>
                                      <a:pt x="1301" y="1059"/>
                                    </a:lnTo>
                                    <a:lnTo>
                                      <a:pt x="1318" y="1029"/>
                                    </a:lnTo>
                                    <a:lnTo>
                                      <a:pt x="1333" y="1000"/>
                                    </a:lnTo>
                                    <a:lnTo>
                                      <a:pt x="1350" y="967"/>
                                    </a:lnTo>
                                    <a:lnTo>
                                      <a:pt x="1359" y="933"/>
                                    </a:lnTo>
                                    <a:lnTo>
                                      <a:pt x="1372" y="910"/>
                                    </a:lnTo>
                                    <a:lnTo>
                                      <a:pt x="1367" y="850"/>
                                    </a:lnTo>
                                    <a:lnTo>
                                      <a:pt x="1363" y="787"/>
                                    </a:lnTo>
                                    <a:lnTo>
                                      <a:pt x="1359" y="727"/>
                                    </a:lnTo>
                                    <a:lnTo>
                                      <a:pt x="1356" y="676"/>
                                    </a:lnTo>
                                    <a:lnTo>
                                      <a:pt x="1346" y="634"/>
                                    </a:lnTo>
                                    <a:lnTo>
                                      <a:pt x="1335" y="586"/>
                                    </a:lnTo>
                                    <a:lnTo>
                                      <a:pt x="1321" y="542"/>
                                    </a:lnTo>
                                    <a:lnTo>
                                      <a:pt x="1312" y="503"/>
                                    </a:lnTo>
                                    <a:lnTo>
                                      <a:pt x="1301" y="458"/>
                                    </a:lnTo>
                                    <a:lnTo>
                                      <a:pt x="1286" y="406"/>
                                    </a:lnTo>
                                    <a:lnTo>
                                      <a:pt x="1273" y="353"/>
                                    </a:lnTo>
                                    <a:lnTo>
                                      <a:pt x="1268" y="314"/>
                                    </a:lnTo>
                                    <a:lnTo>
                                      <a:pt x="1244" y="276"/>
                                    </a:lnTo>
                                    <a:lnTo>
                                      <a:pt x="1221" y="244"/>
                                    </a:lnTo>
                                    <a:lnTo>
                                      <a:pt x="1199" y="202"/>
                                    </a:lnTo>
                                    <a:lnTo>
                                      <a:pt x="1173" y="156"/>
                                    </a:lnTo>
                                    <a:lnTo>
                                      <a:pt x="1151" y="119"/>
                                    </a:lnTo>
                                    <a:lnTo>
                                      <a:pt x="1128" y="88"/>
                                    </a:lnTo>
                                    <a:lnTo>
                                      <a:pt x="1108" y="5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  <p:sp>
                          <p:nvSpPr>
                            <p:cNvPr id="26739" name="Freeform 1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06" y="1465"/>
                              <a:ext cx="103" cy="10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" y="0"/>
                                </a:cxn>
                                <a:cxn ang="0">
                                  <a:pos x="60" y="25"/>
                                </a:cxn>
                                <a:cxn ang="0">
                                  <a:pos x="93" y="58"/>
                                </a:cxn>
                                <a:cxn ang="0">
                                  <a:pos x="128" y="93"/>
                                </a:cxn>
                                <a:cxn ang="0">
                                  <a:pos x="166" y="136"/>
                                </a:cxn>
                                <a:cxn ang="0">
                                  <a:pos x="208" y="182"/>
                                </a:cxn>
                                <a:cxn ang="0">
                                  <a:pos x="256" y="232"/>
                                </a:cxn>
                                <a:cxn ang="0">
                                  <a:pos x="305" y="287"/>
                                </a:cxn>
                                <a:cxn ang="0">
                                  <a:pos x="340" y="329"/>
                                </a:cxn>
                                <a:cxn ang="0">
                                  <a:pos x="370" y="356"/>
                                </a:cxn>
                                <a:cxn ang="0">
                                  <a:pos x="401" y="382"/>
                                </a:cxn>
                                <a:cxn ang="0">
                                  <a:pos x="435" y="406"/>
                                </a:cxn>
                                <a:cxn ang="0">
                                  <a:pos x="467" y="433"/>
                                </a:cxn>
                                <a:cxn ang="0">
                                  <a:pos x="494" y="455"/>
                                </a:cxn>
                                <a:cxn ang="0">
                                  <a:pos x="510" y="471"/>
                                </a:cxn>
                                <a:cxn ang="0">
                                  <a:pos x="514" y="490"/>
                                </a:cxn>
                                <a:cxn ang="0">
                                  <a:pos x="511" y="503"/>
                                </a:cxn>
                                <a:cxn ang="0">
                                  <a:pos x="501" y="510"/>
                                </a:cxn>
                                <a:cxn ang="0">
                                  <a:pos x="487" y="512"/>
                                </a:cxn>
                                <a:cxn ang="0">
                                  <a:pos x="467" y="506"/>
                                </a:cxn>
                                <a:cxn ang="0">
                                  <a:pos x="439" y="486"/>
                                </a:cxn>
                                <a:cxn ang="0">
                                  <a:pos x="410" y="470"/>
                                </a:cxn>
                                <a:cxn ang="0">
                                  <a:pos x="384" y="457"/>
                                </a:cxn>
                                <a:cxn ang="0">
                                  <a:pos x="353" y="431"/>
                                </a:cxn>
                                <a:cxn ang="0">
                                  <a:pos x="324" y="409"/>
                                </a:cxn>
                                <a:cxn ang="0">
                                  <a:pos x="288" y="379"/>
                                </a:cxn>
                                <a:cxn ang="0">
                                  <a:pos x="256" y="353"/>
                                </a:cxn>
                                <a:cxn ang="0">
                                  <a:pos x="218" y="323"/>
                                </a:cxn>
                                <a:cxn ang="0">
                                  <a:pos x="188" y="295"/>
                                </a:cxn>
                                <a:cxn ang="0">
                                  <a:pos x="162" y="265"/>
                                </a:cxn>
                                <a:cxn ang="0">
                                  <a:pos x="136" y="240"/>
                                </a:cxn>
                                <a:cxn ang="0">
                                  <a:pos x="121" y="218"/>
                                </a:cxn>
                                <a:cxn ang="0">
                                  <a:pos x="97" y="185"/>
                                </a:cxn>
                                <a:cxn ang="0">
                                  <a:pos x="74" y="149"/>
                                </a:cxn>
                                <a:cxn ang="0">
                                  <a:pos x="51" y="115"/>
                                </a:cxn>
                                <a:cxn ang="0">
                                  <a:pos x="32" y="83"/>
                                </a:cxn>
                                <a:cxn ang="0">
                                  <a:pos x="16" y="55"/>
                                </a:cxn>
                                <a:cxn ang="0">
                                  <a:pos x="4" y="32"/>
                                </a:cxn>
                                <a:cxn ang="0">
                                  <a:pos x="0" y="16"/>
                                </a:cxn>
                                <a:cxn ang="0">
                                  <a:pos x="4" y="5"/>
                                </a:cxn>
                                <a:cxn ang="0">
                                  <a:pos x="22" y="0"/>
                                </a:cxn>
                              </a:cxnLst>
                              <a:rect l="0" t="0" r="r" b="b"/>
                              <a:pathLst>
                                <a:path w="514" h="512">
                                  <a:moveTo>
                                    <a:pt x="22" y="0"/>
                                  </a:moveTo>
                                  <a:lnTo>
                                    <a:pt x="60" y="25"/>
                                  </a:lnTo>
                                  <a:lnTo>
                                    <a:pt x="93" y="58"/>
                                  </a:lnTo>
                                  <a:lnTo>
                                    <a:pt x="128" y="93"/>
                                  </a:lnTo>
                                  <a:lnTo>
                                    <a:pt x="166" y="136"/>
                                  </a:lnTo>
                                  <a:lnTo>
                                    <a:pt x="208" y="182"/>
                                  </a:lnTo>
                                  <a:lnTo>
                                    <a:pt x="256" y="232"/>
                                  </a:lnTo>
                                  <a:lnTo>
                                    <a:pt x="305" y="287"/>
                                  </a:lnTo>
                                  <a:lnTo>
                                    <a:pt x="340" y="329"/>
                                  </a:lnTo>
                                  <a:lnTo>
                                    <a:pt x="370" y="356"/>
                                  </a:lnTo>
                                  <a:lnTo>
                                    <a:pt x="401" y="382"/>
                                  </a:lnTo>
                                  <a:lnTo>
                                    <a:pt x="435" y="406"/>
                                  </a:lnTo>
                                  <a:lnTo>
                                    <a:pt x="467" y="433"/>
                                  </a:lnTo>
                                  <a:lnTo>
                                    <a:pt x="494" y="455"/>
                                  </a:lnTo>
                                  <a:lnTo>
                                    <a:pt x="510" y="471"/>
                                  </a:lnTo>
                                  <a:lnTo>
                                    <a:pt x="514" y="490"/>
                                  </a:lnTo>
                                  <a:lnTo>
                                    <a:pt x="511" y="503"/>
                                  </a:lnTo>
                                  <a:lnTo>
                                    <a:pt x="501" y="510"/>
                                  </a:lnTo>
                                  <a:lnTo>
                                    <a:pt x="487" y="512"/>
                                  </a:lnTo>
                                  <a:lnTo>
                                    <a:pt x="467" y="506"/>
                                  </a:lnTo>
                                  <a:lnTo>
                                    <a:pt x="439" y="486"/>
                                  </a:lnTo>
                                  <a:lnTo>
                                    <a:pt x="410" y="470"/>
                                  </a:lnTo>
                                  <a:lnTo>
                                    <a:pt x="384" y="457"/>
                                  </a:lnTo>
                                  <a:lnTo>
                                    <a:pt x="353" y="431"/>
                                  </a:lnTo>
                                  <a:lnTo>
                                    <a:pt x="324" y="409"/>
                                  </a:lnTo>
                                  <a:lnTo>
                                    <a:pt x="288" y="379"/>
                                  </a:lnTo>
                                  <a:lnTo>
                                    <a:pt x="256" y="353"/>
                                  </a:lnTo>
                                  <a:lnTo>
                                    <a:pt x="218" y="323"/>
                                  </a:lnTo>
                                  <a:lnTo>
                                    <a:pt x="188" y="295"/>
                                  </a:lnTo>
                                  <a:lnTo>
                                    <a:pt x="162" y="265"/>
                                  </a:lnTo>
                                  <a:lnTo>
                                    <a:pt x="136" y="240"/>
                                  </a:lnTo>
                                  <a:lnTo>
                                    <a:pt x="121" y="218"/>
                                  </a:lnTo>
                                  <a:lnTo>
                                    <a:pt x="97" y="185"/>
                                  </a:lnTo>
                                  <a:lnTo>
                                    <a:pt x="74" y="149"/>
                                  </a:lnTo>
                                  <a:lnTo>
                                    <a:pt x="51" y="115"/>
                                  </a:lnTo>
                                  <a:lnTo>
                                    <a:pt x="32" y="83"/>
                                  </a:lnTo>
                                  <a:lnTo>
                                    <a:pt x="16" y="55"/>
                                  </a:lnTo>
                                  <a:lnTo>
                                    <a:pt x="4" y="32"/>
                                  </a:lnTo>
                                  <a:lnTo>
                                    <a:pt x="0" y="16"/>
                                  </a:lnTo>
                                  <a:lnTo>
                                    <a:pt x="4" y="5"/>
                                  </a:lnTo>
                                  <a:lnTo>
                                    <a:pt x="2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6740" name="Freeform 1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1" y="1526"/>
                            <a:ext cx="89" cy="6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45" y="0"/>
                              </a:cxn>
                              <a:cxn ang="0">
                                <a:pos x="445" y="47"/>
                              </a:cxn>
                              <a:cxn ang="0">
                                <a:pos x="444" y="105"/>
                              </a:cxn>
                              <a:cxn ang="0">
                                <a:pos x="437" y="155"/>
                              </a:cxn>
                              <a:cxn ang="0">
                                <a:pos x="424" y="197"/>
                              </a:cxn>
                              <a:cxn ang="0">
                                <a:pos x="404" y="227"/>
                              </a:cxn>
                              <a:cxn ang="0">
                                <a:pos x="378" y="250"/>
                              </a:cxn>
                              <a:cxn ang="0">
                                <a:pos x="342" y="274"/>
                              </a:cxn>
                              <a:cxn ang="0">
                                <a:pos x="306" y="293"/>
                              </a:cxn>
                              <a:cxn ang="0">
                                <a:pos x="252" y="316"/>
                              </a:cxn>
                              <a:cxn ang="0">
                                <a:pos x="203" y="329"/>
                              </a:cxn>
                              <a:cxn ang="0">
                                <a:pos x="148" y="336"/>
                              </a:cxn>
                              <a:cxn ang="0">
                                <a:pos x="100" y="342"/>
                              </a:cxn>
                              <a:cxn ang="0">
                                <a:pos x="49" y="340"/>
                              </a:cxn>
                              <a:cxn ang="0">
                                <a:pos x="0" y="336"/>
                              </a:cxn>
                            </a:cxnLst>
                            <a:rect l="0" t="0" r="r" b="b"/>
                            <a:pathLst>
                              <a:path w="445" h="342">
                                <a:moveTo>
                                  <a:pt x="445" y="0"/>
                                </a:moveTo>
                                <a:lnTo>
                                  <a:pt x="445" y="47"/>
                                </a:lnTo>
                                <a:lnTo>
                                  <a:pt x="444" y="105"/>
                                </a:lnTo>
                                <a:lnTo>
                                  <a:pt x="437" y="155"/>
                                </a:lnTo>
                                <a:lnTo>
                                  <a:pt x="424" y="197"/>
                                </a:lnTo>
                                <a:lnTo>
                                  <a:pt x="404" y="227"/>
                                </a:lnTo>
                                <a:lnTo>
                                  <a:pt x="378" y="250"/>
                                </a:lnTo>
                                <a:lnTo>
                                  <a:pt x="342" y="274"/>
                                </a:lnTo>
                                <a:lnTo>
                                  <a:pt x="306" y="293"/>
                                </a:lnTo>
                                <a:lnTo>
                                  <a:pt x="252" y="316"/>
                                </a:lnTo>
                                <a:lnTo>
                                  <a:pt x="203" y="329"/>
                                </a:lnTo>
                                <a:lnTo>
                                  <a:pt x="148" y="336"/>
                                </a:lnTo>
                                <a:lnTo>
                                  <a:pt x="100" y="342"/>
                                </a:lnTo>
                                <a:lnTo>
                                  <a:pt x="49" y="340"/>
                                </a:lnTo>
                                <a:lnTo>
                                  <a:pt x="0" y="336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FF8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6741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27" y="1299"/>
                          <a:ext cx="308" cy="285"/>
                          <a:chOff x="3727" y="1299"/>
                          <a:chExt cx="308" cy="285"/>
                        </a:xfrm>
                      </p:grpSpPr>
                      <p:grpSp>
                        <p:nvGrpSpPr>
                          <p:cNvPr id="26742" name="Group 1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37" y="1299"/>
                            <a:ext cx="198" cy="255"/>
                            <a:chOff x="3837" y="1299"/>
                            <a:chExt cx="198" cy="255"/>
                          </a:xfrm>
                        </p:grpSpPr>
                        <p:grpSp>
                          <p:nvGrpSpPr>
                            <p:cNvPr id="26743" name="Group 1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37" y="1299"/>
                              <a:ext cx="198" cy="255"/>
                              <a:chOff x="3837" y="1299"/>
                              <a:chExt cx="198" cy="255"/>
                            </a:xfrm>
                          </p:grpSpPr>
                          <p:grpSp>
                            <p:nvGrpSpPr>
                              <p:cNvPr id="26744" name="Group 12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37" y="1299"/>
                                <a:ext cx="198" cy="255"/>
                                <a:chOff x="3837" y="1299"/>
                                <a:chExt cx="198" cy="255"/>
                              </a:xfrm>
                            </p:grpSpPr>
                            <p:grpSp>
                              <p:nvGrpSpPr>
                                <p:cNvPr id="26745" name="Group 1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837" y="1299"/>
                                  <a:ext cx="198" cy="255"/>
                                  <a:chOff x="3837" y="1299"/>
                                  <a:chExt cx="198" cy="255"/>
                                </a:xfrm>
                              </p:grpSpPr>
                              <p:grpSp>
                                <p:nvGrpSpPr>
                                  <p:cNvPr id="26746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837" y="1299"/>
                                    <a:ext cx="198" cy="255"/>
                                    <a:chOff x="3837" y="1299"/>
                                    <a:chExt cx="198" cy="255"/>
                                  </a:xfrm>
                                </p:grpSpPr>
                                <p:sp>
                                  <p:nvSpPr>
                                    <p:cNvPr id="26747" name="Freeform 123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837" y="1299"/>
                                      <a:ext cx="198" cy="255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21" y="239"/>
                                        </a:cxn>
                                        <a:cxn ang="0">
                                          <a:pos x="61" y="188"/>
                                        </a:cxn>
                                        <a:cxn ang="0">
                                          <a:pos x="116" y="122"/>
                                        </a:cxn>
                                        <a:cxn ang="0">
                                          <a:pos x="172" y="66"/>
                                        </a:cxn>
                                        <a:cxn ang="0">
                                          <a:pos x="243" y="23"/>
                                        </a:cxn>
                                        <a:cxn ang="0">
                                          <a:pos x="342" y="1"/>
                                        </a:cxn>
                                        <a:cxn ang="0">
                                          <a:pos x="435" y="7"/>
                                        </a:cxn>
                                        <a:cxn ang="0">
                                          <a:pos x="526" y="34"/>
                                        </a:cxn>
                                        <a:cxn ang="0">
                                          <a:pos x="596" y="78"/>
                                        </a:cxn>
                                        <a:cxn ang="0">
                                          <a:pos x="649" y="142"/>
                                        </a:cxn>
                                        <a:cxn ang="0">
                                          <a:pos x="681" y="217"/>
                                        </a:cxn>
                                        <a:cxn ang="0">
                                          <a:pos x="689" y="285"/>
                                        </a:cxn>
                                        <a:cxn ang="0">
                                          <a:pos x="657" y="357"/>
                                        </a:cxn>
                                        <a:cxn ang="0">
                                          <a:pos x="626" y="430"/>
                                        </a:cxn>
                                        <a:cxn ang="0">
                                          <a:pos x="608" y="489"/>
                                        </a:cxn>
                                        <a:cxn ang="0">
                                          <a:pos x="622" y="500"/>
                                        </a:cxn>
                                        <a:cxn ang="0">
                                          <a:pos x="646" y="461"/>
                                        </a:cxn>
                                        <a:cxn ang="0">
                                          <a:pos x="690" y="381"/>
                                        </a:cxn>
                                        <a:cxn ang="0">
                                          <a:pos x="721" y="346"/>
                                        </a:cxn>
                                        <a:cxn ang="0">
                                          <a:pos x="749" y="369"/>
                                        </a:cxn>
                                        <a:cxn ang="0">
                                          <a:pos x="784" y="431"/>
                                        </a:cxn>
                                        <a:cxn ang="0">
                                          <a:pos x="812" y="492"/>
                                        </a:cxn>
                                        <a:cxn ang="0">
                                          <a:pos x="852" y="551"/>
                                        </a:cxn>
                                        <a:cxn ang="0">
                                          <a:pos x="866" y="611"/>
                                        </a:cxn>
                                        <a:cxn ang="0">
                                          <a:pos x="850" y="693"/>
                                        </a:cxn>
                                        <a:cxn ang="0">
                                          <a:pos x="882" y="744"/>
                                        </a:cxn>
                                        <a:cxn ang="0">
                                          <a:pos x="925" y="829"/>
                                        </a:cxn>
                                        <a:cxn ang="0">
                                          <a:pos x="960" y="905"/>
                                        </a:cxn>
                                        <a:cxn ang="0">
                                          <a:pos x="978" y="988"/>
                                        </a:cxn>
                                        <a:cxn ang="0">
                                          <a:pos x="984" y="1075"/>
                                        </a:cxn>
                                        <a:cxn ang="0">
                                          <a:pos x="990" y="1211"/>
                                        </a:cxn>
                                        <a:cxn ang="0">
                                          <a:pos x="974" y="1267"/>
                                        </a:cxn>
                                        <a:cxn ang="0">
                                          <a:pos x="921" y="1269"/>
                                        </a:cxn>
                                        <a:cxn ang="0">
                                          <a:pos x="849" y="1226"/>
                                        </a:cxn>
                                        <a:cxn ang="0">
                                          <a:pos x="760" y="1159"/>
                                        </a:cxn>
                                        <a:cxn ang="0">
                                          <a:pos x="654" y="1052"/>
                                        </a:cxn>
                                        <a:cxn ang="0">
                                          <a:pos x="549" y="933"/>
                                        </a:cxn>
                                        <a:cxn ang="0">
                                          <a:pos x="406" y="792"/>
                                        </a:cxn>
                                        <a:cxn ang="0">
                                          <a:pos x="307" y="696"/>
                                        </a:cxn>
                                        <a:cxn ang="0">
                                          <a:pos x="284" y="638"/>
                                        </a:cxn>
                                        <a:cxn ang="0">
                                          <a:pos x="322" y="605"/>
                                        </a:cxn>
                                        <a:cxn ang="0">
                                          <a:pos x="383" y="566"/>
                                        </a:cxn>
                                        <a:cxn ang="0">
                                          <a:pos x="445" y="543"/>
                                        </a:cxn>
                                        <a:cxn ang="0">
                                          <a:pos x="484" y="524"/>
                                        </a:cxn>
                                        <a:cxn ang="0">
                                          <a:pos x="445" y="517"/>
                                        </a:cxn>
                                        <a:cxn ang="0">
                                          <a:pos x="359" y="535"/>
                                        </a:cxn>
                                        <a:cxn ang="0">
                                          <a:pos x="308" y="569"/>
                                        </a:cxn>
                                        <a:cxn ang="0">
                                          <a:pos x="245" y="596"/>
                                        </a:cxn>
                                        <a:cxn ang="0">
                                          <a:pos x="192" y="585"/>
                                        </a:cxn>
                                        <a:cxn ang="0">
                                          <a:pos x="149" y="549"/>
                                        </a:cxn>
                                        <a:cxn ang="0">
                                          <a:pos x="103" y="491"/>
                                        </a:cxn>
                                        <a:cxn ang="0">
                                          <a:pos x="46" y="431"/>
                                        </a:cxn>
                                        <a:cxn ang="0">
                                          <a:pos x="19" y="380"/>
                                        </a:cxn>
                                        <a:cxn ang="0">
                                          <a:pos x="0" y="303"/>
                                        </a:cxn>
                                      </a:cxnLst>
                                      <a:rect l="0" t="0" r="r" b="b"/>
                                      <a:pathLst>
                                        <a:path w="990" h="1276">
                                          <a:moveTo>
                                            <a:pt x="2" y="283"/>
                                          </a:moveTo>
                                          <a:lnTo>
                                            <a:pt x="11" y="261"/>
                                          </a:lnTo>
                                          <a:lnTo>
                                            <a:pt x="21" y="239"/>
                                          </a:lnTo>
                                          <a:lnTo>
                                            <a:pt x="33" y="217"/>
                                          </a:lnTo>
                                          <a:lnTo>
                                            <a:pt x="47" y="201"/>
                                          </a:lnTo>
                                          <a:lnTo>
                                            <a:pt x="61" y="188"/>
                                          </a:lnTo>
                                          <a:lnTo>
                                            <a:pt x="78" y="168"/>
                                          </a:lnTo>
                                          <a:lnTo>
                                            <a:pt x="100" y="145"/>
                                          </a:lnTo>
                                          <a:lnTo>
                                            <a:pt x="116" y="122"/>
                                          </a:lnTo>
                                          <a:lnTo>
                                            <a:pt x="132" y="101"/>
                                          </a:lnTo>
                                          <a:lnTo>
                                            <a:pt x="151" y="84"/>
                                          </a:lnTo>
                                          <a:lnTo>
                                            <a:pt x="172" y="66"/>
                                          </a:lnTo>
                                          <a:lnTo>
                                            <a:pt x="194" y="50"/>
                                          </a:lnTo>
                                          <a:lnTo>
                                            <a:pt x="216" y="36"/>
                                          </a:lnTo>
                                          <a:lnTo>
                                            <a:pt x="243" y="23"/>
                                          </a:lnTo>
                                          <a:lnTo>
                                            <a:pt x="273" y="12"/>
                                          </a:lnTo>
                                          <a:lnTo>
                                            <a:pt x="304" y="5"/>
                                          </a:lnTo>
                                          <a:lnTo>
                                            <a:pt x="342" y="1"/>
                                          </a:lnTo>
                                          <a:lnTo>
                                            <a:pt x="377" y="0"/>
                                          </a:lnTo>
                                          <a:lnTo>
                                            <a:pt x="406" y="2"/>
                                          </a:lnTo>
                                          <a:lnTo>
                                            <a:pt x="435" y="7"/>
                                          </a:lnTo>
                                          <a:lnTo>
                                            <a:pt x="462" y="12"/>
                                          </a:lnTo>
                                          <a:lnTo>
                                            <a:pt x="497" y="21"/>
                                          </a:lnTo>
                                          <a:lnTo>
                                            <a:pt x="526" y="34"/>
                                          </a:lnTo>
                                          <a:lnTo>
                                            <a:pt x="550" y="45"/>
                                          </a:lnTo>
                                          <a:lnTo>
                                            <a:pt x="576" y="59"/>
                                          </a:lnTo>
                                          <a:lnTo>
                                            <a:pt x="596" y="78"/>
                                          </a:lnTo>
                                          <a:lnTo>
                                            <a:pt x="615" y="98"/>
                                          </a:lnTo>
                                          <a:lnTo>
                                            <a:pt x="632" y="118"/>
                                          </a:lnTo>
                                          <a:lnTo>
                                            <a:pt x="649" y="142"/>
                                          </a:lnTo>
                                          <a:lnTo>
                                            <a:pt x="665" y="166"/>
                                          </a:lnTo>
                                          <a:lnTo>
                                            <a:pt x="675" y="189"/>
                                          </a:lnTo>
                                          <a:lnTo>
                                            <a:pt x="681" y="217"/>
                                          </a:lnTo>
                                          <a:lnTo>
                                            <a:pt x="687" y="243"/>
                                          </a:lnTo>
                                          <a:lnTo>
                                            <a:pt x="690" y="263"/>
                                          </a:lnTo>
                                          <a:lnTo>
                                            <a:pt x="689" y="285"/>
                                          </a:lnTo>
                                          <a:lnTo>
                                            <a:pt x="683" y="301"/>
                                          </a:lnTo>
                                          <a:lnTo>
                                            <a:pt x="673" y="325"/>
                                          </a:lnTo>
                                          <a:lnTo>
                                            <a:pt x="657" y="357"/>
                                          </a:lnTo>
                                          <a:lnTo>
                                            <a:pt x="645" y="384"/>
                                          </a:lnTo>
                                          <a:lnTo>
                                            <a:pt x="634" y="406"/>
                                          </a:lnTo>
                                          <a:lnTo>
                                            <a:pt x="626" y="430"/>
                                          </a:lnTo>
                                          <a:lnTo>
                                            <a:pt x="618" y="455"/>
                                          </a:lnTo>
                                          <a:lnTo>
                                            <a:pt x="611" y="477"/>
                                          </a:lnTo>
                                          <a:lnTo>
                                            <a:pt x="608" y="489"/>
                                          </a:lnTo>
                                          <a:lnTo>
                                            <a:pt x="609" y="497"/>
                                          </a:lnTo>
                                          <a:lnTo>
                                            <a:pt x="614" y="500"/>
                                          </a:lnTo>
                                          <a:lnTo>
                                            <a:pt x="622" y="500"/>
                                          </a:lnTo>
                                          <a:lnTo>
                                            <a:pt x="628" y="493"/>
                                          </a:lnTo>
                                          <a:lnTo>
                                            <a:pt x="636" y="483"/>
                                          </a:lnTo>
                                          <a:lnTo>
                                            <a:pt x="646" y="461"/>
                                          </a:lnTo>
                                          <a:lnTo>
                                            <a:pt x="659" y="432"/>
                                          </a:lnTo>
                                          <a:lnTo>
                                            <a:pt x="675" y="405"/>
                                          </a:lnTo>
                                          <a:lnTo>
                                            <a:pt x="690" y="381"/>
                                          </a:lnTo>
                                          <a:lnTo>
                                            <a:pt x="704" y="361"/>
                                          </a:lnTo>
                                          <a:lnTo>
                                            <a:pt x="712" y="351"/>
                                          </a:lnTo>
                                          <a:lnTo>
                                            <a:pt x="721" y="346"/>
                                          </a:lnTo>
                                          <a:lnTo>
                                            <a:pt x="732" y="344"/>
                                          </a:lnTo>
                                          <a:lnTo>
                                            <a:pt x="739" y="350"/>
                                          </a:lnTo>
                                          <a:lnTo>
                                            <a:pt x="749" y="369"/>
                                          </a:lnTo>
                                          <a:lnTo>
                                            <a:pt x="759" y="386"/>
                                          </a:lnTo>
                                          <a:lnTo>
                                            <a:pt x="771" y="408"/>
                                          </a:lnTo>
                                          <a:lnTo>
                                            <a:pt x="784" y="431"/>
                                          </a:lnTo>
                                          <a:lnTo>
                                            <a:pt x="793" y="450"/>
                                          </a:lnTo>
                                          <a:lnTo>
                                            <a:pt x="802" y="473"/>
                                          </a:lnTo>
                                          <a:lnTo>
                                            <a:pt x="812" y="492"/>
                                          </a:lnTo>
                                          <a:lnTo>
                                            <a:pt x="820" y="516"/>
                                          </a:lnTo>
                                          <a:lnTo>
                                            <a:pt x="835" y="531"/>
                                          </a:lnTo>
                                          <a:lnTo>
                                            <a:pt x="852" y="551"/>
                                          </a:lnTo>
                                          <a:lnTo>
                                            <a:pt x="864" y="569"/>
                                          </a:lnTo>
                                          <a:lnTo>
                                            <a:pt x="868" y="589"/>
                                          </a:lnTo>
                                          <a:lnTo>
                                            <a:pt x="866" y="611"/>
                                          </a:lnTo>
                                          <a:lnTo>
                                            <a:pt x="861" y="639"/>
                                          </a:lnTo>
                                          <a:lnTo>
                                            <a:pt x="856" y="665"/>
                                          </a:lnTo>
                                          <a:lnTo>
                                            <a:pt x="850" y="693"/>
                                          </a:lnTo>
                                          <a:lnTo>
                                            <a:pt x="861" y="709"/>
                                          </a:lnTo>
                                          <a:lnTo>
                                            <a:pt x="872" y="726"/>
                                          </a:lnTo>
                                          <a:lnTo>
                                            <a:pt x="882" y="744"/>
                                          </a:lnTo>
                                          <a:lnTo>
                                            <a:pt x="892" y="766"/>
                                          </a:lnTo>
                                          <a:lnTo>
                                            <a:pt x="910" y="800"/>
                                          </a:lnTo>
                                          <a:lnTo>
                                            <a:pt x="925" y="829"/>
                                          </a:lnTo>
                                          <a:lnTo>
                                            <a:pt x="941" y="859"/>
                                          </a:lnTo>
                                          <a:lnTo>
                                            <a:pt x="954" y="885"/>
                                          </a:lnTo>
                                          <a:lnTo>
                                            <a:pt x="960" y="905"/>
                                          </a:lnTo>
                                          <a:lnTo>
                                            <a:pt x="967" y="933"/>
                                          </a:lnTo>
                                          <a:lnTo>
                                            <a:pt x="972" y="964"/>
                                          </a:lnTo>
                                          <a:lnTo>
                                            <a:pt x="978" y="988"/>
                                          </a:lnTo>
                                          <a:lnTo>
                                            <a:pt x="983" y="1020"/>
                                          </a:lnTo>
                                          <a:lnTo>
                                            <a:pt x="985" y="1052"/>
                                          </a:lnTo>
                                          <a:lnTo>
                                            <a:pt x="984" y="1075"/>
                                          </a:lnTo>
                                          <a:lnTo>
                                            <a:pt x="984" y="1100"/>
                                          </a:lnTo>
                                          <a:lnTo>
                                            <a:pt x="985" y="1151"/>
                                          </a:lnTo>
                                          <a:lnTo>
                                            <a:pt x="990" y="1211"/>
                                          </a:lnTo>
                                          <a:lnTo>
                                            <a:pt x="988" y="1239"/>
                                          </a:lnTo>
                                          <a:lnTo>
                                            <a:pt x="985" y="1256"/>
                                          </a:lnTo>
                                          <a:lnTo>
                                            <a:pt x="974" y="1267"/>
                                          </a:lnTo>
                                          <a:lnTo>
                                            <a:pt x="955" y="1275"/>
                                          </a:lnTo>
                                          <a:lnTo>
                                            <a:pt x="936" y="1276"/>
                                          </a:lnTo>
                                          <a:lnTo>
                                            <a:pt x="921" y="1269"/>
                                          </a:lnTo>
                                          <a:lnTo>
                                            <a:pt x="909" y="1259"/>
                                          </a:lnTo>
                                          <a:lnTo>
                                            <a:pt x="878" y="1241"/>
                                          </a:lnTo>
                                          <a:lnTo>
                                            <a:pt x="849" y="1226"/>
                                          </a:lnTo>
                                          <a:lnTo>
                                            <a:pt x="821" y="1213"/>
                                          </a:lnTo>
                                          <a:lnTo>
                                            <a:pt x="799" y="1193"/>
                                          </a:lnTo>
                                          <a:lnTo>
                                            <a:pt x="760" y="1159"/>
                                          </a:lnTo>
                                          <a:lnTo>
                                            <a:pt x="724" y="1122"/>
                                          </a:lnTo>
                                          <a:lnTo>
                                            <a:pt x="689" y="1090"/>
                                          </a:lnTo>
                                          <a:lnTo>
                                            <a:pt x="654" y="1052"/>
                                          </a:lnTo>
                                          <a:lnTo>
                                            <a:pt x="613" y="1002"/>
                                          </a:lnTo>
                                          <a:lnTo>
                                            <a:pt x="583" y="964"/>
                                          </a:lnTo>
                                          <a:lnTo>
                                            <a:pt x="549" y="933"/>
                                          </a:lnTo>
                                          <a:lnTo>
                                            <a:pt x="507" y="890"/>
                                          </a:lnTo>
                                          <a:lnTo>
                                            <a:pt x="464" y="847"/>
                                          </a:lnTo>
                                          <a:lnTo>
                                            <a:pt x="406" y="792"/>
                                          </a:lnTo>
                                          <a:lnTo>
                                            <a:pt x="352" y="747"/>
                                          </a:lnTo>
                                          <a:lnTo>
                                            <a:pt x="326" y="719"/>
                                          </a:lnTo>
                                          <a:lnTo>
                                            <a:pt x="307" y="696"/>
                                          </a:lnTo>
                                          <a:lnTo>
                                            <a:pt x="295" y="675"/>
                                          </a:lnTo>
                                          <a:lnTo>
                                            <a:pt x="285" y="651"/>
                                          </a:lnTo>
                                          <a:lnTo>
                                            <a:pt x="284" y="638"/>
                                          </a:lnTo>
                                          <a:lnTo>
                                            <a:pt x="290" y="629"/>
                                          </a:lnTo>
                                          <a:lnTo>
                                            <a:pt x="303" y="619"/>
                                          </a:lnTo>
                                          <a:lnTo>
                                            <a:pt x="322" y="605"/>
                                          </a:lnTo>
                                          <a:lnTo>
                                            <a:pt x="345" y="590"/>
                                          </a:lnTo>
                                          <a:lnTo>
                                            <a:pt x="365" y="575"/>
                                          </a:lnTo>
                                          <a:lnTo>
                                            <a:pt x="383" y="566"/>
                                          </a:lnTo>
                                          <a:lnTo>
                                            <a:pt x="402" y="558"/>
                                          </a:lnTo>
                                          <a:lnTo>
                                            <a:pt x="423" y="551"/>
                                          </a:lnTo>
                                          <a:lnTo>
                                            <a:pt x="445" y="543"/>
                                          </a:lnTo>
                                          <a:lnTo>
                                            <a:pt x="467" y="535"/>
                                          </a:lnTo>
                                          <a:lnTo>
                                            <a:pt x="482" y="530"/>
                                          </a:lnTo>
                                          <a:lnTo>
                                            <a:pt x="484" y="524"/>
                                          </a:lnTo>
                                          <a:lnTo>
                                            <a:pt x="478" y="516"/>
                                          </a:lnTo>
                                          <a:lnTo>
                                            <a:pt x="469" y="514"/>
                                          </a:lnTo>
                                          <a:lnTo>
                                            <a:pt x="445" y="517"/>
                                          </a:lnTo>
                                          <a:lnTo>
                                            <a:pt x="419" y="521"/>
                                          </a:lnTo>
                                          <a:lnTo>
                                            <a:pt x="389" y="528"/>
                                          </a:lnTo>
                                          <a:lnTo>
                                            <a:pt x="359" y="535"/>
                                          </a:lnTo>
                                          <a:lnTo>
                                            <a:pt x="345" y="541"/>
                                          </a:lnTo>
                                          <a:lnTo>
                                            <a:pt x="328" y="554"/>
                                          </a:lnTo>
                                          <a:lnTo>
                                            <a:pt x="308" y="569"/>
                                          </a:lnTo>
                                          <a:lnTo>
                                            <a:pt x="282" y="590"/>
                                          </a:lnTo>
                                          <a:lnTo>
                                            <a:pt x="267" y="594"/>
                                          </a:lnTo>
                                          <a:lnTo>
                                            <a:pt x="245" y="596"/>
                                          </a:lnTo>
                                          <a:lnTo>
                                            <a:pt x="222" y="597"/>
                                          </a:lnTo>
                                          <a:lnTo>
                                            <a:pt x="208" y="593"/>
                                          </a:lnTo>
                                          <a:lnTo>
                                            <a:pt x="192" y="585"/>
                                          </a:lnTo>
                                          <a:lnTo>
                                            <a:pt x="171" y="576"/>
                                          </a:lnTo>
                                          <a:lnTo>
                                            <a:pt x="160" y="567"/>
                                          </a:lnTo>
                                          <a:lnTo>
                                            <a:pt x="149" y="549"/>
                                          </a:lnTo>
                                          <a:lnTo>
                                            <a:pt x="136" y="530"/>
                                          </a:lnTo>
                                          <a:lnTo>
                                            <a:pt x="125" y="514"/>
                                          </a:lnTo>
                                          <a:lnTo>
                                            <a:pt x="103" y="491"/>
                                          </a:lnTo>
                                          <a:lnTo>
                                            <a:pt x="87" y="472"/>
                                          </a:lnTo>
                                          <a:lnTo>
                                            <a:pt x="64" y="449"/>
                                          </a:lnTo>
                                          <a:lnTo>
                                            <a:pt x="46" y="431"/>
                                          </a:lnTo>
                                          <a:lnTo>
                                            <a:pt x="34" y="418"/>
                                          </a:lnTo>
                                          <a:lnTo>
                                            <a:pt x="28" y="403"/>
                                          </a:lnTo>
                                          <a:lnTo>
                                            <a:pt x="19" y="380"/>
                                          </a:lnTo>
                                          <a:lnTo>
                                            <a:pt x="9" y="356"/>
                                          </a:lnTo>
                                          <a:lnTo>
                                            <a:pt x="4" y="330"/>
                                          </a:lnTo>
                                          <a:lnTo>
                                            <a:pt x="0" y="303"/>
                                          </a:lnTo>
                                          <a:lnTo>
                                            <a:pt x="2" y="28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808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it-IT"/>
                                    </a:p>
                                  </p:txBody>
                                </p:sp>
                                <p:grpSp>
                                  <p:nvGrpSpPr>
                                    <p:cNvPr id="26748" name="Group 12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837" y="1299"/>
                                      <a:ext cx="198" cy="255"/>
                                      <a:chOff x="3837" y="1299"/>
                                      <a:chExt cx="198" cy="255"/>
                                    </a:xfrm>
                                  </p:grpSpPr>
                                  <p:sp>
                                    <p:nvSpPr>
                                      <p:cNvPr id="26749" name="Freeform 125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894" y="1368"/>
                                        <a:ext cx="141" cy="186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400" y="71"/>
                                          </a:cxn>
                                          <a:cxn ang="0">
                                            <a:pos x="390" y="61"/>
                                          </a:cxn>
                                          <a:cxn ang="0">
                                            <a:pos x="427" y="7"/>
                                          </a:cxn>
                                          <a:cxn ang="0">
                                            <a:pos x="454" y="6"/>
                                          </a:cxn>
                                          <a:cxn ang="0">
                                            <a:pos x="487" y="64"/>
                                          </a:cxn>
                                          <a:cxn ang="0">
                                            <a:pos x="518" y="129"/>
                                          </a:cxn>
                                          <a:cxn ang="0">
                                            <a:pos x="550" y="187"/>
                                          </a:cxn>
                                          <a:cxn ang="0">
                                            <a:pos x="583" y="244"/>
                                          </a:cxn>
                                          <a:cxn ang="0">
                                            <a:pos x="571" y="320"/>
                                          </a:cxn>
                                          <a:cxn ang="0">
                                            <a:pos x="587" y="381"/>
                                          </a:cxn>
                                          <a:cxn ang="0">
                                            <a:pos x="625" y="455"/>
                                          </a:cxn>
                                          <a:cxn ang="0">
                                            <a:pos x="669" y="540"/>
                                          </a:cxn>
                                          <a:cxn ang="0">
                                            <a:pos x="687" y="620"/>
                                          </a:cxn>
                                          <a:cxn ang="0">
                                            <a:pos x="700" y="707"/>
                                          </a:cxn>
                                          <a:cxn ang="0">
                                            <a:pos x="700" y="806"/>
                                          </a:cxn>
                                          <a:cxn ang="0">
                                            <a:pos x="700" y="911"/>
                                          </a:cxn>
                                          <a:cxn ang="0">
                                            <a:pos x="651" y="931"/>
                                          </a:cxn>
                                          <a:cxn ang="0">
                                            <a:pos x="593" y="896"/>
                                          </a:cxn>
                                          <a:cxn ang="0">
                                            <a:pos x="515" y="848"/>
                                          </a:cxn>
                                          <a:cxn ang="0">
                                            <a:pos x="404" y="745"/>
                                          </a:cxn>
                                          <a:cxn ang="0">
                                            <a:pos x="298" y="620"/>
                                          </a:cxn>
                                          <a:cxn ang="0">
                                            <a:pos x="179" y="502"/>
                                          </a:cxn>
                                          <a:cxn ang="0">
                                            <a:pos x="43" y="373"/>
                                          </a:cxn>
                                          <a:cxn ang="0">
                                            <a:pos x="2" y="306"/>
                                          </a:cxn>
                                          <a:cxn ang="0">
                                            <a:pos x="19" y="274"/>
                                          </a:cxn>
                                          <a:cxn ang="0">
                                            <a:pos x="81" y="231"/>
                                          </a:cxn>
                                          <a:cxn ang="0">
                                            <a:pos x="76" y="271"/>
                                          </a:cxn>
                                          <a:cxn ang="0">
                                            <a:pos x="59" y="323"/>
                                          </a:cxn>
                                          <a:cxn ang="0">
                                            <a:pos x="96" y="384"/>
                                          </a:cxn>
                                          <a:cxn ang="0">
                                            <a:pos x="176" y="457"/>
                                          </a:cxn>
                                          <a:cxn ang="0">
                                            <a:pos x="253" y="520"/>
                                          </a:cxn>
                                          <a:cxn ang="0">
                                            <a:pos x="324" y="587"/>
                                          </a:cxn>
                                          <a:cxn ang="0">
                                            <a:pos x="378" y="659"/>
                                          </a:cxn>
                                          <a:cxn ang="0">
                                            <a:pos x="444" y="732"/>
                                          </a:cxn>
                                          <a:cxn ang="0">
                                            <a:pos x="523" y="798"/>
                                          </a:cxn>
                                          <a:cxn ang="0">
                                            <a:pos x="576" y="831"/>
                                          </a:cxn>
                                          <a:cxn ang="0">
                                            <a:pos x="627" y="842"/>
                                          </a:cxn>
                                          <a:cxn ang="0">
                                            <a:pos x="654" y="818"/>
                                          </a:cxn>
                                          <a:cxn ang="0">
                                            <a:pos x="652" y="739"/>
                                          </a:cxn>
                                          <a:cxn ang="0">
                                            <a:pos x="641" y="648"/>
                                          </a:cxn>
                                          <a:cxn ang="0">
                                            <a:pos x="618" y="566"/>
                                          </a:cxn>
                                          <a:cxn ang="0">
                                            <a:pos x="596" y="505"/>
                                          </a:cxn>
                                          <a:cxn ang="0">
                                            <a:pos x="560" y="438"/>
                                          </a:cxn>
                                          <a:cxn ang="0">
                                            <a:pos x="519" y="364"/>
                                          </a:cxn>
                                          <a:cxn ang="0">
                                            <a:pos x="514" y="328"/>
                                          </a:cxn>
                                          <a:cxn ang="0">
                                            <a:pos x="529" y="266"/>
                                          </a:cxn>
                                          <a:cxn ang="0">
                                            <a:pos x="514" y="205"/>
                                          </a:cxn>
                                          <a:cxn ang="0">
                                            <a:pos x="474" y="107"/>
                                          </a:cxn>
                                          <a:cxn ang="0">
                                            <a:pos x="441" y="5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705" h="931">
                                            <a:moveTo>
                                              <a:pt x="431" y="56"/>
                                            </a:moveTo>
                                            <a:lnTo>
                                              <a:pt x="417" y="60"/>
                                            </a:lnTo>
                                            <a:lnTo>
                                              <a:pt x="400" y="71"/>
                                            </a:lnTo>
                                            <a:lnTo>
                                              <a:pt x="385" y="81"/>
                                            </a:lnTo>
                                            <a:lnTo>
                                              <a:pt x="374" y="88"/>
                                            </a:lnTo>
                                            <a:lnTo>
                                              <a:pt x="390" y="61"/>
                                            </a:lnTo>
                                            <a:lnTo>
                                              <a:pt x="405" y="37"/>
                                            </a:lnTo>
                                            <a:lnTo>
                                              <a:pt x="419" y="17"/>
                                            </a:lnTo>
                                            <a:lnTo>
                                              <a:pt x="427" y="7"/>
                                            </a:lnTo>
                                            <a:lnTo>
                                              <a:pt x="436" y="2"/>
                                            </a:lnTo>
                                            <a:lnTo>
                                              <a:pt x="447" y="0"/>
                                            </a:lnTo>
                                            <a:lnTo>
                                              <a:pt x="454" y="6"/>
                                            </a:lnTo>
                                            <a:lnTo>
                                              <a:pt x="465" y="25"/>
                                            </a:lnTo>
                                            <a:lnTo>
                                              <a:pt x="475" y="42"/>
                                            </a:lnTo>
                                            <a:lnTo>
                                              <a:pt x="487" y="64"/>
                                            </a:lnTo>
                                            <a:lnTo>
                                              <a:pt x="500" y="87"/>
                                            </a:lnTo>
                                            <a:lnTo>
                                              <a:pt x="509" y="106"/>
                                            </a:lnTo>
                                            <a:lnTo>
                                              <a:pt x="518" y="129"/>
                                            </a:lnTo>
                                            <a:lnTo>
                                              <a:pt x="528" y="148"/>
                                            </a:lnTo>
                                            <a:lnTo>
                                              <a:pt x="535" y="172"/>
                                            </a:lnTo>
                                            <a:lnTo>
                                              <a:pt x="550" y="187"/>
                                            </a:lnTo>
                                            <a:lnTo>
                                              <a:pt x="567" y="207"/>
                                            </a:lnTo>
                                            <a:lnTo>
                                              <a:pt x="579" y="225"/>
                                            </a:lnTo>
                                            <a:lnTo>
                                              <a:pt x="583" y="244"/>
                                            </a:lnTo>
                                            <a:lnTo>
                                              <a:pt x="581" y="266"/>
                                            </a:lnTo>
                                            <a:lnTo>
                                              <a:pt x="576" y="294"/>
                                            </a:lnTo>
                                            <a:lnTo>
                                              <a:pt x="571" y="320"/>
                                            </a:lnTo>
                                            <a:lnTo>
                                              <a:pt x="565" y="348"/>
                                            </a:lnTo>
                                            <a:lnTo>
                                              <a:pt x="576" y="364"/>
                                            </a:lnTo>
                                            <a:lnTo>
                                              <a:pt x="587" y="381"/>
                                            </a:lnTo>
                                            <a:lnTo>
                                              <a:pt x="597" y="399"/>
                                            </a:lnTo>
                                            <a:lnTo>
                                              <a:pt x="607" y="421"/>
                                            </a:lnTo>
                                            <a:lnTo>
                                              <a:pt x="625" y="455"/>
                                            </a:lnTo>
                                            <a:lnTo>
                                              <a:pt x="640" y="484"/>
                                            </a:lnTo>
                                            <a:lnTo>
                                              <a:pt x="656" y="513"/>
                                            </a:lnTo>
                                            <a:lnTo>
                                              <a:pt x="669" y="540"/>
                                            </a:lnTo>
                                            <a:lnTo>
                                              <a:pt x="675" y="560"/>
                                            </a:lnTo>
                                            <a:lnTo>
                                              <a:pt x="682" y="588"/>
                                            </a:lnTo>
                                            <a:lnTo>
                                              <a:pt x="687" y="620"/>
                                            </a:lnTo>
                                            <a:lnTo>
                                              <a:pt x="693" y="644"/>
                                            </a:lnTo>
                                            <a:lnTo>
                                              <a:pt x="698" y="676"/>
                                            </a:lnTo>
                                            <a:lnTo>
                                              <a:pt x="700" y="707"/>
                                            </a:lnTo>
                                            <a:lnTo>
                                              <a:pt x="699" y="730"/>
                                            </a:lnTo>
                                            <a:lnTo>
                                              <a:pt x="699" y="755"/>
                                            </a:lnTo>
                                            <a:lnTo>
                                              <a:pt x="700" y="806"/>
                                            </a:lnTo>
                                            <a:lnTo>
                                              <a:pt x="705" y="866"/>
                                            </a:lnTo>
                                            <a:lnTo>
                                              <a:pt x="703" y="894"/>
                                            </a:lnTo>
                                            <a:lnTo>
                                              <a:pt x="700" y="911"/>
                                            </a:lnTo>
                                            <a:lnTo>
                                              <a:pt x="689" y="922"/>
                                            </a:lnTo>
                                            <a:lnTo>
                                              <a:pt x="670" y="930"/>
                                            </a:lnTo>
                                            <a:lnTo>
                                              <a:pt x="651" y="931"/>
                                            </a:lnTo>
                                            <a:lnTo>
                                              <a:pt x="636" y="924"/>
                                            </a:lnTo>
                                            <a:lnTo>
                                              <a:pt x="624" y="914"/>
                                            </a:lnTo>
                                            <a:lnTo>
                                              <a:pt x="593" y="896"/>
                                            </a:lnTo>
                                            <a:lnTo>
                                              <a:pt x="564" y="881"/>
                                            </a:lnTo>
                                            <a:lnTo>
                                              <a:pt x="536" y="868"/>
                                            </a:lnTo>
                                            <a:lnTo>
                                              <a:pt x="515" y="848"/>
                                            </a:lnTo>
                                            <a:lnTo>
                                              <a:pt x="476" y="814"/>
                                            </a:lnTo>
                                            <a:lnTo>
                                              <a:pt x="439" y="777"/>
                                            </a:lnTo>
                                            <a:lnTo>
                                              <a:pt x="404" y="745"/>
                                            </a:lnTo>
                                            <a:lnTo>
                                              <a:pt x="369" y="707"/>
                                            </a:lnTo>
                                            <a:lnTo>
                                              <a:pt x="328" y="658"/>
                                            </a:lnTo>
                                            <a:lnTo>
                                              <a:pt x="298" y="620"/>
                                            </a:lnTo>
                                            <a:lnTo>
                                              <a:pt x="264" y="588"/>
                                            </a:lnTo>
                                            <a:lnTo>
                                              <a:pt x="222" y="545"/>
                                            </a:lnTo>
                                            <a:lnTo>
                                              <a:pt x="179" y="502"/>
                                            </a:lnTo>
                                            <a:lnTo>
                                              <a:pt x="122" y="447"/>
                                            </a:lnTo>
                                            <a:lnTo>
                                              <a:pt x="68" y="401"/>
                                            </a:lnTo>
                                            <a:lnTo>
                                              <a:pt x="43" y="373"/>
                                            </a:lnTo>
                                            <a:lnTo>
                                              <a:pt x="23" y="351"/>
                                            </a:lnTo>
                                            <a:lnTo>
                                              <a:pt x="11" y="330"/>
                                            </a:lnTo>
                                            <a:lnTo>
                                              <a:pt x="2" y="306"/>
                                            </a:lnTo>
                                            <a:lnTo>
                                              <a:pt x="0" y="293"/>
                                            </a:lnTo>
                                            <a:lnTo>
                                              <a:pt x="6" y="284"/>
                                            </a:lnTo>
                                            <a:lnTo>
                                              <a:pt x="19" y="274"/>
                                            </a:lnTo>
                                            <a:lnTo>
                                              <a:pt x="38" y="260"/>
                                            </a:lnTo>
                                            <a:lnTo>
                                              <a:pt x="61" y="245"/>
                                            </a:lnTo>
                                            <a:lnTo>
                                              <a:pt x="81" y="231"/>
                                            </a:lnTo>
                                            <a:lnTo>
                                              <a:pt x="99" y="222"/>
                                            </a:lnTo>
                                            <a:lnTo>
                                              <a:pt x="87" y="249"/>
                                            </a:lnTo>
                                            <a:lnTo>
                                              <a:pt x="76" y="271"/>
                                            </a:lnTo>
                                            <a:lnTo>
                                              <a:pt x="64" y="294"/>
                                            </a:lnTo>
                                            <a:lnTo>
                                              <a:pt x="58" y="310"/>
                                            </a:lnTo>
                                            <a:lnTo>
                                              <a:pt x="59" y="323"/>
                                            </a:lnTo>
                                            <a:lnTo>
                                              <a:pt x="66" y="341"/>
                                            </a:lnTo>
                                            <a:lnTo>
                                              <a:pt x="78" y="364"/>
                                            </a:lnTo>
                                            <a:lnTo>
                                              <a:pt x="96" y="384"/>
                                            </a:lnTo>
                                            <a:lnTo>
                                              <a:pt x="116" y="409"/>
                                            </a:lnTo>
                                            <a:lnTo>
                                              <a:pt x="146" y="432"/>
                                            </a:lnTo>
                                            <a:lnTo>
                                              <a:pt x="176" y="457"/>
                                            </a:lnTo>
                                            <a:lnTo>
                                              <a:pt x="201" y="478"/>
                                            </a:lnTo>
                                            <a:lnTo>
                                              <a:pt x="227" y="498"/>
                                            </a:lnTo>
                                            <a:lnTo>
                                              <a:pt x="253" y="520"/>
                                            </a:lnTo>
                                            <a:lnTo>
                                              <a:pt x="279" y="541"/>
                                            </a:lnTo>
                                            <a:lnTo>
                                              <a:pt x="300" y="567"/>
                                            </a:lnTo>
                                            <a:lnTo>
                                              <a:pt x="324" y="587"/>
                                            </a:lnTo>
                                            <a:lnTo>
                                              <a:pt x="340" y="606"/>
                                            </a:lnTo>
                                            <a:lnTo>
                                              <a:pt x="361" y="633"/>
                                            </a:lnTo>
                                            <a:lnTo>
                                              <a:pt x="378" y="659"/>
                                            </a:lnTo>
                                            <a:lnTo>
                                              <a:pt x="398" y="688"/>
                                            </a:lnTo>
                                            <a:lnTo>
                                              <a:pt x="419" y="712"/>
                                            </a:lnTo>
                                            <a:lnTo>
                                              <a:pt x="444" y="732"/>
                                            </a:lnTo>
                                            <a:lnTo>
                                              <a:pt x="478" y="760"/>
                                            </a:lnTo>
                                            <a:lnTo>
                                              <a:pt x="502" y="779"/>
                                            </a:lnTo>
                                            <a:lnTo>
                                              <a:pt x="523" y="798"/>
                                            </a:lnTo>
                                            <a:lnTo>
                                              <a:pt x="537" y="815"/>
                                            </a:lnTo>
                                            <a:lnTo>
                                              <a:pt x="557" y="821"/>
                                            </a:lnTo>
                                            <a:lnTo>
                                              <a:pt x="576" y="831"/>
                                            </a:lnTo>
                                            <a:lnTo>
                                              <a:pt x="596" y="838"/>
                                            </a:lnTo>
                                            <a:lnTo>
                                              <a:pt x="614" y="843"/>
                                            </a:lnTo>
                                            <a:lnTo>
                                              <a:pt x="627" y="842"/>
                                            </a:lnTo>
                                            <a:lnTo>
                                              <a:pt x="638" y="838"/>
                                            </a:lnTo>
                                            <a:lnTo>
                                              <a:pt x="647" y="831"/>
                                            </a:lnTo>
                                            <a:lnTo>
                                              <a:pt x="654" y="818"/>
                                            </a:lnTo>
                                            <a:lnTo>
                                              <a:pt x="657" y="804"/>
                                            </a:lnTo>
                                            <a:lnTo>
                                              <a:pt x="654" y="775"/>
                                            </a:lnTo>
                                            <a:lnTo>
                                              <a:pt x="652" y="739"/>
                                            </a:lnTo>
                                            <a:lnTo>
                                              <a:pt x="647" y="706"/>
                                            </a:lnTo>
                                            <a:lnTo>
                                              <a:pt x="644" y="672"/>
                                            </a:lnTo>
                                            <a:lnTo>
                                              <a:pt x="641" y="648"/>
                                            </a:lnTo>
                                            <a:lnTo>
                                              <a:pt x="634" y="624"/>
                                            </a:lnTo>
                                            <a:lnTo>
                                              <a:pt x="628" y="594"/>
                                            </a:lnTo>
                                            <a:lnTo>
                                              <a:pt x="618" y="566"/>
                                            </a:lnTo>
                                            <a:lnTo>
                                              <a:pt x="615" y="547"/>
                                            </a:lnTo>
                                            <a:lnTo>
                                              <a:pt x="609" y="526"/>
                                            </a:lnTo>
                                            <a:lnTo>
                                              <a:pt x="596" y="505"/>
                                            </a:lnTo>
                                            <a:lnTo>
                                              <a:pt x="586" y="482"/>
                                            </a:lnTo>
                                            <a:lnTo>
                                              <a:pt x="573" y="462"/>
                                            </a:lnTo>
                                            <a:lnTo>
                                              <a:pt x="560" y="438"/>
                                            </a:lnTo>
                                            <a:lnTo>
                                              <a:pt x="548" y="414"/>
                                            </a:lnTo>
                                            <a:lnTo>
                                              <a:pt x="534" y="389"/>
                                            </a:lnTo>
                                            <a:lnTo>
                                              <a:pt x="519" y="364"/>
                                            </a:lnTo>
                                            <a:lnTo>
                                              <a:pt x="512" y="351"/>
                                            </a:lnTo>
                                            <a:lnTo>
                                              <a:pt x="509" y="341"/>
                                            </a:lnTo>
                                            <a:lnTo>
                                              <a:pt x="514" y="328"/>
                                            </a:lnTo>
                                            <a:lnTo>
                                              <a:pt x="519" y="306"/>
                                            </a:lnTo>
                                            <a:lnTo>
                                              <a:pt x="526" y="280"/>
                                            </a:lnTo>
                                            <a:lnTo>
                                              <a:pt x="529" y="266"/>
                                            </a:lnTo>
                                            <a:lnTo>
                                              <a:pt x="534" y="254"/>
                                            </a:lnTo>
                                            <a:lnTo>
                                              <a:pt x="524" y="232"/>
                                            </a:lnTo>
                                            <a:lnTo>
                                              <a:pt x="514" y="205"/>
                                            </a:lnTo>
                                            <a:lnTo>
                                              <a:pt x="502" y="173"/>
                                            </a:lnTo>
                                            <a:lnTo>
                                              <a:pt x="489" y="142"/>
                                            </a:lnTo>
                                            <a:lnTo>
                                              <a:pt x="474" y="107"/>
                                            </a:lnTo>
                                            <a:lnTo>
                                              <a:pt x="462" y="82"/>
                                            </a:lnTo>
                                            <a:lnTo>
                                              <a:pt x="451" y="60"/>
                                            </a:lnTo>
                                            <a:lnTo>
                                              <a:pt x="441" y="55"/>
                                            </a:lnTo>
                                            <a:lnTo>
                                              <a:pt x="431" y="56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750" name="Freeform 126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837" y="1299"/>
                                        <a:ext cx="138" cy="119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10" y="260"/>
                                          </a:cxn>
                                          <a:cxn ang="0">
                                            <a:pos x="33" y="216"/>
                                          </a:cxn>
                                          <a:cxn ang="0">
                                            <a:pos x="61" y="187"/>
                                          </a:cxn>
                                          <a:cxn ang="0">
                                            <a:pos x="100" y="145"/>
                                          </a:cxn>
                                          <a:cxn ang="0">
                                            <a:pos x="132" y="101"/>
                                          </a:cxn>
                                          <a:cxn ang="0">
                                            <a:pos x="172" y="66"/>
                                          </a:cxn>
                                          <a:cxn ang="0">
                                            <a:pos x="215" y="36"/>
                                          </a:cxn>
                                          <a:cxn ang="0">
                                            <a:pos x="272" y="12"/>
                                          </a:cxn>
                                          <a:cxn ang="0">
                                            <a:pos x="341" y="1"/>
                                          </a:cxn>
                                          <a:cxn ang="0">
                                            <a:pos x="406" y="2"/>
                                          </a:cxn>
                                          <a:cxn ang="0">
                                            <a:pos x="462" y="12"/>
                                          </a:cxn>
                                          <a:cxn ang="0">
                                            <a:pos x="525" y="34"/>
                                          </a:cxn>
                                          <a:cxn ang="0">
                                            <a:pos x="574" y="59"/>
                                          </a:cxn>
                                          <a:cxn ang="0">
                                            <a:pos x="614" y="98"/>
                                          </a:cxn>
                                          <a:cxn ang="0">
                                            <a:pos x="648" y="142"/>
                                          </a:cxn>
                                          <a:cxn ang="0">
                                            <a:pos x="674" y="188"/>
                                          </a:cxn>
                                          <a:cxn ang="0">
                                            <a:pos x="685" y="241"/>
                                          </a:cxn>
                                          <a:cxn ang="0">
                                            <a:pos x="668" y="219"/>
                                          </a:cxn>
                                          <a:cxn ang="0">
                                            <a:pos x="643" y="170"/>
                                          </a:cxn>
                                          <a:cxn ang="0">
                                            <a:pos x="617" y="132"/>
                                          </a:cxn>
                                          <a:cxn ang="0">
                                            <a:pos x="582" y="94"/>
                                          </a:cxn>
                                          <a:cxn ang="0">
                                            <a:pos x="550" y="69"/>
                                          </a:cxn>
                                          <a:cxn ang="0">
                                            <a:pos x="512" y="54"/>
                                          </a:cxn>
                                          <a:cxn ang="0">
                                            <a:pos x="469" y="40"/>
                                          </a:cxn>
                                          <a:cxn ang="0">
                                            <a:pos x="418" y="28"/>
                                          </a:cxn>
                                          <a:cxn ang="0">
                                            <a:pos x="367" y="24"/>
                                          </a:cxn>
                                          <a:cxn ang="0">
                                            <a:pos x="321" y="30"/>
                                          </a:cxn>
                                          <a:cxn ang="0">
                                            <a:pos x="274" y="42"/>
                                          </a:cxn>
                                          <a:cxn ang="0">
                                            <a:pos x="226" y="65"/>
                                          </a:cxn>
                                          <a:cxn ang="0">
                                            <a:pos x="193" y="86"/>
                                          </a:cxn>
                                          <a:cxn ang="0">
                                            <a:pos x="147" y="126"/>
                                          </a:cxn>
                                          <a:cxn ang="0">
                                            <a:pos x="105" y="173"/>
                                          </a:cxn>
                                          <a:cxn ang="0">
                                            <a:pos x="68" y="222"/>
                                          </a:cxn>
                                          <a:cxn ang="0">
                                            <a:pos x="54" y="257"/>
                                          </a:cxn>
                                          <a:cxn ang="0">
                                            <a:pos x="39" y="288"/>
                                          </a:cxn>
                                          <a:cxn ang="0">
                                            <a:pos x="43" y="337"/>
                                          </a:cxn>
                                          <a:cxn ang="0">
                                            <a:pos x="58" y="374"/>
                                          </a:cxn>
                                          <a:cxn ang="0">
                                            <a:pos x="76" y="413"/>
                                          </a:cxn>
                                          <a:cxn ang="0">
                                            <a:pos x="118" y="461"/>
                                          </a:cxn>
                                          <a:cxn ang="0">
                                            <a:pos x="157" y="509"/>
                                          </a:cxn>
                                          <a:cxn ang="0">
                                            <a:pos x="185" y="543"/>
                                          </a:cxn>
                                          <a:cxn ang="0">
                                            <a:pos x="205" y="560"/>
                                          </a:cxn>
                                          <a:cxn ang="0">
                                            <a:pos x="237" y="568"/>
                                          </a:cxn>
                                          <a:cxn ang="0">
                                            <a:pos x="269" y="581"/>
                                          </a:cxn>
                                          <a:cxn ang="0">
                                            <a:pos x="267" y="593"/>
                                          </a:cxn>
                                          <a:cxn ang="0">
                                            <a:pos x="221" y="596"/>
                                          </a:cxn>
                                          <a:cxn ang="0">
                                            <a:pos x="191" y="584"/>
                                          </a:cxn>
                                          <a:cxn ang="0">
                                            <a:pos x="160" y="566"/>
                                          </a:cxn>
                                          <a:cxn ang="0">
                                            <a:pos x="136" y="529"/>
                                          </a:cxn>
                                          <a:cxn ang="0">
                                            <a:pos x="103" y="490"/>
                                          </a:cxn>
                                          <a:cxn ang="0">
                                            <a:pos x="64" y="448"/>
                                          </a:cxn>
                                          <a:cxn ang="0">
                                            <a:pos x="34" y="418"/>
                                          </a:cxn>
                                          <a:cxn ang="0">
                                            <a:pos x="19" y="380"/>
                                          </a:cxn>
                                          <a:cxn ang="0">
                                            <a:pos x="4" y="330"/>
                                          </a:cxn>
                                          <a:cxn ang="0">
                                            <a:pos x="2" y="282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89" h="596">
                                            <a:moveTo>
                                              <a:pt x="2" y="282"/>
                                            </a:moveTo>
                                            <a:lnTo>
                                              <a:pt x="10" y="260"/>
                                            </a:lnTo>
                                            <a:lnTo>
                                              <a:pt x="21" y="238"/>
                                            </a:lnTo>
                                            <a:lnTo>
                                              <a:pt x="33" y="216"/>
                                            </a:lnTo>
                                            <a:lnTo>
                                              <a:pt x="47" y="199"/>
                                            </a:lnTo>
                                            <a:lnTo>
                                              <a:pt x="61" y="187"/>
                                            </a:lnTo>
                                            <a:lnTo>
                                              <a:pt x="78" y="167"/>
                                            </a:lnTo>
                                            <a:lnTo>
                                              <a:pt x="100" y="145"/>
                                            </a:lnTo>
                                            <a:lnTo>
                                              <a:pt x="116" y="122"/>
                                            </a:lnTo>
                                            <a:lnTo>
                                              <a:pt x="132" y="101"/>
                                            </a:lnTo>
                                            <a:lnTo>
                                              <a:pt x="151" y="84"/>
                                            </a:lnTo>
                                            <a:lnTo>
                                              <a:pt x="172" y="66"/>
                                            </a:lnTo>
                                            <a:lnTo>
                                              <a:pt x="193" y="50"/>
                                            </a:lnTo>
                                            <a:lnTo>
                                              <a:pt x="215" y="36"/>
                                            </a:lnTo>
                                            <a:lnTo>
                                              <a:pt x="242" y="23"/>
                                            </a:lnTo>
                                            <a:lnTo>
                                              <a:pt x="272" y="12"/>
                                            </a:lnTo>
                                            <a:lnTo>
                                              <a:pt x="304" y="5"/>
                                            </a:lnTo>
                                            <a:lnTo>
                                              <a:pt x="341" y="1"/>
                                            </a:lnTo>
                                            <a:lnTo>
                                              <a:pt x="377" y="0"/>
                                            </a:lnTo>
                                            <a:lnTo>
                                              <a:pt x="406" y="2"/>
                                            </a:lnTo>
                                            <a:lnTo>
                                              <a:pt x="435" y="7"/>
                                            </a:lnTo>
                                            <a:lnTo>
                                              <a:pt x="462" y="12"/>
                                            </a:lnTo>
                                            <a:lnTo>
                                              <a:pt x="497" y="21"/>
                                            </a:lnTo>
                                            <a:lnTo>
                                              <a:pt x="525" y="34"/>
                                            </a:lnTo>
                                            <a:lnTo>
                                              <a:pt x="548" y="45"/>
                                            </a:lnTo>
                                            <a:lnTo>
                                              <a:pt x="574" y="59"/>
                                            </a:lnTo>
                                            <a:lnTo>
                                              <a:pt x="595" y="78"/>
                                            </a:lnTo>
                                            <a:lnTo>
                                              <a:pt x="614" y="98"/>
                                            </a:lnTo>
                                            <a:lnTo>
                                              <a:pt x="630" y="118"/>
                                            </a:lnTo>
                                            <a:lnTo>
                                              <a:pt x="648" y="142"/>
                                            </a:lnTo>
                                            <a:lnTo>
                                              <a:pt x="664" y="165"/>
                                            </a:lnTo>
                                            <a:lnTo>
                                              <a:pt x="674" y="188"/>
                                            </a:lnTo>
                                            <a:lnTo>
                                              <a:pt x="680" y="216"/>
                                            </a:lnTo>
                                            <a:lnTo>
                                              <a:pt x="685" y="241"/>
                                            </a:lnTo>
                                            <a:lnTo>
                                              <a:pt x="689" y="262"/>
                                            </a:lnTo>
                                            <a:lnTo>
                                              <a:pt x="668" y="219"/>
                                            </a:lnTo>
                                            <a:lnTo>
                                              <a:pt x="656" y="197"/>
                                            </a:lnTo>
                                            <a:lnTo>
                                              <a:pt x="643" y="170"/>
                                            </a:lnTo>
                                            <a:lnTo>
                                              <a:pt x="631" y="150"/>
                                            </a:lnTo>
                                            <a:lnTo>
                                              <a:pt x="617" y="132"/>
                                            </a:lnTo>
                                            <a:lnTo>
                                              <a:pt x="601" y="111"/>
                                            </a:lnTo>
                                            <a:lnTo>
                                              <a:pt x="582" y="94"/>
                                            </a:lnTo>
                                            <a:lnTo>
                                              <a:pt x="566" y="79"/>
                                            </a:lnTo>
                                            <a:lnTo>
                                              <a:pt x="550" y="69"/>
                                            </a:lnTo>
                                            <a:lnTo>
                                              <a:pt x="530" y="63"/>
                                            </a:lnTo>
                                            <a:lnTo>
                                              <a:pt x="512" y="54"/>
                                            </a:lnTo>
                                            <a:lnTo>
                                              <a:pt x="489" y="45"/>
                                            </a:lnTo>
                                            <a:lnTo>
                                              <a:pt x="469" y="40"/>
                                            </a:lnTo>
                                            <a:lnTo>
                                              <a:pt x="445" y="34"/>
                                            </a:lnTo>
                                            <a:lnTo>
                                              <a:pt x="418" y="28"/>
                                            </a:lnTo>
                                            <a:lnTo>
                                              <a:pt x="391" y="26"/>
                                            </a:lnTo>
                                            <a:lnTo>
                                              <a:pt x="367" y="24"/>
                                            </a:lnTo>
                                            <a:lnTo>
                                              <a:pt x="349" y="26"/>
                                            </a:lnTo>
                                            <a:lnTo>
                                              <a:pt x="321" y="30"/>
                                            </a:lnTo>
                                            <a:lnTo>
                                              <a:pt x="295" y="37"/>
                                            </a:lnTo>
                                            <a:lnTo>
                                              <a:pt x="274" y="42"/>
                                            </a:lnTo>
                                            <a:lnTo>
                                              <a:pt x="253" y="52"/>
                                            </a:lnTo>
                                            <a:lnTo>
                                              <a:pt x="226" y="65"/>
                                            </a:lnTo>
                                            <a:lnTo>
                                              <a:pt x="210" y="72"/>
                                            </a:lnTo>
                                            <a:lnTo>
                                              <a:pt x="193" y="86"/>
                                            </a:lnTo>
                                            <a:lnTo>
                                              <a:pt x="170" y="105"/>
                                            </a:lnTo>
                                            <a:lnTo>
                                              <a:pt x="147" y="126"/>
                                            </a:lnTo>
                                            <a:lnTo>
                                              <a:pt x="125" y="149"/>
                                            </a:lnTo>
                                            <a:lnTo>
                                              <a:pt x="105" y="173"/>
                                            </a:lnTo>
                                            <a:lnTo>
                                              <a:pt x="86" y="198"/>
                                            </a:lnTo>
                                            <a:lnTo>
                                              <a:pt x="68" y="222"/>
                                            </a:lnTo>
                                            <a:lnTo>
                                              <a:pt x="59" y="237"/>
                                            </a:lnTo>
                                            <a:lnTo>
                                              <a:pt x="54" y="257"/>
                                            </a:lnTo>
                                            <a:lnTo>
                                              <a:pt x="45" y="275"/>
                                            </a:lnTo>
                                            <a:lnTo>
                                              <a:pt x="39" y="288"/>
                                            </a:lnTo>
                                            <a:lnTo>
                                              <a:pt x="42" y="314"/>
                                            </a:lnTo>
                                            <a:lnTo>
                                              <a:pt x="43" y="337"/>
                                            </a:lnTo>
                                            <a:lnTo>
                                              <a:pt x="49" y="353"/>
                                            </a:lnTo>
                                            <a:lnTo>
                                              <a:pt x="58" y="374"/>
                                            </a:lnTo>
                                            <a:lnTo>
                                              <a:pt x="67" y="394"/>
                                            </a:lnTo>
                                            <a:lnTo>
                                              <a:pt x="76" y="413"/>
                                            </a:lnTo>
                                            <a:lnTo>
                                              <a:pt x="96" y="436"/>
                                            </a:lnTo>
                                            <a:lnTo>
                                              <a:pt x="118" y="461"/>
                                            </a:lnTo>
                                            <a:lnTo>
                                              <a:pt x="140" y="487"/>
                                            </a:lnTo>
                                            <a:lnTo>
                                              <a:pt x="157" y="509"/>
                                            </a:lnTo>
                                            <a:lnTo>
                                              <a:pt x="172" y="528"/>
                                            </a:lnTo>
                                            <a:lnTo>
                                              <a:pt x="185" y="543"/>
                                            </a:lnTo>
                                            <a:lnTo>
                                              <a:pt x="194" y="556"/>
                                            </a:lnTo>
                                            <a:lnTo>
                                              <a:pt x="205" y="560"/>
                                            </a:lnTo>
                                            <a:lnTo>
                                              <a:pt x="220" y="563"/>
                                            </a:lnTo>
                                            <a:lnTo>
                                              <a:pt x="237" y="568"/>
                                            </a:lnTo>
                                            <a:lnTo>
                                              <a:pt x="255" y="573"/>
                                            </a:lnTo>
                                            <a:lnTo>
                                              <a:pt x="269" y="581"/>
                                            </a:lnTo>
                                            <a:lnTo>
                                              <a:pt x="282" y="589"/>
                                            </a:lnTo>
                                            <a:lnTo>
                                              <a:pt x="267" y="593"/>
                                            </a:lnTo>
                                            <a:lnTo>
                                              <a:pt x="243" y="595"/>
                                            </a:lnTo>
                                            <a:lnTo>
                                              <a:pt x="221" y="596"/>
                                            </a:lnTo>
                                            <a:lnTo>
                                              <a:pt x="207" y="591"/>
                                            </a:lnTo>
                                            <a:lnTo>
                                              <a:pt x="191" y="584"/>
                                            </a:lnTo>
                                            <a:lnTo>
                                              <a:pt x="171" y="575"/>
                                            </a:lnTo>
                                            <a:lnTo>
                                              <a:pt x="160" y="566"/>
                                            </a:lnTo>
                                            <a:lnTo>
                                              <a:pt x="148" y="548"/>
                                            </a:lnTo>
                                            <a:lnTo>
                                              <a:pt x="136" y="529"/>
                                            </a:lnTo>
                                            <a:lnTo>
                                              <a:pt x="125" y="513"/>
                                            </a:lnTo>
                                            <a:lnTo>
                                              <a:pt x="103" y="490"/>
                                            </a:lnTo>
                                            <a:lnTo>
                                              <a:pt x="87" y="471"/>
                                            </a:lnTo>
                                            <a:lnTo>
                                              <a:pt x="64" y="448"/>
                                            </a:lnTo>
                                            <a:lnTo>
                                              <a:pt x="46" y="431"/>
                                            </a:lnTo>
                                            <a:lnTo>
                                              <a:pt x="34" y="418"/>
                                            </a:lnTo>
                                            <a:lnTo>
                                              <a:pt x="28" y="403"/>
                                            </a:lnTo>
                                            <a:lnTo>
                                              <a:pt x="19" y="380"/>
                                            </a:lnTo>
                                            <a:lnTo>
                                              <a:pt x="9" y="356"/>
                                            </a:lnTo>
                                            <a:lnTo>
                                              <a:pt x="4" y="330"/>
                                            </a:lnTo>
                                            <a:lnTo>
                                              <a:pt x="0" y="302"/>
                                            </a:lnTo>
                                            <a:lnTo>
                                              <a:pt x="2" y="282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26751" name="Freeform 12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2" y="1406"/>
                                    <a:ext cx="82" cy="1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09" y="68"/>
                                      </a:cxn>
                                      <a:cxn ang="0">
                                        <a:pos x="139" y="52"/>
                                      </a:cxn>
                                      <a:cxn ang="0">
                                        <a:pos x="161" y="34"/>
                                      </a:cxn>
                                      <a:cxn ang="0">
                                        <a:pos x="188" y="13"/>
                                      </a:cxn>
                                      <a:cxn ang="0">
                                        <a:pos x="209" y="4"/>
                                      </a:cxn>
                                      <a:cxn ang="0">
                                        <a:pos x="229" y="0"/>
                                      </a:cxn>
                                      <a:cxn ang="0">
                                        <a:pos x="242" y="4"/>
                                      </a:cxn>
                                      <a:cxn ang="0">
                                        <a:pos x="255" y="14"/>
                                      </a:cxn>
                                      <a:cxn ang="0">
                                        <a:pos x="263" y="34"/>
                                      </a:cxn>
                                      <a:cxn ang="0">
                                        <a:pos x="273" y="66"/>
                                      </a:cxn>
                                      <a:cxn ang="0">
                                        <a:pos x="276" y="101"/>
                                      </a:cxn>
                                      <a:cxn ang="0">
                                        <a:pos x="277" y="138"/>
                                      </a:cxn>
                                      <a:cxn ang="0">
                                        <a:pos x="284" y="174"/>
                                      </a:cxn>
                                      <a:cxn ang="0">
                                        <a:pos x="299" y="208"/>
                                      </a:cxn>
                                      <a:cxn ang="0">
                                        <a:pos x="317" y="250"/>
                                      </a:cxn>
                                      <a:cxn ang="0">
                                        <a:pos x="336" y="292"/>
                                      </a:cxn>
                                      <a:cxn ang="0">
                                        <a:pos x="359" y="335"/>
                                      </a:cxn>
                                      <a:cxn ang="0">
                                        <a:pos x="385" y="387"/>
                                      </a:cxn>
                                      <a:cxn ang="0">
                                        <a:pos x="404" y="430"/>
                                      </a:cxn>
                                      <a:cxn ang="0">
                                        <a:pos x="412" y="457"/>
                                      </a:cxn>
                                      <a:cxn ang="0">
                                        <a:pos x="412" y="482"/>
                                      </a:cxn>
                                      <a:cxn ang="0">
                                        <a:pos x="405" y="504"/>
                                      </a:cxn>
                                      <a:cxn ang="0">
                                        <a:pos x="391" y="519"/>
                                      </a:cxn>
                                      <a:cxn ang="0">
                                        <a:pos x="369" y="527"/>
                                      </a:cxn>
                                      <a:cxn ang="0">
                                        <a:pos x="344" y="524"/>
                                      </a:cxn>
                                      <a:cxn ang="0">
                                        <a:pos x="315" y="515"/>
                                      </a:cxn>
                                      <a:cxn ang="0">
                                        <a:pos x="289" y="493"/>
                                      </a:cxn>
                                      <a:cxn ang="0">
                                        <a:pos x="263" y="469"/>
                                      </a:cxn>
                                      <a:cxn ang="0">
                                        <a:pos x="239" y="438"/>
                                      </a:cxn>
                                      <a:cxn ang="0">
                                        <a:pos x="209" y="398"/>
                                      </a:cxn>
                                      <a:cxn ang="0">
                                        <a:pos x="187" y="364"/>
                                      </a:cxn>
                                      <a:cxn ang="0">
                                        <a:pos x="151" y="334"/>
                                      </a:cxn>
                                      <a:cxn ang="0">
                                        <a:pos x="119" y="303"/>
                                      </a:cxn>
                                      <a:cxn ang="0">
                                        <a:pos x="94" y="273"/>
                                      </a:cxn>
                                      <a:cxn ang="0">
                                        <a:pos x="68" y="234"/>
                                      </a:cxn>
                                      <a:cxn ang="0">
                                        <a:pos x="37" y="196"/>
                                      </a:cxn>
                                      <a:cxn ang="0">
                                        <a:pos x="16" y="172"/>
                                      </a:cxn>
                                      <a:cxn ang="0">
                                        <a:pos x="3" y="151"/>
                                      </a:cxn>
                                      <a:cxn ang="0">
                                        <a:pos x="0" y="132"/>
                                      </a:cxn>
                                      <a:cxn ang="0">
                                        <a:pos x="4" y="108"/>
                                      </a:cxn>
                                      <a:cxn ang="0">
                                        <a:pos x="17" y="92"/>
                                      </a:cxn>
                                      <a:cxn ang="0">
                                        <a:pos x="36" y="84"/>
                                      </a:cxn>
                                      <a:cxn ang="0">
                                        <a:pos x="58" y="79"/>
                                      </a:cxn>
                                      <a:cxn ang="0">
                                        <a:pos x="84" y="73"/>
                                      </a:cxn>
                                      <a:cxn ang="0">
                                        <a:pos x="109" y="68"/>
                                      </a:cxn>
                                    </a:cxnLst>
                                    <a:rect l="0" t="0" r="r" b="b"/>
                                    <a:pathLst>
                                      <a:path w="412" h="527">
                                        <a:moveTo>
                                          <a:pt x="109" y="68"/>
                                        </a:moveTo>
                                        <a:lnTo>
                                          <a:pt x="139" y="52"/>
                                        </a:lnTo>
                                        <a:lnTo>
                                          <a:pt x="161" y="34"/>
                                        </a:lnTo>
                                        <a:lnTo>
                                          <a:pt x="188" y="13"/>
                                        </a:lnTo>
                                        <a:lnTo>
                                          <a:pt x="209" y="4"/>
                                        </a:lnTo>
                                        <a:lnTo>
                                          <a:pt x="229" y="0"/>
                                        </a:lnTo>
                                        <a:lnTo>
                                          <a:pt x="242" y="4"/>
                                        </a:lnTo>
                                        <a:lnTo>
                                          <a:pt x="255" y="14"/>
                                        </a:lnTo>
                                        <a:lnTo>
                                          <a:pt x="263" y="34"/>
                                        </a:lnTo>
                                        <a:lnTo>
                                          <a:pt x="273" y="66"/>
                                        </a:lnTo>
                                        <a:lnTo>
                                          <a:pt x="276" y="101"/>
                                        </a:lnTo>
                                        <a:lnTo>
                                          <a:pt x="277" y="138"/>
                                        </a:lnTo>
                                        <a:lnTo>
                                          <a:pt x="284" y="174"/>
                                        </a:lnTo>
                                        <a:lnTo>
                                          <a:pt x="299" y="208"/>
                                        </a:lnTo>
                                        <a:lnTo>
                                          <a:pt x="317" y="250"/>
                                        </a:lnTo>
                                        <a:lnTo>
                                          <a:pt x="336" y="292"/>
                                        </a:lnTo>
                                        <a:lnTo>
                                          <a:pt x="359" y="335"/>
                                        </a:lnTo>
                                        <a:lnTo>
                                          <a:pt x="385" y="387"/>
                                        </a:lnTo>
                                        <a:lnTo>
                                          <a:pt x="404" y="430"/>
                                        </a:lnTo>
                                        <a:lnTo>
                                          <a:pt x="412" y="457"/>
                                        </a:lnTo>
                                        <a:lnTo>
                                          <a:pt x="412" y="482"/>
                                        </a:lnTo>
                                        <a:lnTo>
                                          <a:pt x="405" y="504"/>
                                        </a:lnTo>
                                        <a:lnTo>
                                          <a:pt x="391" y="519"/>
                                        </a:lnTo>
                                        <a:lnTo>
                                          <a:pt x="369" y="527"/>
                                        </a:lnTo>
                                        <a:lnTo>
                                          <a:pt x="344" y="524"/>
                                        </a:lnTo>
                                        <a:lnTo>
                                          <a:pt x="315" y="515"/>
                                        </a:lnTo>
                                        <a:lnTo>
                                          <a:pt x="289" y="493"/>
                                        </a:lnTo>
                                        <a:lnTo>
                                          <a:pt x="263" y="469"/>
                                        </a:lnTo>
                                        <a:lnTo>
                                          <a:pt x="239" y="438"/>
                                        </a:lnTo>
                                        <a:lnTo>
                                          <a:pt x="209" y="398"/>
                                        </a:lnTo>
                                        <a:lnTo>
                                          <a:pt x="187" y="364"/>
                                        </a:lnTo>
                                        <a:lnTo>
                                          <a:pt x="151" y="334"/>
                                        </a:lnTo>
                                        <a:lnTo>
                                          <a:pt x="119" y="303"/>
                                        </a:lnTo>
                                        <a:lnTo>
                                          <a:pt x="94" y="273"/>
                                        </a:lnTo>
                                        <a:lnTo>
                                          <a:pt x="68" y="234"/>
                                        </a:lnTo>
                                        <a:lnTo>
                                          <a:pt x="37" y="196"/>
                                        </a:lnTo>
                                        <a:lnTo>
                                          <a:pt x="16" y="172"/>
                                        </a:lnTo>
                                        <a:lnTo>
                                          <a:pt x="3" y="151"/>
                                        </a:lnTo>
                                        <a:lnTo>
                                          <a:pt x="0" y="132"/>
                                        </a:lnTo>
                                        <a:lnTo>
                                          <a:pt x="4" y="108"/>
                                        </a:lnTo>
                                        <a:lnTo>
                                          <a:pt x="17" y="92"/>
                                        </a:lnTo>
                                        <a:lnTo>
                                          <a:pt x="36" y="84"/>
                                        </a:lnTo>
                                        <a:lnTo>
                                          <a:pt x="58" y="79"/>
                                        </a:lnTo>
                                        <a:lnTo>
                                          <a:pt x="84" y="73"/>
                                        </a:lnTo>
                                        <a:lnTo>
                                          <a:pt x="109" y="6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6752" name="Group 12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850" y="1310"/>
                                  <a:ext cx="114" cy="99"/>
                                  <a:chOff x="3850" y="1310"/>
                                  <a:chExt cx="114" cy="99"/>
                                </a:xfrm>
                              </p:grpSpPr>
                              <p:sp>
                                <p:nvSpPr>
                                  <p:cNvPr id="26753" name="Freeform 12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50" y="1310"/>
                                    <a:ext cx="114" cy="9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" y="215"/>
                                      </a:cxn>
                                      <a:cxn ang="0">
                                        <a:pos x="26" y="178"/>
                                      </a:cxn>
                                      <a:cxn ang="0">
                                        <a:pos x="50" y="154"/>
                                      </a:cxn>
                                      <a:cxn ang="0">
                                        <a:pos x="83" y="120"/>
                                      </a:cxn>
                                      <a:cxn ang="0">
                                        <a:pos x="109" y="83"/>
                                      </a:cxn>
                                      <a:cxn ang="0">
                                        <a:pos x="143" y="54"/>
                                      </a:cxn>
                                      <a:cxn ang="0">
                                        <a:pos x="178" y="28"/>
                                      </a:cxn>
                                      <a:cxn ang="0">
                                        <a:pos x="226" y="9"/>
                                      </a:cxn>
                                      <a:cxn ang="0">
                                        <a:pos x="283" y="0"/>
                                      </a:cxn>
                                      <a:cxn ang="0">
                                        <a:pos x="337" y="1"/>
                                      </a:cxn>
                                      <a:cxn ang="0">
                                        <a:pos x="383" y="9"/>
                                      </a:cxn>
                                      <a:cxn ang="0">
                                        <a:pos x="435" y="26"/>
                                      </a:cxn>
                                      <a:cxn ang="0">
                                        <a:pos x="476" y="48"/>
                                      </a:cxn>
                                      <a:cxn ang="0">
                                        <a:pos x="509" y="81"/>
                                      </a:cxn>
                                      <a:cxn ang="0">
                                        <a:pos x="537" y="118"/>
                                      </a:cxn>
                                      <a:cxn ang="0">
                                        <a:pos x="559" y="155"/>
                                      </a:cxn>
                                      <a:cxn ang="0">
                                        <a:pos x="569" y="200"/>
                                      </a:cxn>
                                      <a:cxn ang="0">
                                        <a:pos x="571" y="235"/>
                                      </a:cxn>
                                      <a:cxn ang="0">
                                        <a:pos x="557" y="270"/>
                                      </a:cxn>
                                      <a:cxn ang="0">
                                        <a:pos x="534" y="318"/>
                                      </a:cxn>
                                      <a:cxn ang="0">
                                        <a:pos x="518" y="357"/>
                                      </a:cxn>
                                      <a:cxn ang="0">
                                        <a:pos x="506" y="395"/>
                                      </a:cxn>
                                      <a:cxn ang="0">
                                        <a:pos x="502" y="419"/>
                                      </a:cxn>
                                      <a:cxn ang="0">
                                        <a:pos x="410" y="463"/>
                                      </a:cxn>
                                      <a:cxn ang="0">
                                        <a:pos x="405" y="438"/>
                                      </a:cxn>
                                      <a:cxn ang="0">
                                        <a:pos x="389" y="425"/>
                                      </a:cxn>
                                      <a:cxn ang="0">
                                        <a:pos x="348" y="431"/>
                                      </a:cxn>
                                      <a:cxn ang="0">
                                        <a:pos x="298" y="443"/>
                                      </a:cxn>
                                      <a:cxn ang="0">
                                        <a:pos x="272" y="458"/>
                                      </a:cxn>
                                      <a:cxn ang="0">
                                        <a:pos x="234" y="488"/>
                                      </a:cxn>
                                      <a:cxn ang="0">
                                        <a:pos x="202" y="494"/>
                                      </a:cxn>
                                      <a:cxn ang="0">
                                        <a:pos x="172" y="490"/>
                                      </a:cxn>
                                      <a:cxn ang="0">
                                        <a:pos x="142" y="477"/>
                                      </a:cxn>
                                      <a:cxn ang="0">
                                        <a:pos x="123" y="455"/>
                                      </a:cxn>
                                      <a:cxn ang="0">
                                        <a:pos x="104" y="425"/>
                                      </a:cxn>
                                      <a:cxn ang="0">
                                        <a:pos x="73" y="390"/>
                                      </a:cxn>
                                      <a:cxn ang="0">
                                        <a:pos x="37" y="357"/>
                                      </a:cxn>
                                      <a:cxn ang="0">
                                        <a:pos x="22" y="335"/>
                                      </a:cxn>
                                      <a:cxn ang="0">
                                        <a:pos x="7" y="294"/>
                                      </a:cxn>
                                      <a:cxn ang="0">
                                        <a:pos x="0" y="250"/>
                                      </a:cxn>
                                    </a:cxnLst>
                                    <a:rect l="0" t="0" r="r" b="b"/>
                                    <a:pathLst>
                                      <a:path w="571" h="494">
                                        <a:moveTo>
                                          <a:pt x="2" y="234"/>
                                        </a:moveTo>
                                        <a:lnTo>
                                          <a:pt x="8" y="215"/>
                                        </a:lnTo>
                                        <a:lnTo>
                                          <a:pt x="17" y="197"/>
                                        </a:lnTo>
                                        <a:lnTo>
                                          <a:pt x="26" y="178"/>
                                        </a:lnTo>
                                        <a:lnTo>
                                          <a:pt x="38" y="165"/>
                                        </a:lnTo>
                                        <a:lnTo>
                                          <a:pt x="50" y="154"/>
                                        </a:lnTo>
                                        <a:lnTo>
                                          <a:pt x="65" y="138"/>
                                        </a:lnTo>
                                        <a:lnTo>
                                          <a:pt x="83" y="120"/>
                                        </a:lnTo>
                                        <a:lnTo>
                                          <a:pt x="96" y="101"/>
                                        </a:lnTo>
                                        <a:lnTo>
                                          <a:pt x="109" y="83"/>
                                        </a:lnTo>
                                        <a:lnTo>
                                          <a:pt x="126" y="69"/>
                                        </a:lnTo>
                                        <a:lnTo>
                                          <a:pt x="143" y="54"/>
                                        </a:lnTo>
                                        <a:lnTo>
                                          <a:pt x="160" y="40"/>
                                        </a:lnTo>
                                        <a:lnTo>
                                          <a:pt x="178" y="28"/>
                                        </a:lnTo>
                                        <a:lnTo>
                                          <a:pt x="201" y="18"/>
                                        </a:lnTo>
                                        <a:lnTo>
                                          <a:pt x="226" y="9"/>
                                        </a:lnTo>
                                        <a:lnTo>
                                          <a:pt x="252" y="4"/>
                                        </a:lnTo>
                                        <a:lnTo>
                                          <a:pt x="283" y="0"/>
                                        </a:lnTo>
                                        <a:lnTo>
                                          <a:pt x="313" y="0"/>
                                        </a:lnTo>
                                        <a:lnTo>
                                          <a:pt x="337" y="1"/>
                                        </a:lnTo>
                                        <a:lnTo>
                                          <a:pt x="361" y="5"/>
                                        </a:lnTo>
                                        <a:lnTo>
                                          <a:pt x="383" y="9"/>
                                        </a:lnTo>
                                        <a:lnTo>
                                          <a:pt x="412" y="15"/>
                                        </a:lnTo>
                                        <a:lnTo>
                                          <a:pt x="435" y="26"/>
                                        </a:lnTo>
                                        <a:lnTo>
                                          <a:pt x="454" y="36"/>
                                        </a:lnTo>
                                        <a:lnTo>
                                          <a:pt x="476" y="48"/>
                                        </a:lnTo>
                                        <a:lnTo>
                                          <a:pt x="493" y="64"/>
                                        </a:lnTo>
                                        <a:lnTo>
                                          <a:pt x="509" y="81"/>
                                        </a:lnTo>
                                        <a:lnTo>
                                          <a:pt x="523" y="97"/>
                                        </a:lnTo>
                                        <a:lnTo>
                                          <a:pt x="537" y="118"/>
                                        </a:lnTo>
                                        <a:lnTo>
                                          <a:pt x="550" y="136"/>
                                        </a:lnTo>
                                        <a:lnTo>
                                          <a:pt x="559" y="155"/>
                                        </a:lnTo>
                                        <a:lnTo>
                                          <a:pt x="564" y="178"/>
                                        </a:lnTo>
                                        <a:lnTo>
                                          <a:pt x="569" y="200"/>
                                        </a:lnTo>
                                        <a:lnTo>
                                          <a:pt x="571" y="217"/>
                                        </a:lnTo>
                                        <a:lnTo>
                                          <a:pt x="571" y="235"/>
                                        </a:lnTo>
                                        <a:lnTo>
                                          <a:pt x="565" y="248"/>
                                        </a:lnTo>
                                        <a:lnTo>
                                          <a:pt x="557" y="270"/>
                                        </a:lnTo>
                                        <a:lnTo>
                                          <a:pt x="544" y="295"/>
                                        </a:lnTo>
                                        <a:lnTo>
                                          <a:pt x="534" y="318"/>
                                        </a:lnTo>
                                        <a:lnTo>
                                          <a:pt x="524" y="336"/>
                                        </a:lnTo>
                                        <a:lnTo>
                                          <a:pt x="518" y="357"/>
                                        </a:lnTo>
                                        <a:lnTo>
                                          <a:pt x="512" y="376"/>
                                        </a:lnTo>
                                        <a:lnTo>
                                          <a:pt x="506" y="395"/>
                                        </a:lnTo>
                                        <a:lnTo>
                                          <a:pt x="503" y="404"/>
                                        </a:lnTo>
                                        <a:lnTo>
                                          <a:pt x="502" y="419"/>
                                        </a:lnTo>
                                        <a:lnTo>
                                          <a:pt x="501" y="442"/>
                                        </a:lnTo>
                                        <a:lnTo>
                                          <a:pt x="410" y="463"/>
                                        </a:lnTo>
                                        <a:lnTo>
                                          <a:pt x="408" y="448"/>
                                        </a:lnTo>
                                        <a:lnTo>
                                          <a:pt x="405" y="438"/>
                                        </a:lnTo>
                                        <a:lnTo>
                                          <a:pt x="399" y="430"/>
                                        </a:lnTo>
                                        <a:lnTo>
                                          <a:pt x="389" y="425"/>
                                        </a:lnTo>
                                        <a:lnTo>
                                          <a:pt x="369" y="428"/>
                                        </a:lnTo>
                                        <a:lnTo>
                                          <a:pt x="348" y="431"/>
                                        </a:lnTo>
                                        <a:lnTo>
                                          <a:pt x="323" y="437"/>
                                        </a:lnTo>
                                        <a:lnTo>
                                          <a:pt x="298" y="443"/>
                                        </a:lnTo>
                                        <a:lnTo>
                                          <a:pt x="286" y="447"/>
                                        </a:lnTo>
                                        <a:lnTo>
                                          <a:pt x="272" y="458"/>
                                        </a:lnTo>
                                        <a:lnTo>
                                          <a:pt x="256" y="471"/>
                                        </a:lnTo>
                                        <a:lnTo>
                                          <a:pt x="234" y="488"/>
                                        </a:lnTo>
                                        <a:lnTo>
                                          <a:pt x="221" y="491"/>
                                        </a:lnTo>
                                        <a:lnTo>
                                          <a:pt x="202" y="494"/>
                                        </a:lnTo>
                                        <a:lnTo>
                                          <a:pt x="183" y="494"/>
                                        </a:lnTo>
                                        <a:lnTo>
                                          <a:pt x="172" y="490"/>
                                        </a:lnTo>
                                        <a:lnTo>
                                          <a:pt x="158" y="484"/>
                                        </a:lnTo>
                                        <a:lnTo>
                                          <a:pt x="142" y="477"/>
                                        </a:lnTo>
                                        <a:lnTo>
                                          <a:pt x="133" y="469"/>
                                        </a:lnTo>
                                        <a:lnTo>
                                          <a:pt x="123" y="455"/>
                                        </a:lnTo>
                                        <a:lnTo>
                                          <a:pt x="113" y="439"/>
                                        </a:lnTo>
                                        <a:lnTo>
                                          <a:pt x="104" y="425"/>
                                        </a:lnTo>
                                        <a:lnTo>
                                          <a:pt x="86" y="406"/>
                                        </a:lnTo>
                                        <a:lnTo>
                                          <a:pt x="73" y="390"/>
                                        </a:lnTo>
                                        <a:lnTo>
                                          <a:pt x="52" y="372"/>
                                        </a:lnTo>
                                        <a:lnTo>
                                          <a:pt x="37" y="357"/>
                                        </a:lnTo>
                                        <a:lnTo>
                                          <a:pt x="27" y="346"/>
                                        </a:lnTo>
                                        <a:lnTo>
                                          <a:pt x="22" y="335"/>
                                        </a:lnTo>
                                        <a:lnTo>
                                          <a:pt x="14" y="316"/>
                                        </a:lnTo>
                                        <a:lnTo>
                                          <a:pt x="7" y="294"/>
                                        </a:lnTo>
                                        <a:lnTo>
                                          <a:pt x="3" y="273"/>
                                        </a:lnTo>
                                        <a:lnTo>
                                          <a:pt x="0" y="250"/>
                                        </a:lnTo>
                                        <a:lnTo>
                                          <a:pt x="2" y="234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404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754" name="Freeform 13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58" y="1318"/>
                                    <a:ext cx="104" cy="9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" y="196"/>
                                      </a:cxn>
                                      <a:cxn ang="0">
                                        <a:pos x="24" y="163"/>
                                      </a:cxn>
                                      <a:cxn ang="0">
                                        <a:pos x="45" y="141"/>
                                      </a:cxn>
                                      <a:cxn ang="0">
                                        <a:pos x="76" y="110"/>
                                      </a:cxn>
                                      <a:cxn ang="0">
                                        <a:pos x="99" y="77"/>
                                      </a:cxn>
                                      <a:cxn ang="0">
                                        <a:pos x="130" y="50"/>
                                      </a:cxn>
                                      <a:cxn ang="0">
                                        <a:pos x="162" y="26"/>
                                      </a:cxn>
                                      <a:cxn ang="0">
                                        <a:pos x="205" y="9"/>
                                      </a:cxn>
                                      <a:cxn ang="0">
                                        <a:pos x="258" y="0"/>
                                      </a:cxn>
                                      <a:cxn ang="0">
                                        <a:pos x="306" y="0"/>
                                      </a:cxn>
                                      <a:cxn ang="0">
                                        <a:pos x="348" y="9"/>
                                      </a:cxn>
                                      <a:cxn ang="0">
                                        <a:pos x="396" y="24"/>
                                      </a:cxn>
                                      <a:cxn ang="0">
                                        <a:pos x="433" y="44"/>
                                      </a:cxn>
                                      <a:cxn ang="0">
                                        <a:pos x="464" y="74"/>
                                      </a:cxn>
                                      <a:cxn ang="0">
                                        <a:pos x="489" y="108"/>
                                      </a:cxn>
                                      <a:cxn ang="0">
                                        <a:pos x="508" y="142"/>
                                      </a:cxn>
                                      <a:cxn ang="0">
                                        <a:pos x="518" y="182"/>
                                      </a:cxn>
                                      <a:cxn ang="0">
                                        <a:pos x="519" y="214"/>
                                      </a:cxn>
                                      <a:cxn ang="0">
                                        <a:pos x="507" y="246"/>
                                      </a:cxn>
                                      <a:cxn ang="0">
                                        <a:pos x="486" y="290"/>
                                      </a:cxn>
                                      <a:cxn ang="0">
                                        <a:pos x="471" y="325"/>
                                      </a:cxn>
                                      <a:cxn ang="0">
                                        <a:pos x="461" y="360"/>
                                      </a:cxn>
                                      <a:cxn ang="0">
                                        <a:pos x="456" y="382"/>
                                      </a:cxn>
                                      <a:cxn ang="0">
                                        <a:pos x="373" y="422"/>
                                      </a:cxn>
                                      <a:cxn ang="0">
                                        <a:pos x="368" y="399"/>
                                      </a:cxn>
                                      <a:cxn ang="0">
                                        <a:pos x="354" y="387"/>
                                      </a:cxn>
                                      <a:cxn ang="0">
                                        <a:pos x="316" y="393"/>
                                      </a:cxn>
                                      <a:cxn ang="0">
                                        <a:pos x="271" y="404"/>
                                      </a:cxn>
                                      <a:cxn ang="0">
                                        <a:pos x="248" y="417"/>
                                      </a:cxn>
                                      <a:cxn ang="0">
                                        <a:pos x="214" y="445"/>
                                      </a:cxn>
                                      <a:cxn ang="0">
                                        <a:pos x="183" y="449"/>
                                      </a:cxn>
                                      <a:cxn ang="0">
                                        <a:pos x="157" y="447"/>
                                      </a:cxn>
                                      <a:cxn ang="0">
                                        <a:pos x="130" y="435"/>
                                      </a:cxn>
                                      <a:cxn ang="0">
                                        <a:pos x="112" y="415"/>
                                      </a:cxn>
                                      <a:cxn ang="0">
                                        <a:pos x="95" y="387"/>
                                      </a:cxn>
                                      <a:cxn ang="0">
                                        <a:pos x="66" y="355"/>
                                      </a:cxn>
                                      <a:cxn ang="0">
                                        <a:pos x="34" y="325"/>
                                      </a:cxn>
                                      <a:cxn ang="0">
                                        <a:pos x="21" y="305"/>
                                      </a:cxn>
                                      <a:cxn ang="0">
                                        <a:pos x="7" y="268"/>
                                      </a:cxn>
                                      <a:cxn ang="0">
                                        <a:pos x="0" y="228"/>
                                      </a:cxn>
                                    </a:cxnLst>
                                    <a:rect l="0" t="0" r="r" b="b"/>
                                    <a:pathLst>
                                      <a:path w="519" h="449">
                                        <a:moveTo>
                                          <a:pt x="0" y="213"/>
                                        </a:moveTo>
                                        <a:lnTo>
                                          <a:pt x="8" y="196"/>
                                        </a:lnTo>
                                        <a:lnTo>
                                          <a:pt x="15" y="180"/>
                                        </a:lnTo>
                                        <a:lnTo>
                                          <a:pt x="24" y="163"/>
                                        </a:lnTo>
                                        <a:lnTo>
                                          <a:pt x="35" y="151"/>
                                        </a:lnTo>
                                        <a:lnTo>
                                          <a:pt x="45" y="141"/>
                                        </a:lnTo>
                                        <a:lnTo>
                                          <a:pt x="59" y="126"/>
                                        </a:lnTo>
                                        <a:lnTo>
                                          <a:pt x="76" y="110"/>
                                        </a:lnTo>
                                        <a:lnTo>
                                          <a:pt x="88" y="92"/>
                                        </a:lnTo>
                                        <a:lnTo>
                                          <a:pt x="99" y="77"/>
                                        </a:lnTo>
                                        <a:lnTo>
                                          <a:pt x="114" y="64"/>
                                        </a:lnTo>
                                        <a:lnTo>
                                          <a:pt x="130" y="50"/>
                                        </a:lnTo>
                                        <a:lnTo>
                                          <a:pt x="146" y="37"/>
                                        </a:lnTo>
                                        <a:lnTo>
                                          <a:pt x="162" y="26"/>
                                        </a:lnTo>
                                        <a:lnTo>
                                          <a:pt x="183" y="16"/>
                                        </a:lnTo>
                                        <a:lnTo>
                                          <a:pt x="205" y="9"/>
                                        </a:lnTo>
                                        <a:lnTo>
                                          <a:pt x="229" y="2"/>
                                        </a:lnTo>
                                        <a:lnTo>
                                          <a:pt x="258" y="0"/>
                                        </a:lnTo>
                                        <a:lnTo>
                                          <a:pt x="285" y="0"/>
                                        </a:lnTo>
                                        <a:lnTo>
                                          <a:pt x="306" y="0"/>
                                        </a:lnTo>
                                        <a:lnTo>
                                          <a:pt x="328" y="3"/>
                                        </a:lnTo>
                                        <a:lnTo>
                                          <a:pt x="348" y="9"/>
                                        </a:lnTo>
                                        <a:lnTo>
                                          <a:pt x="375" y="14"/>
                                        </a:lnTo>
                                        <a:lnTo>
                                          <a:pt x="396" y="24"/>
                                        </a:lnTo>
                                        <a:lnTo>
                                          <a:pt x="413" y="32"/>
                                        </a:lnTo>
                                        <a:lnTo>
                                          <a:pt x="433" y="44"/>
                                        </a:lnTo>
                                        <a:lnTo>
                                          <a:pt x="449" y="58"/>
                                        </a:lnTo>
                                        <a:lnTo>
                                          <a:pt x="464" y="74"/>
                                        </a:lnTo>
                                        <a:lnTo>
                                          <a:pt x="476" y="88"/>
                                        </a:lnTo>
                                        <a:lnTo>
                                          <a:pt x="489" y="108"/>
                                        </a:lnTo>
                                        <a:lnTo>
                                          <a:pt x="500" y="124"/>
                                        </a:lnTo>
                                        <a:lnTo>
                                          <a:pt x="508" y="142"/>
                                        </a:lnTo>
                                        <a:lnTo>
                                          <a:pt x="513" y="163"/>
                                        </a:lnTo>
                                        <a:lnTo>
                                          <a:pt x="518" y="182"/>
                                        </a:lnTo>
                                        <a:lnTo>
                                          <a:pt x="519" y="197"/>
                                        </a:lnTo>
                                        <a:lnTo>
                                          <a:pt x="519" y="214"/>
                                        </a:lnTo>
                                        <a:lnTo>
                                          <a:pt x="514" y="226"/>
                                        </a:lnTo>
                                        <a:lnTo>
                                          <a:pt x="507" y="246"/>
                                        </a:lnTo>
                                        <a:lnTo>
                                          <a:pt x="495" y="269"/>
                                        </a:lnTo>
                                        <a:lnTo>
                                          <a:pt x="486" y="290"/>
                                        </a:lnTo>
                                        <a:lnTo>
                                          <a:pt x="477" y="307"/>
                                        </a:lnTo>
                                        <a:lnTo>
                                          <a:pt x="471" y="325"/>
                                        </a:lnTo>
                                        <a:lnTo>
                                          <a:pt x="465" y="343"/>
                                        </a:lnTo>
                                        <a:lnTo>
                                          <a:pt x="461" y="360"/>
                                        </a:lnTo>
                                        <a:lnTo>
                                          <a:pt x="457" y="368"/>
                                        </a:lnTo>
                                        <a:lnTo>
                                          <a:pt x="456" y="382"/>
                                        </a:lnTo>
                                        <a:lnTo>
                                          <a:pt x="455" y="403"/>
                                        </a:lnTo>
                                        <a:lnTo>
                                          <a:pt x="373" y="422"/>
                                        </a:lnTo>
                                        <a:lnTo>
                                          <a:pt x="371" y="408"/>
                                        </a:lnTo>
                                        <a:lnTo>
                                          <a:pt x="368" y="399"/>
                                        </a:lnTo>
                                        <a:lnTo>
                                          <a:pt x="364" y="392"/>
                                        </a:lnTo>
                                        <a:lnTo>
                                          <a:pt x="354" y="387"/>
                                        </a:lnTo>
                                        <a:lnTo>
                                          <a:pt x="336" y="390"/>
                                        </a:lnTo>
                                        <a:lnTo>
                                          <a:pt x="316" y="393"/>
                                        </a:lnTo>
                                        <a:lnTo>
                                          <a:pt x="292" y="397"/>
                                        </a:lnTo>
                                        <a:lnTo>
                                          <a:pt x="271" y="404"/>
                                        </a:lnTo>
                                        <a:lnTo>
                                          <a:pt x="260" y="407"/>
                                        </a:lnTo>
                                        <a:lnTo>
                                          <a:pt x="248" y="417"/>
                                        </a:lnTo>
                                        <a:lnTo>
                                          <a:pt x="233" y="429"/>
                                        </a:lnTo>
                                        <a:lnTo>
                                          <a:pt x="214" y="445"/>
                                        </a:lnTo>
                                        <a:lnTo>
                                          <a:pt x="202" y="448"/>
                                        </a:lnTo>
                                        <a:lnTo>
                                          <a:pt x="183" y="449"/>
                                        </a:lnTo>
                                        <a:lnTo>
                                          <a:pt x="166" y="449"/>
                                        </a:lnTo>
                                        <a:lnTo>
                                          <a:pt x="157" y="447"/>
                                        </a:lnTo>
                                        <a:lnTo>
                                          <a:pt x="144" y="441"/>
                                        </a:lnTo>
                                        <a:lnTo>
                                          <a:pt x="130" y="435"/>
                                        </a:lnTo>
                                        <a:lnTo>
                                          <a:pt x="121" y="428"/>
                                        </a:lnTo>
                                        <a:lnTo>
                                          <a:pt x="112" y="415"/>
                                        </a:lnTo>
                                        <a:lnTo>
                                          <a:pt x="103" y="400"/>
                                        </a:lnTo>
                                        <a:lnTo>
                                          <a:pt x="95" y="387"/>
                                        </a:lnTo>
                                        <a:lnTo>
                                          <a:pt x="78" y="371"/>
                                        </a:lnTo>
                                        <a:lnTo>
                                          <a:pt x="66" y="355"/>
                                        </a:lnTo>
                                        <a:lnTo>
                                          <a:pt x="48" y="339"/>
                                        </a:lnTo>
                                        <a:lnTo>
                                          <a:pt x="34" y="325"/>
                                        </a:lnTo>
                                        <a:lnTo>
                                          <a:pt x="25" y="316"/>
                                        </a:lnTo>
                                        <a:lnTo>
                                          <a:pt x="21" y="305"/>
                                        </a:lnTo>
                                        <a:lnTo>
                                          <a:pt x="13" y="288"/>
                                        </a:lnTo>
                                        <a:lnTo>
                                          <a:pt x="7" y="268"/>
                                        </a:lnTo>
                                        <a:lnTo>
                                          <a:pt x="2" y="249"/>
                                        </a:lnTo>
                                        <a:lnTo>
                                          <a:pt x="0" y="228"/>
                                        </a:lnTo>
                                        <a:lnTo>
                                          <a:pt x="0" y="21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755" name="Freeform 13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65" y="1324"/>
                                    <a:ext cx="93" cy="81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6" y="176"/>
                                      </a:cxn>
                                      <a:cxn ang="0">
                                        <a:pos x="20" y="146"/>
                                      </a:cxn>
                                      <a:cxn ang="0">
                                        <a:pos x="40" y="126"/>
                                      </a:cxn>
                                      <a:cxn ang="0">
                                        <a:pos x="67" y="98"/>
                                      </a:cxn>
                                      <a:cxn ang="0">
                                        <a:pos x="88" y="68"/>
                                      </a:cxn>
                                      <a:cxn ang="0">
                                        <a:pos x="116" y="45"/>
                                      </a:cxn>
                                      <a:cxn ang="0">
                                        <a:pos x="144" y="23"/>
                                      </a:cxn>
                                      <a:cxn ang="0">
                                        <a:pos x="183" y="8"/>
                                      </a:cxn>
                                      <a:cxn ang="0">
                                        <a:pos x="231" y="0"/>
                                      </a:cxn>
                                      <a:cxn ang="0">
                                        <a:pos x="275" y="0"/>
                                      </a:cxn>
                                      <a:cxn ang="0">
                                        <a:pos x="313" y="8"/>
                                      </a:cxn>
                                      <a:cxn ang="0">
                                        <a:pos x="355" y="21"/>
                                      </a:cxn>
                                      <a:cxn ang="0">
                                        <a:pos x="388" y="39"/>
                                      </a:cxn>
                                      <a:cxn ang="0">
                                        <a:pos x="416" y="67"/>
                                      </a:cxn>
                                      <a:cxn ang="0">
                                        <a:pos x="438" y="96"/>
                                      </a:cxn>
                                      <a:cxn ang="0">
                                        <a:pos x="456" y="127"/>
                                      </a:cxn>
                                      <a:cxn ang="0">
                                        <a:pos x="465" y="163"/>
                                      </a:cxn>
                                      <a:cxn ang="0">
                                        <a:pos x="465" y="192"/>
                                      </a:cxn>
                                      <a:cxn ang="0">
                                        <a:pos x="455" y="221"/>
                                      </a:cxn>
                                      <a:cxn ang="0">
                                        <a:pos x="437" y="260"/>
                                      </a:cxn>
                                      <a:cxn ang="0">
                                        <a:pos x="423" y="292"/>
                                      </a:cxn>
                                      <a:cxn ang="0">
                                        <a:pos x="413" y="323"/>
                                      </a:cxn>
                                      <a:cxn ang="0">
                                        <a:pos x="409" y="344"/>
                                      </a:cxn>
                                      <a:cxn ang="0">
                                        <a:pos x="334" y="379"/>
                                      </a:cxn>
                                      <a:cxn ang="0">
                                        <a:pos x="330" y="358"/>
                                      </a:cxn>
                                      <a:cxn ang="0">
                                        <a:pos x="317" y="347"/>
                                      </a:cxn>
                                      <a:cxn ang="0">
                                        <a:pos x="283" y="354"/>
                                      </a:cxn>
                                      <a:cxn ang="0">
                                        <a:pos x="243" y="363"/>
                                      </a:cxn>
                                      <a:cxn ang="0">
                                        <a:pos x="222" y="374"/>
                                      </a:cxn>
                                      <a:cxn ang="0">
                                        <a:pos x="191" y="400"/>
                                      </a:cxn>
                                      <a:cxn ang="0">
                                        <a:pos x="164" y="403"/>
                                      </a:cxn>
                                      <a:cxn ang="0">
                                        <a:pos x="140" y="402"/>
                                      </a:cxn>
                                      <a:cxn ang="0">
                                        <a:pos x="115" y="391"/>
                                      </a:cxn>
                                      <a:cxn ang="0">
                                        <a:pos x="100" y="373"/>
                                      </a:cxn>
                                      <a:cxn ang="0">
                                        <a:pos x="85" y="347"/>
                                      </a:cxn>
                                      <a:cxn ang="0">
                                        <a:pos x="58" y="319"/>
                                      </a:cxn>
                                      <a:cxn ang="0">
                                        <a:pos x="29" y="292"/>
                                      </a:cxn>
                                      <a:cxn ang="0">
                                        <a:pos x="18" y="274"/>
                                      </a:cxn>
                                      <a:cxn ang="0">
                                        <a:pos x="5" y="241"/>
                                      </a:cxn>
                                      <a:cxn ang="0">
                                        <a:pos x="0" y="205"/>
                                      </a:cxn>
                                    </a:cxnLst>
                                    <a:rect l="0" t="0" r="r" b="b"/>
                                    <a:pathLst>
                                      <a:path w="465" h="403">
                                        <a:moveTo>
                                          <a:pt x="0" y="192"/>
                                        </a:moveTo>
                                        <a:lnTo>
                                          <a:pt x="6" y="176"/>
                                        </a:lnTo>
                                        <a:lnTo>
                                          <a:pt x="13" y="162"/>
                                        </a:lnTo>
                                        <a:lnTo>
                                          <a:pt x="20" y="146"/>
                                        </a:lnTo>
                                        <a:lnTo>
                                          <a:pt x="30" y="135"/>
                                        </a:lnTo>
                                        <a:lnTo>
                                          <a:pt x="40" y="126"/>
                                        </a:lnTo>
                                        <a:lnTo>
                                          <a:pt x="53" y="113"/>
                                        </a:lnTo>
                                        <a:lnTo>
                                          <a:pt x="67" y="98"/>
                                        </a:lnTo>
                                        <a:lnTo>
                                          <a:pt x="78" y="82"/>
                                        </a:lnTo>
                                        <a:lnTo>
                                          <a:pt x="88" y="68"/>
                                        </a:lnTo>
                                        <a:lnTo>
                                          <a:pt x="102" y="57"/>
                                        </a:lnTo>
                                        <a:lnTo>
                                          <a:pt x="116" y="45"/>
                                        </a:lnTo>
                                        <a:lnTo>
                                          <a:pt x="130" y="33"/>
                                        </a:lnTo>
                                        <a:lnTo>
                                          <a:pt x="144" y="23"/>
                                        </a:lnTo>
                                        <a:lnTo>
                                          <a:pt x="164" y="14"/>
                                        </a:lnTo>
                                        <a:lnTo>
                                          <a:pt x="183" y="8"/>
                                        </a:lnTo>
                                        <a:lnTo>
                                          <a:pt x="205" y="1"/>
                                        </a:lnTo>
                                        <a:lnTo>
                                          <a:pt x="231" y="0"/>
                                        </a:lnTo>
                                        <a:lnTo>
                                          <a:pt x="254" y="0"/>
                                        </a:lnTo>
                                        <a:lnTo>
                                          <a:pt x="275" y="0"/>
                                        </a:lnTo>
                                        <a:lnTo>
                                          <a:pt x="294" y="3"/>
                                        </a:lnTo>
                                        <a:lnTo>
                                          <a:pt x="313" y="8"/>
                                        </a:lnTo>
                                        <a:lnTo>
                                          <a:pt x="336" y="12"/>
                                        </a:lnTo>
                                        <a:lnTo>
                                          <a:pt x="355" y="21"/>
                                        </a:lnTo>
                                        <a:lnTo>
                                          <a:pt x="370" y="28"/>
                                        </a:lnTo>
                                        <a:lnTo>
                                          <a:pt x="388" y="39"/>
                                        </a:lnTo>
                                        <a:lnTo>
                                          <a:pt x="402" y="52"/>
                                        </a:lnTo>
                                        <a:lnTo>
                                          <a:pt x="416" y="67"/>
                                        </a:lnTo>
                                        <a:lnTo>
                                          <a:pt x="427" y="79"/>
                                        </a:lnTo>
                                        <a:lnTo>
                                          <a:pt x="438" y="96"/>
                                        </a:lnTo>
                                        <a:lnTo>
                                          <a:pt x="448" y="111"/>
                                        </a:lnTo>
                                        <a:lnTo>
                                          <a:pt x="456" y="127"/>
                                        </a:lnTo>
                                        <a:lnTo>
                                          <a:pt x="460" y="146"/>
                                        </a:lnTo>
                                        <a:lnTo>
                                          <a:pt x="465" y="163"/>
                                        </a:lnTo>
                                        <a:lnTo>
                                          <a:pt x="465" y="177"/>
                                        </a:lnTo>
                                        <a:lnTo>
                                          <a:pt x="465" y="192"/>
                                        </a:lnTo>
                                        <a:lnTo>
                                          <a:pt x="461" y="203"/>
                                        </a:lnTo>
                                        <a:lnTo>
                                          <a:pt x="455" y="221"/>
                                        </a:lnTo>
                                        <a:lnTo>
                                          <a:pt x="444" y="242"/>
                                        </a:lnTo>
                                        <a:lnTo>
                                          <a:pt x="437" y="260"/>
                                        </a:lnTo>
                                        <a:lnTo>
                                          <a:pt x="427" y="276"/>
                                        </a:lnTo>
                                        <a:lnTo>
                                          <a:pt x="423" y="292"/>
                                        </a:lnTo>
                                        <a:lnTo>
                                          <a:pt x="417" y="307"/>
                                        </a:lnTo>
                                        <a:lnTo>
                                          <a:pt x="413" y="323"/>
                                        </a:lnTo>
                                        <a:lnTo>
                                          <a:pt x="410" y="331"/>
                                        </a:lnTo>
                                        <a:lnTo>
                                          <a:pt x="409" y="344"/>
                                        </a:lnTo>
                                        <a:lnTo>
                                          <a:pt x="407" y="362"/>
                                        </a:lnTo>
                                        <a:lnTo>
                                          <a:pt x="334" y="379"/>
                                        </a:lnTo>
                                        <a:lnTo>
                                          <a:pt x="332" y="367"/>
                                        </a:lnTo>
                                        <a:lnTo>
                                          <a:pt x="330" y="358"/>
                                        </a:lnTo>
                                        <a:lnTo>
                                          <a:pt x="326" y="353"/>
                                        </a:lnTo>
                                        <a:lnTo>
                                          <a:pt x="317" y="347"/>
                                        </a:lnTo>
                                        <a:lnTo>
                                          <a:pt x="301" y="350"/>
                                        </a:lnTo>
                                        <a:lnTo>
                                          <a:pt x="283" y="354"/>
                                        </a:lnTo>
                                        <a:lnTo>
                                          <a:pt x="262" y="357"/>
                                        </a:lnTo>
                                        <a:lnTo>
                                          <a:pt x="243" y="363"/>
                                        </a:lnTo>
                                        <a:lnTo>
                                          <a:pt x="233" y="365"/>
                                        </a:lnTo>
                                        <a:lnTo>
                                          <a:pt x="222" y="374"/>
                                        </a:lnTo>
                                        <a:lnTo>
                                          <a:pt x="209" y="385"/>
                                        </a:lnTo>
                                        <a:lnTo>
                                          <a:pt x="191" y="400"/>
                                        </a:lnTo>
                                        <a:lnTo>
                                          <a:pt x="180" y="403"/>
                                        </a:lnTo>
                                        <a:lnTo>
                                          <a:pt x="164" y="403"/>
                                        </a:lnTo>
                                        <a:lnTo>
                                          <a:pt x="149" y="403"/>
                                        </a:lnTo>
                                        <a:lnTo>
                                          <a:pt x="140" y="402"/>
                                        </a:lnTo>
                                        <a:lnTo>
                                          <a:pt x="128" y="396"/>
                                        </a:lnTo>
                                        <a:lnTo>
                                          <a:pt x="115" y="391"/>
                                        </a:lnTo>
                                        <a:lnTo>
                                          <a:pt x="108" y="384"/>
                                        </a:lnTo>
                                        <a:lnTo>
                                          <a:pt x="100" y="373"/>
                                        </a:lnTo>
                                        <a:lnTo>
                                          <a:pt x="92" y="359"/>
                                        </a:lnTo>
                                        <a:lnTo>
                                          <a:pt x="85" y="347"/>
                                        </a:lnTo>
                                        <a:lnTo>
                                          <a:pt x="69" y="333"/>
                                        </a:lnTo>
                                        <a:lnTo>
                                          <a:pt x="58" y="319"/>
                                        </a:lnTo>
                                        <a:lnTo>
                                          <a:pt x="42" y="305"/>
                                        </a:lnTo>
                                        <a:lnTo>
                                          <a:pt x="29" y="292"/>
                                        </a:lnTo>
                                        <a:lnTo>
                                          <a:pt x="21" y="284"/>
                                        </a:lnTo>
                                        <a:lnTo>
                                          <a:pt x="18" y="274"/>
                                        </a:lnTo>
                                        <a:lnTo>
                                          <a:pt x="11" y="259"/>
                                        </a:lnTo>
                                        <a:lnTo>
                                          <a:pt x="5" y="241"/>
                                        </a:lnTo>
                                        <a:lnTo>
                                          <a:pt x="1" y="223"/>
                                        </a:lnTo>
                                        <a:lnTo>
                                          <a:pt x="0" y="205"/>
                                        </a:lnTo>
                                        <a:lnTo>
                                          <a:pt x="0" y="192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E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756" name="Freeform 13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72" y="1331"/>
                                    <a:ext cx="84" cy="7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6" y="158"/>
                                      </a:cxn>
                                      <a:cxn ang="0">
                                        <a:pos x="19" y="131"/>
                                      </a:cxn>
                                      <a:cxn ang="0">
                                        <a:pos x="36" y="113"/>
                                      </a:cxn>
                                      <a:cxn ang="0">
                                        <a:pos x="60" y="88"/>
                                      </a:cxn>
                                      <a:cxn ang="0">
                                        <a:pos x="80" y="60"/>
                                      </a:cxn>
                                      <a:cxn ang="0">
                                        <a:pos x="105" y="39"/>
                                      </a:cxn>
                                      <a:cxn ang="0">
                                        <a:pos x="130" y="19"/>
                                      </a:cxn>
                                      <a:cxn ang="0">
                                        <a:pos x="165" y="6"/>
                                      </a:cxn>
                                      <a:cxn ang="0">
                                        <a:pos x="208" y="0"/>
                                      </a:cxn>
                                      <a:cxn ang="0">
                                        <a:pos x="248" y="0"/>
                                      </a:cxn>
                                      <a:cxn ang="0">
                                        <a:pos x="282" y="6"/>
                                      </a:cxn>
                                      <a:cxn ang="0">
                                        <a:pos x="319" y="18"/>
                                      </a:cxn>
                                      <a:cxn ang="0">
                                        <a:pos x="350" y="34"/>
                                      </a:cxn>
                                      <a:cxn ang="0">
                                        <a:pos x="375" y="60"/>
                                      </a:cxn>
                                      <a:cxn ang="0">
                                        <a:pos x="395" y="86"/>
                                      </a:cxn>
                                      <a:cxn ang="0">
                                        <a:pos x="411" y="114"/>
                                      </a:cxn>
                                      <a:cxn ang="0">
                                        <a:pos x="419" y="146"/>
                                      </a:cxn>
                                      <a:cxn ang="0">
                                        <a:pos x="419" y="172"/>
                                      </a:cxn>
                                      <a:cxn ang="0">
                                        <a:pos x="410" y="199"/>
                                      </a:cxn>
                                      <a:cxn ang="0">
                                        <a:pos x="394" y="233"/>
                                      </a:cxn>
                                      <a:cxn ang="0">
                                        <a:pos x="381" y="262"/>
                                      </a:cxn>
                                      <a:cxn ang="0">
                                        <a:pos x="372" y="291"/>
                                      </a:cxn>
                                      <a:cxn ang="0">
                                        <a:pos x="369" y="310"/>
                                      </a:cxn>
                                      <a:cxn ang="0">
                                        <a:pos x="301" y="342"/>
                                      </a:cxn>
                                      <a:cxn ang="0">
                                        <a:pos x="298" y="323"/>
                                      </a:cxn>
                                      <a:cxn ang="0">
                                        <a:pos x="286" y="312"/>
                                      </a:cxn>
                                      <a:cxn ang="0">
                                        <a:pos x="256" y="318"/>
                                      </a:cxn>
                                      <a:cxn ang="0">
                                        <a:pos x="218" y="327"/>
                                      </a:cxn>
                                      <a:cxn ang="0">
                                        <a:pos x="200" y="337"/>
                                      </a:cxn>
                                      <a:cxn ang="0">
                                        <a:pos x="172" y="360"/>
                                      </a:cxn>
                                      <a:cxn ang="0">
                                        <a:pos x="148" y="362"/>
                                      </a:cxn>
                                      <a:cxn ang="0">
                                        <a:pos x="126" y="362"/>
                                      </a:cxn>
                                      <a:cxn ang="0">
                                        <a:pos x="104" y="353"/>
                                      </a:cxn>
                                      <a:cxn ang="0">
                                        <a:pos x="90" y="336"/>
                                      </a:cxn>
                                      <a:cxn ang="0">
                                        <a:pos x="77" y="312"/>
                                      </a:cxn>
                                      <a:cxn ang="0">
                                        <a:pos x="52" y="287"/>
                                      </a:cxn>
                                      <a:cxn ang="0">
                                        <a:pos x="26" y="262"/>
                                      </a:cxn>
                                      <a:cxn ang="0">
                                        <a:pos x="16" y="246"/>
                                      </a:cxn>
                                      <a:cxn ang="0">
                                        <a:pos x="5" y="216"/>
                                      </a:cxn>
                                      <a:cxn ang="0">
                                        <a:pos x="0" y="184"/>
                                      </a:cxn>
                                    </a:cxnLst>
                                    <a:rect l="0" t="0" r="r" b="b"/>
                                    <a:pathLst>
                                      <a:path w="419" h="362">
                                        <a:moveTo>
                                          <a:pt x="0" y="172"/>
                                        </a:moveTo>
                                        <a:lnTo>
                                          <a:pt x="6" y="158"/>
                                        </a:lnTo>
                                        <a:lnTo>
                                          <a:pt x="11" y="145"/>
                                        </a:lnTo>
                                        <a:lnTo>
                                          <a:pt x="19" y="131"/>
                                        </a:lnTo>
                                        <a:lnTo>
                                          <a:pt x="27" y="120"/>
                                        </a:lnTo>
                                        <a:lnTo>
                                          <a:pt x="36" y="113"/>
                                        </a:lnTo>
                                        <a:lnTo>
                                          <a:pt x="48" y="101"/>
                                        </a:lnTo>
                                        <a:lnTo>
                                          <a:pt x="60" y="88"/>
                                        </a:lnTo>
                                        <a:lnTo>
                                          <a:pt x="70" y="73"/>
                                        </a:lnTo>
                                        <a:lnTo>
                                          <a:pt x="80" y="60"/>
                                        </a:lnTo>
                                        <a:lnTo>
                                          <a:pt x="92" y="50"/>
                                        </a:lnTo>
                                        <a:lnTo>
                                          <a:pt x="105" y="39"/>
                                        </a:lnTo>
                                        <a:lnTo>
                                          <a:pt x="118" y="29"/>
                                        </a:lnTo>
                                        <a:lnTo>
                                          <a:pt x="130" y="19"/>
                                        </a:lnTo>
                                        <a:lnTo>
                                          <a:pt x="148" y="11"/>
                                        </a:lnTo>
                                        <a:lnTo>
                                          <a:pt x="165" y="6"/>
                                        </a:lnTo>
                                        <a:lnTo>
                                          <a:pt x="185" y="0"/>
                                        </a:lnTo>
                                        <a:lnTo>
                                          <a:pt x="208" y="0"/>
                                        </a:lnTo>
                                        <a:lnTo>
                                          <a:pt x="229" y="0"/>
                                        </a:lnTo>
                                        <a:lnTo>
                                          <a:pt x="248" y="0"/>
                                        </a:lnTo>
                                        <a:lnTo>
                                          <a:pt x="266" y="1"/>
                                        </a:lnTo>
                                        <a:lnTo>
                                          <a:pt x="282" y="6"/>
                                        </a:lnTo>
                                        <a:lnTo>
                                          <a:pt x="303" y="9"/>
                                        </a:lnTo>
                                        <a:lnTo>
                                          <a:pt x="319" y="18"/>
                                        </a:lnTo>
                                        <a:lnTo>
                                          <a:pt x="333" y="24"/>
                                        </a:lnTo>
                                        <a:lnTo>
                                          <a:pt x="350" y="34"/>
                                        </a:lnTo>
                                        <a:lnTo>
                                          <a:pt x="363" y="46"/>
                                        </a:lnTo>
                                        <a:lnTo>
                                          <a:pt x="375" y="60"/>
                                        </a:lnTo>
                                        <a:lnTo>
                                          <a:pt x="385" y="71"/>
                                        </a:lnTo>
                                        <a:lnTo>
                                          <a:pt x="395" y="86"/>
                                        </a:lnTo>
                                        <a:lnTo>
                                          <a:pt x="405" y="100"/>
                                        </a:lnTo>
                                        <a:lnTo>
                                          <a:pt x="411" y="114"/>
                                        </a:lnTo>
                                        <a:lnTo>
                                          <a:pt x="415" y="131"/>
                                        </a:lnTo>
                                        <a:lnTo>
                                          <a:pt x="419" y="146"/>
                                        </a:lnTo>
                                        <a:lnTo>
                                          <a:pt x="419" y="159"/>
                                        </a:lnTo>
                                        <a:lnTo>
                                          <a:pt x="419" y="172"/>
                                        </a:lnTo>
                                        <a:lnTo>
                                          <a:pt x="416" y="182"/>
                                        </a:lnTo>
                                        <a:lnTo>
                                          <a:pt x="410" y="199"/>
                                        </a:lnTo>
                                        <a:lnTo>
                                          <a:pt x="400" y="217"/>
                                        </a:lnTo>
                                        <a:lnTo>
                                          <a:pt x="394" y="233"/>
                                        </a:lnTo>
                                        <a:lnTo>
                                          <a:pt x="385" y="248"/>
                                        </a:lnTo>
                                        <a:lnTo>
                                          <a:pt x="381" y="262"/>
                                        </a:lnTo>
                                        <a:lnTo>
                                          <a:pt x="377" y="276"/>
                                        </a:lnTo>
                                        <a:lnTo>
                                          <a:pt x="372" y="291"/>
                                        </a:lnTo>
                                        <a:lnTo>
                                          <a:pt x="369" y="298"/>
                                        </a:lnTo>
                                        <a:lnTo>
                                          <a:pt x="369" y="310"/>
                                        </a:lnTo>
                                        <a:lnTo>
                                          <a:pt x="368" y="326"/>
                                        </a:lnTo>
                                        <a:lnTo>
                                          <a:pt x="301" y="342"/>
                                        </a:lnTo>
                                        <a:lnTo>
                                          <a:pt x="299" y="330"/>
                                        </a:lnTo>
                                        <a:lnTo>
                                          <a:pt x="298" y="323"/>
                                        </a:lnTo>
                                        <a:lnTo>
                                          <a:pt x="294" y="317"/>
                                        </a:lnTo>
                                        <a:lnTo>
                                          <a:pt x="286" y="312"/>
                                        </a:lnTo>
                                        <a:lnTo>
                                          <a:pt x="271" y="315"/>
                                        </a:lnTo>
                                        <a:lnTo>
                                          <a:pt x="256" y="318"/>
                                        </a:lnTo>
                                        <a:lnTo>
                                          <a:pt x="236" y="322"/>
                                        </a:lnTo>
                                        <a:lnTo>
                                          <a:pt x="218" y="327"/>
                                        </a:lnTo>
                                        <a:lnTo>
                                          <a:pt x="209" y="329"/>
                                        </a:lnTo>
                                        <a:lnTo>
                                          <a:pt x="200" y="337"/>
                                        </a:lnTo>
                                        <a:lnTo>
                                          <a:pt x="189" y="346"/>
                                        </a:lnTo>
                                        <a:lnTo>
                                          <a:pt x="172" y="360"/>
                                        </a:lnTo>
                                        <a:lnTo>
                                          <a:pt x="162" y="362"/>
                                        </a:lnTo>
                                        <a:lnTo>
                                          <a:pt x="148" y="362"/>
                                        </a:lnTo>
                                        <a:lnTo>
                                          <a:pt x="134" y="362"/>
                                        </a:lnTo>
                                        <a:lnTo>
                                          <a:pt x="126" y="362"/>
                                        </a:lnTo>
                                        <a:lnTo>
                                          <a:pt x="116" y="356"/>
                                        </a:lnTo>
                                        <a:lnTo>
                                          <a:pt x="104" y="353"/>
                                        </a:lnTo>
                                        <a:lnTo>
                                          <a:pt x="97" y="345"/>
                                        </a:lnTo>
                                        <a:lnTo>
                                          <a:pt x="90" y="336"/>
                                        </a:lnTo>
                                        <a:lnTo>
                                          <a:pt x="82" y="323"/>
                                        </a:lnTo>
                                        <a:lnTo>
                                          <a:pt x="77" y="312"/>
                                        </a:lnTo>
                                        <a:lnTo>
                                          <a:pt x="62" y="300"/>
                                        </a:lnTo>
                                        <a:lnTo>
                                          <a:pt x="52" y="287"/>
                                        </a:lnTo>
                                        <a:lnTo>
                                          <a:pt x="38" y="274"/>
                                        </a:lnTo>
                                        <a:lnTo>
                                          <a:pt x="26" y="262"/>
                                        </a:lnTo>
                                        <a:lnTo>
                                          <a:pt x="20" y="255"/>
                                        </a:lnTo>
                                        <a:lnTo>
                                          <a:pt x="16" y="246"/>
                                        </a:lnTo>
                                        <a:lnTo>
                                          <a:pt x="10" y="232"/>
                                        </a:lnTo>
                                        <a:lnTo>
                                          <a:pt x="5" y="216"/>
                                        </a:lnTo>
                                        <a:lnTo>
                                          <a:pt x="0" y="201"/>
                                        </a:lnTo>
                                        <a:lnTo>
                                          <a:pt x="0" y="184"/>
                                        </a:lnTo>
                                        <a:lnTo>
                                          <a:pt x="0" y="172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C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6757" name="Group 13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89" y="1308"/>
                                <a:ext cx="77" cy="37"/>
                                <a:chOff x="3889" y="1308"/>
                                <a:chExt cx="77" cy="37"/>
                              </a:xfrm>
                            </p:grpSpPr>
                            <p:sp>
                              <p:nvSpPr>
                                <p:cNvPr id="26758" name="Freeform 13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889" y="1310"/>
                                  <a:ext cx="19" cy="1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8" y="2"/>
                                    </a:cxn>
                                    <a:cxn ang="0">
                                      <a:pos x="50" y="0"/>
                                    </a:cxn>
                                    <a:cxn ang="0">
                                      <a:pos x="62" y="0"/>
                                    </a:cxn>
                                    <a:cxn ang="0">
                                      <a:pos x="71" y="1"/>
                                    </a:cxn>
                                    <a:cxn ang="0">
                                      <a:pos x="83" y="7"/>
                                    </a:cxn>
                                    <a:cxn ang="0">
                                      <a:pos x="89" y="11"/>
                                    </a:cxn>
                                    <a:cxn ang="0">
                                      <a:pos x="92" y="20"/>
                                    </a:cxn>
                                    <a:cxn ang="0">
                                      <a:pos x="89" y="30"/>
                                    </a:cxn>
                                    <a:cxn ang="0">
                                      <a:pos x="83" y="39"/>
                                    </a:cxn>
                                    <a:cxn ang="0">
                                      <a:pos x="73" y="43"/>
                                    </a:cxn>
                                    <a:cxn ang="0">
                                      <a:pos x="63" y="48"/>
                                    </a:cxn>
                                    <a:cxn ang="0">
                                      <a:pos x="50" y="50"/>
                                    </a:cxn>
                                    <a:cxn ang="0">
                                      <a:pos x="37" y="52"/>
                                    </a:cxn>
                                    <a:cxn ang="0">
                                      <a:pos x="23" y="52"/>
                                    </a:cxn>
                                    <a:cxn ang="0">
                                      <a:pos x="11" y="50"/>
                                    </a:cxn>
                                    <a:cxn ang="0">
                                      <a:pos x="3" y="44"/>
                                    </a:cxn>
                                    <a:cxn ang="0">
                                      <a:pos x="0" y="37"/>
                                    </a:cxn>
                                    <a:cxn ang="0">
                                      <a:pos x="1" y="26"/>
                                    </a:cxn>
                                    <a:cxn ang="0">
                                      <a:pos x="6" y="16"/>
                                    </a:cxn>
                                    <a:cxn ang="0">
                                      <a:pos x="16" y="10"/>
                                    </a:cxn>
                                    <a:cxn ang="0">
                                      <a:pos x="25" y="6"/>
                                    </a:cxn>
                                    <a:cxn ang="0">
                                      <a:pos x="38" y="2"/>
                                    </a:cxn>
                                  </a:cxnLst>
                                  <a:rect l="0" t="0" r="r" b="b"/>
                                  <a:pathLst>
                                    <a:path w="92" h="52">
                                      <a:moveTo>
                                        <a:pt x="38" y="2"/>
                                      </a:moveTo>
                                      <a:lnTo>
                                        <a:pt x="50" y="0"/>
                                      </a:lnTo>
                                      <a:lnTo>
                                        <a:pt x="62" y="0"/>
                                      </a:lnTo>
                                      <a:lnTo>
                                        <a:pt x="71" y="1"/>
                                      </a:lnTo>
                                      <a:lnTo>
                                        <a:pt x="83" y="7"/>
                                      </a:lnTo>
                                      <a:lnTo>
                                        <a:pt x="89" y="11"/>
                                      </a:lnTo>
                                      <a:lnTo>
                                        <a:pt x="92" y="20"/>
                                      </a:lnTo>
                                      <a:lnTo>
                                        <a:pt x="89" y="30"/>
                                      </a:lnTo>
                                      <a:lnTo>
                                        <a:pt x="83" y="39"/>
                                      </a:lnTo>
                                      <a:lnTo>
                                        <a:pt x="73" y="43"/>
                                      </a:lnTo>
                                      <a:lnTo>
                                        <a:pt x="63" y="48"/>
                                      </a:lnTo>
                                      <a:lnTo>
                                        <a:pt x="50" y="50"/>
                                      </a:lnTo>
                                      <a:lnTo>
                                        <a:pt x="37" y="52"/>
                                      </a:lnTo>
                                      <a:lnTo>
                                        <a:pt x="23" y="52"/>
                                      </a:lnTo>
                                      <a:lnTo>
                                        <a:pt x="11" y="50"/>
                                      </a:lnTo>
                                      <a:lnTo>
                                        <a:pt x="3" y="44"/>
                                      </a:lnTo>
                                      <a:lnTo>
                                        <a:pt x="0" y="37"/>
                                      </a:lnTo>
                                      <a:lnTo>
                                        <a:pt x="1" y="26"/>
                                      </a:lnTo>
                                      <a:lnTo>
                                        <a:pt x="6" y="16"/>
                                      </a:lnTo>
                                      <a:lnTo>
                                        <a:pt x="16" y="10"/>
                                      </a:lnTo>
                                      <a:lnTo>
                                        <a:pt x="25" y="6"/>
                                      </a:lnTo>
                                      <a:lnTo>
                                        <a:pt x="38" y="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759" name="Freeform 13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914" y="1308"/>
                                  <a:ext cx="18" cy="1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8" y="49"/>
                                    </a:cxn>
                                    <a:cxn ang="0">
                                      <a:pos x="50" y="51"/>
                                    </a:cxn>
                                    <a:cxn ang="0">
                                      <a:pos x="62" y="51"/>
                                    </a:cxn>
                                    <a:cxn ang="0">
                                      <a:pos x="71" y="50"/>
                                    </a:cxn>
                                    <a:cxn ang="0">
                                      <a:pos x="82" y="45"/>
                                    </a:cxn>
                                    <a:cxn ang="0">
                                      <a:pos x="89" y="39"/>
                                    </a:cxn>
                                    <a:cxn ang="0">
                                      <a:pos x="92" y="31"/>
                                    </a:cxn>
                                    <a:cxn ang="0">
                                      <a:pos x="89" y="20"/>
                                    </a:cxn>
                                    <a:cxn ang="0">
                                      <a:pos x="82" y="13"/>
                                    </a:cxn>
                                    <a:cxn ang="0">
                                      <a:pos x="73" y="8"/>
                                    </a:cxn>
                                    <a:cxn ang="0">
                                      <a:pos x="63" y="4"/>
                                    </a:cxn>
                                    <a:cxn ang="0">
                                      <a:pos x="50" y="2"/>
                                    </a:cxn>
                                    <a:cxn ang="0">
                                      <a:pos x="37" y="0"/>
                                    </a:cxn>
                                    <a:cxn ang="0">
                                      <a:pos x="23" y="0"/>
                                    </a:cxn>
                                    <a:cxn ang="0">
                                      <a:pos x="11" y="2"/>
                                    </a:cxn>
                                    <a:cxn ang="0">
                                      <a:pos x="4" y="7"/>
                                    </a:cxn>
                                    <a:cxn ang="0">
                                      <a:pos x="0" y="15"/>
                                    </a:cxn>
                                    <a:cxn ang="0">
                                      <a:pos x="2" y="24"/>
                                    </a:cxn>
                                    <a:cxn ang="0">
                                      <a:pos x="7" y="34"/>
                                    </a:cxn>
                                    <a:cxn ang="0">
                                      <a:pos x="16" y="41"/>
                                    </a:cxn>
                                    <a:cxn ang="0">
                                      <a:pos x="25" y="46"/>
                                    </a:cxn>
                                    <a:cxn ang="0">
                                      <a:pos x="38" y="49"/>
                                    </a:cxn>
                                  </a:cxnLst>
                                  <a:rect l="0" t="0" r="r" b="b"/>
                                  <a:pathLst>
                                    <a:path w="92" h="51">
                                      <a:moveTo>
                                        <a:pt x="38" y="49"/>
                                      </a:moveTo>
                                      <a:lnTo>
                                        <a:pt x="50" y="51"/>
                                      </a:lnTo>
                                      <a:lnTo>
                                        <a:pt x="62" y="51"/>
                                      </a:lnTo>
                                      <a:lnTo>
                                        <a:pt x="71" y="50"/>
                                      </a:lnTo>
                                      <a:lnTo>
                                        <a:pt x="82" y="45"/>
                                      </a:lnTo>
                                      <a:lnTo>
                                        <a:pt x="89" y="39"/>
                                      </a:lnTo>
                                      <a:lnTo>
                                        <a:pt x="92" y="31"/>
                                      </a:lnTo>
                                      <a:lnTo>
                                        <a:pt x="89" y="20"/>
                                      </a:lnTo>
                                      <a:lnTo>
                                        <a:pt x="82" y="13"/>
                                      </a:lnTo>
                                      <a:lnTo>
                                        <a:pt x="73" y="8"/>
                                      </a:lnTo>
                                      <a:lnTo>
                                        <a:pt x="63" y="4"/>
                                      </a:lnTo>
                                      <a:lnTo>
                                        <a:pt x="50" y="2"/>
                                      </a:lnTo>
                                      <a:lnTo>
                                        <a:pt x="37" y="0"/>
                                      </a:lnTo>
                                      <a:lnTo>
                                        <a:pt x="23" y="0"/>
                                      </a:lnTo>
                                      <a:lnTo>
                                        <a:pt x="11" y="2"/>
                                      </a:lnTo>
                                      <a:lnTo>
                                        <a:pt x="4" y="7"/>
                                      </a:lnTo>
                                      <a:lnTo>
                                        <a:pt x="0" y="15"/>
                                      </a:lnTo>
                                      <a:lnTo>
                                        <a:pt x="2" y="24"/>
                                      </a:lnTo>
                                      <a:lnTo>
                                        <a:pt x="7" y="34"/>
                                      </a:lnTo>
                                      <a:lnTo>
                                        <a:pt x="16" y="41"/>
                                      </a:lnTo>
                                      <a:lnTo>
                                        <a:pt x="25" y="46"/>
                                      </a:lnTo>
                                      <a:lnTo>
                                        <a:pt x="38" y="4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760" name="Freeform 13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938" y="1316"/>
                                  <a:ext cx="14" cy="1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6" y="56"/>
                                    </a:cxn>
                                    <a:cxn ang="0">
                                      <a:pos x="48" y="60"/>
                                    </a:cxn>
                                    <a:cxn ang="0">
                                      <a:pos x="55" y="60"/>
                                    </a:cxn>
                                    <a:cxn ang="0">
                                      <a:pos x="64" y="57"/>
                                    </a:cxn>
                                    <a:cxn ang="0">
                                      <a:pos x="68" y="51"/>
                                    </a:cxn>
                                    <a:cxn ang="0">
                                      <a:pos x="71" y="42"/>
                                    </a:cxn>
                                    <a:cxn ang="0">
                                      <a:pos x="69" y="33"/>
                                    </a:cxn>
                                    <a:cxn ang="0">
                                      <a:pos x="63" y="21"/>
                                    </a:cxn>
                                    <a:cxn ang="0">
                                      <a:pos x="54" y="12"/>
                                    </a:cxn>
                                    <a:cxn ang="0">
                                      <a:pos x="43" y="6"/>
                                    </a:cxn>
                                    <a:cxn ang="0">
                                      <a:pos x="30" y="1"/>
                                    </a:cxn>
                                    <a:cxn ang="0">
                                      <a:pos x="21" y="0"/>
                                    </a:cxn>
                                    <a:cxn ang="0">
                                      <a:pos x="12" y="3"/>
                                    </a:cxn>
                                    <a:cxn ang="0">
                                      <a:pos x="3" y="8"/>
                                    </a:cxn>
                                    <a:cxn ang="0">
                                      <a:pos x="0" y="15"/>
                                    </a:cxn>
                                    <a:cxn ang="0">
                                      <a:pos x="1" y="26"/>
                                    </a:cxn>
                                    <a:cxn ang="0">
                                      <a:pos x="7" y="36"/>
                                    </a:cxn>
                                    <a:cxn ang="0">
                                      <a:pos x="16" y="43"/>
                                    </a:cxn>
                                    <a:cxn ang="0">
                                      <a:pos x="26" y="50"/>
                                    </a:cxn>
                                    <a:cxn ang="0">
                                      <a:pos x="36" y="56"/>
                                    </a:cxn>
                                  </a:cxnLst>
                                  <a:rect l="0" t="0" r="r" b="b"/>
                                  <a:pathLst>
                                    <a:path w="71" h="60">
                                      <a:moveTo>
                                        <a:pt x="36" y="56"/>
                                      </a:moveTo>
                                      <a:lnTo>
                                        <a:pt x="48" y="60"/>
                                      </a:lnTo>
                                      <a:lnTo>
                                        <a:pt x="55" y="60"/>
                                      </a:lnTo>
                                      <a:lnTo>
                                        <a:pt x="64" y="57"/>
                                      </a:lnTo>
                                      <a:lnTo>
                                        <a:pt x="68" y="51"/>
                                      </a:lnTo>
                                      <a:lnTo>
                                        <a:pt x="71" y="42"/>
                                      </a:lnTo>
                                      <a:lnTo>
                                        <a:pt x="69" y="33"/>
                                      </a:lnTo>
                                      <a:lnTo>
                                        <a:pt x="63" y="21"/>
                                      </a:lnTo>
                                      <a:lnTo>
                                        <a:pt x="54" y="12"/>
                                      </a:lnTo>
                                      <a:lnTo>
                                        <a:pt x="43" y="6"/>
                                      </a:lnTo>
                                      <a:lnTo>
                                        <a:pt x="30" y="1"/>
                                      </a:lnTo>
                                      <a:lnTo>
                                        <a:pt x="21" y="0"/>
                                      </a:lnTo>
                                      <a:lnTo>
                                        <a:pt x="12" y="3"/>
                                      </a:lnTo>
                                      <a:lnTo>
                                        <a:pt x="3" y="8"/>
                                      </a:lnTo>
                                      <a:lnTo>
                                        <a:pt x="0" y="15"/>
                                      </a:lnTo>
                                      <a:lnTo>
                                        <a:pt x="1" y="26"/>
                                      </a:lnTo>
                                      <a:lnTo>
                                        <a:pt x="7" y="36"/>
                                      </a:lnTo>
                                      <a:lnTo>
                                        <a:pt x="16" y="43"/>
                                      </a:lnTo>
                                      <a:lnTo>
                                        <a:pt x="26" y="50"/>
                                      </a:lnTo>
                                      <a:lnTo>
                                        <a:pt x="36" y="5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761" name="Freeform 13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954" y="1331"/>
                                  <a:ext cx="12" cy="1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25" y="64"/>
                                    </a:cxn>
                                    <a:cxn ang="0">
                                      <a:pos x="37" y="69"/>
                                    </a:cxn>
                                    <a:cxn ang="0">
                                      <a:pos x="47" y="68"/>
                                    </a:cxn>
                                    <a:cxn ang="0">
                                      <a:pos x="55" y="62"/>
                                    </a:cxn>
                                    <a:cxn ang="0">
                                      <a:pos x="60" y="50"/>
                                    </a:cxn>
                                    <a:cxn ang="0">
                                      <a:pos x="58" y="35"/>
                                    </a:cxn>
                                    <a:cxn ang="0">
                                      <a:pos x="55" y="25"/>
                                    </a:cxn>
                                    <a:cxn ang="0">
                                      <a:pos x="49" y="15"/>
                                    </a:cxn>
                                    <a:cxn ang="0">
                                      <a:pos x="42" y="6"/>
                                    </a:cxn>
                                    <a:cxn ang="0">
                                      <a:pos x="30" y="1"/>
                                    </a:cxn>
                                    <a:cxn ang="0">
                                      <a:pos x="22" y="0"/>
                                    </a:cxn>
                                    <a:cxn ang="0">
                                      <a:pos x="12" y="2"/>
                                    </a:cxn>
                                    <a:cxn ang="0">
                                      <a:pos x="3" y="7"/>
                                    </a:cxn>
                                    <a:cxn ang="0">
                                      <a:pos x="0" y="16"/>
                                    </a:cxn>
                                    <a:cxn ang="0">
                                      <a:pos x="1" y="26"/>
                                    </a:cxn>
                                    <a:cxn ang="0">
                                      <a:pos x="3" y="35"/>
                                    </a:cxn>
                                    <a:cxn ang="0">
                                      <a:pos x="10" y="46"/>
                                    </a:cxn>
                                    <a:cxn ang="0">
                                      <a:pos x="17" y="56"/>
                                    </a:cxn>
                                    <a:cxn ang="0">
                                      <a:pos x="25" y="64"/>
                                    </a:cxn>
                                  </a:cxnLst>
                                  <a:rect l="0" t="0" r="r" b="b"/>
                                  <a:pathLst>
                                    <a:path w="60" h="69">
                                      <a:moveTo>
                                        <a:pt x="25" y="64"/>
                                      </a:moveTo>
                                      <a:lnTo>
                                        <a:pt x="37" y="69"/>
                                      </a:lnTo>
                                      <a:lnTo>
                                        <a:pt x="47" y="68"/>
                                      </a:lnTo>
                                      <a:lnTo>
                                        <a:pt x="55" y="62"/>
                                      </a:lnTo>
                                      <a:lnTo>
                                        <a:pt x="60" y="50"/>
                                      </a:lnTo>
                                      <a:lnTo>
                                        <a:pt x="58" y="35"/>
                                      </a:lnTo>
                                      <a:lnTo>
                                        <a:pt x="55" y="25"/>
                                      </a:lnTo>
                                      <a:lnTo>
                                        <a:pt x="49" y="15"/>
                                      </a:lnTo>
                                      <a:lnTo>
                                        <a:pt x="42" y="6"/>
                                      </a:lnTo>
                                      <a:lnTo>
                                        <a:pt x="30" y="1"/>
                                      </a:lnTo>
                                      <a:lnTo>
                                        <a:pt x="22" y="0"/>
                                      </a:lnTo>
                                      <a:lnTo>
                                        <a:pt x="12" y="2"/>
                                      </a:lnTo>
                                      <a:lnTo>
                                        <a:pt x="3" y="7"/>
                                      </a:lnTo>
                                      <a:lnTo>
                                        <a:pt x="0" y="16"/>
                                      </a:lnTo>
                                      <a:lnTo>
                                        <a:pt x="1" y="26"/>
                                      </a:lnTo>
                                      <a:lnTo>
                                        <a:pt x="3" y="35"/>
                                      </a:lnTo>
                                      <a:lnTo>
                                        <a:pt x="10" y="46"/>
                                      </a:lnTo>
                                      <a:lnTo>
                                        <a:pt x="17" y="56"/>
                                      </a:lnTo>
                                      <a:lnTo>
                                        <a:pt x="25" y="6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6762" name="Group 13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15" y="1363"/>
                              <a:ext cx="86" cy="138"/>
                              <a:chOff x="3915" y="1363"/>
                              <a:chExt cx="86" cy="138"/>
                            </a:xfrm>
                          </p:grpSpPr>
                          <p:sp>
                            <p:nvSpPr>
                              <p:cNvPr id="26763" name="Freeform 13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52" y="1364"/>
                                <a:ext cx="49" cy="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8" y="0"/>
                                  </a:cxn>
                                  <a:cxn ang="0">
                                    <a:pos x="19" y="31"/>
                                  </a:cxn>
                                  <a:cxn ang="0">
                                    <a:pos x="9" y="68"/>
                                  </a:cxn>
                                  <a:cxn ang="0">
                                    <a:pos x="4" y="109"/>
                                  </a:cxn>
                                  <a:cxn ang="0">
                                    <a:pos x="0" y="145"/>
                                  </a:cxn>
                                  <a:cxn ang="0">
                                    <a:pos x="6" y="175"/>
                                  </a:cxn>
                                  <a:cxn ang="0">
                                    <a:pos x="16" y="201"/>
                                  </a:cxn>
                                  <a:cxn ang="0">
                                    <a:pos x="32" y="227"/>
                                  </a:cxn>
                                  <a:cxn ang="0">
                                    <a:pos x="55" y="258"/>
                                  </a:cxn>
                                  <a:cxn ang="0">
                                    <a:pos x="87" y="287"/>
                                  </a:cxn>
                                  <a:cxn ang="0">
                                    <a:pos x="129" y="320"/>
                                  </a:cxn>
                                  <a:cxn ang="0">
                                    <a:pos x="161" y="346"/>
                                  </a:cxn>
                                  <a:cxn ang="0">
                                    <a:pos x="186" y="366"/>
                                  </a:cxn>
                                  <a:cxn ang="0">
                                    <a:pos x="203" y="385"/>
                                  </a:cxn>
                                  <a:cxn ang="0">
                                    <a:pos x="225" y="410"/>
                                  </a:cxn>
                                  <a:cxn ang="0">
                                    <a:pos x="242" y="431"/>
                                  </a:cxn>
                                </a:cxnLst>
                                <a:rect l="0" t="0" r="r" b="b"/>
                                <a:pathLst>
                                  <a:path w="242" h="431">
                                    <a:moveTo>
                                      <a:pt x="28" y="0"/>
                                    </a:moveTo>
                                    <a:lnTo>
                                      <a:pt x="19" y="31"/>
                                    </a:lnTo>
                                    <a:lnTo>
                                      <a:pt x="9" y="68"/>
                                    </a:lnTo>
                                    <a:lnTo>
                                      <a:pt x="4" y="109"/>
                                    </a:lnTo>
                                    <a:lnTo>
                                      <a:pt x="0" y="145"/>
                                    </a:lnTo>
                                    <a:lnTo>
                                      <a:pt x="6" y="175"/>
                                    </a:lnTo>
                                    <a:lnTo>
                                      <a:pt x="16" y="201"/>
                                    </a:lnTo>
                                    <a:lnTo>
                                      <a:pt x="32" y="227"/>
                                    </a:lnTo>
                                    <a:lnTo>
                                      <a:pt x="55" y="258"/>
                                    </a:lnTo>
                                    <a:lnTo>
                                      <a:pt x="87" y="287"/>
                                    </a:lnTo>
                                    <a:lnTo>
                                      <a:pt x="129" y="320"/>
                                    </a:lnTo>
                                    <a:lnTo>
                                      <a:pt x="161" y="346"/>
                                    </a:lnTo>
                                    <a:lnTo>
                                      <a:pt x="186" y="366"/>
                                    </a:lnTo>
                                    <a:lnTo>
                                      <a:pt x="203" y="385"/>
                                    </a:lnTo>
                                    <a:lnTo>
                                      <a:pt x="225" y="410"/>
                                    </a:lnTo>
                                    <a:lnTo>
                                      <a:pt x="242" y="431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764" name="Freeform 14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15" y="1393"/>
                                <a:ext cx="45" cy="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25" y="4"/>
                                  </a:cxn>
                                  <a:cxn ang="0">
                                    <a:pos x="50" y="9"/>
                                  </a:cxn>
                                  <a:cxn ang="0">
                                    <a:pos x="76" y="19"/>
                                  </a:cxn>
                                  <a:cxn ang="0">
                                    <a:pos x="98" y="30"/>
                                  </a:cxn>
                                  <a:cxn ang="0">
                                    <a:pos x="117" y="43"/>
                                  </a:cxn>
                                  <a:cxn ang="0">
                                    <a:pos x="135" y="68"/>
                                  </a:cxn>
                                  <a:cxn ang="0">
                                    <a:pos x="150" y="91"/>
                                  </a:cxn>
                                  <a:cxn ang="0">
                                    <a:pos x="161" y="119"/>
                                  </a:cxn>
                                  <a:cxn ang="0">
                                    <a:pos x="170" y="153"/>
                                  </a:cxn>
                                  <a:cxn ang="0">
                                    <a:pos x="180" y="190"/>
                                  </a:cxn>
                                  <a:cxn ang="0">
                                    <a:pos x="183" y="232"/>
                                  </a:cxn>
                                  <a:cxn ang="0">
                                    <a:pos x="186" y="289"/>
                                  </a:cxn>
                                  <a:cxn ang="0">
                                    <a:pos x="190" y="329"/>
                                  </a:cxn>
                                  <a:cxn ang="0">
                                    <a:pos x="198" y="364"/>
                                  </a:cxn>
                                  <a:cxn ang="0">
                                    <a:pos x="211" y="391"/>
                                  </a:cxn>
                                  <a:cxn ang="0">
                                    <a:pos x="227" y="410"/>
                                  </a:cxn>
                                  <a:cxn ang="0">
                                    <a:pos x="225" y="409"/>
                                  </a:cxn>
                                </a:cxnLst>
                                <a:rect l="0" t="0" r="r" b="b"/>
                                <a:pathLst>
                                  <a:path w="227" h="410">
                                    <a:moveTo>
                                      <a:pt x="0" y="0"/>
                                    </a:moveTo>
                                    <a:lnTo>
                                      <a:pt x="25" y="4"/>
                                    </a:lnTo>
                                    <a:lnTo>
                                      <a:pt x="50" y="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98" y="30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35" y="68"/>
                                    </a:lnTo>
                                    <a:lnTo>
                                      <a:pt x="150" y="91"/>
                                    </a:lnTo>
                                    <a:lnTo>
                                      <a:pt x="161" y="119"/>
                                    </a:lnTo>
                                    <a:lnTo>
                                      <a:pt x="170" y="153"/>
                                    </a:lnTo>
                                    <a:lnTo>
                                      <a:pt x="180" y="190"/>
                                    </a:lnTo>
                                    <a:lnTo>
                                      <a:pt x="183" y="232"/>
                                    </a:lnTo>
                                    <a:lnTo>
                                      <a:pt x="186" y="289"/>
                                    </a:lnTo>
                                    <a:lnTo>
                                      <a:pt x="190" y="329"/>
                                    </a:lnTo>
                                    <a:lnTo>
                                      <a:pt x="198" y="364"/>
                                    </a:lnTo>
                                    <a:lnTo>
                                      <a:pt x="211" y="391"/>
                                    </a:lnTo>
                                    <a:lnTo>
                                      <a:pt x="227" y="410"/>
                                    </a:lnTo>
                                    <a:lnTo>
                                      <a:pt x="225" y="409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765" name="Freeform 14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16" y="1363"/>
                                <a:ext cx="79" cy="13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27" y="26"/>
                                  </a:cxn>
                                  <a:cxn ang="0">
                                    <a:pos x="63" y="58"/>
                                  </a:cxn>
                                  <a:cxn ang="0">
                                    <a:pos x="89" y="90"/>
                                  </a:cxn>
                                  <a:cxn ang="0">
                                    <a:pos x="114" y="126"/>
                                  </a:cxn>
                                  <a:cxn ang="0">
                                    <a:pos x="139" y="167"/>
                                  </a:cxn>
                                  <a:cxn ang="0">
                                    <a:pos x="162" y="206"/>
                                  </a:cxn>
                                  <a:cxn ang="0">
                                    <a:pos x="186" y="248"/>
                                  </a:cxn>
                                  <a:cxn ang="0">
                                    <a:pos x="205" y="286"/>
                                  </a:cxn>
                                  <a:cxn ang="0">
                                    <a:pos x="225" y="329"/>
                                  </a:cxn>
                                  <a:cxn ang="0">
                                    <a:pos x="243" y="375"/>
                                  </a:cxn>
                                  <a:cxn ang="0">
                                    <a:pos x="260" y="429"/>
                                  </a:cxn>
                                  <a:cxn ang="0">
                                    <a:pos x="275" y="474"/>
                                  </a:cxn>
                                  <a:cxn ang="0">
                                    <a:pos x="293" y="520"/>
                                  </a:cxn>
                                  <a:cxn ang="0">
                                    <a:pos x="308" y="559"/>
                                  </a:cxn>
                                  <a:cxn ang="0">
                                    <a:pos x="329" y="605"/>
                                  </a:cxn>
                                  <a:cxn ang="0">
                                    <a:pos x="356" y="646"/>
                                  </a:cxn>
                                  <a:cxn ang="0">
                                    <a:pos x="392" y="689"/>
                                  </a:cxn>
                                </a:cxnLst>
                                <a:rect l="0" t="0" r="r" b="b"/>
                                <a:pathLst>
                                  <a:path w="392" h="689">
                                    <a:moveTo>
                                      <a:pt x="0" y="0"/>
                                    </a:moveTo>
                                    <a:lnTo>
                                      <a:pt x="27" y="26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89" y="90"/>
                                    </a:lnTo>
                                    <a:lnTo>
                                      <a:pt x="114" y="126"/>
                                    </a:lnTo>
                                    <a:lnTo>
                                      <a:pt x="139" y="167"/>
                                    </a:lnTo>
                                    <a:lnTo>
                                      <a:pt x="162" y="206"/>
                                    </a:lnTo>
                                    <a:lnTo>
                                      <a:pt x="186" y="248"/>
                                    </a:lnTo>
                                    <a:lnTo>
                                      <a:pt x="205" y="286"/>
                                    </a:lnTo>
                                    <a:lnTo>
                                      <a:pt x="225" y="329"/>
                                    </a:lnTo>
                                    <a:lnTo>
                                      <a:pt x="243" y="375"/>
                                    </a:lnTo>
                                    <a:lnTo>
                                      <a:pt x="260" y="429"/>
                                    </a:lnTo>
                                    <a:lnTo>
                                      <a:pt x="275" y="474"/>
                                    </a:lnTo>
                                    <a:lnTo>
                                      <a:pt x="293" y="520"/>
                                    </a:lnTo>
                                    <a:lnTo>
                                      <a:pt x="308" y="559"/>
                                    </a:lnTo>
                                    <a:lnTo>
                                      <a:pt x="329" y="605"/>
                                    </a:lnTo>
                                    <a:lnTo>
                                      <a:pt x="356" y="646"/>
                                    </a:lnTo>
                                    <a:lnTo>
                                      <a:pt x="392" y="689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6766" name="Group 14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27" y="1358"/>
                            <a:ext cx="258" cy="226"/>
                            <a:chOff x="3727" y="1358"/>
                            <a:chExt cx="258" cy="226"/>
                          </a:xfrm>
                        </p:grpSpPr>
                        <p:grpSp>
                          <p:nvGrpSpPr>
                            <p:cNvPr id="26767" name="Group 1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7" y="1358"/>
                              <a:ext cx="258" cy="226"/>
                              <a:chOff x="3727" y="1358"/>
                              <a:chExt cx="258" cy="226"/>
                            </a:xfrm>
                          </p:grpSpPr>
                          <p:grpSp>
                            <p:nvGrpSpPr>
                              <p:cNvPr id="26768" name="Group 14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27" y="1358"/>
                                <a:ext cx="258" cy="226"/>
                                <a:chOff x="3727" y="1358"/>
                                <a:chExt cx="258" cy="226"/>
                              </a:xfrm>
                            </p:grpSpPr>
                            <p:grpSp>
                              <p:nvGrpSpPr>
                                <p:cNvPr id="26769" name="Group 1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727" y="1358"/>
                                  <a:ext cx="258" cy="226"/>
                                  <a:chOff x="3727" y="1358"/>
                                  <a:chExt cx="258" cy="226"/>
                                </a:xfrm>
                              </p:grpSpPr>
                              <p:grpSp>
                                <p:nvGrpSpPr>
                                  <p:cNvPr id="26770" name="Group 14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727" y="1358"/>
                                    <a:ext cx="258" cy="226"/>
                                    <a:chOff x="3727" y="1358"/>
                                    <a:chExt cx="258" cy="226"/>
                                  </a:xfrm>
                                </p:grpSpPr>
                                <p:sp>
                                  <p:nvSpPr>
                                    <p:cNvPr id="26771" name="Freeform 147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727" y="1358"/>
                                      <a:ext cx="258" cy="2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133" y="64"/>
                                        </a:cxn>
                                        <a:cxn ang="0">
                                          <a:pos x="203" y="20"/>
                                        </a:cxn>
                                        <a:cxn ang="0">
                                          <a:pos x="283" y="3"/>
                                        </a:cxn>
                                        <a:cxn ang="0">
                                          <a:pos x="387" y="6"/>
                                        </a:cxn>
                                        <a:cxn ang="0">
                                          <a:pos x="485" y="45"/>
                                        </a:cxn>
                                        <a:cxn ang="0">
                                          <a:pos x="539" y="125"/>
                                        </a:cxn>
                                        <a:cxn ang="0">
                                          <a:pos x="597" y="203"/>
                                        </a:cxn>
                                        <a:cxn ang="0">
                                          <a:pos x="662" y="274"/>
                                        </a:cxn>
                                        <a:cxn ang="0">
                                          <a:pos x="680" y="343"/>
                                        </a:cxn>
                                        <a:cxn ang="0">
                                          <a:pos x="667" y="389"/>
                                        </a:cxn>
                                        <a:cxn ang="0">
                                          <a:pos x="628" y="446"/>
                                        </a:cxn>
                                        <a:cxn ang="0">
                                          <a:pos x="575" y="514"/>
                                        </a:cxn>
                                        <a:cxn ang="0">
                                          <a:pos x="546" y="566"/>
                                        </a:cxn>
                                        <a:cxn ang="0">
                                          <a:pos x="551" y="587"/>
                                        </a:cxn>
                                        <a:cxn ang="0">
                                          <a:pos x="571" y="589"/>
                                        </a:cxn>
                                        <a:cxn ang="0">
                                          <a:pos x="595" y="559"/>
                                        </a:cxn>
                                        <a:cxn ang="0">
                                          <a:pos x="641" y="494"/>
                                        </a:cxn>
                                        <a:cxn ang="0">
                                          <a:pos x="687" y="439"/>
                                        </a:cxn>
                                        <a:cxn ang="0">
                                          <a:pos x="724" y="407"/>
                                        </a:cxn>
                                        <a:cxn ang="0">
                                          <a:pos x="752" y="410"/>
                                        </a:cxn>
                                        <a:cxn ang="0">
                                          <a:pos x="776" y="443"/>
                                        </a:cxn>
                                        <a:cxn ang="0">
                                          <a:pos x="822" y="546"/>
                                        </a:cxn>
                                        <a:cxn ang="0">
                                          <a:pos x="869" y="645"/>
                                        </a:cxn>
                                        <a:cxn ang="0">
                                          <a:pos x="951" y="771"/>
                                        </a:cxn>
                                        <a:cxn ang="0">
                                          <a:pos x="1036" y="881"/>
                                        </a:cxn>
                                        <a:cxn ang="0">
                                          <a:pos x="1126" y="956"/>
                                        </a:cxn>
                                        <a:cxn ang="0">
                                          <a:pos x="1211" y="1021"/>
                                        </a:cxn>
                                        <a:cxn ang="0">
                                          <a:pos x="1278" y="1073"/>
                                        </a:cxn>
                                        <a:cxn ang="0">
                                          <a:pos x="1290" y="1098"/>
                                        </a:cxn>
                                        <a:cxn ang="0">
                                          <a:pos x="1274" y="1120"/>
                                        </a:cxn>
                                        <a:cxn ang="0">
                                          <a:pos x="1224" y="1129"/>
                                        </a:cxn>
                                        <a:cxn ang="0">
                                          <a:pos x="1119" y="1125"/>
                                        </a:cxn>
                                        <a:cxn ang="0">
                                          <a:pos x="1002" y="1110"/>
                                        </a:cxn>
                                        <a:cxn ang="0">
                                          <a:pos x="870" y="1077"/>
                                        </a:cxn>
                                        <a:cxn ang="0">
                                          <a:pos x="774" y="1031"/>
                                        </a:cxn>
                                        <a:cxn ang="0">
                                          <a:pos x="635" y="967"/>
                                        </a:cxn>
                                        <a:cxn ang="0">
                                          <a:pos x="523" y="900"/>
                                        </a:cxn>
                                        <a:cxn ang="0">
                                          <a:pos x="435" y="836"/>
                                        </a:cxn>
                                        <a:cxn ang="0">
                                          <a:pos x="358" y="756"/>
                                        </a:cxn>
                                        <a:cxn ang="0">
                                          <a:pos x="322" y="709"/>
                                        </a:cxn>
                                        <a:cxn ang="0">
                                          <a:pos x="334" y="673"/>
                                        </a:cxn>
                                        <a:cxn ang="0">
                                          <a:pos x="377" y="652"/>
                                        </a:cxn>
                                        <a:cxn ang="0">
                                          <a:pos x="443" y="653"/>
                                        </a:cxn>
                                        <a:cxn ang="0">
                                          <a:pos x="491" y="667"/>
                                        </a:cxn>
                                        <a:cxn ang="0">
                                          <a:pos x="511" y="666"/>
                                        </a:cxn>
                                        <a:cxn ang="0">
                                          <a:pos x="514" y="648"/>
                                        </a:cxn>
                                        <a:cxn ang="0">
                                          <a:pos x="478" y="623"/>
                                        </a:cxn>
                                        <a:cxn ang="0">
                                          <a:pos x="416" y="613"/>
                                        </a:cxn>
                                        <a:cxn ang="0">
                                          <a:pos x="345" y="629"/>
                                        </a:cxn>
                                        <a:cxn ang="0">
                                          <a:pos x="262" y="655"/>
                                        </a:cxn>
                                        <a:cxn ang="0">
                                          <a:pos x="206" y="656"/>
                                        </a:cxn>
                                        <a:cxn ang="0">
                                          <a:pos x="149" y="633"/>
                                        </a:cxn>
                                        <a:cxn ang="0">
                                          <a:pos x="105" y="589"/>
                                        </a:cxn>
                                        <a:cxn ang="0">
                                          <a:pos x="43" y="501"/>
                                        </a:cxn>
                                        <a:cxn ang="0">
                                          <a:pos x="3" y="406"/>
                                        </a:cxn>
                                        <a:cxn ang="0">
                                          <a:pos x="4" y="344"/>
                                        </a:cxn>
                                        <a:cxn ang="0">
                                          <a:pos x="23" y="216"/>
                                        </a:cxn>
                                        <a:cxn ang="0">
                                          <a:pos x="72" y="122"/>
                                        </a:cxn>
                                      </a:cxnLst>
                                      <a:rect l="0" t="0" r="r" b="b"/>
                                      <a:pathLst>
                                        <a:path w="1290" h="1130">
                                          <a:moveTo>
                                            <a:pt x="100" y="91"/>
                                          </a:moveTo>
                                          <a:lnTo>
                                            <a:pt x="133" y="64"/>
                                          </a:lnTo>
                                          <a:lnTo>
                                            <a:pt x="166" y="39"/>
                                          </a:lnTo>
                                          <a:lnTo>
                                            <a:pt x="203" y="20"/>
                                          </a:lnTo>
                                          <a:lnTo>
                                            <a:pt x="246" y="7"/>
                                          </a:lnTo>
                                          <a:lnTo>
                                            <a:pt x="283" y="3"/>
                                          </a:lnTo>
                                          <a:lnTo>
                                            <a:pt x="325" y="0"/>
                                          </a:lnTo>
                                          <a:lnTo>
                                            <a:pt x="387" y="6"/>
                                          </a:lnTo>
                                          <a:lnTo>
                                            <a:pt x="446" y="19"/>
                                          </a:lnTo>
                                          <a:lnTo>
                                            <a:pt x="485" y="45"/>
                                          </a:lnTo>
                                          <a:lnTo>
                                            <a:pt x="514" y="81"/>
                                          </a:lnTo>
                                          <a:lnTo>
                                            <a:pt x="539" y="125"/>
                                          </a:lnTo>
                                          <a:lnTo>
                                            <a:pt x="566" y="167"/>
                                          </a:lnTo>
                                          <a:lnTo>
                                            <a:pt x="597" y="203"/>
                                          </a:lnTo>
                                          <a:lnTo>
                                            <a:pt x="625" y="232"/>
                                          </a:lnTo>
                                          <a:lnTo>
                                            <a:pt x="662" y="274"/>
                                          </a:lnTo>
                                          <a:lnTo>
                                            <a:pt x="677" y="313"/>
                                          </a:lnTo>
                                          <a:lnTo>
                                            <a:pt x="680" y="343"/>
                                          </a:lnTo>
                                          <a:lnTo>
                                            <a:pt x="677" y="360"/>
                                          </a:lnTo>
                                          <a:lnTo>
                                            <a:pt x="667" y="389"/>
                                          </a:lnTo>
                                          <a:lnTo>
                                            <a:pt x="651" y="416"/>
                                          </a:lnTo>
                                          <a:lnTo>
                                            <a:pt x="628" y="446"/>
                                          </a:lnTo>
                                          <a:lnTo>
                                            <a:pt x="600" y="485"/>
                                          </a:lnTo>
                                          <a:lnTo>
                                            <a:pt x="575" y="514"/>
                                          </a:lnTo>
                                          <a:lnTo>
                                            <a:pt x="555" y="546"/>
                                          </a:lnTo>
                                          <a:lnTo>
                                            <a:pt x="546" y="566"/>
                                          </a:lnTo>
                                          <a:lnTo>
                                            <a:pt x="545" y="578"/>
                                          </a:lnTo>
                                          <a:lnTo>
                                            <a:pt x="551" y="587"/>
                                          </a:lnTo>
                                          <a:lnTo>
                                            <a:pt x="561" y="592"/>
                                          </a:lnTo>
                                          <a:lnTo>
                                            <a:pt x="571" y="589"/>
                                          </a:lnTo>
                                          <a:lnTo>
                                            <a:pt x="582" y="580"/>
                                          </a:lnTo>
                                          <a:lnTo>
                                            <a:pt x="595" y="559"/>
                                          </a:lnTo>
                                          <a:lnTo>
                                            <a:pt x="616" y="528"/>
                                          </a:lnTo>
                                          <a:lnTo>
                                            <a:pt x="641" y="494"/>
                                          </a:lnTo>
                                          <a:lnTo>
                                            <a:pt x="665" y="465"/>
                                          </a:lnTo>
                                          <a:lnTo>
                                            <a:pt x="687" y="439"/>
                                          </a:lnTo>
                                          <a:lnTo>
                                            <a:pt x="712" y="415"/>
                                          </a:lnTo>
                                          <a:lnTo>
                                            <a:pt x="724" y="407"/>
                                          </a:lnTo>
                                          <a:lnTo>
                                            <a:pt x="738" y="405"/>
                                          </a:lnTo>
                                          <a:lnTo>
                                            <a:pt x="752" y="410"/>
                                          </a:lnTo>
                                          <a:lnTo>
                                            <a:pt x="761" y="415"/>
                                          </a:lnTo>
                                          <a:lnTo>
                                            <a:pt x="776" y="443"/>
                                          </a:lnTo>
                                          <a:lnTo>
                                            <a:pt x="799" y="490"/>
                                          </a:lnTo>
                                          <a:lnTo>
                                            <a:pt x="822" y="546"/>
                                          </a:lnTo>
                                          <a:lnTo>
                                            <a:pt x="846" y="600"/>
                                          </a:lnTo>
                                          <a:lnTo>
                                            <a:pt x="869" y="645"/>
                                          </a:lnTo>
                                          <a:lnTo>
                                            <a:pt x="910" y="708"/>
                                          </a:lnTo>
                                          <a:lnTo>
                                            <a:pt x="951" y="771"/>
                                          </a:lnTo>
                                          <a:lnTo>
                                            <a:pt x="995" y="833"/>
                                          </a:lnTo>
                                          <a:lnTo>
                                            <a:pt x="1036" y="881"/>
                                          </a:lnTo>
                                          <a:lnTo>
                                            <a:pt x="1082" y="918"/>
                                          </a:lnTo>
                                          <a:lnTo>
                                            <a:pt x="1126" y="956"/>
                                          </a:lnTo>
                                          <a:lnTo>
                                            <a:pt x="1167" y="989"/>
                                          </a:lnTo>
                                          <a:lnTo>
                                            <a:pt x="1211" y="1021"/>
                                          </a:lnTo>
                                          <a:lnTo>
                                            <a:pt x="1266" y="1060"/>
                                          </a:lnTo>
                                          <a:lnTo>
                                            <a:pt x="1278" y="1073"/>
                                          </a:lnTo>
                                          <a:lnTo>
                                            <a:pt x="1289" y="1087"/>
                                          </a:lnTo>
                                          <a:lnTo>
                                            <a:pt x="1290" y="1098"/>
                                          </a:lnTo>
                                          <a:lnTo>
                                            <a:pt x="1285" y="1113"/>
                                          </a:lnTo>
                                          <a:lnTo>
                                            <a:pt x="1274" y="1120"/>
                                          </a:lnTo>
                                          <a:lnTo>
                                            <a:pt x="1258" y="1126"/>
                                          </a:lnTo>
                                          <a:lnTo>
                                            <a:pt x="1224" y="1129"/>
                                          </a:lnTo>
                                          <a:lnTo>
                                            <a:pt x="1186" y="1130"/>
                                          </a:lnTo>
                                          <a:lnTo>
                                            <a:pt x="1119" y="1125"/>
                                          </a:lnTo>
                                          <a:lnTo>
                                            <a:pt x="1057" y="1117"/>
                                          </a:lnTo>
                                          <a:lnTo>
                                            <a:pt x="1002" y="1110"/>
                                          </a:lnTo>
                                          <a:lnTo>
                                            <a:pt x="935" y="1097"/>
                                          </a:lnTo>
                                          <a:lnTo>
                                            <a:pt x="870" y="1077"/>
                                          </a:lnTo>
                                          <a:lnTo>
                                            <a:pt x="820" y="1057"/>
                                          </a:lnTo>
                                          <a:lnTo>
                                            <a:pt x="774" y="1031"/>
                                          </a:lnTo>
                                          <a:lnTo>
                                            <a:pt x="706" y="1002"/>
                                          </a:lnTo>
                                          <a:lnTo>
                                            <a:pt x="635" y="967"/>
                                          </a:lnTo>
                                          <a:lnTo>
                                            <a:pt x="571" y="935"/>
                                          </a:lnTo>
                                          <a:lnTo>
                                            <a:pt x="523" y="900"/>
                                          </a:lnTo>
                                          <a:lnTo>
                                            <a:pt x="477" y="867"/>
                                          </a:lnTo>
                                          <a:lnTo>
                                            <a:pt x="435" y="836"/>
                                          </a:lnTo>
                                          <a:lnTo>
                                            <a:pt x="393" y="791"/>
                                          </a:lnTo>
                                          <a:lnTo>
                                            <a:pt x="358" y="756"/>
                                          </a:lnTo>
                                          <a:lnTo>
                                            <a:pt x="327" y="724"/>
                                          </a:lnTo>
                                          <a:lnTo>
                                            <a:pt x="322" y="709"/>
                                          </a:lnTo>
                                          <a:lnTo>
                                            <a:pt x="322" y="692"/>
                                          </a:lnTo>
                                          <a:lnTo>
                                            <a:pt x="334" y="673"/>
                                          </a:lnTo>
                                          <a:lnTo>
                                            <a:pt x="352" y="661"/>
                                          </a:lnTo>
                                          <a:lnTo>
                                            <a:pt x="377" y="652"/>
                                          </a:lnTo>
                                          <a:lnTo>
                                            <a:pt x="407" y="648"/>
                                          </a:lnTo>
                                          <a:lnTo>
                                            <a:pt x="443" y="653"/>
                                          </a:lnTo>
                                          <a:lnTo>
                                            <a:pt x="477" y="663"/>
                                          </a:lnTo>
                                          <a:lnTo>
                                            <a:pt x="491" y="667"/>
                                          </a:lnTo>
                                          <a:lnTo>
                                            <a:pt x="503" y="669"/>
                                          </a:lnTo>
                                          <a:lnTo>
                                            <a:pt x="511" y="666"/>
                                          </a:lnTo>
                                          <a:lnTo>
                                            <a:pt x="516" y="657"/>
                                          </a:lnTo>
                                          <a:lnTo>
                                            <a:pt x="514" y="648"/>
                                          </a:lnTo>
                                          <a:lnTo>
                                            <a:pt x="506" y="637"/>
                                          </a:lnTo>
                                          <a:lnTo>
                                            <a:pt x="478" y="623"/>
                                          </a:lnTo>
                                          <a:lnTo>
                                            <a:pt x="447" y="615"/>
                                          </a:lnTo>
                                          <a:lnTo>
                                            <a:pt x="416" y="613"/>
                                          </a:lnTo>
                                          <a:lnTo>
                                            <a:pt x="385" y="619"/>
                                          </a:lnTo>
                                          <a:lnTo>
                                            <a:pt x="345" y="629"/>
                                          </a:lnTo>
                                          <a:lnTo>
                                            <a:pt x="298" y="644"/>
                                          </a:lnTo>
                                          <a:lnTo>
                                            <a:pt x="262" y="655"/>
                                          </a:lnTo>
                                          <a:lnTo>
                                            <a:pt x="234" y="659"/>
                                          </a:lnTo>
                                          <a:lnTo>
                                            <a:pt x="206" y="656"/>
                                          </a:lnTo>
                                          <a:lnTo>
                                            <a:pt x="179" y="648"/>
                                          </a:lnTo>
                                          <a:lnTo>
                                            <a:pt x="149" y="633"/>
                                          </a:lnTo>
                                          <a:lnTo>
                                            <a:pt x="128" y="614"/>
                                          </a:lnTo>
                                          <a:lnTo>
                                            <a:pt x="105" y="589"/>
                                          </a:lnTo>
                                          <a:lnTo>
                                            <a:pt x="75" y="552"/>
                                          </a:lnTo>
                                          <a:lnTo>
                                            <a:pt x="43" y="501"/>
                                          </a:lnTo>
                                          <a:lnTo>
                                            <a:pt x="18" y="453"/>
                                          </a:lnTo>
                                          <a:lnTo>
                                            <a:pt x="3" y="406"/>
                                          </a:lnTo>
                                          <a:lnTo>
                                            <a:pt x="0" y="374"/>
                                          </a:lnTo>
                                          <a:lnTo>
                                            <a:pt x="4" y="344"/>
                                          </a:lnTo>
                                          <a:lnTo>
                                            <a:pt x="14" y="283"/>
                                          </a:lnTo>
                                          <a:lnTo>
                                            <a:pt x="23" y="216"/>
                                          </a:lnTo>
                                          <a:lnTo>
                                            <a:pt x="46" y="161"/>
                                          </a:lnTo>
                                          <a:lnTo>
                                            <a:pt x="72" y="122"/>
                                          </a:lnTo>
                                          <a:lnTo>
                                            <a:pt x="100" y="91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808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it-IT"/>
                                    </a:p>
                                  </p:txBody>
                                </p:sp>
                                <p:grpSp>
                                  <p:nvGrpSpPr>
                                    <p:cNvPr id="26772" name="Group 14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727" y="1358"/>
                                      <a:ext cx="257" cy="226"/>
                                      <a:chOff x="3727" y="1358"/>
                                      <a:chExt cx="257" cy="226"/>
                                    </a:xfrm>
                                  </p:grpSpPr>
                                  <p:sp>
                                    <p:nvSpPr>
                                      <p:cNvPr id="26773" name="Freeform 149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791" y="1439"/>
                                        <a:ext cx="193" cy="145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344" y="60"/>
                                          </a:cxn>
                                          <a:cxn ang="0">
                                            <a:pos x="391" y="10"/>
                                          </a:cxn>
                                          <a:cxn ang="0">
                                            <a:pos x="417" y="0"/>
                                          </a:cxn>
                                          <a:cxn ang="0">
                                            <a:pos x="440" y="10"/>
                                          </a:cxn>
                                          <a:cxn ang="0">
                                            <a:pos x="477" y="85"/>
                                          </a:cxn>
                                          <a:cxn ang="0">
                                            <a:pos x="525" y="194"/>
                                          </a:cxn>
                                          <a:cxn ang="0">
                                            <a:pos x="588" y="302"/>
                                          </a:cxn>
                                          <a:cxn ang="0">
                                            <a:pos x="675" y="427"/>
                                          </a:cxn>
                                          <a:cxn ang="0">
                                            <a:pos x="761" y="513"/>
                                          </a:cxn>
                                          <a:cxn ang="0">
                                            <a:pos x="846" y="583"/>
                                          </a:cxn>
                                          <a:cxn ang="0">
                                            <a:pos x="945" y="654"/>
                                          </a:cxn>
                                          <a:cxn ang="0">
                                            <a:pos x="968" y="681"/>
                                          </a:cxn>
                                          <a:cxn ang="0">
                                            <a:pos x="964" y="707"/>
                                          </a:cxn>
                                          <a:cxn ang="0">
                                            <a:pos x="937" y="720"/>
                                          </a:cxn>
                                          <a:cxn ang="0">
                                            <a:pos x="864" y="724"/>
                                          </a:cxn>
                                          <a:cxn ang="0">
                                            <a:pos x="736" y="711"/>
                                          </a:cxn>
                                          <a:cxn ang="0">
                                            <a:pos x="614" y="691"/>
                                          </a:cxn>
                                          <a:cxn ang="0">
                                            <a:pos x="499" y="651"/>
                                          </a:cxn>
                                          <a:cxn ang="0">
                                            <a:pos x="385" y="596"/>
                                          </a:cxn>
                                          <a:cxn ang="0">
                                            <a:pos x="250" y="530"/>
                                          </a:cxn>
                                          <a:cxn ang="0">
                                            <a:pos x="157" y="462"/>
                                          </a:cxn>
                                          <a:cxn ang="0">
                                            <a:pos x="73" y="385"/>
                                          </a:cxn>
                                          <a:cxn ang="0">
                                            <a:pos x="7" y="318"/>
                                          </a:cxn>
                                          <a:cxn ang="0">
                                            <a:pos x="3" y="286"/>
                                          </a:cxn>
                                          <a:cxn ang="0">
                                            <a:pos x="32" y="255"/>
                                          </a:cxn>
                                          <a:cxn ang="0">
                                            <a:pos x="87" y="242"/>
                                          </a:cxn>
                                          <a:cxn ang="0">
                                            <a:pos x="138" y="249"/>
                                          </a:cxn>
                                          <a:cxn ang="0">
                                            <a:pos x="179" y="262"/>
                                          </a:cxn>
                                          <a:cxn ang="0">
                                            <a:pos x="132" y="260"/>
                                          </a:cxn>
                                          <a:cxn ang="0">
                                            <a:pos x="94" y="264"/>
                                          </a:cxn>
                                          <a:cxn ang="0">
                                            <a:pos x="60" y="279"/>
                                          </a:cxn>
                                          <a:cxn ang="0">
                                            <a:pos x="42" y="303"/>
                                          </a:cxn>
                                          <a:cxn ang="0">
                                            <a:pos x="48" y="318"/>
                                          </a:cxn>
                                          <a:cxn ang="0">
                                            <a:pos x="79" y="357"/>
                                          </a:cxn>
                                          <a:cxn ang="0">
                                            <a:pos x="135" y="412"/>
                                          </a:cxn>
                                          <a:cxn ang="0">
                                            <a:pos x="204" y="468"/>
                                          </a:cxn>
                                          <a:cxn ang="0">
                                            <a:pos x="254" y="502"/>
                                          </a:cxn>
                                          <a:cxn ang="0">
                                            <a:pos x="308" y="533"/>
                                          </a:cxn>
                                          <a:cxn ang="0">
                                            <a:pos x="352" y="546"/>
                                          </a:cxn>
                                          <a:cxn ang="0">
                                            <a:pos x="397" y="565"/>
                                          </a:cxn>
                                          <a:cxn ang="0">
                                            <a:pos x="472" y="601"/>
                                          </a:cxn>
                                          <a:cxn ang="0">
                                            <a:pos x="540" y="635"/>
                                          </a:cxn>
                                          <a:cxn ang="0">
                                            <a:pos x="600" y="657"/>
                                          </a:cxn>
                                          <a:cxn ang="0">
                                            <a:pos x="662" y="675"/>
                                          </a:cxn>
                                          <a:cxn ang="0">
                                            <a:pos x="731" y="682"/>
                                          </a:cxn>
                                          <a:cxn ang="0">
                                            <a:pos x="805" y="689"/>
                                          </a:cxn>
                                          <a:cxn ang="0">
                                            <a:pos x="833" y="680"/>
                                          </a:cxn>
                                          <a:cxn ang="0">
                                            <a:pos x="846" y="653"/>
                                          </a:cxn>
                                          <a:cxn ang="0">
                                            <a:pos x="830" y="620"/>
                                          </a:cxn>
                                          <a:cxn ang="0">
                                            <a:pos x="779" y="568"/>
                                          </a:cxn>
                                          <a:cxn ang="0">
                                            <a:pos x="725" y="528"/>
                                          </a:cxn>
                                          <a:cxn ang="0">
                                            <a:pos x="669" y="485"/>
                                          </a:cxn>
                                          <a:cxn ang="0">
                                            <a:pos x="629" y="433"/>
                                          </a:cxn>
                                          <a:cxn ang="0">
                                            <a:pos x="592" y="374"/>
                                          </a:cxn>
                                          <a:cxn ang="0">
                                            <a:pos x="554" y="315"/>
                                          </a:cxn>
                                          <a:cxn ang="0">
                                            <a:pos x="519" y="252"/>
                                          </a:cxn>
                                          <a:cxn ang="0">
                                            <a:pos x="488" y="191"/>
                                          </a:cxn>
                                          <a:cxn ang="0">
                                            <a:pos x="459" y="135"/>
                                          </a:cxn>
                                          <a:cxn ang="0">
                                            <a:pos x="442" y="84"/>
                                          </a:cxn>
                                          <a:cxn ang="0">
                                            <a:pos x="422" y="63"/>
                                          </a:cxn>
                                          <a:cxn ang="0">
                                            <a:pos x="395" y="60"/>
                                          </a:cxn>
                                          <a:cxn ang="0">
                                            <a:pos x="362" y="75"/>
                                          </a:cxn>
                                          <a:cxn ang="0">
                                            <a:pos x="320" y="89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969" h="724">
                                            <a:moveTo>
                                              <a:pt x="320" y="89"/>
                                            </a:moveTo>
                                            <a:lnTo>
                                              <a:pt x="344" y="60"/>
                                            </a:lnTo>
                                            <a:lnTo>
                                              <a:pt x="366" y="34"/>
                                            </a:lnTo>
                                            <a:lnTo>
                                              <a:pt x="391" y="10"/>
                                            </a:lnTo>
                                            <a:lnTo>
                                              <a:pt x="403" y="3"/>
                                            </a:lnTo>
                                            <a:lnTo>
                                              <a:pt x="417" y="0"/>
                                            </a:lnTo>
                                            <a:lnTo>
                                              <a:pt x="431" y="5"/>
                                            </a:lnTo>
                                            <a:lnTo>
                                              <a:pt x="440" y="10"/>
                                            </a:lnTo>
                                            <a:lnTo>
                                              <a:pt x="455" y="38"/>
                                            </a:lnTo>
                                            <a:lnTo>
                                              <a:pt x="477" y="85"/>
                                            </a:lnTo>
                                            <a:lnTo>
                                              <a:pt x="501" y="141"/>
                                            </a:lnTo>
                                            <a:lnTo>
                                              <a:pt x="525" y="194"/>
                                            </a:lnTo>
                                            <a:lnTo>
                                              <a:pt x="548" y="239"/>
                                            </a:lnTo>
                                            <a:lnTo>
                                              <a:pt x="588" y="302"/>
                                            </a:lnTo>
                                            <a:lnTo>
                                              <a:pt x="629" y="365"/>
                                            </a:lnTo>
                                            <a:lnTo>
                                              <a:pt x="675" y="427"/>
                                            </a:lnTo>
                                            <a:lnTo>
                                              <a:pt x="716" y="476"/>
                                            </a:lnTo>
                                            <a:lnTo>
                                              <a:pt x="761" y="513"/>
                                            </a:lnTo>
                                            <a:lnTo>
                                              <a:pt x="805" y="550"/>
                                            </a:lnTo>
                                            <a:lnTo>
                                              <a:pt x="846" y="583"/>
                                            </a:lnTo>
                                            <a:lnTo>
                                              <a:pt x="890" y="615"/>
                                            </a:lnTo>
                                            <a:lnTo>
                                              <a:pt x="945" y="654"/>
                                            </a:lnTo>
                                            <a:lnTo>
                                              <a:pt x="957" y="667"/>
                                            </a:lnTo>
                                            <a:lnTo>
                                              <a:pt x="968" y="681"/>
                                            </a:lnTo>
                                            <a:lnTo>
                                              <a:pt x="969" y="692"/>
                                            </a:lnTo>
                                            <a:lnTo>
                                              <a:pt x="964" y="707"/>
                                            </a:lnTo>
                                            <a:lnTo>
                                              <a:pt x="953" y="714"/>
                                            </a:lnTo>
                                            <a:lnTo>
                                              <a:pt x="937" y="720"/>
                                            </a:lnTo>
                                            <a:lnTo>
                                              <a:pt x="903" y="723"/>
                                            </a:lnTo>
                                            <a:lnTo>
                                              <a:pt x="864" y="724"/>
                                            </a:lnTo>
                                            <a:lnTo>
                                              <a:pt x="798" y="719"/>
                                            </a:lnTo>
                                            <a:lnTo>
                                              <a:pt x="736" y="711"/>
                                            </a:lnTo>
                                            <a:lnTo>
                                              <a:pt x="682" y="704"/>
                                            </a:lnTo>
                                            <a:lnTo>
                                              <a:pt x="614" y="691"/>
                                            </a:lnTo>
                                            <a:lnTo>
                                              <a:pt x="549" y="671"/>
                                            </a:lnTo>
                                            <a:lnTo>
                                              <a:pt x="499" y="651"/>
                                            </a:lnTo>
                                            <a:lnTo>
                                              <a:pt x="453" y="625"/>
                                            </a:lnTo>
                                            <a:lnTo>
                                              <a:pt x="385" y="596"/>
                                            </a:lnTo>
                                            <a:lnTo>
                                              <a:pt x="314" y="561"/>
                                            </a:lnTo>
                                            <a:lnTo>
                                              <a:pt x="250" y="530"/>
                                            </a:lnTo>
                                            <a:lnTo>
                                              <a:pt x="203" y="495"/>
                                            </a:lnTo>
                                            <a:lnTo>
                                              <a:pt x="157" y="462"/>
                                            </a:lnTo>
                                            <a:lnTo>
                                              <a:pt x="115" y="430"/>
                                            </a:lnTo>
                                            <a:lnTo>
                                              <a:pt x="73" y="385"/>
                                            </a:lnTo>
                                            <a:lnTo>
                                              <a:pt x="38" y="350"/>
                                            </a:lnTo>
                                            <a:lnTo>
                                              <a:pt x="7" y="318"/>
                                            </a:lnTo>
                                            <a:lnTo>
                                              <a:pt x="0" y="303"/>
                                            </a:lnTo>
                                            <a:lnTo>
                                              <a:pt x="3" y="286"/>
                                            </a:lnTo>
                                            <a:lnTo>
                                              <a:pt x="14" y="267"/>
                                            </a:lnTo>
                                            <a:lnTo>
                                              <a:pt x="32" y="255"/>
                                            </a:lnTo>
                                            <a:lnTo>
                                              <a:pt x="57" y="246"/>
                                            </a:lnTo>
                                            <a:lnTo>
                                              <a:pt x="87" y="242"/>
                                            </a:lnTo>
                                            <a:lnTo>
                                              <a:pt x="116" y="244"/>
                                            </a:lnTo>
                                            <a:lnTo>
                                              <a:pt x="138" y="249"/>
                                            </a:lnTo>
                                            <a:lnTo>
                                              <a:pt x="165" y="258"/>
                                            </a:lnTo>
                                            <a:lnTo>
                                              <a:pt x="179" y="262"/>
                                            </a:lnTo>
                                            <a:lnTo>
                                              <a:pt x="156" y="262"/>
                                            </a:lnTo>
                                            <a:lnTo>
                                              <a:pt x="132" y="260"/>
                                            </a:lnTo>
                                            <a:lnTo>
                                              <a:pt x="113" y="261"/>
                                            </a:lnTo>
                                            <a:lnTo>
                                              <a:pt x="94" y="264"/>
                                            </a:lnTo>
                                            <a:lnTo>
                                              <a:pt x="76" y="271"/>
                                            </a:lnTo>
                                            <a:lnTo>
                                              <a:pt x="60" y="279"/>
                                            </a:lnTo>
                                            <a:lnTo>
                                              <a:pt x="48" y="292"/>
                                            </a:lnTo>
                                            <a:lnTo>
                                              <a:pt x="42" y="303"/>
                                            </a:lnTo>
                                            <a:lnTo>
                                              <a:pt x="43" y="309"/>
                                            </a:lnTo>
                                            <a:lnTo>
                                              <a:pt x="48" y="318"/>
                                            </a:lnTo>
                                            <a:lnTo>
                                              <a:pt x="59" y="332"/>
                                            </a:lnTo>
                                            <a:lnTo>
                                              <a:pt x="79" y="357"/>
                                            </a:lnTo>
                                            <a:lnTo>
                                              <a:pt x="104" y="387"/>
                                            </a:lnTo>
                                            <a:lnTo>
                                              <a:pt x="135" y="412"/>
                                            </a:lnTo>
                                            <a:lnTo>
                                              <a:pt x="168" y="442"/>
                                            </a:lnTo>
                                            <a:lnTo>
                                              <a:pt x="204" y="468"/>
                                            </a:lnTo>
                                            <a:lnTo>
                                              <a:pt x="231" y="486"/>
                                            </a:lnTo>
                                            <a:lnTo>
                                              <a:pt x="254" y="502"/>
                                            </a:lnTo>
                                            <a:lnTo>
                                              <a:pt x="284" y="518"/>
                                            </a:lnTo>
                                            <a:lnTo>
                                              <a:pt x="308" y="533"/>
                                            </a:lnTo>
                                            <a:lnTo>
                                              <a:pt x="332" y="543"/>
                                            </a:lnTo>
                                            <a:lnTo>
                                              <a:pt x="352" y="546"/>
                                            </a:lnTo>
                                            <a:lnTo>
                                              <a:pt x="374" y="553"/>
                                            </a:lnTo>
                                            <a:lnTo>
                                              <a:pt x="397" y="565"/>
                                            </a:lnTo>
                                            <a:lnTo>
                                              <a:pt x="433" y="583"/>
                                            </a:lnTo>
                                            <a:lnTo>
                                              <a:pt x="472" y="601"/>
                                            </a:lnTo>
                                            <a:lnTo>
                                              <a:pt x="507" y="617"/>
                                            </a:lnTo>
                                            <a:lnTo>
                                              <a:pt x="540" y="635"/>
                                            </a:lnTo>
                                            <a:lnTo>
                                              <a:pt x="572" y="652"/>
                                            </a:lnTo>
                                            <a:lnTo>
                                              <a:pt x="600" y="657"/>
                                            </a:lnTo>
                                            <a:lnTo>
                                              <a:pt x="631" y="666"/>
                                            </a:lnTo>
                                            <a:lnTo>
                                              <a:pt x="662" y="675"/>
                                            </a:lnTo>
                                            <a:lnTo>
                                              <a:pt x="692" y="678"/>
                                            </a:lnTo>
                                            <a:lnTo>
                                              <a:pt x="731" y="682"/>
                                            </a:lnTo>
                                            <a:lnTo>
                                              <a:pt x="770" y="685"/>
                                            </a:lnTo>
                                            <a:lnTo>
                                              <a:pt x="805" y="689"/>
                                            </a:lnTo>
                                            <a:lnTo>
                                              <a:pt x="819" y="686"/>
                                            </a:lnTo>
                                            <a:lnTo>
                                              <a:pt x="833" y="680"/>
                                            </a:lnTo>
                                            <a:lnTo>
                                              <a:pt x="842" y="668"/>
                                            </a:lnTo>
                                            <a:lnTo>
                                              <a:pt x="846" y="653"/>
                                            </a:lnTo>
                                            <a:lnTo>
                                              <a:pt x="844" y="640"/>
                                            </a:lnTo>
                                            <a:lnTo>
                                              <a:pt x="830" y="620"/>
                                            </a:lnTo>
                                            <a:lnTo>
                                              <a:pt x="805" y="591"/>
                                            </a:lnTo>
                                            <a:lnTo>
                                              <a:pt x="779" y="568"/>
                                            </a:lnTo>
                                            <a:lnTo>
                                              <a:pt x="755" y="546"/>
                                            </a:lnTo>
                                            <a:lnTo>
                                              <a:pt x="725" y="528"/>
                                            </a:lnTo>
                                            <a:lnTo>
                                              <a:pt x="696" y="508"/>
                                            </a:lnTo>
                                            <a:lnTo>
                                              <a:pt x="669" y="485"/>
                                            </a:lnTo>
                                            <a:lnTo>
                                              <a:pt x="649" y="460"/>
                                            </a:lnTo>
                                            <a:lnTo>
                                              <a:pt x="629" y="433"/>
                                            </a:lnTo>
                                            <a:lnTo>
                                              <a:pt x="608" y="400"/>
                                            </a:lnTo>
                                            <a:lnTo>
                                              <a:pt x="592" y="374"/>
                                            </a:lnTo>
                                            <a:lnTo>
                                              <a:pt x="574" y="347"/>
                                            </a:lnTo>
                                            <a:lnTo>
                                              <a:pt x="554" y="315"/>
                                            </a:lnTo>
                                            <a:lnTo>
                                              <a:pt x="536" y="283"/>
                                            </a:lnTo>
                                            <a:lnTo>
                                              <a:pt x="519" y="252"/>
                                            </a:lnTo>
                                            <a:lnTo>
                                              <a:pt x="503" y="222"/>
                                            </a:lnTo>
                                            <a:lnTo>
                                              <a:pt x="488" y="191"/>
                                            </a:lnTo>
                                            <a:lnTo>
                                              <a:pt x="473" y="163"/>
                                            </a:lnTo>
                                            <a:lnTo>
                                              <a:pt x="459" y="135"/>
                                            </a:lnTo>
                                            <a:lnTo>
                                              <a:pt x="449" y="105"/>
                                            </a:lnTo>
                                            <a:lnTo>
                                              <a:pt x="442" y="84"/>
                                            </a:lnTo>
                                            <a:lnTo>
                                              <a:pt x="434" y="73"/>
                                            </a:lnTo>
                                            <a:lnTo>
                                              <a:pt x="422" y="63"/>
                                            </a:lnTo>
                                            <a:lnTo>
                                              <a:pt x="410" y="59"/>
                                            </a:lnTo>
                                            <a:lnTo>
                                              <a:pt x="395" y="60"/>
                                            </a:lnTo>
                                            <a:lnTo>
                                              <a:pt x="379" y="65"/>
                                            </a:lnTo>
                                            <a:lnTo>
                                              <a:pt x="362" y="75"/>
                                            </a:lnTo>
                                            <a:lnTo>
                                              <a:pt x="343" y="82"/>
                                            </a:lnTo>
                                            <a:lnTo>
                                              <a:pt x="320" y="89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774" name="Freeform 150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727" y="1358"/>
                                        <a:ext cx="135" cy="132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133" y="64"/>
                                          </a:cxn>
                                          <a:cxn ang="0">
                                            <a:pos x="202" y="20"/>
                                          </a:cxn>
                                          <a:cxn ang="0">
                                            <a:pos x="282" y="3"/>
                                          </a:cxn>
                                          <a:cxn ang="0">
                                            <a:pos x="387" y="6"/>
                                          </a:cxn>
                                          <a:cxn ang="0">
                                            <a:pos x="485" y="45"/>
                                          </a:cxn>
                                          <a:cxn ang="0">
                                            <a:pos x="538" y="125"/>
                                          </a:cxn>
                                          <a:cxn ang="0">
                                            <a:pos x="596" y="202"/>
                                          </a:cxn>
                                          <a:cxn ang="0">
                                            <a:pos x="661" y="273"/>
                                          </a:cxn>
                                          <a:cxn ang="0">
                                            <a:pos x="679" y="343"/>
                                          </a:cxn>
                                          <a:cxn ang="0">
                                            <a:pos x="666" y="389"/>
                                          </a:cxn>
                                          <a:cxn ang="0">
                                            <a:pos x="627" y="446"/>
                                          </a:cxn>
                                          <a:cxn ang="0">
                                            <a:pos x="574" y="513"/>
                                          </a:cxn>
                                          <a:cxn ang="0">
                                            <a:pos x="599" y="468"/>
                                          </a:cxn>
                                          <a:cxn ang="0">
                                            <a:pos x="623" y="428"/>
                                          </a:cxn>
                                          <a:cxn ang="0">
                                            <a:pos x="643" y="373"/>
                                          </a:cxn>
                                          <a:cxn ang="0">
                                            <a:pos x="653" y="328"/>
                                          </a:cxn>
                                          <a:cxn ang="0">
                                            <a:pos x="640" y="293"/>
                                          </a:cxn>
                                          <a:cxn ang="0">
                                            <a:pos x="621" y="264"/>
                                          </a:cxn>
                                          <a:cxn ang="0">
                                            <a:pos x="592" y="233"/>
                                          </a:cxn>
                                          <a:cxn ang="0">
                                            <a:pos x="559" y="191"/>
                                          </a:cxn>
                                          <a:cxn ang="0">
                                            <a:pos x="527" y="149"/>
                                          </a:cxn>
                                          <a:cxn ang="0">
                                            <a:pos x="502" y="103"/>
                                          </a:cxn>
                                          <a:cxn ang="0">
                                            <a:pos x="477" y="71"/>
                                          </a:cxn>
                                          <a:cxn ang="0">
                                            <a:pos x="443" y="46"/>
                                          </a:cxn>
                                          <a:cxn ang="0">
                                            <a:pos x="405" y="33"/>
                                          </a:cxn>
                                          <a:cxn ang="0">
                                            <a:pos x="342" y="31"/>
                                          </a:cxn>
                                          <a:cxn ang="0">
                                            <a:pos x="295" y="31"/>
                                          </a:cxn>
                                          <a:cxn ang="0">
                                            <a:pos x="249" y="38"/>
                                          </a:cxn>
                                          <a:cxn ang="0">
                                            <a:pos x="204" y="52"/>
                                          </a:cxn>
                                          <a:cxn ang="0">
                                            <a:pos x="166" y="78"/>
                                          </a:cxn>
                                          <a:cxn ang="0">
                                            <a:pos x="125" y="109"/>
                                          </a:cxn>
                                          <a:cxn ang="0">
                                            <a:pos x="87" y="151"/>
                                          </a:cxn>
                                          <a:cxn ang="0">
                                            <a:pos x="68" y="191"/>
                                          </a:cxn>
                                          <a:cxn ang="0">
                                            <a:pos x="49" y="235"/>
                                          </a:cxn>
                                          <a:cxn ang="0">
                                            <a:pos x="36" y="289"/>
                                          </a:cxn>
                                          <a:cxn ang="0">
                                            <a:pos x="30" y="341"/>
                                          </a:cxn>
                                          <a:cxn ang="0">
                                            <a:pos x="32" y="379"/>
                                          </a:cxn>
                                          <a:cxn ang="0">
                                            <a:pos x="42" y="429"/>
                                          </a:cxn>
                                          <a:cxn ang="0">
                                            <a:pos x="63" y="486"/>
                                          </a:cxn>
                                          <a:cxn ang="0">
                                            <a:pos x="84" y="522"/>
                                          </a:cxn>
                                          <a:cxn ang="0">
                                            <a:pos x="113" y="563"/>
                                          </a:cxn>
                                          <a:cxn ang="0">
                                            <a:pos x="143" y="595"/>
                                          </a:cxn>
                                          <a:cxn ang="0">
                                            <a:pos x="179" y="623"/>
                                          </a:cxn>
                                          <a:cxn ang="0">
                                            <a:pos x="212" y="638"/>
                                          </a:cxn>
                                          <a:cxn ang="0">
                                            <a:pos x="248" y="645"/>
                                          </a:cxn>
                                          <a:cxn ang="0">
                                            <a:pos x="297" y="643"/>
                                          </a:cxn>
                                          <a:cxn ang="0">
                                            <a:pos x="232" y="658"/>
                                          </a:cxn>
                                          <a:cxn ang="0">
                                            <a:pos x="177" y="647"/>
                                          </a:cxn>
                                          <a:cxn ang="0">
                                            <a:pos x="128" y="613"/>
                                          </a:cxn>
                                          <a:cxn ang="0">
                                            <a:pos x="75" y="551"/>
                                          </a:cxn>
                                          <a:cxn ang="0">
                                            <a:pos x="18" y="453"/>
                                          </a:cxn>
                                          <a:cxn ang="0">
                                            <a:pos x="0" y="374"/>
                                          </a:cxn>
                                          <a:cxn ang="0">
                                            <a:pos x="14" y="283"/>
                                          </a:cxn>
                                          <a:cxn ang="0">
                                            <a:pos x="46" y="161"/>
                                          </a:cxn>
                                          <a:cxn ang="0">
                                            <a:pos x="100" y="91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79" h="658">
                                            <a:moveTo>
                                              <a:pt x="100" y="91"/>
                                            </a:moveTo>
                                            <a:lnTo>
                                              <a:pt x="133" y="64"/>
                                            </a:lnTo>
                                            <a:lnTo>
                                              <a:pt x="166" y="39"/>
                                            </a:lnTo>
                                            <a:lnTo>
                                              <a:pt x="202" y="20"/>
                                            </a:lnTo>
                                            <a:lnTo>
                                              <a:pt x="245" y="7"/>
                                            </a:lnTo>
                                            <a:lnTo>
                                              <a:pt x="282" y="3"/>
                                            </a:lnTo>
                                            <a:lnTo>
                                              <a:pt x="325" y="0"/>
                                            </a:lnTo>
                                            <a:lnTo>
                                              <a:pt x="387" y="6"/>
                                            </a:lnTo>
                                            <a:lnTo>
                                              <a:pt x="446" y="19"/>
                                            </a:lnTo>
                                            <a:lnTo>
                                              <a:pt x="485" y="45"/>
                                            </a:lnTo>
                                            <a:lnTo>
                                              <a:pt x="513" y="81"/>
                                            </a:lnTo>
                                            <a:lnTo>
                                              <a:pt x="538" y="125"/>
                                            </a:lnTo>
                                            <a:lnTo>
                                              <a:pt x="565" y="166"/>
                                            </a:lnTo>
                                            <a:lnTo>
                                              <a:pt x="596" y="202"/>
                                            </a:lnTo>
                                            <a:lnTo>
                                              <a:pt x="624" y="231"/>
                                            </a:lnTo>
                                            <a:lnTo>
                                              <a:pt x="661" y="273"/>
                                            </a:lnTo>
                                            <a:lnTo>
                                              <a:pt x="676" y="313"/>
                                            </a:lnTo>
                                            <a:lnTo>
                                              <a:pt x="679" y="343"/>
                                            </a:lnTo>
                                            <a:lnTo>
                                              <a:pt x="676" y="360"/>
                                            </a:lnTo>
                                            <a:lnTo>
                                              <a:pt x="666" y="389"/>
                                            </a:lnTo>
                                            <a:lnTo>
                                              <a:pt x="650" y="416"/>
                                            </a:lnTo>
                                            <a:lnTo>
                                              <a:pt x="627" y="446"/>
                                            </a:lnTo>
                                            <a:lnTo>
                                              <a:pt x="599" y="485"/>
                                            </a:lnTo>
                                            <a:lnTo>
                                              <a:pt x="574" y="513"/>
                                            </a:lnTo>
                                            <a:lnTo>
                                              <a:pt x="588" y="486"/>
                                            </a:lnTo>
                                            <a:lnTo>
                                              <a:pt x="599" y="468"/>
                                            </a:lnTo>
                                            <a:lnTo>
                                              <a:pt x="613" y="446"/>
                                            </a:lnTo>
                                            <a:lnTo>
                                              <a:pt x="623" y="428"/>
                                            </a:lnTo>
                                            <a:lnTo>
                                              <a:pt x="636" y="401"/>
                                            </a:lnTo>
                                            <a:lnTo>
                                              <a:pt x="643" y="373"/>
                                            </a:lnTo>
                                            <a:lnTo>
                                              <a:pt x="651" y="344"/>
                                            </a:lnTo>
                                            <a:lnTo>
                                              <a:pt x="653" y="328"/>
                                            </a:lnTo>
                                            <a:lnTo>
                                              <a:pt x="649" y="313"/>
                                            </a:lnTo>
                                            <a:lnTo>
                                              <a:pt x="640" y="293"/>
                                            </a:lnTo>
                                            <a:lnTo>
                                              <a:pt x="634" y="277"/>
                                            </a:lnTo>
                                            <a:lnTo>
                                              <a:pt x="621" y="264"/>
                                            </a:lnTo>
                                            <a:lnTo>
                                              <a:pt x="604" y="250"/>
                                            </a:lnTo>
                                            <a:lnTo>
                                              <a:pt x="592" y="233"/>
                                            </a:lnTo>
                                            <a:lnTo>
                                              <a:pt x="575" y="214"/>
                                            </a:lnTo>
                                            <a:lnTo>
                                              <a:pt x="559" y="191"/>
                                            </a:lnTo>
                                            <a:lnTo>
                                              <a:pt x="542" y="167"/>
                                            </a:lnTo>
                                            <a:lnTo>
                                              <a:pt x="527" y="149"/>
                                            </a:lnTo>
                                            <a:lnTo>
                                              <a:pt x="514" y="126"/>
                                            </a:lnTo>
                                            <a:lnTo>
                                              <a:pt x="502" y="103"/>
                                            </a:lnTo>
                                            <a:lnTo>
                                              <a:pt x="492" y="85"/>
                                            </a:lnTo>
                                            <a:lnTo>
                                              <a:pt x="477" y="71"/>
                                            </a:lnTo>
                                            <a:lnTo>
                                              <a:pt x="460" y="59"/>
                                            </a:lnTo>
                                            <a:lnTo>
                                              <a:pt x="443" y="46"/>
                                            </a:lnTo>
                                            <a:lnTo>
                                              <a:pt x="424" y="37"/>
                                            </a:lnTo>
                                            <a:lnTo>
                                              <a:pt x="405" y="33"/>
                                            </a:lnTo>
                                            <a:lnTo>
                                              <a:pt x="374" y="31"/>
                                            </a:lnTo>
                                            <a:lnTo>
                                              <a:pt x="342" y="31"/>
                                            </a:lnTo>
                                            <a:lnTo>
                                              <a:pt x="318" y="32"/>
                                            </a:lnTo>
                                            <a:lnTo>
                                              <a:pt x="295" y="31"/>
                                            </a:lnTo>
                                            <a:lnTo>
                                              <a:pt x="272" y="33"/>
                                            </a:lnTo>
                                            <a:lnTo>
                                              <a:pt x="249" y="38"/>
                                            </a:lnTo>
                                            <a:lnTo>
                                              <a:pt x="226" y="43"/>
                                            </a:lnTo>
                                            <a:lnTo>
                                              <a:pt x="204" y="52"/>
                                            </a:lnTo>
                                            <a:lnTo>
                                              <a:pt x="185" y="64"/>
                                            </a:lnTo>
                                            <a:lnTo>
                                              <a:pt x="166" y="78"/>
                                            </a:lnTo>
                                            <a:lnTo>
                                              <a:pt x="145" y="92"/>
                                            </a:lnTo>
                                            <a:lnTo>
                                              <a:pt x="125" y="109"/>
                                            </a:lnTo>
                                            <a:lnTo>
                                              <a:pt x="104" y="131"/>
                                            </a:lnTo>
                                            <a:lnTo>
                                              <a:pt x="87" y="151"/>
                                            </a:lnTo>
                                            <a:lnTo>
                                              <a:pt x="75" y="168"/>
                                            </a:lnTo>
                                            <a:lnTo>
                                              <a:pt x="68" y="191"/>
                                            </a:lnTo>
                                            <a:lnTo>
                                              <a:pt x="59" y="213"/>
                                            </a:lnTo>
                                            <a:lnTo>
                                              <a:pt x="49" y="235"/>
                                            </a:lnTo>
                                            <a:lnTo>
                                              <a:pt x="38" y="260"/>
                                            </a:lnTo>
                                            <a:lnTo>
                                              <a:pt x="36" y="289"/>
                                            </a:lnTo>
                                            <a:lnTo>
                                              <a:pt x="33" y="316"/>
                                            </a:lnTo>
                                            <a:lnTo>
                                              <a:pt x="30" y="341"/>
                                            </a:lnTo>
                                            <a:lnTo>
                                              <a:pt x="30" y="358"/>
                                            </a:lnTo>
                                            <a:lnTo>
                                              <a:pt x="32" y="379"/>
                                            </a:lnTo>
                                            <a:lnTo>
                                              <a:pt x="37" y="404"/>
                                            </a:lnTo>
                                            <a:lnTo>
                                              <a:pt x="42" y="429"/>
                                            </a:lnTo>
                                            <a:lnTo>
                                              <a:pt x="54" y="458"/>
                                            </a:lnTo>
                                            <a:lnTo>
                                              <a:pt x="63" y="486"/>
                                            </a:lnTo>
                                            <a:lnTo>
                                              <a:pt x="71" y="501"/>
                                            </a:lnTo>
                                            <a:lnTo>
                                              <a:pt x="84" y="522"/>
                                            </a:lnTo>
                                            <a:lnTo>
                                              <a:pt x="100" y="545"/>
                                            </a:lnTo>
                                            <a:lnTo>
                                              <a:pt x="113" y="563"/>
                                            </a:lnTo>
                                            <a:lnTo>
                                              <a:pt x="126" y="579"/>
                                            </a:lnTo>
                                            <a:lnTo>
                                              <a:pt x="143" y="595"/>
                                            </a:lnTo>
                                            <a:lnTo>
                                              <a:pt x="162" y="611"/>
                                            </a:lnTo>
                                            <a:lnTo>
                                              <a:pt x="179" y="623"/>
                                            </a:lnTo>
                                            <a:lnTo>
                                              <a:pt x="193" y="630"/>
                                            </a:lnTo>
                                            <a:lnTo>
                                              <a:pt x="212" y="638"/>
                                            </a:lnTo>
                                            <a:lnTo>
                                              <a:pt x="229" y="642"/>
                                            </a:lnTo>
                                            <a:lnTo>
                                              <a:pt x="248" y="645"/>
                                            </a:lnTo>
                                            <a:lnTo>
                                              <a:pt x="266" y="647"/>
                                            </a:lnTo>
                                            <a:lnTo>
                                              <a:pt x="297" y="643"/>
                                            </a:lnTo>
                                            <a:lnTo>
                                              <a:pt x="261" y="654"/>
                                            </a:lnTo>
                                            <a:lnTo>
                                              <a:pt x="232" y="658"/>
                                            </a:lnTo>
                                            <a:lnTo>
                                              <a:pt x="204" y="655"/>
                                            </a:lnTo>
                                            <a:lnTo>
                                              <a:pt x="177" y="647"/>
                                            </a:lnTo>
                                            <a:lnTo>
                                              <a:pt x="149" y="631"/>
                                            </a:lnTo>
                                            <a:lnTo>
                                              <a:pt x="128" y="613"/>
                                            </a:lnTo>
                                            <a:lnTo>
                                              <a:pt x="105" y="588"/>
                                            </a:lnTo>
                                            <a:lnTo>
                                              <a:pt x="75" y="551"/>
                                            </a:lnTo>
                                            <a:lnTo>
                                              <a:pt x="43" y="500"/>
                                            </a:lnTo>
                                            <a:lnTo>
                                              <a:pt x="18" y="453"/>
                                            </a:lnTo>
                                            <a:lnTo>
                                              <a:pt x="3" y="406"/>
                                            </a:lnTo>
                                            <a:lnTo>
                                              <a:pt x="0" y="374"/>
                                            </a:lnTo>
                                            <a:lnTo>
                                              <a:pt x="4" y="344"/>
                                            </a:lnTo>
                                            <a:lnTo>
                                              <a:pt x="14" y="283"/>
                                            </a:lnTo>
                                            <a:lnTo>
                                              <a:pt x="23" y="215"/>
                                            </a:lnTo>
                                            <a:lnTo>
                                              <a:pt x="46" y="161"/>
                                            </a:lnTo>
                                            <a:lnTo>
                                              <a:pt x="72" y="122"/>
                                            </a:lnTo>
                                            <a:lnTo>
                                              <a:pt x="100" y="91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26775" name="Freeform 15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35" y="1479"/>
                                    <a:ext cx="94" cy="8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51" y="58"/>
                                      </a:cxn>
                                      <a:cxn ang="0">
                                        <a:pos x="75" y="37"/>
                                      </a:cxn>
                                      <a:cxn ang="0">
                                        <a:pos x="100" y="19"/>
                                      </a:cxn>
                                      <a:cxn ang="0">
                                        <a:pos x="117" y="8"/>
                                      </a:cxn>
                                      <a:cxn ang="0">
                                        <a:pos x="131" y="3"/>
                                      </a:cxn>
                                      <a:cxn ang="0">
                                        <a:pos x="146" y="0"/>
                                      </a:cxn>
                                      <a:cxn ang="0">
                                        <a:pos x="163" y="2"/>
                                      </a:cxn>
                                      <a:cxn ang="0">
                                        <a:pos x="181" y="9"/>
                                      </a:cxn>
                                      <a:cxn ang="0">
                                        <a:pos x="206" y="25"/>
                                      </a:cxn>
                                      <a:cxn ang="0">
                                        <a:pos x="231" y="46"/>
                                      </a:cxn>
                                      <a:cxn ang="0">
                                        <a:pos x="252" y="73"/>
                                      </a:cxn>
                                      <a:cxn ang="0">
                                        <a:pos x="270" y="101"/>
                                      </a:cxn>
                                      <a:cxn ang="0">
                                        <a:pos x="293" y="140"/>
                                      </a:cxn>
                                      <a:cxn ang="0">
                                        <a:pos x="318" y="182"/>
                                      </a:cxn>
                                      <a:cxn ang="0">
                                        <a:pos x="338" y="218"/>
                                      </a:cxn>
                                      <a:cxn ang="0">
                                        <a:pos x="360" y="252"/>
                                      </a:cxn>
                                      <a:cxn ang="0">
                                        <a:pos x="380" y="278"/>
                                      </a:cxn>
                                      <a:cxn ang="0">
                                        <a:pos x="402" y="305"/>
                                      </a:cxn>
                                      <a:cxn ang="0">
                                        <a:pos x="432" y="329"/>
                                      </a:cxn>
                                      <a:cxn ang="0">
                                        <a:pos x="456" y="355"/>
                                      </a:cxn>
                                      <a:cxn ang="0">
                                        <a:pos x="469" y="375"/>
                                      </a:cxn>
                                      <a:cxn ang="0">
                                        <a:pos x="471" y="394"/>
                                      </a:cxn>
                                      <a:cxn ang="0">
                                        <a:pos x="467" y="409"/>
                                      </a:cxn>
                                      <a:cxn ang="0">
                                        <a:pos x="457" y="419"/>
                                      </a:cxn>
                                      <a:cxn ang="0">
                                        <a:pos x="439" y="426"/>
                                      </a:cxn>
                                      <a:cxn ang="0">
                                        <a:pos x="416" y="428"/>
                                      </a:cxn>
                                      <a:cxn ang="0">
                                        <a:pos x="394" y="426"/>
                                      </a:cxn>
                                      <a:cxn ang="0">
                                        <a:pos x="357" y="417"/>
                                      </a:cxn>
                                      <a:cxn ang="0">
                                        <a:pos x="332" y="410"/>
                                      </a:cxn>
                                      <a:cxn ang="0">
                                        <a:pos x="303" y="398"/>
                                      </a:cxn>
                                      <a:cxn ang="0">
                                        <a:pos x="276" y="384"/>
                                      </a:cxn>
                                      <a:cxn ang="0">
                                        <a:pos x="248" y="368"/>
                                      </a:cxn>
                                      <a:cxn ang="0">
                                        <a:pos x="214" y="348"/>
                                      </a:cxn>
                                      <a:cxn ang="0">
                                        <a:pos x="171" y="325"/>
                                      </a:cxn>
                                      <a:cxn ang="0">
                                        <a:pos x="131" y="303"/>
                                      </a:cxn>
                                      <a:cxn ang="0">
                                        <a:pos x="99" y="283"/>
                                      </a:cxn>
                                      <a:cxn ang="0">
                                        <a:pos x="68" y="261"/>
                                      </a:cxn>
                                      <a:cxn ang="0">
                                        <a:pos x="41" y="238"/>
                                      </a:cxn>
                                      <a:cxn ang="0">
                                        <a:pos x="22" y="215"/>
                                      </a:cxn>
                                      <a:cxn ang="0">
                                        <a:pos x="10" y="192"/>
                                      </a:cxn>
                                      <a:cxn ang="0">
                                        <a:pos x="3" y="170"/>
                                      </a:cxn>
                                      <a:cxn ang="0">
                                        <a:pos x="0" y="148"/>
                                      </a:cxn>
                                      <a:cxn ang="0">
                                        <a:pos x="3" y="132"/>
                                      </a:cxn>
                                      <a:cxn ang="0">
                                        <a:pos x="8" y="114"/>
                                      </a:cxn>
                                      <a:cxn ang="0">
                                        <a:pos x="19" y="95"/>
                                      </a:cxn>
                                      <a:cxn ang="0">
                                        <a:pos x="33" y="77"/>
                                      </a:cxn>
                                      <a:cxn ang="0">
                                        <a:pos x="51" y="58"/>
                                      </a:cxn>
                                    </a:cxnLst>
                                    <a:rect l="0" t="0" r="r" b="b"/>
                                    <a:pathLst>
                                      <a:path w="471" h="428">
                                        <a:moveTo>
                                          <a:pt x="51" y="58"/>
                                        </a:moveTo>
                                        <a:lnTo>
                                          <a:pt x="75" y="37"/>
                                        </a:lnTo>
                                        <a:lnTo>
                                          <a:pt x="100" y="19"/>
                                        </a:lnTo>
                                        <a:lnTo>
                                          <a:pt x="117" y="8"/>
                                        </a:lnTo>
                                        <a:lnTo>
                                          <a:pt x="131" y="3"/>
                                        </a:lnTo>
                                        <a:lnTo>
                                          <a:pt x="146" y="0"/>
                                        </a:lnTo>
                                        <a:lnTo>
                                          <a:pt x="163" y="2"/>
                                        </a:lnTo>
                                        <a:lnTo>
                                          <a:pt x="181" y="9"/>
                                        </a:lnTo>
                                        <a:lnTo>
                                          <a:pt x="206" y="25"/>
                                        </a:lnTo>
                                        <a:lnTo>
                                          <a:pt x="231" y="46"/>
                                        </a:lnTo>
                                        <a:lnTo>
                                          <a:pt x="252" y="73"/>
                                        </a:lnTo>
                                        <a:lnTo>
                                          <a:pt x="270" y="101"/>
                                        </a:lnTo>
                                        <a:lnTo>
                                          <a:pt x="293" y="140"/>
                                        </a:lnTo>
                                        <a:lnTo>
                                          <a:pt x="318" y="182"/>
                                        </a:lnTo>
                                        <a:lnTo>
                                          <a:pt x="338" y="218"/>
                                        </a:lnTo>
                                        <a:lnTo>
                                          <a:pt x="360" y="252"/>
                                        </a:lnTo>
                                        <a:lnTo>
                                          <a:pt x="380" y="278"/>
                                        </a:lnTo>
                                        <a:lnTo>
                                          <a:pt x="402" y="305"/>
                                        </a:lnTo>
                                        <a:lnTo>
                                          <a:pt x="432" y="329"/>
                                        </a:lnTo>
                                        <a:lnTo>
                                          <a:pt x="456" y="355"/>
                                        </a:lnTo>
                                        <a:lnTo>
                                          <a:pt x="469" y="375"/>
                                        </a:lnTo>
                                        <a:lnTo>
                                          <a:pt x="471" y="394"/>
                                        </a:lnTo>
                                        <a:lnTo>
                                          <a:pt x="467" y="409"/>
                                        </a:lnTo>
                                        <a:lnTo>
                                          <a:pt x="457" y="419"/>
                                        </a:lnTo>
                                        <a:lnTo>
                                          <a:pt x="439" y="426"/>
                                        </a:lnTo>
                                        <a:lnTo>
                                          <a:pt x="416" y="428"/>
                                        </a:lnTo>
                                        <a:lnTo>
                                          <a:pt x="394" y="426"/>
                                        </a:lnTo>
                                        <a:lnTo>
                                          <a:pt x="357" y="417"/>
                                        </a:lnTo>
                                        <a:lnTo>
                                          <a:pt x="332" y="410"/>
                                        </a:lnTo>
                                        <a:lnTo>
                                          <a:pt x="303" y="398"/>
                                        </a:lnTo>
                                        <a:lnTo>
                                          <a:pt x="276" y="384"/>
                                        </a:lnTo>
                                        <a:lnTo>
                                          <a:pt x="248" y="368"/>
                                        </a:lnTo>
                                        <a:lnTo>
                                          <a:pt x="214" y="348"/>
                                        </a:lnTo>
                                        <a:lnTo>
                                          <a:pt x="171" y="325"/>
                                        </a:lnTo>
                                        <a:lnTo>
                                          <a:pt x="131" y="303"/>
                                        </a:lnTo>
                                        <a:lnTo>
                                          <a:pt x="99" y="283"/>
                                        </a:lnTo>
                                        <a:lnTo>
                                          <a:pt x="68" y="261"/>
                                        </a:lnTo>
                                        <a:lnTo>
                                          <a:pt x="41" y="238"/>
                                        </a:lnTo>
                                        <a:lnTo>
                                          <a:pt x="22" y="215"/>
                                        </a:lnTo>
                                        <a:lnTo>
                                          <a:pt x="10" y="192"/>
                                        </a:lnTo>
                                        <a:lnTo>
                                          <a:pt x="3" y="170"/>
                                        </a:lnTo>
                                        <a:lnTo>
                                          <a:pt x="0" y="148"/>
                                        </a:lnTo>
                                        <a:lnTo>
                                          <a:pt x="3" y="132"/>
                                        </a:lnTo>
                                        <a:lnTo>
                                          <a:pt x="8" y="114"/>
                                        </a:lnTo>
                                        <a:lnTo>
                                          <a:pt x="19" y="95"/>
                                        </a:lnTo>
                                        <a:lnTo>
                                          <a:pt x="33" y="77"/>
                                        </a:lnTo>
                                        <a:lnTo>
                                          <a:pt x="51" y="5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6776" name="Group 15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738" y="1371"/>
                                  <a:ext cx="113" cy="110"/>
                                  <a:chOff x="3738" y="1371"/>
                                  <a:chExt cx="113" cy="110"/>
                                </a:xfrm>
                              </p:grpSpPr>
                              <p:sp>
                                <p:nvSpPr>
                                  <p:cNvPr id="26777" name="Freeform 153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38" y="1371"/>
                                    <a:ext cx="113" cy="11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3" y="74"/>
                                      </a:cxn>
                                      <a:cxn ang="0">
                                        <a:pos x="111" y="52"/>
                                      </a:cxn>
                                      <a:cxn ang="0">
                                        <a:pos x="138" y="32"/>
                                      </a:cxn>
                                      <a:cxn ang="0">
                                        <a:pos x="168" y="16"/>
                                      </a:cxn>
                                      <a:cxn ang="0">
                                        <a:pos x="204" y="5"/>
                                      </a:cxn>
                                      <a:cxn ang="0">
                                        <a:pos x="234" y="1"/>
                                      </a:cxn>
                                      <a:cxn ang="0">
                                        <a:pos x="270" y="0"/>
                                      </a:cxn>
                                      <a:cxn ang="0">
                                        <a:pos x="321" y="4"/>
                                      </a:cxn>
                                      <a:cxn ang="0">
                                        <a:pos x="371" y="15"/>
                                      </a:cxn>
                                      <a:cxn ang="0">
                                        <a:pos x="403" y="36"/>
                                      </a:cxn>
                                      <a:cxn ang="0">
                                        <a:pos x="426" y="66"/>
                                      </a:cxn>
                                      <a:cxn ang="0">
                                        <a:pos x="446" y="103"/>
                                      </a:cxn>
                                      <a:cxn ang="0">
                                        <a:pos x="469" y="138"/>
                                      </a:cxn>
                                      <a:cxn ang="0">
                                        <a:pos x="495" y="167"/>
                                      </a:cxn>
                                      <a:cxn ang="0">
                                        <a:pos x="519" y="192"/>
                                      </a:cxn>
                                      <a:cxn ang="0">
                                        <a:pos x="550" y="227"/>
                                      </a:cxn>
                                      <a:cxn ang="0">
                                        <a:pos x="562" y="261"/>
                                      </a:cxn>
                                      <a:cxn ang="0">
                                        <a:pos x="564" y="285"/>
                                      </a:cxn>
                                      <a:cxn ang="0">
                                        <a:pos x="562" y="299"/>
                                      </a:cxn>
                                      <a:cxn ang="0">
                                        <a:pos x="554" y="324"/>
                                      </a:cxn>
                                      <a:cxn ang="0">
                                        <a:pos x="541" y="347"/>
                                      </a:cxn>
                                      <a:cxn ang="0">
                                        <a:pos x="522" y="372"/>
                                      </a:cxn>
                                      <a:cxn ang="0">
                                        <a:pos x="498" y="404"/>
                                      </a:cxn>
                                      <a:cxn ang="0">
                                        <a:pos x="477" y="428"/>
                                      </a:cxn>
                                      <a:cxn ang="0">
                                        <a:pos x="460" y="454"/>
                                      </a:cxn>
                                      <a:cxn ang="0">
                                        <a:pos x="453" y="471"/>
                                      </a:cxn>
                                      <a:cxn ang="0">
                                        <a:pos x="452" y="480"/>
                                      </a:cxn>
                                      <a:cxn ang="0">
                                        <a:pos x="457" y="488"/>
                                      </a:cxn>
                                      <a:cxn ang="0">
                                        <a:pos x="466" y="492"/>
                                      </a:cxn>
                                      <a:cxn ang="0">
                                        <a:pos x="426" y="538"/>
                                      </a:cxn>
                                      <a:cxn ang="0">
                                        <a:pos x="421" y="530"/>
                                      </a:cxn>
                                      <a:cxn ang="0">
                                        <a:pos x="398" y="518"/>
                                      </a:cxn>
                                      <a:cxn ang="0">
                                        <a:pos x="372" y="512"/>
                                      </a:cxn>
                                      <a:cxn ang="0">
                                        <a:pos x="346" y="509"/>
                                      </a:cxn>
                                      <a:cxn ang="0">
                                        <a:pos x="319" y="515"/>
                                      </a:cxn>
                                      <a:cxn ang="0">
                                        <a:pos x="287" y="523"/>
                                      </a:cxn>
                                      <a:cxn ang="0">
                                        <a:pos x="247" y="536"/>
                                      </a:cxn>
                                      <a:cxn ang="0">
                                        <a:pos x="217" y="545"/>
                                      </a:cxn>
                                      <a:cxn ang="0">
                                        <a:pos x="193" y="548"/>
                                      </a:cxn>
                                      <a:cxn ang="0">
                                        <a:pos x="170" y="546"/>
                                      </a:cxn>
                                      <a:cxn ang="0">
                                        <a:pos x="148" y="538"/>
                                      </a:cxn>
                                      <a:cxn ang="0">
                                        <a:pos x="124" y="527"/>
                                      </a:cxn>
                                      <a:cxn ang="0">
                                        <a:pos x="107" y="510"/>
                                      </a:cxn>
                                      <a:cxn ang="0">
                                        <a:pos x="87" y="490"/>
                                      </a:cxn>
                                      <a:cxn ang="0">
                                        <a:pos x="62" y="459"/>
                                      </a:cxn>
                                      <a:cxn ang="0">
                                        <a:pos x="35" y="417"/>
                                      </a:cxn>
                                      <a:cxn ang="0">
                                        <a:pos x="15" y="377"/>
                                      </a:cxn>
                                      <a:cxn ang="0">
                                        <a:pos x="2" y="338"/>
                                      </a:cxn>
                                      <a:cxn ang="0">
                                        <a:pos x="0" y="311"/>
                                      </a:cxn>
                                      <a:cxn ang="0">
                                        <a:pos x="3" y="286"/>
                                      </a:cxn>
                                      <a:cxn ang="0">
                                        <a:pos x="11" y="235"/>
                                      </a:cxn>
                                      <a:cxn ang="0">
                                        <a:pos x="19" y="178"/>
                                      </a:cxn>
                                      <a:cxn ang="0">
                                        <a:pos x="38" y="134"/>
                                      </a:cxn>
                                      <a:cxn ang="0">
                                        <a:pos x="59" y="101"/>
                                      </a:cxn>
                                      <a:cxn ang="0">
                                        <a:pos x="83" y="74"/>
                                      </a:cxn>
                                    </a:cxnLst>
                                    <a:rect l="0" t="0" r="r" b="b"/>
                                    <a:pathLst>
                                      <a:path w="564" h="548">
                                        <a:moveTo>
                                          <a:pt x="83" y="74"/>
                                        </a:moveTo>
                                        <a:lnTo>
                                          <a:pt x="111" y="52"/>
                                        </a:lnTo>
                                        <a:lnTo>
                                          <a:pt x="138" y="32"/>
                                        </a:lnTo>
                                        <a:lnTo>
                                          <a:pt x="168" y="16"/>
                                        </a:lnTo>
                                        <a:lnTo>
                                          <a:pt x="204" y="5"/>
                                        </a:lnTo>
                                        <a:lnTo>
                                          <a:pt x="234" y="1"/>
                                        </a:lnTo>
                                        <a:lnTo>
                                          <a:pt x="270" y="0"/>
                                        </a:lnTo>
                                        <a:lnTo>
                                          <a:pt x="321" y="4"/>
                                        </a:lnTo>
                                        <a:lnTo>
                                          <a:pt x="371" y="15"/>
                                        </a:lnTo>
                                        <a:lnTo>
                                          <a:pt x="403" y="36"/>
                                        </a:lnTo>
                                        <a:lnTo>
                                          <a:pt x="426" y="66"/>
                                        </a:lnTo>
                                        <a:lnTo>
                                          <a:pt x="446" y="103"/>
                                        </a:lnTo>
                                        <a:lnTo>
                                          <a:pt x="469" y="138"/>
                                        </a:lnTo>
                                        <a:lnTo>
                                          <a:pt x="495" y="167"/>
                                        </a:lnTo>
                                        <a:lnTo>
                                          <a:pt x="519" y="192"/>
                                        </a:lnTo>
                                        <a:lnTo>
                                          <a:pt x="550" y="227"/>
                                        </a:lnTo>
                                        <a:lnTo>
                                          <a:pt x="562" y="261"/>
                                        </a:lnTo>
                                        <a:lnTo>
                                          <a:pt x="564" y="285"/>
                                        </a:lnTo>
                                        <a:lnTo>
                                          <a:pt x="562" y="299"/>
                                        </a:lnTo>
                                        <a:lnTo>
                                          <a:pt x="554" y="324"/>
                                        </a:lnTo>
                                        <a:lnTo>
                                          <a:pt x="541" y="347"/>
                                        </a:lnTo>
                                        <a:lnTo>
                                          <a:pt x="522" y="372"/>
                                        </a:lnTo>
                                        <a:lnTo>
                                          <a:pt x="498" y="404"/>
                                        </a:lnTo>
                                        <a:lnTo>
                                          <a:pt x="477" y="428"/>
                                        </a:lnTo>
                                        <a:lnTo>
                                          <a:pt x="460" y="454"/>
                                        </a:lnTo>
                                        <a:lnTo>
                                          <a:pt x="453" y="471"/>
                                        </a:lnTo>
                                        <a:lnTo>
                                          <a:pt x="452" y="480"/>
                                        </a:lnTo>
                                        <a:lnTo>
                                          <a:pt x="457" y="488"/>
                                        </a:lnTo>
                                        <a:lnTo>
                                          <a:pt x="466" y="492"/>
                                        </a:lnTo>
                                        <a:lnTo>
                                          <a:pt x="426" y="538"/>
                                        </a:lnTo>
                                        <a:lnTo>
                                          <a:pt x="421" y="530"/>
                                        </a:lnTo>
                                        <a:lnTo>
                                          <a:pt x="398" y="518"/>
                                        </a:lnTo>
                                        <a:lnTo>
                                          <a:pt x="372" y="512"/>
                                        </a:lnTo>
                                        <a:lnTo>
                                          <a:pt x="346" y="509"/>
                                        </a:lnTo>
                                        <a:lnTo>
                                          <a:pt x="319" y="515"/>
                                        </a:lnTo>
                                        <a:lnTo>
                                          <a:pt x="287" y="523"/>
                                        </a:lnTo>
                                        <a:lnTo>
                                          <a:pt x="247" y="536"/>
                                        </a:lnTo>
                                        <a:lnTo>
                                          <a:pt x="217" y="545"/>
                                        </a:lnTo>
                                        <a:lnTo>
                                          <a:pt x="193" y="548"/>
                                        </a:lnTo>
                                        <a:lnTo>
                                          <a:pt x="170" y="546"/>
                                        </a:lnTo>
                                        <a:lnTo>
                                          <a:pt x="148" y="538"/>
                                        </a:lnTo>
                                        <a:lnTo>
                                          <a:pt x="124" y="527"/>
                                        </a:lnTo>
                                        <a:lnTo>
                                          <a:pt x="107" y="510"/>
                                        </a:lnTo>
                                        <a:lnTo>
                                          <a:pt x="87" y="490"/>
                                        </a:lnTo>
                                        <a:lnTo>
                                          <a:pt x="62" y="459"/>
                                        </a:lnTo>
                                        <a:lnTo>
                                          <a:pt x="35" y="417"/>
                                        </a:lnTo>
                                        <a:lnTo>
                                          <a:pt x="15" y="377"/>
                                        </a:lnTo>
                                        <a:lnTo>
                                          <a:pt x="2" y="338"/>
                                        </a:lnTo>
                                        <a:lnTo>
                                          <a:pt x="0" y="311"/>
                                        </a:lnTo>
                                        <a:lnTo>
                                          <a:pt x="3" y="286"/>
                                        </a:lnTo>
                                        <a:lnTo>
                                          <a:pt x="11" y="235"/>
                                        </a:lnTo>
                                        <a:lnTo>
                                          <a:pt x="19" y="178"/>
                                        </a:lnTo>
                                        <a:lnTo>
                                          <a:pt x="38" y="134"/>
                                        </a:lnTo>
                                        <a:lnTo>
                                          <a:pt x="59" y="101"/>
                                        </a:lnTo>
                                        <a:lnTo>
                                          <a:pt x="83" y="74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404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778" name="Freeform 15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45" y="1379"/>
                                    <a:ext cx="98" cy="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72" y="65"/>
                                      </a:cxn>
                                      <a:cxn ang="0">
                                        <a:pos x="96" y="45"/>
                                      </a:cxn>
                                      <a:cxn ang="0">
                                        <a:pos x="120" y="28"/>
                                      </a:cxn>
                                      <a:cxn ang="0">
                                        <a:pos x="147" y="14"/>
                                      </a:cxn>
                                      <a:cxn ang="0">
                                        <a:pos x="177" y="4"/>
                                      </a:cxn>
                                      <a:cxn ang="0">
                                        <a:pos x="203" y="0"/>
                                      </a:cxn>
                                      <a:cxn ang="0">
                                        <a:pos x="235" y="0"/>
                                      </a:cxn>
                                      <a:cxn ang="0">
                                        <a:pos x="279" y="3"/>
                                      </a:cxn>
                                      <a:cxn ang="0">
                                        <a:pos x="323" y="13"/>
                                      </a:cxn>
                                      <a:cxn ang="0">
                                        <a:pos x="352" y="31"/>
                                      </a:cxn>
                                      <a:cxn ang="0">
                                        <a:pos x="371" y="58"/>
                                      </a:cxn>
                                      <a:cxn ang="0">
                                        <a:pos x="388" y="90"/>
                                      </a:cxn>
                                      <a:cxn ang="0">
                                        <a:pos x="409" y="120"/>
                                      </a:cxn>
                                      <a:cxn ang="0">
                                        <a:pos x="431" y="146"/>
                                      </a:cxn>
                                      <a:cxn ang="0">
                                        <a:pos x="453" y="168"/>
                                      </a:cxn>
                                      <a:cxn ang="0">
                                        <a:pos x="479" y="199"/>
                                      </a:cxn>
                                      <a:cxn ang="0">
                                        <a:pos x="491" y="228"/>
                                      </a:cxn>
                                      <a:cxn ang="0">
                                        <a:pos x="492" y="250"/>
                                      </a:cxn>
                                      <a:cxn ang="0">
                                        <a:pos x="491" y="262"/>
                                      </a:cxn>
                                      <a:cxn ang="0">
                                        <a:pos x="483" y="284"/>
                                      </a:cxn>
                                      <a:cxn ang="0">
                                        <a:pos x="471" y="303"/>
                                      </a:cxn>
                                      <a:cxn ang="0">
                                        <a:pos x="455" y="326"/>
                                      </a:cxn>
                                      <a:cxn ang="0">
                                        <a:pos x="434" y="353"/>
                                      </a:cxn>
                                      <a:cxn ang="0">
                                        <a:pos x="416" y="373"/>
                                      </a:cxn>
                                      <a:cxn ang="0">
                                        <a:pos x="401" y="397"/>
                                      </a:cxn>
                                      <a:cxn ang="0">
                                        <a:pos x="395" y="411"/>
                                      </a:cxn>
                                      <a:cxn ang="0">
                                        <a:pos x="394" y="420"/>
                                      </a:cxn>
                                      <a:cxn ang="0">
                                        <a:pos x="398" y="426"/>
                                      </a:cxn>
                                      <a:cxn ang="0">
                                        <a:pos x="406" y="430"/>
                                      </a:cxn>
                                      <a:cxn ang="0">
                                        <a:pos x="371" y="471"/>
                                      </a:cxn>
                                      <a:cxn ang="0">
                                        <a:pos x="367" y="464"/>
                                      </a:cxn>
                                      <a:cxn ang="0">
                                        <a:pos x="346" y="453"/>
                                      </a:cxn>
                                      <a:cxn ang="0">
                                        <a:pos x="324" y="448"/>
                                      </a:cxn>
                                      <a:cxn ang="0">
                                        <a:pos x="301" y="446"/>
                                      </a:cxn>
                                      <a:cxn ang="0">
                                        <a:pos x="278" y="450"/>
                                      </a:cxn>
                                      <a:cxn ang="0">
                                        <a:pos x="249" y="457"/>
                                      </a:cxn>
                                      <a:cxn ang="0">
                                        <a:pos x="215" y="469"/>
                                      </a:cxn>
                                      <a:cxn ang="0">
                                        <a:pos x="189" y="477"/>
                                      </a:cxn>
                                      <a:cxn ang="0">
                                        <a:pos x="168" y="479"/>
                                      </a:cxn>
                                      <a:cxn ang="0">
                                        <a:pos x="148" y="478"/>
                                      </a:cxn>
                                      <a:cxn ang="0">
                                        <a:pos x="128" y="471"/>
                                      </a:cxn>
                                      <a:cxn ang="0">
                                        <a:pos x="108" y="461"/>
                                      </a:cxn>
                                      <a:cxn ang="0">
                                        <a:pos x="93" y="447"/>
                                      </a:cxn>
                                      <a:cxn ang="0">
                                        <a:pos x="76" y="428"/>
                                      </a:cxn>
                                      <a:cxn ang="0">
                                        <a:pos x="54" y="401"/>
                                      </a:cxn>
                                      <a:cxn ang="0">
                                        <a:pos x="30" y="365"/>
                                      </a:cxn>
                                      <a:cxn ang="0">
                                        <a:pos x="13" y="329"/>
                                      </a:cxn>
                                      <a:cxn ang="0">
                                        <a:pos x="1" y="296"/>
                                      </a:cxn>
                                      <a:cxn ang="0">
                                        <a:pos x="0" y="272"/>
                                      </a:cxn>
                                      <a:cxn ang="0">
                                        <a:pos x="2" y="251"/>
                                      </a:cxn>
                                      <a:cxn ang="0">
                                        <a:pos x="9" y="205"/>
                                      </a:cxn>
                                      <a:cxn ang="0">
                                        <a:pos x="16" y="156"/>
                                      </a:cxn>
                                      <a:cxn ang="0">
                                        <a:pos x="33" y="117"/>
                                      </a:cxn>
                                      <a:cxn ang="0">
                                        <a:pos x="52" y="89"/>
                                      </a:cxn>
                                      <a:cxn ang="0">
                                        <a:pos x="72" y="65"/>
                                      </a:cxn>
                                    </a:cxnLst>
                                    <a:rect l="0" t="0" r="r" b="b"/>
                                    <a:pathLst>
                                      <a:path w="492" h="479">
                                        <a:moveTo>
                                          <a:pt x="72" y="65"/>
                                        </a:moveTo>
                                        <a:lnTo>
                                          <a:pt x="96" y="45"/>
                                        </a:lnTo>
                                        <a:lnTo>
                                          <a:pt x="120" y="28"/>
                                        </a:lnTo>
                                        <a:lnTo>
                                          <a:pt x="147" y="14"/>
                                        </a:lnTo>
                                        <a:lnTo>
                                          <a:pt x="177" y="4"/>
                                        </a:lnTo>
                                        <a:lnTo>
                                          <a:pt x="203" y="0"/>
                                        </a:lnTo>
                                        <a:lnTo>
                                          <a:pt x="235" y="0"/>
                                        </a:lnTo>
                                        <a:lnTo>
                                          <a:pt x="279" y="3"/>
                                        </a:lnTo>
                                        <a:lnTo>
                                          <a:pt x="323" y="13"/>
                                        </a:lnTo>
                                        <a:lnTo>
                                          <a:pt x="352" y="31"/>
                                        </a:lnTo>
                                        <a:lnTo>
                                          <a:pt x="371" y="58"/>
                                        </a:lnTo>
                                        <a:lnTo>
                                          <a:pt x="388" y="90"/>
                                        </a:lnTo>
                                        <a:lnTo>
                                          <a:pt x="409" y="120"/>
                                        </a:lnTo>
                                        <a:lnTo>
                                          <a:pt x="431" y="146"/>
                                        </a:lnTo>
                                        <a:lnTo>
                                          <a:pt x="453" y="168"/>
                                        </a:lnTo>
                                        <a:lnTo>
                                          <a:pt x="479" y="199"/>
                                        </a:lnTo>
                                        <a:lnTo>
                                          <a:pt x="491" y="228"/>
                                        </a:lnTo>
                                        <a:lnTo>
                                          <a:pt x="492" y="250"/>
                                        </a:lnTo>
                                        <a:lnTo>
                                          <a:pt x="491" y="262"/>
                                        </a:lnTo>
                                        <a:lnTo>
                                          <a:pt x="483" y="284"/>
                                        </a:lnTo>
                                        <a:lnTo>
                                          <a:pt x="471" y="303"/>
                                        </a:lnTo>
                                        <a:lnTo>
                                          <a:pt x="455" y="326"/>
                                        </a:lnTo>
                                        <a:lnTo>
                                          <a:pt x="434" y="353"/>
                                        </a:lnTo>
                                        <a:lnTo>
                                          <a:pt x="416" y="373"/>
                                        </a:lnTo>
                                        <a:lnTo>
                                          <a:pt x="401" y="397"/>
                                        </a:lnTo>
                                        <a:lnTo>
                                          <a:pt x="395" y="411"/>
                                        </a:lnTo>
                                        <a:lnTo>
                                          <a:pt x="394" y="420"/>
                                        </a:lnTo>
                                        <a:lnTo>
                                          <a:pt x="398" y="426"/>
                                        </a:lnTo>
                                        <a:lnTo>
                                          <a:pt x="406" y="430"/>
                                        </a:lnTo>
                                        <a:lnTo>
                                          <a:pt x="371" y="471"/>
                                        </a:lnTo>
                                        <a:lnTo>
                                          <a:pt x="367" y="464"/>
                                        </a:lnTo>
                                        <a:lnTo>
                                          <a:pt x="346" y="453"/>
                                        </a:lnTo>
                                        <a:lnTo>
                                          <a:pt x="324" y="448"/>
                                        </a:lnTo>
                                        <a:lnTo>
                                          <a:pt x="301" y="446"/>
                                        </a:lnTo>
                                        <a:lnTo>
                                          <a:pt x="278" y="450"/>
                                        </a:lnTo>
                                        <a:lnTo>
                                          <a:pt x="249" y="457"/>
                                        </a:lnTo>
                                        <a:lnTo>
                                          <a:pt x="215" y="469"/>
                                        </a:lnTo>
                                        <a:lnTo>
                                          <a:pt x="189" y="477"/>
                                        </a:lnTo>
                                        <a:lnTo>
                                          <a:pt x="168" y="479"/>
                                        </a:lnTo>
                                        <a:lnTo>
                                          <a:pt x="148" y="478"/>
                                        </a:lnTo>
                                        <a:lnTo>
                                          <a:pt x="128" y="471"/>
                                        </a:lnTo>
                                        <a:lnTo>
                                          <a:pt x="108" y="461"/>
                                        </a:lnTo>
                                        <a:lnTo>
                                          <a:pt x="93" y="447"/>
                                        </a:lnTo>
                                        <a:lnTo>
                                          <a:pt x="76" y="428"/>
                                        </a:lnTo>
                                        <a:lnTo>
                                          <a:pt x="54" y="401"/>
                                        </a:lnTo>
                                        <a:lnTo>
                                          <a:pt x="30" y="365"/>
                                        </a:lnTo>
                                        <a:lnTo>
                                          <a:pt x="13" y="329"/>
                                        </a:lnTo>
                                        <a:lnTo>
                                          <a:pt x="1" y="296"/>
                                        </a:lnTo>
                                        <a:lnTo>
                                          <a:pt x="0" y="272"/>
                                        </a:lnTo>
                                        <a:lnTo>
                                          <a:pt x="2" y="251"/>
                                        </a:lnTo>
                                        <a:lnTo>
                                          <a:pt x="9" y="205"/>
                                        </a:lnTo>
                                        <a:lnTo>
                                          <a:pt x="16" y="156"/>
                                        </a:lnTo>
                                        <a:lnTo>
                                          <a:pt x="33" y="117"/>
                                        </a:lnTo>
                                        <a:lnTo>
                                          <a:pt x="52" y="89"/>
                                        </a:lnTo>
                                        <a:lnTo>
                                          <a:pt x="72" y="65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779" name="Freeform 15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52" y="1388"/>
                                    <a:ext cx="83" cy="8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60" y="55"/>
                                      </a:cxn>
                                      <a:cxn ang="0">
                                        <a:pos x="80" y="38"/>
                                      </a:cxn>
                                      <a:cxn ang="0">
                                        <a:pos x="100" y="23"/>
                                      </a:cxn>
                                      <a:cxn ang="0">
                                        <a:pos x="122" y="11"/>
                                      </a:cxn>
                                      <a:cxn ang="0">
                                        <a:pos x="148" y="3"/>
                                      </a:cxn>
                                      <a:cxn ang="0">
                                        <a:pos x="169" y="0"/>
                                      </a:cxn>
                                      <a:cxn ang="0">
                                        <a:pos x="196" y="0"/>
                                      </a:cxn>
                                      <a:cxn ang="0">
                                        <a:pos x="233" y="2"/>
                                      </a:cxn>
                                      <a:cxn ang="0">
                                        <a:pos x="270" y="11"/>
                                      </a:cxn>
                                      <a:cxn ang="0">
                                        <a:pos x="294" y="26"/>
                                      </a:cxn>
                                      <a:cxn ang="0">
                                        <a:pos x="309" y="48"/>
                                      </a:cxn>
                                      <a:cxn ang="0">
                                        <a:pos x="325" y="75"/>
                                      </a:cxn>
                                      <a:cxn ang="0">
                                        <a:pos x="342" y="101"/>
                                      </a:cxn>
                                      <a:cxn ang="0">
                                        <a:pos x="360" y="123"/>
                                      </a:cxn>
                                      <a:cxn ang="0">
                                        <a:pos x="378" y="141"/>
                                      </a:cxn>
                                      <a:cxn ang="0">
                                        <a:pos x="400" y="167"/>
                                      </a:cxn>
                                      <a:cxn ang="0">
                                        <a:pos x="411" y="192"/>
                                      </a:cxn>
                                      <a:cxn ang="0">
                                        <a:pos x="411" y="210"/>
                                      </a:cxn>
                                      <a:cxn ang="0">
                                        <a:pos x="411" y="221"/>
                                      </a:cxn>
                                      <a:cxn ang="0">
                                        <a:pos x="404" y="238"/>
                                      </a:cxn>
                                      <a:cxn ang="0">
                                        <a:pos x="394" y="255"/>
                                      </a:cxn>
                                      <a:cxn ang="0">
                                        <a:pos x="381" y="273"/>
                                      </a:cxn>
                                      <a:cxn ang="0">
                                        <a:pos x="362" y="296"/>
                                      </a:cxn>
                                      <a:cxn ang="0">
                                        <a:pos x="348" y="313"/>
                                      </a:cxn>
                                      <a:cxn ang="0">
                                        <a:pos x="335" y="333"/>
                                      </a:cxn>
                                      <a:cxn ang="0">
                                        <a:pos x="330" y="345"/>
                                      </a:cxn>
                                      <a:cxn ang="0">
                                        <a:pos x="329" y="352"/>
                                      </a:cxn>
                                      <a:cxn ang="0">
                                        <a:pos x="332" y="357"/>
                                      </a:cxn>
                                      <a:cxn ang="0">
                                        <a:pos x="339" y="362"/>
                                      </a:cxn>
                                      <a:cxn ang="0">
                                        <a:pos x="309" y="396"/>
                                      </a:cxn>
                                      <a:cxn ang="0">
                                        <a:pos x="306" y="390"/>
                                      </a:cxn>
                                      <a:cxn ang="0">
                                        <a:pos x="289" y="380"/>
                                      </a:cxn>
                                      <a:cxn ang="0">
                                        <a:pos x="271" y="376"/>
                                      </a:cxn>
                                      <a:cxn ang="0">
                                        <a:pos x="251" y="374"/>
                                      </a:cxn>
                                      <a:cxn ang="0">
                                        <a:pos x="233" y="378"/>
                                      </a:cxn>
                                      <a:cxn ang="0">
                                        <a:pos x="208" y="384"/>
                                      </a:cxn>
                                      <a:cxn ang="0">
                                        <a:pos x="179" y="394"/>
                                      </a:cxn>
                                      <a:cxn ang="0">
                                        <a:pos x="157" y="401"/>
                                      </a:cxn>
                                      <a:cxn ang="0">
                                        <a:pos x="140" y="402"/>
                                      </a:cxn>
                                      <a:cxn ang="0">
                                        <a:pos x="123" y="402"/>
                                      </a:cxn>
                                      <a:cxn ang="0">
                                        <a:pos x="107" y="396"/>
                                      </a:cxn>
                                      <a:cxn ang="0">
                                        <a:pos x="89" y="387"/>
                                      </a:cxn>
                                      <a:cxn ang="0">
                                        <a:pos x="78" y="375"/>
                                      </a:cxn>
                                      <a:cxn ang="0">
                                        <a:pos x="63" y="360"/>
                                      </a:cxn>
                                      <a:cxn ang="0">
                                        <a:pos x="44" y="337"/>
                                      </a:cxn>
                                      <a:cxn ang="0">
                                        <a:pos x="25" y="306"/>
                                      </a:cxn>
                                      <a:cxn ang="0">
                                        <a:pos x="11" y="278"/>
                                      </a:cxn>
                                      <a:cxn ang="0">
                                        <a:pos x="0" y="249"/>
                                      </a:cxn>
                                      <a:cxn ang="0">
                                        <a:pos x="0" y="228"/>
                                      </a:cxn>
                                      <a:cxn ang="0">
                                        <a:pos x="1" y="210"/>
                                      </a:cxn>
                                      <a:cxn ang="0">
                                        <a:pos x="6" y="172"/>
                                      </a:cxn>
                                      <a:cxn ang="0">
                                        <a:pos x="13" y="130"/>
                                      </a:cxn>
                                      <a:cxn ang="0">
                                        <a:pos x="27" y="98"/>
                                      </a:cxn>
                                      <a:cxn ang="0">
                                        <a:pos x="43" y="74"/>
                                      </a:cxn>
                                      <a:cxn ang="0">
                                        <a:pos x="60" y="55"/>
                                      </a:cxn>
                                    </a:cxnLst>
                                    <a:rect l="0" t="0" r="r" b="b"/>
                                    <a:pathLst>
                                      <a:path w="411" h="402">
                                        <a:moveTo>
                                          <a:pt x="60" y="55"/>
                                        </a:moveTo>
                                        <a:lnTo>
                                          <a:pt x="80" y="38"/>
                                        </a:lnTo>
                                        <a:lnTo>
                                          <a:pt x="100" y="23"/>
                                        </a:lnTo>
                                        <a:lnTo>
                                          <a:pt x="122" y="11"/>
                                        </a:lnTo>
                                        <a:lnTo>
                                          <a:pt x="148" y="3"/>
                                        </a:lnTo>
                                        <a:lnTo>
                                          <a:pt x="169" y="0"/>
                                        </a:lnTo>
                                        <a:lnTo>
                                          <a:pt x="196" y="0"/>
                                        </a:lnTo>
                                        <a:lnTo>
                                          <a:pt x="233" y="2"/>
                                        </a:lnTo>
                                        <a:lnTo>
                                          <a:pt x="270" y="11"/>
                                        </a:lnTo>
                                        <a:lnTo>
                                          <a:pt x="294" y="26"/>
                                        </a:lnTo>
                                        <a:lnTo>
                                          <a:pt x="309" y="48"/>
                                        </a:lnTo>
                                        <a:lnTo>
                                          <a:pt x="325" y="75"/>
                                        </a:lnTo>
                                        <a:lnTo>
                                          <a:pt x="342" y="101"/>
                                        </a:lnTo>
                                        <a:lnTo>
                                          <a:pt x="360" y="123"/>
                                        </a:lnTo>
                                        <a:lnTo>
                                          <a:pt x="378" y="141"/>
                                        </a:lnTo>
                                        <a:lnTo>
                                          <a:pt x="400" y="167"/>
                                        </a:lnTo>
                                        <a:lnTo>
                                          <a:pt x="411" y="192"/>
                                        </a:lnTo>
                                        <a:lnTo>
                                          <a:pt x="411" y="210"/>
                                        </a:lnTo>
                                        <a:lnTo>
                                          <a:pt x="411" y="221"/>
                                        </a:lnTo>
                                        <a:lnTo>
                                          <a:pt x="404" y="238"/>
                                        </a:lnTo>
                                        <a:lnTo>
                                          <a:pt x="394" y="255"/>
                                        </a:lnTo>
                                        <a:lnTo>
                                          <a:pt x="381" y="273"/>
                                        </a:lnTo>
                                        <a:lnTo>
                                          <a:pt x="362" y="296"/>
                                        </a:lnTo>
                                        <a:lnTo>
                                          <a:pt x="348" y="313"/>
                                        </a:lnTo>
                                        <a:lnTo>
                                          <a:pt x="335" y="333"/>
                                        </a:lnTo>
                                        <a:lnTo>
                                          <a:pt x="330" y="345"/>
                                        </a:lnTo>
                                        <a:lnTo>
                                          <a:pt x="329" y="352"/>
                                        </a:lnTo>
                                        <a:lnTo>
                                          <a:pt x="332" y="357"/>
                                        </a:lnTo>
                                        <a:lnTo>
                                          <a:pt x="339" y="362"/>
                                        </a:lnTo>
                                        <a:lnTo>
                                          <a:pt x="309" y="396"/>
                                        </a:lnTo>
                                        <a:lnTo>
                                          <a:pt x="306" y="390"/>
                                        </a:lnTo>
                                        <a:lnTo>
                                          <a:pt x="289" y="380"/>
                                        </a:lnTo>
                                        <a:lnTo>
                                          <a:pt x="271" y="376"/>
                                        </a:lnTo>
                                        <a:lnTo>
                                          <a:pt x="251" y="374"/>
                                        </a:lnTo>
                                        <a:lnTo>
                                          <a:pt x="233" y="378"/>
                                        </a:lnTo>
                                        <a:lnTo>
                                          <a:pt x="208" y="384"/>
                                        </a:lnTo>
                                        <a:lnTo>
                                          <a:pt x="179" y="394"/>
                                        </a:lnTo>
                                        <a:lnTo>
                                          <a:pt x="157" y="401"/>
                                        </a:lnTo>
                                        <a:lnTo>
                                          <a:pt x="140" y="402"/>
                                        </a:lnTo>
                                        <a:lnTo>
                                          <a:pt x="123" y="402"/>
                                        </a:lnTo>
                                        <a:lnTo>
                                          <a:pt x="107" y="396"/>
                                        </a:lnTo>
                                        <a:lnTo>
                                          <a:pt x="89" y="387"/>
                                        </a:lnTo>
                                        <a:lnTo>
                                          <a:pt x="78" y="375"/>
                                        </a:lnTo>
                                        <a:lnTo>
                                          <a:pt x="63" y="360"/>
                                        </a:lnTo>
                                        <a:lnTo>
                                          <a:pt x="44" y="337"/>
                                        </a:lnTo>
                                        <a:lnTo>
                                          <a:pt x="25" y="306"/>
                                        </a:lnTo>
                                        <a:lnTo>
                                          <a:pt x="11" y="278"/>
                                        </a:lnTo>
                                        <a:lnTo>
                                          <a:pt x="0" y="249"/>
                                        </a:lnTo>
                                        <a:lnTo>
                                          <a:pt x="0" y="228"/>
                                        </a:lnTo>
                                        <a:lnTo>
                                          <a:pt x="1" y="210"/>
                                        </a:lnTo>
                                        <a:lnTo>
                                          <a:pt x="6" y="172"/>
                                        </a:lnTo>
                                        <a:lnTo>
                                          <a:pt x="13" y="130"/>
                                        </a:lnTo>
                                        <a:lnTo>
                                          <a:pt x="27" y="98"/>
                                        </a:lnTo>
                                        <a:lnTo>
                                          <a:pt x="43" y="74"/>
                                        </a:lnTo>
                                        <a:lnTo>
                                          <a:pt x="60" y="55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E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780" name="Freeform 15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58" y="1395"/>
                                    <a:ext cx="75" cy="7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55" y="49"/>
                                      </a:cxn>
                                      <a:cxn ang="0">
                                        <a:pos x="73" y="34"/>
                                      </a:cxn>
                                      <a:cxn ang="0">
                                        <a:pos x="91" y="20"/>
                                      </a:cxn>
                                      <a:cxn ang="0">
                                        <a:pos x="111" y="9"/>
                                      </a:cxn>
                                      <a:cxn ang="0">
                                        <a:pos x="135" y="2"/>
                                      </a:cxn>
                                      <a:cxn ang="0">
                                        <a:pos x="155" y="0"/>
                                      </a:cxn>
                                      <a:cxn ang="0">
                                        <a:pos x="180" y="0"/>
                                      </a:cxn>
                                      <a:cxn ang="0">
                                        <a:pos x="213" y="1"/>
                                      </a:cxn>
                                      <a:cxn ang="0">
                                        <a:pos x="247" y="9"/>
                                      </a:cxn>
                                      <a:cxn ang="0">
                                        <a:pos x="269" y="23"/>
                                      </a:cxn>
                                      <a:cxn ang="0">
                                        <a:pos x="283" y="44"/>
                                      </a:cxn>
                                      <a:cxn ang="0">
                                        <a:pos x="297" y="69"/>
                                      </a:cxn>
                                      <a:cxn ang="0">
                                        <a:pos x="314" y="92"/>
                                      </a:cxn>
                                      <a:cxn ang="0">
                                        <a:pos x="330" y="112"/>
                                      </a:cxn>
                                      <a:cxn ang="0">
                                        <a:pos x="347" y="129"/>
                                      </a:cxn>
                                      <a:cxn ang="0">
                                        <a:pos x="366" y="153"/>
                                      </a:cxn>
                                      <a:cxn ang="0">
                                        <a:pos x="376" y="175"/>
                                      </a:cxn>
                                      <a:cxn ang="0">
                                        <a:pos x="376" y="192"/>
                                      </a:cxn>
                                      <a:cxn ang="0">
                                        <a:pos x="376" y="202"/>
                                      </a:cxn>
                                      <a:cxn ang="0">
                                        <a:pos x="371" y="218"/>
                                      </a:cxn>
                                      <a:cxn ang="0">
                                        <a:pos x="361" y="234"/>
                                      </a:cxn>
                                      <a:cxn ang="0">
                                        <a:pos x="349" y="250"/>
                                      </a:cxn>
                                      <a:cxn ang="0">
                                        <a:pos x="332" y="271"/>
                                      </a:cxn>
                                      <a:cxn ang="0">
                                        <a:pos x="319" y="287"/>
                                      </a:cxn>
                                      <a:cxn ang="0">
                                        <a:pos x="307" y="306"/>
                                      </a:cxn>
                                      <a:cxn ang="0">
                                        <a:pos x="303" y="316"/>
                                      </a:cxn>
                                      <a:cxn ang="0">
                                        <a:pos x="302" y="323"/>
                                      </a:cxn>
                                      <a:cxn ang="0">
                                        <a:pos x="304" y="328"/>
                                      </a:cxn>
                                      <a:cxn ang="0">
                                        <a:pos x="310" y="331"/>
                                      </a:cxn>
                                      <a:cxn ang="0">
                                        <a:pos x="283" y="364"/>
                                      </a:cxn>
                                      <a:cxn ang="0">
                                        <a:pos x="280" y="357"/>
                                      </a:cxn>
                                      <a:cxn ang="0">
                                        <a:pos x="265" y="349"/>
                                      </a:cxn>
                                      <a:cxn ang="0">
                                        <a:pos x="248" y="344"/>
                                      </a:cxn>
                                      <a:cxn ang="0">
                                        <a:pos x="231" y="343"/>
                                      </a:cxn>
                                      <a:cxn ang="0">
                                        <a:pos x="213" y="346"/>
                                      </a:cxn>
                                      <a:cxn ang="0">
                                        <a:pos x="191" y="353"/>
                                      </a:cxn>
                                      <a:cxn ang="0">
                                        <a:pos x="164" y="362"/>
                                      </a:cxn>
                                      <a:cxn ang="0">
                                        <a:pos x="143" y="368"/>
                                      </a:cxn>
                                      <a:cxn ang="0">
                                        <a:pos x="128" y="368"/>
                                      </a:cxn>
                                      <a:cxn ang="0">
                                        <a:pos x="112" y="368"/>
                                      </a:cxn>
                                      <a:cxn ang="0">
                                        <a:pos x="97" y="364"/>
                                      </a:cxn>
                                      <a:cxn ang="0">
                                        <a:pos x="82" y="355"/>
                                      </a:cxn>
                                      <a:cxn ang="0">
                                        <a:pos x="71" y="343"/>
                                      </a:cxn>
                                      <a:cxn ang="0">
                                        <a:pos x="57" y="330"/>
                                      </a:cxn>
                                      <a:cxn ang="0">
                                        <a:pos x="40" y="309"/>
                                      </a:cxn>
                                      <a:cxn ang="0">
                                        <a:pos x="22" y="281"/>
                                      </a:cxn>
                                      <a:cxn ang="0">
                                        <a:pos x="10" y="254"/>
                                      </a:cxn>
                                      <a:cxn ang="0">
                                        <a:pos x="0" y="228"/>
                                      </a:cxn>
                                      <a:cxn ang="0">
                                        <a:pos x="0" y="210"/>
                                      </a:cxn>
                                      <a:cxn ang="0">
                                        <a:pos x="0" y="192"/>
                                      </a:cxn>
                                      <a:cxn ang="0">
                                        <a:pos x="5" y="158"/>
                                      </a:cxn>
                                      <a:cxn ang="0">
                                        <a:pos x="12" y="119"/>
                                      </a:cxn>
                                      <a:cxn ang="0">
                                        <a:pos x="24" y="89"/>
                                      </a:cxn>
                                      <a:cxn ang="0">
                                        <a:pos x="39" y="68"/>
                                      </a:cxn>
                                      <a:cxn ang="0">
                                        <a:pos x="55" y="49"/>
                                      </a:cxn>
                                    </a:cxnLst>
                                    <a:rect l="0" t="0" r="r" b="b"/>
                                    <a:pathLst>
                                      <a:path w="376" h="368">
                                        <a:moveTo>
                                          <a:pt x="55" y="49"/>
                                        </a:moveTo>
                                        <a:lnTo>
                                          <a:pt x="73" y="34"/>
                                        </a:lnTo>
                                        <a:lnTo>
                                          <a:pt x="91" y="20"/>
                                        </a:lnTo>
                                        <a:lnTo>
                                          <a:pt x="111" y="9"/>
                                        </a:lnTo>
                                        <a:lnTo>
                                          <a:pt x="135" y="2"/>
                                        </a:lnTo>
                                        <a:lnTo>
                                          <a:pt x="155" y="0"/>
                                        </a:lnTo>
                                        <a:lnTo>
                                          <a:pt x="180" y="0"/>
                                        </a:lnTo>
                                        <a:lnTo>
                                          <a:pt x="213" y="1"/>
                                        </a:lnTo>
                                        <a:lnTo>
                                          <a:pt x="247" y="9"/>
                                        </a:lnTo>
                                        <a:lnTo>
                                          <a:pt x="269" y="23"/>
                                        </a:lnTo>
                                        <a:lnTo>
                                          <a:pt x="283" y="44"/>
                                        </a:lnTo>
                                        <a:lnTo>
                                          <a:pt x="297" y="69"/>
                                        </a:lnTo>
                                        <a:lnTo>
                                          <a:pt x="314" y="92"/>
                                        </a:lnTo>
                                        <a:lnTo>
                                          <a:pt x="330" y="112"/>
                                        </a:lnTo>
                                        <a:lnTo>
                                          <a:pt x="347" y="129"/>
                                        </a:lnTo>
                                        <a:lnTo>
                                          <a:pt x="366" y="153"/>
                                        </a:lnTo>
                                        <a:lnTo>
                                          <a:pt x="376" y="175"/>
                                        </a:lnTo>
                                        <a:lnTo>
                                          <a:pt x="376" y="192"/>
                                        </a:lnTo>
                                        <a:lnTo>
                                          <a:pt x="376" y="202"/>
                                        </a:lnTo>
                                        <a:lnTo>
                                          <a:pt x="371" y="218"/>
                                        </a:lnTo>
                                        <a:lnTo>
                                          <a:pt x="361" y="234"/>
                                        </a:lnTo>
                                        <a:lnTo>
                                          <a:pt x="349" y="250"/>
                                        </a:lnTo>
                                        <a:lnTo>
                                          <a:pt x="332" y="271"/>
                                        </a:lnTo>
                                        <a:lnTo>
                                          <a:pt x="319" y="287"/>
                                        </a:lnTo>
                                        <a:lnTo>
                                          <a:pt x="307" y="306"/>
                                        </a:lnTo>
                                        <a:lnTo>
                                          <a:pt x="303" y="316"/>
                                        </a:lnTo>
                                        <a:lnTo>
                                          <a:pt x="302" y="323"/>
                                        </a:lnTo>
                                        <a:lnTo>
                                          <a:pt x="304" y="328"/>
                                        </a:lnTo>
                                        <a:lnTo>
                                          <a:pt x="310" y="331"/>
                                        </a:lnTo>
                                        <a:lnTo>
                                          <a:pt x="283" y="364"/>
                                        </a:lnTo>
                                        <a:lnTo>
                                          <a:pt x="280" y="357"/>
                                        </a:lnTo>
                                        <a:lnTo>
                                          <a:pt x="265" y="349"/>
                                        </a:lnTo>
                                        <a:lnTo>
                                          <a:pt x="248" y="344"/>
                                        </a:lnTo>
                                        <a:lnTo>
                                          <a:pt x="231" y="343"/>
                                        </a:lnTo>
                                        <a:lnTo>
                                          <a:pt x="213" y="346"/>
                                        </a:lnTo>
                                        <a:lnTo>
                                          <a:pt x="191" y="353"/>
                                        </a:lnTo>
                                        <a:lnTo>
                                          <a:pt x="164" y="362"/>
                                        </a:lnTo>
                                        <a:lnTo>
                                          <a:pt x="143" y="368"/>
                                        </a:lnTo>
                                        <a:lnTo>
                                          <a:pt x="128" y="368"/>
                                        </a:lnTo>
                                        <a:lnTo>
                                          <a:pt x="112" y="368"/>
                                        </a:lnTo>
                                        <a:lnTo>
                                          <a:pt x="97" y="364"/>
                                        </a:lnTo>
                                        <a:lnTo>
                                          <a:pt x="82" y="355"/>
                                        </a:lnTo>
                                        <a:lnTo>
                                          <a:pt x="71" y="343"/>
                                        </a:lnTo>
                                        <a:lnTo>
                                          <a:pt x="57" y="330"/>
                                        </a:lnTo>
                                        <a:lnTo>
                                          <a:pt x="40" y="309"/>
                                        </a:lnTo>
                                        <a:lnTo>
                                          <a:pt x="22" y="281"/>
                                        </a:lnTo>
                                        <a:lnTo>
                                          <a:pt x="10" y="254"/>
                                        </a:lnTo>
                                        <a:lnTo>
                                          <a:pt x="0" y="228"/>
                                        </a:lnTo>
                                        <a:lnTo>
                                          <a:pt x="0" y="210"/>
                                        </a:lnTo>
                                        <a:lnTo>
                                          <a:pt x="0" y="192"/>
                                        </a:lnTo>
                                        <a:lnTo>
                                          <a:pt x="5" y="158"/>
                                        </a:lnTo>
                                        <a:lnTo>
                                          <a:pt x="12" y="119"/>
                                        </a:lnTo>
                                        <a:lnTo>
                                          <a:pt x="24" y="89"/>
                                        </a:lnTo>
                                        <a:lnTo>
                                          <a:pt x="39" y="68"/>
                                        </a:lnTo>
                                        <a:lnTo>
                                          <a:pt x="55" y="49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C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6781" name="Group 15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35" y="1379"/>
                                <a:ext cx="37" cy="99"/>
                                <a:chOff x="3735" y="1379"/>
                                <a:chExt cx="37" cy="99"/>
                              </a:xfrm>
                            </p:grpSpPr>
                            <p:grpSp>
                              <p:nvGrpSpPr>
                                <p:cNvPr id="26782" name="Group 15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743" y="1379"/>
                                  <a:ext cx="21" cy="23"/>
                                  <a:chOff x="3743" y="1379"/>
                                  <a:chExt cx="21" cy="23"/>
                                </a:xfrm>
                              </p:grpSpPr>
                              <p:sp>
                                <p:nvSpPr>
                                  <p:cNvPr id="26783" name="Freeform 15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43" y="1379"/>
                                    <a:ext cx="21" cy="2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8" y="36"/>
                                      </a:cxn>
                                      <a:cxn ang="0">
                                        <a:pos x="28" y="24"/>
                                      </a:cxn>
                                      <a:cxn ang="0">
                                        <a:pos x="39" y="16"/>
                                      </a:cxn>
                                      <a:cxn ang="0">
                                        <a:pos x="52" y="8"/>
                                      </a:cxn>
                                      <a:cxn ang="0">
                                        <a:pos x="68" y="2"/>
                                      </a:cxn>
                                      <a:cxn ang="0">
                                        <a:pos x="80" y="0"/>
                                      </a:cxn>
                                      <a:cxn ang="0">
                                        <a:pos x="91" y="3"/>
                                      </a:cxn>
                                      <a:cxn ang="0">
                                        <a:pos x="101" y="10"/>
                                      </a:cxn>
                                      <a:cxn ang="0">
                                        <a:pos x="105" y="22"/>
                                      </a:cxn>
                                      <a:cxn ang="0">
                                        <a:pos x="107" y="34"/>
                                      </a:cxn>
                                      <a:cxn ang="0">
                                        <a:pos x="104" y="50"/>
                                      </a:cxn>
                                      <a:cxn ang="0">
                                        <a:pos x="97" y="65"/>
                                      </a:cxn>
                                      <a:cxn ang="0">
                                        <a:pos x="89" y="78"/>
                                      </a:cxn>
                                      <a:cxn ang="0">
                                        <a:pos x="79" y="90"/>
                                      </a:cxn>
                                      <a:cxn ang="0">
                                        <a:pos x="67" y="101"/>
                                      </a:cxn>
                                      <a:cxn ang="0">
                                        <a:pos x="53" y="111"/>
                                      </a:cxn>
                                      <a:cxn ang="0">
                                        <a:pos x="39" y="116"/>
                                      </a:cxn>
                                      <a:cxn ang="0">
                                        <a:pos x="26" y="117"/>
                                      </a:cxn>
                                      <a:cxn ang="0">
                                        <a:pos x="14" y="113"/>
                                      </a:cxn>
                                      <a:cxn ang="0">
                                        <a:pos x="7" y="103"/>
                                      </a:cxn>
                                      <a:cxn ang="0">
                                        <a:pos x="2" y="92"/>
                                      </a:cxn>
                                      <a:cxn ang="0">
                                        <a:pos x="0" y="78"/>
                                      </a:cxn>
                                      <a:cxn ang="0">
                                        <a:pos x="4" y="63"/>
                                      </a:cxn>
                                      <a:cxn ang="0">
                                        <a:pos x="8" y="51"/>
                                      </a:cxn>
                                      <a:cxn ang="0">
                                        <a:pos x="18" y="36"/>
                                      </a:cxn>
                                    </a:cxnLst>
                                    <a:rect l="0" t="0" r="r" b="b"/>
                                    <a:pathLst>
                                      <a:path w="107" h="117">
                                        <a:moveTo>
                                          <a:pt x="18" y="36"/>
                                        </a:moveTo>
                                        <a:lnTo>
                                          <a:pt x="28" y="24"/>
                                        </a:lnTo>
                                        <a:lnTo>
                                          <a:pt x="39" y="16"/>
                                        </a:lnTo>
                                        <a:lnTo>
                                          <a:pt x="52" y="8"/>
                                        </a:lnTo>
                                        <a:lnTo>
                                          <a:pt x="68" y="2"/>
                                        </a:lnTo>
                                        <a:lnTo>
                                          <a:pt x="80" y="0"/>
                                        </a:lnTo>
                                        <a:lnTo>
                                          <a:pt x="91" y="3"/>
                                        </a:lnTo>
                                        <a:lnTo>
                                          <a:pt x="101" y="10"/>
                                        </a:lnTo>
                                        <a:lnTo>
                                          <a:pt x="105" y="22"/>
                                        </a:lnTo>
                                        <a:lnTo>
                                          <a:pt x="107" y="34"/>
                                        </a:lnTo>
                                        <a:lnTo>
                                          <a:pt x="104" y="50"/>
                                        </a:lnTo>
                                        <a:lnTo>
                                          <a:pt x="97" y="65"/>
                                        </a:lnTo>
                                        <a:lnTo>
                                          <a:pt x="89" y="78"/>
                                        </a:lnTo>
                                        <a:lnTo>
                                          <a:pt x="79" y="90"/>
                                        </a:lnTo>
                                        <a:lnTo>
                                          <a:pt x="67" y="101"/>
                                        </a:lnTo>
                                        <a:lnTo>
                                          <a:pt x="53" y="111"/>
                                        </a:lnTo>
                                        <a:lnTo>
                                          <a:pt x="39" y="116"/>
                                        </a:lnTo>
                                        <a:lnTo>
                                          <a:pt x="26" y="117"/>
                                        </a:lnTo>
                                        <a:lnTo>
                                          <a:pt x="14" y="113"/>
                                        </a:lnTo>
                                        <a:lnTo>
                                          <a:pt x="7" y="103"/>
                                        </a:lnTo>
                                        <a:lnTo>
                                          <a:pt x="2" y="92"/>
                                        </a:lnTo>
                                        <a:lnTo>
                                          <a:pt x="0" y="78"/>
                                        </a:lnTo>
                                        <a:lnTo>
                                          <a:pt x="4" y="63"/>
                                        </a:lnTo>
                                        <a:lnTo>
                                          <a:pt x="8" y="51"/>
                                        </a:lnTo>
                                        <a:lnTo>
                                          <a:pt x="18" y="3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784" name="Freeform 16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48" y="1383"/>
                                    <a:ext cx="11" cy="1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9" y="20"/>
                                      </a:cxn>
                                      <a:cxn ang="0">
                                        <a:pos x="14" y="14"/>
                                      </a:cxn>
                                      <a:cxn ang="0">
                                        <a:pos x="21" y="8"/>
                                      </a:cxn>
                                      <a:cxn ang="0">
                                        <a:pos x="27" y="5"/>
                                      </a:cxn>
                                      <a:cxn ang="0">
                                        <a:pos x="36" y="2"/>
                                      </a:cxn>
                                      <a:cxn ang="0">
                                        <a:pos x="42" y="0"/>
                                      </a:cxn>
                                      <a:cxn ang="0">
                                        <a:pos x="48" y="2"/>
                                      </a:cxn>
                                      <a:cxn ang="0">
                                        <a:pos x="53" y="6"/>
                                      </a:cxn>
                                      <a:cxn ang="0">
                                        <a:pos x="55" y="12"/>
                                      </a:cxn>
                                      <a:cxn ang="0">
                                        <a:pos x="56" y="19"/>
                                      </a:cxn>
                                      <a:cxn ang="0">
                                        <a:pos x="55" y="28"/>
                                      </a:cxn>
                                      <a:cxn ang="0">
                                        <a:pos x="52" y="37"/>
                                      </a:cxn>
                                      <a:cxn ang="0">
                                        <a:pos x="48" y="44"/>
                                      </a:cxn>
                                      <a:cxn ang="0">
                                        <a:pos x="42" y="50"/>
                                      </a:cxn>
                                      <a:cxn ang="0">
                                        <a:pos x="36" y="58"/>
                                      </a:cxn>
                                      <a:cxn ang="0">
                                        <a:pos x="28" y="62"/>
                                      </a:cxn>
                                      <a:cxn ang="0">
                                        <a:pos x="21" y="65"/>
                                      </a:cxn>
                                      <a:cxn ang="0">
                                        <a:pos x="14" y="65"/>
                                      </a:cxn>
                                      <a:cxn ang="0">
                                        <a:pos x="8" y="63"/>
                                      </a:cxn>
                                      <a:cxn ang="0">
                                        <a:pos x="3" y="58"/>
                                      </a:cxn>
                                      <a:cxn ang="0">
                                        <a:pos x="0" y="51"/>
                                      </a:cxn>
                                      <a:cxn ang="0">
                                        <a:pos x="0" y="44"/>
                                      </a:cxn>
                                      <a:cxn ang="0">
                                        <a:pos x="1" y="36"/>
                                      </a:cxn>
                                      <a:cxn ang="0">
                                        <a:pos x="3" y="28"/>
                                      </a:cxn>
                                      <a:cxn ang="0">
                                        <a:pos x="9" y="20"/>
                                      </a:cxn>
                                    </a:cxnLst>
                                    <a:rect l="0" t="0" r="r" b="b"/>
                                    <a:pathLst>
                                      <a:path w="56" h="65">
                                        <a:moveTo>
                                          <a:pt x="9" y="20"/>
                                        </a:moveTo>
                                        <a:lnTo>
                                          <a:pt x="14" y="14"/>
                                        </a:lnTo>
                                        <a:lnTo>
                                          <a:pt x="21" y="8"/>
                                        </a:lnTo>
                                        <a:lnTo>
                                          <a:pt x="27" y="5"/>
                                        </a:lnTo>
                                        <a:lnTo>
                                          <a:pt x="36" y="2"/>
                                        </a:lnTo>
                                        <a:lnTo>
                                          <a:pt x="42" y="0"/>
                                        </a:lnTo>
                                        <a:lnTo>
                                          <a:pt x="48" y="2"/>
                                        </a:lnTo>
                                        <a:lnTo>
                                          <a:pt x="53" y="6"/>
                                        </a:lnTo>
                                        <a:lnTo>
                                          <a:pt x="55" y="12"/>
                                        </a:lnTo>
                                        <a:lnTo>
                                          <a:pt x="56" y="19"/>
                                        </a:lnTo>
                                        <a:lnTo>
                                          <a:pt x="55" y="28"/>
                                        </a:lnTo>
                                        <a:lnTo>
                                          <a:pt x="52" y="37"/>
                                        </a:lnTo>
                                        <a:lnTo>
                                          <a:pt x="48" y="44"/>
                                        </a:lnTo>
                                        <a:lnTo>
                                          <a:pt x="42" y="50"/>
                                        </a:lnTo>
                                        <a:lnTo>
                                          <a:pt x="36" y="58"/>
                                        </a:lnTo>
                                        <a:lnTo>
                                          <a:pt x="28" y="62"/>
                                        </a:lnTo>
                                        <a:lnTo>
                                          <a:pt x="21" y="65"/>
                                        </a:lnTo>
                                        <a:lnTo>
                                          <a:pt x="14" y="65"/>
                                        </a:lnTo>
                                        <a:lnTo>
                                          <a:pt x="8" y="63"/>
                                        </a:lnTo>
                                        <a:lnTo>
                                          <a:pt x="3" y="58"/>
                                        </a:lnTo>
                                        <a:lnTo>
                                          <a:pt x="0" y="51"/>
                                        </a:lnTo>
                                        <a:lnTo>
                                          <a:pt x="0" y="44"/>
                                        </a:lnTo>
                                        <a:lnTo>
                                          <a:pt x="1" y="36"/>
                                        </a:lnTo>
                                        <a:lnTo>
                                          <a:pt x="3" y="28"/>
                                        </a:lnTo>
                                        <a:lnTo>
                                          <a:pt x="9" y="2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60006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6785" name="Freeform 16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35" y="1426"/>
                                  <a:ext cx="21" cy="2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9" y="36"/>
                                    </a:cxn>
                                    <a:cxn ang="0">
                                      <a:pos x="78" y="25"/>
                                    </a:cxn>
                                    <a:cxn ang="0">
                                      <a:pos x="67" y="16"/>
                                    </a:cxn>
                                    <a:cxn ang="0">
                                      <a:pos x="55" y="8"/>
                                    </a:cxn>
                                    <a:cxn ang="0">
                                      <a:pos x="38" y="2"/>
                                    </a:cxn>
                                    <a:cxn ang="0">
                                      <a:pos x="27" y="0"/>
                                    </a:cxn>
                                    <a:cxn ang="0">
                                      <a:pos x="16" y="3"/>
                                    </a:cxn>
                                    <a:cxn ang="0">
                                      <a:pos x="6" y="11"/>
                                    </a:cxn>
                                    <a:cxn ang="0">
                                      <a:pos x="2" y="22"/>
                                    </a:cxn>
                                    <a:cxn ang="0">
                                      <a:pos x="0" y="34"/>
                                    </a:cxn>
                                    <a:cxn ang="0">
                                      <a:pos x="3" y="50"/>
                                    </a:cxn>
                                    <a:cxn ang="0">
                                      <a:pos x="9" y="65"/>
                                    </a:cxn>
                                    <a:cxn ang="0">
                                      <a:pos x="18" y="78"/>
                                    </a:cxn>
                                    <a:cxn ang="0">
                                      <a:pos x="28" y="89"/>
                                    </a:cxn>
                                    <a:cxn ang="0">
                                      <a:pos x="39" y="100"/>
                                    </a:cxn>
                                    <a:cxn ang="0">
                                      <a:pos x="53" y="110"/>
                                    </a:cxn>
                                    <a:cxn ang="0">
                                      <a:pos x="67" y="115"/>
                                    </a:cxn>
                                    <a:cxn ang="0">
                                      <a:pos x="80" y="116"/>
                                    </a:cxn>
                                    <a:cxn ang="0">
                                      <a:pos x="92" y="112"/>
                                    </a:cxn>
                                    <a:cxn ang="0">
                                      <a:pos x="100" y="102"/>
                                    </a:cxn>
                                    <a:cxn ang="0">
                                      <a:pos x="105" y="91"/>
                                    </a:cxn>
                                    <a:cxn ang="0">
                                      <a:pos x="106" y="78"/>
                                    </a:cxn>
                                    <a:cxn ang="0">
                                      <a:pos x="103" y="63"/>
                                    </a:cxn>
                                    <a:cxn ang="0">
                                      <a:pos x="99" y="51"/>
                                    </a:cxn>
                                    <a:cxn ang="0">
                                      <a:pos x="89" y="36"/>
                                    </a:cxn>
                                  </a:cxnLst>
                                  <a:rect l="0" t="0" r="r" b="b"/>
                                  <a:pathLst>
                                    <a:path w="106" h="116">
                                      <a:moveTo>
                                        <a:pt x="89" y="36"/>
                                      </a:moveTo>
                                      <a:lnTo>
                                        <a:pt x="78" y="25"/>
                                      </a:lnTo>
                                      <a:lnTo>
                                        <a:pt x="67" y="16"/>
                                      </a:lnTo>
                                      <a:lnTo>
                                        <a:pt x="55" y="8"/>
                                      </a:lnTo>
                                      <a:lnTo>
                                        <a:pt x="38" y="2"/>
                                      </a:lnTo>
                                      <a:lnTo>
                                        <a:pt x="27" y="0"/>
                                      </a:lnTo>
                                      <a:lnTo>
                                        <a:pt x="16" y="3"/>
                                      </a:lnTo>
                                      <a:lnTo>
                                        <a:pt x="6" y="11"/>
                                      </a:lnTo>
                                      <a:lnTo>
                                        <a:pt x="2" y="22"/>
                                      </a:lnTo>
                                      <a:lnTo>
                                        <a:pt x="0" y="34"/>
                                      </a:lnTo>
                                      <a:lnTo>
                                        <a:pt x="3" y="50"/>
                                      </a:lnTo>
                                      <a:lnTo>
                                        <a:pt x="9" y="65"/>
                                      </a:lnTo>
                                      <a:lnTo>
                                        <a:pt x="18" y="78"/>
                                      </a:lnTo>
                                      <a:lnTo>
                                        <a:pt x="28" y="89"/>
                                      </a:lnTo>
                                      <a:lnTo>
                                        <a:pt x="39" y="100"/>
                                      </a:lnTo>
                                      <a:lnTo>
                                        <a:pt x="53" y="110"/>
                                      </a:lnTo>
                                      <a:lnTo>
                                        <a:pt x="67" y="115"/>
                                      </a:lnTo>
                                      <a:lnTo>
                                        <a:pt x="80" y="116"/>
                                      </a:lnTo>
                                      <a:lnTo>
                                        <a:pt x="92" y="112"/>
                                      </a:lnTo>
                                      <a:lnTo>
                                        <a:pt x="100" y="102"/>
                                      </a:lnTo>
                                      <a:lnTo>
                                        <a:pt x="105" y="91"/>
                                      </a:lnTo>
                                      <a:lnTo>
                                        <a:pt x="106" y="78"/>
                                      </a:lnTo>
                                      <a:lnTo>
                                        <a:pt x="103" y="63"/>
                                      </a:lnTo>
                                      <a:lnTo>
                                        <a:pt x="99" y="51"/>
                                      </a:lnTo>
                                      <a:lnTo>
                                        <a:pt x="89" y="3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786" name="Freeform 16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53" y="1454"/>
                                  <a:ext cx="19" cy="2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3" y="38"/>
                                    </a:cxn>
                                    <a:cxn ang="0">
                                      <a:pos x="75" y="23"/>
                                    </a:cxn>
                                    <a:cxn ang="0">
                                      <a:pos x="66" y="11"/>
                                    </a:cxn>
                                    <a:cxn ang="0">
                                      <a:pos x="54" y="4"/>
                                    </a:cxn>
                                    <a:cxn ang="0">
                                      <a:pos x="39" y="0"/>
                                    </a:cxn>
                                    <a:cxn ang="0">
                                      <a:pos x="28" y="3"/>
                                    </a:cxn>
                                    <a:cxn ang="0">
                                      <a:pos x="19" y="10"/>
                                    </a:cxn>
                                    <a:cxn ang="0">
                                      <a:pos x="8" y="19"/>
                                    </a:cxn>
                                    <a:cxn ang="0">
                                      <a:pos x="2" y="30"/>
                                    </a:cxn>
                                    <a:cxn ang="0">
                                      <a:pos x="0" y="39"/>
                                    </a:cxn>
                                    <a:cxn ang="0">
                                      <a:pos x="1" y="50"/>
                                    </a:cxn>
                                    <a:cxn ang="0">
                                      <a:pos x="3" y="64"/>
                                    </a:cxn>
                                    <a:cxn ang="0">
                                      <a:pos x="11" y="80"/>
                                    </a:cxn>
                                    <a:cxn ang="0">
                                      <a:pos x="20" y="92"/>
                                    </a:cxn>
                                    <a:cxn ang="0">
                                      <a:pos x="29" y="103"/>
                                    </a:cxn>
                                    <a:cxn ang="0">
                                      <a:pos x="43" y="113"/>
                                    </a:cxn>
                                    <a:cxn ang="0">
                                      <a:pos x="57" y="118"/>
                                    </a:cxn>
                                    <a:cxn ang="0">
                                      <a:pos x="71" y="119"/>
                                    </a:cxn>
                                    <a:cxn ang="0">
                                      <a:pos x="82" y="115"/>
                                    </a:cxn>
                                    <a:cxn ang="0">
                                      <a:pos x="90" y="105"/>
                                    </a:cxn>
                                    <a:cxn ang="0">
                                      <a:pos x="95" y="94"/>
                                    </a:cxn>
                                    <a:cxn ang="0">
                                      <a:pos x="96" y="80"/>
                                    </a:cxn>
                                    <a:cxn ang="0">
                                      <a:pos x="93" y="65"/>
                                    </a:cxn>
                                    <a:cxn ang="0">
                                      <a:pos x="90" y="51"/>
                                    </a:cxn>
                                    <a:cxn ang="0">
                                      <a:pos x="83" y="38"/>
                                    </a:cxn>
                                  </a:cxnLst>
                                  <a:rect l="0" t="0" r="r" b="b"/>
                                  <a:pathLst>
                                    <a:path w="96" h="119">
                                      <a:moveTo>
                                        <a:pt x="83" y="38"/>
                                      </a:moveTo>
                                      <a:lnTo>
                                        <a:pt x="75" y="23"/>
                                      </a:lnTo>
                                      <a:lnTo>
                                        <a:pt x="66" y="11"/>
                                      </a:lnTo>
                                      <a:lnTo>
                                        <a:pt x="54" y="4"/>
                                      </a:lnTo>
                                      <a:lnTo>
                                        <a:pt x="39" y="0"/>
                                      </a:lnTo>
                                      <a:lnTo>
                                        <a:pt x="28" y="3"/>
                                      </a:lnTo>
                                      <a:lnTo>
                                        <a:pt x="19" y="10"/>
                                      </a:lnTo>
                                      <a:lnTo>
                                        <a:pt x="8" y="19"/>
                                      </a:lnTo>
                                      <a:lnTo>
                                        <a:pt x="2" y="30"/>
                                      </a:lnTo>
                                      <a:lnTo>
                                        <a:pt x="0" y="39"/>
                                      </a:lnTo>
                                      <a:lnTo>
                                        <a:pt x="1" y="50"/>
                                      </a:lnTo>
                                      <a:lnTo>
                                        <a:pt x="3" y="64"/>
                                      </a:lnTo>
                                      <a:lnTo>
                                        <a:pt x="11" y="80"/>
                                      </a:lnTo>
                                      <a:lnTo>
                                        <a:pt x="20" y="92"/>
                                      </a:lnTo>
                                      <a:lnTo>
                                        <a:pt x="29" y="103"/>
                                      </a:lnTo>
                                      <a:lnTo>
                                        <a:pt x="43" y="113"/>
                                      </a:lnTo>
                                      <a:lnTo>
                                        <a:pt x="57" y="118"/>
                                      </a:lnTo>
                                      <a:lnTo>
                                        <a:pt x="71" y="119"/>
                                      </a:lnTo>
                                      <a:lnTo>
                                        <a:pt x="82" y="115"/>
                                      </a:lnTo>
                                      <a:lnTo>
                                        <a:pt x="90" y="105"/>
                                      </a:lnTo>
                                      <a:lnTo>
                                        <a:pt x="95" y="94"/>
                                      </a:lnTo>
                                      <a:lnTo>
                                        <a:pt x="96" y="80"/>
                                      </a:lnTo>
                                      <a:lnTo>
                                        <a:pt x="93" y="65"/>
                                      </a:lnTo>
                                      <a:lnTo>
                                        <a:pt x="90" y="51"/>
                                      </a:lnTo>
                                      <a:lnTo>
                                        <a:pt x="83" y="3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6787" name="Group 16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01" y="1428"/>
                              <a:ext cx="137" cy="127"/>
                              <a:chOff x="3801" y="1428"/>
                              <a:chExt cx="137" cy="127"/>
                            </a:xfrm>
                          </p:grpSpPr>
                          <p:sp>
                            <p:nvSpPr>
                              <p:cNvPr id="26788" name="Freeform 16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33" y="1458"/>
                                <a:ext cx="80" cy="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" y="0"/>
                                  </a:cxn>
                                  <a:cxn ang="0">
                                    <a:pos x="3" y="36"/>
                                  </a:cxn>
                                  <a:cxn ang="0">
                                    <a:pos x="0" y="65"/>
                                  </a:cxn>
                                  <a:cxn ang="0">
                                    <a:pos x="6" y="97"/>
                                  </a:cxn>
                                  <a:cxn ang="0">
                                    <a:pos x="19" y="120"/>
                                  </a:cxn>
                                  <a:cxn ang="0">
                                    <a:pos x="35" y="134"/>
                                  </a:cxn>
                                  <a:cxn ang="0">
                                    <a:pos x="62" y="155"/>
                                  </a:cxn>
                                  <a:cxn ang="0">
                                    <a:pos x="89" y="171"/>
                                  </a:cxn>
                                  <a:cxn ang="0">
                                    <a:pos x="127" y="189"/>
                                  </a:cxn>
                                  <a:cxn ang="0">
                                    <a:pos x="169" y="204"/>
                                  </a:cxn>
                                  <a:cxn ang="0">
                                    <a:pos x="209" y="217"/>
                                  </a:cxn>
                                  <a:cxn ang="0">
                                    <a:pos x="251" y="231"/>
                                  </a:cxn>
                                  <a:cxn ang="0">
                                    <a:pos x="283" y="246"/>
                                  </a:cxn>
                                  <a:cxn ang="0">
                                    <a:pos x="316" y="265"/>
                                  </a:cxn>
                                  <a:cxn ang="0">
                                    <a:pos x="347" y="287"/>
                                  </a:cxn>
                                  <a:cxn ang="0">
                                    <a:pos x="374" y="310"/>
                                  </a:cxn>
                                  <a:cxn ang="0">
                                    <a:pos x="400" y="338"/>
                                  </a:cxn>
                                </a:cxnLst>
                                <a:rect l="0" t="0" r="r" b="b"/>
                                <a:pathLst>
                                  <a:path w="400" h="338">
                                    <a:moveTo>
                                      <a:pt x="10" y="0"/>
                                    </a:moveTo>
                                    <a:lnTo>
                                      <a:pt x="3" y="3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6" y="97"/>
                                    </a:lnTo>
                                    <a:lnTo>
                                      <a:pt x="19" y="120"/>
                                    </a:lnTo>
                                    <a:lnTo>
                                      <a:pt x="35" y="134"/>
                                    </a:lnTo>
                                    <a:lnTo>
                                      <a:pt x="62" y="155"/>
                                    </a:lnTo>
                                    <a:lnTo>
                                      <a:pt x="89" y="171"/>
                                    </a:lnTo>
                                    <a:lnTo>
                                      <a:pt x="127" y="189"/>
                                    </a:lnTo>
                                    <a:lnTo>
                                      <a:pt x="169" y="204"/>
                                    </a:lnTo>
                                    <a:lnTo>
                                      <a:pt x="209" y="217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283" y="246"/>
                                    </a:lnTo>
                                    <a:lnTo>
                                      <a:pt x="316" y="265"/>
                                    </a:lnTo>
                                    <a:lnTo>
                                      <a:pt x="347" y="287"/>
                                    </a:lnTo>
                                    <a:lnTo>
                                      <a:pt x="374" y="310"/>
                                    </a:lnTo>
                                    <a:lnTo>
                                      <a:pt x="400" y="338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789" name="Freeform 16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1" y="1472"/>
                                <a:ext cx="94" cy="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35" y="9"/>
                                  </a:cxn>
                                  <a:cxn ang="0">
                                    <a:pos x="68" y="18"/>
                                  </a:cxn>
                                  <a:cxn ang="0">
                                    <a:pos x="100" y="31"/>
                                  </a:cxn>
                                  <a:cxn ang="0">
                                    <a:pos x="123" y="45"/>
                                  </a:cxn>
                                  <a:cxn ang="0">
                                    <a:pos x="142" y="68"/>
                                  </a:cxn>
                                  <a:cxn ang="0">
                                    <a:pos x="158" y="97"/>
                                  </a:cxn>
                                  <a:cxn ang="0">
                                    <a:pos x="168" y="123"/>
                                  </a:cxn>
                                  <a:cxn ang="0">
                                    <a:pos x="178" y="155"/>
                                  </a:cxn>
                                  <a:cxn ang="0">
                                    <a:pos x="189" y="192"/>
                                  </a:cxn>
                                  <a:cxn ang="0">
                                    <a:pos x="203" y="224"/>
                                  </a:cxn>
                                  <a:cxn ang="0">
                                    <a:pos x="223" y="254"/>
                                  </a:cxn>
                                  <a:cxn ang="0">
                                    <a:pos x="246" y="286"/>
                                  </a:cxn>
                                  <a:cxn ang="0">
                                    <a:pos x="266" y="309"/>
                                  </a:cxn>
                                  <a:cxn ang="0">
                                    <a:pos x="295" y="332"/>
                                  </a:cxn>
                                  <a:cxn ang="0">
                                    <a:pos x="325" y="351"/>
                                  </a:cxn>
                                  <a:cxn ang="0">
                                    <a:pos x="361" y="367"/>
                                  </a:cxn>
                                  <a:cxn ang="0">
                                    <a:pos x="402" y="385"/>
                                  </a:cxn>
                                  <a:cxn ang="0">
                                    <a:pos x="437" y="399"/>
                                  </a:cxn>
                                  <a:cxn ang="0">
                                    <a:pos x="467" y="412"/>
                                  </a:cxn>
                                </a:cxnLst>
                                <a:rect l="0" t="0" r="r" b="b"/>
                                <a:pathLst>
                                  <a:path w="467" h="412">
                                    <a:moveTo>
                                      <a:pt x="0" y="0"/>
                                    </a:moveTo>
                                    <a:lnTo>
                                      <a:pt x="35" y="9"/>
                                    </a:lnTo>
                                    <a:lnTo>
                                      <a:pt x="68" y="18"/>
                                    </a:lnTo>
                                    <a:lnTo>
                                      <a:pt x="100" y="31"/>
                                    </a:lnTo>
                                    <a:lnTo>
                                      <a:pt x="123" y="45"/>
                                    </a:lnTo>
                                    <a:lnTo>
                                      <a:pt x="142" y="68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78" y="155"/>
                                    </a:lnTo>
                                    <a:lnTo>
                                      <a:pt x="189" y="192"/>
                                    </a:lnTo>
                                    <a:lnTo>
                                      <a:pt x="203" y="224"/>
                                    </a:lnTo>
                                    <a:lnTo>
                                      <a:pt x="223" y="254"/>
                                    </a:lnTo>
                                    <a:lnTo>
                                      <a:pt x="246" y="286"/>
                                    </a:lnTo>
                                    <a:lnTo>
                                      <a:pt x="266" y="309"/>
                                    </a:lnTo>
                                    <a:lnTo>
                                      <a:pt x="295" y="332"/>
                                    </a:lnTo>
                                    <a:lnTo>
                                      <a:pt x="325" y="351"/>
                                    </a:lnTo>
                                    <a:lnTo>
                                      <a:pt x="361" y="367"/>
                                    </a:lnTo>
                                    <a:lnTo>
                                      <a:pt x="402" y="385"/>
                                    </a:lnTo>
                                    <a:lnTo>
                                      <a:pt x="437" y="399"/>
                                    </a:lnTo>
                                    <a:lnTo>
                                      <a:pt x="467" y="412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790" name="Freeform 16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8" y="1428"/>
                                <a:ext cx="130" cy="12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8" y="43"/>
                                  </a:cxn>
                                  <a:cxn ang="0">
                                    <a:pos x="20" y="87"/>
                                  </a:cxn>
                                  <a:cxn ang="0">
                                    <a:pos x="37" y="135"/>
                                  </a:cxn>
                                  <a:cxn ang="0">
                                    <a:pos x="58" y="172"/>
                                  </a:cxn>
                                  <a:cxn ang="0">
                                    <a:pos x="88" y="213"/>
                                  </a:cxn>
                                  <a:cxn ang="0">
                                    <a:pos x="110" y="249"/>
                                  </a:cxn>
                                  <a:cxn ang="0">
                                    <a:pos x="136" y="294"/>
                                  </a:cxn>
                                  <a:cxn ang="0">
                                    <a:pos x="166" y="345"/>
                                  </a:cxn>
                                  <a:cxn ang="0">
                                    <a:pos x="186" y="374"/>
                                  </a:cxn>
                                  <a:cxn ang="0">
                                    <a:pos x="210" y="404"/>
                                  </a:cxn>
                                  <a:cxn ang="0">
                                    <a:pos x="238" y="435"/>
                                  </a:cxn>
                                  <a:cxn ang="0">
                                    <a:pos x="274" y="468"/>
                                  </a:cxn>
                                  <a:cxn ang="0">
                                    <a:pos x="320" y="507"/>
                                  </a:cxn>
                                  <a:cxn ang="0">
                                    <a:pos x="361" y="538"/>
                                  </a:cxn>
                                  <a:cxn ang="0">
                                    <a:pos x="407" y="564"/>
                                  </a:cxn>
                                  <a:cxn ang="0">
                                    <a:pos x="456" y="586"/>
                                  </a:cxn>
                                  <a:cxn ang="0">
                                    <a:pos x="511" y="607"/>
                                  </a:cxn>
                                  <a:cxn ang="0">
                                    <a:pos x="554" y="619"/>
                                  </a:cxn>
                                  <a:cxn ang="0">
                                    <a:pos x="604" y="628"/>
                                  </a:cxn>
                                  <a:cxn ang="0">
                                    <a:pos x="651" y="633"/>
                                  </a:cxn>
                                </a:cxnLst>
                                <a:rect l="0" t="0" r="r" b="b"/>
                                <a:pathLst>
                                  <a:path w="651" h="633">
                                    <a:moveTo>
                                      <a:pt x="0" y="0"/>
                                    </a:moveTo>
                                    <a:lnTo>
                                      <a:pt x="8" y="43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37" y="135"/>
                                    </a:lnTo>
                                    <a:lnTo>
                                      <a:pt x="58" y="172"/>
                                    </a:lnTo>
                                    <a:lnTo>
                                      <a:pt x="88" y="213"/>
                                    </a:lnTo>
                                    <a:lnTo>
                                      <a:pt x="110" y="249"/>
                                    </a:lnTo>
                                    <a:lnTo>
                                      <a:pt x="136" y="294"/>
                                    </a:lnTo>
                                    <a:lnTo>
                                      <a:pt x="166" y="345"/>
                                    </a:lnTo>
                                    <a:lnTo>
                                      <a:pt x="186" y="374"/>
                                    </a:lnTo>
                                    <a:lnTo>
                                      <a:pt x="210" y="404"/>
                                    </a:lnTo>
                                    <a:lnTo>
                                      <a:pt x="238" y="435"/>
                                    </a:lnTo>
                                    <a:lnTo>
                                      <a:pt x="274" y="468"/>
                                    </a:lnTo>
                                    <a:lnTo>
                                      <a:pt x="320" y="507"/>
                                    </a:lnTo>
                                    <a:lnTo>
                                      <a:pt x="361" y="538"/>
                                    </a:lnTo>
                                    <a:lnTo>
                                      <a:pt x="407" y="564"/>
                                    </a:lnTo>
                                    <a:lnTo>
                                      <a:pt x="456" y="586"/>
                                    </a:lnTo>
                                    <a:lnTo>
                                      <a:pt x="511" y="607"/>
                                    </a:lnTo>
                                    <a:lnTo>
                                      <a:pt x="554" y="619"/>
                                    </a:lnTo>
                                    <a:lnTo>
                                      <a:pt x="604" y="628"/>
                                    </a:lnTo>
                                    <a:lnTo>
                                      <a:pt x="651" y="633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26791" name="Group 1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8" y="1425"/>
                        <a:ext cx="197" cy="160"/>
                        <a:chOff x="3838" y="1425"/>
                        <a:chExt cx="197" cy="160"/>
                      </a:xfrm>
                    </p:grpSpPr>
                    <p:grpSp>
                      <p:nvGrpSpPr>
                        <p:cNvPr id="26792" name="Group 1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13" y="1506"/>
                          <a:ext cx="121" cy="79"/>
                          <a:chOff x="3913" y="1506"/>
                          <a:chExt cx="121" cy="79"/>
                        </a:xfrm>
                      </p:grpSpPr>
                      <p:grpSp>
                        <p:nvGrpSpPr>
                          <p:cNvPr id="26793" name="Group 1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86" y="1506"/>
                            <a:ext cx="48" cy="39"/>
                            <a:chOff x="3986" y="1506"/>
                            <a:chExt cx="48" cy="39"/>
                          </a:xfrm>
                        </p:grpSpPr>
                        <p:sp>
                          <p:nvSpPr>
                            <p:cNvPr id="26794" name="Freeform 1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06" y="1508"/>
                              <a:ext cx="6" cy="2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5" y="0"/>
                                </a:cxn>
                                <a:cxn ang="0">
                                  <a:pos x="23" y="22"/>
                                </a:cxn>
                                <a:cxn ang="0">
                                  <a:pos x="29" y="54"/>
                                </a:cxn>
                                <a:cxn ang="0">
                                  <a:pos x="26" y="73"/>
                                </a:cxn>
                                <a:cxn ang="0">
                                  <a:pos x="12" y="93"/>
                                </a:cxn>
                                <a:cxn ang="0">
                                  <a:pos x="0" y="106"/>
                                </a:cxn>
                              </a:cxnLst>
                              <a:rect l="0" t="0" r="r" b="b"/>
                              <a:pathLst>
                                <a:path w="29" h="106">
                                  <a:moveTo>
                                    <a:pt x="15" y="0"/>
                                  </a:moveTo>
                                  <a:lnTo>
                                    <a:pt x="23" y="22"/>
                                  </a:lnTo>
                                  <a:lnTo>
                                    <a:pt x="29" y="54"/>
                                  </a:lnTo>
                                  <a:lnTo>
                                    <a:pt x="26" y="73"/>
                                  </a:lnTo>
                                  <a:lnTo>
                                    <a:pt x="12" y="93"/>
                                  </a:lnTo>
                                  <a:lnTo>
                                    <a:pt x="0" y="106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795" name="Freeform 1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86" y="1517"/>
                              <a:ext cx="26" cy="2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2" y="5"/>
                                </a:cxn>
                                <a:cxn ang="0">
                                  <a:pos x="64" y="12"/>
                                </a:cxn>
                                <a:cxn ang="0">
                                  <a:pos x="79" y="22"/>
                                </a:cxn>
                                <a:cxn ang="0">
                                  <a:pos x="94" y="42"/>
                                </a:cxn>
                                <a:cxn ang="0">
                                  <a:pos x="97" y="65"/>
                                </a:cxn>
                                <a:cxn ang="0">
                                  <a:pos x="110" y="89"/>
                                </a:cxn>
                                <a:cxn ang="0">
                                  <a:pos x="122" y="115"/>
                                </a:cxn>
                                <a:cxn ang="0">
                                  <a:pos x="131" y="144"/>
                                </a:cxn>
                              </a:cxnLst>
                              <a:rect l="0" t="0" r="r" b="b"/>
                              <a:pathLst>
                                <a:path w="131" h="144">
                                  <a:moveTo>
                                    <a:pt x="0" y="0"/>
                                  </a:moveTo>
                                  <a:lnTo>
                                    <a:pt x="32" y="5"/>
                                  </a:lnTo>
                                  <a:lnTo>
                                    <a:pt x="64" y="12"/>
                                  </a:lnTo>
                                  <a:lnTo>
                                    <a:pt x="79" y="22"/>
                                  </a:lnTo>
                                  <a:lnTo>
                                    <a:pt x="94" y="42"/>
                                  </a:lnTo>
                                  <a:lnTo>
                                    <a:pt x="97" y="65"/>
                                  </a:lnTo>
                                  <a:lnTo>
                                    <a:pt x="110" y="89"/>
                                  </a:lnTo>
                                  <a:lnTo>
                                    <a:pt x="122" y="115"/>
                                  </a:lnTo>
                                  <a:lnTo>
                                    <a:pt x="131" y="144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796" name="Freeform 1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24" y="1506"/>
                              <a:ext cx="10" cy="3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2" y="115"/>
                                </a:cxn>
                                <a:cxn ang="0">
                                  <a:pos x="6" y="144"/>
                                </a:cxn>
                                <a:cxn ang="0">
                                  <a:pos x="18" y="158"/>
                                </a:cxn>
                                <a:cxn ang="0">
                                  <a:pos x="47" y="170"/>
                                </a:cxn>
                                <a:cxn ang="0">
                                  <a:pos x="47" y="0"/>
                                </a:cxn>
                              </a:cxnLst>
                              <a:rect l="0" t="0" r="r" b="b"/>
                              <a:pathLst>
                                <a:path w="47" h="170">
                                  <a:moveTo>
                                    <a:pt x="0" y="84"/>
                                  </a:moveTo>
                                  <a:lnTo>
                                    <a:pt x="2" y="115"/>
                                  </a:lnTo>
                                  <a:lnTo>
                                    <a:pt x="6" y="144"/>
                                  </a:lnTo>
                                  <a:lnTo>
                                    <a:pt x="18" y="158"/>
                                  </a:lnTo>
                                  <a:lnTo>
                                    <a:pt x="47" y="170"/>
                                  </a:lnTo>
                                  <a:lnTo>
                                    <a:pt x="47" y="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26797" name="Group 1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13" y="1560"/>
                            <a:ext cx="65" cy="25"/>
                            <a:chOff x="3913" y="1560"/>
                            <a:chExt cx="65" cy="25"/>
                          </a:xfrm>
                        </p:grpSpPr>
                        <p:sp>
                          <p:nvSpPr>
                            <p:cNvPr id="26798" name="Freeform 1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37" y="1564"/>
                              <a:ext cx="38" cy="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45" y="13"/>
                                </a:cxn>
                                <a:cxn ang="0">
                                  <a:pos x="84" y="22"/>
                                </a:cxn>
                                <a:cxn ang="0">
                                  <a:pos x="130" y="25"/>
                                </a:cxn>
                                <a:cxn ang="0">
                                  <a:pos x="189" y="16"/>
                                </a:cxn>
                              </a:cxnLst>
                              <a:rect l="0" t="0" r="r" b="b"/>
                              <a:pathLst>
                                <a:path w="189" h="25">
                                  <a:moveTo>
                                    <a:pt x="0" y="0"/>
                                  </a:moveTo>
                                  <a:lnTo>
                                    <a:pt x="45" y="13"/>
                                  </a:lnTo>
                                  <a:lnTo>
                                    <a:pt x="84" y="22"/>
                                  </a:lnTo>
                                  <a:lnTo>
                                    <a:pt x="130" y="25"/>
                                  </a:lnTo>
                                  <a:lnTo>
                                    <a:pt x="189" y="16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799" name="Freeform 17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3" y="1560"/>
                              <a:ext cx="8" cy="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22" y="21"/>
                                </a:cxn>
                                <a:cxn ang="0">
                                  <a:pos x="36" y="44"/>
                                </a:cxn>
                              </a:cxnLst>
                              <a:rect l="0" t="0" r="r" b="b"/>
                              <a:pathLst>
                                <a:path w="36" h="44">
                                  <a:moveTo>
                                    <a:pt x="0" y="0"/>
                                  </a:moveTo>
                                  <a:lnTo>
                                    <a:pt x="22" y="21"/>
                                  </a:lnTo>
                                  <a:lnTo>
                                    <a:pt x="36" y="44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00" name="Freeform 17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13" y="1578"/>
                              <a:ext cx="47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61" y="10"/>
                                </a:cxn>
                                <a:cxn ang="0">
                                  <a:pos x="122" y="17"/>
                                </a:cxn>
                                <a:cxn ang="0">
                                  <a:pos x="177" y="26"/>
                                </a:cxn>
                                <a:cxn ang="0">
                                  <a:pos x="232" y="37"/>
                                </a:cxn>
                              </a:cxnLst>
                              <a:rect l="0" t="0" r="r" b="b"/>
                              <a:pathLst>
                                <a:path w="232" h="37">
                                  <a:moveTo>
                                    <a:pt x="0" y="0"/>
                                  </a:moveTo>
                                  <a:lnTo>
                                    <a:pt x="61" y="10"/>
                                  </a:lnTo>
                                  <a:lnTo>
                                    <a:pt x="122" y="17"/>
                                  </a:lnTo>
                                  <a:lnTo>
                                    <a:pt x="177" y="26"/>
                                  </a:lnTo>
                                  <a:lnTo>
                                    <a:pt x="232" y="37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01" name="Freeform 1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4" y="1577"/>
                              <a:ext cx="14" cy="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2" y="2"/>
                                </a:cxn>
                                <a:cxn ang="0">
                                  <a:pos x="53" y="8"/>
                                </a:cxn>
                                <a:cxn ang="0">
                                  <a:pos x="69" y="25"/>
                                </a:cxn>
                              </a:cxnLst>
                              <a:rect l="0" t="0" r="r" b="b"/>
                              <a:pathLst>
                                <a:path w="69" h="25">
                                  <a:moveTo>
                                    <a:pt x="0" y="0"/>
                                  </a:moveTo>
                                  <a:lnTo>
                                    <a:pt x="32" y="2"/>
                                  </a:lnTo>
                                  <a:lnTo>
                                    <a:pt x="53" y="8"/>
                                  </a:lnTo>
                                  <a:lnTo>
                                    <a:pt x="69" y="25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02" name="Line 1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73" y="1575"/>
                              <a:ext cx="5" cy="9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grpSp>
                      <p:nvGrpSpPr>
                        <p:cNvPr id="26803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38" y="1425"/>
                          <a:ext cx="197" cy="160"/>
                          <a:chOff x="3838" y="1425"/>
                          <a:chExt cx="197" cy="160"/>
                        </a:xfrm>
                      </p:grpSpPr>
                      <p:grpSp>
                        <p:nvGrpSpPr>
                          <p:cNvPr id="26804" name="Group 18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51" y="1435"/>
                            <a:ext cx="184" cy="150"/>
                            <a:chOff x="3851" y="1435"/>
                            <a:chExt cx="184" cy="150"/>
                          </a:xfrm>
                        </p:grpSpPr>
                        <p:sp>
                          <p:nvSpPr>
                            <p:cNvPr id="26805" name="Freeform 1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51" y="1435"/>
                              <a:ext cx="184" cy="11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6" y="16"/>
                                </a:cxn>
                                <a:cxn ang="0">
                                  <a:pos x="72" y="26"/>
                                </a:cxn>
                                <a:cxn ang="0">
                                  <a:pos x="114" y="32"/>
                                </a:cxn>
                                <a:cxn ang="0">
                                  <a:pos x="149" y="32"/>
                                </a:cxn>
                                <a:cxn ang="0">
                                  <a:pos x="195" y="35"/>
                                </a:cxn>
                                <a:cxn ang="0">
                                  <a:pos x="226" y="45"/>
                                </a:cxn>
                                <a:cxn ang="0">
                                  <a:pos x="256" y="57"/>
                                </a:cxn>
                                <a:cxn ang="0">
                                  <a:pos x="291" y="80"/>
                                </a:cxn>
                                <a:cxn ang="0">
                                  <a:pos x="324" y="108"/>
                                </a:cxn>
                                <a:cxn ang="0">
                                  <a:pos x="368" y="146"/>
                                </a:cxn>
                                <a:cxn ang="0">
                                  <a:pos x="401" y="175"/>
                                </a:cxn>
                                <a:cxn ang="0">
                                  <a:pos x="451" y="228"/>
                                </a:cxn>
                                <a:cxn ang="0">
                                  <a:pos x="506" y="280"/>
                                </a:cxn>
                                <a:cxn ang="0">
                                  <a:pos x="552" y="327"/>
                                </a:cxn>
                                <a:cxn ang="0">
                                  <a:pos x="601" y="382"/>
                                </a:cxn>
                                <a:cxn ang="0">
                                  <a:pos x="654" y="439"/>
                                </a:cxn>
                                <a:cxn ang="0">
                                  <a:pos x="699" y="481"/>
                                </a:cxn>
                                <a:cxn ang="0">
                                  <a:pos x="745" y="521"/>
                                </a:cxn>
                                <a:cxn ang="0">
                                  <a:pos x="783" y="546"/>
                                </a:cxn>
                                <a:cxn ang="0">
                                  <a:pos x="823" y="566"/>
                                </a:cxn>
                                <a:cxn ang="0">
                                  <a:pos x="856" y="588"/>
                                </a:cxn>
                                <a:cxn ang="0">
                                  <a:pos x="877" y="595"/>
                                </a:cxn>
                                <a:cxn ang="0">
                                  <a:pos x="897" y="591"/>
                                </a:cxn>
                                <a:cxn ang="0">
                                  <a:pos x="913" y="579"/>
                                </a:cxn>
                                <a:cxn ang="0">
                                  <a:pos x="922" y="559"/>
                                </a:cxn>
                                <a:cxn ang="0">
                                  <a:pos x="924" y="517"/>
                                </a:cxn>
                                <a:cxn ang="0">
                                  <a:pos x="919" y="475"/>
                                </a:cxn>
                              </a:cxnLst>
                              <a:rect l="0" t="0" r="r" b="b"/>
                              <a:pathLst>
                                <a:path w="924" h="595">
                                  <a:moveTo>
                                    <a:pt x="0" y="0"/>
                                  </a:moveTo>
                                  <a:lnTo>
                                    <a:pt x="36" y="16"/>
                                  </a:lnTo>
                                  <a:lnTo>
                                    <a:pt x="72" y="26"/>
                                  </a:lnTo>
                                  <a:lnTo>
                                    <a:pt x="114" y="32"/>
                                  </a:lnTo>
                                  <a:lnTo>
                                    <a:pt x="149" y="32"/>
                                  </a:lnTo>
                                  <a:lnTo>
                                    <a:pt x="195" y="35"/>
                                  </a:lnTo>
                                  <a:lnTo>
                                    <a:pt x="226" y="45"/>
                                  </a:lnTo>
                                  <a:lnTo>
                                    <a:pt x="256" y="57"/>
                                  </a:lnTo>
                                  <a:lnTo>
                                    <a:pt x="291" y="80"/>
                                  </a:lnTo>
                                  <a:lnTo>
                                    <a:pt x="324" y="108"/>
                                  </a:lnTo>
                                  <a:lnTo>
                                    <a:pt x="368" y="146"/>
                                  </a:lnTo>
                                  <a:lnTo>
                                    <a:pt x="401" y="175"/>
                                  </a:lnTo>
                                  <a:lnTo>
                                    <a:pt x="451" y="228"/>
                                  </a:lnTo>
                                  <a:lnTo>
                                    <a:pt x="506" y="280"/>
                                  </a:lnTo>
                                  <a:lnTo>
                                    <a:pt x="552" y="327"/>
                                  </a:lnTo>
                                  <a:lnTo>
                                    <a:pt x="601" y="382"/>
                                  </a:lnTo>
                                  <a:lnTo>
                                    <a:pt x="654" y="439"/>
                                  </a:lnTo>
                                  <a:lnTo>
                                    <a:pt x="699" y="481"/>
                                  </a:lnTo>
                                  <a:lnTo>
                                    <a:pt x="745" y="521"/>
                                  </a:lnTo>
                                  <a:lnTo>
                                    <a:pt x="783" y="546"/>
                                  </a:lnTo>
                                  <a:lnTo>
                                    <a:pt x="823" y="566"/>
                                  </a:lnTo>
                                  <a:lnTo>
                                    <a:pt x="856" y="588"/>
                                  </a:lnTo>
                                  <a:lnTo>
                                    <a:pt x="877" y="595"/>
                                  </a:lnTo>
                                  <a:lnTo>
                                    <a:pt x="897" y="591"/>
                                  </a:lnTo>
                                  <a:lnTo>
                                    <a:pt x="913" y="579"/>
                                  </a:lnTo>
                                  <a:lnTo>
                                    <a:pt x="922" y="559"/>
                                  </a:lnTo>
                                  <a:lnTo>
                                    <a:pt x="924" y="517"/>
                                  </a:lnTo>
                                  <a:lnTo>
                                    <a:pt x="919" y="47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06" name="Freeform 1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80" y="1441"/>
                              <a:ext cx="104" cy="14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9" y="63"/>
                                </a:cxn>
                                <a:cxn ang="0">
                                  <a:pos x="39" y="122"/>
                                </a:cxn>
                                <a:cxn ang="0">
                                  <a:pos x="57" y="163"/>
                                </a:cxn>
                                <a:cxn ang="0">
                                  <a:pos x="87" y="212"/>
                                </a:cxn>
                                <a:cxn ang="0">
                                  <a:pos x="125" y="269"/>
                                </a:cxn>
                                <a:cxn ang="0">
                                  <a:pos x="158" y="315"/>
                                </a:cxn>
                                <a:cxn ang="0">
                                  <a:pos x="192" y="362"/>
                                </a:cxn>
                                <a:cxn ang="0">
                                  <a:pos x="231" y="417"/>
                                </a:cxn>
                                <a:cxn ang="0">
                                  <a:pos x="257" y="452"/>
                                </a:cxn>
                                <a:cxn ang="0">
                                  <a:pos x="283" y="473"/>
                                </a:cxn>
                                <a:cxn ang="0">
                                  <a:pos x="315" y="494"/>
                                </a:cxn>
                                <a:cxn ang="0">
                                  <a:pos x="339" y="514"/>
                                </a:cxn>
                                <a:cxn ang="0">
                                  <a:pos x="364" y="542"/>
                                </a:cxn>
                                <a:cxn ang="0">
                                  <a:pos x="396" y="569"/>
                                </a:cxn>
                                <a:cxn ang="0">
                                  <a:pos x="428" y="594"/>
                                </a:cxn>
                                <a:cxn ang="0">
                                  <a:pos x="458" y="614"/>
                                </a:cxn>
                                <a:cxn ang="0">
                                  <a:pos x="490" y="639"/>
                                </a:cxn>
                                <a:cxn ang="0">
                                  <a:pos x="511" y="659"/>
                                </a:cxn>
                                <a:cxn ang="0">
                                  <a:pos x="521" y="678"/>
                                </a:cxn>
                                <a:cxn ang="0">
                                  <a:pos x="518" y="702"/>
                                </a:cxn>
                                <a:cxn ang="0">
                                  <a:pos x="505" y="709"/>
                                </a:cxn>
                                <a:cxn ang="0">
                                  <a:pos x="474" y="716"/>
                                </a:cxn>
                                <a:cxn ang="0">
                                  <a:pos x="442" y="720"/>
                                </a:cxn>
                                <a:cxn ang="0">
                                  <a:pos x="406" y="718"/>
                                </a:cxn>
                              </a:cxnLst>
                              <a:rect l="0" t="0" r="r" b="b"/>
                              <a:pathLst>
                                <a:path w="521" h="720">
                                  <a:moveTo>
                                    <a:pt x="0" y="0"/>
                                  </a:moveTo>
                                  <a:lnTo>
                                    <a:pt x="19" y="63"/>
                                  </a:lnTo>
                                  <a:lnTo>
                                    <a:pt x="39" y="122"/>
                                  </a:lnTo>
                                  <a:lnTo>
                                    <a:pt x="57" y="163"/>
                                  </a:lnTo>
                                  <a:lnTo>
                                    <a:pt x="87" y="212"/>
                                  </a:lnTo>
                                  <a:lnTo>
                                    <a:pt x="125" y="269"/>
                                  </a:lnTo>
                                  <a:lnTo>
                                    <a:pt x="158" y="315"/>
                                  </a:lnTo>
                                  <a:lnTo>
                                    <a:pt x="192" y="362"/>
                                  </a:lnTo>
                                  <a:lnTo>
                                    <a:pt x="231" y="417"/>
                                  </a:lnTo>
                                  <a:lnTo>
                                    <a:pt x="257" y="452"/>
                                  </a:lnTo>
                                  <a:lnTo>
                                    <a:pt x="283" y="473"/>
                                  </a:lnTo>
                                  <a:lnTo>
                                    <a:pt x="315" y="494"/>
                                  </a:lnTo>
                                  <a:lnTo>
                                    <a:pt x="339" y="514"/>
                                  </a:lnTo>
                                  <a:lnTo>
                                    <a:pt x="364" y="542"/>
                                  </a:lnTo>
                                  <a:lnTo>
                                    <a:pt x="396" y="569"/>
                                  </a:lnTo>
                                  <a:lnTo>
                                    <a:pt x="428" y="594"/>
                                  </a:lnTo>
                                  <a:lnTo>
                                    <a:pt x="458" y="614"/>
                                  </a:lnTo>
                                  <a:lnTo>
                                    <a:pt x="490" y="639"/>
                                  </a:lnTo>
                                  <a:lnTo>
                                    <a:pt x="511" y="659"/>
                                  </a:lnTo>
                                  <a:lnTo>
                                    <a:pt x="521" y="678"/>
                                  </a:lnTo>
                                  <a:lnTo>
                                    <a:pt x="518" y="702"/>
                                  </a:lnTo>
                                  <a:lnTo>
                                    <a:pt x="505" y="709"/>
                                  </a:lnTo>
                                  <a:lnTo>
                                    <a:pt x="474" y="716"/>
                                  </a:lnTo>
                                  <a:lnTo>
                                    <a:pt x="442" y="720"/>
                                  </a:lnTo>
                                  <a:lnTo>
                                    <a:pt x="406" y="71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26807" name="Group 1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38" y="1425"/>
                            <a:ext cx="16" cy="17"/>
                            <a:chOff x="3838" y="1425"/>
                            <a:chExt cx="16" cy="17"/>
                          </a:xfrm>
                        </p:grpSpPr>
                        <p:sp>
                          <p:nvSpPr>
                            <p:cNvPr id="26808" name="Oval 1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38" y="1425"/>
                              <a:ext cx="16" cy="17"/>
                            </a:xfrm>
                            <a:prstGeom prst="ellipse">
                              <a:avLst/>
                            </a:prstGeom>
                            <a:solidFill>
                              <a:srgbClr val="8080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09" name="Oval 1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41" y="1428"/>
                              <a:ext cx="9" cy="10"/>
                            </a:xfrm>
                            <a:prstGeom prst="ellipse">
                              <a:avLst/>
                            </a:prstGeom>
                            <a:solidFill>
                              <a:srgbClr val="400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26810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3692" y="1147"/>
                    <a:ext cx="290" cy="217"/>
                    <a:chOff x="3692" y="1147"/>
                    <a:chExt cx="290" cy="217"/>
                  </a:xfrm>
                </p:grpSpPr>
                <p:grpSp>
                  <p:nvGrpSpPr>
                    <p:cNvPr id="26811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2" y="1147"/>
                      <a:ext cx="219" cy="192"/>
                      <a:chOff x="3692" y="1147"/>
                      <a:chExt cx="219" cy="192"/>
                    </a:xfrm>
                  </p:grpSpPr>
                  <p:grpSp>
                    <p:nvGrpSpPr>
                      <p:cNvPr id="26812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2" y="1184"/>
                        <a:ext cx="219" cy="56"/>
                        <a:chOff x="3692" y="1184"/>
                        <a:chExt cx="219" cy="56"/>
                      </a:xfrm>
                    </p:grpSpPr>
                    <p:grpSp>
                      <p:nvGrpSpPr>
                        <p:cNvPr id="26813" name="Group 1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184"/>
                          <a:ext cx="216" cy="56"/>
                          <a:chOff x="3695" y="1184"/>
                          <a:chExt cx="216" cy="56"/>
                        </a:xfrm>
                      </p:grpSpPr>
                      <p:sp>
                        <p:nvSpPr>
                          <p:cNvPr id="26814" name="Freeform 1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5" y="1184"/>
                            <a:ext cx="215" cy="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75" y="111"/>
                              </a:cxn>
                              <a:cxn ang="0">
                                <a:pos x="1024" y="105"/>
                              </a:cxn>
                              <a:cxn ang="0">
                                <a:pos x="963" y="98"/>
                              </a:cxn>
                              <a:cxn ang="0">
                                <a:pos x="897" y="87"/>
                              </a:cxn>
                              <a:cxn ang="0">
                                <a:pos x="824" y="73"/>
                              </a:cxn>
                              <a:cxn ang="0">
                                <a:pos x="751" y="57"/>
                              </a:cxn>
                              <a:cxn ang="0">
                                <a:pos x="686" y="45"/>
                              </a:cxn>
                              <a:cxn ang="0">
                                <a:pos x="629" y="35"/>
                              </a:cxn>
                              <a:cxn ang="0">
                                <a:pos x="567" y="25"/>
                              </a:cxn>
                              <a:cxn ang="0">
                                <a:pos x="496" y="15"/>
                              </a:cxn>
                              <a:cxn ang="0">
                                <a:pos x="442" y="6"/>
                              </a:cxn>
                              <a:cxn ang="0">
                                <a:pos x="387" y="0"/>
                              </a:cxn>
                              <a:cxn ang="0">
                                <a:pos x="338" y="3"/>
                              </a:cxn>
                              <a:cxn ang="0">
                                <a:pos x="290" y="9"/>
                              </a:cxn>
                              <a:cxn ang="0">
                                <a:pos x="226" y="20"/>
                              </a:cxn>
                              <a:cxn ang="0">
                                <a:pos x="174" y="33"/>
                              </a:cxn>
                              <a:cxn ang="0">
                                <a:pos x="142" y="43"/>
                              </a:cxn>
                              <a:cxn ang="0">
                                <a:pos x="105" y="61"/>
                              </a:cxn>
                              <a:cxn ang="0">
                                <a:pos x="66" y="79"/>
                              </a:cxn>
                              <a:cxn ang="0">
                                <a:pos x="31" y="98"/>
                              </a:cxn>
                              <a:cxn ang="0">
                                <a:pos x="0" y="119"/>
                              </a:cxn>
                              <a:cxn ang="0">
                                <a:pos x="73" y="278"/>
                              </a:cxn>
                              <a:cxn ang="0">
                                <a:pos x="114" y="263"/>
                              </a:cxn>
                              <a:cxn ang="0">
                                <a:pos x="149" y="249"/>
                              </a:cxn>
                              <a:cxn ang="0">
                                <a:pos x="184" y="237"/>
                              </a:cxn>
                              <a:cxn ang="0">
                                <a:pos x="219" y="228"/>
                              </a:cxn>
                              <a:cxn ang="0">
                                <a:pos x="262" y="215"/>
                              </a:cxn>
                              <a:cxn ang="0">
                                <a:pos x="299" y="208"/>
                              </a:cxn>
                              <a:cxn ang="0">
                                <a:pos x="354" y="203"/>
                              </a:cxn>
                              <a:cxn ang="0">
                                <a:pos x="426" y="202"/>
                              </a:cxn>
                              <a:cxn ang="0">
                                <a:pos x="490" y="205"/>
                              </a:cxn>
                              <a:cxn ang="0">
                                <a:pos x="558" y="205"/>
                              </a:cxn>
                              <a:cxn ang="0">
                                <a:pos x="610" y="208"/>
                              </a:cxn>
                              <a:cxn ang="0">
                                <a:pos x="663" y="217"/>
                              </a:cxn>
                              <a:cxn ang="0">
                                <a:pos x="1075" y="111"/>
                              </a:cxn>
                            </a:cxnLst>
                            <a:rect l="0" t="0" r="r" b="b"/>
                            <a:pathLst>
                              <a:path w="1075" h="278">
                                <a:moveTo>
                                  <a:pt x="1075" y="111"/>
                                </a:moveTo>
                                <a:lnTo>
                                  <a:pt x="1024" y="105"/>
                                </a:lnTo>
                                <a:lnTo>
                                  <a:pt x="963" y="98"/>
                                </a:lnTo>
                                <a:lnTo>
                                  <a:pt x="897" y="87"/>
                                </a:lnTo>
                                <a:lnTo>
                                  <a:pt x="824" y="73"/>
                                </a:lnTo>
                                <a:lnTo>
                                  <a:pt x="751" y="57"/>
                                </a:lnTo>
                                <a:lnTo>
                                  <a:pt x="686" y="45"/>
                                </a:lnTo>
                                <a:lnTo>
                                  <a:pt x="629" y="35"/>
                                </a:lnTo>
                                <a:lnTo>
                                  <a:pt x="567" y="25"/>
                                </a:lnTo>
                                <a:lnTo>
                                  <a:pt x="496" y="15"/>
                                </a:lnTo>
                                <a:lnTo>
                                  <a:pt x="442" y="6"/>
                                </a:lnTo>
                                <a:lnTo>
                                  <a:pt x="387" y="0"/>
                                </a:lnTo>
                                <a:lnTo>
                                  <a:pt x="338" y="3"/>
                                </a:lnTo>
                                <a:lnTo>
                                  <a:pt x="290" y="9"/>
                                </a:lnTo>
                                <a:lnTo>
                                  <a:pt x="226" y="20"/>
                                </a:lnTo>
                                <a:lnTo>
                                  <a:pt x="174" y="33"/>
                                </a:lnTo>
                                <a:lnTo>
                                  <a:pt x="142" y="43"/>
                                </a:lnTo>
                                <a:lnTo>
                                  <a:pt x="105" y="61"/>
                                </a:lnTo>
                                <a:lnTo>
                                  <a:pt x="66" y="79"/>
                                </a:lnTo>
                                <a:lnTo>
                                  <a:pt x="31" y="98"/>
                                </a:lnTo>
                                <a:lnTo>
                                  <a:pt x="0" y="119"/>
                                </a:lnTo>
                                <a:lnTo>
                                  <a:pt x="73" y="278"/>
                                </a:lnTo>
                                <a:lnTo>
                                  <a:pt x="114" y="263"/>
                                </a:lnTo>
                                <a:lnTo>
                                  <a:pt x="149" y="249"/>
                                </a:lnTo>
                                <a:lnTo>
                                  <a:pt x="184" y="237"/>
                                </a:lnTo>
                                <a:lnTo>
                                  <a:pt x="219" y="228"/>
                                </a:lnTo>
                                <a:lnTo>
                                  <a:pt x="262" y="215"/>
                                </a:lnTo>
                                <a:lnTo>
                                  <a:pt x="299" y="208"/>
                                </a:lnTo>
                                <a:lnTo>
                                  <a:pt x="354" y="203"/>
                                </a:lnTo>
                                <a:lnTo>
                                  <a:pt x="426" y="202"/>
                                </a:lnTo>
                                <a:lnTo>
                                  <a:pt x="490" y="205"/>
                                </a:lnTo>
                                <a:lnTo>
                                  <a:pt x="558" y="205"/>
                                </a:lnTo>
                                <a:lnTo>
                                  <a:pt x="610" y="208"/>
                                </a:lnTo>
                                <a:lnTo>
                                  <a:pt x="663" y="217"/>
                                </a:lnTo>
                                <a:lnTo>
                                  <a:pt x="1075" y="1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grpSp>
                        <p:nvGrpSpPr>
                          <p:cNvPr id="26815" name="Group 1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10" y="1193"/>
                            <a:ext cx="201" cy="47"/>
                            <a:chOff x="3710" y="1193"/>
                            <a:chExt cx="201" cy="47"/>
                          </a:xfrm>
                        </p:grpSpPr>
                        <p:grpSp>
                          <p:nvGrpSpPr>
                            <p:cNvPr id="26816" name="Group 19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10" y="1207"/>
                              <a:ext cx="201" cy="33"/>
                              <a:chOff x="3710" y="1207"/>
                              <a:chExt cx="201" cy="33"/>
                            </a:xfrm>
                          </p:grpSpPr>
                          <p:sp>
                            <p:nvSpPr>
                              <p:cNvPr id="26817" name="Freeform 19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10" y="1208"/>
                                <a:ext cx="201" cy="2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07" y="0"/>
                                  </a:cxn>
                                  <a:cxn ang="0">
                                    <a:pos x="628" y="49"/>
                                  </a:cxn>
                                  <a:cxn ang="0">
                                    <a:pos x="563" y="41"/>
                                  </a:cxn>
                                  <a:cxn ang="0">
                                    <a:pos x="505" y="36"/>
                                  </a:cxn>
                                  <a:cxn ang="0">
                                    <a:pos x="450" y="35"/>
                                  </a:cxn>
                                  <a:cxn ang="0">
                                    <a:pos x="393" y="32"/>
                                  </a:cxn>
                                  <a:cxn ang="0">
                                    <a:pos x="341" y="34"/>
                                  </a:cxn>
                                  <a:cxn ang="0">
                                    <a:pos x="295" y="36"/>
                                  </a:cxn>
                                  <a:cxn ang="0">
                                    <a:pos x="254" y="37"/>
                                  </a:cxn>
                                  <a:cxn ang="0">
                                    <a:pos x="202" y="44"/>
                                  </a:cxn>
                                  <a:cxn ang="0">
                                    <a:pos x="160" y="54"/>
                                  </a:cxn>
                                  <a:cxn ang="0">
                                    <a:pos x="119" y="65"/>
                                  </a:cxn>
                                  <a:cxn ang="0">
                                    <a:pos x="83" y="78"/>
                                  </a:cxn>
                                  <a:cxn ang="0">
                                    <a:pos x="53" y="89"/>
                                  </a:cxn>
                                  <a:cxn ang="0">
                                    <a:pos x="23" y="105"/>
                                  </a:cxn>
                                  <a:cxn ang="0">
                                    <a:pos x="0" y="124"/>
                                  </a:cxn>
                                  <a:cxn ang="0">
                                    <a:pos x="4" y="141"/>
                                  </a:cxn>
                                  <a:cxn ang="0">
                                    <a:pos x="45" y="126"/>
                                  </a:cxn>
                                  <a:cxn ang="0">
                                    <a:pos x="80" y="112"/>
                                  </a:cxn>
                                  <a:cxn ang="0">
                                    <a:pos x="115" y="101"/>
                                  </a:cxn>
                                  <a:cxn ang="0">
                                    <a:pos x="151" y="91"/>
                                  </a:cxn>
                                  <a:cxn ang="0">
                                    <a:pos x="194" y="78"/>
                                  </a:cxn>
                                  <a:cxn ang="0">
                                    <a:pos x="231" y="71"/>
                                  </a:cxn>
                                  <a:cxn ang="0">
                                    <a:pos x="285" y="65"/>
                                  </a:cxn>
                                  <a:cxn ang="0">
                                    <a:pos x="358" y="64"/>
                                  </a:cxn>
                                  <a:cxn ang="0">
                                    <a:pos x="421" y="68"/>
                                  </a:cxn>
                                  <a:cxn ang="0">
                                    <a:pos x="489" y="68"/>
                                  </a:cxn>
                                  <a:cxn ang="0">
                                    <a:pos x="541" y="71"/>
                                  </a:cxn>
                                  <a:cxn ang="0">
                                    <a:pos x="595" y="80"/>
                                  </a:cxn>
                                  <a:cxn ang="0">
                                    <a:pos x="1007" y="0"/>
                                  </a:cxn>
                                </a:cxnLst>
                                <a:rect l="0" t="0" r="r" b="b"/>
                                <a:pathLst>
                                  <a:path w="1007" h="141">
                                    <a:moveTo>
                                      <a:pt x="1007" y="0"/>
                                    </a:moveTo>
                                    <a:lnTo>
                                      <a:pt x="628" y="49"/>
                                    </a:lnTo>
                                    <a:lnTo>
                                      <a:pt x="563" y="41"/>
                                    </a:lnTo>
                                    <a:lnTo>
                                      <a:pt x="505" y="36"/>
                                    </a:lnTo>
                                    <a:lnTo>
                                      <a:pt x="450" y="35"/>
                                    </a:lnTo>
                                    <a:lnTo>
                                      <a:pt x="393" y="32"/>
                                    </a:lnTo>
                                    <a:lnTo>
                                      <a:pt x="341" y="34"/>
                                    </a:lnTo>
                                    <a:lnTo>
                                      <a:pt x="295" y="36"/>
                                    </a:lnTo>
                                    <a:lnTo>
                                      <a:pt x="254" y="37"/>
                                    </a:lnTo>
                                    <a:lnTo>
                                      <a:pt x="202" y="44"/>
                                    </a:lnTo>
                                    <a:lnTo>
                                      <a:pt x="160" y="54"/>
                                    </a:lnTo>
                                    <a:lnTo>
                                      <a:pt x="119" y="65"/>
                                    </a:lnTo>
                                    <a:lnTo>
                                      <a:pt x="83" y="78"/>
                                    </a:lnTo>
                                    <a:lnTo>
                                      <a:pt x="53" y="89"/>
                                    </a:lnTo>
                                    <a:lnTo>
                                      <a:pt x="23" y="105"/>
                                    </a:lnTo>
                                    <a:lnTo>
                                      <a:pt x="0" y="124"/>
                                    </a:lnTo>
                                    <a:lnTo>
                                      <a:pt x="4" y="141"/>
                                    </a:lnTo>
                                    <a:lnTo>
                                      <a:pt x="45" y="126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115" y="101"/>
                                    </a:lnTo>
                                    <a:lnTo>
                                      <a:pt x="151" y="91"/>
                                    </a:lnTo>
                                    <a:lnTo>
                                      <a:pt x="194" y="78"/>
                                    </a:lnTo>
                                    <a:lnTo>
                                      <a:pt x="231" y="71"/>
                                    </a:lnTo>
                                    <a:lnTo>
                                      <a:pt x="285" y="65"/>
                                    </a:lnTo>
                                    <a:lnTo>
                                      <a:pt x="358" y="64"/>
                                    </a:lnTo>
                                    <a:lnTo>
                                      <a:pt x="421" y="68"/>
                                    </a:lnTo>
                                    <a:lnTo>
                                      <a:pt x="489" y="68"/>
                                    </a:lnTo>
                                    <a:lnTo>
                                      <a:pt x="541" y="71"/>
                                    </a:lnTo>
                                    <a:lnTo>
                                      <a:pt x="595" y="80"/>
                                    </a:lnTo>
                                    <a:lnTo>
                                      <a:pt x="100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0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818" name="Freeform 19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10" y="1207"/>
                                <a:ext cx="201" cy="3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07" y="0"/>
                                  </a:cxn>
                                  <a:cxn ang="0">
                                    <a:pos x="628" y="74"/>
                                  </a:cxn>
                                  <a:cxn ang="0">
                                    <a:pos x="563" y="65"/>
                                  </a:cxn>
                                  <a:cxn ang="0">
                                    <a:pos x="505" y="61"/>
                                  </a:cxn>
                                  <a:cxn ang="0">
                                    <a:pos x="450" y="59"/>
                                  </a:cxn>
                                  <a:cxn ang="0">
                                    <a:pos x="393" y="56"/>
                                  </a:cxn>
                                  <a:cxn ang="0">
                                    <a:pos x="341" y="58"/>
                                  </a:cxn>
                                  <a:cxn ang="0">
                                    <a:pos x="295" y="61"/>
                                  </a:cxn>
                                  <a:cxn ang="0">
                                    <a:pos x="254" y="62"/>
                                  </a:cxn>
                                  <a:cxn ang="0">
                                    <a:pos x="202" y="68"/>
                                  </a:cxn>
                                  <a:cxn ang="0">
                                    <a:pos x="160" y="78"/>
                                  </a:cxn>
                                  <a:cxn ang="0">
                                    <a:pos x="119" y="90"/>
                                  </a:cxn>
                                  <a:cxn ang="0">
                                    <a:pos x="83" y="103"/>
                                  </a:cxn>
                                  <a:cxn ang="0">
                                    <a:pos x="53" y="114"/>
                                  </a:cxn>
                                  <a:cxn ang="0">
                                    <a:pos x="23" y="129"/>
                                  </a:cxn>
                                  <a:cxn ang="0">
                                    <a:pos x="0" y="148"/>
                                  </a:cxn>
                                  <a:cxn ang="0">
                                    <a:pos x="4" y="165"/>
                                  </a:cxn>
                                  <a:cxn ang="0">
                                    <a:pos x="45" y="150"/>
                                  </a:cxn>
                                  <a:cxn ang="0">
                                    <a:pos x="80" y="136"/>
                                  </a:cxn>
                                  <a:cxn ang="0">
                                    <a:pos x="115" y="124"/>
                                  </a:cxn>
                                  <a:cxn ang="0">
                                    <a:pos x="150" y="116"/>
                                  </a:cxn>
                                  <a:cxn ang="0">
                                    <a:pos x="194" y="103"/>
                                  </a:cxn>
                                  <a:cxn ang="0">
                                    <a:pos x="231" y="95"/>
                                  </a:cxn>
                                  <a:cxn ang="0">
                                    <a:pos x="285" y="90"/>
                                  </a:cxn>
                                  <a:cxn ang="0">
                                    <a:pos x="357" y="89"/>
                                  </a:cxn>
                                  <a:cxn ang="0">
                                    <a:pos x="421" y="92"/>
                                  </a:cxn>
                                  <a:cxn ang="0">
                                    <a:pos x="489" y="92"/>
                                  </a:cxn>
                                  <a:cxn ang="0">
                                    <a:pos x="541" y="95"/>
                                  </a:cxn>
                                  <a:cxn ang="0">
                                    <a:pos x="595" y="105"/>
                                  </a:cxn>
                                  <a:cxn ang="0">
                                    <a:pos x="1007" y="0"/>
                                  </a:cxn>
                                </a:cxnLst>
                                <a:rect l="0" t="0" r="r" b="b"/>
                                <a:pathLst>
                                  <a:path w="1007" h="165">
                                    <a:moveTo>
                                      <a:pt x="1007" y="0"/>
                                    </a:moveTo>
                                    <a:lnTo>
                                      <a:pt x="628" y="74"/>
                                    </a:lnTo>
                                    <a:lnTo>
                                      <a:pt x="563" y="65"/>
                                    </a:lnTo>
                                    <a:lnTo>
                                      <a:pt x="505" y="61"/>
                                    </a:lnTo>
                                    <a:lnTo>
                                      <a:pt x="450" y="59"/>
                                    </a:lnTo>
                                    <a:lnTo>
                                      <a:pt x="393" y="56"/>
                                    </a:lnTo>
                                    <a:lnTo>
                                      <a:pt x="341" y="58"/>
                                    </a:lnTo>
                                    <a:lnTo>
                                      <a:pt x="295" y="61"/>
                                    </a:lnTo>
                                    <a:lnTo>
                                      <a:pt x="254" y="62"/>
                                    </a:lnTo>
                                    <a:lnTo>
                                      <a:pt x="202" y="68"/>
                                    </a:lnTo>
                                    <a:lnTo>
                                      <a:pt x="160" y="78"/>
                                    </a:lnTo>
                                    <a:lnTo>
                                      <a:pt x="119" y="90"/>
                                    </a:lnTo>
                                    <a:lnTo>
                                      <a:pt x="83" y="103"/>
                                    </a:lnTo>
                                    <a:lnTo>
                                      <a:pt x="53" y="114"/>
                                    </a:lnTo>
                                    <a:lnTo>
                                      <a:pt x="23" y="129"/>
                                    </a:lnTo>
                                    <a:lnTo>
                                      <a:pt x="0" y="148"/>
                                    </a:lnTo>
                                    <a:lnTo>
                                      <a:pt x="4" y="165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80" y="136"/>
                                    </a:lnTo>
                                    <a:lnTo>
                                      <a:pt x="115" y="124"/>
                                    </a:lnTo>
                                    <a:lnTo>
                                      <a:pt x="150" y="116"/>
                                    </a:lnTo>
                                    <a:lnTo>
                                      <a:pt x="194" y="103"/>
                                    </a:lnTo>
                                    <a:lnTo>
                                      <a:pt x="231" y="95"/>
                                    </a:lnTo>
                                    <a:lnTo>
                                      <a:pt x="285" y="90"/>
                                    </a:lnTo>
                                    <a:lnTo>
                                      <a:pt x="357" y="89"/>
                                    </a:lnTo>
                                    <a:lnTo>
                                      <a:pt x="421" y="92"/>
                                    </a:lnTo>
                                    <a:lnTo>
                                      <a:pt x="489" y="92"/>
                                    </a:lnTo>
                                    <a:lnTo>
                                      <a:pt x="541" y="95"/>
                                    </a:lnTo>
                                    <a:lnTo>
                                      <a:pt x="595" y="105"/>
                                    </a:lnTo>
                                    <a:lnTo>
                                      <a:pt x="100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0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  <p:sp>
                          <p:nvSpPr>
                            <p:cNvPr id="26819" name="Freeform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3" y="1193"/>
                              <a:ext cx="145" cy="1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2"/>
                                </a:cxn>
                                <a:cxn ang="0">
                                  <a:pos x="34" y="65"/>
                                </a:cxn>
                                <a:cxn ang="0">
                                  <a:pos x="69" y="50"/>
                                </a:cxn>
                                <a:cxn ang="0">
                                  <a:pos x="117" y="36"/>
                                </a:cxn>
                                <a:cxn ang="0">
                                  <a:pos x="170" y="21"/>
                                </a:cxn>
                                <a:cxn ang="0">
                                  <a:pos x="224" y="11"/>
                                </a:cxn>
                                <a:cxn ang="0">
                                  <a:pos x="270" y="5"/>
                                </a:cxn>
                                <a:cxn ang="0">
                                  <a:pos x="335" y="0"/>
                                </a:cxn>
                                <a:cxn ang="0">
                                  <a:pos x="376" y="0"/>
                                </a:cxn>
                                <a:cxn ang="0">
                                  <a:pos x="436" y="4"/>
                                </a:cxn>
                                <a:cxn ang="0">
                                  <a:pos x="494" y="11"/>
                                </a:cxn>
                                <a:cxn ang="0">
                                  <a:pos x="537" y="18"/>
                                </a:cxn>
                                <a:cxn ang="0">
                                  <a:pos x="586" y="27"/>
                                </a:cxn>
                                <a:cxn ang="0">
                                  <a:pos x="634" y="40"/>
                                </a:cxn>
                                <a:cxn ang="0">
                                  <a:pos x="677" y="53"/>
                                </a:cxn>
                                <a:cxn ang="0">
                                  <a:pos x="724" y="71"/>
                                </a:cxn>
                              </a:cxnLst>
                              <a:rect l="0" t="0" r="r" b="b"/>
                              <a:pathLst>
                                <a:path w="724" h="82">
                                  <a:moveTo>
                                    <a:pt x="0" y="82"/>
                                  </a:moveTo>
                                  <a:lnTo>
                                    <a:pt x="34" y="65"/>
                                  </a:lnTo>
                                  <a:lnTo>
                                    <a:pt x="69" y="50"/>
                                  </a:lnTo>
                                  <a:lnTo>
                                    <a:pt x="117" y="36"/>
                                  </a:lnTo>
                                  <a:lnTo>
                                    <a:pt x="170" y="21"/>
                                  </a:lnTo>
                                  <a:lnTo>
                                    <a:pt x="224" y="11"/>
                                  </a:lnTo>
                                  <a:lnTo>
                                    <a:pt x="270" y="5"/>
                                  </a:lnTo>
                                  <a:lnTo>
                                    <a:pt x="335" y="0"/>
                                  </a:lnTo>
                                  <a:lnTo>
                                    <a:pt x="376" y="0"/>
                                  </a:lnTo>
                                  <a:lnTo>
                                    <a:pt x="436" y="4"/>
                                  </a:lnTo>
                                  <a:lnTo>
                                    <a:pt x="494" y="11"/>
                                  </a:lnTo>
                                  <a:lnTo>
                                    <a:pt x="537" y="18"/>
                                  </a:lnTo>
                                  <a:lnTo>
                                    <a:pt x="586" y="27"/>
                                  </a:lnTo>
                                  <a:lnTo>
                                    <a:pt x="634" y="40"/>
                                  </a:lnTo>
                                  <a:lnTo>
                                    <a:pt x="677" y="53"/>
                                  </a:lnTo>
                                  <a:lnTo>
                                    <a:pt x="724" y="71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E000E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grpSp>
                      <p:nvGrpSpPr>
                        <p:cNvPr id="26820" name="Group 1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2" y="1207"/>
                          <a:ext cx="23" cy="33"/>
                          <a:chOff x="3692" y="1207"/>
                          <a:chExt cx="23" cy="33"/>
                        </a:xfrm>
                      </p:grpSpPr>
                      <p:sp>
                        <p:nvSpPr>
                          <p:cNvPr id="26821" name="Freeform 1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2" y="1207"/>
                            <a:ext cx="23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6" y="4"/>
                              </a:cxn>
                              <a:cxn ang="0">
                                <a:pos x="16" y="11"/>
                              </a:cxn>
                              <a:cxn ang="0">
                                <a:pos x="9" y="20"/>
                              </a:cxn>
                              <a:cxn ang="0">
                                <a:pos x="3" y="32"/>
                              </a:cxn>
                              <a:cxn ang="0">
                                <a:pos x="0" y="46"/>
                              </a:cxn>
                              <a:cxn ang="0">
                                <a:pos x="0" y="63"/>
                              </a:cxn>
                              <a:cxn ang="0">
                                <a:pos x="1" y="81"/>
                              </a:cxn>
                              <a:cxn ang="0">
                                <a:pos x="6" y="96"/>
                              </a:cxn>
                              <a:cxn ang="0">
                                <a:pos x="11" y="110"/>
                              </a:cxn>
                              <a:cxn ang="0">
                                <a:pos x="16" y="120"/>
                              </a:cxn>
                              <a:cxn ang="0">
                                <a:pos x="24" y="134"/>
                              </a:cxn>
                              <a:cxn ang="0">
                                <a:pos x="35" y="146"/>
                              </a:cxn>
                              <a:cxn ang="0">
                                <a:pos x="44" y="156"/>
                              </a:cxn>
                              <a:cxn ang="0">
                                <a:pos x="54" y="163"/>
                              </a:cxn>
                              <a:cxn ang="0">
                                <a:pos x="64" y="167"/>
                              </a:cxn>
                              <a:cxn ang="0">
                                <a:pos x="75" y="168"/>
                              </a:cxn>
                              <a:cxn ang="0">
                                <a:pos x="83" y="168"/>
                              </a:cxn>
                              <a:cxn ang="0">
                                <a:pos x="94" y="164"/>
                              </a:cxn>
                              <a:cxn ang="0">
                                <a:pos x="102" y="153"/>
                              </a:cxn>
                              <a:cxn ang="0">
                                <a:pos x="107" y="140"/>
                              </a:cxn>
                              <a:cxn ang="0">
                                <a:pos x="111" y="122"/>
                              </a:cxn>
                              <a:cxn ang="0">
                                <a:pos x="112" y="107"/>
                              </a:cxn>
                              <a:cxn ang="0">
                                <a:pos x="112" y="88"/>
                              </a:cxn>
                              <a:cxn ang="0">
                                <a:pos x="109" y="71"/>
                              </a:cxn>
                              <a:cxn ang="0">
                                <a:pos x="105" y="56"/>
                              </a:cxn>
                              <a:cxn ang="0">
                                <a:pos x="99" y="44"/>
                              </a:cxn>
                              <a:cxn ang="0">
                                <a:pos x="93" y="34"/>
                              </a:cxn>
                              <a:cxn ang="0">
                                <a:pos x="83" y="24"/>
                              </a:cxn>
                              <a:cxn ang="0">
                                <a:pos x="72" y="14"/>
                              </a:cxn>
                              <a:cxn ang="0">
                                <a:pos x="59" y="6"/>
                              </a:cxn>
                              <a:cxn ang="0">
                                <a:pos x="49" y="1"/>
                              </a:cxn>
                              <a:cxn ang="0">
                                <a:pos x="38" y="0"/>
                              </a:cxn>
                              <a:cxn ang="0">
                                <a:pos x="26" y="4"/>
                              </a:cxn>
                            </a:cxnLst>
                            <a:rect l="0" t="0" r="r" b="b"/>
                            <a:pathLst>
                              <a:path w="112" h="168">
                                <a:moveTo>
                                  <a:pt x="26" y="4"/>
                                </a:moveTo>
                                <a:lnTo>
                                  <a:pt x="16" y="11"/>
                                </a:lnTo>
                                <a:lnTo>
                                  <a:pt x="9" y="20"/>
                                </a:lnTo>
                                <a:lnTo>
                                  <a:pt x="3" y="32"/>
                                </a:lnTo>
                                <a:lnTo>
                                  <a:pt x="0" y="46"/>
                                </a:lnTo>
                                <a:lnTo>
                                  <a:pt x="0" y="63"/>
                                </a:lnTo>
                                <a:lnTo>
                                  <a:pt x="1" y="81"/>
                                </a:lnTo>
                                <a:lnTo>
                                  <a:pt x="6" y="96"/>
                                </a:lnTo>
                                <a:lnTo>
                                  <a:pt x="11" y="110"/>
                                </a:lnTo>
                                <a:lnTo>
                                  <a:pt x="16" y="120"/>
                                </a:lnTo>
                                <a:lnTo>
                                  <a:pt x="24" y="134"/>
                                </a:lnTo>
                                <a:lnTo>
                                  <a:pt x="35" y="146"/>
                                </a:lnTo>
                                <a:lnTo>
                                  <a:pt x="44" y="156"/>
                                </a:lnTo>
                                <a:lnTo>
                                  <a:pt x="54" y="163"/>
                                </a:lnTo>
                                <a:lnTo>
                                  <a:pt x="64" y="167"/>
                                </a:lnTo>
                                <a:lnTo>
                                  <a:pt x="75" y="168"/>
                                </a:lnTo>
                                <a:lnTo>
                                  <a:pt x="83" y="168"/>
                                </a:lnTo>
                                <a:lnTo>
                                  <a:pt x="94" y="164"/>
                                </a:lnTo>
                                <a:lnTo>
                                  <a:pt x="102" y="153"/>
                                </a:lnTo>
                                <a:lnTo>
                                  <a:pt x="107" y="140"/>
                                </a:lnTo>
                                <a:lnTo>
                                  <a:pt x="111" y="122"/>
                                </a:lnTo>
                                <a:lnTo>
                                  <a:pt x="112" y="107"/>
                                </a:lnTo>
                                <a:lnTo>
                                  <a:pt x="112" y="88"/>
                                </a:lnTo>
                                <a:lnTo>
                                  <a:pt x="109" y="71"/>
                                </a:lnTo>
                                <a:lnTo>
                                  <a:pt x="105" y="56"/>
                                </a:lnTo>
                                <a:lnTo>
                                  <a:pt x="99" y="44"/>
                                </a:lnTo>
                                <a:lnTo>
                                  <a:pt x="93" y="34"/>
                                </a:lnTo>
                                <a:lnTo>
                                  <a:pt x="83" y="24"/>
                                </a:lnTo>
                                <a:lnTo>
                                  <a:pt x="72" y="14"/>
                                </a:lnTo>
                                <a:lnTo>
                                  <a:pt x="59" y="6"/>
                                </a:lnTo>
                                <a:lnTo>
                                  <a:pt x="49" y="1"/>
                                </a:lnTo>
                                <a:lnTo>
                                  <a:pt x="38" y="0"/>
                                </a:lnTo>
                                <a:lnTo>
                                  <a:pt x="26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3175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822" name="Freeform 1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6" y="1212"/>
                            <a:ext cx="15" cy="2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2"/>
                              </a:cxn>
                              <a:cxn ang="0">
                                <a:pos x="10" y="7"/>
                              </a:cxn>
                              <a:cxn ang="0">
                                <a:pos x="5" y="13"/>
                              </a:cxn>
                              <a:cxn ang="0">
                                <a:pos x="2" y="21"/>
                              </a:cxn>
                              <a:cxn ang="0">
                                <a:pos x="0" y="30"/>
                              </a:cxn>
                              <a:cxn ang="0">
                                <a:pos x="0" y="42"/>
                              </a:cxn>
                              <a:cxn ang="0">
                                <a:pos x="0" y="54"/>
                              </a:cxn>
                              <a:cxn ang="0">
                                <a:pos x="3" y="65"/>
                              </a:cxn>
                              <a:cxn ang="0">
                                <a:pos x="6" y="74"/>
                              </a:cxn>
                              <a:cxn ang="0">
                                <a:pos x="10" y="81"/>
                              </a:cxn>
                              <a:cxn ang="0">
                                <a:pos x="15" y="91"/>
                              </a:cxn>
                              <a:cxn ang="0">
                                <a:pos x="22" y="98"/>
                              </a:cxn>
                              <a:cxn ang="0">
                                <a:pos x="29" y="106"/>
                              </a:cxn>
                              <a:cxn ang="0">
                                <a:pos x="35" y="110"/>
                              </a:cxn>
                              <a:cxn ang="0">
                                <a:pos x="42" y="113"/>
                              </a:cxn>
                              <a:cxn ang="0">
                                <a:pos x="49" y="113"/>
                              </a:cxn>
                              <a:cxn ang="0">
                                <a:pos x="54" y="113"/>
                              </a:cxn>
                              <a:cxn ang="0">
                                <a:pos x="62" y="111"/>
                              </a:cxn>
                              <a:cxn ang="0">
                                <a:pos x="67" y="104"/>
                              </a:cxn>
                              <a:cxn ang="0">
                                <a:pos x="71" y="95"/>
                              </a:cxn>
                              <a:cxn ang="0">
                                <a:pos x="74" y="82"/>
                              </a:cxn>
                              <a:cxn ang="0">
                                <a:pos x="74" y="72"/>
                              </a:cxn>
                              <a:cxn ang="0">
                                <a:pos x="74" y="59"/>
                              </a:cxn>
                              <a:cxn ang="0">
                                <a:pos x="72" y="48"/>
                              </a:cxn>
                              <a:cxn ang="0">
                                <a:pos x="70" y="38"/>
                              </a:cxn>
                              <a:cxn ang="0">
                                <a:pos x="65" y="29"/>
                              </a:cxn>
                              <a:cxn ang="0">
                                <a:pos x="61" y="23"/>
                              </a:cxn>
                              <a:cxn ang="0">
                                <a:pos x="54" y="15"/>
                              </a:cxn>
                              <a:cxn ang="0">
                                <a:pos x="48" y="9"/>
                              </a:cxn>
                              <a:cxn ang="0">
                                <a:pos x="39" y="3"/>
                              </a:cxn>
                              <a:cxn ang="0">
                                <a:pos x="32" y="0"/>
                              </a:cxn>
                              <a:cxn ang="0">
                                <a:pos x="24" y="0"/>
                              </a:cxn>
                              <a:cxn ang="0">
                                <a:pos x="17" y="2"/>
                              </a:cxn>
                            </a:cxnLst>
                            <a:rect l="0" t="0" r="r" b="b"/>
                            <a:pathLst>
                              <a:path w="74" h="113">
                                <a:moveTo>
                                  <a:pt x="17" y="2"/>
                                </a:moveTo>
                                <a:lnTo>
                                  <a:pt x="10" y="7"/>
                                </a:lnTo>
                                <a:lnTo>
                                  <a:pt x="5" y="13"/>
                                </a:lnTo>
                                <a:lnTo>
                                  <a:pt x="2" y="21"/>
                                </a:lnTo>
                                <a:lnTo>
                                  <a:pt x="0" y="30"/>
                                </a:lnTo>
                                <a:lnTo>
                                  <a:pt x="0" y="42"/>
                                </a:lnTo>
                                <a:lnTo>
                                  <a:pt x="0" y="54"/>
                                </a:lnTo>
                                <a:lnTo>
                                  <a:pt x="3" y="65"/>
                                </a:lnTo>
                                <a:lnTo>
                                  <a:pt x="6" y="74"/>
                                </a:lnTo>
                                <a:lnTo>
                                  <a:pt x="10" y="81"/>
                                </a:lnTo>
                                <a:lnTo>
                                  <a:pt x="15" y="91"/>
                                </a:lnTo>
                                <a:lnTo>
                                  <a:pt x="22" y="98"/>
                                </a:lnTo>
                                <a:lnTo>
                                  <a:pt x="29" y="106"/>
                                </a:lnTo>
                                <a:lnTo>
                                  <a:pt x="35" y="110"/>
                                </a:lnTo>
                                <a:lnTo>
                                  <a:pt x="42" y="113"/>
                                </a:lnTo>
                                <a:lnTo>
                                  <a:pt x="49" y="113"/>
                                </a:lnTo>
                                <a:lnTo>
                                  <a:pt x="54" y="113"/>
                                </a:lnTo>
                                <a:lnTo>
                                  <a:pt x="62" y="111"/>
                                </a:lnTo>
                                <a:lnTo>
                                  <a:pt x="67" y="104"/>
                                </a:lnTo>
                                <a:lnTo>
                                  <a:pt x="71" y="95"/>
                                </a:lnTo>
                                <a:lnTo>
                                  <a:pt x="74" y="82"/>
                                </a:lnTo>
                                <a:lnTo>
                                  <a:pt x="74" y="72"/>
                                </a:lnTo>
                                <a:lnTo>
                                  <a:pt x="74" y="59"/>
                                </a:lnTo>
                                <a:lnTo>
                                  <a:pt x="72" y="48"/>
                                </a:lnTo>
                                <a:lnTo>
                                  <a:pt x="70" y="38"/>
                                </a:lnTo>
                                <a:lnTo>
                                  <a:pt x="65" y="29"/>
                                </a:lnTo>
                                <a:lnTo>
                                  <a:pt x="61" y="23"/>
                                </a:lnTo>
                                <a:lnTo>
                                  <a:pt x="54" y="15"/>
                                </a:lnTo>
                                <a:lnTo>
                                  <a:pt x="48" y="9"/>
                                </a:lnTo>
                                <a:lnTo>
                                  <a:pt x="39" y="3"/>
                                </a:lnTo>
                                <a:lnTo>
                                  <a:pt x="32" y="0"/>
                                </a:lnTo>
                                <a:lnTo>
                                  <a:pt x="24" y="0"/>
                                </a:lnTo>
                                <a:lnTo>
                                  <a:pt x="17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3175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6823" name="Group 1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5" y="1147"/>
                        <a:ext cx="119" cy="192"/>
                        <a:chOff x="3755" y="1147"/>
                        <a:chExt cx="119" cy="192"/>
                      </a:xfrm>
                    </p:grpSpPr>
                    <p:grpSp>
                      <p:nvGrpSpPr>
                        <p:cNvPr id="26824" name="Group 2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1147"/>
                          <a:ext cx="119" cy="188"/>
                          <a:chOff x="3755" y="1147"/>
                          <a:chExt cx="119" cy="188"/>
                        </a:xfrm>
                      </p:grpSpPr>
                      <p:sp>
                        <p:nvSpPr>
                          <p:cNvPr id="26825" name="Freeform 2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5" y="1147"/>
                            <a:ext cx="119" cy="18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25"/>
                              </a:cxn>
                              <a:cxn ang="0">
                                <a:pos x="3" y="474"/>
                              </a:cxn>
                              <a:cxn ang="0">
                                <a:pos x="13" y="418"/>
                              </a:cxn>
                              <a:cxn ang="0">
                                <a:pos x="26" y="369"/>
                              </a:cxn>
                              <a:cxn ang="0">
                                <a:pos x="40" y="321"/>
                              </a:cxn>
                              <a:cxn ang="0">
                                <a:pos x="56" y="281"/>
                              </a:cxn>
                              <a:cxn ang="0">
                                <a:pos x="78" y="242"/>
                              </a:cxn>
                              <a:cxn ang="0">
                                <a:pos x="104" y="209"/>
                              </a:cxn>
                              <a:cxn ang="0">
                                <a:pos x="134" y="175"/>
                              </a:cxn>
                              <a:cxn ang="0">
                                <a:pos x="170" y="141"/>
                              </a:cxn>
                              <a:cxn ang="0">
                                <a:pos x="212" y="109"/>
                              </a:cxn>
                              <a:cxn ang="0">
                                <a:pos x="258" y="77"/>
                              </a:cxn>
                              <a:cxn ang="0">
                                <a:pos x="302" y="52"/>
                              </a:cxn>
                              <a:cxn ang="0">
                                <a:pos x="352" y="31"/>
                              </a:cxn>
                              <a:cxn ang="0">
                                <a:pos x="396" y="16"/>
                              </a:cxn>
                              <a:cxn ang="0">
                                <a:pos x="439" y="5"/>
                              </a:cxn>
                              <a:cxn ang="0">
                                <a:pos x="472" y="0"/>
                              </a:cxn>
                              <a:cxn ang="0">
                                <a:pos x="487" y="3"/>
                              </a:cxn>
                              <a:cxn ang="0">
                                <a:pos x="507" y="12"/>
                              </a:cxn>
                              <a:cxn ang="0">
                                <a:pos x="531" y="26"/>
                              </a:cxn>
                              <a:cxn ang="0">
                                <a:pos x="555" y="45"/>
                              </a:cxn>
                              <a:cxn ang="0">
                                <a:pos x="569" y="65"/>
                              </a:cxn>
                              <a:cxn ang="0">
                                <a:pos x="581" y="86"/>
                              </a:cxn>
                              <a:cxn ang="0">
                                <a:pos x="589" y="110"/>
                              </a:cxn>
                              <a:cxn ang="0">
                                <a:pos x="592" y="144"/>
                              </a:cxn>
                              <a:cxn ang="0">
                                <a:pos x="589" y="175"/>
                              </a:cxn>
                              <a:cxn ang="0">
                                <a:pos x="581" y="196"/>
                              </a:cxn>
                              <a:cxn ang="0">
                                <a:pos x="569" y="209"/>
                              </a:cxn>
                              <a:cxn ang="0">
                                <a:pos x="552" y="219"/>
                              </a:cxn>
                              <a:cxn ang="0">
                                <a:pos x="523" y="230"/>
                              </a:cxn>
                              <a:cxn ang="0">
                                <a:pos x="492" y="242"/>
                              </a:cxn>
                              <a:cxn ang="0">
                                <a:pos x="460" y="256"/>
                              </a:cxn>
                              <a:cxn ang="0">
                                <a:pos x="423" y="279"/>
                              </a:cxn>
                              <a:cxn ang="0">
                                <a:pos x="384" y="310"/>
                              </a:cxn>
                              <a:cxn ang="0">
                                <a:pos x="360" y="336"/>
                              </a:cxn>
                              <a:cxn ang="0">
                                <a:pos x="341" y="365"/>
                              </a:cxn>
                              <a:cxn ang="0">
                                <a:pos x="326" y="397"/>
                              </a:cxn>
                              <a:cxn ang="0">
                                <a:pos x="315" y="434"/>
                              </a:cxn>
                              <a:cxn ang="0">
                                <a:pos x="313" y="471"/>
                              </a:cxn>
                              <a:cxn ang="0">
                                <a:pos x="321" y="513"/>
                              </a:cxn>
                              <a:cxn ang="0">
                                <a:pos x="331" y="551"/>
                              </a:cxn>
                              <a:cxn ang="0">
                                <a:pos x="344" y="584"/>
                              </a:cxn>
                              <a:cxn ang="0">
                                <a:pos x="367" y="621"/>
                              </a:cxn>
                              <a:cxn ang="0">
                                <a:pos x="396" y="664"/>
                              </a:cxn>
                              <a:cxn ang="0">
                                <a:pos x="428" y="702"/>
                              </a:cxn>
                              <a:cxn ang="0">
                                <a:pos x="450" y="733"/>
                              </a:cxn>
                              <a:cxn ang="0">
                                <a:pos x="463" y="766"/>
                              </a:cxn>
                              <a:cxn ang="0">
                                <a:pos x="218" y="943"/>
                              </a:cxn>
                              <a:cxn ang="0">
                                <a:pos x="177" y="910"/>
                              </a:cxn>
                              <a:cxn ang="0">
                                <a:pos x="146" y="869"/>
                              </a:cxn>
                              <a:cxn ang="0">
                                <a:pos x="114" y="827"/>
                              </a:cxn>
                              <a:cxn ang="0">
                                <a:pos x="82" y="775"/>
                              </a:cxn>
                              <a:cxn ang="0">
                                <a:pos x="53" y="721"/>
                              </a:cxn>
                              <a:cxn ang="0">
                                <a:pos x="32" y="681"/>
                              </a:cxn>
                              <a:cxn ang="0">
                                <a:pos x="16" y="632"/>
                              </a:cxn>
                              <a:cxn ang="0">
                                <a:pos x="4" y="577"/>
                              </a:cxn>
                              <a:cxn ang="0">
                                <a:pos x="0" y="525"/>
                              </a:cxn>
                            </a:cxnLst>
                            <a:rect l="0" t="0" r="r" b="b"/>
                            <a:pathLst>
                              <a:path w="592" h="943">
                                <a:moveTo>
                                  <a:pt x="0" y="525"/>
                                </a:moveTo>
                                <a:lnTo>
                                  <a:pt x="3" y="474"/>
                                </a:lnTo>
                                <a:lnTo>
                                  <a:pt x="13" y="418"/>
                                </a:lnTo>
                                <a:lnTo>
                                  <a:pt x="26" y="369"/>
                                </a:lnTo>
                                <a:lnTo>
                                  <a:pt x="40" y="321"/>
                                </a:lnTo>
                                <a:lnTo>
                                  <a:pt x="56" y="281"/>
                                </a:lnTo>
                                <a:lnTo>
                                  <a:pt x="78" y="242"/>
                                </a:lnTo>
                                <a:lnTo>
                                  <a:pt x="104" y="209"/>
                                </a:lnTo>
                                <a:lnTo>
                                  <a:pt x="134" y="175"/>
                                </a:lnTo>
                                <a:lnTo>
                                  <a:pt x="170" y="141"/>
                                </a:lnTo>
                                <a:lnTo>
                                  <a:pt x="212" y="109"/>
                                </a:lnTo>
                                <a:lnTo>
                                  <a:pt x="258" y="77"/>
                                </a:lnTo>
                                <a:lnTo>
                                  <a:pt x="302" y="52"/>
                                </a:lnTo>
                                <a:lnTo>
                                  <a:pt x="352" y="31"/>
                                </a:lnTo>
                                <a:lnTo>
                                  <a:pt x="396" y="16"/>
                                </a:lnTo>
                                <a:lnTo>
                                  <a:pt x="439" y="5"/>
                                </a:lnTo>
                                <a:lnTo>
                                  <a:pt x="472" y="0"/>
                                </a:lnTo>
                                <a:lnTo>
                                  <a:pt x="487" y="3"/>
                                </a:lnTo>
                                <a:lnTo>
                                  <a:pt x="507" y="12"/>
                                </a:lnTo>
                                <a:lnTo>
                                  <a:pt x="531" y="26"/>
                                </a:lnTo>
                                <a:lnTo>
                                  <a:pt x="555" y="45"/>
                                </a:lnTo>
                                <a:lnTo>
                                  <a:pt x="569" y="65"/>
                                </a:lnTo>
                                <a:lnTo>
                                  <a:pt x="581" y="86"/>
                                </a:lnTo>
                                <a:lnTo>
                                  <a:pt x="589" y="110"/>
                                </a:lnTo>
                                <a:lnTo>
                                  <a:pt x="592" y="144"/>
                                </a:lnTo>
                                <a:lnTo>
                                  <a:pt x="589" y="175"/>
                                </a:lnTo>
                                <a:lnTo>
                                  <a:pt x="581" y="196"/>
                                </a:lnTo>
                                <a:lnTo>
                                  <a:pt x="569" y="209"/>
                                </a:lnTo>
                                <a:lnTo>
                                  <a:pt x="552" y="219"/>
                                </a:lnTo>
                                <a:lnTo>
                                  <a:pt x="523" y="230"/>
                                </a:lnTo>
                                <a:lnTo>
                                  <a:pt x="492" y="242"/>
                                </a:lnTo>
                                <a:lnTo>
                                  <a:pt x="460" y="256"/>
                                </a:lnTo>
                                <a:lnTo>
                                  <a:pt x="423" y="279"/>
                                </a:lnTo>
                                <a:lnTo>
                                  <a:pt x="384" y="310"/>
                                </a:lnTo>
                                <a:lnTo>
                                  <a:pt x="360" y="336"/>
                                </a:lnTo>
                                <a:lnTo>
                                  <a:pt x="341" y="365"/>
                                </a:lnTo>
                                <a:lnTo>
                                  <a:pt x="326" y="397"/>
                                </a:lnTo>
                                <a:lnTo>
                                  <a:pt x="315" y="434"/>
                                </a:lnTo>
                                <a:lnTo>
                                  <a:pt x="313" y="471"/>
                                </a:lnTo>
                                <a:lnTo>
                                  <a:pt x="321" y="513"/>
                                </a:lnTo>
                                <a:lnTo>
                                  <a:pt x="331" y="551"/>
                                </a:lnTo>
                                <a:lnTo>
                                  <a:pt x="344" y="584"/>
                                </a:lnTo>
                                <a:lnTo>
                                  <a:pt x="367" y="621"/>
                                </a:lnTo>
                                <a:lnTo>
                                  <a:pt x="396" y="664"/>
                                </a:lnTo>
                                <a:lnTo>
                                  <a:pt x="428" y="702"/>
                                </a:lnTo>
                                <a:lnTo>
                                  <a:pt x="450" y="733"/>
                                </a:lnTo>
                                <a:lnTo>
                                  <a:pt x="463" y="766"/>
                                </a:lnTo>
                                <a:lnTo>
                                  <a:pt x="218" y="943"/>
                                </a:lnTo>
                                <a:lnTo>
                                  <a:pt x="177" y="910"/>
                                </a:lnTo>
                                <a:lnTo>
                                  <a:pt x="146" y="869"/>
                                </a:lnTo>
                                <a:lnTo>
                                  <a:pt x="114" y="827"/>
                                </a:lnTo>
                                <a:lnTo>
                                  <a:pt x="82" y="775"/>
                                </a:lnTo>
                                <a:lnTo>
                                  <a:pt x="53" y="721"/>
                                </a:lnTo>
                                <a:lnTo>
                                  <a:pt x="32" y="681"/>
                                </a:lnTo>
                                <a:lnTo>
                                  <a:pt x="16" y="632"/>
                                </a:lnTo>
                                <a:lnTo>
                                  <a:pt x="4" y="577"/>
                                </a:lnTo>
                                <a:lnTo>
                                  <a:pt x="0" y="5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grpSp>
                        <p:nvGrpSpPr>
                          <p:cNvPr id="26826" name="Group 2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1147"/>
                            <a:ext cx="119" cy="188"/>
                            <a:chOff x="3755" y="1147"/>
                            <a:chExt cx="119" cy="188"/>
                          </a:xfrm>
                        </p:grpSpPr>
                        <p:sp>
                          <p:nvSpPr>
                            <p:cNvPr id="26827" name="Freeform 2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76" y="1160"/>
                              <a:ext cx="88" cy="14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30" y="737"/>
                                </a:cxn>
                                <a:cxn ang="0">
                                  <a:pos x="101" y="701"/>
                                </a:cxn>
                                <a:cxn ang="0">
                                  <a:pos x="78" y="669"/>
                                </a:cxn>
                                <a:cxn ang="0">
                                  <a:pos x="60" y="636"/>
                                </a:cxn>
                                <a:cxn ang="0">
                                  <a:pos x="45" y="601"/>
                                </a:cxn>
                                <a:cxn ang="0">
                                  <a:pos x="33" y="566"/>
                                </a:cxn>
                                <a:cxn ang="0">
                                  <a:pos x="23" y="533"/>
                                </a:cxn>
                                <a:cxn ang="0">
                                  <a:pos x="15" y="504"/>
                                </a:cxn>
                                <a:cxn ang="0">
                                  <a:pos x="8" y="474"/>
                                </a:cxn>
                                <a:cxn ang="0">
                                  <a:pos x="4" y="441"/>
                                </a:cxn>
                                <a:cxn ang="0">
                                  <a:pos x="2" y="418"/>
                                </a:cxn>
                                <a:cxn ang="0">
                                  <a:pos x="0" y="396"/>
                                </a:cxn>
                                <a:cxn ang="0">
                                  <a:pos x="2" y="376"/>
                                </a:cxn>
                                <a:cxn ang="0">
                                  <a:pos x="9" y="344"/>
                                </a:cxn>
                                <a:cxn ang="0">
                                  <a:pos x="18" y="313"/>
                                </a:cxn>
                                <a:cxn ang="0">
                                  <a:pos x="30" y="282"/>
                                </a:cxn>
                                <a:cxn ang="0">
                                  <a:pos x="44" y="254"/>
                                </a:cxn>
                                <a:cxn ang="0">
                                  <a:pos x="57" y="227"/>
                                </a:cxn>
                                <a:cxn ang="0">
                                  <a:pos x="74" y="200"/>
                                </a:cxn>
                                <a:cxn ang="0">
                                  <a:pos x="92" y="175"/>
                                </a:cxn>
                                <a:cxn ang="0">
                                  <a:pos x="111" y="155"/>
                                </a:cxn>
                                <a:cxn ang="0">
                                  <a:pos x="130" y="138"/>
                                </a:cxn>
                                <a:cxn ang="0">
                                  <a:pos x="164" y="113"/>
                                </a:cxn>
                                <a:cxn ang="0">
                                  <a:pos x="193" y="95"/>
                                </a:cxn>
                                <a:cxn ang="0">
                                  <a:pos x="230" y="72"/>
                                </a:cxn>
                                <a:cxn ang="0">
                                  <a:pos x="268" y="53"/>
                                </a:cxn>
                                <a:cxn ang="0">
                                  <a:pos x="317" y="32"/>
                                </a:cxn>
                                <a:cxn ang="0">
                                  <a:pos x="360" y="19"/>
                                </a:cxn>
                                <a:cxn ang="0">
                                  <a:pos x="402" y="8"/>
                                </a:cxn>
                                <a:cxn ang="0">
                                  <a:pos x="438" y="0"/>
                                </a:cxn>
                              </a:cxnLst>
                              <a:rect l="0" t="0" r="r" b="b"/>
                              <a:pathLst>
                                <a:path w="438" h="737">
                                  <a:moveTo>
                                    <a:pt x="130" y="737"/>
                                  </a:moveTo>
                                  <a:lnTo>
                                    <a:pt x="101" y="701"/>
                                  </a:lnTo>
                                  <a:lnTo>
                                    <a:pt x="78" y="669"/>
                                  </a:lnTo>
                                  <a:lnTo>
                                    <a:pt x="60" y="636"/>
                                  </a:lnTo>
                                  <a:lnTo>
                                    <a:pt x="45" y="601"/>
                                  </a:lnTo>
                                  <a:lnTo>
                                    <a:pt x="33" y="566"/>
                                  </a:lnTo>
                                  <a:lnTo>
                                    <a:pt x="23" y="533"/>
                                  </a:lnTo>
                                  <a:lnTo>
                                    <a:pt x="15" y="504"/>
                                  </a:lnTo>
                                  <a:lnTo>
                                    <a:pt x="8" y="474"/>
                                  </a:lnTo>
                                  <a:lnTo>
                                    <a:pt x="4" y="441"/>
                                  </a:lnTo>
                                  <a:lnTo>
                                    <a:pt x="2" y="418"/>
                                  </a:lnTo>
                                  <a:lnTo>
                                    <a:pt x="0" y="396"/>
                                  </a:lnTo>
                                  <a:lnTo>
                                    <a:pt x="2" y="376"/>
                                  </a:lnTo>
                                  <a:lnTo>
                                    <a:pt x="9" y="344"/>
                                  </a:lnTo>
                                  <a:lnTo>
                                    <a:pt x="18" y="313"/>
                                  </a:lnTo>
                                  <a:lnTo>
                                    <a:pt x="30" y="282"/>
                                  </a:lnTo>
                                  <a:lnTo>
                                    <a:pt x="44" y="254"/>
                                  </a:lnTo>
                                  <a:lnTo>
                                    <a:pt x="57" y="227"/>
                                  </a:lnTo>
                                  <a:lnTo>
                                    <a:pt x="74" y="200"/>
                                  </a:lnTo>
                                  <a:lnTo>
                                    <a:pt x="92" y="175"/>
                                  </a:lnTo>
                                  <a:lnTo>
                                    <a:pt x="111" y="155"/>
                                  </a:lnTo>
                                  <a:lnTo>
                                    <a:pt x="130" y="138"/>
                                  </a:lnTo>
                                  <a:lnTo>
                                    <a:pt x="164" y="113"/>
                                  </a:lnTo>
                                  <a:lnTo>
                                    <a:pt x="193" y="95"/>
                                  </a:lnTo>
                                  <a:lnTo>
                                    <a:pt x="230" y="72"/>
                                  </a:lnTo>
                                  <a:lnTo>
                                    <a:pt x="268" y="53"/>
                                  </a:lnTo>
                                  <a:lnTo>
                                    <a:pt x="317" y="32"/>
                                  </a:lnTo>
                                  <a:lnTo>
                                    <a:pt x="360" y="19"/>
                                  </a:lnTo>
                                  <a:lnTo>
                                    <a:pt x="402" y="8"/>
                                  </a:lnTo>
                                  <a:lnTo>
                                    <a:pt x="438" y="0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4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28" name="Freeform 2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99" y="1176"/>
                              <a:ext cx="75" cy="12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365"/>
                                </a:cxn>
                                <a:cxn ang="0">
                                  <a:pos x="2" y="335"/>
                                </a:cxn>
                                <a:cxn ang="0">
                                  <a:pos x="0" y="303"/>
                                </a:cxn>
                                <a:cxn ang="0">
                                  <a:pos x="2" y="266"/>
                                </a:cxn>
                                <a:cxn ang="0">
                                  <a:pos x="6" y="241"/>
                                </a:cxn>
                                <a:cxn ang="0">
                                  <a:pos x="14" y="215"/>
                                </a:cxn>
                                <a:cxn ang="0">
                                  <a:pos x="26" y="182"/>
                                </a:cxn>
                                <a:cxn ang="0">
                                  <a:pos x="45" y="153"/>
                                </a:cxn>
                                <a:cxn ang="0">
                                  <a:pos x="63" y="130"/>
                                </a:cxn>
                                <a:cxn ang="0">
                                  <a:pos x="82" y="113"/>
                                </a:cxn>
                                <a:cxn ang="0">
                                  <a:pos x="103" y="94"/>
                                </a:cxn>
                                <a:cxn ang="0">
                                  <a:pos x="126" y="77"/>
                                </a:cxn>
                                <a:cxn ang="0">
                                  <a:pos x="153" y="61"/>
                                </a:cxn>
                                <a:cxn ang="0">
                                  <a:pos x="181" y="45"/>
                                </a:cxn>
                                <a:cxn ang="0">
                                  <a:pos x="207" y="33"/>
                                </a:cxn>
                                <a:cxn ang="0">
                                  <a:pos x="233" y="22"/>
                                </a:cxn>
                                <a:cxn ang="0">
                                  <a:pos x="257" y="14"/>
                                </a:cxn>
                                <a:cxn ang="0">
                                  <a:pos x="282" y="8"/>
                                </a:cxn>
                                <a:cxn ang="0">
                                  <a:pos x="313" y="3"/>
                                </a:cxn>
                                <a:cxn ang="0">
                                  <a:pos x="341" y="1"/>
                                </a:cxn>
                                <a:cxn ang="0">
                                  <a:pos x="361" y="0"/>
                                </a:cxn>
                                <a:cxn ang="0">
                                  <a:pos x="375" y="1"/>
                                </a:cxn>
                                <a:cxn ang="0">
                                  <a:pos x="374" y="18"/>
                                </a:cxn>
                                <a:cxn ang="0">
                                  <a:pos x="372" y="32"/>
                                </a:cxn>
                                <a:cxn ang="0">
                                  <a:pos x="358" y="34"/>
                                </a:cxn>
                                <a:cxn ang="0">
                                  <a:pos x="336" y="39"/>
                                </a:cxn>
                                <a:cxn ang="0">
                                  <a:pos x="312" y="47"/>
                                </a:cxn>
                                <a:cxn ang="0">
                                  <a:pos x="284" y="57"/>
                                </a:cxn>
                                <a:cxn ang="0">
                                  <a:pos x="257" y="69"/>
                                </a:cxn>
                                <a:cxn ang="0">
                                  <a:pos x="227" y="82"/>
                                </a:cxn>
                                <a:cxn ang="0">
                                  <a:pos x="197" y="96"/>
                                </a:cxn>
                                <a:cxn ang="0">
                                  <a:pos x="158" y="119"/>
                                </a:cxn>
                                <a:cxn ang="0">
                                  <a:pos x="119" y="150"/>
                                </a:cxn>
                                <a:cxn ang="0">
                                  <a:pos x="96" y="175"/>
                                </a:cxn>
                                <a:cxn ang="0">
                                  <a:pos x="77" y="204"/>
                                </a:cxn>
                                <a:cxn ang="0">
                                  <a:pos x="62" y="236"/>
                                </a:cxn>
                                <a:cxn ang="0">
                                  <a:pos x="51" y="273"/>
                                </a:cxn>
                                <a:cxn ang="0">
                                  <a:pos x="49" y="309"/>
                                </a:cxn>
                                <a:cxn ang="0">
                                  <a:pos x="58" y="351"/>
                                </a:cxn>
                                <a:cxn ang="0">
                                  <a:pos x="68" y="390"/>
                                </a:cxn>
                                <a:cxn ang="0">
                                  <a:pos x="81" y="423"/>
                                </a:cxn>
                                <a:cxn ang="0">
                                  <a:pos x="102" y="460"/>
                                </a:cxn>
                                <a:cxn ang="0">
                                  <a:pos x="131" y="502"/>
                                </a:cxn>
                                <a:cxn ang="0">
                                  <a:pos x="164" y="540"/>
                                </a:cxn>
                                <a:cxn ang="0">
                                  <a:pos x="186" y="572"/>
                                </a:cxn>
                                <a:cxn ang="0">
                                  <a:pos x="209" y="608"/>
                                </a:cxn>
                                <a:cxn ang="0">
                                  <a:pos x="174" y="614"/>
                                </a:cxn>
                                <a:cxn ang="0">
                                  <a:pos x="156" y="599"/>
                                </a:cxn>
                                <a:cxn ang="0">
                                  <a:pos x="137" y="581"/>
                                </a:cxn>
                                <a:cxn ang="0">
                                  <a:pos x="114" y="561"/>
                                </a:cxn>
                                <a:cxn ang="0">
                                  <a:pos x="94" y="539"/>
                                </a:cxn>
                                <a:cxn ang="0">
                                  <a:pos x="71" y="508"/>
                                </a:cxn>
                                <a:cxn ang="0">
                                  <a:pos x="51" y="476"/>
                                </a:cxn>
                                <a:cxn ang="0">
                                  <a:pos x="33" y="445"/>
                                </a:cxn>
                                <a:cxn ang="0">
                                  <a:pos x="20" y="415"/>
                                </a:cxn>
                                <a:cxn ang="0">
                                  <a:pos x="14" y="395"/>
                                </a:cxn>
                                <a:cxn ang="0">
                                  <a:pos x="6" y="365"/>
                                </a:cxn>
                              </a:cxnLst>
                              <a:rect l="0" t="0" r="r" b="b"/>
                              <a:pathLst>
                                <a:path w="375" h="614">
                                  <a:moveTo>
                                    <a:pt x="6" y="365"/>
                                  </a:moveTo>
                                  <a:lnTo>
                                    <a:pt x="2" y="335"/>
                                  </a:lnTo>
                                  <a:lnTo>
                                    <a:pt x="0" y="303"/>
                                  </a:lnTo>
                                  <a:lnTo>
                                    <a:pt x="2" y="266"/>
                                  </a:lnTo>
                                  <a:lnTo>
                                    <a:pt x="6" y="241"/>
                                  </a:lnTo>
                                  <a:lnTo>
                                    <a:pt x="14" y="215"/>
                                  </a:lnTo>
                                  <a:lnTo>
                                    <a:pt x="26" y="182"/>
                                  </a:lnTo>
                                  <a:lnTo>
                                    <a:pt x="45" y="153"/>
                                  </a:lnTo>
                                  <a:lnTo>
                                    <a:pt x="63" y="130"/>
                                  </a:lnTo>
                                  <a:lnTo>
                                    <a:pt x="82" y="113"/>
                                  </a:lnTo>
                                  <a:lnTo>
                                    <a:pt x="103" y="94"/>
                                  </a:lnTo>
                                  <a:lnTo>
                                    <a:pt x="126" y="77"/>
                                  </a:lnTo>
                                  <a:lnTo>
                                    <a:pt x="153" y="61"/>
                                  </a:lnTo>
                                  <a:lnTo>
                                    <a:pt x="181" y="45"/>
                                  </a:lnTo>
                                  <a:lnTo>
                                    <a:pt x="207" y="33"/>
                                  </a:lnTo>
                                  <a:lnTo>
                                    <a:pt x="233" y="22"/>
                                  </a:lnTo>
                                  <a:lnTo>
                                    <a:pt x="257" y="14"/>
                                  </a:lnTo>
                                  <a:lnTo>
                                    <a:pt x="282" y="8"/>
                                  </a:lnTo>
                                  <a:lnTo>
                                    <a:pt x="313" y="3"/>
                                  </a:lnTo>
                                  <a:lnTo>
                                    <a:pt x="341" y="1"/>
                                  </a:lnTo>
                                  <a:lnTo>
                                    <a:pt x="361" y="0"/>
                                  </a:lnTo>
                                  <a:lnTo>
                                    <a:pt x="375" y="1"/>
                                  </a:lnTo>
                                  <a:lnTo>
                                    <a:pt x="374" y="18"/>
                                  </a:lnTo>
                                  <a:lnTo>
                                    <a:pt x="372" y="32"/>
                                  </a:lnTo>
                                  <a:lnTo>
                                    <a:pt x="358" y="34"/>
                                  </a:lnTo>
                                  <a:lnTo>
                                    <a:pt x="336" y="39"/>
                                  </a:lnTo>
                                  <a:lnTo>
                                    <a:pt x="312" y="47"/>
                                  </a:lnTo>
                                  <a:lnTo>
                                    <a:pt x="284" y="57"/>
                                  </a:lnTo>
                                  <a:lnTo>
                                    <a:pt x="257" y="69"/>
                                  </a:lnTo>
                                  <a:lnTo>
                                    <a:pt x="227" y="82"/>
                                  </a:lnTo>
                                  <a:lnTo>
                                    <a:pt x="197" y="96"/>
                                  </a:lnTo>
                                  <a:lnTo>
                                    <a:pt x="158" y="119"/>
                                  </a:lnTo>
                                  <a:lnTo>
                                    <a:pt x="119" y="150"/>
                                  </a:lnTo>
                                  <a:lnTo>
                                    <a:pt x="96" y="175"/>
                                  </a:lnTo>
                                  <a:lnTo>
                                    <a:pt x="77" y="204"/>
                                  </a:lnTo>
                                  <a:lnTo>
                                    <a:pt x="62" y="236"/>
                                  </a:lnTo>
                                  <a:lnTo>
                                    <a:pt x="51" y="273"/>
                                  </a:lnTo>
                                  <a:lnTo>
                                    <a:pt x="49" y="309"/>
                                  </a:lnTo>
                                  <a:lnTo>
                                    <a:pt x="58" y="351"/>
                                  </a:lnTo>
                                  <a:lnTo>
                                    <a:pt x="68" y="390"/>
                                  </a:lnTo>
                                  <a:lnTo>
                                    <a:pt x="81" y="423"/>
                                  </a:lnTo>
                                  <a:lnTo>
                                    <a:pt x="102" y="460"/>
                                  </a:lnTo>
                                  <a:lnTo>
                                    <a:pt x="131" y="502"/>
                                  </a:lnTo>
                                  <a:lnTo>
                                    <a:pt x="164" y="540"/>
                                  </a:lnTo>
                                  <a:lnTo>
                                    <a:pt x="186" y="572"/>
                                  </a:lnTo>
                                  <a:lnTo>
                                    <a:pt x="209" y="608"/>
                                  </a:lnTo>
                                  <a:lnTo>
                                    <a:pt x="174" y="614"/>
                                  </a:lnTo>
                                  <a:lnTo>
                                    <a:pt x="156" y="599"/>
                                  </a:lnTo>
                                  <a:lnTo>
                                    <a:pt x="137" y="581"/>
                                  </a:lnTo>
                                  <a:lnTo>
                                    <a:pt x="114" y="561"/>
                                  </a:lnTo>
                                  <a:lnTo>
                                    <a:pt x="94" y="539"/>
                                  </a:lnTo>
                                  <a:lnTo>
                                    <a:pt x="71" y="508"/>
                                  </a:lnTo>
                                  <a:lnTo>
                                    <a:pt x="51" y="476"/>
                                  </a:lnTo>
                                  <a:lnTo>
                                    <a:pt x="33" y="445"/>
                                  </a:lnTo>
                                  <a:lnTo>
                                    <a:pt x="20" y="415"/>
                                  </a:lnTo>
                                  <a:lnTo>
                                    <a:pt x="14" y="395"/>
                                  </a:lnTo>
                                  <a:lnTo>
                                    <a:pt x="6" y="36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A000A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29" name="Freeform 2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08" y="1181"/>
                              <a:ext cx="65" cy="11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" y="355"/>
                                </a:cxn>
                                <a:cxn ang="0">
                                  <a:pos x="2" y="323"/>
                                </a:cxn>
                                <a:cxn ang="0">
                                  <a:pos x="0" y="292"/>
                                </a:cxn>
                                <a:cxn ang="0">
                                  <a:pos x="2" y="255"/>
                                </a:cxn>
                                <a:cxn ang="0">
                                  <a:pos x="7" y="230"/>
                                </a:cxn>
                                <a:cxn ang="0">
                                  <a:pos x="14" y="204"/>
                                </a:cxn>
                                <a:cxn ang="0">
                                  <a:pos x="26" y="171"/>
                                </a:cxn>
                                <a:cxn ang="0">
                                  <a:pos x="46" y="142"/>
                                </a:cxn>
                                <a:cxn ang="0">
                                  <a:pos x="64" y="119"/>
                                </a:cxn>
                                <a:cxn ang="0">
                                  <a:pos x="81" y="103"/>
                                </a:cxn>
                                <a:cxn ang="0">
                                  <a:pos x="104" y="83"/>
                                </a:cxn>
                                <a:cxn ang="0">
                                  <a:pos x="126" y="66"/>
                                </a:cxn>
                                <a:cxn ang="0">
                                  <a:pos x="153" y="50"/>
                                </a:cxn>
                                <a:cxn ang="0">
                                  <a:pos x="181" y="34"/>
                                </a:cxn>
                                <a:cxn ang="0">
                                  <a:pos x="207" y="22"/>
                                </a:cxn>
                                <a:cxn ang="0">
                                  <a:pos x="232" y="11"/>
                                </a:cxn>
                                <a:cxn ang="0">
                                  <a:pos x="256" y="5"/>
                                </a:cxn>
                                <a:cxn ang="0">
                                  <a:pos x="282" y="0"/>
                                </a:cxn>
                                <a:cxn ang="0">
                                  <a:pos x="307" y="0"/>
                                </a:cxn>
                                <a:cxn ang="0">
                                  <a:pos x="325" y="3"/>
                                </a:cxn>
                                <a:cxn ang="0">
                                  <a:pos x="317" y="24"/>
                                </a:cxn>
                                <a:cxn ang="0">
                                  <a:pos x="305" y="37"/>
                                </a:cxn>
                                <a:cxn ang="0">
                                  <a:pos x="288" y="47"/>
                                </a:cxn>
                                <a:cxn ang="0">
                                  <a:pos x="259" y="58"/>
                                </a:cxn>
                                <a:cxn ang="0">
                                  <a:pos x="229" y="71"/>
                                </a:cxn>
                                <a:cxn ang="0">
                                  <a:pos x="198" y="85"/>
                                </a:cxn>
                                <a:cxn ang="0">
                                  <a:pos x="159" y="108"/>
                                </a:cxn>
                                <a:cxn ang="0">
                                  <a:pos x="120" y="139"/>
                                </a:cxn>
                                <a:cxn ang="0">
                                  <a:pos x="96" y="164"/>
                                </a:cxn>
                                <a:cxn ang="0">
                                  <a:pos x="78" y="193"/>
                                </a:cxn>
                                <a:cxn ang="0">
                                  <a:pos x="63" y="225"/>
                                </a:cxn>
                                <a:cxn ang="0">
                                  <a:pos x="52" y="262"/>
                                </a:cxn>
                                <a:cxn ang="0">
                                  <a:pos x="50" y="299"/>
                                </a:cxn>
                                <a:cxn ang="0">
                                  <a:pos x="58" y="341"/>
                                </a:cxn>
                                <a:cxn ang="0">
                                  <a:pos x="68" y="379"/>
                                </a:cxn>
                                <a:cxn ang="0">
                                  <a:pos x="81" y="412"/>
                                </a:cxn>
                                <a:cxn ang="0">
                                  <a:pos x="103" y="448"/>
                                </a:cxn>
                                <a:cxn ang="0">
                                  <a:pos x="132" y="491"/>
                                </a:cxn>
                                <a:cxn ang="0">
                                  <a:pos x="164" y="529"/>
                                </a:cxn>
                                <a:cxn ang="0">
                                  <a:pos x="187" y="561"/>
                                </a:cxn>
                                <a:cxn ang="0">
                                  <a:pos x="200" y="594"/>
                                </a:cxn>
                                <a:cxn ang="0">
                                  <a:pos x="168" y="595"/>
                                </a:cxn>
                                <a:cxn ang="0">
                                  <a:pos x="138" y="570"/>
                                </a:cxn>
                                <a:cxn ang="0">
                                  <a:pos x="115" y="551"/>
                                </a:cxn>
                                <a:cxn ang="0">
                                  <a:pos x="93" y="528"/>
                                </a:cxn>
                                <a:cxn ang="0">
                                  <a:pos x="71" y="497"/>
                                </a:cxn>
                                <a:cxn ang="0">
                                  <a:pos x="52" y="465"/>
                                </a:cxn>
                                <a:cxn ang="0">
                                  <a:pos x="34" y="434"/>
                                </a:cxn>
                                <a:cxn ang="0">
                                  <a:pos x="21" y="404"/>
                                </a:cxn>
                                <a:cxn ang="0">
                                  <a:pos x="14" y="384"/>
                                </a:cxn>
                                <a:cxn ang="0">
                                  <a:pos x="7" y="355"/>
                                </a:cxn>
                              </a:cxnLst>
                              <a:rect l="0" t="0" r="r" b="b"/>
                              <a:pathLst>
                                <a:path w="325" h="595">
                                  <a:moveTo>
                                    <a:pt x="7" y="355"/>
                                  </a:moveTo>
                                  <a:lnTo>
                                    <a:pt x="2" y="323"/>
                                  </a:lnTo>
                                  <a:lnTo>
                                    <a:pt x="0" y="292"/>
                                  </a:lnTo>
                                  <a:lnTo>
                                    <a:pt x="2" y="255"/>
                                  </a:lnTo>
                                  <a:lnTo>
                                    <a:pt x="7" y="230"/>
                                  </a:lnTo>
                                  <a:lnTo>
                                    <a:pt x="14" y="204"/>
                                  </a:lnTo>
                                  <a:lnTo>
                                    <a:pt x="26" y="171"/>
                                  </a:lnTo>
                                  <a:lnTo>
                                    <a:pt x="46" y="142"/>
                                  </a:lnTo>
                                  <a:lnTo>
                                    <a:pt x="64" y="119"/>
                                  </a:lnTo>
                                  <a:lnTo>
                                    <a:pt x="81" y="103"/>
                                  </a:lnTo>
                                  <a:lnTo>
                                    <a:pt x="104" y="83"/>
                                  </a:lnTo>
                                  <a:lnTo>
                                    <a:pt x="126" y="66"/>
                                  </a:lnTo>
                                  <a:lnTo>
                                    <a:pt x="153" y="50"/>
                                  </a:lnTo>
                                  <a:lnTo>
                                    <a:pt x="181" y="34"/>
                                  </a:lnTo>
                                  <a:lnTo>
                                    <a:pt x="207" y="22"/>
                                  </a:lnTo>
                                  <a:lnTo>
                                    <a:pt x="232" y="11"/>
                                  </a:lnTo>
                                  <a:lnTo>
                                    <a:pt x="256" y="5"/>
                                  </a:lnTo>
                                  <a:lnTo>
                                    <a:pt x="282" y="0"/>
                                  </a:lnTo>
                                  <a:lnTo>
                                    <a:pt x="307" y="0"/>
                                  </a:lnTo>
                                  <a:lnTo>
                                    <a:pt x="325" y="3"/>
                                  </a:lnTo>
                                  <a:lnTo>
                                    <a:pt x="317" y="24"/>
                                  </a:lnTo>
                                  <a:lnTo>
                                    <a:pt x="305" y="37"/>
                                  </a:lnTo>
                                  <a:lnTo>
                                    <a:pt x="288" y="47"/>
                                  </a:lnTo>
                                  <a:lnTo>
                                    <a:pt x="259" y="58"/>
                                  </a:lnTo>
                                  <a:lnTo>
                                    <a:pt x="229" y="71"/>
                                  </a:lnTo>
                                  <a:lnTo>
                                    <a:pt x="198" y="85"/>
                                  </a:lnTo>
                                  <a:lnTo>
                                    <a:pt x="159" y="108"/>
                                  </a:lnTo>
                                  <a:lnTo>
                                    <a:pt x="120" y="139"/>
                                  </a:lnTo>
                                  <a:lnTo>
                                    <a:pt x="96" y="164"/>
                                  </a:lnTo>
                                  <a:lnTo>
                                    <a:pt x="78" y="193"/>
                                  </a:lnTo>
                                  <a:lnTo>
                                    <a:pt x="63" y="225"/>
                                  </a:lnTo>
                                  <a:lnTo>
                                    <a:pt x="52" y="262"/>
                                  </a:lnTo>
                                  <a:lnTo>
                                    <a:pt x="50" y="299"/>
                                  </a:lnTo>
                                  <a:lnTo>
                                    <a:pt x="58" y="341"/>
                                  </a:lnTo>
                                  <a:lnTo>
                                    <a:pt x="68" y="379"/>
                                  </a:lnTo>
                                  <a:lnTo>
                                    <a:pt x="81" y="412"/>
                                  </a:lnTo>
                                  <a:lnTo>
                                    <a:pt x="103" y="448"/>
                                  </a:lnTo>
                                  <a:lnTo>
                                    <a:pt x="132" y="491"/>
                                  </a:lnTo>
                                  <a:lnTo>
                                    <a:pt x="164" y="529"/>
                                  </a:lnTo>
                                  <a:lnTo>
                                    <a:pt x="187" y="561"/>
                                  </a:lnTo>
                                  <a:lnTo>
                                    <a:pt x="200" y="594"/>
                                  </a:lnTo>
                                  <a:lnTo>
                                    <a:pt x="168" y="595"/>
                                  </a:lnTo>
                                  <a:lnTo>
                                    <a:pt x="138" y="570"/>
                                  </a:lnTo>
                                  <a:lnTo>
                                    <a:pt x="115" y="551"/>
                                  </a:lnTo>
                                  <a:lnTo>
                                    <a:pt x="93" y="528"/>
                                  </a:lnTo>
                                  <a:lnTo>
                                    <a:pt x="71" y="497"/>
                                  </a:lnTo>
                                  <a:lnTo>
                                    <a:pt x="52" y="465"/>
                                  </a:lnTo>
                                  <a:lnTo>
                                    <a:pt x="34" y="434"/>
                                  </a:lnTo>
                                  <a:lnTo>
                                    <a:pt x="21" y="404"/>
                                  </a:lnTo>
                                  <a:lnTo>
                                    <a:pt x="14" y="384"/>
                                  </a:lnTo>
                                  <a:lnTo>
                                    <a:pt x="7" y="35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0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30" name="Freeform 2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55" y="1147"/>
                              <a:ext cx="107" cy="18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" y="474"/>
                                </a:cxn>
                                <a:cxn ang="0">
                                  <a:pos x="26" y="369"/>
                                </a:cxn>
                                <a:cxn ang="0">
                                  <a:pos x="56" y="281"/>
                                </a:cxn>
                                <a:cxn ang="0">
                                  <a:pos x="104" y="209"/>
                                </a:cxn>
                                <a:cxn ang="0">
                                  <a:pos x="170" y="141"/>
                                </a:cxn>
                                <a:cxn ang="0">
                                  <a:pos x="258" y="77"/>
                                </a:cxn>
                                <a:cxn ang="0">
                                  <a:pos x="352" y="31"/>
                                </a:cxn>
                                <a:cxn ang="0">
                                  <a:pos x="438" y="5"/>
                                </a:cxn>
                                <a:cxn ang="0">
                                  <a:pos x="487" y="3"/>
                                </a:cxn>
                                <a:cxn ang="0">
                                  <a:pos x="531" y="26"/>
                                </a:cxn>
                                <a:cxn ang="0">
                                  <a:pos x="477" y="35"/>
                                </a:cxn>
                                <a:cxn ang="0">
                                  <a:pos x="415" y="51"/>
                                </a:cxn>
                                <a:cxn ang="0">
                                  <a:pos x="363" y="72"/>
                                </a:cxn>
                                <a:cxn ang="0">
                                  <a:pos x="311" y="100"/>
                                </a:cxn>
                                <a:cxn ang="0">
                                  <a:pos x="261" y="130"/>
                                </a:cxn>
                                <a:cxn ang="0">
                                  <a:pos x="209" y="166"/>
                                </a:cxn>
                                <a:cxn ang="0">
                                  <a:pos x="167" y="200"/>
                                </a:cxn>
                                <a:cxn ang="0">
                                  <a:pos x="134" y="242"/>
                                </a:cxn>
                                <a:cxn ang="0">
                                  <a:pos x="104" y="296"/>
                                </a:cxn>
                                <a:cxn ang="0">
                                  <a:pos x="79" y="349"/>
                                </a:cxn>
                                <a:cxn ang="0">
                                  <a:pos x="64" y="396"/>
                                </a:cxn>
                                <a:cxn ang="0">
                                  <a:pos x="54" y="448"/>
                                </a:cxn>
                                <a:cxn ang="0">
                                  <a:pos x="50" y="516"/>
                                </a:cxn>
                                <a:cxn ang="0">
                                  <a:pos x="54" y="574"/>
                                </a:cxn>
                                <a:cxn ang="0">
                                  <a:pos x="69" y="632"/>
                                </a:cxn>
                                <a:cxn ang="0">
                                  <a:pos x="94" y="685"/>
                                </a:cxn>
                                <a:cxn ang="0">
                                  <a:pos x="124" y="739"/>
                                </a:cxn>
                                <a:cxn ang="0">
                                  <a:pos x="156" y="797"/>
                                </a:cxn>
                                <a:cxn ang="0">
                                  <a:pos x="192" y="851"/>
                                </a:cxn>
                                <a:cxn ang="0">
                                  <a:pos x="236" y="909"/>
                                </a:cxn>
                                <a:cxn ang="0">
                                  <a:pos x="218" y="943"/>
                                </a:cxn>
                                <a:cxn ang="0">
                                  <a:pos x="169" y="901"/>
                                </a:cxn>
                                <a:cxn ang="0">
                                  <a:pos x="114" y="827"/>
                                </a:cxn>
                                <a:cxn ang="0">
                                  <a:pos x="53" y="721"/>
                                </a:cxn>
                                <a:cxn ang="0">
                                  <a:pos x="16" y="632"/>
                                </a:cxn>
                                <a:cxn ang="0">
                                  <a:pos x="0" y="525"/>
                                </a:cxn>
                              </a:cxnLst>
                              <a:rect l="0" t="0" r="r" b="b"/>
                              <a:pathLst>
                                <a:path w="531" h="943">
                                  <a:moveTo>
                                    <a:pt x="0" y="525"/>
                                  </a:moveTo>
                                  <a:lnTo>
                                    <a:pt x="3" y="474"/>
                                  </a:lnTo>
                                  <a:lnTo>
                                    <a:pt x="13" y="418"/>
                                  </a:lnTo>
                                  <a:lnTo>
                                    <a:pt x="26" y="369"/>
                                  </a:lnTo>
                                  <a:lnTo>
                                    <a:pt x="40" y="321"/>
                                  </a:lnTo>
                                  <a:lnTo>
                                    <a:pt x="56" y="281"/>
                                  </a:lnTo>
                                  <a:lnTo>
                                    <a:pt x="78" y="242"/>
                                  </a:lnTo>
                                  <a:lnTo>
                                    <a:pt x="104" y="209"/>
                                  </a:lnTo>
                                  <a:lnTo>
                                    <a:pt x="133" y="175"/>
                                  </a:lnTo>
                                  <a:lnTo>
                                    <a:pt x="170" y="141"/>
                                  </a:lnTo>
                                  <a:lnTo>
                                    <a:pt x="212" y="109"/>
                                  </a:lnTo>
                                  <a:lnTo>
                                    <a:pt x="258" y="77"/>
                                  </a:lnTo>
                                  <a:lnTo>
                                    <a:pt x="302" y="52"/>
                                  </a:lnTo>
                                  <a:lnTo>
                                    <a:pt x="352" y="31"/>
                                  </a:lnTo>
                                  <a:lnTo>
                                    <a:pt x="396" y="16"/>
                                  </a:lnTo>
                                  <a:lnTo>
                                    <a:pt x="438" y="5"/>
                                  </a:lnTo>
                                  <a:lnTo>
                                    <a:pt x="472" y="0"/>
                                  </a:lnTo>
                                  <a:lnTo>
                                    <a:pt x="487" y="3"/>
                                  </a:lnTo>
                                  <a:lnTo>
                                    <a:pt x="507" y="12"/>
                                  </a:lnTo>
                                  <a:lnTo>
                                    <a:pt x="531" y="26"/>
                                  </a:lnTo>
                                  <a:lnTo>
                                    <a:pt x="506" y="30"/>
                                  </a:lnTo>
                                  <a:lnTo>
                                    <a:pt x="477" y="35"/>
                                  </a:lnTo>
                                  <a:lnTo>
                                    <a:pt x="448" y="42"/>
                                  </a:lnTo>
                                  <a:lnTo>
                                    <a:pt x="415" y="51"/>
                                  </a:lnTo>
                                  <a:lnTo>
                                    <a:pt x="390" y="60"/>
                                  </a:lnTo>
                                  <a:lnTo>
                                    <a:pt x="363" y="72"/>
                                  </a:lnTo>
                                  <a:lnTo>
                                    <a:pt x="336" y="86"/>
                                  </a:lnTo>
                                  <a:lnTo>
                                    <a:pt x="311" y="100"/>
                                  </a:lnTo>
                                  <a:lnTo>
                                    <a:pt x="287" y="114"/>
                                  </a:lnTo>
                                  <a:lnTo>
                                    <a:pt x="261" y="130"/>
                                  </a:lnTo>
                                  <a:lnTo>
                                    <a:pt x="234" y="149"/>
                                  </a:lnTo>
                                  <a:lnTo>
                                    <a:pt x="209" y="166"/>
                                  </a:lnTo>
                                  <a:lnTo>
                                    <a:pt x="187" y="183"/>
                                  </a:lnTo>
                                  <a:lnTo>
                                    <a:pt x="167" y="200"/>
                                  </a:lnTo>
                                  <a:lnTo>
                                    <a:pt x="149" y="221"/>
                                  </a:lnTo>
                                  <a:lnTo>
                                    <a:pt x="134" y="242"/>
                                  </a:lnTo>
                                  <a:lnTo>
                                    <a:pt x="121" y="267"/>
                                  </a:lnTo>
                                  <a:lnTo>
                                    <a:pt x="104" y="296"/>
                                  </a:lnTo>
                                  <a:lnTo>
                                    <a:pt x="88" y="324"/>
                                  </a:lnTo>
                                  <a:lnTo>
                                    <a:pt x="79" y="349"/>
                                  </a:lnTo>
                                  <a:lnTo>
                                    <a:pt x="70" y="371"/>
                                  </a:lnTo>
                                  <a:lnTo>
                                    <a:pt x="64" y="396"/>
                                  </a:lnTo>
                                  <a:lnTo>
                                    <a:pt x="59" y="422"/>
                                  </a:lnTo>
                                  <a:lnTo>
                                    <a:pt x="54" y="448"/>
                                  </a:lnTo>
                                  <a:lnTo>
                                    <a:pt x="51" y="480"/>
                                  </a:lnTo>
                                  <a:lnTo>
                                    <a:pt x="50" y="516"/>
                                  </a:lnTo>
                                  <a:lnTo>
                                    <a:pt x="51" y="545"/>
                                  </a:lnTo>
                                  <a:lnTo>
                                    <a:pt x="54" y="574"/>
                                  </a:lnTo>
                                  <a:lnTo>
                                    <a:pt x="62" y="604"/>
                                  </a:lnTo>
                                  <a:lnTo>
                                    <a:pt x="69" y="632"/>
                                  </a:lnTo>
                                  <a:lnTo>
                                    <a:pt x="80" y="660"/>
                                  </a:lnTo>
                                  <a:lnTo>
                                    <a:pt x="94" y="685"/>
                                  </a:lnTo>
                                  <a:lnTo>
                                    <a:pt x="108" y="710"/>
                                  </a:lnTo>
                                  <a:lnTo>
                                    <a:pt x="124" y="739"/>
                                  </a:lnTo>
                                  <a:lnTo>
                                    <a:pt x="140" y="768"/>
                                  </a:lnTo>
                                  <a:lnTo>
                                    <a:pt x="156" y="797"/>
                                  </a:lnTo>
                                  <a:lnTo>
                                    <a:pt x="175" y="825"/>
                                  </a:lnTo>
                                  <a:lnTo>
                                    <a:pt x="192" y="851"/>
                                  </a:lnTo>
                                  <a:lnTo>
                                    <a:pt x="214" y="881"/>
                                  </a:lnTo>
                                  <a:lnTo>
                                    <a:pt x="236" y="909"/>
                                  </a:lnTo>
                                  <a:lnTo>
                                    <a:pt x="225" y="927"/>
                                  </a:lnTo>
                                  <a:lnTo>
                                    <a:pt x="218" y="943"/>
                                  </a:lnTo>
                                  <a:lnTo>
                                    <a:pt x="198" y="928"/>
                                  </a:lnTo>
                                  <a:lnTo>
                                    <a:pt x="169" y="901"/>
                                  </a:lnTo>
                                  <a:lnTo>
                                    <a:pt x="143" y="869"/>
                                  </a:lnTo>
                                  <a:lnTo>
                                    <a:pt x="114" y="827"/>
                                  </a:lnTo>
                                  <a:lnTo>
                                    <a:pt x="82" y="775"/>
                                  </a:lnTo>
                                  <a:lnTo>
                                    <a:pt x="53" y="721"/>
                                  </a:lnTo>
                                  <a:lnTo>
                                    <a:pt x="32" y="681"/>
                                  </a:lnTo>
                                  <a:lnTo>
                                    <a:pt x="16" y="632"/>
                                  </a:lnTo>
                                  <a:lnTo>
                                    <a:pt x="4" y="577"/>
                                  </a:lnTo>
                                  <a:lnTo>
                                    <a:pt x="0" y="52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000E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grpSp>
                      <p:nvGrpSpPr>
                        <p:cNvPr id="26831" name="Group 2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8" y="1295"/>
                          <a:ext cx="51" cy="44"/>
                          <a:chOff x="3798" y="1295"/>
                          <a:chExt cx="51" cy="44"/>
                        </a:xfrm>
                      </p:grpSpPr>
                      <p:sp>
                        <p:nvSpPr>
                          <p:cNvPr id="26832" name="Freeform 2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8" y="1295"/>
                            <a:ext cx="51" cy="4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52" y="16"/>
                              </a:cxn>
                              <a:cxn ang="0">
                                <a:pos x="235" y="6"/>
                              </a:cxn>
                              <a:cxn ang="0">
                                <a:pos x="214" y="1"/>
                              </a:cxn>
                              <a:cxn ang="0">
                                <a:pos x="193" y="0"/>
                              </a:cxn>
                              <a:cxn ang="0">
                                <a:pos x="175" y="1"/>
                              </a:cxn>
                              <a:cxn ang="0">
                                <a:pos x="152" y="6"/>
                              </a:cxn>
                              <a:cxn ang="0">
                                <a:pos x="130" y="14"/>
                              </a:cxn>
                              <a:cxn ang="0">
                                <a:pos x="107" y="26"/>
                              </a:cxn>
                              <a:cxn ang="0">
                                <a:pos x="84" y="39"/>
                              </a:cxn>
                              <a:cxn ang="0">
                                <a:pos x="61" y="56"/>
                              </a:cxn>
                              <a:cxn ang="0">
                                <a:pos x="36" y="82"/>
                              </a:cxn>
                              <a:cxn ang="0">
                                <a:pos x="22" y="106"/>
                              </a:cxn>
                              <a:cxn ang="0">
                                <a:pos x="12" y="126"/>
                              </a:cxn>
                              <a:cxn ang="0">
                                <a:pos x="6" y="148"/>
                              </a:cxn>
                              <a:cxn ang="0">
                                <a:pos x="0" y="170"/>
                              </a:cxn>
                              <a:cxn ang="0">
                                <a:pos x="4" y="191"/>
                              </a:cxn>
                              <a:cxn ang="0">
                                <a:pos x="12" y="207"/>
                              </a:cxn>
                              <a:cxn ang="0">
                                <a:pos x="30" y="213"/>
                              </a:cxn>
                              <a:cxn ang="0">
                                <a:pos x="48" y="219"/>
                              </a:cxn>
                              <a:cxn ang="0">
                                <a:pos x="70" y="220"/>
                              </a:cxn>
                              <a:cxn ang="0">
                                <a:pos x="100" y="215"/>
                              </a:cxn>
                              <a:cxn ang="0">
                                <a:pos x="130" y="204"/>
                              </a:cxn>
                              <a:cxn ang="0">
                                <a:pos x="159" y="187"/>
                              </a:cxn>
                              <a:cxn ang="0">
                                <a:pos x="188" y="164"/>
                              </a:cxn>
                              <a:cxn ang="0">
                                <a:pos x="213" y="139"/>
                              </a:cxn>
                              <a:cxn ang="0">
                                <a:pos x="233" y="113"/>
                              </a:cxn>
                              <a:cxn ang="0">
                                <a:pos x="249" y="87"/>
                              </a:cxn>
                              <a:cxn ang="0">
                                <a:pos x="256" y="61"/>
                              </a:cxn>
                              <a:cxn ang="0">
                                <a:pos x="258" y="36"/>
                              </a:cxn>
                              <a:cxn ang="0">
                                <a:pos x="252" y="16"/>
                              </a:cxn>
                            </a:cxnLst>
                            <a:rect l="0" t="0" r="r" b="b"/>
                            <a:pathLst>
                              <a:path w="258" h="220">
                                <a:moveTo>
                                  <a:pt x="252" y="16"/>
                                </a:moveTo>
                                <a:lnTo>
                                  <a:pt x="235" y="6"/>
                                </a:lnTo>
                                <a:lnTo>
                                  <a:pt x="214" y="1"/>
                                </a:lnTo>
                                <a:lnTo>
                                  <a:pt x="193" y="0"/>
                                </a:lnTo>
                                <a:lnTo>
                                  <a:pt x="175" y="1"/>
                                </a:lnTo>
                                <a:lnTo>
                                  <a:pt x="152" y="6"/>
                                </a:lnTo>
                                <a:lnTo>
                                  <a:pt x="130" y="14"/>
                                </a:lnTo>
                                <a:lnTo>
                                  <a:pt x="107" y="26"/>
                                </a:lnTo>
                                <a:lnTo>
                                  <a:pt x="84" y="39"/>
                                </a:lnTo>
                                <a:lnTo>
                                  <a:pt x="61" y="56"/>
                                </a:lnTo>
                                <a:lnTo>
                                  <a:pt x="36" y="82"/>
                                </a:lnTo>
                                <a:lnTo>
                                  <a:pt x="22" y="106"/>
                                </a:lnTo>
                                <a:lnTo>
                                  <a:pt x="12" y="126"/>
                                </a:lnTo>
                                <a:lnTo>
                                  <a:pt x="6" y="148"/>
                                </a:lnTo>
                                <a:lnTo>
                                  <a:pt x="0" y="170"/>
                                </a:lnTo>
                                <a:lnTo>
                                  <a:pt x="4" y="191"/>
                                </a:lnTo>
                                <a:lnTo>
                                  <a:pt x="12" y="207"/>
                                </a:lnTo>
                                <a:lnTo>
                                  <a:pt x="30" y="213"/>
                                </a:lnTo>
                                <a:lnTo>
                                  <a:pt x="48" y="219"/>
                                </a:lnTo>
                                <a:lnTo>
                                  <a:pt x="70" y="220"/>
                                </a:lnTo>
                                <a:lnTo>
                                  <a:pt x="100" y="215"/>
                                </a:lnTo>
                                <a:lnTo>
                                  <a:pt x="130" y="204"/>
                                </a:lnTo>
                                <a:lnTo>
                                  <a:pt x="159" y="187"/>
                                </a:lnTo>
                                <a:lnTo>
                                  <a:pt x="188" y="164"/>
                                </a:lnTo>
                                <a:lnTo>
                                  <a:pt x="213" y="139"/>
                                </a:lnTo>
                                <a:lnTo>
                                  <a:pt x="233" y="113"/>
                                </a:lnTo>
                                <a:lnTo>
                                  <a:pt x="249" y="87"/>
                                </a:lnTo>
                                <a:lnTo>
                                  <a:pt x="256" y="61"/>
                                </a:lnTo>
                                <a:lnTo>
                                  <a:pt x="258" y="36"/>
                                </a:lnTo>
                                <a:lnTo>
                                  <a:pt x="252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00A0"/>
                          </a:solidFill>
                          <a:ln w="3175">
                            <a:solidFill>
                              <a:srgbClr val="20002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833" name="Freeform 2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4" y="1301"/>
                            <a:ext cx="39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7" y="12"/>
                              </a:cxn>
                              <a:cxn ang="0">
                                <a:pos x="175" y="4"/>
                              </a:cxn>
                              <a:cxn ang="0">
                                <a:pos x="159" y="0"/>
                              </a:cxn>
                              <a:cxn ang="0">
                                <a:pos x="144" y="0"/>
                              </a:cxn>
                              <a:cxn ang="0">
                                <a:pos x="130" y="0"/>
                              </a:cxn>
                              <a:cxn ang="0">
                                <a:pos x="113" y="4"/>
                              </a:cxn>
                              <a:cxn ang="0">
                                <a:pos x="96" y="10"/>
                              </a:cxn>
                              <a:cxn ang="0">
                                <a:pos x="80" y="18"/>
                              </a:cxn>
                              <a:cxn ang="0">
                                <a:pos x="62" y="28"/>
                              </a:cxn>
                              <a:cxn ang="0">
                                <a:pos x="44" y="41"/>
                              </a:cxn>
                              <a:cxn ang="0">
                                <a:pos x="26" y="59"/>
                              </a:cxn>
                              <a:cxn ang="0">
                                <a:pos x="15" y="78"/>
                              </a:cxn>
                              <a:cxn ang="0">
                                <a:pos x="8" y="94"/>
                              </a:cxn>
                              <a:cxn ang="0">
                                <a:pos x="3" y="109"/>
                              </a:cxn>
                              <a:cxn ang="0">
                                <a:pos x="0" y="126"/>
                              </a:cxn>
                              <a:cxn ang="0">
                                <a:pos x="2" y="141"/>
                              </a:cxn>
                              <a:cxn ang="0">
                                <a:pos x="8" y="154"/>
                              </a:cxn>
                              <a:cxn ang="0">
                                <a:pos x="21" y="158"/>
                              </a:cxn>
                              <a:cxn ang="0">
                                <a:pos x="34" y="163"/>
                              </a:cxn>
                              <a:cxn ang="0">
                                <a:pos x="51" y="163"/>
                              </a:cxn>
                              <a:cxn ang="0">
                                <a:pos x="73" y="161"/>
                              </a:cxn>
                              <a:cxn ang="0">
                                <a:pos x="96" y="151"/>
                              </a:cxn>
                              <a:cxn ang="0">
                                <a:pos x="118" y="139"/>
                              </a:cxn>
                              <a:cxn ang="0">
                                <a:pos x="140" y="122"/>
                              </a:cxn>
                              <a:cxn ang="0">
                                <a:pos x="158" y="103"/>
                              </a:cxn>
                              <a:cxn ang="0">
                                <a:pos x="173" y="84"/>
                              </a:cxn>
                              <a:cxn ang="0">
                                <a:pos x="186" y="65"/>
                              </a:cxn>
                              <a:cxn ang="0">
                                <a:pos x="191" y="45"/>
                              </a:cxn>
                              <a:cxn ang="0">
                                <a:pos x="192" y="26"/>
                              </a:cxn>
                              <a:cxn ang="0">
                                <a:pos x="187" y="12"/>
                              </a:cxn>
                            </a:cxnLst>
                            <a:rect l="0" t="0" r="r" b="b"/>
                            <a:pathLst>
                              <a:path w="192" h="163">
                                <a:moveTo>
                                  <a:pt x="187" y="12"/>
                                </a:moveTo>
                                <a:lnTo>
                                  <a:pt x="175" y="4"/>
                                </a:lnTo>
                                <a:lnTo>
                                  <a:pt x="159" y="0"/>
                                </a:lnTo>
                                <a:lnTo>
                                  <a:pt x="144" y="0"/>
                                </a:lnTo>
                                <a:lnTo>
                                  <a:pt x="130" y="0"/>
                                </a:lnTo>
                                <a:lnTo>
                                  <a:pt x="113" y="4"/>
                                </a:lnTo>
                                <a:lnTo>
                                  <a:pt x="96" y="10"/>
                                </a:lnTo>
                                <a:lnTo>
                                  <a:pt x="80" y="18"/>
                                </a:lnTo>
                                <a:lnTo>
                                  <a:pt x="62" y="28"/>
                                </a:lnTo>
                                <a:lnTo>
                                  <a:pt x="44" y="41"/>
                                </a:lnTo>
                                <a:lnTo>
                                  <a:pt x="26" y="59"/>
                                </a:lnTo>
                                <a:lnTo>
                                  <a:pt x="15" y="78"/>
                                </a:lnTo>
                                <a:lnTo>
                                  <a:pt x="8" y="94"/>
                                </a:lnTo>
                                <a:lnTo>
                                  <a:pt x="3" y="109"/>
                                </a:lnTo>
                                <a:lnTo>
                                  <a:pt x="0" y="126"/>
                                </a:lnTo>
                                <a:lnTo>
                                  <a:pt x="2" y="141"/>
                                </a:lnTo>
                                <a:lnTo>
                                  <a:pt x="8" y="154"/>
                                </a:lnTo>
                                <a:lnTo>
                                  <a:pt x="21" y="158"/>
                                </a:lnTo>
                                <a:lnTo>
                                  <a:pt x="34" y="163"/>
                                </a:lnTo>
                                <a:lnTo>
                                  <a:pt x="51" y="163"/>
                                </a:lnTo>
                                <a:lnTo>
                                  <a:pt x="73" y="161"/>
                                </a:lnTo>
                                <a:lnTo>
                                  <a:pt x="96" y="151"/>
                                </a:lnTo>
                                <a:lnTo>
                                  <a:pt x="118" y="139"/>
                                </a:lnTo>
                                <a:lnTo>
                                  <a:pt x="140" y="122"/>
                                </a:lnTo>
                                <a:lnTo>
                                  <a:pt x="158" y="103"/>
                                </a:lnTo>
                                <a:lnTo>
                                  <a:pt x="173" y="84"/>
                                </a:lnTo>
                                <a:lnTo>
                                  <a:pt x="186" y="65"/>
                                </a:lnTo>
                                <a:lnTo>
                                  <a:pt x="191" y="45"/>
                                </a:lnTo>
                                <a:lnTo>
                                  <a:pt x="192" y="26"/>
                                </a:lnTo>
                                <a:lnTo>
                                  <a:pt x="187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3175">
                            <a:solidFill>
                              <a:srgbClr val="20002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834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5" y="1206"/>
                      <a:ext cx="227" cy="158"/>
                      <a:chOff x="3755" y="1206"/>
                      <a:chExt cx="227" cy="158"/>
                    </a:xfrm>
                  </p:grpSpPr>
                  <p:grpSp>
                    <p:nvGrpSpPr>
                      <p:cNvPr id="26835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5" y="1206"/>
                        <a:ext cx="227" cy="147"/>
                        <a:chOff x="3755" y="1206"/>
                        <a:chExt cx="227" cy="147"/>
                      </a:xfrm>
                    </p:grpSpPr>
                    <p:sp>
                      <p:nvSpPr>
                        <p:cNvPr id="26836" name="Freeform 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55" y="1206"/>
                          <a:ext cx="227" cy="1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"/>
                            </a:cxn>
                            <a:cxn ang="0">
                              <a:pos x="831" y="1"/>
                            </a:cxn>
                            <a:cxn ang="0">
                              <a:pos x="923" y="6"/>
                            </a:cxn>
                            <a:cxn ang="0">
                              <a:pos x="998" y="12"/>
                            </a:cxn>
                            <a:cxn ang="0">
                              <a:pos x="1053" y="21"/>
                            </a:cxn>
                            <a:cxn ang="0">
                              <a:pos x="1091" y="39"/>
                            </a:cxn>
                            <a:cxn ang="0">
                              <a:pos x="1115" y="61"/>
                            </a:cxn>
                            <a:cxn ang="0">
                              <a:pos x="1128" y="91"/>
                            </a:cxn>
                            <a:cxn ang="0">
                              <a:pos x="1130" y="128"/>
                            </a:cxn>
                            <a:cxn ang="0">
                              <a:pos x="1119" y="163"/>
                            </a:cxn>
                            <a:cxn ang="0">
                              <a:pos x="1100" y="184"/>
                            </a:cxn>
                            <a:cxn ang="0">
                              <a:pos x="1079" y="196"/>
                            </a:cxn>
                            <a:cxn ang="0">
                              <a:pos x="1038" y="197"/>
                            </a:cxn>
                            <a:cxn ang="0">
                              <a:pos x="986" y="198"/>
                            </a:cxn>
                            <a:cxn ang="0">
                              <a:pos x="934" y="200"/>
                            </a:cxn>
                            <a:cxn ang="0">
                              <a:pos x="877" y="198"/>
                            </a:cxn>
                            <a:cxn ang="0">
                              <a:pos x="813" y="196"/>
                            </a:cxn>
                            <a:cxn ang="0">
                              <a:pos x="753" y="200"/>
                            </a:cxn>
                            <a:cxn ang="0">
                              <a:pos x="690" y="208"/>
                            </a:cxn>
                            <a:cxn ang="0">
                              <a:pos x="632" y="227"/>
                            </a:cxn>
                            <a:cxn ang="0">
                              <a:pos x="570" y="250"/>
                            </a:cxn>
                            <a:cxn ang="0">
                              <a:pos x="515" y="272"/>
                            </a:cxn>
                            <a:cxn ang="0">
                              <a:pos x="471" y="297"/>
                            </a:cxn>
                            <a:cxn ang="0">
                              <a:pos x="426" y="324"/>
                            </a:cxn>
                            <a:cxn ang="0">
                              <a:pos x="386" y="364"/>
                            </a:cxn>
                            <a:cxn ang="0">
                              <a:pos x="353" y="401"/>
                            </a:cxn>
                            <a:cxn ang="0">
                              <a:pos x="324" y="446"/>
                            </a:cxn>
                            <a:cxn ang="0">
                              <a:pos x="298" y="494"/>
                            </a:cxn>
                            <a:cxn ang="0">
                              <a:pos x="283" y="543"/>
                            </a:cxn>
                            <a:cxn ang="0">
                              <a:pos x="272" y="592"/>
                            </a:cxn>
                            <a:cxn ang="0">
                              <a:pos x="265" y="648"/>
                            </a:cxn>
                            <a:cxn ang="0">
                              <a:pos x="263" y="705"/>
                            </a:cxn>
                            <a:cxn ang="0">
                              <a:pos x="5" y="735"/>
                            </a:cxn>
                            <a:cxn ang="0">
                              <a:pos x="0" y="684"/>
                            </a:cxn>
                            <a:cxn ang="0">
                              <a:pos x="5" y="619"/>
                            </a:cxn>
                            <a:cxn ang="0">
                              <a:pos x="12" y="560"/>
                            </a:cxn>
                            <a:cxn ang="0">
                              <a:pos x="24" y="509"/>
                            </a:cxn>
                            <a:cxn ang="0">
                              <a:pos x="44" y="452"/>
                            </a:cxn>
                            <a:cxn ang="0">
                              <a:pos x="65" y="404"/>
                            </a:cxn>
                            <a:cxn ang="0">
                              <a:pos x="91" y="356"/>
                            </a:cxn>
                            <a:cxn ang="0">
                              <a:pos x="123" y="305"/>
                            </a:cxn>
                            <a:cxn ang="0">
                              <a:pos x="159" y="256"/>
                            </a:cxn>
                            <a:cxn ang="0">
                              <a:pos x="201" y="210"/>
                            </a:cxn>
                            <a:cxn ang="0">
                              <a:pos x="252" y="167"/>
                            </a:cxn>
                            <a:cxn ang="0">
                              <a:pos x="306" y="126"/>
                            </a:cxn>
                            <a:cxn ang="0">
                              <a:pos x="356" y="95"/>
                            </a:cxn>
                            <a:cxn ang="0">
                              <a:pos x="404" y="68"/>
                            </a:cxn>
                            <a:cxn ang="0">
                              <a:pos x="462" y="45"/>
                            </a:cxn>
                            <a:cxn ang="0">
                              <a:pos x="528" y="31"/>
                            </a:cxn>
                            <a:cxn ang="0">
                              <a:pos x="603" y="20"/>
                            </a:cxn>
                            <a:cxn ang="0">
                              <a:pos x="679" y="10"/>
                            </a:cxn>
                          </a:cxnLst>
                          <a:rect l="0" t="0" r="r" b="b"/>
                          <a:pathLst>
                            <a:path w="1131" h="738">
                              <a:moveTo>
                                <a:pt x="717" y="5"/>
                              </a:moveTo>
                              <a:lnTo>
                                <a:pt x="752" y="1"/>
                              </a:lnTo>
                              <a:lnTo>
                                <a:pt x="791" y="0"/>
                              </a:lnTo>
                              <a:lnTo>
                                <a:pt x="831" y="1"/>
                              </a:lnTo>
                              <a:lnTo>
                                <a:pt x="880" y="4"/>
                              </a:lnTo>
                              <a:lnTo>
                                <a:pt x="923" y="6"/>
                              </a:lnTo>
                              <a:lnTo>
                                <a:pt x="961" y="9"/>
                              </a:lnTo>
                              <a:lnTo>
                                <a:pt x="998" y="12"/>
                              </a:lnTo>
                              <a:lnTo>
                                <a:pt x="1028" y="15"/>
                              </a:lnTo>
                              <a:lnTo>
                                <a:pt x="1053" y="21"/>
                              </a:lnTo>
                              <a:lnTo>
                                <a:pt x="1074" y="29"/>
                              </a:lnTo>
                              <a:lnTo>
                                <a:pt x="1091" y="39"/>
                              </a:lnTo>
                              <a:lnTo>
                                <a:pt x="1103" y="48"/>
                              </a:lnTo>
                              <a:lnTo>
                                <a:pt x="1115" y="61"/>
                              </a:lnTo>
                              <a:lnTo>
                                <a:pt x="1122" y="73"/>
                              </a:lnTo>
                              <a:lnTo>
                                <a:pt x="1128" y="91"/>
                              </a:lnTo>
                              <a:lnTo>
                                <a:pt x="1131" y="108"/>
                              </a:lnTo>
                              <a:lnTo>
                                <a:pt x="1130" y="128"/>
                              </a:lnTo>
                              <a:lnTo>
                                <a:pt x="1125" y="150"/>
                              </a:lnTo>
                              <a:lnTo>
                                <a:pt x="1119" y="163"/>
                              </a:lnTo>
                              <a:lnTo>
                                <a:pt x="1111" y="175"/>
                              </a:lnTo>
                              <a:lnTo>
                                <a:pt x="1100" y="184"/>
                              </a:lnTo>
                              <a:lnTo>
                                <a:pt x="1090" y="191"/>
                              </a:lnTo>
                              <a:lnTo>
                                <a:pt x="1079" y="196"/>
                              </a:lnTo>
                              <a:lnTo>
                                <a:pt x="1062" y="198"/>
                              </a:lnTo>
                              <a:lnTo>
                                <a:pt x="1038" y="197"/>
                              </a:lnTo>
                              <a:lnTo>
                                <a:pt x="1012" y="196"/>
                              </a:lnTo>
                              <a:lnTo>
                                <a:pt x="986" y="198"/>
                              </a:lnTo>
                              <a:lnTo>
                                <a:pt x="962" y="199"/>
                              </a:lnTo>
                              <a:lnTo>
                                <a:pt x="934" y="200"/>
                              </a:lnTo>
                              <a:lnTo>
                                <a:pt x="907" y="200"/>
                              </a:lnTo>
                              <a:lnTo>
                                <a:pt x="877" y="198"/>
                              </a:lnTo>
                              <a:lnTo>
                                <a:pt x="844" y="198"/>
                              </a:lnTo>
                              <a:lnTo>
                                <a:pt x="813" y="196"/>
                              </a:lnTo>
                              <a:lnTo>
                                <a:pt x="785" y="198"/>
                              </a:lnTo>
                              <a:lnTo>
                                <a:pt x="753" y="200"/>
                              </a:lnTo>
                              <a:lnTo>
                                <a:pt x="719" y="201"/>
                              </a:lnTo>
                              <a:lnTo>
                                <a:pt x="690" y="208"/>
                              </a:lnTo>
                              <a:lnTo>
                                <a:pt x="661" y="217"/>
                              </a:lnTo>
                              <a:lnTo>
                                <a:pt x="632" y="227"/>
                              </a:lnTo>
                              <a:lnTo>
                                <a:pt x="601" y="239"/>
                              </a:lnTo>
                              <a:lnTo>
                                <a:pt x="570" y="250"/>
                              </a:lnTo>
                              <a:lnTo>
                                <a:pt x="545" y="261"/>
                              </a:lnTo>
                              <a:lnTo>
                                <a:pt x="515" y="272"/>
                              </a:lnTo>
                              <a:lnTo>
                                <a:pt x="492" y="285"/>
                              </a:lnTo>
                              <a:lnTo>
                                <a:pt x="471" y="297"/>
                              </a:lnTo>
                              <a:lnTo>
                                <a:pt x="449" y="310"/>
                              </a:lnTo>
                              <a:lnTo>
                                <a:pt x="426" y="324"/>
                              </a:lnTo>
                              <a:lnTo>
                                <a:pt x="408" y="340"/>
                              </a:lnTo>
                              <a:lnTo>
                                <a:pt x="386" y="364"/>
                              </a:lnTo>
                              <a:lnTo>
                                <a:pt x="369" y="383"/>
                              </a:lnTo>
                              <a:lnTo>
                                <a:pt x="353" y="401"/>
                              </a:lnTo>
                              <a:lnTo>
                                <a:pt x="336" y="423"/>
                              </a:lnTo>
                              <a:lnTo>
                                <a:pt x="324" y="446"/>
                              </a:lnTo>
                              <a:lnTo>
                                <a:pt x="311" y="471"/>
                              </a:lnTo>
                              <a:lnTo>
                                <a:pt x="298" y="494"/>
                              </a:lnTo>
                              <a:lnTo>
                                <a:pt x="288" y="519"/>
                              </a:lnTo>
                              <a:lnTo>
                                <a:pt x="283" y="543"/>
                              </a:lnTo>
                              <a:lnTo>
                                <a:pt x="276" y="566"/>
                              </a:lnTo>
                              <a:lnTo>
                                <a:pt x="272" y="592"/>
                              </a:lnTo>
                              <a:lnTo>
                                <a:pt x="269" y="617"/>
                              </a:lnTo>
                              <a:lnTo>
                                <a:pt x="265" y="648"/>
                              </a:lnTo>
                              <a:lnTo>
                                <a:pt x="264" y="677"/>
                              </a:lnTo>
                              <a:lnTo>
                                <a:pt x="263" y="705"/>
                              </a:lnTo>
                              <a:lnTo>
                                <a:pt x="261" y="738"/>
                              </a:lnTo>
                              <a:lnTo>
                                <a:pt x="5" y="735"/>
                              </a:lnTo>
                              <a:lnTo>
                                <a:pt x="1" y="709"/>
                              </a:lnTo>
                              <a:lnTo>
                                <a:pt x="0" y="684"/>
                              </a:lnTo>
                              <a:lnTo>
                                <a:pt x="2" y="655"/>
                              </a:lnTo>
                              <a:lnTo>
                                <a:pt x="5" y="619"/>
                              </a:lnTo>
                              <a:lnTo>
                                <a:pt x="9" y="586"/>
                              </a:lnTo>
                              <a:lnTo>
                                <a:pt x="12" y="560"/>
                              </a:lnTo>
                              <a:lnTo>
                                <a:pt x="17" y="535"/>
                              </a:lnTo>
                              <a:lnTo>
                                <a:pt x="24" y="509"/>
                              </a:lnTo>
                              <a:lnTo>
                                <a:pt x="35" y="480"/>
                              </a:lnTo>
                              <a:lnTo>
                                <a:pt x="44" y="452"/>
                              </a:lnTo>
                              <a:lnTo>
                                <a:pt x="54" y="427"/>
                              </a:lnTo>
                              <a:lnTo>
                                <a:pt x="65" y="404"/>
                              </a:lnTo>
                              <a:lnTo>
                                <a:pt x="77" y="378"/>
                              </a:lnTo>
                              <a:lnTo>
                                <a:pt x="91" y="356"/>
                              </a:lnTo>
                              <a:lnTo>
                                <a:pt x="106" y="331"/>
                              </a:lnTo>
                              <a:lnTo>
                                <a:pt x="123" y="305"/>
                              </a:lnTo>
                              <a:lnTo>
                                <a:pt x="141" y="279"/>
                              </a:lnTo>
                              <a:lnTo>
                                <a:pt x="159" y="256"/>
                              </a:lnTo>
                              <a:lnTo>
                                <a:pt x="179" y="230"/>
                              </a:lnTo>
                              <a:lnTo>
                                <a:pt x="201" y="210"/>
                              </a:lnTo>
                              <a:lnTo>
                                <a:pt x="226" y="188"/>
                              </a:lnTo>
                              <a:lnTo>
                                <a:pt x="252" y="167"/>
                              </a:lnTo>
                              <a:lnTo>
                                <a:pt x="280" y="144"/>
                              </a:lnTo>
                              <a:lnTo>
                                <a:pt x="306" y="126"/>
                              </a:lnTo>
                              <a:lnTo>
                                <a:pt x="332" y="109"/>
                              </a:lnTo>
                              <a:lnTo>
                                <a:pt x="356" y="95"/>
                              </a:lnTo>
                              <a:lnTo>
                                <a:pt x="382" y="81"/>
                              </a:lnTo>
                              <a:lnTo>
                                <a:pt x="404" y="68"/>
                              </a:lnTo>
                              <a:lnTo>
                                <a:pt x="432" y="55"/>
                              </a:lnTo>
                              <a:lnTo>
                                <a:pt x="462" y="45"/>
                              </a:lnTo>
                              <a:lnTo>
                                <a:pt x="494" y="38"/>
                              </a:lnTo>
                              <a:lnTo>
                                <a:pt x="528" y="31"/>
                              </a:lnTo>
                              <a:lnTo>
                                <a:pt x="562" y="26"/>
                              </a:lnTo>
                              <a:lnTo>
                                <a:pt x="603" y="20"/>
                              </a:lnTo>
                              <a:lnTo>
                                <a:pt x="644" y="15"/>
                              </a:lnTo>
                              <a:lnTo>
                                <a:pt x="679" y="10"/>
                              </a:lnTo>
                              <a:lnTo>
                                <a:pt x="717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6837" name="Group 2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74" y="1215"/>
                          <a:ext cx="208" cy="138"/>
                          <a:chOff x="3774" y="1215"/>
                          <a:chExt cx="208" cy="138"/>
                        </a:xfrm>
                      </p:grpSpPr>
                      <p:grpSp>
                        <p:nvGrpSpPr>
                          <p:cNvPr id="26838" name="Group 2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96" y="1228"/>
                            <a:ext cx="186" cy="125"/>
                            <a:chOff x="3796" y="1228"/>
                            <a:chExt cx="186" cy="125"/>
                          </a:xfrm>
                        </p:grpSpPr>
                        <p:sp>
                          <p:nvSpPr>
                            <p:cNvPr id="26839" name="Freeform 2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96" y="1228"/>
                              <a:ext cx="186" cy="1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87" y="7"/>
                                </a:cxn>
                                <a:cxn ang="0">
                                  <a:pos x="549" y="3"/>
                                </a:cxn>
                                <a:cxn ang="0">
                                  <a:pos x="611" y="2"/>
                                </a:cxn>
                                <a:cxn ang="0">
                                  <a:pos x="675" y="4"/>
                                </a:cxn>
                                <a:cxn ang="0">
                                  <a:pos x="736" y="4"/>
                                </a:cxn>
                                <a:cxn ang="0">
                                  <a:pos x="801" y="1"/>
                                </a:cxn>
                                <a:cxn ang="0">
                                  <a:pos x="859" y="1"/>
                                </a:cxn>
                                <a:cxn ang="0">
                                  <a:pos x="912" y="3"/>
                                </a:cxn>
                                <a:cxn ang="0">
                                  <a:pos x="928" y="20"/>
                                </a:cxn>
                                <a:cxn ang="0">
                                  <a:pos x="921" y="45"/>
                                </a:cxn>
                                <a:cxn ang="0">
                                  <a:pos x="837" y="48"/>
                                </a:cxn>
                                <a:cxn ang="0">
                                  <a:pos x="788" y="46"/>
                                </a:cxn>
                                <a:cxn ang="0">
                                  <a:pos x="737" y="49"/>
                                </a:cxn>
                                <a:cxn ang="0">
                                  <a:pos x="683" y="50"/>
                                </a:cxn>
                                <a:cxn ang="0">
                                  <a:pos x="620" y="48"/>
                                </a:cxn>
                                <a:cxn ang="0">
                                  <a:pos x="560" y="48"/>
                                </a:cxn>
                                <a:cxn ang="0">
                                  <a:pos x="494" y="53"/>
                                </a:cxn>
                                <a:cxn ang="0">
                                  <a:pos x="436" y="69"/>
                                </a:cxn>
                                <a:cxn ang="0">
                                  <a:pos x="376" y="90"/>
                                </a:cxn>
                                <a:cxn ang="0">
                                  <a:pos x="320" y="111"/>
                                </a:cxn>
                                <a:cxn ang="0">
                                  <a:pos x="268" y="135"/>
                                </a:cxn>
                                <a:cxn ang="0">
                                  <a:pos x="225" y="159"/>
                                </a:cxn>
                                <a:cxn ang="0">
                                  <a:pos x="184" y="189"/>
                                </a:cxn>
                                <a:cxn ang="0">
                                  <a:pos x="145" y="232"/>
                                </a:cxn>
                                <a:cxn ang="0">
                                  <a:pos x="113" y="272"/>
                                </a:cxn>
                                <a:cxn ang="0">
                                  <a:pos x="87" y="320"/>
                                </a:cxn>
                                <a:cxn ang="0">
                                  <a:pos x="64" y="368"/>
                                </a:cxn>
                                <a:cxn ang="0">
                                  <a:pos x="51" y="418"/>
                                </a:cxn>
                                <a:cxn ang="0">
                                  <a:pos x="44" y="466"/>
                                </a:cxn>
                                <a:cxn ang="0">
                                  <a:pos x="40" y="526"/>
                                </a:cxn>
                                <a:cxn ang="0">
                                  <a:pos x="36" y="587"/>
                                </a:cxn>
                                <a:cxn ang="0">
                                  <a:pos x="4" y="551"/>
                                </a:cxn>
                                <a:cxn ang="0">
                                  <a:pos x="0" y="498"/>
                                </a:cxn>
                                <a:cxn ang="0">
                                  <a:pos x="3" y="435"/>
                                </a:cxn>
                                <a:cxn ang="0">
                                  <a:pos x="15" y="372"/>
                                </a:cxn>
                                <a:cxn ang="0">
                                  <a:pos x="32" y="320"/>
                                </a:cxn>
                                <a:cxn ang="0">
                                  <a:pos x="56" y="274"/>
                                </a:cxn>
                                <a:cxn ang="0">
                                  <a:pos x="89" y="225"/>
                                </a:cxn>
                                <a:cxn ang="0">
                                  <a:pos x="128" y="181"/>
                                </a:cxn>
                                <a:cxn ang="0">
                                  <a:pos x="171" y="138"/>
                                </a:cxn>
                                <a:cxn ang="0">
                                  <a:pos x="222" y="103"/>
                                </a:cxn>
                                <a:cxn ang="0">
                                  <a:pos x="284" y="72"/>
                                </a:cxn>
                                <a:cxn ang="0">
                                  <a:pos x="349" y="48"/>
                                </a:cxn>
                                <a:cxn ang="0">
                                  <a:pos x="417" y="25"/>
                                </a:cxn>
                                <a:cxn ang="0">
                                  <a:pos x="474" y="11"/>
                                </a:cxn>
                              </a:cxnLst>
                              <a:rect l="0" t="0" r="r" b="b"/>
                              <a:pathLst>
                                <a:path w="930" h="587">
                                  <a:moveTo>
                                    <a:pt x="474" y="11"/>
                                  </a:moveTo>
                                  <a:lnTo>
                                    <a:pt x="487" y="7"/>
                                  </a:lnTo>
                                  <a:lnTo>
                                    <a:pt x="516" y="5"/>
                                  </a:lnTo>
                                  <a:lnTo>
                                    <a:pt x="549" y="3"/>
                                  </a:lnTo>
                                  <a:lnTo>
                                    <a:pt x="581" y="1"/>
                                  </a:lnTo>
                                  <a:lnTo>
                                    <a:pt x="611" y="2"/>
                                  </a:lnTo>
                                  <a:lnTo>
                                    <a:pt x="642" y="3"/>
                                  </a:lnTo>
                                  <a:lnTo>
                                    <a:pt x="675" y="4"/>
                                  </a:lnTo>
                                  <a:lnTo>
                                    <a:pt x="705" y="6"/>
                                  </a:lnTo>
                                  <a:lnTo>
                                    <a:pt x="736" y="4"/>
                                  </a:lnTo>
                                  <a:lnTo>
                                    <a:pt x="765" y="3"/>
                                  </a:lnTo>
                                  <a:lnTo>
                                    <a:pt x="801" y="1"/>
                                  </a:lnTo>
                                  <a:lnTo>
                                    <a:pt x="833" y="0"/>
                                  </a:lnTo>
                                  <a:lnTo>
                                    <a:pt x="859" y="1"/>
                                  </a:lnTo>
                                  <a:lnTo>
                                    <a:pt x="885" y="2"/>
                                  </a:lnTo>
                                  <a:lnTo>
                                    <a:pt x="912" y="3"/>
                                  </a:lnTo>
                                  <a:lnTo>
                                    <a:pt x="930" y="6"/>
                                  </a:lnTo>
                                  <a:lnTo>
                                    <a:pt x="928" y="20"/>
                                  </a:lnTo>
                                  <a:lnTo>
                                    <a:pt x="925" y="33"/>
                                  </a:lnTo>
                                  <a:lnTo>
                                    <a:pt x="921" y="45"/>
                                  </a:lnTo>
                                  <a:lnTo>
                                    <a:pt x="855" y="46"/>
                                  </a:lnTo>
                                  <a:lnTo>
                                    <a:pt x="837" y="48"/>
                                  </a:lnTo>
                                  <a:lnTo>
                                    <a:pt x="814" y="47"/>
                                  </a:lnTo>
                                  <a:lnTo>
                                    <a:pt x="788" y="46"/>
                                  </a:lnTo>
                                  <a:lnTo>
                                    <a:pt x="761" y="48"/>
                                  </a:lnTo>
                                  <a:lnTo>
                                    <a:pt x="737" y="49"/>
                                  </a:lnTo>
                                  <a:lnTo>
                                    <a:pt x="709" y="50"/>
                                  </a:lnTo>
                                  <a:lnTo>
                                    <a:pt x="683" y="50"/>
                                  </a:lnTo>
                                  <a:lnTo>
                                    <a:pt x="653" y="48"/>
                                  </a:lnTo>
                                  <a:lnTo>
                                    <a:pt x="620" y="48"/>
                                  </a:lnTo>
                                  <a:lnTo>
                                    <a:pt x="589" y="46"/>
                                  </a:lnTo>
                                  <a:lnTo>
                                    <a:pt x="560" y="48"/>
                                  </a:lnTo>
                                  <a:lnTo>
                                    <a:pt x="528" y="50"/>
                                  </a:lnTo>
                                  <a:lnTo>
                                    <a:pt x="494" y="53"/>
                                  </a:lnTo>
                                  <a:lnTo>
                                    <a:pt x="465" y="59"/>
                                  </a:lnTo>
                                  <a:lnTo>
                                    <a:pt x="436" y="69"/>
                                  </a:lnTo>
                                  <a:lnTo>
                                    <a:pt x="407" y="78"/>
                                  </a:lnTo>
                                  <a:lnTo>
                                    <a:pt x="376" y="90"/>
                                  </a:lnTo>
                                  <a:lnTo>
                                    <a:pt x="346" y="100"/>
                                  </a:lnTo>
                                  <a:lnTo>
                                    <a:pt x="320" y="111"/>
                                  </a:lnTo>
                                  <a:lnTo>
                                    <a:pt x="291" y="123"/>
                                  </a:lnTo>
                                  <a:lnTo>
                                    <a:pt x="268" y="135"/>
                                  </a:lnTo>
                                  <a:lnTo>
                                    <a:pt x="247" y="146"/>
                                  </a:lnTo>
                                  <a:lnTo>
                                    <a:pt x="225" y="159"/>
                                  </a:lnTo>
                                  <a:lnTo>
                                    <a:pt x="202" y="173"/>
                                  </a:lnTo>
                                  <a:lnTo>
                                    <a:pt x="184" y="189"/>
                                  </a:lnTo>
                                  <a:lnTo>
                                    <a:pt x="162" y="213"/>
                                  </a:lnTo>
                                  <a:lnTo>
                                    <a:pt x="145" y="232"/>
                                  </a:lnTo>
                                  <a:lnTo>
                                    <a:pt x="129" y="250"/>
                                  </a:lnTo>
                                  <a:lnTo>
                                    <a:pt x="113" y="272"/>
                                  </a:lnTo>
                                  <a:lnTo>
                                    <a:pt x="100" y="295"/>
                                  </a:lnTo>
                                  <a:lnTo>
                                    <a:pt x="87" y="320"/>
                                  </a:lnTo>
                                  <a:lnTo>
                                    <a:pt x="74" y="343"/>
                                  </a:lnTo>
                                  <a:lnTo>
                                    <a:pt x="64" y="368"/>
                                  </a:lnTo>
                                  <a:lnTo>
                                    <a:pt x="58" y="393"/>
                                  </a:lnTo>
                                  <a:lnTo>
                                    <a:pt x="51" y="418"/>
                                  </a:lnTo>
                                  <a:lnTo>
                                    <a:pt x="47" y="441"/>
                                  </a:lnTo>
                                  <a:lnTo>
                                    <a:pt x="44" y="466"/>
                                  </a:lnTo>
                                  <a:lnTo>
                                    <a:pt x="41" y="497"/>
                                  </a:lnTo>
                                  <a:lnTo>
                                    <a:pt x="40" y="526"/>
                                  </a:lnTo>
                                  <a:lnTo>
                                    <a:pt x="38" y="554"/>
                                  </a:lnTo>
                                  <a:lnTo>
                                    <a:pt x="36" y="587"/>
                                  </a:lnTo>
                                  <a:lnTo>
                                    <a:pt x="7" y="580"/>
                                  </a:lnTo>
                                  <a:lnTo>
                                    <a:pt x="4" y="551"/>
                                  </a:lnTo>
                                  <a:lnTo>
                                    <a:pt x="2" y="525"/>
                                  </a:lnTo>
                                  <a:lnTo>
                                    <a:pt x="0" y="498"/>
                                  </a:lnTo>
                                  <a:lnTo>
                                    <a:pt x="1" y="466"/>
                                  </a:lnTo>
                                  <a:lnTo>
                                    <a:pt x="3" y="435"/>
                                  </a:lnTo>
                                  <a:lnTo>
                                    <a:pt x="9" y="398"/>
                                  </a:lnTo>
                                  <a:lnTo>
                                    <a:pt x="15" y="372"/>
                                  </a:lnTo>
                                  <a:lnTo>
                                    <a:pt x="23" y="344"/>
                                  </a:lnTo>
                                  <a:lnTo>
                                    <a:pt x="32" y="320"/>
                                  </a:lnTo>
                                  <a:lnTo>
                                    <a:pt x="43" y="297"/>
                                  </a:lnTo>
                                  <a:lnTo>
                                    <a:pt x="56" y="274"/>
                                  </a:lnTo>
                                  <a:lnTo>
                                    <a:pt x="71" y="250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02"/>
                                  </a:lnTo>
                                  <a:lnTo>
                                    <a:pt x="128" y="181"/>
                                  </a:lnTo>
                                  <a:lnTo>
                                    <a:pt x="148" y="158"/>
                                  </a:lnTo>
                                  <a:lnTo>
                                    <a:pt x="171" y="138"/>
                                  </a:lnTo>
                                  <a:lnTo>
                                    <a:pt x="195" y="119"/>
                                  </a:lnTo>
                                  <a:lnTo>
                                    <a:pt x="222" y="103"/>
                                  </a:lnTo>
                                  <a:lnTo>
                                    <a:pt x="251" y="89"/>
                                  </a:lnTo>
                                  <a:lnTo>
                                    <a:pt x="284" y="72"/>
                                  </a:lnTo>
                                  <a:lnTo>
                                    <a:pt x="316" y="61"/>
                                  </a:lnTo>
                                  <a:lnTo>
                                    <a:pt x="349" y="48"/>
                                  </a:lnTo>
                                  <a:lnTo>
                                    <a:pt x="386" y="35"/>
                                  </a:lnTo>
                                  <a:lnTo>
                                    <a:pt x="417" y="25"/>
                                  </a:lnTo>
                                  <a:lnTo>
                                    <a:pt x="448" y="16"/>
                                  </a:lnTo>
                                  <a:lnTo>
                                    <a:pt x="474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00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840" name="Freeform 2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00" y="1236"/>
                              <a:ext cx="180" cy="1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88" y="8"/>
                                </a:cxn>
                                <a:cxn ang="0">
                                  <a:pos x="550" y="4"/>
                                </a:cxn>
                                <a:cxn ang="0">
                                  <a:pos x="612" y="3"/>
                                </a:cxn>
                                <a:cxn ang="0">
                                  <a:pos x="675" y="5"/>
                                </a:cxn>
                                <a:cxn ang="0">
                                  <a:pos x="737" y="5"/>
                                </a:cxn>
                                <a:cxn ang="0">
                                  <a:pos x="801" y="2"/>
                                </a:cxn>
                                <a:cxn ang="0">
                                  <a:pos x="860" y="2"/>
                                </a:cxn>
                                <a:cxn ang="0">
                                  <a:pos x="901" y="0"/>
                                </a:cxn>
                                <a:cxn ang="0">
                                  <a:pos x="887" y="25"/>
                                </a:cxn>
                                <a:cxn ang="0">
                                  <a:pos x="866" y="42"/>
                                </a:cxn>
                                <a:cxn ang="0">
                                  <a:pos x="838" y="49"/>
                                </a:cxn>
                                <a:cxn ang="0">
                                  <a:pos x="788" y="47"/>
                                </a:cxn>
                                <a:cxn ang="0">
                                  <a:pos x="738" y="50"/>
                                </a:cxn>
                                <a:cxn ang="0">
                                  <a:pos x="683" y="51"/>
                                </a:cxn>
                                <a:cxn ang="0">
                                  <a:pos x="620" y="49"/>
                                </a:cxn>
                                <a:cxn ang="0">
                                  <a:pos x="561" y="49"/>
                                </a:cxn>
                                <a:cxn ang="0">
                                  <a:pos x="495" y="52"/>
                                </a:cxn>
                                <a:cxn ang="0">
                                  <a:pos x="437" y="69"/>
                                </a:cxn>
                                <a:cxn ang="0">
                                  <a:pos x="377" y="90"/>
                                </a:cxn>
                                <a:cxn ang="0">
                                  <a:pos x="321" y="112"/>
                                </a:cxn>
                                <a:cxn ang="0">
                                  <a:pos x="268" y="136"/>
                                </a:cxn>
                                <a:cxn ang="0">
                                  <a:pos x="226" y="160"/>
                                </a:cxn>
                                <a:cxn ang="0">
                                  <a:pos x="185" y="190"/>
                                </a:cxn>
                                <a:cxn ang="0">
                                  <a:pos x="146" y="233"/>
                                </a:cxn>
                                <a:cxn ang="0">
                                  <a:pos x="114" y="273"/>
                                </a:cxn>
                                <a:cxn ang="0">
                                  <a:pos x="88" y="321"/>
                                </a:cxn>
                                <a:cxn ang="0">
                                  <a:pos x="65" y="369"/>
                                </a:cxn>
                                <a:cxn ang="0">
                                  <a:pos x="52" y="417"/>
                                </a:cxn>
                                <a:cxn ang="0">
                                  <a:pos x="45" y="467"/>
                                </a:cxn>
                                <a:cxn ang="0">
                                  <a:pos x="40" y="527"/>
                                </a:cxn>
                                <a:cxn ang="0">
                                  <a:pos x="37" y="588"/>
                                </a:cxn>
                                <a:cxn ang="0">
                                  <a:pos x="5" y="552"/>
                                </a:cxn>
                                <a:cxn ang="0">
                                  <a:pos x="0" y="499"/>
                                </a:cxn>
                                <a:cxn ang="0">
                                  <a:pos x="4" y="436"/>
                                </a:cxn>
                                <a:cxn ang="0">
                                  <a:pos x="15" y="373"/>
                                </a:cxn>
                                <a:cxn ang="0">
                                  <a:pos x="33" y="321"/>
                                </a:cxn>
                                <a:cxn ang="0">
                                  <a:pos x="56" y="275"/>
                                </a:cxn>
                                <a:cxn ang="0">
                                  <a:pos x="90" y="226"/>
                                </a:cxn>
                                <a:cxn ang="0">
                                  <a:pos x="129" y="182"/>
                                </a:cxn>
                                <a:cxn ang="0">
                                  <a:pos x="172" y="139"/>
                                </a:cxn>
                                <a:cxn ang="0">
                                  <a:pos x="222" y="104"/>
                                </a:cxn>
                                <a:cxn ang="0">
                                  <a:pos x="285" y="72"/>
                                </a:cxn>
                                <a:cxn ang="0">
                                  <a:pos x="350" y="49"/>
                                </a:cxn>
                                <a:cxn ang="0">
                                  <a:pos x="418" y="25"/>
                                </a:cxn>
                                <a:cxn ang="0">
                                  <a:pos x="475" y="11"/>
                                </a:cxn>
                              </a:cxnLst>
                              <a:rect l="0" t="0" r="r" b="b"/>
                              <a:pathLst>
                                <a:path w="901" h="588">
                                  <a:moveTo>
                                    <a:pt x="475" y="11"/>
                                  </a:moveTo>
                                  <a:lnTo>
                                    <a:pt x="488" y="8"/>
                                  </a:lnTo>
                                  <a:lnTo>
                                    <a:pt x="517" y="6"/>
                                  </a:lnTo>
                                  <a:lnTo>
                                    <a:pt x="550" y="4"/>
                                  </a:lnTo>
                                  <a:lnTo>
                                    <a:pt x="580" y="2"/>
                                  </a:lnTo>
                                  <a:lnTo>
                                    <a:pt x="612" y="3"/>
                                  </a:lnTo>
                                  <a:lnTo>
                                    <a:pt x="643" y="4"/>
                                  </a:lnTo>
                                  <a:lnTo>
                                    <a:pt x="675" y="5"/>
                                  </a:lnTo>
                                  <a:lnTo>
                                    <a:pt x="705" y="7"/>
                                  </a:lnTo>
                                  <a:lnTo>
                                    <a:pt x="737" y="5"/>
                                  </a:lnTo>
                                  <a:lnTo>
                                    <a:pt x="766" y="4"/>
                                  </a:lnTo>
                                  <a:lnTo>
                                    <a:pt x="801" y="2"/>
                                  </a:lnTo>
                                  <a:lnTo>
                                    <a:pt x="834" y="1"/>
                                  </a:lnTo>
                                  <a:lnTo>
                                    <a:pt x="860" y="2"/>
                                  </a:lnTo>
                                  <a:lnTo>
                                    <a:pt x="885" y="3"/>
                                  </a:lnTo>
                                  <a:lnTo>
                                    <a:pt x="901" y="0"/>
                                  </a:lnTo>
                                  <a:lnTo>
                                    <a:pt x="895" y="13"/>
                                  </a:lnTo>
                                  <a:lnTo>
                                    <a:pt x="887" y="25"/>
                                  </a:lnTo>
                                  <a:lnTo>
                                    <a:pt x="876" y="35"/>
                                  </a:lnTo>
                                  <a:lnTo>
                                    <a:pt x="866" y="42"/>
                                  </a:lnTo>
                                  <a:lnTo>
                                    <a:pt x="855" y="47"/>
                                  </a:lnTo>
                                  <a:lnTo>
                                    <a:pt x="838" y="49"/>
                                  </a:lnTo>
                                  <a:lnTo>
                                    <a:pt x="814" y="48"/>
                                  </a:lnTo>
                                  <a:lnTo>
                                    <a:pt x="788" y="47"/>
                                  </a:lnTo>
                                  <a:lnTo>
                                    <a:pt x="762" y="49"/>
                                  </a:lnTo>
                                  <a:lnTo>
                                    <a:pt x="738" y="50"/>
                                  </a:lnTo>
                                  <a:lnTo>
                                    <a:pt x="710" y="51"/>
                                  </a:lnTo>
                                  <a:lnTo>
                                    <a:pt x="683" y="51"/>
                                  </a:lnTo>
                                  <a:lnTo>
                                    <a:pt x="654" y="49"/>
                                  </a:lnTo>
                                  <a:lnTo>
                                    <a:pt x="620" y="49"/>
                                  </a:lnTo>
                                  <a:lnTo>
                                    <a:pt x="589" y="47"/>
                                  </a:lnTo>
                                  <a:lnTo>
                                    <a:pt x="561" y="49"/>
                                  </a:lnTo>
                                  <a:lnTo>
                                    <a:pt x="529" y="51"/>
                                  </a:lnTo>
                                  <a:lnTo>
                                    <a:pt x="495" y="52"/>
                                  </a:lnTo>
                                  <a:lnTo>
                                    <a:pt x="466" y="59"/>
                                  </a:lnTo>
                                  <a:lnTo>
                                    <a:pt x="437" y="69"/>
                                  </a:lnTo>
                                  <a:lnTo>
                                    <a:pt x="408" y="78"/>
                                  </a:lnTo>
                                  <a:lnTo>
                                    <a:pt x="377" y="90"/>
                                  </a:lnTo>
                                  <a:lnTo>
                                    <a:pt x="346" y="101"/>
                                  </a:lnTo>
                                  <a:lnTo>
                                    <a:pt x="321" y="112"/>
                                  </a:lnTo>
                                  <a:lnTo>
                                    <a:pt x="291" y="123"/>
                                  </a:lnTo>
                                  <a:lnTo>
                                    <a:pt x="268" y="136"/>
                                  </a:lnTo>
                                  <a:lnTo>
                                    <a:pt x="247" y="147"/>
                                  </a:lnTo>
                                  <a:lnTo>
                                    <a:pt x="226" y="160"/>
                                  </a:lnTo>
                                  <a:lnTo>
                                    <a:pt x="203" y="174"/>
                                  </a:lnTo>
                                  <a:lnTo>
                                    <a:pt x="185" y="190"/>
                                  </a:lnTo>
                                  <a:lnTo>
                                    <a:pt x="163" y="214"/>
                                  </a:lnTo>
                                  <a:lnTo>
                                    <a:pt x="146" y="233"/>
                                  </a:lnTo>
                                  <a:lnTo>
                                    <a:pt x="130" y="251"/>
                                  </a:lnTo>
                                  <a:lnTo>
                                    <a:pt x="114" y="273"/>
                                  </a:lnTo>
                                  <a:lnTo>
                                    <a:pt x="101" y="296"/>
                                  </a:lnTo>
                                  <a:lnTo>
                                    <a:pt x="88" y="321"/>
                                  </a:lnTo>
                                  <a:lnTo>
                                    <a:pt x="75" y="344"/>
                                  </a:lnTo>
                                  <a:lnTo>
                                    <a:pt x="65" y="369"/>
                                  </a:lnTo>
                                  <a:lnTo>
                                    <a:pt x="59" y="393"/>
                                  </a:lnTo>
                                  <a:lnTo>
                                    <a:pt x="52" y="417"/>
                                  </a:lnTo>
                                  <a:lnTo>
                                    <a:pt x="48" y="442"/>
                                  </a:lnTo>
                                  <a:lnTo>
                                    <a:pt x="45" y="467"/>
                                  </a:lnTo>
                                  <a:lnTo>
                                    <a:pt x="41" y="498"/>
                                  </a:lnTo>
                                  <a:lnTo>
                                    <a:pt x="40" y="527"/>
                                  </a:lnTo>
                                  <a:lnTo>
                                    <a:pt x="39" y="555"/>
                                  </a:lnTo>
                                  <a:lnTo>
                                    <a:pt x="37" y="588"/>
                                  </a:lnTo>
                                  <a:lnTo>
                                    <a:pt x="8" y="581"/>
                                  </a:lnTo>
                                  <a:lnTo>
                                    <a:pt x="5" y="552"/>
                                  </a:lnTo>
                                  <a:lnTo>
                                    <a:pt x="2" y="526"/>
                                  </a:lnTo>
                                  <a:lnTo>
                                    <a:pt x="0" y="499"/>
                                  </a:lnTo>
                                  <a:lnTo>
                                    <a:pt x="1" y="467"/>
                                  </a:lnTo>
                                  <a:lnTo>
                                    <a:pt x="4" y="436"/>
                                  </a:lnTo>
                                  <a:lnTo>
                                    <a:pt x="10" y="398"/>
                                  </a:lnTo>
                                  <a:lnTo>
                                    <a:pt x="15" y="373"/>
                                  </a:lnTo>
                                  <a:lnTo>
                                    <a:pt x="24" y="345"/>
                                  </a:lnTo>
                                  <a:lnTo>
                                    <a:pt x="33" y="321"/>
                                  </a:lnTo>
                                  <a:lnTo>
                                    <a:pt x="43" y="298"/>
                                  </a:lnTo>
                                  <a:lnTo>
                                    <a:pt x="56" y="275"/>
                                  </a:lnTo>
                                  <a:lnTo>
                                    <a:pt x="71" y="251"/>
                                  </a:lnTo>
                                  <a:lnTo>
                                    <a:pt x="90" y="226"/>
                                  </a:lnTo>
                                  <a:lnTo>
                                    <a:pt x="108" y="203"/>
                                  </a:lnTo>
                                  <a:lnTo>
                                    <a:pt x="129" y="182"/>
                                  </a:lnTo>
                                  <a:lnTo>
                                    <a:pt x="149" y="159"/>
                                  </a:lnTo>
                                  <a:lnTo>
                                    <a:pt x="172" y="139"/>
                                  </a:lnTo>
                                  <a:lnTo>
                                    <a:pt x="195" y="120"/>
                                  </a:lnTo>
                                  <a:lnTo>
                                    <a:pt x="222" y="104"/>
                                  </a:lnTo>
                                  <a:lnTo>
                                    <a:pt x="250" y="89"/>
                                  </a:lnTo>
                                  <a:lnTo>
                                    <a:pt x="285" y="72"/>
                                  </a:lnTo>
                                  <a:lnTo>
                                    <a:pt x="316" y="61"/>
                                  </a:lnTo>
                                  <a:lnTo>
                                    <a:pt x="350" y="49"/>
                                  </a:lnTo>
                                  <a:lnTo>
                                    <a:pt x="386" y="36"/>
                                  </a:lnTo>
                                  <a:lnTo>
                                    <a:pt x="418" y="25"/>
                                  </a:lnTo>
                                  <a:lnTo>
                                    <a:pt x="449" y="17"/>
                                  </a:lnTo>
                                  <a:lnTo>
                                    <a:pt x="475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006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6841" name="Freeform 2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74" y="1215"/>
                            <a:ext cx="189" cy="11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49" y="7"/>
                              </a:cxn>
                              <a:cxn ang="0">
                                <a:pos x="912" y="4"/>
                              </a:cxn>
                              <a:cxn ang="0">
                                <a:pos x="880" y="3"/>
                              </a:cxn>
                              <a:cxn ang="0">
                                <a:pos x="838" y="1"/>
                              </a:cxn>
                              <a:cxn ang="0">
                                <a:pos x="796" y="0"/>
                              </a:cxn>
                              <a:cxn ang="0">
                                <a:pos x="747" y="1"/>
                              </a:cxn>
                              <a:cxn ang="0">
                                <a:pos x="695" y="3"/>
                              </a:cxn>
                              <a:cxn ang="0">
                                <a:pos x="648" y="5"/>
                              </a:cxn>
                              <a:cxn ang="0">
                                <a:pos x="609" y="8"/>
                              </a:cxn>
                              <a:cxn ang="0">
                                <a:pos x="565" y="13"/>
                              </a:cxn>
                              <a:cxn ang="0">
                                <a:pos x="516" y="20"/>
                              </a:cxn>
                              <a:cxn ang="0">
                                <a:pos x="486" y="26"/>
                              </a:cxn>
                              <a:cxn ang="0">
                                <a:pos x="460" y="33"/>
                              </a:cxn>
                              <a:cxn ang="0">
                                <a:pos x="433" y="39"/>
                              </a:cxn>
                              <a:cxn ang="0">
                                <a:pos x="405" y="48"/>
                              </a:cxn>
                              <a:cxn ang="0">
                                <a:pos x="376" y="59"/>
                              </a:cxn>
                              <a:cxn ang="0">
                                <a:pos x="344" y="74"/>
                              </a:cxn>
                              <a:cxn ang="0">
                                <a:pos x="314" y="87"/>
                              </a:cxn>
                              <a:cxn ang="0">
                                <a:pos x="289" y="99"/>
                              </a:cxn>
                              <a:cxn ang="0">
                                <a:pos x="267" y="112"/>
                              </a:cxn>
                              <a:cxn ang="0">
                                <a:pos x="245" y="130"/>
                              </a:cxn>
                              <a:cxn ang="0">
                                <a:pos x="223" y="147"/>
                              </a:cxn>
                              <a:cxn ang="0">
                                <a:pos x="196" y="168"/>
                              </a:cxn>
                              <a:cxn ang="0">
                                <a:pos x="171" y="190"/>
                              </a:cxn>
                              <a:cxn ang="0">
                                <a:pos x="154" y="206"/>
                              </a:cxn>
                              <a:cxn ang="0">
                                <a:pos x="137" y="223"/>
                              </a:cxn>
                              <a:cxn ang="0">
                                <a:pos x="117" y="243"/>
                              </a:cxn>
                              <a:cxn ang="0">
                                <a:pos x="101" y="259"/>
                              </a:cxn>
                              <a:cxn ang="0">
                                <a:pos x="85" y="279"/>
                              </a:cxn>
                              <a:cxn ang="0">
                                <a:pos x="72" y="302"/>
                              </a:cxn>
                              <a:cxn ang="0">
                                <a:pos x="59" y="331"/>
                              </a:cxn>
                              <a:cxn ang="0">
                                <a:pos x="45" y="361"/>
                              </a:cxn>
                              <a:cxn ang="0">
                                <a:pos x="34" y="388"/>
                              </a:cxn>
                              <a:cxn ang="0">
                                <a:pos x="24" y="414"/>
                              </a:cxn>
                              <a:cxn ang="0">
                                <a:pos x="17" y="441"/>
                              </a:cxn>
                              <a:cxn ang="0">
                                <a:pos x="9" y="474"/>
                              </a:cxn>
                              <a:cxn ang="0">
                                <a:pos x="5" y="504"/>
                              </a:cxn>
                              <a:cxn ang="0">
                                <a:pos x="1" y="535"/>
                              </a:cxn>
                              <a:cxn ang="0">
                                <a:pos x="0" y="572"/>
                              </a:cxn>
                            </a:cxnLst>
                            <a:rect l="0" t="0" r="r" b="b"/>
                            <a:pathLst>
                              <a:path w="949" h="572">
                                <a:moveTo>
                                  <a:pt x="949" y="7"/>
                                </a:moveTo>
                                <a:lnTo>
                                  <a:pt x="912" y="4"/>
                                </a:lnTo>
                                <a:lnTo>
                                  <a:pt x="880" y="3"/>
                                </a:lnTo>
                                <a:lnTo>
                                  <a:pt x="838" y="1"/>
                                </a:lnTo>
                                <a:lnTo>
                                  <a:pt x="796" y="0"/>
                                </a:lnTo>
                                <a:lnTo>
                                  <a:pt x="747" y="1"/>
                                </a:lnTo>
                                <a:lnTo>
                                  <a:pt x="695" y="3"/>
                                </a:lnTo>
                                <a:lnTo>
                                  <a:pt x="648" y="5"/>
                                </a:lnTo>
                                <a:lnTo>
                                  <a:pt x="609" y="8"/>
                                </a:lnTo>
                                <a:lnTo>
                                  <a:pt x="565" y="13"/>
                                </a:lnTo>
                                <a:lnTo>
                                  <a:pt x="516" y="20"/>
                                </a:lnTo>
                                <a:lnTo>
                                  <a:pt x="486" y="26"/>
                                </a:lnTo>
                                <a:lnTo>
                                  <a:pt x="460" y="33"/>
                                </a:lnTo>
                                <a:lnTo>
                                  <a:pt x="433" y="39"/>
                                </a:lnTo>
                                <a:lnTo>
                                  <a:pt x="405" y="48"/>
                                </a:lnTo>
                                <a:lnTo>
                                  <a:pt x="376" y="59"/>
                                </a:lnTo>
                                <a:lnTo>
                                  <a:pt x="344" y="74"/>
                                </a:lnTo>
                                <a:lnTo>
                                  <a:pt x="314" y="87"/>
                                </a:lnTo>
                                <a:lnTo>
                                  <a:pt x="289" y="99"/>
                                </a:lnTo>
                                <a:lnTo>
                                  <a:pt x="267" y="112"/>
                                </a:lnTo>
                                <a:lnTo>
                                  <a:pt x="245" y="130"/>
                                </a:lnTo>
                                <a:lnTo>
                                  <a:pt x="223" y="147"/>
                                </a:lnTo>
                                <a:lnTo>
                                  <a:pt x="196" y="168"/>
                                </a:lnTo>
                                <a:lnTo>
                                  <a:pt x="171" y="190"/>
                                </a:lnTo>
                                <a:lnTo>
                                  <a:pt x="154" y="206"/>
                                </a:lnTo>
                                <a:lnTo>
                                  <a:pt x="137" y="223"/>
                                </a:lnTo>
                                <a:lnTo>
                                  <a:pt x="117" y="243"/>
                                </a:lnTo>
                                <a:lnTo>
                                  <a:pt x="101" y="259"/>
                                </a:lnTo>
                                <a:lnTo>
                                  <a:pt x="85" y="279"/>
                                </a:lnTo>
                                <a:lnTo>
                                  <a:pt x="72" y="302"/>
                                </a:lnTo>
                                <a:lnTo>
                                  <a:pt x="59" y="331"/>
                                </a:lnTo>
                                <a:lnTo>
                                  <a:pt x="45" y="361"/>
                                </a:lnTo>
                                <a:lnTo>
                                  <a:pt x="34" y="388"/>
                                </a:lnTo>
                                <a:lnTo>
                                  <a:pt x="24" y="414"/>
                                </a:lnTo>
                                <a:lnTo>
                                  <a:pt x="17" y="441"/>
                                </a:lnTo>
                                <a:lnTo>
                                  <a:pt x="9" y="474"/>
                                </a:lnTo>
                                <a:lnTo>
                                  <a:pt x="5" y="504"/>
                                </a:lnTo>
                                <a:lnTo>
                                  <a:pt x="1" y="535"/>
                                </a:lnTo>
                                <a:lnTo>
                                  <a:pt x="0" y="572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FFC0F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6842" name="Group 2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6" y="1339"/>
                        <a:ext cx="51" cy="25"/>
                        <a:chOff x="3756" y="1339"/>
                        <a:chExt cx="51" cy="25"/>
                      </a:xfrm>
                    </p:grpSpPr>
                    <p:sp>
                      <p:nvSpPr>
                        <p:cNvPr id="26843" name="Oval 2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56" y="1339"/>
                          <a:ext cx="51" cy="25"/>
                        </a:xfrm>
                        <a:prstGeom prst="ellipse">
                          <a:avLst/>
                        </a:prstGeom>
                        <a:solidFill>
                          <a:srgbClr val="FF00FF"/>
                        </a:solidFill>
                        <a:ln w="317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6844" name="Oval 2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1" y="1342"/>
                          <a:ext cx="41" cy="20"/>
                        </a:xfrm>
                        <a:prstGeom prst="ellipse">
                          <a:avLst/>
                        </a:prstGeom>
                        <a:solidFill>
                          <a:srgbClr val="600060"/>
                        </a:solidFill>
                        <a:ln w="317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845" name="Group 221"/>
                <p:cNvGrpSpPr>
                  <a:grpSpLocks/>
                </p:cNvGrpSpPr>
                <p:nvPr/>
              </p:nvGrpSpPr>
              <p:grpSpPr bwMode="auto">
                <a:xfrm>
                  <a:off x="1016" y="1215"/>
                  <a:ext cx="989" cy="940"/>
                  <a:chOff x="3292" y="206"/>
                  <a:chExt cx="989" cy="940"/>
                </a:xfrm>
              </p:grpSpPr>
              <p:sp>
                <p:nvSpPr>
                  <p:cNvPr id="26846" name="Freeform 222"/>
                  <p:cNvSpPr>
                    <a:spLocks/>
                  </p:cNvSpPr>
                  <p:nvPr/>
                </p:nvSpPr>
                <p:spPr bwMode="auto">
                  <a:xfrm>
                    <a:off x="3721" y="933"/>
                    <a:ext cx="137" cy="110"/>
                  </a:xfrm>
                  <a:custGeom>
                    <a:avLst/>
                    <a:gdLst/>
                    <a:ahLst/>
                    <a:cxnLst>
                      <a:cxn ang="0">
                        <a:pos x="91" y="15"/>
                      </a:cxn>
                      <a:cxn ang="0">
                        <a:pos x="89" y="23"/>
                      </a:cxn>
                      <a:cxn ang="0">
                        <a:pos x="83" y="29"/>
                      </a:cxn>
                      <a:cxn ang="0">
                        <a:pos x="75" y="31"/>
                      </a:cxn>
                      <a:cxn ang="0">
                        <a:pos x="65" y="33"/>
                      </a:cxn>
                      <a:cxn ang="0">
                        <a:pos x="59" y="35"/>
                      </a:cxn>
                      <a:cxn ang="0">
                        <a:pos x="55" y="39"/>
                      </a:cxn>
                      <a:cxn ang="0">
                        <a:pos x="55" y="43"/>
                      </a:cxn>
                      <a:cxn ang="0">
                        <a:pos x="57" y="51"/>
                      </a:cxn>
                      <a:cxn ang="0">
                        <a:pos x="59" y="57"/>
                      </a:cxn>
                      <a:cxn ang="0">
                        <a:pos x="57" y="59"/>
                      </a:cxn>
                      <a:cxn ang="0">
                        <a:pos x="53" y="63"/>
                      </a:cxn>
                      <a:cxn ang="0">
                        <a:pos x="47" y="63"/>
                      </a:cxn>
                      <a:cxn ang="0">
                        <a:pos x="40" y="63"/>
                      </a:cxn>
                      <a:cxn ang="0">
                        <a:pos x="36" y="59"/>
                      </a:cxn>
                      <a:cxn ang="0">
                        <a:pos x="34" y="57"/>
                      </a:cxn>
                      <a:cxn ang="0">
                        <a:pos x="34" y="51"/>
                      </a:cxn>
                      <a:cxn ang="0">
                        <a:pos x="36" y="43"/>
                      </a:cxn>
                      <a:cxn ang="0">
                        <a:pos x="36" y="39"/>
                      </a:cxn>
                      <a:cxn ang="0">
                        <a:pos x="34" y="35"/>
                      </a:cxn>
                      <a:cxn ang="0">
                        <a:pos x="28" y="33"/>
                      </a:cxn>
                      <a:cxn ang="0">
                        <a:pos x="18" y="31"/>
                      </a:cxn>
                      <a:cxn ang="0">
                        <a:pos x="10" y="29"/>
                      </a:cxn>
                      <a:cxn ang="0">
                        <a:pos x="2" y="23"/>
                      </a:cxn>
                      <a:cxn ang="0">
                        <a:pos x="0" y="15"/>
                      </a:cxn>
                      <a:cxn ang="0">
                        <a:pos x="4" y="8"/>
                      </a:cxn>
                      <a:cxn ang="0">
                        <a:pos x="14" y="4"/>
                      </a:cxn>
                      <a:cxn ang="0">
                        <a:pos x="28" y="0"/>
                      </a:cxn>
                      <a:cxn ang="0">
                        <a:pos x="47" y="0"/>
                      </a:cxn>
                      <a:cxn ang="0">
                        <a:pos x="63" y="2"/>
                      </a:cxn>
                      <a:cxn ang="0">
                        <a:pos x="77" y="4"/>
                      </a:cxn>
                      <a:cxn ang="0">
                        <a:pos x="87" y="8"/>
                      </a:cxn>
                      <a:cxn ang="0">
                        <a:pos x="91" y="15"/>
                      </a:cxn>
                    </a:cxnLst>
                    <a:rect l="0" t="0" r="r" b="b"/>
                    <a:pathLst>
                      <a:path w="91" h="63">
                        <a:moveTo>
                          <a:pt x="91" y="15"/>
                        </a:moveTo>
                        <a:lnTo>
                          <a:pt x="89" y="23"/>
                        </a:lnTo>
                        <a:lnTo>
                          <a:pt x="83" y="29"/>
                        </a:lnTo>
                        <a:lnTo>
                          <a:pt x="75" y="31"/>
                        </a:lnTo>
                        <a:lnTo>
                          <a:pt x="65" y="33"/>
                        </a:lnTo>
                        <a:lnTo>
                          <a:pt x="59" y="35"/>
                        </a:lnTo>
                        <a:lnTo>
                          <a:pt x="55" y="39"/>
                        </a:lnTo>
                        <a:lnTo>
                          <a:pt x="55" y="43"/>
                        </a:lnTo>
                        <a:lnTo>
                          <a:pt x="57" y="51"/>
                        </a:lnTo>
                        <a:lnTo>
                          <a:pt x="59" y="57"/>
                        </a:lnTo>
                        <a:lnTo>
                          <a:pt x="57" y="59"/>
                        </a:lnTo>
                        <a:lnTo>
                          <a:pt x="53" y="63"/>
                        </a:lnTo>
                        <a:lnTo>
                          <a:pt x="47" y="63"/>
                        </a:lnTo>
                        <a:lnTo>
                          <a:pt x="40" y="63"/>
                        </a:lnTo>
                        <a:lnTo>
                          <a:pt x="36" y="59"/>
                        </a:lnTo>
                        <a:lnTo>
                          <a:pt x="34" y="57"/>
                        </a:lnTo>
                        <a:lnTo>
                          <a:pt x="34" y="51"/>
                        </a:lnTo>
                        <a:lnTo>
                          <a:pt x="36" y="43"/>
                        </a:lnTo>
                        <a:lnTo>
                          <a:pt x="36" y="39"/>
                        </a:lnTo>
                        <a:lnTo>
                          <a:pt x="34" y="35"/>
                        </a:lnTo>
                        <a:lnTo>
                          <a:pt x="28" y="33"/>
                        </a:lnTo>
                        <a:lnTo>
                          <a:pt x="18" y="31"/>
                        </a:lnTo>
                        <a:lnTo>
                          <a:pt x="10" y="29"/>
                        </a:lnTo>
                        <a:lnTo>
                          <a:pt x="2" y="23"/>
                        </a:lnTo>
                        <a:lnTo>
                          <a:pt x="0" y="15"/>
                        </a:lnTo>
                        <a:lnTo>
                          <a:pt x="4" y="8"/>
                        </a:lnTo>
                        <a:lnTo>
                          <a:pt x="14" y="4"/>
                        </a:lnTo>
                        <a:lnTo>
                          <a:pt x="28" y="0"/>
                        </a:lnTo>
                        <a:lnTo>
                          <a:pt x="47" y="0"/>
                        </a:lnTo>
                        <a:lnTo>
                          <a:pt x="63" y="2"/>
                        </a:lnTo>
                        <a:lnTo>
                          <a:pt x="77" y="4"/>
                        </a:lnTo>
                        <a:lnTo>
                          <a:pt x="87" y="8"/>
                        </a:lnTo>
                        <a:lnTo>
                          <a:pt x="91" y="15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47" name="Freeform 223"/>
                  <p:cNvSpPr>
                    <a:spLocks/>
                  </p:cNvSpPr>
                  <p:nvPr/>
                </p:nvSpPr>
                <p:spPr bwMode="auto">
                  <a:xfrm>
                    <a:off x="3343" y="213"/>
                    <a:ext cx="887" cy="858"/>
                  </a:xfrm>
                  <a:custGeom>
                    <a:avLst/>
                    <a:gdLst/>
                    <a:ahLst/>
                    <a:cxnLst>
                      <a:cxn ang="0">
                        <a:pos x="267" y="417"/>
                      </a:cxn>
                      <a:cxn ang="0">
                        <a:pos x="184" y="476"/>
                      </a:cxn>
                      <a:cxn ang="0">
                        <a:pos x="53" y="480"/>
                      </a:cxn>
                      <a:cxn ang="0">
                        <a:pos x="49" y="446"/>
                      </a:cxn>
                      <a:cxn ang="0">
                        <a:pos x="148" y="458"/>
                      </a:cxn>
                      <a:cxn ang="0">
                        <a:pos x="221" y="383"/>
                      </a:cxn>
                      <a:cxn ang="0">
                        <a:pos x="81" y="438"/>
                      </a:cxn>
                      <a:cxn ang="0">
                        <a:pos x="10" y="367"/>
                      </a:cxn>
                      <a:cxn ang="0">
                        <a:pos x="28" y="381"/>
                      </a:cxn>
                      <a:cxn ang="0">
                        <a:pos x="168" y="379"/>
                      </a:cxn>
                      <a:cxn ang="0">
                        <a:pos x="202" y="334"/>
                      </a:cxn>
                      <a:cxn ang="0">
                        <a:pos x="30" y="351"/>
                      </a:cxn>
                      <a:cxn ang="0">
                        <a:pos x="20" y="278"/>
                      </a:cxn>
                      <a:cxn ang="0">
                        <a:pos x="126" y="318"/>
                      </a:cxn>
                      <a:cxn ang="0">
                        <a:pos x="233" y="264"/>
                      </a:cxn>
                      <a:cxn ang="0">
                        <a:pos x="47" y="288"/>
                      </a:cxn>
                      <a:cxn ang="0">
                        <a:pos x="26" y="213"/>
                      </a:cxn>
                      <a:cxn ang="0">
                        <a:pos x="217" y="241"/>
                      </a:cxn>
                      <a:cxn ang="0">
                        <a:pos x="111" y="227"/>
                      </a:cxn>
                      <a:cxn ang="0">
                        <a:pos x="47" y="128"/>
                      </a:cxn>
                      <a:cxn ang="0">
                        <a:pos x="176" y="203"/>
                      </a:cxn>
                      <a:cxn ang="0">
                        <a:pos x="188" y="179"/>
                      </a:cxn>
                      <a:cxn ang="0">
                        <a:pos x="77" y="45"/>
                      </a:cxn>
                      <a:cxn ang="0">
                        <a:pos x="152" y="2"/>
                      </a:cxn>
                      <a:cxn ang="0">
                        <a:pos x="111" y="98"/>
                      </a:cxn>
                      <a:cxn ang="0">
                        <a:pos x="235" y="146"/>
                      </a:cxn>
                      <a:cxn ang="0">
                        <a:pos x="304" y="124"/>
                      </a:cxn>
                      <a:cxn ang="0">
                        <a:pos x="415" y="146"/>
                      </a:cxn>
                      <a:cxn ang="0">
                        <a:pos x="480" y="49"/>
                      </a:cxn>
                      <a:cxn ang="0">
                        <a:pos x="461" y="0"/>
                      </a:cxn>
                      <a:cxn ang="0">
                        <a:pos x="518" y="116"/>
                      </a:cxn>
                      <a:cxn ang="0">
                        <a:pos x="338" y="170"/>
                      </a:cxn>
                      <a:cxn ang="0">
                        <a:pos x="492" y="183"/>
                      </a:cxn>
                      <a:cxn ang="0">
                        <a:pos x="554" y="175"/>
                      </a:cxn>
                      <a:cxn ang="0">
                        <a:pos x="417" y="231"/>
                      </a:cxn>
                      <a:cxn ang="0">
                        <a:pos x="457" y="262"/>
                      </a:cxn>
                      <a:cxn ang="0">
                        <a:pos x="575" y="211"/>
                      </a:cxn>
                      <a:cxn ang="0">
                        <a:pos x="476" y="300"/>
                      </a:cxn>
                      <a:cxn ang="0">
                        <a:pos x="362" y="278"/>
                      </a:cxn>
                      <a:cxn ang="0">
                        <a:pos x="512" y="318"/>
                      </a:cxn>
                      <a:cxn ang="0">
                        <a:pos x="587" y="284"/>
                      </a:cxn>
                      <a:cxn ang="0">
                        <a:pos x="516" y="361"/>
                      </a:cxn>
                      <a:cxn ang="0">
                        <a:pos x="364" y="324"/>
                      </a:cxn>
                      <a:cxn ang="0">
                        <a:pos x="476" y="395"/>
                      </a:cxn>
                      <a:cxn ang="0">
                        <a:pos x="573" y="367"/>
                      </a:cxn>
                      <a:cxn ang="0">
                        <a:pos x="573" y="415"/>
                      </a:cxn>
                      <a:cxn ang="0">
                        <a:pos x="457" y="432"/>
                      </a:cxn>
                      <a:cxn ang="0">
                        <a:pos x="389" y="411"/>
                      </a:cxn>
                      <a:cxn ang="0">
                        <a:pos x="484" y="466"/>
                      </a:cxn>
                      <a:cxn ang="0">
                        <a:pos x="552" y="432"/>
                      </a:cxn>
                      <a:cxn ang="0">
                        <a:pos x="510" y="492"/>
                      </a:cxn>
                      <a:cxn ang="0">
                        <a:pos x="354" y="432"/>
                      </a:cxn>
                      <a:cxn ang="0">
                        <a:pos x="310" y="432"/>
                      </a:cxn>
                    </a:cxnLst>
                    <a:rect l="0" t="0" r="r" b="b"/>
                    <a:pathLst>
                      <a:path w="593" h="492">
                        <a:moveTo>
                          <a:pt x="295" y="438"/>
                        </a:moveTo>
                        <a:lnTo>
                          <a:pt x="289" y="438"/>
                        </a:lnTo>
                        <a:lnTo>
                          <a:pt x="285" y="436"/>
                        </a:lnTo>
                        <a:lnTo>
                          <a:pt x="279" y="432"/>
                        </a:lnTo>
                        <a:lnTo>
                          <a:pt x="269" y="421"/>
                        </a:lnTo>
                        <a:lnTo>
                          <a:pt x="267" y="417"/>
                        </a:lnTo>
                        <a:lnTo>
                          <a:pt x="263" y="409"/>
                        </a:lnTo>
                        <a:lnTo>
                          <a:pt x="257" y="399"/>
                        </a:lnTo>
                        <a:lnTo>
                          <a:pt x="255" y="393"/>
                        </a:lnTo>
                        <a:lnTo>
                          <a:pt x="237" y="432"/>
                        </a:lnTo>
                        <a:lnTo>
                          <a:pt x="211" y="458"/>
                        </a:lnTo>
                        <a:lnTo>
                          <a:pt x="184" y="476"/>
                        </a:lnTo>
                        <a:lnTo>
                          <a:pt x="154" y="486"/>
                        </a:lnTo>
                        <a:lnTo>
                          <a:pt x="126" y="492"/>
                        </a:lnTo>
                        <a:lnTo>
                          <a:pt x="101" y="492"/>
                        </a:lnTo>
                        <a:lnTo>
                          <a:pt x="81" y="492"/>
                        </a:lnTo>
                        <a:lnTo>
                          <a:pt x="71" y="490"/>
                        </a:lnTo>
                        <a:lnTo>
                          <a:pt x="53" y="480"/>
                        </a:lnTo>
                        <a:lnTo>
                          <a:pt x="39" y="464"/>
                        </a:lnTo>
                        <a:lnTo>
                          <a:pt x="33" y="446"/>
                        </a:lnTo>
                        <a:lnTo>
                          <a:pt x="37" y="428"/>
                        </a:lnTo>
                        <a:lnTo>
                          <a:pt x="39" y="432"/>
                        </a:lnTo>
                        <a:lnTo>
                          <a:pt x="41" y="440"/>
                        </a:lnTo>
                        <a:lnTo>
                          <a:pt x="49" y="446"/>
                        </a:lnTo>
                        <a:lnTo>
                          <a:pt x="57" y="454"/>
                        </a:lnTo>
                        <a:lnTo>
                          <a:pt x="71" y="460"/>
                        </a:lnTo>
                        <a:lnTo>
                          <a:pt x="87" y="464"/>
                        </a:lnTo>
                        <a:lnTo>
                          <a:pt x="107" y="466"/>
                        </a:lnTo>
                        <a:lnTo>
                          <a:pt x="132" y="464"/>
                        </a:lnTo>
                        <a:lnTo>
                          <a:pt x="148" y="458"/>
                        </a:lnTo>
                        <a:lnTo>
                          <a:pt x="164" y="450"/>
                        </a:lnTo>
                        <a:lnTo>
                          <a:pt x="180" y="438"/>
                        </a:lnTo>
                        <a:lnTo>
                          <a:pt x="194" y="426"/>
                        </a:lnTo>
                        <a:lnTo>
                          <a:pt x="204" y="411"/>
                        </a:lnTo>
                        <a:lnTo>
                          <a:pt x="215" y="397"/>
                        </a:lnTo>
                        <a:lnTo>
                          <a:pt x="221" y="383"/>
                        </a:lnTo>
                        <a:lnTo>
                          <a:pt x="225" y="371"/>
                        </a:lnTo>
                        <a:lnTo>
                          <a:pt x="194" y="401"/>
                        </a:lnTo>
                        <a:lnTo>
                          <a:pt x="162" y="419"/>
                        </a:lnTo>
                        <a:lnTo>
                          <a:pt x="134" y="432"/>
                        </a:lnTo>
                        <a:lnTo>
                          <a:pt x="105" y="436"/>
                        </a:lnTo>
                        <a:lnTo>
                          <a:pt x="81" y="438"/>
                        </a:lnTo>
                        <a:lnTo>
                          <a:pt x="59" y="434"/>
                        </a:lnTo>
                        <a:lnTo>
                          <a:pt x="45" y="432"/>
                        </a:lnTo>
                        <a:lnTo>
                          <a:pt x="37" y="428"/>
                        </a:lnTo>
                        <a:lnTo>
                          <a:pt x="18" y="415"/>
                        </a:lnTo>
                        <a:lnTo>
                          <a:pt x="10" y="393"/>
                        </a:lnTo>
                        <a:lnTo>
                          <a:pt x="10" y="367"/>
                        </a:lnTo>
                        <a:lnTo>
                          <a:pt x="20" y="347"/>
                        </a:lnTo>
                        <a:lnTo>
                          <a:pt x="18" y="351"/>
                        </a:lnTo>
                        <a:lnTo>
                          <a:pt x="18" y="359"/>
                        </a:lnTo>
                        <a:lnTo>
                          <a:pt x="18" y="367"/>
                        </a:lnTo>
                        <a:lnTo>
                          <a:pt x="22" y="373"/>
                        </a:lnTo>
                        <a:lnTo>
                          <a:pt x="28" y="381"/>
                        </a:lnTo>
                        <a:lnTo>
                          <a:pt x="41" y="389"/>
                        </a:lnTo>
                        <a:lnTo>
                          <a:pt x="59" y="393"/>
                        </a:lnTo>
                        <a:lnTo>
                          <a:pt x="83" y="395"/>
                        </a:lnTo>
                        <a:lnTo>
                          <a:pt x="115" y="395"/>
                        </a:lnTo>
                        <a:lnTo>
                          <a:pt x="144" y="389"/>
                        </a:lnTo>
                        <a:lnTo>
                          <a:pt x="168" y="379"/>
                        </a:lnTo>
                        <a:lnTo>
                          <a:pt x="188" y="367"/>
                        </a:lnTo>
                        <a:lnTo>
                          <a:pt x="204" y="355"/>
                        </a:lnTo>
                        <a:lnTo>
                          <a:pt x="219" y="338"/>
                        </a:lnTo>
                        <a:lnTo>
                          <a:pt x="227" y="324"/>
                        </a:lnTo>
                        <a:lnTo>
                          <a:pt x="233" y="310"/>
                        </a:lnTo>
                        <a:lnTo>
                          <a:pt x="202" y="334"/>
                        </a:lnTo>
                        <a:lnTo>
                          <a:pt x="170" y="349"/>
                        </a:lnTo>
                        <a:lnTo>
                          <a:pt x="138" y="359"/>
                        </a:lnTo>
                        <a:lnTo>
                          <a:pt x="105" y="361"/>
                        </a:lnTo>
                        <a:lnTo>
                          <a:pt x="75" y="361"/>
                        </a:lnTo>
                        <a:lnTo>
                          <a:pt x="51" y="357"/>
                        </a:lnTo>
                        <a:lnTo>
                          <a:pt x="30" y="351"/>
                        </a:lnTo>
                        <a:lnTo>
                          <a:pt x="20" y="347"/>
                        </a:lnTo>
                        <a:lnTo>
                          <a:pt x="4" y="330"/>
                        </a:lnTo>
                        <a:lnTo>
                          <a:pt x="0" y="308"/>
                        </a:lnTo>
                        <a:lnTo>
                          <a:pt x="4" y="284"/>
                        </a:lnTo>
                        <a:lnTo>
                          <a:pt x="20" y="268"/>
                        </a:lnTo>
                        <a:lnTo>
                          <a:pt x="20" y="278"/>
                        </a:lnTo>
                        <a:lnTo>
                          <a:pt x="26" y="292"/>
                        </a:lnTo>
                        <a:lnTo>
                          <a:pt x="41" y="306"/>
                        </a:lnTo>
                        <a:lnTo>
                          <a:pt x="65" y="316"/>
                        </a:lnTo>
                        <a:lnTo>
                          <a:pt x="79" y="318"/>
                        </a:lnTo>
                        <a:lnTo>
                          <a:pt x="101" y="318"/>
                        </a:lnTo>
                        <a:lnTo>
                          <a:pt x="126" y="318"/>
                        </a:lnTo>
                        <a:lnTo>
                          <a:pt x="154" y="314"/>
                        </a:lnTo>
                        <a:lnTo>
                          <a:pt x="180" y="306"/>
                        </a:lnTo>
                        <a:lnTo>
                          <a:pt x="206" y="294"/>
                        </a:lnTo>
                        <a:lnTo>
                          <a:pt x="229" y="278"/>
                        </a:lnTo>
                        <a:lnTo>
                          <a:pt x="245" y="253"/>
                        </a:lnTo>
                        <a:lnTo>
                          <a:pt x="233" y="264"/>
                        </a:lnTo>
                        <a:lnTo>
                          <a:pt x="213" y="276"/>
                        </a:lnTo>
                        <a:lnTo>
                          <a:pt x="184" y="288"/>
                        </a:lnTo>
                        <a:lnTo>
                          <a:pt x="152" y="296"/>
                        </a:lnTo>
                        <a:lnTo>
                          <a:pt x="115" y="300"/>
                        </a:lnTo>
                        <a:lnTo>
                          <a:pt x="79" y="298"/>
                        </a:lnTo>
                        <a:lnTo>
                          <a:pt x="47" y="288"/>
                        </a:lnTo>
                        <a:lnTo>
                          <a:pt x="20" y="268"/>
                        </a:lnTo>
                        <a:lnTo>
                          <a:pt x="12" y="253"/>
                        </a:lnTo>
                        <a:lnTo>
                          <a:pt x="10" y="233"/>
                        </a:lnTo>
                        <a:lnTo>
                          <a:pt x="16" y="211"/>
                        </a:lnTo>
                        <a:lnTo>
                          <a:pt x="30" y="195"/>
                        </a:lnTo>
                        <a:lnTo>
                          <a:pt x="26" y="213"/>
                        </a:lnTo>
                        <a:lnTo>
                          <a:pt x="39" y="231"/>
                        </a:lnTo>
                        <a:lnTo>
                          <a:pt x="63" y="247"/>
                        </a:lnTo>
                        <a:lnTo>
                          <a:pt x="95" y="258"/>
                        </a:lnTo>
                        <a:lnTo>
                          <a:pt x="134" y="262"/>
                        </a:lnTo>
                        <a:lnTo>
                          <a:pt x="176" y="255"/>
                        </a:lnTo>
                        <a:lnTo>
                          <a:pt x="217" y="241"/>
                        </a:lnTo>
                        <a:lnTo>
                          <a:pt x="253" y="213"/>
                        </a:lnTo>
                        <a:lnTo>
                          <a:pt x="231" y="221"/>
                        </a:lnTo>
                        <a:lnTo>
                          <a:pt x="204" y="227"/>
                        </a:lnTo>
                        <a:lnTo>
                          <a:pt x="174" y="231"/>
                        </a:lnTo>
                        <a:lnTo>
                          <a:pt x="142" y="231"/>
                        </a:lnTo>
                        <a:lnTo>
                          <a:pt x="111" y="227"/>
                        </a:lnTo>
                        <a:lnTo>
                          <a:pt x="85" y="221"/>
                        </a:lnTo>
                        <a:lnTo>
                          <a:pt x="63" y="213"/>
                        </a:lnTo>
                        <a:lnTo>
                          <a:pt x="49" y="201"/>
                        </a:lnTo>
                        <a:lnTo>
                          <a:pt x="37" y="175"/>
                        </a:lnTo>
                        <a:lnTo>
                          <a:pt x="37" y="150"/>
                        </a:lnTo>
                        <a:lnTo>
                          <a:pt x="47" y="128"/>
                        </a:lnTo>
                        <a:lnTo>
                          <a:pt x="65" y="112"/>
                        </a:lnTo>
                        <a:lnTo>
                          <a:pt x="59" y="138"/>
                        </a:lnTo>
                        <a:lnTo>
                          <a:pt x="73" y="162"/>
                        </a:lnTo>
                        <a:lnTo>
                          <a:pt x="99" y="183"/>
                        </a:lnTo>
                        <a:lnTo>
                          <a:pt x="136" y="197"/>
                        </a:lnTo>
                        <a:lnTo>
                          <a:pt x="176" y="203"/>
                        </a:lnTo>
                        <a:lnTo>
                          <a:pt x="217" y="199"/>
                        </a:lnTo>
                        <a:lnTo>
                          <a:pt x="249" y="187"/>
                        </a:lnTo>
                        <a:lnTo>
                          <a:pt x="273" y="160"/>
                        </a:lnTo>
                        <a:lnTo>
                          <a:pt x="253" y="170"/>
                        </a:lnTo>
                        <a:lnTo>
                          <a:pt x="223" y="177"/>
                        </a:lnTo>
                        <a:lnTo>
                          <a:pt x="188" y="179"/>
                        </a:lnTo>
                        <a:lnTo>
                          <a:pt x="152" y="175"/>
                        </a:lnTo>
                        <a:lnTo>
                          <a:pt x="117" y="162"/>
                        </a:lnTo>
                        <a:lnTo>
                          <a:pt x="91" y="144"/>
                        </a:lnTo>
                        <a:lnTo>
                          <a:pt x="73" y="116"/>
                        </a:lnTo>
                        <a:lnTo>
                          <a:pt x="71" y="75"/>
                        </a:lnTo>
                        <a:lnTo>
                          <a:pt x="77" y="45"/>
                        </a:lnTo>
                        <a:lnTo>
                          <a:pt x="87" y="25"/>
                        </a:lnTo>
                        <a:lnTo>
                          <a:pt x="101" y="13"/>
                        </a:lnTo>
                        <a:lnTo>
                          <a:pt x="115" y="4"/>
                        </a:lnTo>
                        <a:lnTo>
                          <a:pt x="130" y="0"/>
                        </a:lnTo>
                        <a:lnTo>
                          <a:pt x="144" y="0"/>
                        </a:lnTo>
                        <a:lnTo>
                          <a:pt x="152" y="2"/>
                        </a:lnTo>
                        <a:lnTo>
                          <a:pt x="158" y="4"/>
                        </a:lnTo>
                        <a:lnTo>
                          <a:pt x="140" y="13"/>
                        </a:lnTo>
                        <a:lnTo>
                          <a:pt x="124" y="27"/>
                        </a:lnTo>
                        <a:lnTo>
                          <a:pt x="111" y="49"/>
                        </a:lnTo>
                        <a:lnTo>
                          <a:pt x="107" y="79"/>
                        </a:lnTo>
                        <a:lnTo>
                          <a:pt x="111" y="98"/>
                        </a:lnTo>
                        <a:lnTo>
                          <a:pt x="119" y="114"/>
                        </a:lnTo>
                        <a:lnTo>
                          <a:pt x="134" y="126"/>
                        </a:lnTo>
                        <a:lnTo>
                          <a:pt x="152" y="138"/>
                        </a:lnTo>
                        <a:lnTo>
                          <a:pt x="176" y="146"/>
                        </a:lnTo>
                        <a:lnTo>
                          <a:pt x="204" y="148"/>
                        </a:lnTo>
                        <a:lnTo>
                          <a:pt x="235" y="146"/>
                        </a:lnTo>
                        <a:lnTo>
                          <a:pt x="269" y="140"/>
                        </a:lnTo>
                        <a:lnTo>
                          <a:pt x="273" y="136"/>
                        </a:lnTo>
                        <a:lnTo>
                          <a:pt x="279" y="130"/>
                        </a:lnTo>
                        <a:lnTo>
                          <a:pt x="287" y="126"/>
                        </a:lnTo>
                        <a:lnTo>
                          <a:pt x="295" y="124"/>
                        </a:lnTo>
                        <a:lnTo>
                          <a:pt x="304" y="124"/>
                        </a:lnTo>
                        <a:lnTo>
                          <a:pt x="310" y="128"/>
                        </a:lnTo>
                        <a:lnTo>
                          <a:pt x="316" y="134"/>
                        </a:lnTo>
                        <a:lnTo>
                          <a:pt x="320" y="140"/>
                        </a:lnTo>
                        <a:lnTo>
                          <a:pt x="354" y="146"/>
                        </a:lnTo>
                        <a:lnTo>
                          <a:pt x="387" y="148"/>
                        </a:lnTo>
                        <a:lnTo>
                          <a:pt x="415" y="146"/>
                        </a:lnTo>
                        <a:lnTo>
                          <a:pt x="439" y="138"/>
                        </a:lnTo>
                        <a:lnTo>
                          <a:pt x="457" y="126"/>
                        </a:lnTo>
                        <a:lnTo>
                          <a:pt x="471" y="114"/>
                        </a:lnTo>
                        <a:lnTo>
                          <a:pt x="480" y="98"/>
                        </a:lnTo>
                        <a:lnTo>
                          <a:pt x="484" y="79"/>
                        </a:lnTo>
                        <a:lnTo>
                          <a:pt x="480" y="49"/>
                        </a:lnTo>
                        <a:lnTo>
                          <a:pt x="467" y="27"/>
                        </a:lnTo>
                        <a:lnTo>
                          <a:pt x="451" y="13"/>
                        </a:lnTo>
                        <a:lnTo>
                          <a:pt x="433" y="4"/>
                        </a:lnTo>
                        <a:lnTo>
                          <a:pt x="439" y="2"/>
                        </a:lnTo>
                        <a:lnTo>
                          <a:pt x="447" y="0"/>
                        </a:lnTo>
                        <a:lnTo>
                          <a:pt x="461" y="0"/>
                        </a:lnTo>
                        <a:lnTo>
                          <a:pt x="476" y="4"/>
                        </a:lnTo>
                        <a:lnTo>
                          <a:pt x="490" y="13"/>
                        </a:lnTo>
                        <a:lnTo>
                          <a:pt x="504" y="25"/>
                        </a:lnTo>
                        <a:lnTo>
                          <a:pt x="514" y="45"/>
                        </a:lnTo>
                        <a:lnTo>
                          <a:pt x="520" y="75"/>
                        </a:lnTo>
                        <a:lnTo>
                          <a:pt x="518" y="116"/>
                        </a:lnTo>
                        <a:lnTo>
                          <a:pt x="500" y="144"/>
                        </a:lnTo>
                        <a:lnTo>
                          <a:pt x="473" y="162"/>
                        </a:lnTo>
                        <a:lnTo>
                          <a:pt x="439" y="175"/>
                        </a:lnTo>
                        <a:lnTo>
                          <a:pt x="403" y="179"/>
                        </a:lnTo>
                        <a:lnTo>
                          <a:pt x="368" y="177"/>
                        </a:lnTo>
                        <a:lnTo>
                          <a:pt x="338" y="170"/>
                        </a:lnTo>
                        <a:lnTo>
                          <a:pt x="316" y="160"/>
                        </a:lnTo>
                        <a:lnTo>
                          <a:pt x="340" y="187"/>
                        </a:lnTo>
                        <a:lnTo>
                          <a:pt x="374" y="199"/>
                        </a:lnTo>
                        <a:lnTo>
                          <a:pt x="415" y="203"/>
                        </a:lnTo>
                        <a:lnTo>
                          <a:pt x="455" y="197"/>
                        </a:lnTo>
                        <a:lnTo>
                          <a:pt x="492" y="183"/>
                        </a:lnTo>
                        <a:lnTo>
                          <a:pt x="518" y="162"/>
                        </a:lnTo>
                        <a:lnTo>
                          <a:pt x="532" y="138"/>
                        </a:lnTo>
                        <a:lnTo>
                          <a:pt x="526" y="112"/>
                        </a:lnTo>
                        <a:lnTo>
                          <a:pt x="544" y="128"/>
                        </a:lnTo>
                        <a:lnTo>
                          <a:pt x="554" y="150"/>
                        </a:lnTo>
                        <a:lnTo>
                          <a:pt x="554" y="175"/>
                        </a:lnTo>
                        <a:lnTo>
                          <a:pt x="542" y="201"/>
                        </a:lnTo>
                        <a:lnTo>
                          <a:pt x="528" y="213"/>
                        </a:lnTo>
                        <a:lnTo>
                          <a:pt x="506" y="221"/>
                        </a:lnTo>
                        <a:lnTo>
                          <a:pt x="480" y="227"/>
                        </a:lnTo>
                        <a:lnTo>
                          <a:pt x="449" y="231"/>
                        </a:lnTo>
                        <a:lnTo>
                          <a:pt x="417" y="231"/>
                        </a:lnTo>
                        <a:lnTo>
                          <a:pt x="387" y="227"/>
                        </a:lnTo>
                        <a:lnTo>
                          <a:pt x="358" y="221"/>
                        </a:lnTo>
                        <a:lnTo>
                          <a:pt x="336" y="213"/>
                        </a:lnTo>
                        <a:lnTo>
                          <a:pt x="374" y="241"/>
                        </a:lnTo>
                        <a:lnTo>
                          <a:pt x="415" y="255"/>
                        </a:lnTo>
                        <a:lnTo>
                          <a:pt x="457" y="262"/>
                        </a:lnTo>
                        <a:lnTo>
                          <a:pt x="496" y="258"/>
                        </a:lnTo>
                        <a:lnTo>
                          <a:pt x="528" y="247"/>
                        </a:lnTo>
                        <a:lnTo>
                          <a:pt x="552" y="231"/>
                        </a:lnTo>
                        <a:lnTo>
                          <a:pt x="565" y="213"/>
                        </a:lnTo>
                        <a:lnTo>
                          <a:pt x="560" y="195"/>
                        </a:lnTo>
                        <a:lnTo>
                          <a:pt x="575" y="211"/>
                        </a:lnTo>
                        <a:lnTo>
                          <a:pt x="581" y="233"/>
                        </a:lnTo>
                        <a:lnTo>
                          <a:pt x="579" y="253"/>
                        </a:lnTo>
                        <a:lnTo>
                          <a:pt x="571" y="268"/>
                        </a:lnTo>
                        <a:lnTo>
                          <a:pt x="544" y="288"/>
                        </a:lnTo>
                        <a:lnTo>
                          <a:pt x="512" y="298"/>
                        </a:lnTo>
                        <a:lnTo>
                          <a:pt x="476" y="300"/>
                        </a:lnTo>
                        <a:lnTo>
                          <a:pt x="439" y="296"/>
                        </a:lnTo>
                        <a:lnTo>
                          <a:pt x="407" y="288"/>
                        </a:lnTo>
                        <a:lnTo>
                          <a:pt x="378" y="276"/>
                        </a:lnTo>
                        <a:lnTo>
                          <a:pt x="356" y="264"/>
                        </a:lnTo>
                        <a:lnTo>
                          <a:pt x="344" y="253"/>
                        </a:lnTo>
                        <a:lnTo>
                          <a:pt x="362" y="278"/>
                        </a:lnTo>
                        <a:lnTo>
                          <a:pt x="384" y="294"/>
                        </a:lnTo>
                        <a:lnTo>
                          <a:pt x="411" y="306"/>
                        </a:lnTo>
                        <a:lnTo>
                          <a:pt x="439" y="314"/>
                        </a:lnTo>
                        <a:lnTo>
                          <a:pt x="465" y="318"/>
                        </a:lnTo>
                        <a:lnTo>
                          <a:pt x="490" y="318"/>
                        </a:lnTo>
                        <a:lnTo>
                          <a:pt x="512" y="318"/>
                        </a:lnTo>
                        <a:lnTo>
                          <a:pt x="526" y="316"/>
                        </a:lnTo>
                        <a:lnTo>
                          <a:pt x="550" y="306"/>
                        </a:lnTo>
                        <a:lnTo>
                          <a:pt x="565" y="292"/>
                        </a:lnTo>
                        <a:lnTo>
                          <a:pt x="571" y="278"/>
                        </a:lnTo>
                        <a:lnTo>
                          <a:pt x="571" y="268"/>
                        </a:lnTo>
                        <a:lnTo>
                          <a:pt x="587" y="284"/>
                        </a:lnTo>
                        <a:lnTo>
                          <a:pt x="593" y="308"/>
                        </a:lnTo>
                        <a:lnTo>
                          <a:pt x="587" y="330"/>
                        </a:lnTo>
                        <a:lnTo>
                          <a:pt x="571" y="347"/>
                        </a:lnTo>
                        <a:lnTo>
                          <a:pt x="560" y="351"/>
                        </a:lnTo>
                        <a:lnTo>
                          <a:pt x="542" y="357"/>
                        </a:lnTo>
                        <a:lnTo>
                          <a:pt x="516" y="361"/>
                        </a:lnTo>
                        <a:lnTo>
                          <a:pt x="488" y="361"/>
                        </a:lnTo>
                        <a:lnTo>
                          <a:pt x="455" y="359"/>
                        </a:lnTo>
                        <a:lnTo>
                          <a:pt x="421" y="349"/>
                        </a:lnTo>
                        <a:lnTo>
                          <a:pt x="389" y="334"/>
                        </a:lnTo>
                        <a:lnTo>
                          <a:pt x="358" y="310"/>
                        </a:lnTo>
                        <a:lnTo>
                          <a:pt x="364" y="324"/>
                        </a:lnTo>
                        <a:lnTo>
                          <a:pt x="372" y="338"/>
                        </a:lnTo>
                        <a:lnTo>
                          <a:pt x="387" y="355"/>
                        </a:lnTo>
                        <a:lnTo>
                          <a:pt x="403" y="367"/>
                        </a:lnTo>
                        <a:lnTo>
                          <a:pt x="423" y="379"/>
                        </a:lnTo>
                        <a:lnTo>
                          <a:pt x="447" y="389"/>
                        </a:lnTo>
                        <a:lnTo>
                          <a:pt x="476" y="395"/>
                        </a:lnTo>
                        <a:lnTo>
                          <a:pt x="508" y="395"/>
                        </a:lnTo>
                        <a:lnTo>
                          <a:pt x="532" y="393"/>
                        </a:lnTo>
                        <a:lnTo>
                          <a:pt x="550" y="389"/>
                        </a:lnTo>
                        <a:lnTo>
                          <a:pt x="562" y="381"/>
                        </a:lnTo>
                        <a:lnTo>
                          <a:pt x="571" y="373"/>
                        </a:lnTo>
                        <a:lnTo>
                          <a:pt x="573" y="367"/>
                        </a:lnTo>
                        <a:lnTo>
                          <a:pt x="575" y="359"/>
                        </a:lnTo>
                        <a:lnTo>
                          <a:pt x="573" y="351"/>
                        </a:lnTo>
                        <a:lnTo>
                          <a:pt x="571" y="347"/>
                        </a:lnTo>
                        <a:lnTo>
                          <a:pt x="581" y="367"/>
                        </a:lnTo>
                        <a:lnTo>
                          <a:pt x="581" y="393"/>
                        </a:lnTo>
                        <a:lnTo>
                          <a:pt x="573" y="415"/>
                        </a:lnTo>
                        <a:lnTo>
                          <a:pt x="554" y="428"/>
                        </a:lnTo>
                        <a:lnTo>
                          <a:pt x="546" y="432"/>
                        </a:lnTo>
                        <a:lnTo>
                          <a:pt x="532" y="434"/>
                        </a:lnTo>
                        <a:lnTo>
                          <a:pt x="510" y="438"/>
                        </a:lnTo>
                        <a:lnTo>
                          <a:pt x="486" y="436"/>
                        </a:lnTo>
                        <a:lnTo>
                          <a:pt x="457" y="432"/>
                        </a:lnTo>
                        <a:lnTo>
                          <a:pt x="429" y="419"/>
                        </a:lnTo>
                        <a:lnTo>
                          <a:pt x="397" y="401"/>
                        </a:lnTo>
                        <a:lnTo>
                          <a:pt x="366" y="371"/>
                        </a:lnTo>
                        <a:lnTo>
                          <a:pt x="370" y="383"/>
                        </a:lnTo>
                        <a:lnTo>
                          <a:pt x="378" y="397"/>
                        </a:lnTo>
                        <a:lnTo>
                          <a:pt x="389" y="411"/>
                        </a:lnTo>
                        <a:lnTo>
                          <a:pt x="399" y="426"/>
                        </a:lnTo>
                        <a:lnTo>
                          <a:pt x="413" y="438"/>
                        </a:lnTo>
                        <a:lnTo>
                          <a:pt x="427" y="450"/>
                        </a:lnTo>
                        <a:lnTo>
                          <a:pt x="443" y="458"/>
                        </a:lnTo>
                        <a:lnTo>
                          <a:pt x="459" y="464"/>
                        </a:lnTo>
                        <a:lnTo>
                          <a:pt x="484" y="466"/>
                        </a:lnTo>
                        <a:lnTo>
                          <a:pt x="506" y="464"/>
                        </a:lnTo>
                        <a:lnTo>
                          <a:pt x="522" y="460"/>
                        </a:lnTo>
                        <a:lnTo>
                          <a:pt x="534" y="454"/>
                        </a:lnTo>
                        <a:lnTo>
                          <a:pt x="544" y="446"/>
                        </a:lnTo>
                        <a:lnTo>
                          <a:pt x="550" y="440"/>
                        </a:lnTo>
                        <a:lnTo>
                          <a:pt x="552" y="432"/>
                        </a:lnTo>
                        <a:lnTo>
                          <a:pt x="554" y="428"/>
                        </a:lnTo>
                        <a:lnTo>
                          <a:pt x="558" y="446"/>
                        </a:lnTo>
                        <a:lnTo>
                          <a:pt x="552" y="464"/>
                        </a:lnTo>
                        <a:lnTo>
                          <a:pt x="538" y="480"/>
                        </a:lnTo>
                        <a:lnTo>
                          <a:pt x="520" y="490"/>
                        </a:lnTo>
                        <a:lnTo>
                          <a:pt x="510" y="492"/>
                        </a:lnTo>
                        <a:lnTo>
                          <a:pt x="490" y="492"/>
                        </a:lnTo>
                        <a:lnTo>
                          <a:pt x="465" y="492"/>
                        </a:lnTo>
                        <a:lnTo>
                          <a:pt x="437" y="486"/>
                        </a:lnTo>
                        <a:lnTo>
                          <a:pt x="407" y="476"/>
                        </a:lnTo>
                        <a:lnTo>
                          <a:pt x="378" y="458"/>
                        </a:lnTo>
                        <a:lnTo>
                          <a:pt x="354" y="432"/>
                        </a:lnTo>
                        <a:lnTo>
                          <a:pt x="334" y="393"/>
                        </a:lnTo>
                        <a:lnTo>
                          <a:pt x="332" y="399"/>
                        </a:lnTo>
                        <a:lnTo>
                          <a:pt x="328" y="409"/>
                        </a:lnTo>
                        <a:lnTo>
                          <a:pt x="322" y="417"/>
                        </a:lnTo>
                        <a:lnTo>
                          <a:pt x="320" y="421"/>
                        </a:lnTo>
                        <a:lnTo>
                          <a:pt x="310" y="432"/>
                        </a:lnTo>
                        <a:lnTo>
                          <a:pt x="304" y="436"/>
                        </a:lnTo>
                        <a:lnTo>
                          <a:pt x="300" y="438"/>
                        </a:lnTo>
                        <a:lnTo>
                          <a:pt x="295" y="438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48" name="Freeform 224"/>
                  <p:cNvSpPr>
                    <a:spLocks/>
                  </p:cNvSpPr>
                  <p:nvPr/>
                </p:nvSpPr>
                <p:spPr bwMode="auto">
                  <a:xfrm>
                    <a:off x="3449" y="1075"/>
                    <a:ext cx="216" cy="71"/>
                  </a:xfrm>
                  <a:custGeom>
                    <a:avLst/>
                    <a:gdLst/>
                    <a:ahLst/>
                    <a:cxnLst>
                      <a:cxn ang="0">
                        <a:pos x="144" y="6"/>
                      </a:cxn>
                      <a:cxn ang="0">
                        <a:pos x="123" y="10"/>
                      </a:cxn>
                      <a:cxn ang="0">
                        <a:pos x="103" y="10"/>
                      </a:cxn>
                      <a:cxn ang="0">
                        <a:pos x="83" y="10"/>
                      </a:cxn>
                      <a:cxn ang="0">
                        <a:pos x="63" y="8"/>
                      </a:cxn>
                      <a:cxn ang="0">
                        <a:pos x="46" y="6"/>
                      </a:cxn>
                      <a:cxn ang="0">
                        <a:pos x="30" y="4"/>
                      </a:cxn>
                      <a:cxn ang="0">
                        <a:pos x="20" y="2"/>
                      </a:cxn>
                      <a:cxn ang="0">
                        <a:pos x="12" y="0"/>
                      </a:cxn>
                      <a:cxn ang="0">
                        <a:pos x="4" y="2"/>
                      </a:cxn>
                      <a:cxn ang="0">
                        <a:pos x="0" y="10"/>
                      </a:cxn>
                      <a:cxn ang="0">
                        <a:pos x="4" y="23"/>
                      </a:cxn>
                      <a:cxn ang="0">
                        <a:pos x="18" y="33"/>
                      </a:cxn>
                      <a:cxn ang="0">
                        <a:pos x="36" y="39"/>
                      </a:cxn>
                      <a:cxn ang="0">
                        <a:pos x="57" y="41"/>
                      </a:cxn>
                      <a:cxn ang="0">
                        <a:pos x="75" y="39"/>
                      </a:cxn>
                      <a:cxn ang="0">
                        <a:pos x="93" y="35"/>
                      </a:cxn>
                      <a:cxn ang="0">
                        <a:pos x="111" y="29"/>
                      </a:cxn>
                      <a:cxn ang="0">
                        <a:pos x="125" y="23"/>
                      </a:cxn>
                      <a:cxn ang="0">
                        <a:pos x="135" y="15"/>
                      </a:cxn>
                      <a:cxn ang="0">
                        <a:pos x="144" y="6"/>
                      </a:cxn>
                    </a:cxnLst>
                    <a:rect l="0" t="0" r="r" b="b"/>
                    <a:pathLst>
                      <a:path w="144" h="41">
                        <a:moveTo>
                          <a:pt x="144" y="6"/>
                        </a:moveTo>
                        <a:lnTo>
                          <a:pt x="123" y="10"/>
                        </a:lnTo>
                        <a:lnTo>
                          <a:pt x="103" y="10"/>
                        </a:lnTo>
                        <a:lnTo>
                          <a:pt x="83" y="10"/>
                        </a:lnTo>
                        <a:lnTo>
                          <a:pt x="63" y="8"/>
                        </a:lnTo>
                        <a:lnTo>
                          <a:pt x="46" y="6"/>
                        </a:lnTo>
                        <a:lnTo>
                          <a:pt x="30" y="4"/>
                        </a:lnTo>
                        <a:lnTo>
                          <a:pt x="20" y="2"/>
                        </a:lnTo>
                        <a:lnTo>
                          <a:pt x="12" y="0"/>
                        </a:lnTo>
                        <a:lnTo>
                          <a:pt x="4" y="2"/>
                        </a:lnTo>
                        <a:lnTo>
                          <a:pt x="0" y="10"/>
                        </a:lnTo>
                        <a:lnTo>
                          <a:pt x="4" y="23"/>
                        </a:lnTo>
                        <a:lnTo>
                          <a:pt x="18" y="33"/>
                        </a:lnTo>
                        <a:lnTo>
                          <a:pt x="36" y="39"/>
                        </a:lnTo>
                        <a:lnTo>
                          <a:pt x="57" y="41"/>
                        </a:lnTo>
                        <a:lnTo>
                          <a:pt x="75" y="39"/>
                        </a:lnTo>
                        <a:lnTo>
                          <a:pt x="93" y="35"/>
                        </a:lnTo>
                        <a:lnTo>
                          <a:pt x="111" y="29"/>
                        </a:lnTo>
                        <a:lnTo>
                          <a:pt x="125" y="23"/>
                        </a:lnTo>
                        <a:lnTo>
                          <a:pt x="135" y="15"/>
                        </a:lnTo>
                        <a:lnTo>
                          <a:pt x="144" y="6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49" name="Freeform 225"/>
                  <p:cNvSpPr>
                    <a:spLocks/>
                  </p:cNvSpPr>
                  <p:nvPr/>
                </p:nvSpPr>
                <p:spPr bwMode="auto">
                  <a:xfrm>
                    <a:off x="3905" y="1075"/>
                    <a:ext cx="216" cy="71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21" y="10"/>
                      </a:cxn>
                      <a:cxn ang="0">
                        <a:pos x="41" y="10"/>
                      </a:cxn>
                      <a:cxn ang="0">
                        <a:pos x="61" y="10"/>
                      </a:cxn>
                      <a:cxn ang="0">
                        <a:pos x="81" y="8"/>
                      </a:cxn>
                      <a:cxn ang="0">
                        <a:pos x="97" y="6"/>
                      </a:cxn>
                      <a:cxn ang="0">
                        <a:pos x="114" y="4"/>
                      </a:cxn>
                      <a:cxn ang="0">
                        <a:pos x="124" y="2"/>
                      </a:cxn>
                      <a:cxn ang="0">
                        <a:pos x="132" y="0"/>
                      </a:cxn>
                      <a:cxn ang="0">
                        <a:pos x="140" y="2"/>
                      </a:cxn>
                      <a:cxn ang="0">
                        <a:pos x="144" y="10"/>
                      </a:cxn>
                      <a:cxn ang="0">
                        <a:pos x="140" y="23"/>
                      </a:cxn>
                      <a:cxn ang="0">
                        <a:pos x="126" y="33"/>
                      </a:cxn>
                      <a:cxn ang="0">
                        <a:pos x="108" y="39"/>
                      </a:cxn>
                      <a:cxn ang="0">
                        <a:pos x="89" y="41"/>
                      </a:cxn>
                      <a:cxn ang="0">
                        <a:pos x="69" y="39"/>
                      </a:cxn>
                      <a:cxn ang="0">
                        <a:pos x="51" y="35"/>
                      </a:cxn>
                      <a:cxn ang="0">
                        <a:pos x="35" y="29"/>
                      </a:cxn>
                      <a:cxn ang="0">
                        <a:pos x="19" y="23"/>
                      </a:cxn>
                      <a:cxn ang="0">
                        <a:pos x="8" y="15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44" h="41">
                        <a:moveTo>
                          <a:pt x="0" y="6"/>
                        </a:moveTo>
                        <a:lnTo>
                          <a:pt x="21" y="10"/>
                        </a:lnTo>
                        <a:lnTo>
                          <a:pt x="41" y="10"/>
                        </a:lnTo>
                        <a:lnTo>
                          <a:pt x="61" y="10"/>
                        </a:lnTo>
                        <a:lnTo>
                          <a:pt x="81" y="8"/>
                        </a:lnTo>
                        <a:lnTo>
                          <a:pt x="97" y="6"/>
                        </a:lnTo>
                        <a:lnTo>
                          <a:pt x="114" y="4"/>
                        </a:lnTo>
                        <a:lnTo>
                          <a:pt x="124" y="2"/>
                        </a:lnTo>
                        <a:lnTo>
                          <a:pt x="132" y="0"/>
                        </a:lnTo>
                        <a:lnTo>
                          <a:pt x="140" y="2"/>
                        </a:lnTo>
                        <a:lnTo>
                          <a:pt x="144" y="10"/>
                        </a:lnTo>
                        <a:lnTo>
                          <a:pt x="140" y="23"/>
                        </a:lnTo>
                        <a:lnTo>
                          <a:pt x="126" y="33"/>
                        </a:lnTo>
                        <a:lnTo>
                          <a:pt x="108" y="39"/>
                        </a:lnTo>
                        <a:lnTo>
                          <a:pt x="89" y="41"/>
                        </a:lnTo>
                        <a:lnTo>
                          <a:pt x="69" y="39"/>
                        </a:lnTo>
                        <a:lnTo>
                          <a:pt x="51" y="35"/>
                        </a:lnTo>
                        <a:lnTo>
                          <a:pt x="35" y="29"/>
                        </a:lnTo>
                        <a:lnTo>
                          <a:pt x="19" y="23"/>
                        </a:lnTo>
                        <a:lnTo>
                          <a:pt x="8" y="15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50" name="Freeform 226"/>
                  <p:cNvSpPr>
                    <a:spLocks/>
                  </p:cNvSpPr>
                  <p:nvPr/>
                </p:nvSpPr>
                <p:spPr bwMode="auto">
                  <a:xfrm>
                    <a:off x="3810" y="206"/>
                    <a:ext cx="471" cy="230"/>
                  </a:xfrm>
                  <a:custGeom>
                    <a:avLst/>
                    <a:gdLst/>
                    <a:ahLst/>
                    <a:cxnLst>
                      <a:cxn ang="0">
                        <a:pos x="271" y="10"/>
                      </a:cxn>
                      <a:cxn ang="0">
                        <a:pos x="265" y="13"/>
                      </a:cxn>
                      <a:cxn ang="0">
                        <a:pos x="257" y="15"/>
                      </a:cxn>
                      <a:cxn ang="0">
                        <a:pos x="244" y="17"/>
                      </a:cxn>
                      <a:cxn ang="0">
                        <a:pos x="232" y="17"/>
                      </a:cxn>
                      <a:cxn ang="0">
                        <a:pos x="218" y="17"/>
                      </a:cxn>
                      <a:cxn ang="0">
                        <a:pos x="204" y="17"/>
                      </a:cxn>
                      <a:cxn ang="0">
                        <a:pos x="190" y="19"/>
                      </a:cxn>
                      <a:cxn ang="0">
                        <a:pos x="178" y="21"/>
                      </a:cxn>
                      <a:cxn ang="0">
                        <a:pos x="166" y="25"/>
                      </a:cxn>
                      <a:cxn ang="0">
                        <a:pos x="151" y="29"/>
                      </a:cxn>
                      <a:cxn ang="0">
                        <a:pos x="137" y="33"/>
                      </a:cxn>
                      <a:cxn ang="0">
                        <a:pos x="121" y="39"/>
                      </a:cxn>
                      <a:cxn ang="0">
                        <a:pos x="107" y="45"/>
                      </a:cxn>
                      <a:cxn ang="0">
                        <a:pos x="95" y="49"/>
                      </a:cxn>
                      <a:cxn ang="0">
                        <a:pos x="85" y="53"/>
                      </a:cxn>
                      <a:cxn ang="0">
                        <a:pos x="77" y="57"/>
                      </a:cxn>
                      <a:cxn ang="0">
                        <a:pos x="64" y="65"/>
                      </a:cxn>
                      <a:cxn ang="0">
                        <a:pos x="52" y="71"/>
                      </a:cxn>
                      <a:cxn ang="0">
                        <a:pos x="38" y="77"/>
                      </a:cxn>
                      <a:cxn ang="0">
                        <a:pos x="28" y="77"/>
                      </a:cxn>
                      <a:cxn ang="0">
                        <a:pos x="18" y="79"/>
                      </a:cxn>
                      <a:cxn ang="0">
                        <a:pos x="8" y="87"/>
                      </a:cxn>
                      <a:cxn ang="0">
                        <a:pos x="2" y="98"/>
                      </a:cxn>
                      <a:cxn ang="0">
                        <a:pos x="0" y="112"/>
                      </a:cxn>
                      <a:cxn ang="0">
                        <a:pos x="4" y="122"/>
                      </a:cxn>
                      <a:cxn ang="0">
                        <a:pos x="8" y="128"/>
                      </a:cxn>
                      <a:cxn ang="0">
                        <a:pos x="12" y="130"/>
                      </a:cxn>
                      <a:cxn ang="0">
                        <a:pos x="18" y="132"/>
                      </a:cxn>
                      <a:cxn ang="0">
                        <a:pos x="30" y="132"/>
                      </a:cxn>
                      <a:cxn ang="0">
                        <a:pos x="46" y="130"/>
                      </a:cxn>
                      <a:cxn ang="0">
                        <a:pos x="60" y="124"/>
                      </a:cxn>
                      <a:cxn ang="0">
                        <a:pos x="72" y="116"/>
                      </a:cxn>
                      <a:cxn ang="0">
                        <a:pos x="81" y="108"/>
                      </a:cxn>
                      <a:cxn ang="0">
                        <a:pos x="91" y="98"/>
                      </a:cxn>
                      <a:cxn ang="0">
                        <a:pos x="101" y="89"/>
                      </a:cxn>
                      <a:cxn ang="0">
                        <a:pos x="115" y="83"/>
                      </a:cxn>
                      <a:cxn ang="0">
                        <a:pos x="123" y="81"/>
                      </a:cxn>
                      <a:cxn ang="0">
                        <a:pos x="133" y="77"/>
                      </a:cxn>
                      <a:cxn ang="0">
                        <a:pos x="145" y="73"/>
                      </a:cxn>
                      <a:cxn ang="0">
                        <a:pos x="157" y="71"/>
                      </a:cxn>
                      <a:cxn ang="0">
                        <a:pos x="172" y="67"/>
                      </a:cxn>
                      <a:cxn ang="0">
                        <a:pos x="184" y="67"/>
                      </a:cxn>
                      <a:cxn ang="0">
                        <a:pos x="196" y="65"/>
                      </a:cxn>
                      <a:cxn ang="0">
                        <a:pos x="206" y="67"/>
                      </a:cxn>
                      <a:cxn ang="0">
                        <a:pos x="216" y="69"/>
                      </a:cxn>
                      <a:cxn ang="0">
                        <a:pos x="226" y="71"/>
                      </a:cxn>
                      <a:cxn ang="0">
                        <a:pos x="238" y="73"/>
                      </a:cxn>
                      <a:cxn ang="0">
                        <a:pos x="248" y="73"/>
                      </a:cxn>
                      <a:cxn ang="0">
                        <a:pos x="261" y="71"/>
                      </a:cxn>
                      <a:cxn ang="0">
                        <a:pos x="271" y="71"/>
                      </a:cxn>
                      <a:cxn ang="0">
                        <a:pos x="279" y="67"/>
                      </a:cxn>
                      <a:cxn ang="0">
                        <a:pos x="287" y="63"/>
                      </a:cxn>
                      <a:cxn ang="0">
                        <a:pos x="301" y="51"/>
                      </a:cxn>
                      <a:cxn ang="0">
                        <a:pos x="311" y="39"/>
                      </a:cxn>
                      <a:cxn ang="0">
                        <a:pos x="315" y="23"/>
                      </a:cxn>
                      <a:cxn ang="0">
                        <a:pos x="311" y="8"/>
                      </a:cxn>
                      <a:cxn ang="0">
                        <a:pos x="301" y="0"/>
                      </a:cxn>
                      <a:cxn ang="0">
                        <a:pos x="289" y="0"/>
                      </a:cxn>
                      <a:cxn ang="0">
                        <a:pos x="279" y="4"/>
                      </a:cxn>
                      <a:cxn ang="0">
                        <a:pos x="271" y="10"/>
                      </a:cxn>
                    </a:cxnLst>
                    <a:rect l="0" t="0" r="r" b="b"/>
                    <a:pathLst>
                      <a:path w="315" h="132">
                        <a:moveTo>
                          <a:pt x="271" y="10"/>
                        </a:moveTo>
                        <a:lnTo>
                          <a:pt x="265" y="13"/>
                        </a:lnTo>
                        <a:lnTo>
                          <a:pt x="257" y="15"/>
                        </a:lnTo>
                        <a:lnTo>
                          <a:pt x="244" y="17"/>
                        </a:lnTo>
                        <a:lnTo>
                          <a:pt x="232" y="17"/>
                        </a:lnTo>
                        <a:lnTo>
                          <a:pt x="218" y="17"/>
                        </a:lnTo>
                        <a:lnTo>
                          <a:pt x="204" y="17"/>
                        </a:lnTo>
                        <a:lnTo>
                          <a:pt x="190" y="19"/>
                        </a:lnTo>
                        <a:lnTo>
                          <a:pt x="178" y="21"/>
                        </a:lnTo>
                        <a:lnTo>
                          <a:pt x="166" y="25"/>
                        </a:lnTo>
                        <a:lnTo>
                          <a:pt x="151" y="29"/>
                        </a:lnTo>
                        <a:lnTo>
                          <a:pt x="137" y="33"/>
                        </a:lnTo>
                        <a:lnTo>
                          <a:pt x="121" y="39"/>
                        </a:lnTo>
                        <a:lnTo>
                          <a:pt x="107" y="45"/>
                        </a:lnTo>
                        <a:lnTo>
                          <a:pt x="95" y="49"/>
                        </a:lnTo>
                        <a:lnTo>
                          <a:pt x="85" y="53"/>
                        </a:lnTo>
                        <a:lnTo>
                          <a:pt x="77" y="57"/>
                        </a:lnTo>
                        <a:lnTo>
                          <a:pt x="64" y="65"/>
                        </a:lnTo>
                        <a:lnTo>
                          <a:pt x="52" y="71"/>
                        </a:lnTo>
                        <a:lnTo>
                          <a:pt x="38" y="77"/>
                        </a:lnTo>
                        <a:lnTo>
                          <a:pt x="28" y="77"/>
                        </a:lnTo>
                        <a:lnTo>
                          <a:pt x="18" y="79"/>
                        </a:lnTo>
                        <a:lnTo>
                          <a:pt x="8" y="87"/>
                        </a:lnTo>
                        <a:lnTo>
                          <a:pt x="2" y="98"/>
                        </a:lnTo>
                        <a:lnTo>
                          <a:pt x="0" y="112"/>
                        </a:lnTo>
                        <a:lnTo>
                          <a:pt x="4" y="122"/>
                        </a:lnTo>
                        <a:lnTo>
                          <a:pt x="8" y="128"/>
                        </a:lnTo>
                        <a:lnTo>
                          <a:pt x="12" y="130"/>
                        </a:lnTo>
                        <a:lnTo>
                          <a:pt x="18" y="132"/>
                        </a:lnTo>
                        <a:lnTo>
                          <a:pt x="30" y="132"/>
                        </a:lnTo>
                        <a:lnTo>
                          <a:pt x="46" y="130"/>
                        </a:lnTo>
                        <a:lnTo>
                          <a:pt x="60" y="124"/>
                        </a:lnTo>
                        <a:lnTo>
                          <a:pt x="72" y="116"/>
                        </a:lnTo>
                        <a:lnTo>
                          <a:pt x="81" y="108"/>
                        </a:lnTo>
                        <a:lnTo>
                          <a:pt x="91" y="98"/>
                        </a:lnTo>
                        <a:lnTo>
                          <a:pt x="101" y="89"/>
                        </a:lnTo>
                        <a:lnTo>
                          <a:pt x="115" y="83"/>
                        </a:lnTo>
                        <a:lnTo>
                          <a:pt x="123" y="81"/>
                        </a:lnTo>
                        <a:lnTo>
                          <a:pt x="133" y="77"/>
                        </a:lnTo>
                        <a:lnTo>
                          <a:pt x="145" y="73"/>
                        </a:lnTo>
                        <a:lnTo>
                          <a:pt x="157" y="71"/>
                        </a:lnTo>
                        <a:lnTo>
                          <a:pt x="172" y="67"/>
                        </a:lnTo>
                        <a:lnTo>
                          <a:pt x="184" y="67"/>
                        </a:lnTo>
                        <a:lnTo>
                          <a:pt x="196" y="65"/>
                        </a:lnTo>
                        <a:lnTo>
                          <a:pt x="206" y="67"/>
                        </a:lnTo>
                        <a:lnTo>
                          <a:pt x="216" y="69"/>
                        </a:lnTo>
                        <a:lnTo>
                          <a:pt x="226" y="71"/>
                        </a:lnTo>
                        <a:lnTo>
                          <a:pt x="238" y="73"/>
                        </a:lnTo>
                        <a:lnTo>
                          <a:pt x="248" y="73"/>
                        </a:lnTo>
                        <a:lnTo>
                          <a:pt x="261" y="71"/>
                        </a:lnTo>
                        <a:lnTo>
                          <a:pt x="271" y="71"/>
                        </a:lnTo>
                        <a:lnTo>
                          <a:pt x="279" y="67"/>
                        </a:lnTo>
                        <a:lnTo>
                          <a:pt x="287" y="63"/>
                        </a:lnTo>
                        <a:lnTo>
                          <a:pt x="301" y="51"/>
                        </a:lnTo>
                        <a:lnTo>
                          <a:pt x="311" y="39"/>
                        </a:lnTo>
                        <a:lnTo>
                          <a:pt x="315" y="23"/>
                        </a:lnTo>
                        <a:lnTo>
                          <a:pt x="311" y="8"/>
                        </a:lnTo>
                        <a:lnTo>
                          <a:pt x="301" y="0"/>
                        </a:lnTo>
                        <a:lnTo>
                          <a:pt x="289" y="0"/>
                        </a:lnTo>
                        <a:lnTo>
                          <a:pt x="279" y="4"/>
                        </a:lnTo>
                        <a:lnTo>
                          <a:pt x="271" y="1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51" name="Freeform 227"/>
                  <p:cNvSpPr>
                    <a:spLocks/>
                  </p:cNvSpPr>
                  <p:nvPr/>
                </p:nvSpPr>
                <p:spPr bwMode="auto">
                  <a:xfrm>
                    <a:off x="3292" y="206"/>
                    <a:ext cx="465" cy="230"/>
                  </a:xfrm>
                  <a:custGeom>
                    <a:avLst/>
                    <a:gdLst/>
                    <a:ahLst/>
                    <a:cxnLst>
                      <a:cxn ang="0">
                        <a:pos x="42" y="10"/>
                      </a:cxn>
                      <a:cxn ang="0">
                        <a:pos x="48" y="13"/>
                      </a:cxn>
                      <a:cxn ang="0">
                        <a:pos x="56" y="15"/>
                      </a:cxn>
                      <a:cxn ang="0">
                        <a:pos x="69" y="17"/>
                      </a:cxn>
                      <a:cxn ang="0">
                        <a:pos x="81" y="17"/>
                      </a:cxn>
                      <a:cxn ang="0">
                        <a:pos x="95" y="17"/>
                      </a:cxn>
                      <a:cxn ang="0">
                        <a:pos x="109" y="17"/>
                      </a:cxn>
                      <a:cxn ang="0">
                        <a:pos x="123" y="19"/>
                      </a:cxn>
                      <a:cxn ang="0">
                        <a:pos x="135" y="21"/>
                      </a:cxn>
                      <a:cxn ang="0">
                        <a:pos x="147" y="25"/>
                      </a:cxn>
                      <a:cxn ang="0">
                        <a:pos x="162" y="29"/>
                      </a:cxn>
                      <a:cxn ang="0">
                        <a:pos x="178" y="33"/>
                      </a:cxn>
                      <a:cxn ang="0">
                        <a:pos x="192" y="39"/>
                      </a:cxn>
                      <a:cxn ang="0">
                        <a:pos x="206" y="45"/>
                      </a:cxn>
                      <a:cxn ang="0">
                        <a:pos x="218" y="49"/>
                      </a:cxn>
                      <a:cxn ang="0">
                        <a:pos x="228" y="53"/>
                      </a:cxn>
                      <a:cxn ang="0">
                        <a:pos x="236" y="57"/>
                      </a:cxn>
                      <a:cxn ang="0">
                        <a:pos x="249" y="65"/>
                      </a:cxn>
                      <a:cxn ang="0">
                        <a:pos x="261" y="71"/>
                      </a:cxn>
                      <a:cxn ang="0">
                        <a:pos x="273" y="77"/>
                      </a:cxn>
                      <a:cxn ang="0">
                        <a:pos x="283" y="77"/>
                      </a:cxn>
                      <a:cxn ang="0">
                        <a:pos x="293" y="79"/>
                      </a:cxn>
                      <a:cxn ang="0">
                        <a:pos x="303" y="87"/>
                      </a:cxn>
                      <a:cxn ang="0">
                        <a:pos x="311" y="98"/>
                      </a:cxn>
                      <a:cxn ang="0">
                        <a:pos x="311" y="112"/>
                      </a:cxn>
                      <a:cxn ang="0">
                        <a:pos x="307" y="122"/>
                      </a:cxn>
                      <a:cxn ang="0">
                        <a:pos x="305" y="128"/>
                      </a:cxn>
                      <a:cxn ang="0">
                        <a:pos x="299" y="130"/>
                      </a:cxn>
                      <a:cxn ang="0">
                        <a:pos x="293" y="132"/>
                      </a:cxn>
                      <a:cxn ang="0">
                        <a:pos x="283" y="132"/>
                      </a:cxn>
                      <a:cxn ang="0">
                        <a:pos x="267" y="130"/>
                      </a:cxn>
                      <a:cxn ang="0">
                        <a:pos x="253" y="124"/>
                      </a:cxn>
                      <a:cxn ang="0">
                        <a:pos x="240" y="116"/>
                      </a:cxn>
                      <a:cxn ang="0">
                        <a:pos x="232" y="108"/>
                      </a:cxn>
                      <a:cxn ang="0">
                        <a:pos x="224" y="98"/>
                      </a:cxn>
                      <a:cxn ang="0">
                        <a:pos x="212" y="89"/>
                      </a:cxn>
                      <a:cxn ang="0">
                        <a:pos x="200" y="83"/>
                      </a:cxn>
                      <a:cxn ang="0">
                        <a:pos x="192" y="81"/>
                      </a:cxn>
                      <a:cxn ang="0">
                        <a:pos x="182" y="77"/>
                      </a:cxn>
                      <a:cxn ang="0">
                        <a:pos x="170" y="73"/>
                      </a:cxn>
                      <a:cxn ang="0">
                        <a:pos x="156" y="71"/>
                      </a:cxn>
                      <a:cxn ang="0">
                        <a:pos x="141" y="67"/>
                      </a:cxn>
                      <a:cxn ang="0">
                        <a:pos x="129" y="67"/>
                      </a:cxn>
                      <a:cxn ang="0">
                        <a:pos x="117" y="65"/>
                      </a:cxn>
                      <a:cxn ang="0">
                        <a:pos x="107" y="67"/>
                      </a:cxn>
                      <a:cxn ang="0">
                        <a:pos x="97" y="69"/>
                      </a:cxn>
                      <a:cxn ang="0">
                        <a:pos x="87" y="71"/>
                      </a:cxn>
                      <a:cxn ang="0">
                        <a:pos x="75" y="73"/>
                      </a:cxn>
                      <a:cxn ang="0">
                        <a:pos x="64" y="73"/>
                      </a:cxn>
                      <a:cxn ang="0">
                        <a:pos x="52" y="71"/>
                      </a:cxn>
                      <a:cxn ang="0">
                        <a:pos x="42" y="71"/>
                      </a:cxn>
                      <a:cxn ang="0">
                        <a:pos x="34" y="67"/>
                      </a:cxn>
                      <a:cxn ang="0">
                        <a:pos x="26" y="63"/>
                      </a:cxn>
                      <a:cxn ang="0">
                        <a:pos x="14" y="51"/>
                      </a:cxn>
                      <a:cxn ang="0">
                        <a:pos x="4" y="39"/>
                      </a:cxn>
                      <a:cxn ang="0">
                        <a:pos x="0" y="23"/>
                      </a:cxn>
                      <a:cxn ang="0">
                        <a:pos x="2" y="8"/>
                      </a:cxn>
                      <a:cxn ang="0">
                        <a:pos x="12" y="0"/>
                      </a:cxn>
                      <a:cxn ang="0">
                        <a:pos x="24" y="0"/>
                      </a:cxn>
                      <a:cxn ang="0">
                        <a:pos x="34" y="4"/>
                      </a:cxn>
                      <a:cxn ang="0">
                        <a:pos x="42" y="10"/>
                      </a:cxn>
                    </a:cxnLst>
                    <a:rect l="0" t="0" r="r" b="b"/>
                    <a:pathLst>
                      <a:path w="311" h="132">
                        <a:moveTo>
                          <a:pt x="42" y="10"/>
                        </a:moveTo>
                        <a:lnTo>
                          <a:pt x="48" y="13"/>
                        </a:lnTo>
                        <a:lnTo>
                          <a:pt x="56" y="15"/>
                        </a:lnTo>
                        <a:lnTo>
                          <a:pt x="69" y="17"/>
                        </a:lnTo>
                        <a:lnTo>
                          <a:pt x="81" y="17"/>
                        </a:lnTo>
                        <a:lnTo>
                          <a:pt x="95" y="17"/>
                        </a:lnTo>
                        <a:lnTo>
                          <a:pt x="109" y="17"/>
                        </a:lnTo>
                        <a:lnTo>
                          <a:pt x="123" y="19"/>
                        </a:lnTo>
                        <a:lnTo>
                          <a:pt x="135" y="21"/>
                        </a:lnTo>
                        <a:lnTo>
                          <a:pt x="147" y="25"/>
                        </a:lnTo>
                        <a:lnTo>
                          <a:pt x="162" y="29"/>
                        </a:lnTo>
                        <a:lnTo>
                          <a:pt x="178" y="33"/>
                        </a:lnTo>
                        <a:lnTo>
                          <a:pt x="192" y="39"/>
                        </a:lnTo>
                        <a:lnTo>
                          <a:pt x="206" y="45"/>
                        </a:lnTo>
                        <a:lnTo>
                          <a:pt x="218" y="49"/>
                        </a:lnTo>
                        <a:lnTo>
                          <a:pt x="228" y="53"/>
                        </a:lnTo>
                        <a:lnTo>
                          <a:pt x="236" y="57"/>
                        </a:lnTo>
                        <a:lnTo>
                          <a:pt x="249" y="65"/>
                        </a:lnTo>
                        <a:lnTo>
                          <a:pt x="261" y="71"/>
                        </a:lnTo>
                        <a:lnTo>
                          <a:pt x="273" y="77"/>
                        </a:lnTo>
                        <a:lnTo>
                          <a:pt x="283" y="77"/>
                        </a:lnTo>
                        <a:lnTo>
                          <a:pt x="293" y="79"/>
                        </a:lnTo>
                        <a:lnTo>
                          <a:pt x="303" y="87"/>
                        </a:lnTo>
                        <a:lnTo>
                          <a:pt x="311" y="98"/>
                        </a:lnTo>
                        <a:lnTo>
                          <a:pt x="311" y="112"/>
                        </a:lnTo>
                        <a:lnTo>
                          <a:pt x="307" y="122"/>
                        </a:lnTo>
                        <a:lnTo>
                          <a:pt x="305" y="128"/>
                        </a:lnTo>
                        <a:lnTo>
                          <a:pt x="299" y="130"/>
                        </a:lnTo>
                        <a:lnTo>
                          <a:pt x="293" y="132"/>
                        </a:lnTo>
                        <a:lnTo>
                          <a:pt x="283" y="132"/>
                        </a:lnTo>
                        <a:lnTo>
                          <a:pt x="267" y="130"/>
                        </a:lnTo>
                        <a:lnTo>
                          <a:pt x="253" y="124"/>
                        </a:lnTo>
                        <a:lnTo>
                          <a:pt x="240" y="116"/>
                        </a:lnTo>
                        <a:lnTo>
                          <a:pt x="232" y="108"/>
                        </a:lnTo>
                        <a:lnTo>
                          <a:pt x="224" y="98"/>
                        </a:lnTo>
                        <a:lnTo>
                          <a:pt x="212" y="89"/>
                        </a:lnTo>
                        <a:lnTo>
                          <a:pt x="200" y="83"/>
                        </a:lnTo>
                        <a:lnTo>
                          <a:pt x="192" y="81"/>
                        </a:lnTo>
                        <a:lnTo>
                          <a:pt x="182" y="77"/>
                        </a:lnTo>
                        <a:lnTo>
                          <a:pt x="170" y="73"/>
                        </a:lnTo>
                        <a:lnTo>
                          <a:pt x="156" y="71"/>
                        </a:lnTo>
                        <a:lnTo>
                          <a:pt x="141" y="67"/>
                        </a:lnTo>
                        <a:lnTo>
                          <a:pt x="129" y="67"/>
                        </a:lnTo>
                        <a:lnTo>
                          <a:pt x="117" y="65"/>
                        </a:lnTo>
                        <a:lnTo>
                          <a:pt x="107" y="67"/>
                        </a:lnTo>
                        <a:lnTo>
                          <a:pt x="97" y="69"/>
                        </a:lnTo>
                        <a:lnTo>
                          <a:pt x="87" y="71"/>
                        </a:lnTo>
                        <a:lnTo>
                          <a:pt x="75" y="73"/>
                        </a:lnTo>
                        <a:lnTo>
                          <a:pt x="64" y="73"/>
                        </a:lnTo>
                        <a:lnTo>
                          <a:pt x="52" y="71"/>
                        </a:lnTo>
                        <a:lnTo>
                          <a:pt x="42" y="71"/>
                        </a:lnTo>
                        <a:lnTo>
                          <a:pt x="34" y="67"/>
                        </a:lnTo>
                        <a:lnTo>
                          <a:pt x="26" y="63"/>
                        </a:lnTo>
                        <a:lnTo>
                          <a:pt x="14" y="51"/>
                        </a:lnTo>
                        <a:lnTo>
                          <a:pt x="4" y="39"/>
                        </a:lnTo>
                        <a:lnTo>
                          <a:pt x="0" y="23"/>
                        </a:lnTo>
                        <a:lnTo>
                          <a:pt x="2" y="8"/>
                        </a:lnTo>
                        <a:lnTo>
                          <a:pt x="12" y="0"/>
                        </a:lnTo>
                        <a:lnTo>
                          <a:pt x="24" y="0"/>
                        </a:lnTo>
                        <a:lnTo>
                          <a:pt x="34" y="4"/>
                        </a:lnTo>
                        <a:lnTo>
                          <a:pt x="42" y="1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52" name="Freeform 228"/>
                  <p:cNvSpPr>
                    <a:spLocks/>
                  </p:cNvSpPr>
                  <p:nvPr/>
                </p:nvSpPr>
                <p:spPr bwMode="auto">
                  <a:xfrm>
                    <a:off x="3810" y="220"/>
                    <a:ext cx="471" cy="216"/>
                  </a:xfrm>
                  <a:custGeom>
                    <a:avLst/>
                    <a:gdLst/>
                    <a:ahLst/>
                    <a:cxnLst>
                      <a:cxn ang="0">
                        <a:pos x="315" y="15"/>
                      </a:cxn>
                      <a:cxn ang="0">
                        <a:pos x="301" y="43"/>
                      </a:cxn>
                      <a:cxn ang="0">
                        <a:pos x="279" y="59"/>
                      </a:cxn>
                      <a:cxn ang="0">
                        <a:pos x="261" y="63"/>
                      </a:cxn>
                      <a:cxn ang="0">
                        <a:pos x="238" y="65"/>
                      </a:cxn>
                      <a:cxn ang="0">
                        <a:pos x="216" y="61"/>
                      </a:cxn>
                      <a:cxn ang="0">
                        <a:pos x="196" y="57"/>
                      </a:cxn>
                      <a:cxn ang="0">
                        <a:pos x="172" y="59"/>
                      </a:cxn>
                      <a:cxn ang="0">
                        <a:pos x="145" y="65"/>
                      </a:cxn>
                      <a:cxn ang="0">
                        <a:pos x="123" y="73"/>
                      </a:cxn>
                      <a:cxn ang="0">
                        <a:pos x="101" y="81"/>
                      </a:cxn>
                      <a:cxn ang="0">
                        <a:pos x="81" y="100"/>
                      </a:cxn>
                      <a:cxn ang="0">
                        <a:pos x="60" y="116"/>
                      </a:cxn>
                      <a:cxn ang="0">
                        <a:pos x="30" y="124"/>
                      </a:cxn>
                      <a:cxn ang="0">
                        <a:pos x="12" y="122"/>
                      </a:cxn>
                      <a:cxn ang="0">
                        <a:pos x="4" y="114"/>
                      </a:cxn>
                      <a:cxn ang="0">
                        <a:pos x="6" y="108"/>
                      </a:cxn>
                      <a:cxn ang="0">
                        <a:pos x="20" y="110"/>
                      </a:cxn>
                      <a:cxn ang="0">
                        <a:pos x="36" y="106"/>
                      </a:cxn>
                      <a:cxn ang="0">
                        <a:pos x="54" y="100"/>
                      </a:cxn>
                      <a:cxn ang="0">
                        <a:pos x="68" y="88"/>
                      </a:cxn>
                      <a:cxn ang="0">
                        <a:pos x="81" y="77"/>
                      </a:cxn>
                      <a:cxn ang="0">
                        <a:pos x="95" y="67"/>
                      </a:cxn>
                      <a:cxn ang="0">
                        <a:pos x="113" y="59"/>
                      </a:cxn>
                      <a:cxn ang="0">
                        <a:pos x="135" y="51"/>
                      </a:cxn>
                      <a:cxn ang="0">
                        <a:pos x="159" y="45"/>
                      </a:cxn>
                      <a:cxn ang="0">
                        <a:pos x="184" y="39"/>
                      </a:cxn>
                      <a:cxn ang="0">
                        <a:pos x="208" y="39"/>
                      </a:cxn>
                      <a:cxn ang="0">
                        <a:pos x="228" y="41"/>
                      </a:cxn>
                      <a:cxn ang="0">
                        <a:pos x="250" y="43"/>
                      </a:cxn>
                      <a:cxn ang="0">
                        <a:pos x="269" y="41"/>
                      </a:cxn>
                      <a:cxn ang="0">
                        <a:pos x="283" y="37"/>
                      </a:cxn>
                      <a:cxn ang="0">
                        <a:pos x="295" y="25"/>
                      </a:cxn>
                      <a:cxn ang="0">
                        <a:pos x="309" y="9"/>
                      </a:cxn>
                    </a:cxnLst>
                    <a:rect l="0" t="0" r="r" b="b"/>
                    <a:pathLst>
                      <a:path w="315" h="124">
                        <a:moveTo>
                          <a:pt x="311" y="0"/>
                        </a:moveTo>
                        <a:lnTo>
                          <a:pt x="315" y="15"/>
                        </a:lnTo>
                        <a:lnTo>
                          <a:pt x="311" y="31"/>
                        </a:lnTo>
                        <a:lnTo>
                          <a:pt x="301" y="43"/>
                        </a:lnTo>
                        <a:lnTo>
                          <a:pt x="287" y="55"/>
                        </a:lnTo>
                        <a:lnTo>
                          <a:pt x="279" y="59"/>
                        </a:lnTo>
                        <a:lnTo>
                          <a:pt x="271" y="63"/>
                        </a:lnTo>
                        <a:lnTo>
                          <a:pt x="261" y="63"/>
                        </a:lnTo>
                        <a:lnTo>
                          <a:pt x="248" y="65"/>
                        </a:lnTo>
                        <a:lnTo>
                          <a:pt x="238" y="65"/>
                        </a:lnTo>
                        <a:lnTo>
                          <a:pt x="226" y="63"/>
                        </a:lnTo>
                        <a:lnTo>
                          <a:pt x="216" y="61"/>
                        </a:lnTo>
                        <a:lnTo>
                          <a:pt x="206" y="59"/>
                        </a:lnTo>
                        <a:lnTo>
                          <a:pt x="196" y="57"/>
                        </a:lnTo>
                        <a:lnTo>
                          <a:pt x="184" y="59"/>
                        </a:lnTo>
                        <a:lnTo>
                          <a:pt x="172" y="59"/>
                        </a:lnTo>
                        <a:lnTo>
                          <a:pt x="157" y="63"/>
                        </a:lnTo>
                        <a:lnTo>
                          <a:pt x="145" y="65"/>
                        </a:lnTo>
                        <a:lnTo>
                          <a:pt x="133" y="69"/>
                        </a:lnTo>
                        <a:lnTo>
                          <a:pt x="123" y="73"/>
                        </a:lnTo>
                        <a:lnTo>
                          <a:pt x="115" y="75"/>
                        </a:lnTo>
                        <a:lnTo>
                          <a:pt x="101" y="81"/>
                        </a:lnTo>
                        <a:lnTo>
                          <a:pt x="91" y="90"/>
                        </a:lnTo>
                        <a:lnTo>
                          <a:pt x="81" y="100"/>
                        </a:lnTo>
                        <a:lnTo>
                          <a:pt x="72" y="108"/>
                        </a:lnTo>
                        <a:lnTo>
                          <a:pt x="60" y="116"/>
                        </a:lnTo>
                        <a:lnTo>
                          <a:pt x="46" y="122"/>
                        </a:lnTo>
                        <a:lnTo>
                          <a:pt x="30" y="124"/>
                        </a:lnTo>
                        <a:lnTo>
                          <a:pt x="18" y="124"/>
                        </a:lnTo>
                        <a:lnTo>
                          <a:pt x="12" y="122"/>
                        </a:lnTo>
                        <a:lnTo>
                          <a:pt x="8" y="120"/>
                        </a:lnTo>
                        <a:lnTo>
                          <a:pt x="4" y="114"/>
                        </a:lnTo>
                        <a:lnTo>
                          <a:pt x="0" y="104"/>
                        </a:lnTo>
                        <a:lnTo>
                          <a:pt x="6" y="108"/>
                        </a:lnTo>
                        <a:lnTo>
                          <a:pt x="12" y="108"/>
                        </a:lnTo>
                        <a:lnTo>
                          <a:pt x="20" y="110"/>
                        </a:lnTo>
                        <a:lnTo>
                          <a:pt x="28" y="108"/>
                        </a:lnTo>
                        <a:lnTo>
                          <a:pt x="36" y="106"/>
                        </a:lnTo>
                        <a:lnTo>
                          <a:pt x="46" y="104"/>
                        </a:lnTo>
                        <a:lnTo>
                          <a:pt x="54" y="100"/>
                        </a:lnTo>
                        <a:lnTo>
                          <a:pt x="62" y="94"/>
                        </a:lnTo>
                        <a:lnTo>
                          <a:pt x="68" y="88"/>
                        </a:lnTo>
                        <a:lnTo>
                          <a:pt x="75" y="81"/>
                        </a:lnTo>
                        <a:lnTo>
                          <a:pt x="81" y="77"/>
                        </a:lnTo>
                        <a:lnTo>
                          <a:pt x="89" y="71"/>
                        </a:lnTo>
                        <a:lnTo>
                          <a:pt x="95" y="67"/>
                        </a:lnTo>
                        <a:lnTo>
                          <a:pt x="103" y="63"/>
                        </a:lnTo>
                        <a:lnTo>
                          <a:pt x="113" y="59"/>
                        </a:lnTo>
                        <a:lnTo>
                          <a:pt x="123" y="55"/>
                        </a:lnTo>
                        <a:lnTo>
                          <a:pt x="135" y="51"/>
                        </a:lnTo>
                        <a:lnTo>
                          <a:pt x="147" y="47"/>
                        </a:lnTo>
                        <a:lnTo>
                          <a:pt x="159" y="45"/>
                        </a:lnTo>
                        <a:lnTo>
                          <a:pt x="172" y="41"/>
                        </a:lnTo>
                        <a:lnTo>
                          <a:pt x="184" y="39"/>
                        </a:lnTo>
                        <a:lnTo>
                          <a:pt x="196" y="39"/>
                        </a:lnTo>
                        <a:lnTo>
                          <a:pt x="208" y="39"/>
                        </a:lnTo>
                        <a:lnTo>
                          <a:pt x="218" y="39"/>
                        </a:lnTo>
                        <a:lnTo>
                          <a:pt x="228" y="41"/>
                        </a:lnTo>
                        <a:lnTo>
                          <a:pt x="240" y="41"/>
                        </a:lnTo>
                        <a:lnTo>
                          <a:pt x="250" y="43"/>
                        </a:lnTo>
                        <a:lnTo>
                          <a:pt x="261" y="41"/>
                        </a:lnTo>
                        <a:lnTo>
                          <a:pt x="269" y="41"/>
                        </a:lnTo>
                        <a:lnTo>
                          <a:pt x="277" y="39"/>
                        </a:lnTo>
                        <a:lnTo>
                          <a:pt x="283" y="37"/>
                        </a:lnTo>
                        <a:lnTo>
                          <a:pt x="287" y="33"/>
                        </a:lnTo>
                        <a:lnTo>
                          <a:pt x="295" y="25"/>
                        </a:lnTo>
                        <a:lnTo>
                          <a:pt x="303" y="17"/>
                        </a:lnTo>
                        <a:lnTo>
                          <a:pt x="309" y="9"/>
                        </a:lnTo>
                        <a:lnTo>
                          <a:pt x="311" y="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53" name="Freeform 229"/>
                  <p:cNvSpPr>
                    <a:spLocks/>
                  </p:cNvSpPr>
                  <p:nvPr/>
                </p:nvSpPr>
                <p:spPr bwMode="auto">
                  <a:xfrm>
                    <a:off x="3292" y="220"/>
                    <a:ext cx="465" cy="216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14" y="43"/>
                      </a:cxn>
                      <a:cxn ang="0">
                        <a:pos x="34" y="59"/>
                      </a:cxn>
                      <a:cxn ang="0">
                        <a:pos x="52" y="63"/>
                      </a:cxn>
                      <a:cxn ang="0">
                        <a:pos x="75" y="65"/>
                      </a:cxn>
                      <a:cxn ang="0">
                        <a:pos x="97" y="61"/>
                      </a:cxn>
                      <a:cxn ang="0">
                        <a:pos x="117" y="57"/>
                      </a:cxn>
                      <a:cxn ang="0">
                        <a:pos x="141" y="59"/>
                      </a:cxn>
                      <a:cxn ang="0">
                        <a:pos x="170" y="65"/>
                      </a:cxn>
                      <a:cxn ang="0">
                        <a:pos x="192" y="73"/>
                      </a:cxn>
                      <a:cxn ang="0">
                        <a:pos x="212" y="81"/>
                      </a:cxn>
                      <a:cxn ang="0">
                        <a:pos x="232" y="100"/>
                      </a:cxn>
                      <a:cxn ang="0">
                        <a:pos x="253" y="116"/>
                      </a:cxn>
                      <a:cxn ang="0">
                        <a:pos x="283" y="124"/>
                      </a:cxn>
                      <a:cxn ang="0">
                        <a:pos x="299" y="122"/>
                      </a:cxn>
                      <a:cxn ang="0">
                        <a:pos x="307" y="114"/>
                      </a:cxn>
                      <a:cxn ang="0">
                        <a:pos x="299" y="108"/>
                      </a:cxn>
                      <a:cxn ang="0">
                        <a:pos x="267" y="104"/>
                      </a:cxn>
                      <a:cxn ang="0">
                        <a:pos x="245" y="88"/>
                      </a:cxn>
                      <a:cxn ang="0">
                        <a:pos x="232" y="77"/>
                      </a:cxn>
                      <a:cxn ang="0">
                        <a:pos x="218" y="67"/>
                      </a:cxn>
                      <a:cxn ang="0">
                        <a:pos x="200" y="59"/>
                      </a:cxn>
                      <a:cxn ang="0">
                        <a:pos x="178" y="51"/>
                      </a:cxn>
                      <a:cxn ang="0">
                        <a:pos x="153" y="45"/>
                      </a:cxn>
                      <a:cxn ang="0">
                        <a:pos x="129" y="39"/>
                      </a:cxn>
                      <a:cxn ang="0">
                        <a:pos x="105" y="39"/>
                      </a:cxn>
                      <a:cxn ang="0">
                        <a:pos x="85" y="41"/>
                      </a:cxn>
                      <a:cxn ang="0">
                        <a:pos x="64" y="43"/>
                      </a:cxn>
                      <a:cxn ang="0">
                        <a:pos x="44" y="41"/>
                      </a:cxn>
                      <a:cxn ang="0">
                        <a:pos x="30" y="37"/>
                      </a:cxn>
                      <a:cxn ang="0">
                        <a:pos x="18" y="25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311" h="124">
                        <a:moveTo>
                          <a:pt x="2" y="0"/>
                        </a:moveTo>
                        <a:lnTo>
                          <a:pt x="0" y="15"/>
                        </a:lnTo>
                        <a:lnTo>
                          <a:pt x="4" y="31"/>
                        </a:lnTo>
                        <a:lnTo>
                          <a:pt x="14" y="43"/>
                        </a:lnTo>
                        <a:lnTo>
                          <a:pt x="26" y="55"/>
                        </a:lnTo>
                        <a:lnTo>
                          <a:pt x="34" y="59"/>
                        </a:lnTo>
                        <a:lnTo>
                          <a:pt x="42" y="63"/>
                        </a:lnTo>
                        <a:lnTo>
                          <a:pt x="52" y="63"/>
                        </a:lnTo>
                        <a:lnTo>
                          <a:pt x="64" y="65"/>
                        </a:lnTo>
                        <a:lnTo>
                          <a:pt x="75" y="65"/>
                        </a:lnTo>
                        <a:lnTo>
                          <a:pt x="87" y="63"/>
                        </a:lnTo>
                        <a:lnTo>
                          <a:pt x="97" y="61"/>
                        </a:lnTo>
                        <a:lnTo>
                          <a:pt x="107" y="59"/>
                        </a:lnTo>
                        <a:lnTo>
                          <a:pt x="117" y="57"/>
                        </a:lnTo>
                        <a:lnTo>
                          <a:pt x="129" y="59"/>
                        </a:lnTo>
                        <a:lnTo>
                          <a:pt x="141" y="59"/>
                        </a:lnTo>
                        <a:lnTo>
                          <a:pt x="156" y="63"/>
                        </a:lnTo>
                        <a:lnTo>
                          <a:pt x="170" y="65"/>
                        </a:lnTo>
                        <a:lnTo>
                          <a:pt x="182" y="69"/>
                        </a:lnTo>
                        <a:lnTo>
                          <a:pt x="192" y="73"/>
                        </a:lnTo>
                        <a:lnTo>
                          <a:pt x="200" y="75"/>
                        </a:lnTo>
                        <a:lnTo>
                          <a:pt x="212" y="81"/>
                        </a:lnTo>
                        <a:lnTo>
                          <a:pt x="224" y="90"/>
                        </a:lnTo>
                        <a:lnTo>
                          <a:pt x="232" y="100"/>
                        </a:lnTo>
                        <a:lnTo>
                          <a:pt x="240" y="108"/>
                        </a:lnTo>
                        <a:lnTo>
                          <a:pt x="253" y="116"/>
                        </a:lnTo>
                        <a:lnTo>
                          <a:pt x="267" y="122"/>
                        </a:lnTo>
                        <a:lnTo>
                          <a:pt x="283" y="124"/>
                        </a:lnTo>
                        <a:lnTo>
                          <a:pt x="293" y="124"/>
                        </a:lnTo>
                        <a:lnTo>
                          <a:pt x="299" y="122"/>
                        </a:lnTo>
                        <a:lnTo>
                          <a:pt x="305" y="120"/>
                        </a:lnTo>
                        <a:lnTo>
                          <a:pt x="307" y="114"/>
                        </a:lnTo>
                        <a:lnTo>
                          <a:pt x="311" y="104"/>
                        </a:lnTo>
                        <a:lnTo>
                          <a:pt x="299" y="108"/>
                        </a:lnTo>
                        <a:lnTo>
                          <a:pt x="283" y="108"/>
                        </a:lnTo>
                        <a:lnTo>
                          <a:pt x="267" y="104"/>
                        </a:lnTo>
                        <a:lnTo>
                          <a:pt x="253" y="94"/>
                        </a:lnTo>
                        <a:lnTo>
                          <a:pt x="245" y="88"/>
                        </a:lnTo>
                        <a:lnTo>
                          <a:pt x="238" y="81"/>
                        </a:lnTo>
                        <a:lnTo>
                          <a:pt x="232" y="77"/>
                        </a:lnTo>
                        <a:lnTo>
                          <a:pt x="224" y="71"/>
                        </a:lnTo>
                        <a:lnTo>
                          <a:pt x="218" y="67"/>
                        </a:lnTo>
                        <a:lnTo>
                          <a:pt x="210" y="63"/>
                        </a:lnTo>
                        <a:lnTo>
                          <a:pt x="200" y="59"/>
                        </a:lnTo>
                        <a:lnTo>
                          <a:pt x="190" y="55"/>
                        </a:lnTo>
                        <a:lnTo>
                          <a:pt x="178" y="51"/>
                        </a:lnTo>
                        <a:lnTo>
                          <a:pt x="166" y="47"/>
                        </a:lnTo>
                        <a:lnTo>
                          <a:pt x="153" y="45"/>
                        </a:lnTo>
                        <a:lnTo>
                          <a:pt x="141" y="41"/>
                        </a:lnTo>
                        <a:lnTo>
                          <a:pt x="129" y="39"/>
                        </a:lnTo>
                        <a:lnTo>
                          <a:pt x="117" y="39"/>
                        </a:lnTo>
                        <a:lnTo>
                          <a:pt x="105" y="39"/>
                        </a:lnTo>
                        <a:lnTo>
                          <a:pt x="95" y="39"/>
                        </a:lnTo>
                        <a:lnTo>
                          <a:pt x="85" y="41"/>
                        </a:lnTo>
                        <a:lnTo>
                          <a:pt x="75" y="41"/>
                        </a:lnTo>
                        <a:lnTo>
                          <a:pt x="64" y="43"/>
                        </a:lnTo>
                        <a:lnTo>
                          <a:pt x="54" y="41"/>
                        </a:lnTo>
                        <a:lnTo>
                          <a:pt x="44" y="41"/>
                        </a:lnTo>
                        <a:lnTo>
                          <a:pt x="36" y="39"/>
                        </a:lnTo>
                        <a:lnTo>
                          <a:pt x="30" y="37"/>
                        </a:lnTo>
                        <a:lnTo>
                          <a:pt x="26" y="33"/>
                        </a:lnTo>
                        <a:lnTo>
                          <a:pt x="18" y="25"/>
                        </a:lnTo>
                        <a:lnTo>
                          <a:pt x="12" y="17"/>
                        </a:lnTo>
                        <a:lnTo>
                          <a:pt x="4" y="9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noFill/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6854" name="Group 230"/>
              <p:cNvGrpSpPr>
                <a:grpSpLocks/>
              </p:cNvGrpSpPr>
              <p:nvPr/>
            </p:nvGrpSpPr>
            <p:grpSpPr bwMode="auto">
              <a:xfrm>
                <a:off x="3524" y="2705"/>
                <a:ext cx="274" cy="839"/>
                <a:chOff x="3531" y="2268"/>
                <a:chExt cx="274" cy="839"/>
              </a:xfrm>
            </p:grpSpPr>
            <p:grpSp>
              <p:nvGrpSpPr>
                <p:cNvPr id="26855" name="Group 231"/>
                <p:cNvGrpSpPr>
                  <a:grpSpLocks/>
                </p:cNvGrpSpPr>
                <p:nvPr/>
              </p:nvGrpSpPr>
              <p:grpSpPr bwMode="auto">
                <a:xfrm rot="2401471">
                  <a:off x="3531" y="2751"/>
                  <a:ext cx="123" cy="332"/>
                  <a:chOff x="3689" y="1332"/>
                  <a:chExt cx="87" cy="252"/>
                </a:xfrm>
              </p:grpSpPr>
              <p:sp>
                <p:nvSpPr>
                  <p:cNvPr id="26856" name="Freeform 232"/>
                  <p:cNvSpPr>
                    <a:spLocks/>
                  </p:cNvSpPr>
                  <p:nvPr/>
                </p:nvSpPr>
                <p:spPr bwMode="auto">
                  <a:xfrm>
                    <a:off x="3689" y="1332"/>
                    <a:ext cx="86" cy="252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0" y="83"/>
                      </a:cxn>
                      <a:cxn ang="0">
                        <a:pos x="23" y="159"/>
                      </a:cxn>
                      <a:cxn ang="0">
                        <a:pos x="43" y="254"/>
                      </a:cxn>
                      <a:cxn ang="0">
                        <a:pos x="60" y="331"/>
                      </a:cxn>
                      <a:cxn ang="0">
                        <a:pos x="79" y="417"/>
                      </a:cxn>
                      <a:cxn ang="0">
                        <a:pos x="97" y="515"/>
                      </a:cxn>
                      <a:cxn ang="0">
                        <a:pos x="107" y="579"/>
                      </a:cxn>
                      <a:cxn ang="0">
                        <a:pos x="115" y="662"/>
                      </a:cxn>
                      <a:cxn ang="0">
                        <a:pos x="129" y="766"/>
                      </a:cxn>
                      <a:cxn ang="0">
                        <a:pos x="135" y="850"/>
                      </a:cxn>
                      <a:cxn ang="0">
                        <a:pos x="140" y="932"/>
                      </a:cxn>
                      <a:cxn ang="0">
                        <a:pos x="140" y="1023"/>
                      </a:cxn>
                      <a:cxn ang="0">
                        <a:pos x="143" y="1107"/>
                      </a:cxn>
                      <a:cxn ang="0">
                        <a:pos x="139" y="1165"/>
                      </a:cxn>
                      <a:cxn ang="0">
                        <a:pos x="146" y="1203"/>
                      </a:cxn>
                      <a:cxn ang="0">
                        <a:pos x="166" y="1229"/>
                      </a:cxn>
                      <a:cxn ang="0">
                        <a:pos x="202" y="1243"/>
                      </a:cxn>
                      <a:cxn ang="0">
                        <a:pos x="252" y="1255"/>
                      </a:cxn>
                      <a:cxn ang="0">
                        <a:pos x="307" y="1258"/>
                      </a:cxn>
                      <a:cxn ang="0">
                        <a:pos x="354" y="1257"/>
                      </a:cxn>
                      <a:cxn ang="0">
                        <a:pos x="392" y="1247"/>
                      </a:cxn>
                      <a:cxn ang="0">
                        <a:pos x="417" y="1232"/>
                      </a:cxn>
                      <a:cxn ang="0">
                        <a:pos x="428" y="1212"/>
                      </a:cxn>
                      <a:cxn ang="0">
                        <a:pos x="424" y="1148"/>
                      </a:cxn>
                      <a:cxn ang="0">
                        <a:pos x="429" y="1074"/>
                      </a:cxn>
                      <a:cxn ang="0">
                        <a:pos x="430" y="1017"/>
                      </a:cxn>
                      <a:cxn ang="0">
                        <a:pos x="427" y="952"/>
                      </a:cxn>
                      <a:cxn ang="0">
                        <a:pos x="419" y="894"/>
                      </a:cxn>
                      <a:cxn ang="0">
                        <a:pos x="413" y="825"/>
                      </a:cxn>
                      <a:cxn ang="0">
                        <a:pos x="410" y="755"/>
                      </a:cxn>
                      <a:cxn ang="0">
                        <a:pos x="404" y="674"/>
                      </a:cxn>
                      <a:cxn ang="0">
                        <a:pos x="395" y="584"/>
                      </a:cxn>
                      <a:cxn ang="0">
                        <a:pos x="387" y="512"/>
                      </a:cxn>
                      <a:cxn ang="0">
                        <a:pos x="377" y="444"/>
                      </a:cxn>
                      <a:cxn ang="0">
                        <a:pos x="365" y="368"/>
                      </a:cxn>
                      <a:cxn ang="0">
                        <a:pos x="353" y="290"/>
                      </a:cxn>
                      <a:cxn ang="0">
                        <a:pos x="333" y="199"/>
                      </a:cxn>
                      <a:cxn ang="0">
                        <a:pos x="309" y="85"/>
                      </a:cxn>
                      <a:cxn ang="0">
                        <a:pos x="285" y="0"/>
                      </a:cxn>
                    </a:cxnLst>
                    <a:rect l="0" t="0" r="r" b="b"/>
                    <a:pathLst>
                      <a:path w="432" h="1259">
                        <a:moveTo>
                          <a:pt x="285" y="0"/>
                        </a:moveTo>
                        <a:lnTo>
                          <a:pt x="0" y="19"/>
                        </a:lnTo>
                        <a:lnTo>
                          <a:pt x="3" y="50"/>
                        </a:lnTo>
                        <a:lnTo>
                          <a:pt x="10" y="83"/>
                        </a:lnTo>
                        <a:lnTo>
                          <a:pt x="16" y="119"/>
                        </a:lnTo>
                        <a:lnTo>
                          <a:pt x="23" y="159"/>
                        </a:lnTo>
                        <a:lnTo>
                          <a:pt x="32" y="208"/>
                        </a:lnTo>
                        <a:lnTo>
                          <a:pt x="43" y="254"/>
                        </a:lnTo>
                        <a:lnTo>
                          <a:pt x="52" y="293"/>
                        </a:lnTo>
                        <a:lnTo>
                          <a:pt x="60" y="331"/>
                        </a:lnTo>
                        <a:lnTo>
                          <a:pt x="69" y="372"/>
                        </a:lnTo>
                        <a:lnTo>
                          <a:pt x="79" y="417"/>
                        </a:lnTo>
                        <a:lnTo>
                          <a:pt x="87" y="464"/>
                        </a:lnTo>
                        <a:lnTo>
                          <a:pt x="97" y="515"/>
                        </a:lnTo>
                        <a:lnTo>
                          <a:pt x="102" y="543"/>
                        </a:lnTo>
                        <a:lnTo>
                          <a:pt x="107" y="579"/>
                        </a:lnTo>
                        <a:lnTo>
                          <a:pt x="111" y="623"/>
                        </a:lnTo>
                        <a:lnTo>
                          <a:pt x="115" y="662"/>
                        </a:lnTo>
                        <a:lnTo>
                          <a:pt x="123" y="713"/>
                        </a:lnTo>
                        <a:lnTo>
                          <a:pt x="129" y="766"/>
                        </a:lnTo>
                        <a:lnTo>
                          <a:pt x="134" y="808"/>
                        </a:lnTo>
                        <a:lnTo>
                          <a:pt x="135" y="850"/>
                        </a:lnTo>
                        <a:lnTo>
                          <a:pt x="137" y="885"/>
                        </a:lnTo>
                        <a:lnTo>
                          <a:pt x="140" y="932"/>
                        </a:lnTo>
                        <a:lnTo>
                          <a:pt x="142" y="979"/>
                        </a:lnTo>
                        <a:lnTo>
                          <a:pt x="140" y="1023"/>
                        </a:lnTo>
                        <a:lnTo>
                          <a:pt x="141" y="1076"/>
                        </a:lnTo>
                        <a:lnTo>
                          <a:pt x="143" y="1107"/>
                        </a:lnTo>
                        <a:lnTo>
                          <a:pt x="141" y="1133"/>
                        </a:lnTo>
                        <a:lnTo>
                          <a:pt x="139" y="1165"/>
                        </a:lnTo>
                        <a:lnTo>
                          <a:pt x="140" y="1188"/>
                        </a:lnTo>
                        <a:lnTo>
                          <a:pt x="146" y="1203"/>
                        </a:lnTo>
                        <a:lnTo>
                          <a:pt x="154" y="1217"/>
                        </a:lnTo>
                        <a:lnTo>
                          <a:pt x="166" y="1229"/>
                        </a:lnTo>
                        <a:lnTo>
                          <a:pt x="184" y="1237"/>
                        </a:lnTo>
                        <a:lnTo>
                          <a:pt x="202" y="1243"/>
                        </a:lnTo>
                        <a:lnTo>
                          <a:pt x="223" y="1249"/>
                        </a:lnTo>
                        <a:lnTo>
                          <a:pt x="252" y="1255"/>
                        </a:lnTo>
                        <a:lnTo>
                          <a:pt x="280" y="1256"/>
                        </a:lnTo>
                        <a:lnTo>
                          <a:pt x="307" y="1258"/>
                        </a:lnTo>
                        <a:lnTo>
                          <a:pt x="332" y="1259"/>
                        </a:lnTo>
                        <a:lnTo>
                          <a:pt x="354" y="1257"/>
                        </a:lnTo>
                        <a:lnTo>
                          <a:pt x="373" y="1254"/>
                        </a:lnTo>
                        <a:lnTo>
                          <a:pt x="392" y="1247"/>
                        </a:lnTo>
                        <a:lnTo>
                          <a:pt x="405" y="1240"/>
                        </a:lnTo>
                        <a:lnTo>
                          <a:pt x="417" y="1232"/>
                        </a:lnTo>
                        <a:lnTo>
                          <a:pt x="426" y="1222"/>
                        </a:lnTo>
                        <a:lnTo>
                          <a:pt x="428" y="1212"/>
                        </a:lnTo>
                        <a:lnTo>
                          <a:pt x="426" y="1179"/>
                        </a:lnTo>
                        <a:lnTo>
                          <a:pt x="424" y="1148"/>
                        </a:lnTo>
                        <a:lnTo>
                          <a:pt x="426" y="1106"/>
                        </a:lnTo>
                        <a:lnTo>
                          <a:pt x="429" y="1074"/>
                        </a:lnTo>
                        <a:lnTo>
                          <a:pt x="432" y="1045"/>
                        </a:lnTo>
                        <a:lnTo>
                          <a:pt x="430" y="1017"/>
                        </a:lnTo>
                        <a:lnTo>
                          <a:pt x="428" y="979"/>
                        </a:lnTo>
                        <a:lnTo>
                          <a:pt x="427" y="952"/>
                        </a:lnTo>
                        <a:lnTo>
                          <a:pt x="425" y="922"/>
                        </a:lnTo>
                        <a:lnTo>
                          <a:pt x="419" y="894"/>
                        </a:lnTo>
                        <a:lnTo>
                          <a:pt x="414" y="863"/>
                        </a:lnTo>
                        <a:lnTo>
                          <a:pt x="413" y="825"/>
                        </a:lnTo>
                        <a:lnTo>
                          <a:pt x="411" y="794"/>
                        </a:lnTo>
                        <a:lnTo>
                          <a:pt x="410" y="755"/>
                        </a:lnTo>
                        <a:lnTo>
                          <a:pt x="408" y="715"/>
                        </a:lnTo>
                        <a:lnTo>
                          <a:pt x="404" y="674"/>
                        </a:lnTo>
                        <a:lnTo>
                          <a:pt x="399" y="628"/>
                        </a:lnTo>
                        <a:lnTo>
                          <a:pt x="395" y="584"/>
                        </a:lnTo>
                        <a:lnTo>
                          <a:pt x="391" y="543"/>
                        </a:lnTo>
                        <a:lnTo>
                          <a:pt x="387" y="512"/>
                        </a:lnTo>
                        <a:lnTo>
                          <a:pt x="382" y="477"/>
                        </a:lnTo>
                        <a:lnTo>
                          <a:pt x="377" y="444"/>
                        </a:lnTo>
                        <a:lnTo>
                          <a:pt x="372" y="407"/>
                        </a:lnTo>
                        <a:lnTo>
                          <a:pt x="365" y="368"/>
                        </a:lnTo>
                        <a:lnTo>
                          <a:pt x="359" y="326"/>
                        </a:lnTo>
                        <a:lnTo>
                          <a:pt x="353" y="290"/>
                        </a:lnTo>
                        <a:lnTo>
                          <a:pt x="343" y="243"/>
                        </a:lnTo>
                        <a:lnTo>
                          <a:pt x="333" y="199"/>
                        </a:lnTo>
                        <a:lnTo>
                          <a:pt x="323" y="144"/>
                        </a:lnTo>
                        <a:lnTo>
                          <a:pt x="309" y="85"/>
                        </a:lnTo>
                        <a:lnTo>
                          <a:pt x="298" y="39"/>
                        </a:lnTo>
                        <a:lnTo>
                          <a:pt x="285" y="0"/>
                        </a:lnTo>
                        <a:close/>
                      </a:path>
                    </a:pathLst>
                  </a:custGeom>
                  <a:solidFill>
                    <a:srgbClr val="000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6857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3689" y="1332"/>
                    <a:ext cx="87" cy="251"/>
                    <a:chOff x="3689" y="1332"/>
                    <a:chExt cx="87" cy="251"/>
                  </a:xfrm>
                </p:grpSpPr>
                <p:grpSp>
                  <p:nvGrpSpPr>
                    <p:cNvPr id="26858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9" y="1332"/>
                      <a:ext cx="87" cy="251"/>
                      <a:chOff x="3689" y="1332"/>
                      <a:chExt cx="87" cy="251"/>
                    </a:xfrm>
                  </p:grpSpPr>
                  <p:grpSp>
                    <p:nvGrpSpPr>
                      <p:cNvPr id="26859" name="Group 2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9" y="1332"/>
                        <a:ext cx="87" cy="251"/>
                        <a:chOff x="3689" y="1332"/>
                        <a:chExt cx="87" cy="251"/>
                      </a:xfrm>
                    </p:grpSpPr>
                    <p:sp>
                      <p:nvSpPr>
                        <p:cNvPr id="26860" name="Freeform 2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89" y="1336"/>
                          <a:ext cx="38" cy="2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8" y="74"/>
                            </a:cxn>
                            <a:cxn ang="0">
                              <a:pos x="43" y="29"/>
                            </a:cxn>
                            <a:cxn ang="0">
                              <a:pos x="0" y="0"/>
                            </a:cxn>
                            <a:cxn ang="0">
                              <a:pos x="3" y="31"/>
                            </a:cxn>
                            <a:cxn ang="0">
                              <a:pos x="10" y="64"/>
                            </a:cxn>
                            <a:cxn ang="0">
                              <a:pos x="16" y="99"/>
                            </a:cxn>
                            <a:cxn ang="0">
                              <a:pos x="23" y="140"/>
                            </a:cxn>
                            <a:cxn ang="0">
                              <a:pos x="32" y="189"/>
                            </a:cxn>
                            <a:cxn ang="0">
                              <a:pos x="43" y="235"/>
                            </a:cxn>
                            <a:cxn ang="0">
                              <a:pos x="51" y="274"/>
                            </a:cxn>
                            <a:cxn ang="0">
                              <a:pos x="59" y="312"/>
                            </a:cxn>
                            <a:cxn ang="0">
                              <a:pos x="68" y="353"/>
                            </a:cxn>
                            <a:cxn ang="0">
                              <a:pos x="78" y="398"/>
                            </a:cxn>
                            <a:cxn ang="0">
                              <a:pos x="86" y="445"/>
                            </a:cxn>
                            <a:cxn ang="0">
                              <a:pos x="96" y="496"/>
                            </a:cxn>
                            <a:cxn ang="0">
                              <a:pos x="101" y="524"/>
                            </a:cxn>
                            <a:cxn ang="0">
                              <a:pos x="106" y="560"/>
                            </a:cxn>
                            <a:cxn ang="0">
                              <a:pos x="111" y="603"/>
                            </a:cxn>
                            <a:cxn ang="0">
                              <a:pos x="115" y="643"/>
                            </a:cxn>
                            <a:cxn ang="0">
                              <a:pos x="123" y="694"/>
                            </a:cxn>
                            <a:cxn ang="0">
                              <a:pos x="129" y="747"/>
                            </a:cxn>
                            <a:cxn ang="0">
                              <a:pos x="134" y="789"/>
                            </a:cxn>
                            <a:cxn ang="0">
                              <a:pos x="135" y="831"/>
                            </a:cxn>
                            <a:cxn ang="0">
                              <a:pos x="137" y="866"/>
                            </a:cxn>
                            <a:cxn ang="0">
                              <a:pos x="140" y="911"/>
                            </a:cxn>
                            <a:cxn ang="0">
                              <a:pos x="142" y="960"/>
                            </a:cxn>
                            <a:cxn ang="0">
                              <a:pos x="140" y="1004"/>
                            </a:cxn>
                            <a:cxn ang="0">
                              <a:pos x="141" y="1057"/>
                            </a:cxn>
                            <a:cxn ang="0">
                              <a:pos x="143" y="1088"/>
                            </a:cxn>
                            <a:cxn ang="0">
                              <a:pos x="141" y="1114"/>
                            </a:cxn>
                            <a:cxn ang="0">
                              <a:pos x="139" y="1146"/>
                            </a:cxn>
                            <a:cxn ang="0">
                              <a:pos x="140" y="1169"/>
                            </a:cxn>
                            <a:cxn ang="0">
                              <a:pos x="144" y="1184"/>
                            </a:cxn>
                            <a:cxn ang="0">
                              <a:pos x="153" y="1198"/>
                            </a:cxn>
                            <a:cxn ang="0">
                              <a:pos x="165" y="1210"/>
                            </a:cxn>
                            <a:cxn ang="0">
                              <a:pos x="171" y="1179"/>
                            </a:cxn>
                            <a:cxn ang="0">
                              <a:pos x="175" y="1143"/>
                            </a:cxn>
                            <a:cxn ang="0">
                              <a:pos x="178" y="1104"/>
                            </a:cxn>
                            <a:cxn ang="0">
                              <a:pos x="182" y="1059"/>
                            </a:cxn>
                            <a:cxn ang="0">
                              <a:pos x="188" y="1004"/>
                            </a:cxn>
                            <a:cxn ang="0">
                              <a:pos x="191" y="941"/>
                            </a:cxn>
                            <a:cxn ang="0">
                              <a:pos x="185" y="886"/>
                            </a:cxn>
                            <a:cxn ang="0">
                              <a:pos x="184" y="829"/>
                            </a:cxn>
                            <a:cxn ang="0">
                              <a:pos x="178" y="768"/>
                            </a:cxn>
                            <a:cxn ang="0">
                              <a:pos x="171" y="715"/>
                            </a:cxn>
                            <a:cxn ang="0">
                              <a:pos x="166" y="665"/>
                            </a:cxn>
                            <a:cxn ang="0">
                              <a:pos x="162" y="620"/>
                            </a:cxn>
                            <a:cxn ang="0">
                              <a:pos x="158" y="575"/>
                            </a:cxn>
                            <a:cxn ang="0">
                              <a:pos x="155" y="537"/>
                            </a:cxn>
                            <a:cxn ang="0">
                              <a:pos x="153" y="496"/>
                            </a:cxn>
                            <a:cxn ang="0">
                              <a:pos x="147" y="451"/>
                            </a:cxn>
                            <a:cxn ang="0">
                              <a:pos x="141" y="401"/>
                            </a:cxn>
                            <a:cxn ang="0">
                              <a:pos x="128" y="359"/>
                            </a:cxn>
                            <a:cxn ang="0">
                              <a:pos x="116" y="315"/>
                            </a:cxn>
                            <a:cxn ang="0">
                              <a:pos x="106" y="279"/>
                            </a:cxn>
                            <a:cxn ang="0">
                              <a:pos x="99" y="244"/>
                            </a:cxn>
                            <a:cxn ang="0">
                              <a:pos x="93" y="204"/>
                            </a:cxn>
                            <a:cxn ang="0">
                              <a:pos x="87" y="164"/>
                            </a:cxn>
                            <a:cxn ang="0">
                              <a:pos x="73" y="119"/>
                            </a:cxn>
                            <a:cxn ang="0">
                              <a:pos x="58" y="74"/>
                            </a:cxn>
                          </a:cxnLst>
                          <a:rect l="0" t="0" r="r" b="b"/>
                          <a:pathLst>
                            <a:path w="191" h="1210">
                              <a:moveTo>
                                <a:pt x="58" y="74"/>
                              </a:moveTo>
                              <a:lnTo>
                                <a:pt x="43" y="29"/>
                              </a:lnTo>
                              <a:lnTo>
                                <a:pt x="0" y="0"/>
                              </a:lnTo>
                              <a:lnTo>
                                <a:pt x="3" y="31"/>
                              </a:lnTo>
                              <a:lnTo>
                                <a:pt x="10" y="64"/>
                              </a:lnTo>
                              <a:lnTo>
                                <a:pt x="16" y="99"/>
                              </a:lnTo>
                              <a:lnTo>
                                <a:pt x="23" y="140"/>
                              </a:lnTo>
                              <a:lnTo>
                                <a:pt x="32" y="189"/>
                              </a:lnTo>
                              <a:lnTo>
                                <a:pt x="43" y="235"/>
                              </a:lnTo>
                              <a:lnTo>
                                <a:pt x="51" y="274"/>
                              </a:lnTo>
                              <a:lnTo>
                                <a:pt x="59" y="312"/>
                              </a:lnTo>
                              <a:lnTo>
                                <a:pt x="68" y="353"/>
                              </a:lnTo>
                              <a:lnTo>
                                <a:pt x="78" y="398"/>
                              </a:lnTo>
                              <a:lnTo>
                                <a:pt x="86" y="445"/>
                              </a:lnTo>
                              <a:lnTo>
                                <a:pt x="96" y="496"/>
                              </a:lnTo>
                              <a:lnTo>
                                <a:pt x="101" y="524"/>
                              </a:lnTo>
                              <a:lnTo>
                                <a:pt x="106" y="560"/>
                              </a:lnTo>
                              <a:lnTo>
                                <a:pt x="111" y="603"/>
                              </a:lnTo>
                              <a:lnTo>
                                <a:pt x="115" y="643"/>
                              </a:lnTo>
                              <a:lnTo>
                                <a:pt x="123" y="694"/>
                              </a:lnTo>
                              <a:lnTo>
                                <a:pt x="129" y="747"/>
                              </a:lnTo>
                              <a:lnTo>
                                <a:pt x="134" y="789"/>
                              </a:lnTo>
                              <a:lnTo>
                                <a:pt x="135" y="831"/>
                              </a:lnTo>
                              <a:lnTo>
                                <a:pt x="137" y="866"/>
                              </a:lnTo>
                              <a:lnTo>
                                <a:pt x="140" y="911"/>
                              </a:lnTo>
                              <a:lnTo>
                                <a:pt x="142" y="960"/>
                              </a:lnTo>
                              <a:lnTo>
                                <a:pt x="140" y="1004"/>
                              </a:lnTo>
                              <a:lnTo>
                                <a:pt x="141" y="1057"/>
                              </a:lnTo>
                              <a:lnTo>
                                <a:pt x="143" y="1088"/>
                              </a:lnTo>
                              <a:lnTo>
                                <a:pt x="141" y="1114"/>
                              </a:lnTo>
                              <a:lnTo>
                                <a:pt x="139" y="1146"/>
                              </a:lnTo>
                              <a:lnTo>
                                <a:pt x="140" y="1169"/>
                              </a:lnTo>
                              <a:lnTo>
                                <a:pt x="144" y="1184"/>
                              </a:lnTo>
                              <a:lnTo>
                                <a:pt x="153" y="1198"/>
                              </a:lnTo>
                              <a:lnTo>
                                <a:pt x="165" y="1210"/>
                              </a:lnTo>
                              <a:lnTo>
                                <a:pt x="171" y="1179"/>
                              </a:lnTo>
                              <a:lnTo>
                                <a:pt x="175" y="1143"/>
                              </a:lnTo>
                              <a:lnTo>
                                <a:pt x="178" y="1104"/>
                              </a:lnTo>
                              <a:lnTo>
                                <a:pt x="182" y="1059"/>
                              </a:lnTo>
                              <a:lnTo>
                                <a:pt x="188" y="1004"/>
                              </a:lnTo>
                              <a:lnTo>
                                <a:pt x="191" y="941"/>
                              </a:lnTo>
                              <a:lnTo>
                                <a:pt x="185" y="886"/>
                              </a:lnTo>
                              <a:lnTo>
                                <a:pt x="184" y="829"/>
                              </a:lnTo>
                              <a:lnTo>
                                <a:pt x="178" y="768"/>
                              </a:lnTo>
                              <a:lnTo>
                                <a:pt x="171" y="715"/>
                              </a:lnTo>
                              <a:lnTo>
                                <a:pt x="166" y="665"/>
                              </a:lnTo>
                              <a:lnTo>
                                <a:pt x="162" y="620"/>
                              </a:lnTo>
                              <a:lnTo>
                                <a:pt x="158" y="575"/>
                              </a:lnTo>
                              <a:lnTo>
                                <a:pt x="155" y="537"/>
                              </a:lnTo>
                              <a:lnTo>
                                <a:pt x="153" y="496"/>
                              </a:lnTo>
                              <a:lnTo>
                                <a:pt x="147" y="451"/>
                              </a:lnTo>
                              <a:lnTo>
                                <a:pt x="141" y="401"/>
                              </a:lnTo>
                              <a:lnTo>
                                <a:pt x="128" y="359"/>
                              </a:lnTo>
                              <a:lnTo>
                                <a:pt x="116" y="315"/>
                              </a:lnTo>
                              <a:lnTo>
                                <a:pt x="106" y="279"/>
                              </a:lnTo>
                              <a:lnTo>
                                <a:pt x="99" y="244"/>
                              </a:lnTo>
                              <a:lnTo>
                                <a:pt x="93" y="204"/>
                              </a:lnTo>
                              <a:lnTo>
                                <a:pt x="87" y="164"/>
                              </a:lnTo>
                              <a:lnTo>
                                <a:pt x="73" y="119"/>
                              </a:lnTo>
                              <a:lnTo>
                                <a:pt x="58" y="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6861" name="Freeform 2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6" y="1332"/>
                          <a:ext cx="40" cy="25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0"/>
                            </a:cxn>
                            <a:cxn ang="0">
                              <a:pos x="30" y="82"/>
                            </a:cxn>
                            <a:cxn ang="0">
                              <a:pos x="43" y="156"/>
                            </a:cxn>
                            <a:cxn ang="0">
                              <a:pos x="64" y="252"/>
                            </a:cxn>
                            <a:cxn ang="0">
                              <a:pos x="83" y="351"/>
                            </a:cxn>
                            <a:cxn ang="0">
                              <a:pos x="97" y="449"/>
                            </a:cxn>
                            <a:cxn ang="0">
                              <a:pos x="116" y="542"/>
                            </a:cxn>
                            <a:cxn ang="0">
                              <a:pos x="119" y="641"/>
                            </a:cxn>
                            <a:cxn ang="0">
                              <a:pos x="126" y="739"/>
                            </a:cxn>
                            <a:cxn ang="0">
                              <a:pos x="133" y="867"/>
                            </a:cxn>
                            <a:cxn ang="0">
                              <a:pos x="148" y="975"/>
                            </a:cxn>
                            <a:cxn ang="0">
                              <a:pos x="150" y="1068"/>
                            </a:cxn>
                            <a:cxn ang="0">
                              <a:pos x="145" y="1175"/>
                            </a:cxn>
                            <a:cxn ang="0">
                              <a:pos x="140" y="1254"/>
                            </a:cxn>
                            <a:cxn ang="0">
                              <a:pos x="171" y="1240"/>
                            </a:cxn>
                            <a:cxn ang="0">
                              <a:pos x="192" y="1222"/>
                            </a:cxn>
                            <a:cxn ang="0">
                              <a:pos x="192" y="1179"/>
                            </a:cxn>
                            <a:cxn ang="0">
                              <a:pos x="192" y="1106"/>
                            </a:cxn>
                            <a:cxn ang="0">
                              <a:pos x="198" y="1045"/>
                            </a:cxn>
                            <a:cxn ang="0">
                              <a:pos x="194" y="979"/>
                            </a:cxn>
                            <a:cxn ang="0">
                              <a:pos x="191" y="922"/>
                            </a:cxn>
                            <a:cxn ang="0">
                              <a:pos x="180" y="863"/>
                            </a:cxn>
                            <a:cxn ang="0">
                              <a:pos x="177" y="794"/>
                            </a:cxn>
                            <a:cxn ang="0">
                              <a:pos x="174" y="715"/>
                            </a:cxn>
                            <a:cxn ang="0">
                              <a:pos x="165" y="628"/>
                            </a:cxn>
                            <a:cxn ang="0">
                              <a:pos x="157" y="543"/>
                            </a:cxn>
                            <a:cxn ang="0">
                              <a:pos x="149" y="477"/>
                            </a:cxn>
                            <a:cxn ang="0">
                              <a:pos x="139" y="407"/>
                            </a:cxn>
                            <a:cxn ang="0">
                              <a:pos x="126" y="326"/>
                            </a:cxn>
                            <a:cxn ang="0">
                              <a:pos x="110" y="243"/>
                            </a:cxn>
                            <a:cxn ang="0">
                              <a:pos x="90" y="144"/>
                            </a:cxn>
                            <a:cxn ang="0">
                              <a:pos x="64" y="39"/>
                            </a:cxn>
                          </a:cxnLst>
                          <a:rect l="0" t="0" r="r" b="b"/>
                          <a:pathLst>
                            <a:path w="198" h="1254">
                              <a:moveTo>
                                <a:pt x="51" y="0"/>
                              </a:moveTo>
                              <a:lnTo>
                                <a:pt x="0" y="40"/>
                              </a:lnTo>
                              <a:lnTo>
                                <a:pt x="17" y="60"/>
                              </a:lnTo>
                              <a:lnTo>
                                <a:pt x="30" y="82"/>
                              </a:lnTo>
                              <a:lnTo>
                                <a:pt x="37" y="112"/>
                              </a:lnTo>
                              <a:lnTo>
                                <a:pt x="43" y="156"/>
                              </a:lnTo>
                              <a:lnTo>
                                <a:pt x="52" y="198"/>
                              </a:lnTo>
                              <a:lnTo>
                                <a:pt x="64" y="252"/>
                              </a:lnTo>
                              <a:lnTo>
                                <a:pt x="73" y="305"/>
                              </a:lnTo>
                              <a:lnTo>
                                <a:pt x="83" y="351"/>
                              </a:lnTo>
                              <a:lnTo>
                                <a:pt x="90" y="403"/>
                              </a:lnTo>
                              <a:lnTo>
                                <a:pt x="97" y="449"/>
                              </a:lnTo>
                              <a:lnTo>
                                <a:pt x="107" y="500"/>
                              </a:lnTo>
                              <a:lnTo>
                                <a:pt x="116" y="542"/>
                              </a:lnTo>
                              <a:lnTo>
                                <a:pt x="123" y="592"/>
                              </a:lnTo>
                              <a:lnTo>
                                <a:pt x="119" y="641"/>
                              </a:lnTo>
                              <a:lnTo>
                                <a:pt x="123" y="684"/>
                              </a:lnTo>
                              <a:lnTo>
                                <a:pt x="126" y="739"/>
                              </a:lnTo>
                              <a:lnTo>
                                <a:pt x="128" y="800"/>
                              </a:lnTo>
                              <a:lnTo>
                                <a:pt x="133" y="867"/>
                              </a:lnTo>
                              <a:lnTo>
                                <a:pt x="141" y="931"/>
                              </a:lnTo>
                              <a:lnTo>
                                <a:pt x="148" y="975"/>
                              </a:lnTo>
                              <a:lnTo>
                                <a:pt x="148" y="1017"/>
                              </a:lnTo>
                              <a:lnTo>
                                <a:pt x="150" y="1068"/>
                              </a:lnTo>
                              <a:lnTo>
                                <a:pt x="146" y="1127"/>
                              </a:lnTo>
                              <a:lnTo>
                                <a:pt x="145" y="1175"/>
                              </a:lnTo>
                              <a:lnTo>
                                <a:pt x="139" y="1218"/>
                              </a:lnTo>
                              <a:lnTo>
                                <a:pt x="140" y="1254"/>
                              </a:lnTo>
                              <a:lnTo>
                                <a:pt x="159" y="1247"/>
                              </a:lnTo>
                              <a:lnTo>
                                <a:pt x="171" y="1240"/>
                              </a:lnTo>
                              <a:lnTo>
                                <a:pt x="183" y="1232"/>
                              </a:lnTo>
                              <a:lnTo>
                                <a:pt x="192" y="1222"/>
                              </a:lnTo>
                              <a:lnTo>
                                <a:pt x="194" y="1212"/>
                              </a:lnTo>
                              <a:lnTo>
                                <a:pt x="192" y="1179"/>
                              </a:lnTo>
                              <a:lnTo>
                                <a:pt x="190" y="1148"/>
                              </a:lnTo>
                              <a:lnTo>
                                <a:pt x="192" y="1106"/>
                              </a:lnTo>
                              <a:lnTo>
                                <a:pt x="195" y="1074"/>
                              </a:lnTo>
                              <a:lnTo>
                                <a:pt x="198" y="1045"/>
                              </a:lnTo>
                              <a:lnTo>
                                <a:pt x="196" y="1017"/>
                              </a:lnTo>
                              <a:lnTo>
                                <a:pt x="194" y="979"/>
                              </a:lnTo>
                              <a:lnTo>
                                <a:pt x="193" y="952"/>
                              </a:lnTo>
                              <a:lnTo>
                                <a:pt x="191" y="922"/>
                              </a:lnTo>
                              <a:lnTo>
                                <a:pt x="185" y="894"/>
                              </a:lnTo>
                              <a:lnTo>
                                <a:pt x="180" y="863"/>
                              </a:lnTo>
                              <a:lnTo>
                                <a:pt x="179" y="825"/>
                              </a:lnTo>
                              <a:lnTo>
                                <a:pt x="177" y="794"/>
                              </a:lnTo>
                              <a:lnTo>
                                <a:pt x="176" y="755"/>
                              </a:lnTo>
                              <a:lnTo>
                                <a:pt x="174" y="715"/>
                              </a:lnTo>
                              <a:lnTo>
                                <a:pt x="170" y="674"/>
                              </a:lnTo>
                              <a:lnTo>
                                <a:pt x="165" y="628"/>
                              </a:lnTo>
                              <a:lnTo>
                                <a:pt x="161" y="584"/>
                              </a:lnTo>
                              <a:lnTo>
                                <a:pt x="157" y="543"/>
                              </a:lnTo>
                              <a:lnTo>
                                <a:pt x="153" y="512"/>
                              </a:lnTo>
                              <a:lnTo>
                                <a:pt x="149" y="477"/>
                              </a:lnTo>
                              <a:lnTo>
                                <a:pt x="145" y="444"/>
                              </a:lnTo>
                              <a:lnTo>
                                <a:pt x="139" y="407"/>
                              </a:lnTo>
                              <a:lnTo>
                                <a:pt x="133" y="368"/>
                              </a:lnTo>
                              <a:lnTo>
                                <a:pt x="126" y="326"/>
                              </a:lnTo>
                              <a:lnTo>
                                <a:pt x="120" y="290"/>
                              </a:lnTo>
                              <a:lnTo>
                                <a:pt x="110" y="243"/>
                              </a:lnTo>
                              <a:lnTo>
                                <a:pt x="100" y="199"/>
                              </a:lnTo>
                              <a:lnTo>
                                <a:pt x="90" y="144"/>
                              </a:lnTo>
                              <a:lnTo>
                                <a:pt x="76" y="85"/>
                              </a:lnTo>
                              <a:lnTo>
                                <a:pt x="64" y="39"/>
                              </a:lnTo>
                              <a:lnTo>
                                <a:pt x="5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6862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8" y="1342"/>
                        <a:ext cx="43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81" y="60"/>
                          </a:cxn>
                          <a:cxn ang="0">
                            <a:pos x="95" y="116"/>
                          </a:cxn>
                          <a:cxn ang="0">
                            <a:pos x="113" y="166"/>
                          </a:cxn>
                          <a:cxn ang="0">
                            <a:pos x="131" y="228"/>
                          </a:cxn>
                          <a:cxn ang="0">
                            <a:pos x="142" y="295"/>
                          </a:cxn>
                          <a:cxn ang="0">
                            <a:pos x="158" y="368"/>
                          </a:cxn>
                          <a:cxn ang="0">
                            <a:pos x="172" y="427"/>
                          </a:cxn>
                          <a:cxn ang="0">
                            <a:pos x="183" y="474"/>
                          </a:cxn>
                          <a:cxn ang="0">
                            <a:pos x="188" y="529"/>
                          </a:cxn>
                          <a:cxn ang="0">
                            <a:pos x="195" y="603"/>
                          </a:cxn>
                          <a:cxn ang="0">
                            <a:pos x="204" y="676"/>
                          </a:cxn>
                          <a:cxn ang="0">
                            <a:pos x="211" y="743"/>
                          </a:cxn>
                          <a:cxn ang="0">
                            <a:pos x="216" y="834"/>
                          </a:cxn>
                          <a:cxn ang="0">
                            <a:pos x="217" y="906"/>
                          </a:cxn>
                          <a:cxn ang="0">
                            <a:pos x="214" y="989"/>
                          </a:cxn>
                          <a:cxn ang="0">
                            <a:pos x="213" y="1068"/>
                          </a:cxn>
                          <a:cxn ang="0">
                            <a:pos x="209" y="1132"/>
                          </a:cxn>
                          <a:cxn ang="0">
                            <a:pos x="202" y="1172"/>
                          </a:cxn>
                          <a:cxn ang="0">
                            <a:pos x="207" y="1206"/>
                          </a:cxn>
                          <a:cxn ang="0">
                            <a:pos x="161" y="1195"/>
                          </a:cxn>
                          <a:cxn ang="0">
                            <a:pos x="123" y="1180"/>
                          </a:cxn>
                          <a:cxn ang="0">
                            <a:pos x="133" y="1113"/>
                          </a:cxn>
                          <a:cxn ang="0">
                            <a:pos x="140" y="1029"/>
                          </a:cxn>
                          <a:cxn ang="0">
                            <a:pos x="149" y="911"/>
                          </a:cxn>
                          <a:cxn ang="0">
                            <a:pos x="142" y="799"/>
                          </a:cxn>
                          <a:cxn ang="0">
                            <a:pos x="130" y="686"/>
                          </a:cxn>
                          <a:cxn ang="0">
                            <a:pos x="120" y="590"/>
                          </a:cxn>
                          <a:cxn ang="0">
                            <a:pos x="113" y="507"/>
                          </a:cxn>
                          <a:cxn ang="0">
                            <a:pos x="105" y="421"/>
                          </a:cxn>
                          <a:cxn ang="0">
                            <a:pos x="85" y="329"/>
                          </a:cxn>
                          <a:cxn ang="0">
                            <a:pos x="63" y="249"/>
                          </a:cxn>
                          <a:cxn ang="0">
                            <a:pos x="51" y="174"/>
                          </a:cxn>
                          <a:cxn ang="0">
                            <a:pos x="31" y="89"/>
                          </a:cxn>
                        </a:cxnLst>
                        <a:rect l="0" t="0" r="r" b="b"/>
                        <a:pathLst>
                          <a:path w="217" h="1206">
                            <a:moveTo>
                              <a:pt x="16" y="44"/>
                            </a:moveTo>
                            <a:lnTo>
                              <a:pt x="0" y="0"/>
                            </a:lnTo>
                            <a:lnTo>
                              <a:pt x="77" y="29"/>
                            </a:lnTo>
                            <a:lnTo>
                              <a:pt x="81" y="60"/>
                            </a:lnTo>
                            <a:lnTo>
                              <a:pt x="86" y="86"/>
                            </a:lnTo>
                            <a:lnTo>
                              <a:pt x="95" y="116"/>
                            </a:lnTo>
                            <a:lnTo>
                              <a:pt x="104" y="140"/>
                            </a:lnTo>
                            <a:lnTo>
                              <a:pt x="113" y="166"/>
                            </a:lnTo>
                            <a:lnTo>
                              <a:pt x="124" y="198"/>
                            </a:lnTo>
                            <a:lnTo>
                              <a:pt x="131" y="228"/>
                            </a:lnTo>
                            <a:lnTo>
                              <a:pt x="136" y="261"/>
                            </a:lnTo>
                            <a:lnTo>
                              <a:pt x="142" y="295"/>
                            </a:lnTo>
                            <a:lnTo>
                              <a:pt x="148" y="331"/>
                            </a:lnTo>
                            <a:lnTo>
                              <a:pt x="158" y="368"/>
                            </a:lnTo>
                            <a:lnTo>
                              <a:pt x="163" y="395"/>
                            </a:lnTo>
                            <a:lnTo>
                              <a:pt x="172" y="427"/>
                            </a:lnTo>
                            <a:lnTo>
                              <a:pt x="178" y="450"/>
                            </a:lnTo>
                            <a:lnTo>
                              <a:pt x="183" y="474"/>
                            </a:lnTo>
                            <a:lnTo>
                              <a:pt x="186" y="502"/>
                            </a:lnTo>
                            <a:lnTo>
                              <a:pt x="188" y="529"/>
                            </a:lnTo>
                            <a:lnTo>
                              <a:pt x="190" y="562"/>
                            </a:lnTo>
                            <a:lnTo>
                              <a:pt x="195" y="603"/>
                            </a:lnTo>
                            <a:lnTo>
                              <a:pt x="200" y="638"/>
                            </a:lnTo>
                            <a:lnTo>
                              <a:pt x="204" y="676"/>
                            </a:lnTo>
                            <a:lnTo>
                              <a:pt x="209" y="711"/>
                            </a:lnTo>
                            <a:lnTo>
                              <a:pt x="211" y="743"/>
                            </a:lnTo>
                            <a:lnTo>
                              <a:pt x="215" y="796"/>
                            </a:lnTo>
                            <a:lnTo>
                              <a:pt x="216" y="834"/>
                            </a:lnTo>
                            <a:lnTo>
                              <a:pt x="216" y="878"/>
                            </a:lnTo>
                            <a:lnTo>
                              <a:pt x="217" y="906"/>
                            </a:lnTo>
                            <a:lnTo>
                              <a:pt x="216" y="945"/>
                            </a:lnTo>
                            <a:lnTo>
                              <a:pt x="214" y="989"/>
                            </a:lnTo>
                            <a:lnTo>
                              <a:pt x="210" y="1025"/>
                            </a:lnTo>
                            <a:lnTo>
                              <a:pt x="213" y="1068"/>
                            </a:lnTo>
                            <a:lnTo>
                              <a:pt x="214" y="1108"/>
                            </a:lnTo>
                            <a:lnTo>
                              <a:pt x="209" y="1132"/>
                            </a:lnTo>
                            <a:lnTo>
                              <a:pt x="206" y="1157"/>
                            </a:lnTo>
                            <a:lnTo>
                              <a:pt x="202" y="1172"/>
                            </a:lnTo>
                            <a:lnTo>
                              <a:pt x="203" y="1191"/>
                            </a:lnTo>
                            <a:lnTo>
                              <a:pt x="207" y="1206"/>
                            </a:lnTo>
                            <a:lnTo>
                              <a:pt x="178" y="1201"/>
                            </a:lnTo>
                            <a:lnTo>
                              <a:pt x="161" y="1195"/>
                            </a:lnTo>
                            <a:lnTo>
                              <a:pt x="141" y="1188"/>
                            </a:lnTo>
                            <a:lnTo>
                              <a:pt x="123" y="1180"/>
                            </a:lnTo>
                            <a:lnTo>
                              <a:pt x="130" y="1149"/>
                            </a:lnTo>
                            <a:lnTo>
                              <a:pt x="133" y="1113"/>
                            </a:lnTo>
                            <a:lnTo>
                              <a:pt x="136" y="1074"/>
                            </a:lnTo>
                            <a:lnTo>
                              <a:pt x="140" y="1029"/>
                            </a:lnTo>
                            <a:lnTo>
                              <a:pt x="146" y="974"/>
                            </a:lnTo>
                            <a:lnTo>
                              <a:pt x="149" y="911"/>
                            </a:lnTo>
                            <a:lnTo>
                              <a:pt x="144" y="856"/>
                            </a:lnTo>
                            <a:lnTo>
                              <a:pt x="142" y="799"/>
                            </a:lnTo>
                            <a:lnTo>
                              <a:pt x="136" y="738"/>
                            </a:lnTo>
                            <a:lnTo>
                              <a:pt x="130" y="686"/>
                            </a:lnTo>
                            <a:lnTo>
                              <a:pt x="124" y="635"/>
                            </a:lnTo>
                            <a:lnTo>
                              <a:pt x="120" y="590"/>
                            </a:lnTo>
                            <a:lnTo>
                              <a:pt x="117" y="546"/>
                            </a:lnTo>
                            <a:lnTo>
                              <a:pt x="113" y="507"/>
                            </a:lnTo>
                            <a:lnTo>
                              <a:pt x="111" y="466"/>
                            </a:lnTo>
                            <a:lnTo>
                              <a:pt x="105" y="421"/>
                            </a:lnTo>
                            <a:lnTo>
                              <a:pt x="98" y="371"/>
                            </a:lnTo>
                            <a:lnTo>
                              <a:pt x="85" y="329"/>
                            </a:lnTo>
                            <a:lnTo>
                              <a:pt x="73" y="286"/>
                            </a:lnTo>
                            <a:lnTo>
                              <a:pt x="63" y="249"/>
                            </a:lnTo>
                            <a:lnTo>
                              <a:pt x="56" y="214"/>
                            </a:lnTo>
                            <a:lnTo>
                              <a:pt x="51" y="174"/>
                            </a:lnTo>
                            <a:lnTo>
                              <a:pt x="45" y="134"/>
                            </a:lnTo>
                            <a:lnTo>
                              <a:pt x="31" y="89"/>
                            </a:lnTo>
                            <a:lnTo>
                              <a:pt x="16" y="44"/>
                            </a:lnTo>
                            <a:close/>
                          </a:path>
                        </a:pathLst>
                      </a:custGeom>
                      <a:solidFill>
                        <a:srgbClr val="404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6863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3728" y="1350"/>
                      <a:ext cx="29" cy="2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3" y="35"/>
                        </a:cxn>
                        <a:cxn ang="0">
                          <a:pos x="27" y="68"/>
                        </a:cxn>
                        <a:cxn ang="0">
                          <a:pos x="39" y="103"/>
                        </a:cxn>
                        <a:cxn ang="0">
                          <a:pos x="50" y="141"/>
                        </a:cxn>
                        <a:cxn ang="0">
                          <a:pos x="57" y="177"/>
                        </a:cxn>
                        <a:cxn ang="0">
                          <a:pos x="66" y="214"/>
                        </a:cxn>
                        <a:cxn ang="0">
                          <a:pos x="74" y="259"/>
                        </a:cxn>
                        <a:cxn ang="0">
                          <a:pos x="83" y="314"/>
                        </a:cxn>
                        <a:cxn ang="0">
                          <a:pos x="93" y="370"/>
                        </a:cxn>
                        <a:cxn ang="0">
                          <a:pos x="99" y="407"/>
                        </a:cxn>
                        <a:cxn ang="0">
                          <a:pos x="107" y="456"/>
                        </a:cxn>
                        <a:cxn ang="0">
                          <a:pos x="113" y="503"/>
                        </a:cxn>
                        <a:cxn ang="0">
                          <a:pos x="117" y="549"/>
                        </a:cxn>
                        <a:cxn ang="0">
                          <a:pos x="120" y="598"/>
                        </a:cxn>
                        <a:cxn ang="0">
                          <a:pos x="123" y="648"/>
                        </a:cxn>
                        <a:cxn ang="0">
                          <a:pos x="126" y="705"/>
                        </a:cxn>
                        <a:cxn ang="0">
                          <a:pos x="131" y="759"/>
                        </a:cxn>
                        <a:cxn ang="0">
                          <a:pos x="135" y="817"/>
                        </a:cxn>
                        <a:cxn ang="0">
                          <a:pos x="138" y="860"/>
                        </a:cxn>
                        <a:cxn ang="0">
                          <a:pos x="143" y="897"/>
                        </a:cxn>
                        <a:cxn ang="0">
                          <a:pos x="146" y="944"/>
                        </a:cxn>
                        <a:cxn ang="0">
                          <a:pos x="145" y="990"/>
                        </a:cxn>
                        <a:cxn ang="0">
                          <a:pos x="142" y="1035"/>
                        </a:cxn>
                        <a:cxn ang="0">
                          <a:pos x="140" y="1088"/>
                        </a:cxn>
                      </a:cxnLst>
                      <a:rect l="0" t="0" r="r" b="b"/>
                      <a:pathLst>
                        <a:path w="146" h="1088">
                          <a:moveTo>
                            <a:pt x="0" y="0"/>
                          </a:moveTo>
                          <a:lnTo>
                            <a:pt x="13" y="35"/>
                          </a:lnTo>
                          <a:lnTo>
                            <a:pt x="27" y="68"/>
                          </a:lnTo>
                          <a:lnTo>
                            <a:pt x="39" y="103"/>
                          </a:lnTo>
                          <a:lnTo>
                            <a:pt x="50" y="141"/>
                          </a:lnTo>
                          <a:lnTo>
                            <a:pt x="57" y="177"/>
                          </a:lnTo>
                          <a:lnTo>
                            <a:pt x="66" y="214"/>
                          </a:lnTo>
                          <a:lnTo>
                            <a:pt x="74" y="259"/>
                          </a:lnTo>
                          <a:lnTo>
                            <a:pt x="83" y="314"/>
                          </a:lnTo>
                          <a:lnTo>
                            <a:pt x="93" y="370"/>
                          </a:lnTo>
                          <a:lnTo>
                            <a:pt x="99" y="407"/>
                          </a:lnTo>
                          <a:lnTo>
                            <a:pt x="107" y="456"/>
                          </a:lnTo>
                          <a:lnTo>
                            <a:pt x="113" y="503"/>
                          </a:lnTo>
                          <a:lnTo>
                            <a:pt x="117" y="549"/>
                          </a:lnTo>
                          <a:lnTo>
                            <a:pt x="120" y="598"/>
                          </a:lnTo>
                          <a:lnTo>
                            <a:pt x="123" y="648"/>
                          </a:lnTo>
                          <a:lnTo>
                            <a:pt x="126" y="705"/>
                          </a:lnTo>
                          <a:lnTo>
                            <a:pt x="131" y="759"/>
                          </a:lnTo>
                          <a:lnTo>
                            <a:pt x="135" y="817"/>
                          </a:lnTo>
                          <a:lnTo>
                            <a:pt x="138" y="860"/>
                          </a:lnTo>
                          <a:lnTo>
                            <a:pt x="143" y="897"/>
                          </a:lnTo>
                          <a:lnTo>
                            <a:pt x="146" y="944"/>
                          </a:lnTo>
                          <a:lnTo>
                            <a:pt x="145" y="990"/>
                          </a:lnTo>
                          <a:lnTo>
                            <a:pt x="142" y="1035"/>
                          </a:lnTo>
                          <a:lnTo>
                            <a:pt x="140" y="1088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C0C0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26864" name="Group 240"/>
                <p:cNvGrpSpPr>
                  <a:grpSpLocks/>
                </p:cNvGrpSpPr>
                <p:nvPr/>
              </p:nvGrpSpPr>
              <p:grpSpPr bwMode="auto">
                <a:xfrm rot="2401471">
                  <a:off x="3641" y="2763"/>
                  <a:ext cx="80" cy="34"/>
                  <a:chOff x="3690" y="1322"/>
                  <a:chExt cx="56" cy="26"/>
                </a:xfrm>
              </p:grpSpPr>
              <p:sp>
                <p:nvSpPr>
                  <p:cNvPr id="26865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690" y="1322"/>
                    <a:ext cx="56" cy="26"/>
                  </a:xfrm>
                  <a:prstGeom prst="ellipse">
                    <a:avLst/>
                  </a:prstGeom>
                  <a:solidFill>
                    <a:srgbClr val="4040FF"/>
                  </a:solidFill>
                  <a:ln w="3175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66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324"/>
                    <a:ext cx="43" cy="21"/>
                  </a:xfrm>
                  <a:prstGeom prst="ellipse">
                    <a:avLst/>
                  </a:prstGeom>
                  <a:solidFill>
                    <a:srgbClr val="000080"/>
                  </a:solidFill>
                  <a:ln w="3175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6867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1327"/>
                    <a:ext cx="37" cy="16"/>
                  </a:xfrm>
                  <a:prstGeom prst="ellipse">
                    <a:avLst/>
                  </a:prstGeom>
                  <a:solidFill>
                    <a:srgbClr val="400040"/>
                  </a:solidFill>
                  <a:ln w="3175">
                    <a:solidFill>
                      <a:srgbClr val="000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6868" name="Group 244"/>
                <p:cNvGrpSpPr>
                  <a:grpSpLocks/>
                </p:cNvGrpSpPr>
                <p:nvPr/>
              </p:nvGrpSpPr>
              <p:grpSpPr bwMode="auto">
                <a:xfrm>
                  <a:off x="3573" y="2268"/>
                  <a:ext cx="143" cy="561"/>
                  <a:chOff x="3689" y="1332"/>
                  <a:chExt cx="87" cy="252"/>
                </a:xfrm>
              </p:grpSpPr>
              <p:sp>
                <p:nvSpPr>
                  <p:cNvPr id="26869" name="Freeform 245"/>
                  <p:cNvSpPr>
                    <a:spLocks/>
                  </p:cNvSpPr>
                  <p:nvPr/>
                </p:nvSpPr>
                <p:spPr bwMode="auto">
                  <a:xfrm>
                    <a:off x="3689" y="1332"/>
                    <a:ext cx="86" cy="252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10" y="83"/>
                      </a:cxn>
                      <a:cxn ang="0">
                        <a:pos x="23" y="159"/>
                      </a:cxn>
                      <a:cxn ang="0">
                        <a:pos x="43" y="254"/>
                      </a:cxn>
                      <a:cxn ang="0">
                        <a:pos x="60" y="331"/>
                      </a:cxn>
                      <a:cxn ang="0">
                        <a:pos x="79" y="417"/>
                      </a:cxn>
                      <a:cxn ang="0">
                        <a:pos x="97" y="515"/>
                      </a:cxn>
                      <a:cxn ang="0">
                        <a:pos x="107" y="579"/>
                      </a:cxn>
                      <a:cxn ang="0">
                        <a:pos x="115" y="662"/>
                      </a:cxn>
                      <a:cxn ang="0">
                        <a:pos x="129" y="766"/>
                      </a:cxn>
                      <a:cxn ang="0">
                        <a:pos x="135" y="850"/>
                      </a:cxn>
                      <a:cxn ang="0">
                        <a:pos x="140" y="932"/>
                      </a:cxn>
                      <a:cxn ang="0">
                        <a:pos x="140" y="1023"/>
                      </a:cxn>
                      <a:cxn ang="0">
                        <a:pos x="143" y="1107"/>
                      </a:cxn>
                      <a:cxn ang="0">
                        <a:pos x="139" y="1165"/>
                      </a:cxn>
                      <a:cxn ang="0">
                        <a:pos x="146" y="1203"/>
                      </a:cxn>
                      <a:cxn ang="0">
                        <a:pos x="166" y="1229"/>
                      </a:cxn>
                      <a:cxn ang="0">
                        <a:pos x="202" y="1243"/>
                      </a:cxn>
                      <a:cxn ang="0">
                        <a:pos x="252" y="1255"/>
                      </a:cxn>
                      <a:cxn ang="0">
                        <a:pos x="307" y="1258"/>
                      </a:cxn>
                      <a:cxn ang="0">
                        <a:pos x="354" y="1257"/>
                      </a:cxn>
                      <a:cxn ang="0">
                        <a:pos x="392" y="1247"/>
                      </a:cxn>
                      <a:cxn ang="0">
                        <a:pos x="417" y="1232"/>
                      </a:cxn>
                      <a:cxn ang="0">
                        <a:pos x="428" y="1212"/>
                      </a:cxn>
                      <a:cxn ang="0">
                        <a:pos x="424" y="1148"/>
                      </a:cxn>
                      <a:cxn ang="0">
                        <a:pos x="429" y="1074"/>
                      </a:cxn>
                      <a:cxn ang="0">
                        <a:pos x="430" y="1017"/>
                      </a:cxn>
                      <a:cxn ang="0">
                        <a:pos x="427" y="952"/>
                      </a:cxn>
                      <a:cxn ang="0">
                        <a:pos x="419" y="894"/>
                      </a:cxn>
                      <a:cxn ang="0">
                        <a:pos x="413" y="825"/>
                      </a:cxn>
                      <a:cxn ang="0">
                        <a:pos x="410" y="755"/>
                      </a:cxn>
                      <a:cxn ang="0">
                        <a:pos x="404" y="674"/>
                      </a:cxn>
                      <a:cxn ang="0">
                        <a:pos x="395" y="584"/>
                      </a:cxn>
                      <a:cxn ang="0">
                        <a:pos x="387" y="512"/>
                      </a:cxn>
                      <a:cxn ang="0">
                        <a:pos x="377" y="444"/>
                      </a:cxn>
                      <a:cxn ang="0">
                        <a:pos x="365" y="368"/>
                      </a:cxn>
                      <a:cxn ang="0">
                        <a:pos x="353" y="290"/>
                      </a:cxn>
                      <a:cxn ang="0">
                        <a:pos x="333" y="199"/>
                      </a:cxn>
                      <a:cxn ang="0">
                        <a:pos x="309" y="85"/>
                      </a:cxn>
                      <a:cxn ang="0">
                        <a:pos x="285" y="0"/>
                      </a:cxn>
                    </a:cxnLst>
                    <a:rect l="0" t="0" r="r" b="b"/>
                    <a:pathLst>
                      <a:path w="432" h="1259">
                        <a:moveTo>
                          <a:pt x="285" y="0"/>
                        </a:moveTo>
                        <a:lnTo>
                          <a:pt x="0" y="19"/>
                        </a:lnTo>
                        <a:lnTo>
                          <a:pt x="3" y="50"/>
                        </a:lnTo>
                        <a:lnTo>
                          <a:pt x="10" y="83"/>
                        </a:lnTo>
                        <a:lnTo>
                          <a:pt x="16" y="119"/>
                        </a:lnTo>
                        <a:lnTo>
                          <a:pt x="23" y="159"/>
                        </a:lnTo>
                        <a:lnTo>
                          <a:pt x="32" y="208"/>
                        </a:lnTo>
                        <a:lnTo>
                          <a:pt x="43" y="254"/>
                        </a:lnTo>
                        <a:lnTo>
                          <a:pt x="52" y="293"/>
                        </a:lnTo>
                        <a:lnTo>
                          <a:pt x="60" y="331"/>
                        </a:lnTo>
                        <a:lnTo>
                          <a:pt x="69" y="372"/>
                        </a:lnTo>
                        <a:lnTo>
                          <a:pt x="79" y="417"/>
                        </a:lnTo>
                        <a:lnTo>
                          <a:pt x="87" y="464"/>
                        </a:lnTo>
                        <a:lnTo>
                          <a:pt x="97" y="515"/>
                        </a:lnTo>
                        <a:lnTo>
                          <a:pt x="102" y="543"/>
                        </a:lnTo>
                        <a:lnTo>
                          <a:pt x="107" y="579"/>
                        </a:lnTo>
                        <a:lnTo>
                          <a:pt x="111" y="623"/>
                        </a:lnTo>
                        <a:lnTo>
                          <a:pt x="115" y="662"/>
                        </a:lnTo>
                        <a:lnTo>
                          <a:pt x="123" y="713"/>
                        </a:lnTo>
                        <a:lnTo>
                          <a:pt x="129" y="766"/>
                        </a:lnTo>
                        <a:lnTo>
                          <a:pt x="134" y="808"/>
                        </a:lnTo>
                        <a:lnTo>
                          <a:pt x="135" y="850"/>
                        </a:lnTo>
                        <a:lnTo>
                          <a:pt x="137" y="885"/>
                        </a:lnTo>
                        <a:lnTo>
                          <a:pt x="140" y="932"/>
                        </a:lnTo>
                        <a:lnTo>
                          <a:pt x="142" y="979"/>
                        </a:lnTo>
                        <a:lnTo>
                          <a:pt x="140" y="1023"/>
                        </a:lnTo>
                        <a:lnTo>
                          <a:pt x="141" y="1076"/>
                        </a:lnTo>
                        <a:lnTo>
                          <a:pt x="143" y="1107"/>
                        </a:lnTo>
                        <a:lnTo>
                          <a:pt x="141" y="1133"/>
                        </a:lnTo>
                        <a:lnTo>
                          <a:pt x="139" y="1165"/>
                        </a:lnTo>
                        <a:lnTo>
                          <a:pt x="140" y="1188"/>
                        </a:lnTo>
                        <a:lnTo>
                          <a:pt x="146" y="1203"/>
                        </a:lnTo>
                        <a:lnTo>
                          <a:pt x="154" y="1217"/>
                        </a:lnTo>
                        <a:lnTo>
                          <a:pt x="166" y="1229"/>
                        </a:lnTo>
                        <a:lnTo>
                          <a:pt x="184" y="1237"/>
                        </a:lnTo>
                        <a:lnTo>
                          <a:pt x="202" y="1243"/>
                        </a:lnTo>
                        <a:lnTo>
                          <a:pt x="223" y="1249"/>
                        </a:lnTo>
                        <a:lnTo>
                          <a:pt x="252" y="1255"/>
                        </a:lnTo>
                        <a:lnTo>
                          <a:pt x="280" y="1256"/>
                        </a:lnTo>
                        <a:lnTo>
                          <a:pt x="307" y="1258"/>
                        </a:lnTo>
                        <a:lnTo>
                          <a:pt x="332" y="1259"/>
                        </a:lnTo>
                        <a:lnTo>
                          <a:pt x="354" y="1257"/>
                        </a:lnTo>
                        <a:lnTo>
                          <a:pt x="373" y="1254"/>
                        </a:lnTo>
                        <a:lnTo>
                          <a:pt x="392" y="1247"/>
                        </a:lnTo>
                        <a:lnTo>
                          <a:pt x="405" y="1240"/>
                        </a:lnTo>
                        <a:lnTo>
                          <a:pt x="417" y="1232"/>
                        </a:lnTo>
                        <a:lnTo>
                          <a:pt x="426" y="1222"/>
                        </a:lnTo>
                        <a:lnTo>
                          <a:pt x="428" y="1212"/>
                        </a:lnTo>
                        <a:lnTo>
                          <a:pt x="426" y="1179"/>
                        </a:lnTo>
                        <a:lnTo>
                          <a:pt x="424" y="1148"/>
                        </a:lnTo>
                        <a:lnTo>
                          <a:pt x="426" y="1106"/>
                        </a:lnTo>
                        <a:lnTo>
                          <a:pt x="429" y="1074"/>
                        </a:lnTo>
                        <a:lnTo>
                          <a:pt x="432" y="1045"/>
                        </a:lnTo>
                        <a:lnTo>
                          <a:pt x="430" y="1017"/>
                        </a:lnTo>
                        <a:lnTo>
                          <a:pt x="428" y="979"/>
                        </a:lnTo>
                        <a:lnTo>
                          <a:pt x="427" y="952"/>
                        </a:lnTo>
                        <a:lnTo>
                          <a:pt x="425" y="922"/>
                        </a:lnTo>
                        <a:lnTo>
                          <a:pt x="419" y="894"/>
                        </a:lnTo>
                        <a:lnTo>
                          <a:pt x="414" y="863"/>
                        </a:lnTo>
                        <a:lnTo>
                          <a:pt x="413" y="825"/>
                        </a:lnTo>
                        <a:lnTo>
                          <a:pt x="411" y="794"/>
                        </a:lnTo>
                        <a:lnTo>
                          <a:pt x="410" y="755"/>
                        </a:lnTo>
                        <a:lnTo>
                          <a:pt x="408" y="715"/>
                        </a:lnTo>
                        <a:lnTo>
                          <a:pt x="404" y="674"/>
                        </a:lnTo>
                        <a:lnTo>
                          <a:pt x="399" y="628"/>
                        </a:lnTo>
                        <a:lnTo>
                          <a:pt x="395" y="584"/>
                        </a:lnTo>
                        <a:lnTo>
                          <a:pt x="391" y="543"/>
                        </a:lnTo>
                        <a:lnTo>
                          <a:pt x="387" y="512"/>
                        </a:lnTo>
                        <a:lnTo>
                          <a:pt x="382" y="477"/>
                        </a:lnTo>
                        <a:lnTo>
                          <a:pt x="377" y="444"/>
                        </a:lnTo>
                        <a:lnTo>
                          <a:pt x="372" y="407"/>
                        </a:lnTo>
                        <a:lnTo>
                          <a:pt x="365" y="368"/>
                        </a:lnTo>
                        <a:lnTo>
                          <a:pt x="359" y="326"/>
                        </a:lnTo>
                        <a:lnTo>
                          <a:pt x="353" y="290"/>
                        </a:lnTo>
                        <a:lnTo>
                          <a:pt x="343" y="243"/>
                        </a:lnTo>
                        <a:lnTo>
                          <a:pt x="333" y="199"/>
                        </a:lnTo>
                        <a:lnTo>
                          <a:pt x="323" y="144"/>
                        </a:lnTo>
                        <a:lnTo>
                          <a:pt x="309" y="85"/>
                        </a:lnTo>
                        <a:lnTo>
                          <a:pt x="298" y="39"/>
                        </a:lnTo>
                        <a:lnTo>
                          <a:pt x="285" y="0"/>
                        </a:lnTo>
                        <a:close/>
                      </a:path>
                    </a:pathLst>
                  </a:custGeom>
                  <a:solidFill>
                    <a:srgbClr val="000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6870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3689" y="1332"/>
                    <a:ext cx="87" cy="251"/>
                    <a:chOff x="3689" y="1332"/>
                    <a:chExt cx="87" cy="251"/>
                  </a:xfrm>
                </p:grpSpPr>
                <p:grpSp>
                  <p:nvGrpSpPr>
                    <p:cNvPr id="26871" name="Group 2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9" y="1332"/>
                      <a:ext cx="87" cy="251"/>
                      <a:chOff x="3689" y="1332"/>
                      <a:chExt cx="87" cy="251"/>
                    </a:xfrm>
                  </p:grpSpPr>
                  <p:grpSp>
                    <p:nvGrpSpPr>
                      <p:cNvPr id="26872" name="Group 2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9" y="1332"/>
                        <a:ext cx="87" cy="251"/>
                        <a:chOff x="3689" y="1332"/>
                        <a:chExt cx="87" cy="251"/>
                      </a:xfrm>
                    </p:grpSpPr>
                    <p:sp>
                      <p:nvSpPr>
                        <p:cNvPr id="26873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89" y="1336"/>
                          <a:ext cx="38" cy="24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8" y="74"/>
                            </a:cxn>
                            <a:cxn ang="0">
                              <a:pos x="43" y="29"/>
                            </a:cxn>
                            <a:cxn ang="0">
                              <a:pos x="0" y="0"/>
                            </a:cxn>
                            <a:cxn ang="0">
                              <a:pos x="3" y="31"/>
                            </a:cxn>
                            <a:cxn ang="0">
                              <a:pos x="10" y="64"/>
                            </a:cxn>
                            <a:cxn ang="0">
                              <a:pos x="16" y="99"/>
                            </a:cxn>
                            <a:cxn ang="0">
                              <a:pos x="23" y="140"/>
                            </a:cxn>
                            <a:cxn ang="0">
                              <a:pos x="32" y="189"/>
                            </a:cxn>
                            <a:cxn ang="0">
                              <a:pos x="43" y="235"/>
                            </a:cxn>
                            <a:cxn ang="0">
                              <a:pos x="51" y="274"/>
                            </a:cxn>
                            <a:cxn ang="0">
                              <a:pos x="59" y="312"/>
                            </a:cxn>
                            <a:cxn ang="0">
                              <a:pos x="68" y="353"/>
                            </a:cxn>
                            <a:cxn ang="0">
                              <a:pos x="78" y="398"/>
                            </a:cxn>
                            <a:cxn ang="0">
                              <a:pos x="86" y="445"/>
                            </a:cxn>
                            <a:cxn ang="0">
                              <a:pos x="96" y="496"/>
                            </a:cxn>
                            <a:cxn ang="0">
                              <a:pos x="101" y="524"/>
                            </a:cxn>
                            <a:cxn ang="0">
                              <a:pos x="106" y="560"/>
                            </a:cxn>
                            <a:cxn ang="0">
                              <a:pos x="111" y="603"/>
                            </a:cxn>
                            <a:cxn ang="0">
                              <a:pos x="115" y="643"/>
                            </a:cxn>
                            <a:cxn ang="0">
                              <a:pos x="123" y="694"/>
                            </a:cxn>
                            <a:cxn ang="0">
                              <a:pos x="129" y="747"/>
                            </a:cxn>
                            <a:cxn ang="0">
                              <a:pos x="134" y="789"/>
                            </a:cxn>
                            <a:cxn ang="0">
                              <a:pos x="135" y="831"/>
                            </a:cxn>
                            <a:cxn ang="0">
                              <a:pos x="137" y="866"/>
                            </a:cxn>
                            <a:cxn ang="0">
                              <a:pos x="140" y="911"/>
                            </a:cxn>
                            <a:cxn ang="0">
                              <a:pos x="142" y="960"/>
                            </a:cxn>
                            <a:cxn ang="0">
                              <a:pos x="140" y="1004"/>
                            </a:cxn>
                            <a:cxn ang="0">
                              <a:pos x="141" y="1057"/>
                            </a:cxn>
                            <a:cxn ang="0">
                              <a:pos x="143" y="1088"/>
                            </a:cxn>
                            <a:cxn ang="0">
                              <a:pos x="141" y="1114"/>
                            </a:cxn>
                            <a:cxn ang="0">
                              <a:pos x="139" y="1146"/>
                            </a:cxn>
                            <a:cxn ang="0">
                              <a:pos x="140" y="1169"/>
                            </a:cxn>
                            <a:cxn ang="0">
                              <a:pos x="144" y="1184"/>
                            </a:cxn>
                            <a:cxn ang="0">
                              <a:pos x="153" y="1198"/>
                            </a:cxn>
                            <a:cxn ang="0">
                              <a:pos x="165" y="1210"/>
                            </a:cxn>
                            <a:cxn ang="0">
                              <a:pos x="171" y="1179"/>
                            </a:cxn>
                            <a:cxn ang="0">
                              <a:pos x="175" y="1143"/>
                            </a:cxn>
                            <a:cxn ang="0">
                              <a:pos x="178" y="1104"/>
                            </a:cxn>
                            <a:cxn ang="0">
                              <a:pos x="182" y="1059"/>
                            </a:cxn>
                            <a:cxn ang="0">
                              <a:pos x="188" y="1004"/>
                            </a:cxn>
                            <a:cxn ang="0">
                              <a:pos x="191" y="941"/>
                            </a:cxn>
                            <a:cxn ang="0">
                              <a:pos x="185" y="886"/>
                            </a:cxn>
                            <a:cxn ang="0">
                              <a:pos x="184" y="829"/>
                            </a:cxn>
                            <a:cxn ang="0">
                              <a:pos x="178" y="768"/>
                            </a:cxn>
                            <a:cxn ang="0">
                              <a:pos x="171" y="715"/>
                            </a:cxn>
                            <a:cxn ang="0">
                              <a:pos x="166" y="665"/>
                            </a:cxn>
                            <a:cxn ang="0">
                              <a:pos x="162" y="620"/>
                            </a:cxn>
                            <a:cxn ang="0">
                              <a:pos x="158" y="575"/>
                            </a:cxn>
                            <a:cxn ang="0">
                              <a:pos x="155" y="537"/>
                            </a:cxn>
                            <a:cxn ang="0">
                              <a:pos x="153" y="496"/>
                            </a:cxn>
                            <a:cxn ang="0">
                              <a:pos x="147" y="451"/>
                            </a:cxn>
                            <a:cxn ang="0">
                              <a:pos x="141" y="401"/>
                            </a:cxn>
                            <a:cxn ang="0">
                              <a:pos x="128" y="359"/>
                            </a:cxn>
                            <a:cxn ang="0">
                              <a:pos x="116" y="315"/>
                            </a:cxn>
                            <a:cxn ang="0">
                              <a:pos x="106" y="279"/>
                            </a:cxn>
                            <a:cxn ang="0">
                              <a:pos x="99" y="244"/>
                            </a:cxn>
                            <a:cxn ang="0">
                              <a:pos x="93" y="204"/>
                            </a:cxn>
                            <a:cxn ang="0">
                              <a:pos x="87" y="164"/>
                            </a:cxn>
                            <a:cxn ang="0">
                              <a:pos x="73" y="119"/>
                            </a:cxn>
                            <a:cxn ang="0">
                              <a:pos x="58" y="74"/>
                            </a:cxn>
                          </a:cxnLst>
                          <a:rect l="0" t="0" r="r" b="b"/>
                          <a:pathLst>
                            <a:path w="191" h="1210">
                              <a:moveTo>
                                <a:pt x="58" y="74"/>
                              </a:moveTo>
                              <a:lnTo>
                                <a:pt x="43" y="29"/>
                              </a:lnTo>
                              <a:lnTo>
                                <a:pt x="0" y="0"/>
                              </a:lnTo>
                              <a:lnTo>
                                <a:pt x="3" y="31"/>
                              </a:lnTo>
                              <a:lnTo>
                                <a:pt x="10" y="64"/>
                              </a:lnTo>
                              <a:lnTo>
                                <a:pt x="16" y="99"/>
                              </a:lnTo>
                              <a:lnTo>
                                <a:pt x="23" y="140"/>
                              </a:lnTo>
                              <a:lnTo>
                                <a:pt x="32" y="189"/>
                              </a:lnTo>
                              <a:lnTo>
                                <a:pt x="43" y="235"/>
                              </a:lnTo>
                              <a:lnTo>
                                <a:pt x="51" y="274"/>
                              </a:lnTo>
                              <a:lnTo>
                                <a:pt x="59" y="312"/>
                              </a:lnTo>
                              <a:lnTo>
                                <a:pt x="68" y="353"/>
                              </a:lnTo>
                              <a:lnTo>
                                <a:pt x="78" y="398"/>
                              </a:lnTo>
                              <a:lnTo>
                                <a:pt x="86" y="445"/>
                              </a:lnTo>
                              <a:lnTo>
                                <a:pt x="96" y="496"/>
                              </a:lnTo>
                              <a:lnTo>
                                <a:pt x="101" y="524"/>
                              </a:lnTo>
                              <a:lnTo>
                                <a:pt x="106" y="560"/>
                              </a:lnTo>
                              <a:lnTo>
                                <a:pt x="111" y="603"/>
                              </a:lnTo>
                              <a:lnTo>
                                <a:pt x="115" y="643"/>
                              </a:lnTo>
                              <a:lnTo>
                                <a:pt x="123" y="694"/>
                              </a:lnTo>
                              <a:lnTo>
                                <a:pt x="129" y="747"/>
                              </a:lnTo>
                              <a:lnTo>
                                <a:pt x="134" y="789"/>
                              </a:lnTo>
                              <a:lnTo>
                                <a:pt x="135" y="831"/>
                              </a:lnTo>
                              <a:lnTo>
                                <a:pt x="137" y="866"/>
                              </a:lnTo>
                              <a:lnTo>
                                <a:pt x="140" y="911"/>
                              </a:lnTo>
                              <a:lnTo>
                                <a:pt x="142" y="960"/>
                              </a:lnTo>
                              <a:lnTo>
                                <a:pt x="140" y="1004"/>
                              </a:lnTo>
                              <a:lnTo>
                                <a:pt x="141" y="1057"/>
                              </a:lnTo>
                              <a:lnTo>
                                <a:pt x="143" y="1088"/>
                              </a:lnTo>
                              <a:lnTo>
                                <a:pt x="141" y="1114"/>
                              </a:lnTo>
                              <a:lnTo>
                                <a:pt x="139" y="1146"/>
                              </a:lnTo>
                              <a:lnTo>
                                <a:pt x="140" y="1169"/>
                              </a:lnTo>
                              <a:lnTo>
                                <a:pt x="144" y="1184"/>
                              </a:lnTo>
                              <a:lnTo>
                                <a:pt x="153" y="1198"/>
                              </a:lnTo>
                              <a:lnTo>
                                <a:pt x="165" y="1210"/>
                              </a:lnTo>
                              <a:lnTo>
                                <a:pt x="171" y="1179"/>
                              </a:lnTo>
                              <a:lnTo>
                                <a:pt x="175" y="1143"/>
                              </a:lnTo>
                              <a:lnTo>
                                <a:pt x="178" y="1104"/>
                              </a:lnTo>
                              <a:lnTo>
                                <a:pt x="182" y="1059"/>
                              </a:lnTo>
                              <a:lnTo>
                                <a:pt x="188" y="1004"/>
                              </a:lnTo>
                              <a:lnTo>
                                <a:pt x="191" y="941"/>
                              </a:lnTo>
                              <a:lnTo>
                                <a:pt x="185" y="886"/>
                              </a:lnTo>
                              <a:lnTo>
                                <a:pt x="184" y="829"/>
                              </a:lnTo>
                              <a:lnTo>
                                <a:pt x="178" y="768"/>
                              </a:lnTo>
                              <a:lnTo>
                                <a:pt x="171" y="715"/>
                              </a:lnTo>
                              <a:lnTo>
                                <a:pt x="166" y="665"/>
                              </a:lnTo>
                              <a:lnTo>
                                <a:pt x="162" y="620"/>
                              </a:lnTo>
                              <a:lnTo>
                                <a:pt x="158" y="575"/>
                              </a:lnTo>
                              <a:lnTo>
                                <a:pt x="155" y="537"/>
                              </a:lnTo>
                              <a:lnTo>
                                <a:pt x="153" y="496"/>
                              </a:lnTo>
                              <a:lnTo>
                                <a:pt x="147" y="451"/>
                              </a:lnTo>
                              <a:lnTo>
                                <a:pt x="141" y="401"/>
                              </a:lnTo>
                              <a:lnTo>
                                <a:pt x="128" y="359"/>
                              </a:lnTo>
                              <a:lnTo>
                                <a:pt x="116" y="315"/>
                              </a:lnTo>
                              <a:lnTo>
                                <a:pt x="106" y="279"/>
                              </a:lnTo>
                              <a:lnTo>
                                <a:pt x="99" y="244"/>
                              </a:lnTo>
                              <a:lnTo>
                                <a:pt x="93" y="204"/>
                              </a:lnTo>
                              <a:lnTo>
                                <a:pt x="87" y="164"/>
                              </a:lnTo>
                              <a:lnTo>
                                <a:pt x="73" y="119"/>
                              </a:lnTo>
                              <a:lnTo>
                                <a:pt x="58" y="7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6874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6" y="1332"/>
                          <a:ext cx="40" cy="25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0"/>
                            </a:cxn>
                            <a:cxn ang="0">
                              <a:pos x="30" y="82"/>
                            </a:cxn>
                            <a:cxn ang="0">
                              <a:pos x="43" y="156"/>
                            </a:cxn>
                            <a:cxn ang="0">
                              <a:pos x="64" y="252"/>
                            </a:cxn>
                            <a:cxn ang="0">
                              <a:pos x="83" y="351"/>
                            </a:cxn>
                            <a:cxn ang="0">
                              <a:pos x="97" y="449"/>
                            </a:cxn>
                            <a:cxn ang="0">
                              <a:pos x="116" y="542"/>
                            </a:cxn>
                            <a:cxn ang="0">
                              <a:pos x="119" y="641"/>
                            </a:cxn>
                            <a:cxn ang="0">
                              <a:pos x="126" y="739"/>
                            </a:cxn>
                            <a:cxn ang="0">
                              <a:pos x="133" y="867"/>
                            </a:cxn>
                            <a:cxn ang="0">
                              <a:pos x="148" y="975"/>
                            </a:cxn>
                            <a:cxn ang="0">
                              <a:pos x="150" y="1068"/>
                            </a:cxn>
                            <a:cxn ang="0">
                              <a:pos x="145" y="1175"/>
                            </a:cxn>
                            <a:cxn ang="0">
                              <a:pos x="140" y="1254"/>
                            </a:cxn>
                            <a:cxn ang="0">
                              <a:pos x="171" y="1240"/>
                            </a:cxn>
                            <a:cxn ang="0">
                              <a:pos x="192" y="1222"/>
                            </a:cxn>
                            <a:cxn ang="0">
                              <a:pos x="192" y="1179"/>
                            </a:cxn>
                            <a:cxn ang="0">
                              <a:pos x="192" y="1106"/>
                            </a:cxn>
                            <a:cxn ang="0">
                              <a:pos x="198" y="1045"/>
                            </a:cxn>
                            <a:cxn ang="0">
                              <a:pos x="194" y="979"/>
                            </a:cxn>
                            <a:cxn ang="0">
                              <a:pos x="191" y="922"/>
                            </a:cxn>
                            <a:cxn ang="0">
                              <a:pos x="180" y="863"/>
                            </a:cxn>
                            <a:cxn ang="0">
                              <a:pos x="177" y="794"/>
                            </a:cxn>
                            <a:cxn ang="0">
                              <a:pos x="174" y="715"/>
                            </a:cxn>
                            <a:cxn ang="0">
                              <a:pos x="165" y="628"/>
                            </a:cxn>
                            <a:cxn ang="0">
                              <a:pos x="157" y="543"/>
                            </a:cxn>
                            <a:cxn ang="0">
                              <a:pos x="149" y="477"/>
                            </a:cxn>
                            <a:cxn ang="0">
                              <a:pos x="139" y="407"/>
                            </a:cxn>
                            <a:cxn ang="0">
                              <a:pos x="126" y="326"/>
                            </a:cxn>
                            <a:cxn ang="0">
                              <a:pos x="110" y="243"/>
                            </a:cxn>
                            <a:cxn ang="0">
                              <a:pos x="90" y="144"/>
                            </a:cxn>
                            <a:cxn ang="0">
                              <a:pos x="64" y="39"/>
                            </a:cxn>
                          </a:cxnLst>
                          <a:rect l="0" t="0" r="r" b="b"/>
                          <a:pathLst>
                            <a:path w="198" h="1254">
                              <a:moveTo>
                                <a:pt x="51" y="0"/>
                              </a:moveTo>
                              <a:lnTo>
                                <a:pt x="0" y="40"/>
                              </a:lnTo>
                              <a:lnTo>
                                <a:pt x="17" y="60"/>
                              </a:lnTo>
                              <a:lnTo>
                                <a:pt x="30" y="82"/>
                              </a:lnTo>
                              <a:lnTo>
                                <a:pt x="37" y="112"/>
                              </a:lnTo>
                              <a:lnTo>
                                <a:pt x="43" y="156"/>
                              </a:lnTo>
                              <a:lnTo>
                                <a:pt x="52" y="198"/>
                              </a:lnTo>
                              <a:lnTo>
                                <a:pt x="64" y="252"/>
                              </a:lnTo>
                              <a:lnTo>
                                <a:pt x="73" y="305"/>
                              </a:lnTo>
                              <a:lnTo>
                                <a:pt x="83" y="351"/>
                              </a:lnTo>
                              <a:lnTo>
                                <a:pt x="90" y="403"/>
                              </a:lnTo>
                              <a:lnTo>
                                <a:pt x="97" y="449"/>
                              </a:lnTo>
                              <a:lnTo>
                                <a:pt x="107" y="500"/>
                              </a:lnTo>
                              <a:lnTo>
                                <a:pt x="116" y="542"/>
                              </a:lnTo>
                              <a:lnTo>
                                <a:pt x="123" y="592"/>
                              </a:lnTo>
                              <a:lnTo>
                                <a:pt x="119" y="641"/>
                              </a:lnTo>
                              <a:lnTo>
                                <a:pt x="123" y="684"/>
                              </a:lnTo>
                              <a:lnTo>
                                <a:pt x="126" y="739"/>
                              </a:lnTo>
                              <a:lnTo>
                                <a:pt x="128" y="800"/>
                              </a:lnTo>
                              <a:lnTo>
                                <a:pt x="133" y="867"/>
                              </a:lnTo>
                              <a:lnTo>
                                <a:pt x="141" y="931"/>
                              </a:lnTo>
                              <a:lnTo>
                                <a:pt x="148" y="975"/>
                              </a:lnTo>
                              <a:lnTo>
                                <a:pt x="148" y="1017"/>
                              </a:lnTo>
                              <a:lnTo>
                                <a:pt x="150" y="1068"/>
                              </a:lnTo>
                              <a:lnTo>
                                <a:pt x="146" y="1127"/>
                              </a:lnTo>
                              <a:lnTo>
                                <a:pt x="145" y="1175"/>
                              </a:lnTo>
                              <a:lnTo>
                                <a:pt x="139" y="1218"/>
                              </a:lnTo>
                              <a:lnTo>
                                <a:pt x="140" y="1254"/>
                              </a:lnTo>
                              <a:lnTo>
                                <a:pt x="159" y="1247"/>
                              </a:lnTo>
                              <a:lnTo>
                                <a:pt x="171" y="1240"/>
                              </a:lnTo>
                              <a:lnTo>
                                <a:pt x="183" y="1232"/>
                              </a:lnTo>
                              <a:lnTo>
                                <a:pt x="192" y="1222"/>
                              </a:lnTo>
                              <a:lnTo>
                                <a:pt x="194" y="1212"/>
                              </a:lnTo>
                              <a:lnTo>
                                <a:pt x="192" y="1179"/>
                              </a:lnTo>
                              <a:lnTo>
                                <a:pt x="190" y="1148"/>
                              </a:lnTo>
                              <a:lnTo>
                                <a:pt x="192" y="1106"/>
                              </a:lnTo>
                              <a:lnTo>
                                <a:pt x="195" y="1074"/>
                              </a:lnTo>
                              <a:lnTo>
                                <a:pt x="198" y="1045"/>
                              </a:lnTo>
                              <a:lnTo>
                                <a:pt x="196" y="1017"/>
                              </a:lnTo>
                              <a:lnTo>
                                <a:pt x="194" y="979"/>
                              </a:lnTo>
                              <a:lnTo>
                                <a:pt x="193" y="952"/>
                              </a:lnTo>
                              <a:lnTo>
                                <a:pt x="191" y="922"/>
                              </a:lnTo>
                              <a:lnTo>
                                <a:pt x="185" y="894"/>
                              </a:lnTo>
                              <a:lnTo>
                                <a:pt x="180" y="863"/>
                              </a:lnTo>
                              <a:lnTo>
                                <a:pt x="179" y="825"/>
                              </a:lnTo>
                              <a:lnTo>
                                <a:pt x="177" y="794"/>
                              </a:lnTo>
                              <a:lnTo>
                                <a:pt x="176" y="755"/>
                              </a:lnTo>
                              <a:lnTo>
                                <a:pt x="174" y="715"/>
                              </a:lnTo>
                              <a:lnTo>
                                <a:pt x="170" y="674"/>
                              </a:lnTo>
                              <a:lnTo>
                                <a:pt x="165" y="628"/>
                              </a:lnTo>
                              <a:lnTo>
                                <a:pt x="161" y="584"/>
                              </a:lnTo>
                              <a:lnTo>
                                <a:pt x="157" y="543"/>
                              </a:lnTo>
                              <a:lnTo>
                                <a:pt x="153" y="512"/>
                              </a:lnTo>
                              <a:lnTo>
                                <a:pt x="149" y="477"/>
                              </a:lnTo>
                              <a:lnTo>
                                <a:pt x="145" y="444"/>
                              </a:lnTo>
                              <a:lnTo>
                                <a:pt x="139" y="407"/>
                              </a:lnTo>
                              <a:lnTo>
                                <a:pt x="133" y="368"/>
                              </a:lnTo>
                              <a:lnTo>
                                <a:pt x="126" y="326"/>
                              </a:lnTo>
                              <a:lnTo>
                                <a:pt x="120" y="290"/>
                              </a:lnTo>
                              <a:lnTo>
                                <a:pt x="110" y="243"/>
                              </a:lnTo>
                              <a:lnTo>
                                <a:pt x="100" y="199"/>
                              </a:lnTo>
                              <a:lnTo>
                                <a:pt x="90" y="144"/>
                              </a:lnTo>
                              <a:lnTo>
                                <a:pt x="76" y="85"/>
                              </a:lnTo>
                              <a:lnTo>
                                <a:pt x="64" y="39"/>
                              </a:lnTo>
                              <a:lnTo>
                                <a:pt x="5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4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  <p:sp>
                    <p:nvSpPr>
                      <p:cNvPr id="26875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8" y="1342"/>
                        <a:ext cx="43" cy="24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81" y="60"/>
                          </a:cxn>
                          <a:cxn ang="0">
                            <a:pos x="95" y="116"/>
                          </a:cxn>
                          <a:cxn ang="0">
                            <a:pos x="113" y="166"/>
                          </a:cxn>
                          <a:cxn ang="0">
                            <a:pos x="131" y="228"/>
                          </a:cxn>
                          <a:cxn ang="0">
                            <a:pos x="142" y="295"/>
                          </a:cxn>
                          <a:cxn ang="0">
                            <a:pos x="158" y="368"/>
                          </a:cxn>
                          <a:cxn ang="0">
                            <a:pos x="172" y="427"/>
                          </a:cxn>
                          <a:cxn ang="0">
                            <a:pos x="183" y="474"/>
                          </a:cxn>
                          <a:cxn ang="0">
                            <a:pos x="188" y="529"/>
                          </a:cxn>
                          <a:cxn ang="0">
                            <a:pos x="195" y="603"/>
                          </a:cxn>
                          <a:cxn ang="0">
                            <a:pos x="204" y="676"/>
                          </a:cxn>
                          <a:cxn ang="0">
                            <a:pos x="211" y="743"/>
                          </a:cxn>
                          <a:cxn ang="0">
                            <a:pos x="216" y="834"/>
                          </a:cxn>
                          <a:cxn ang="0">
                            <a:pos x="217" y="906"/>
                          </a:cxn>
                          <a:cxn ang="0">
                            <a:pos x="214" y="989"/>
                          </a:cxn>
                          <a:cxn ang="0">
                            <a:pos x="213" y="1068"/>
                          </a:cxn>
                          <a:cxn ang="0">
                            <a:pos x="209" y="1132"/>
                          </a:cxn>
                          <a:cxn ang="0">
                            <a:pos x="202" y="1172"/>
                          </a:cxn>
                          <a:cxn ang="0">
                            <a:pos x="207" y="1206"/>
                          </a:cxn>
                          <a:cxn ang="0">
                            <a:pos x="161" y="1195"/>
                          </a:cxn>
                          <a:cxn ang="0">
                            <a:pos x="123" y="1180"/>
                          </a:cxn>
                          <a:cxn ang="0">
                            <a:pos x="133" y="1113"/>
                          </a:cxn>
                          <a:cxn ang="0">
                            <a:pos x="140" y="1029"/>
                          </a:cxn>
                          <a:cxn ang="0">
                            <a:pos x="149" y="911"/>
                          </a:cxn>
                          <a:cxn ang="0">
                            <a:pos x="142" y="799"/>
                          </a:cxn>
                          <a:cxn ang="0">
                            <a:pos x="130" y="686"/>
                          </a:cxn>
                          <a:cxn ang="0">
                            <a:pos x="120" y="590"/>
                          </a:cxn>
                          <a:cxn ang="0">
                            <a:pos x="113" y="507"/>
                          </a:cxn>
                          <a:cxn ang="0">
                            <a:pos x="105" y="421"/>
                          </a:cxn>
                          <a:cxn ang="0">
                            <a:pos x="85" y="329"/>
                          </a:cxn>
                          <a:cxn ang="0">
                            <a:pos x="63" y="249"/>
                          </a:cxn>
                          <a:cxn ang="0">
                            <a:pos x="51" y="174"/>
                          </a:cxn>
                          <a:cxn ang="0">
                            <a:pos x="31" y="89"/>
                          </a:cxn>
                        </a:cxnLst>
                        <a:rect l="0" t="0" r="r" b="b"/>
                        <a:pathLst>
                          <a:path w="217" h="1206">
                            <a:moveTo>
                              <a:pt x="16" y="44"/>
                            </a:moveTo>
                            <a:lnTo>
                              <a:pt x="0" y="0"/>
                            </a:lnTo>
                            <a:lnTo>
                              <a:pt x="77" y="29"/>
                            </a:lnTo>
                            <a:lnTo>
                              <a:pt x="81" y="60"/>
                            </a:lnTo>
                            <a:lnTo>
                              <a:pt x="86" y="86"/>
                            </a:lnTo>
                            <a:lnTo>
                              <a:pt x="95" y="116"/>
                            </a:lnTo>
                            <a:lnTo>
                              <a:pt x="104" y="140"/>
                            </a:lnTo>
                            <a:lnTo>
                              <a:pt x="113" y="166"/>
                            </a:lnTo>
                            <a:lnTo>
                              <a:pt x="124" y="198"/>
                            </a:lnTo>
                            <a:lnTo>
                              <a:pt x="131" y="228"/>
                            </a:lnTo>
                            <a:lnTo>
                              <a:pt x="136" y="261"/>
                            </a:lnTo>
                            <a:lnTo>
                              <a:pt x="142" y="295"/>
                            </a:lnTo>
                            <a:lnTo>
                              <a:pt x="148" y="331"/>
                            </a:lnTo>
                            <a:lnTo>
                              <a:pt x="158" y="368"/>
                            </a:lnTo>
                            <a:lnTo>
                              <a:pt x="163" y="395"/>
                            </a:lnTo>
                            <a:lnTo>
                              <a:pt x="172" y="427"/>
                            </a:lnTo>
                            <a:lnTo>
                              <a:pt x="178" y="450"/>
                            </a:lnTo>
                            <a:lnTo>
                              <a:pt x="183" y="474"/>
                            </a:lnTo>
                            <a:lnTo>
                              <a:pt x="186" y="502"/>
                            </a:lnTo>
                            <a:lnTo>
                              <a:pt x="188" y="529"/>
                            </a:lnTo>
                            <a:lnTo>
                              <a:pt x="190" y="562"/>
                            </a:lnTo>
                            <a:lnTo>
                              <a:pt x="195" y="603"/>
                            </a:lnTo>
                            <a:lnTo>
                              <a:pt x="200" y="638"/>
                            </a:lnTo>
                            <a:lnTo>
                              <a:pt x="204" y="676"/>
                            </a:lnTo>
                            <a:lnTo>
                              <a:pt x="209" y="711"/>
                            </a:lnTo>
                            <a:lnTo>
                              <a:pt x="211" y="743"/>
                            </a:lnTo>
                            <a:lnTo>
                              <a:pt x="215" y="796"/>
                            </a:lnTo>
                            <a:lnTo>
                              <a:pt x="216" y="834"/>
                            </a:lnTo>
                            <a:lnTo>
                              <a:pt x="216" y="878"/>
                            </a:lnTo>
                            <a:lnTo>
                              <a:pt x="217" y="906"/>
                            </a:lnTo>
                            <a:lnTo>
                              <a:pt x="216" y="945"/>
                            </a:lnTo>
                            <a:lnTo>
                              <a:pt x="214" y="989"/>
                            </a:lnTo>
                            <a:lnTo>
                              <a:pt x="210" y="1025"/>
                            </a:lnTo>
                            <a:lnTo>
                              <a:pt x="213" y="1068"/>
                            </a:lnTo>
                            <a:lnTo>
                              <a:pt x="214" y="1108"/>
                            </a:lnTo>
                            <a:lnTo>
                              <a:pt x="209" y="1132"/>
                            </a:lnTo>
                            <a:lnTo>
                              <a:pt x="206" y="1157"/>
                            </a:lnTo>
                            <a:lnTo>
                              <a:pt x="202" y="1172"/>
                            </a:lnTo>
                            <a:lnTo>
                              <a:pt x="203" y="1191"/>
                            </a:lnTo>
                            <a:lnTo>
                              <a:pt x="207" y="1206"/>
                            </a:lnTo>
                            <a:lnTo>
                              <a:pt x="178" y="1201"/>
                            </a:lnTo>
                            <a:lnTo>
                              <a:pt x="161" y="1195"/>
                            </a:lnTo>
                            <a:lnTo>
                              <a:pt x="141" y="1188"/>
                            </a:lnTo>
                            <a:lnTo>
                              <a:pt x="123" y="1180"/>
                            </a:lnTo>
                            <a:lnTo>
                              <a:pt x="130" y="1149"/>
                            </a:lnTo>
                            <a:lnTo>
                              <a:pt x="133" y="1113"/>
                            </a:lnTo>
                            <a:lnTo>
                              <a:pt x="136" y="1074"/>
                            </a:lnTo>
                            <a:lnTo>
                              <a:pt x="140" y="1029"/>
                            </a:lnTo>
                            <a:lnTo>
                              <a:pt x="146" y="974"/>
                            </a:lnTo>
                            <a:lnTo>
                              <a:pt x="149" y="911"/>
                            </a:lnTo>
                            <a:lnTo>
                              <a:pt x="144" y="856"/>
                            </a:lnTo>
                            <a:lnTo>
                              <a:pt x="142" y="799"/>
                            </a:lnTo>
                            <a:lnTo>
                              <a:pt x="136" y="738"/>
                            </a:lnTo>
                            <a:lnTo>
                              <a:pt x="130" y="686"/>
                            </a:lnTo>
                            <a:lnTo>
                              <a:pt x="124" y="635"/>
                            </a:lnTo>
                            <a:lnTo>
                              <a:pt x="120" y="590"/>
                            </a:lnTo>
                            <a:lnTo>
                              <a:pt x="117" y="546"/>
                            </a:lnTo>
                            <a:lnTo>
                              <a:pt x="113" y="507"/>
                            </a:lnTo>
                            <a:lnTo>
                              <a:pt x="111" y="466"/>
                            </a:lnTo>
                            <a:lnTo>
                              <a:pt x="105" y="421"/>
                            </a:lnTo>
                            <a:lnTo>
                              <a:pt x="98" y="371"/>
                            </a:lnTo>
                            <a:lnTo>
                              <a:pt x="85" y="329"/>
                            </a:lnTo>
                            <a:lnTo>
                              <a:pt x="73" y="286"/>
                            </a:lnTo>
                            <a:lnTo>
                              <a:pt x="63" y="249"/>
                            </a:lnTo>
                            <a:lnTo>
                              <a:pt x="56" y="214"/>
                            </a:lnTo>
                            <a:lnTo>
                              <a:pt x="51" y="174"/>
                            </a:lnTo>
                            <a:lnTo>
                              <a:pt x="45" y="134"/>
                            </a:lnTo>
                            <a:lnTo>
                              <a:pt x="31" y="89"/>
                            </a:lnTo>
                            <a:lnTo>
                              <a:pt x="16" y="44"/>
                            </a:lnTo>
                            <a:close/>
                          </a:path>
                        </a:pathLst>
                      </a:custGeom>
                      <a:solidFill>
                        <a:srgbClr val="404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6876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3728" y="1350"/>
                      <a:ext cx="29" cy="2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3" y="35"/>
                        </a:cxn>
                        <a:cxn ang="0">
                          <a:pos x="27" y="68"/>
                        </a:cxn>
                        <a:cxn ang="0">
                          <a:pos x="39" y="103"/>
                        </a:cxn>
                        <a:cxn ang="0">
                          <a:pos x="50" y="141"/>
                        </a:cxn>
                        <a:cxn ang="0">
                          <a:pos x="57" y="177"/>
                        </a:cxn>
                        <a:cxn ang="0">
                          <a:pos x="66" y="214"/>
                        </a:cxn>
                        <a:cxn ang="0">
                          <a:pos x="74" y="259"/>
                        </a:cxn>
                        <a:cxn ang="0">
                          <a:pos x="83" y="314"/>
                        </a:cxn>
                        <a:cxn ang="0">
                          <a:pos x="93" y="370"/>
                        </a:cxn>
                        <a:cxn ang="0">
                          <a:pos x="99" y="407"/>
                        </a:cxn>
                        <a:cxn ang="0">
                          <a:pos x="107" y="456"/>
                        </a:cxn>
                        <a:cxn ang="0">
                          <a:pos x="113" y="503"/>
                        </a:cxn>
                        <a:cxn ang="0">
                          <a:pos x="117" y="549"/>
                        </a:cxn>
                        <a:cxn ang="0">
                          <a:pos x="120" y="598"/>
                        </a:cxn>
                        <a:cxn ang="0">
                          <a:pos x="123" y="648"/>
                        </a:cxn>
                        <a:cxn ang="0">
                          <a:pos x="126" y="705"/>
                        </a:cxn>
                        <a:cxn ang="0">
                          <a:pos x="131" y="759"/>
                        </a:cxn>
                        <a:cxn ang="0">
                          <a:pos x="135" y="817"/>
                        </a:cxn>
                        <a:cxn ang="0">
                          <a:pos x="138" y="860"/>
                        </a:cxn>
                        <a:cxn ang="0">
                          <a:pos x="143" y="897"/>
                        </a:cxn>
                        <a:cxn ang="0">
                          <a:pos x="146" y="944"/>
                        </a:cxn>
                        <a:cxn ang="0">
                          <a:pos x="145" y="990"/>
                        </a:cxn>
                        <a:cxn ang="0">
                          <a:pos x="142" y="1035"/>
                        </a:cxn>
                        <a:cxn ang="0">
                          <a:pos x="140" y="1088"/>
                        </a:cxn>
                      </a:cxnLst>
                      <a:rect l="0" t="0" r="r" b="b"/>
                      <a:pathLst>
                        <a:path w="146" h="1088">
                          <a:moveTo>
                            <a:pt x="0" y="0"/>
                          </a:moveTo>
                          <a:lnTo>
                            <a:pt x="13" y="35"/>
                          </a:lnTo>
                          <a:lnTo>
                            <a:pt x="27" y="68"/>
                          </a:lnTo>
                          <a:lnTo>
                            <a:pt x="39" y="103"/>
                          </a:lnTo>
                          <a:lnTo>
                            <a:pt x="50" y="141"/>
                          </a:lnTo>
                          <a:lnTo>
                            <a:pt x="57" y="177"/>
                          </a:lnTo>
                          <a:lnTo>
                            <a:pt x="66" y="214"/>
                          </a:lnTo>
                          <a:lnTo>
                            <a:pt x="74" y="259"/>
                          </a:lnTo>
                          <a:lnTo>
                            <a:pt x="83" y="314"/>
                          </a:lnTo>
                          <a:lnTo>
                            <a:pt x="93" y="370"/>
                          </a:lnTo>
                          <a:lnTo>
                            <a:pt x="99" y="407"/>
                          </a:lnTo>
                          <a:lnTo>
                            <a:pt x="107" y="456"/>
                          </a:lnTo>
                          <a:lnTo>
                            <a:pt x="113" y="503"/>
                          </a:lnTo>
                          <a:lnTo>
                            <a:pt x="117" y="549"/>
                          </a:lnTo>
                          <a:lnTo>
                            <a:pt x="120" y="598"/>
                          </a:lnTo>
                          <a:lnTo>
                            <a:pt x="123" y="648"/>
                          </a:lnTo>
                          <a:lnTo>
                            <a:pt x="126" y="705"/>
                          </a:lnTo>
                          <a:lnTo>
                            <a:pt x="131" y="759"/>
                          </a:lnTo>
                          <a:lnTo>
                            <a:pt x="135" y="817"/>
                          </a:lnTo>
                          <a:lnTo>
                            <a:pt x="138" y="860"/>
                          </a:lnTo>
                          <a:lnTo>
                            <a:pt x="143" y="897"/>
                          </a:lnTo>
                          <a:lnTo>
                            <a:pt x="146" y="944"/>
                          </a:lnTo>
                          <a:lnTo>
                            <a:pt x="145" y="990"/>
                          </a:lnTo>
                          <a:lnTo>
                            <a:pt x="142" y="1035"/>
                          </a:lnTo>
                          <a:lnTo>
                            <a:pt x="140" y="1088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C0C0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26877" name="Freeform 253"/>
                <p:cNvSpPr>
                  <a:spLocks/>
                </p:cNvSpPr>
                <p:nvPr/>
              </p:nvSpPr>
              <p:spPr bwMode="auto">
                <a:xfrm rot="19198529" flipH="1">
                  <a:off x="3683" y="2775"/>
                  <a:ext cx="122" cy="33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0" y="83"/>
                    </a:cxn>
                    <a:cxn ang="0">
                      <a:pos x="23" y="159"/>
                    </a:cxn>
                    <a:cxn ang="0">
                      <a:pos x="43" y="254"/>
                    </a:cxn>
                    <a:cxn ang="0">
                      <a:pos x="60" y="331"/>
                    </a:cxn>
                    <a:cxn ang="0">
                      <a:pos x="79" y="417"/>
                    </a:cxn>
                    <a:cxn ang="0">
                      <a:pos x="97" y="515"/>
                    </a:cxn>
                    <a:cxn ang="0">
                      <a:pos x="107" y="579"/>
                    </a:cxn>
                    <a:cxn ang="0">
                      <a:pos x="115" y="662"/>
                    </a:cxn>
                    <a:cxn ang="0">
                      <a:pos x="129" y="766"/>
                    </a:cxn>
                    <a:cxn ang="0">
                      <a:pos x="135" y="850"/>
                    </a:cxn>
                    <a:cxn ang="0">
                      <a:pos x="140" y="932"/>
                    </a:cxn>
                    <a:cxn ang="0">
                      <a:pos x="140" y="1023"/>
                    </a:cxn>
                    <a:cxn ang="0">
                      <a:pos x="143" y="1107"/>
                    </a:cxn>
                    <a:cxn ang="0">
                      <a:pos x="139" y="1165"/>
                    </a:cxn>
                    <a:cxn ang="0">
                      <a:pos x="146" y="1203"/>
                    </a:cxn>
                    <a:cxn ang="0">
                      <a:pos x="166" y="1229"/>
                    </a:cxn>
                    <a:cxn ang="0">
                      <a:pos x="202" y="1243"/>
                    </a:cxn>
                    <a:cxn ang="0">
                      <a:pos x="252" y="1255"/>
                    </a:cxn>
                    <a:cxn ang="0">
                      <a:pos x="307" y="1258"/>
                    </a:cxn>
                    <a:cxn ang="0">
                      <a:pos x="354" y="1257"/>
                    </a:cxn>
                    <a:cxn ang="0">
                      <a:pos x="392" y="1247"/>
                    </a:cxn>
                    <a:cxn ang="0">
                      <a:pos x="417" y="1232"/>
                    </a:cxn>
                    <a:cxn ang="0">
                      <a:pos x="428" y="1212"/>
                    </a:cxn>
                    <a:cxn ang="0">
                      <a:pos x="424" y="1148"/>
                    </a:cxn>
                    <a:cxn ang="0">
                      <a:pos x="429" y="1074"/>
                    </a:cxn>
                    <a:cxn ang="0">
                      <a:pos x="430" y="1017"/>
                    </a:cxn>
                    <a:cxn ang="0">
                      <a:pos x="427" y="952"/>
                    </a:cxn>
                    <a:cxn ang="0">
                      <a:pos x="419" y="894"/>
                    </a:cxn>
                    <a:cxn ang="0">
                      <a:pos x="413" y="825"/>
                    </a:cxn>
                    <a:cxn ang="0">
                      <a:pos x="410" y="755"/>
                    </a:cxn>
                    <a:cxn ang="0">
                      <a:pos x="404" y="674"/>
                    </a:cxn>
                    <a:cxn ang="0">
                      <a:pos x="395" y="584"/>
                    </a:cxn>
                    <a:cxn ang="0">
                      <a:pos x="387" y="512"/>
                    </a:cxn>
                    <a:cxn ang="0">
                      <a:pos x="377" y="444"/>
                    </a:cxn>
                    <a:cxn ang="0">
                      <a:pos x="365" y="368"/>
                    </a:cxn>
                    <a:cxn ang="0">
                      <a:pos x="353" y="290"/>
                    </a:cxn>
                    <a:cxn ang="0">
                      <a:pos x="333" y="199"/>
                    </a:cxn>
                    <a:cxn ang="0">
                      <a:pos x="309" y="85"/>
                    </a:cxn>
                    <a:cxn ang="0">
                      <a:pos x="285" y="0"/>
                    </a:cxn>
                  </a:cxnLst>
                  <a:rect l="0" t="0" r="r" b="b"/>
                  <a:pathLst>
                    <a:path w="432" h="1259">
                      <a:moveTo>
                        <a:pt x="285" y="0"/>
                      </a:moveTo>
                      <a:lnTo>
                        <a:pt x="0" y="19"/>
                      </a:lnTo>
                      <a:lnTo>
                        <a:pt x="3" y="50"/>
                      </a:lnTo>
                      <a:lnTo>
                        <a:pt x="10" y="83"/>
                      </a:lnTo>
                      <a:lnTo>
                        <a:pt x="16" y="119"/>
                      </a:lnTo>
                      <a:lnTo>
                        <a:pt x="23" y="159"/>
                      </a:lnTo>
                      <a:lnTo>
                        <a:pt x="32" y="208"/>
                      </a:lnTo>
                      <a:lnTo>
                        <a:pt x="43" y="254"/>
                      </a:lnTo>
                      <a:lnTo>
                        <a:pt x="52" y="293"/>
                      </a:lnTo>
                      <a:lnTo>
                        <a:pt x="60" y="331"/>
                      </a:lnTo>
                      <a:lnTo>
                        <a:pt x="69" y="372"/>
                      </a:lnTo>
                      <a:lnTo>
                        <a:pt x="79" y="417"/>
                      </a:lnTo>
                      <a:lnTo>
                        <a:pt x="87" y="464"/>
                      </a:lnTo>
                      <a:lnTo>
                        <a:pt x="97" y="515"/>
                      </a:lnTo>
                      <a:lnTo>
                        <a:pt x="102" y="543"/>
                      </a:lnTo>
                      <a:lnTo>
                        <a:pt x="107" y="579"/>
                      </a:lnTo>
                      <a:lnTo>
                        <a:pt x="111" y="623"/>
                      </a:lnTo>
                      <a:lnTo>
                        <a:pt x="115" y="662"/>
                      </a:lnTo>
                      <a:lnTo>
                        <a:pt x="123" y="713"/>
                      </a:lnTo>
                      <a:lnTo>
                        <a:pt x="129" y="766"/>
                      </a:lnTo>
                      <a:lnTo>
                        <a:pt x="134" y="808"/>
                      </a:lnTo>
                      <a:lnTo>
                        <a:pt x="135" y="850"/>
                      </a:lnTo>
                      <a:lnTo>
                        <a:pt x="137" y="885"/>
                      </a:lnTo>
                      <a:lnTo>
                        <a:pt x="140" y="932"/>
                      </a:lnTo>
                      <a:lnTo>
                        <a:pt x="142" y="979"/>
                      </a:lnTo>
                      <a:lnTo>
                        <a:pt x="140" y="1023"/>
                      </a:lnTo>
                      <a:lnTo>
                        <a:pt x="141" y="1076"/>
                      </a:lnTo>
                      <a:lnTo>
                        <a:pt x="143" y="1107"/>
                      </a:lnTo>
                      <a:lnTo>
                        <a:pt x="141" y="1133"/>
                      </a:lnTo>
                      <a:lnTo>
                        <a:pt x="139" y="1165"/>
                      </a:lnTo>
                      <a:lnTo>
                        <a:pt x="140" y="1188"/>
                      </a:lnTo>
                      <a:lnTo>
                        <a:pt x="146" y="1203"/>
                      </a:lnTo>
                      <a:lnTo>
                        <a:pt x="154" y="1217"/>
                      </a:lnTo>
                      <a:lnTo>
                        <a:pt x="166" y="1229"/>
                      </a:lnTo>
                      <a:lnTo>
                        <a:pt x="184" y="1237"/>
                      </a:lnTo>
                      <a:lnTo>
                        <a:pt x="202" y="1243"/>
                      </a:lnTo>
                      <a:lnTo>
                        <a:pt x="223" y="1249"/>
                      </a:lnTo>
                      <a:lnTo>
                        <a:pt x="252" y="1255"/>
                      </a:lnTo>
                      <a:lnTo>
                        <a:pt x="280" y="1256"/>
                      </a:lnTo>
                      <a:lnTo>
                        <a:pt x="307" y="1258"/>
                      </a:lnTo>
                      <a:lnTo>
                        <a:pt x="332" y="1259"/>
                      </a:lnTo>
                      <a:lnTo>
                        <a:pt x="354" y="1257"/>
                      </a:lnTo>
                      <a:lnTo>
                        <a:pt x="373" y="1254"/>
                      </a:lnTo>
                      <a:lnTo>
                        <a:pt x="392" y="1247"/>
                      </a:lnTo>
                      <a:lnTo>
                        <a:pt x="405" y="1240"/>
                      </a:lnTo>
                      <a:lnTo>
                        <a:pt x="417" y="1232"/>
                      </a:lnTo>
                      <a:lnTo>
                        <a:pt x="426" y="1222"/>
                      </a:lnTo>
                      <a:lnTo>
                        <a:pt x="428" y="1212"/>
                      </a:lnTo>
                      <a:lnTo>
                        <a:pt x="426" y="1179"/>
                      </a:lnTo>
                      <a:lnTo>
                        <a:pt x="424" y="1148"/>
                      </a:lnTo>
                      <a:lnTo>
                        <a:pt x="426" y="1106"/>
                      </a:lnTo>
                      <a:lnTo>
                        <a:pt x="429" y="1074"/>
                      </a:lnTo>
                      <a:lnTo>
                        <a:pt x="432" y="1045"/>
                      </a:lnTo>
                      <a:lnTo>
                        <a:pt x="430" y="1017"/>
                      </a:lnTo>
                      <a:lnTo>
                        <a:pt x="428" y="979"/>
                      </a:lnTo>
                      <a:lnTo>
                        <a:pt x="427" y="952"/>
                      </a:lnTo>
                      <a:lnTo>
                        <a:pt x="425" y="922"/>
                      </a:lnTo>
                      <a:lnTo>
                        <a:pt x="419" y="894"/>
                      </a:lnTo>
                      <a:lnTo>
                        <a:pt x="414" y="863"/>
                      </a:lnTo>
                      <a:lnTo>
                        <a:pt x="413" y="825"/>
                      </a:lnTo>
                      <a:lnTo>
                        <a:pt x="411" y="794"/>
                      </a:lnTo>
                      <a:lnTo>
                        <a:pt x="410" y="755"/>
                      </a:lnTo>
                      <a:lnTo>
                        <a:pt x="408" y="715"/>
                      </a:lnTo>
                      <a:lnTo>
                        <a:pt x="404" y="674"/>
                      </a:lnTo>
                      <a:lnTo>
                        <a:pt x="399" y="628"/>
                      </a:lnTo>
                      <a:lnTo>
                        <a:pt x="395" y="584"/>
                      </a:lnTo>
                      <a:lnTo>
                        <a:pt x="391" y="543"/>
                      </a:lnTo>
                      <a:lnTo>
                        <a:pt x="387" y="512"/>
                      </a:lnTo>
                      <a:lnTo>
                        <a:pt x="382" y="477"/>
                      </a:lnTo>
                      <a:lnTo>
                        <a:pt x="377" y="444"/>
                      </a:lnTo>
                      <a:lnTo>
                        <a:pt x="372" y="407"/>
                      </a:lnTo>
                      <a:lnTo>
                        <a:pt x="365" y="368"/>
                      </a:lnTo>
                      <a:lnTo>
                        <a:pt x="359" y="326"/>
                      </a:lnTo>
                      <a:lnTo>
                        <a:pt x="353" y="290"/>
                      </a:lnTo>
                      <a:lnTo>
                        <a:pt x="343" y="243"/>
                      </a:lnTo>
                      <a:lnTo>
                        <a:pt x="333" y="199"/>
                      </a:lnTo>
                      <a:lnTo>
                        <a:pt x="323" y="144"/>
                      </a:lnTo>
                      <a:lnTo>
                        <a:pt x="309" y="85"/>
                      </a:lnTo>
                      <a:lnTo>
                        <a:pt x="298" y="39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6878" name="Group 254"/>
                <p:cNvGrpSpPr>
                  <a:grpSpLocks/>
                </p:cNvGrpSpPr>
                <p:nvPr/>
              </p:nvGrpSpPr>
              <p:grpSpPr bwMode="auto">
                <a:xfrm rot="19198529" flipH="1">
                  <a:off x="3682" y="2775"/>
                  <a:ext cx="123" cy="331"/>
                  <a:chOff x="3689" y="1332"/>
                  <a:chExt cx="87" cy="251"/>
                </a:xfrm>
              </p:grpSpPr>
              <p:grpSp>
                <p:nvGrpSpPr>
                  <p:cNvPr id="26879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3689" y="1332"/>
                    <a:ext cx="87" cy="251"/>
                    <a:chOff x="3689" y="1332"/>
                    <a:chExt cx="87" cy="251"/>
                  </a:xfrm>
                </p:grpSpPr>
                <p:grpSp>
                  <p:nvGrpSpPr>
                    <p:cNvPr id="26880" name="Group 2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9" y="1332"/>
                      <a:ext cx="87" cy="251"/>
                      <a:chOff x="3689" y="1332"/>
                      <a:chExt cx="87" cy="251"/>
                    </a:xfrm>
                  </p:grpSpPr>
                  <p:sp>
                    <p:nvSpPr>
                      <p:cNvPr id="26881" name="Freeform 2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9" y="1336"/>
                        <a:ext cx="38" cy="2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74"/>
                          </a:cxn>
                          <a:cxn ang="0">
                            <a:pos x="43" y="29"/>
                          </a:cxn>
                          <a:cxn ang="0">
                            <a:pos x="0" y="0"/>
                          </a:cxn>
                          <a:cxn ang="0">
                            <a:pos x="3" y="31"/>
                          </a:cxn>
                          <a:cxn ang="0">
                            <a:pos x="10" y="64"/>
                          </a:cxn>
                          <a:cxn ang="0">
                            <a:pos x="16" y="99"/>
                          </a:cxn>
                          <a:cxn ang="0">
                            <a:pos x="23" y="140"/>
                          </a:cxn>
                          <a:cxn ang="0">
                            <a:pos x="32" y="189"/>
                          </a:cxn>
                          <a:cxn ang="0">
                            <a:pos x="43" y="235"/>
                          </a:cxn>
                          <a:cxn ang="0">
                            <a:pos x="51" y="274"/>
                          </a:cxn>
                          <a:cxn ang="0">
                            <a:pos x="59" y="312"/>
                          </a:cxn>
                          <a:cxn ang="0">
                            <a:pos x="68" y="353"/>
                          </a:cxn>
                          <a:cxn ang="0">
                            <a:pos x="78" y="398"/>
                          </a:cxn>
                          <a:cxn ang="0">
                            <a:pos x="86" y="445"/>
                          </a:cxn>
                          <a:cxn ang="0">
                            <a:pos x="96" y="496"/>
                          </a:cxn>
                          <a:cxn ang="0">
                            <a:pos x="101" y="524"/>
                          </a:cxn>
                          <a:cxn ang="0">
                            <a:pos x="106" y="560"/>
                          </a:cxn>
                          <a:cxn ang="0">
                            <a:pos x="111" y="603"/>
                          </a:cxn>
                          <a:cxn ang="0">
                            <a:pos x="115" y="643"/>
                          </a:cxn>
                          <a:cxn ang="0">
                            <a:pos x="123" y="694"/>
                          </a:cxn>
                          <a:cxn ang="0">
                            <a:pos x="129" y="747"/>
                          </a:cxn>
                          <a:cxn ang="0">
                            <a:pos x="134" y="789"/>
                          </a:cxn>
                          <a:cxn ang="0">
                            <a:pos x="135" y="831"/>
                          </a:cxn>
                          <a:cxn ang="0">
                            <a:pos x="137" y="866"/>
                          </a:cxn>
                          <a:cxn ang="0">
                            <a:pos x="140" y="911"/>
                          </a:cxn>
                          <a:cxn ang="0">
                            <a:pos x="142" y="960"/>
                          </a:cxn>
                          <a:cxn ang="0">
                            <a:pos x="140" y="1004"/>
                          </a:cxn>
                          <a:cxn ang="0">
                            <a:pos x="141" y="1057"/>
                          </a:cxn>
                          <a:cxn ang="0">
                            <a:pos x="143" y="1088"/>
                          </a:cxn>
                          <a:cxn ang="0">
                            <a:pos x="141" y="1114"/>
                          </a:cxn>
                          <a:cxn ang="0">
                            <a:pos x="139" y="1146"/>
                          </a:cxn>
                          <a:cxn ang="0">
                            <a:pos x="140" y="1169"/>
                          </a:cxn>
                          <a:cxn ang="0">
                            <a:pos x="144" y="1184"/>
                          </a:cxn>
                          <a:cxn ang="0">
                            <a:pos x="153" y="1198"/>
                          </a:cxn>
                          <a:cxn ang="0">
                            <a:pos x="165" y="1210"/>
                          </a:cxn>
                          <a:cxn ang="0">
                            <a:pos x="171" y="1179"/>
                          </a:cxn>
                          <a:cxn ang="0">
                            <a:pos x="175" y="1143"/>
                          </a:cxn>
                          <a:cxn ang="0">
                            <a:pos x="178" y="1104"/>
                          </a:cxn>
                          <a:cxn ang="0">
                            <a:pos x="182" y="1059"/>
                          </a:cxn>
                          <a:cxn ang="0">
                            <a:pos x="188" y="1004"/>
                          </a:cxn>
                          <a:cxn ang="0">
                            <a:pos x="191" y="941"/>
                          </a:cxn>
                          <a:cxn ang="0">
                            <a:pos x="185" y="886"/>
                          </a:cxn>
                          <a:cxn ang="0">
                            <a:pos x="184" y="829"/>
                          </a:cxn>
                          <a:cxn ang="0">
                            <a:pos x="178" y="768"/>
                          </a:cxn>
                          <a:cxn ang="0">
                            <a:pos x="171" y="715"/>
                          </a:cxn>
                          <a:cxn ang="0">
                            <a:pos x="166" y="665"/>
                          </a:cxn>
                          <a:cxn ang="0">
                            <a:pos x="162" y="620"/>
                          </a:cxn>
                          <a:cxn ang="0">
                            <a:pos x="158" y="575"/>
                          </a:cxn>
                          <a:cxn ang="0">
                            <a:pos x="155" y="537"/>
                          </a:cxn>
                          <a:cxn ang="0">
                            <a:pos x="153" y="496"/>
                          </a:cxn>
                          <a:cxn ang="0">
                            <a:pos x="147" y="451"/>
                          </a:cxn>
                          <a:cxn ang="0">
                            <a:pos x="141" y="401"/>
                          </a:cxn>
                          <a:cxn ang="0">
                            <a:pos x="128" y="359"/>
                          </a:cxn>
                          <a:cxn ang="0">
                            <a:pos x="116" y="315"/>
                          </a:cxn>
                          <a:cxn ang="0">
                            <a:pos x="106" y="279"/>
                          </a:cxn>
                          <a:cxn ang="0">
                            <a:pos x="99" y="244"/>
                          </a:cxn>
                          <a:cxn ang="0">
                            <a:pos x="93" y="204"/>
                          </a:cxn>
                          <a:cxn ang="0">
                            <a:pos x="87" y="164"/>
                          </a:cxn>
                          <a:cxn ang="0">
                            <a:pos x="73" y="119"/>
                          </a:cxn>
                          <a:cxn ang="0">
                            <a:pos x="58" y="74"/>
                          </a:cxn>
                        </a:cxnLst>
                        <a:rect l="0" t="0" r="r" b="b"/>
                        <a:pathLst>
                          <a:path w="191" h="1210">
                            <a:moveTo>
                              <a:pt x="58" y="74"/>
                            </a:moveTo>
                            <a:lnTo>
                              <a:pt x="43" y="29"/>
                            </a:lnTo>
                            <a:lnTo>
                              <a:pt x="0" y="0"/>
                            </a:lnTo>
                            <a:lnTo>
                              <a:pt x="3" y="31"/>
                            </a:lnTo>
                            <a:lnTo>
                              <a:pt x="10" y="64"/>
                            </a:lnTo>
                            <a:lnTo>
                              <a:pt x="16" y="99"/>
                            </a:lnTo>
                            <a:lnTo>
                              <a:pt x="23" y="140"/>
                            </a:lnTo>
                            <a:lnTo>
                              <a:pt x="32" y="189"/>
                            </a:lnTo>
                            <a:lnTo>
                              <a:pt x="43" y="235"/>
                            </a:lnTo>
                            <a:lnTo>
                              <a:pt x="51" y="274"/>
                            </a:lnTo>
                            <a:lnTo>
                              <a:pt x="59" y="312"/>
                            </a:lnTo>
                            <a:lnTo>
                              <a:pt x="68" y="353"/>
                            </a:lnTo>
                            <a:lnTo>
                              <a:pt x="78" y="398"/>
                            </a:lnTo>
                            <a:lnTo>
                              <a:pt x="86" y="445"/>
                            </a:lnTo>
                            <a:lnTo>
                              <a:pt x="96" y="496"/>
                            </a:lnTo>
                            <a:lnTo>
                              <a:pt x="101" y="524"/>
                            </a:lnTo>
                            <a:lnTo>
                              <a:pt x="106" y="560"/>
                            </a:lnTo>
                            <a:lnTo>
                              <a:pt x="111" y="603"/>
                            </a:lnTo>
                            <a:lnTo>
                              <a:pt x="115" y="643"/>
                            </a:lnTo>
                            <a:lnTo>
                              <a:pt x="123" y="694"/>
                            </a:lnTo>
                            <a:lnTo>
                              <a:pt x="129" y="747"/>
                            </a:lnTo>
                            <a:lnTo>
                              <a:pt x="134" y="789"/>
                            </a:lnTo>
                            <a:lnTo>
                              <a:pt x="135" y="831"/>
                            </a:lnTo>
                            <a:lnTo>
                              <a:pt x="137" y="866"/>
                            </a:lnTo>
                            <a:lnTo>
                              <a:pt x="140" y="911"/>
                            </a:lnTo>
                            <a:lnTo>
                              <a:pt x="142" y="960"/>
                            </a:lnTo>
                            <a:lnTo>
                              <a:pt x="140" y="1004"/>
                            </a:lnTo>
                            <a:lnTo>
                              <a:pt x="141" y="1057"/>
                            </a:lnTo>
                            <a:lnTo>
                              <a:pt x="143" y="1088"/>
                            </a:lnTo>
                            <a:lnTo>
                              <a:pt x="141" y="1114"/>
                            </a:lnTo>
                            <a:lnTo>
                              <a:pt x="139" y="1146"/>
                            </a:lnTo>
                            <a:lnTo>
                              <a:pt x="140" y="1169"/>
                            </a:lnTo>
                            <a:lnTo>
                              <a:pt x="144" y="1184"/>
                            </a:lnTo>
                            <a:lnTo>
                              <a:pt x="153" y="1198"/>
                            </a:lnTo>
                            <a:lnTo>
                              <a:pt x="165" y="1210"/>
                            </a:lnTo>
                            <a:lnTo>
                              <a:pt x="171" y="1179"/>
                            </a:lnTo>
                            <a:lnTo>
                              <a:pt x="175" y="1143"/>
                            </a:lnTo>
                            <a:lnTo>
                              <a:pt x="178" y="1104"/>
                            </a:lnTo>
                            <a:lnTo>
                              <a:pt x="182" y="1059"/>
                            </a:lnTo>
                            <a:lnTo>
                              <a:pt x="188" y="1004"/>
                            </a:lnTo>
                            <a:lnTo>
                              <a:pt x="191" y="941"/>
                            </a:lnTo>
                            <a:lnTo>
                              <a:pt x="185" y="886"/>
                            </a:lnTo>
                            <a:lnTo>
                              <a:pt x="184" y="829"/>
                            </a:lnTo>
                            <a:lnTo>
                              <a:pt x="178" y="768"/>
                            </a:lnTo>
                            <a:lnTo>
                              <a:pt x="171" y="715"/>
                            </a:lnTo>
                            <a:lnTo>
                              <a:pt x="166" y="665"/>
                            </a:lnTo>
                            <a:lnTo>
                              <a:pt x="162" y="620"/>
                            </a:lnTo>
                            <a:lnTo>
                              <a:pt x="158" y="575"/>
                            </a:lnTo>
                            <a:lnTo>
                              <a:pt x="155" y="537"/>
                            </a:lnTo>
                            <a:lnTo>
                              <a:pt x="153" y="496"/>
                            </a:lnTo>
                            <a:lnTo>
                              <a:pt x="147" y="451"/>
                            </a:lnTo>
                            <a:lnTo>
                              <a:pt x="141" y="401"/>
                            </a:lnTo>
                            <a:lnTo>
                              <a:pt x="128" y="359"/>
                            </a:lnTo>
                            <a:lnTo>
                              <a:pt x="116" y="315"/>
                            </a:lnTo>
                            <a:lnTo>
                              <a:pt x="106" y="279"/>
                            </a:lnTo>
                            <a:lnTo>
                              <a:pt x="99" y="244"/>
                            </a:lnTo>
                            <a:lnTo>
                              <a:pt x="93" y="204"/>
                            </a:lnTo>
                            <a:lnTo>
                              <a:pt x="87" y="164"/>
                            </a:lnTo>
                            <a:lnTo>
                              <a:pt x="73" y="119"/>
                            </a:lnTo>
                            <a:lnTo>
                              <a:pt x="58" y="74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6882" name="Freeform 2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6" y="1332"/>
                        <a:ext cx="40" cy="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0"/>
                          </a:cxn>
                          <a:cxn ang="0">
                            <a:pos x="30" y="82"/>
                          </a:cxn>
                          <a:cxn ang="0">
                            <a:pos x="43" y="156"/>
                          </a:cxn>
                          <a:cxn ang="0">
                            <a:pos x="64" y="252"/>
                          </a:cxn>
                          <a:cxn ang="0">
                            <a:pos x="83" y="351"/>
                          </a:cxn>
                          <a:cxn ang="0">
                            <a:pos x="97" y="449"/>
                          </a:cxn>
                          <a:cxn ang="0">
                            <a:pos x="116" y="542"/>
                          </a:cxn>
                          <a:cxn ang="0">
                            <a:pos x="119" y="641"/>
                          </a:cxn>
                          <a:cxn ang="0">
                            <a:pos x="126" y="739"/>
                          </a:cxn>
                          <a:cxn ang="0">
                            <a:pos x="133" y="867"/>
                          </a:cxn>
                          <a:cxn ang="0">
                            <a:pos x="148" y="975"/>
                          </a:cxn>
                          <a:cxn ang="0">
                            <a:pos x="150" y="1068"/>
                          </a:cxn>
                          <a:cxn ang="0">
                            <a:pos x="145" y="1175"/>
                          </a:cxn>
                          <a:cxn ang="0">
                            <a:pos x="140" y="1254"/>
                          </a:cxn>
                          <a:cxn ang="0">
                            <a:pos x="171" y="1240"/>
                          </a:cxn>
                          <a:cxn ang="0">
                            <a:pos x="192" y="1222"/>
                          </a:cxn>
                          <a:cxn ang="0">
                            <a:pos x="192" y="1179"/>
                          </a:cxn>
                          <a:cxn ang="0">
                            <a:pos x="192" y="1106"/>
                          </a:cxn>
                          <a:cxn ang="0">
                            <a:pos x="198" y="1045"/>
                          </a:cxn>
                          <a:cxn ang="0">
                            <a:pos x="194" y="979"/>
                          </a:cxn>
                          <a:cxn ang="0">
                            <a:pos x="191" y="922"/>
                          </a:cxn>
                          <a:cxn ang="0">
                            <a:pos x="180" y="863"/>
                          </a:cxn>
                          <a:cxn ang="0">
                            <a:pos x="177" y="794"/>
                          </a:cxn>
                          <a:cxn ang="0">
                            <a:pos x="174" y="715"/>
                          </a:cxn>
                          <a:cxn ang="0">
                            <a:pos x="165" y="628"/>
                          </a:cxn>
                          <a:cxn ang="0">
                            <a:pos x="157" y="543"/>
                          </a:cxn>
                          <a:cxn ang="0">
                            <a:pos x="149" y="477"/>
                          </a:cxn>
                          <a:cxn ang="0">
                            <a:pos x="139" y="407"/>
                          </a:cxn>
                          <a:cxn ang="0">
                            <a:pos x="126" y="326"/>
                          </a:cxn>
                          <a:cxn ang="0">
                            <a:pos x="110" y="243"/>
                          </a:cxn>
                          <a:cxn ang="0">
                            <a:pos x="90" y="144"/>
                          </a:cxn>
                          <a:cxn ang="0">
                            <a:pos x="64" y="39"/>
                          </a:cxn>
                        </a:cxnLst>
                        <a:rect l="0" t="0" r="r" b="b"/>
                        <a:pathLst>
                          <a:path w="198" h="1254">
                            <a:moveTo>
                              <a:pt x="51" y="0"/>
                            </a:moveTo>
                            <a:lnTo>
                              <a:pt x="0" y="40"/>
                            </a:lnTo>
                            <a:lnTo>
                              <a:pt x="17" y="60"/>
                            </a:lnTo>
                            <a:lnTo>
                              <a:pt x="30" y="82"/>
                            </a:lnTo>
                            <a:lnTo>
                              <a:pt x="37" y="112"/>
                            </a:lnTo>
                            <a:lnTo>
                              <a:pt x="43" y="156"/>
                            </a:lnTo>
                            <a:lnTo>
                              <a:pt x="52" y="198"/>
                            </a:lnTo>
                            <a:lnTo>
                              <a:pt x="64" y="252"/>
                            </a:lnTo>
                            <a:lnTo>
                              <a:pt x="73" y="305"/>
                            </a:lnTo>
                            <a:lnTo>
                              <a:pt x="83" y="351"/>
                            </a:lnTo>
                            <a:lnTo>
                              <a:pt x="90" y="403"/>
                            </a:lnTo>
                            <a:lnTo>
                              <a:pt x="97" y="449"/>
                            </a:lnTo>
                            <a:lnTo>
                              <a:pt x="107" y="500"/>
                            </a:lnTo>
                            <a:lnTo>
                              <a:pt x="116" y="542"/>
                            </a:lnTo>
                            <a:lnTo>
                              <a:pt x="123" y="592"/>
                            </a:lnTo>
                            <a:lnTo>
                              <a:pt x="119" y="641"/>
                            </a:lnTo>
                            <a:lnTo>
                              <a:pt x="123" y="684"/>
                            </a:lnTo>
                            <a:lnTo>
                              <a:pt x="126" y="739"/>
                            </a:lnTo>
                            <a:lnTo>
                              <a:pt x="128" y="800"/>
                            </a:lnTo>
                            <a:lnTo>
                              <a:pt x="133" y="867"/>
                            </a:lnTo>
                            <a:lnTo>
                              <a:pt x="141" y="931"/>
                            </a:lnTo>
                            <a:lnTo>
                              <a:pt x="148" y="975"/>
                            </a:lnTo>
                            <a:lnTo>
                              <a:pt x="148" y="1017"/>
                            </a:lnTo>
                            <a:lnTo>
                              <a:pt x="150" y="1068"/>
                            </a:lnTo>
                            <a:lnTo>
                              <a:pt x="146" y="1127"/>
                            </a:lnTo>
                            <a:lnTo>
                              <a:pt x="145" y="1175"/>
                            </a:lnTo>
                            <a:lnTo>
                              <a:pt x="139" y="1218"/>
                            </a:lnTo>
                            <a:lnTo>
                              <a:pt x="140" y="1254"/>
                            </a:lnTo>
                            <a:lnTo>
                              <a:pt x="159" y="1247"/>
                            </a:lnTo>
                            <a:lnTo>
                              <a:pt x="171" y="1240"/>
                            </a:lnTo>
                            <a:lnTo>
                              <a:pt x="183" y="1232"/>
                            </a:lnTo>
                            <a:lnTo>
                              <a:pt x="192" y="1222"/>
                            </a:lnTo>
                            <a:lnTo>
                              <a:pt x="194" y="1212"/>
                            </a:lnTo>
                            <a:lnTo>
                              <a:pt x="192" y="1179"/>
                            </a:lnTo>
                            <a:lnTo>
                              <a:pt x="190" y="1148"/>
                            </a:lnTo>
                            <a:lnTo>
                              <a:pt x="192" y="1106"/>
                            </a:lnTo>
                            <a:lnTo>
                              <a:pt x="195" y="1074"/>
                            </a:lnTo>
                            <a:lnTo>
                              <a:pt x="198" y="1045"/>
                            </a:lnTo>
                            <a:lnTo>
                              <a:pt x="196" y="1017"/>
                            </a:lnTo>
                            <a:lnTo>
                              <a:pt x="194" y="979"/>
                            </a:lnTo>
                            <a:lnTo>
                              <a:pt x="193" y="952"/>
                            </a:lnTo>
                            <a:lnTo>
                              <a:pt x="191" y="922"/>
                            </a:lnTo>
                            <a:lnTo>
                              <a:pt x="185" y="894"/>
                            </a:lnTo>
                            <a:lnTo>
                              <a:pt x="180" y="863"/>
                            </a:lnTo>
                            <a:lnTo>
                              <a:pt x="179" y="825"/>
                            </a:lnTo>
                            <a:lnTo>
                              <a:pt x="177" y="794"/>
                            </a:lnTo>
                            <a:lnTo>
                              <a:pt x="176" y="755"/>
                            </a:lnTo>
                            <a:lnTo>
                              <a:pt x="174" y="715"/>
                            </a:lnTo>
                            <a:lnTo>
                              <a:pt x="170" y="674"/>
                            </a:lnTo>
                            <a:lnTo>
                              <a:pt x="165" y="628"/>
                            </a:lnTo>
                            <a:lnTo>
                              <a:pt x="161" y="584"/>
                            </a:lnTo>
                            <a:lnTo>
                              <a:pt x="157" y="543"/>
                            </a:lnTo>
                            <a:lnTo>
                              <a:pt x="153" y="512"/>
                            </a:lnTo>
                            <a:lnTo>
                              <a:pt x="149" y="477"/>
                            </a:lnTo>
                            <a:lnTo>
                              <a:pt x="145" y="444"/>
                            </a:lnTo>
                            <a:lnTo>
                              <a:pt x="139" y="407"/>
                            </a:lnTo>
                            <a:lnTo>
                              <a:pt x="133" y="368"/>
                            </a:lnTo>
                            <a:lnTo>
                              <a:pt x="126" y="326"/>
                            </a:lnTo>
                            <a:lnTo>
                              <a:pt x="120" y="290"/>
                            </a:lnTo>
                            <a:lnTo>
                              <a:pt x="110" y="243"/>
                            </a:lnTo>
                            <a:lnTo>
                              <a:pt x="100" y="199"/>
                            </a:lnTo>
                            <a:lnTo>
                              <a:pt x="90" y="144"/>
                            </a:lnTo>
                            <a:lnTo>
                              <a:pt x="76" y="85"/>
                            </a:lnTo>
                            <a:lnTo>
                              <a:pt x="64" y="39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6883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3698" y="1342"/>
                      <a:ext cx="43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81" y="60"/>
                        </a:cxn>
                        <a:cxn ang="0">
                          <a:pos x="95" y="116"/>
                        </a:cxn>
                        <a:cxn ang="0">
                          <a:pos x="113" y="166"/>
                        </a:cxn>
                        <a:cxn ang="0">
                          <a:pos x="131" y="228"/>
                        </a:cxn>
                        <a:cxn ang="0">
                          <a:pos x="142" y="295"/>
                        </a:cxn>
                        <a:cxn ang="0">
                          <a:pos x="158" y="368"/>
                        </a:cxn>
                        <a:cxn ang="0">
                          <a:pos x="172" y="427"/>
                        </a:cxn>
                        <a:cxn ang="0">
                          <a:pos x="183" y="474"/>
                        </a:cxn>
                        <a:cxn ang="0">
                          <a:pos x="188" y="529"/>
                        </a:cxn>
                        <a:cxn ang="0">
                          <a:pos x="195" y="603"/>
                        </a:cxn>
                        <a:cxn ang="0">
                          <a:pos x="204" y="676"/>
                        </a:cxn>
                        <a:cxn ang="0">
                          <a:pos x="211" y="743"/>
                        </a:cxn>
                        <a:cxn ang="0">
                          <a:pos x="216" y="834"/>
                        </a:cxn>
                        <a:cxn ang="0">
                          <a:pos x="217" y="906"/>
                        </a:cxn>
                        <a:cxn ang="0">
                          <a:pos x="214" y="989"/>
                        </a:cxn>
                        <a:cxn ang="0">
                          <a:pos x="213" y="1068"/>
                        </a:cxn>
                        <a:cxn ang="0">
                          <a:pos x="209" y="1132"/>
                        </a:cxn>
                        <a:cxn ang="0">
                          <a:pos x="202" y="1172"/>
                        </a:cxn>
                        <a:cxn ang="0">
                          <a:pos x="207" y="1206"/>
                        </a:cxn>
                        <a:cxn ang="0">
                          <a:pos x="161" y="1195"/>
                        </a:cxn>
                        <a:cxn ang="0">
                          <a:pos x="123" y="1180"/>
                        </a:cxn>
                        <a:cxn ang="0">
                          <a:pos x="133" y="1113"/>
                        </a:cxn>
                        <a:cxn ang="0">
                          <a:pos x="140" y="1029"/>
                        </a:cxn>
                        <a:cxn ang="0">
                          <a:pos x="149" y="911"/>
                        </a:cxn>
                        <a:cxn ang="0">
                          <a:pos x="142" y="799"/>
                        </a:cxn>
                        <a:cxn ang="0">
                          <a:pos x="130" y="686"/>
                        </a:cxn>
                        <a:cxn ang="0">
                          <a:pos x="120" y="590"/>
                        </a:cxn>
                        <a:cxn ang="0">
                          <a:pos x="113" y="507"/>
                        </a:cxn>
                        <a:cxn ang="0">
                          <a:pos x="105" y="421"/>
                        </a:cxn>
                        <a:cxn ang="0">
                          <a:pos x="85" y="329"/>
                        </a:cxn>
                        <a:cxn ang="0">
                          <a:pos x="63" y="249"/>
                        </a:cxn>
                        <a:cxn ang="0">
                          <a:pos x="51" y="174"/>
                        </a:cxn>
                        <a:cxn ang="0">
                          <a:pos x="31" y="89"/>
                        </a:cxn>
                      </a:cxnLst>
                      <a:rect l="0" t="0" r="r" b="b"/>
                      <a:pathLst>
                        <a:path w="217" h="1206">
                          <a:moveTo>
                            <a:pt x="16" y="44"/>
                          </a:moveTo>
                          <a:lnTo>
                            <a:pt x="0" y="0"/>
                          </a:lnTo>
                          <a:lnTo>
                            <a:pt x="77" y="29"/>
                          </a:lnTo>
                          <a:lnTo>
                            <a:pt x="81" y="60"/>
                          </a:lnTo>
                          <a:lnTo>
                            <a:pt x="86" y="86"/>
                          </a:lnTo>
                          <a:lnTo>
                            <a:pt x="95" y="116"/>
                          </a:lnTo>
                          <a:lnTo>
                            <a:pt x="104" y="140"/>
                          </a:lnTo>
                          <a:lnTo>
                            <a:pt x="113" y="166"/>
                          </a:lnTo>
                          <a:lnTo>
                            <a:pt x="124" y="198"/>
                          </a:lnTo>
                          <a:lnTo>
                            <a:pt x="131" y="228"/>
                          </a:lnTo>
                          <a:lnTo>
                            <a:pt x="136" y="261"/>
                          </a:lnTo>
                          <a:lnTo>
                            <a:pt x="142" y="295"/>
                          </a:lnTo>
                          <a:lnTo>
                            <a:pt x="148" y="331"/>
                          </a:lnTo>
                          <a:lnTo>
                            <a:pt x="158" y="368"/>
                          </a:lnTo>
                          <a:lnTo>
                            <a:pt x="163" y="395"/>
                          </a:lnTo>
                          <a:lnTo>
                            <a:pt x="172" y="427"/>
                          </a:lnTo>
                          <a:lnTo>
                            <a:pt x="178" y="450"/>
                          </a:lnTo>
                          <a:lnTo>
                            <a:pt x="183" y="474"/>
                          </a:lnTo>
                          <a:lnTo>
                            <a:pt x="186" y="502"/>
                          </a:lnTo>
                          <a:lnTo>
                            <a:pt x="188" y="529"/>
                          </a:lnTo>
                          <a:lnTo>
                            <a:pt x="190" y="562"/>
                          </a:lnTo>
                          <a:lnTo>
                            <a:pt x="195" y="603"/>
                          </a:lnTo>
                          <a:lnTo>
                            <a:pt x="200" y="638"/>
                          </a:lnTo>
                          <a:lnTo>
                            <a:pt x="204" y="676"/>
                          </a:lnTo>
                          <a:lnTo>
                            <a:pt x="209" y="711"/>
                          </a:lnTo>
                          <a:lnTo>
                            <a:pt x="211" y="743"/>
                          </a:lnTo>
                          <a:lnTo>
                            <a:pt x="215" y="796"/>
                          </a:lnTo>
                          <a:lnTo>
                            <a:pt x="216" y="834"/>
                          </a:lnTo>
                          <a:lnTo>
                            <a:pt x="216" y="878"/>
                          </a:lnTo>
                          <a:lnTo>
                            <a:pt x="217" y="906"/>
                          </a:lnTo>
                          <a:lnTo>
                            <a:pt x="216" y="945"/>
                          </a:lnTo>
                          <a:lnTo>
                            <a:pt x="214" y="989"/>
                          </a:lnTo>
                          <a:lnTo>
                            <a:pt x="210" y="1025"/>
                          </a:lnTo>
                          <a:lnTo>
                            <a:pt x="213" y="1068"/>
                          </a:lnTo>
                          <a:lnTo>
                            <a:pt x="214" y="1108"/>
                          </a:lnTo>
                          <a:lnTo>
                            <a:pt x="209" y="1132"/>
                          </a:lnTo>
                          <a:lnTo>
                            <a:pt x="206" y="1157"/>
                          </a:lnTo>
                          <a:lnTo>
                            <a:pt x="202" y="1172"/>
                          </a:lnTo>
                          <a:lnTo>
                            <a:pt x="203" y="1191"/>
                          </a:lnTo>
                          <a:lnTo>
                            <a:pt x="207" y="1206"/>
                          </a:lnTo>
                          <a:lnTo>
                            <a:pt x="178" y="1201"/>
                          </a:lnTo>
                          <a:lnTo>
                            <a:pt x="161" y="1195"/>
                          </a:lnTo>
                          <a:lnTo>
                            <a:pt x="141" y="1188"/>
                          </a:lnTo>
                          <a:lnTo>
                            <a:pt x="123" y="1180"/>
                          </a:lnTo>
                          <a:lnTo>
                            <a:pt x="130" y="1149"/>
                          </a:lnTo>
                          <a:lnTo>
                            <a:pt x="133" y="1113"/>
                          </a:lnTo>
                          <a:lnTo>
                            <a:pt x="136" y="1074"/>
                          </a:lnTo>
                          <a:lnTo>
                            <a:pt x="140" y="1029"/>
                          </a:lnTo>
                          <a:lnTo>
                            <a:pt x="146" y="974"/>
                          </a:lnTo>
                          <a:lnTo>
                            <a:pt x="149" y="911"/>
                          </a:lnTo>
                          <a:lnTo>
                            <a:pt x="144" y="856"/>
                          </a:lnTo>
                          <a:lnTo>
                            <a:pt x="142" y="799"/>
                          </a:lnTo>
                          <a:lnTo>
                            <a:pt x="136" y="738"/>
                          </a:lnTo>
                          <a:lnTo>
                            <a:pt x="130" y="686"/>
                          </a:lnTo>
                          <a:lnTo>
                            <a:pt x="124" y="635"/>
                          </a:lnTo>
                          <a:lnTo>
                            <a:pt x="120" y="590"/>
                          </a:lnTo>
                          <a:lnTo>
                            <a:pt x="117" y="546"/>
                          </a:lnTo>
                          <a:lnTo>
                            <a:pt x="113" y="507"/>
                          </a:lnTo>
                          <a:lnTo>
                            <a:pt x="111" y="466"/>
                          </a:lnTo>
                          <a:lnTo>
                            <a:pt x="105" y="421"/>
                          </a:lnTo>
                          <a:lnTo>
                            <a:pt x="98" y="371"/>
                          </a:lnTo>
                          <a:lnTo>
                            <a:pt x="85" y="329"/>
                          </a:lnTo>
                          <a:lnTo>
                            <a:pt x="73" y="286"/>
                          </a:lnTo>
                          <a:lnTo>
                            <a:pt x="63" y="249"/>
                          </a:lnTo>
                          <a:lnTo>
                            <a:pt x="56" y="214"/>
                          </a:lnTo>
                          <a:lnTo>
                            <a:pt x="51" y="174"/>
                          </a:lnTo>
                          <a:lnTo>
                            <a:pt x="45" y="134"/>
                          </a:lnTo>
                          <a:lnTo>
                            <a:pt x="31" y="89"/>
                          </a:lnTo>
                          <a:lnTo>
                            <a:pt x="16" y="44"/>
                          </a:lnTo>
                          <a:close/>
                        </a:path>
                      </a:pathLst>
                    </a:custGeom>
                    <a:solidFill>
                      <a:srgbClr val="404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26884" name="Freeform 260"/>
                  <p:cNvSpPr>
                    <a:spLocks/>
                  </p:cNvSpPr>
                  <p:nvPr/>
                </p:nvSpPr>
                <p:spPr bwMode="auto">
                  <a:xfrm>
                    <a:off x="3728" y="1350"/>
                    <a:ext cx="29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35"/>
                      </a:cxn>
                      <a:cxn ang="0">
                        <a:pos x="27" y="68"/>
                      </a:cxn>
                      <a:cxn ang="0">
                        <a:pos x="39" y="103"/>
                      </a:cxn>
                      <a:cxn ang="0">
                        <a:pos x="50" y="141"/>
                      </a:cxn>
                      <a:cxn ang="0">
                        <a:pos x="57" y="177"/>
                      </a:cxn>
                      <a:cxn ang="0">
                        <a:pos x="66" y="214"/>
                      </a:cxn>
                      <a:cxn ang="0">
                        <a:pos x="74" y="259"/>
                      </a:cxn>
                      <a:cxn ang="0">
                        <a:pos x="83" y="314"/>
                      </a:cxn>
                      <a:cxn ang="0">
                        <a:pos x="93" y="370"/>
                      </a:cxn>
                      <a:cxn ang="0">
                        <a:pos x="99" y="407"/>
                      </a:cxn>
                      <a:cxn ang="0">
                        <a:pos x="107" y="456"/>
                      </a:cxn>
                      <a:cxn ang="0">
                        <a:pos x="113" y="503"/>
                      </a:cxn>
                      <a:cxn ang="0">
                        <a:pos x="117" y="549"/>
                      </a:cxn>
                      <a:cxn ang="0">
                        <a:pos x="120" y="598"/>
                      </a:cxn>
                      <a:cxn ang="0">
                        <a:pos x="123" y="648"/>
                      </a:cxn>
                      <a:cxn ang="0">
                        <a:pos x="126" y="705"/>
                      </a:cxn>
                      <a:cxn ang="0">
                        <a:pos x="131" y="759"/>
                      </a:cxn>
                      <a:cxn ang="0">
                        <a:pos x="135" y="817"/>
                      </a:cxn>
                      <a:cxn ang="0">
                        <a:pos x="138" y="860"/>
                      </a:cxn>
                      <a:cxn ang="0">
                        <a:pos x="143" y="897"/>
                      </a:cxn>
                      <a:cxn ang="0">
                        <a:pos x="146" y="944"/>
                      </a:cxn>
                      <a:cxn ang="0">
                        <a:pos x="145" y="990"/>
                      </a:cxn>
                      <a:cxn ang="0">
                        <a:pos x="142" y="1035"/>
                      </a:cxn>
                      <a:cxn ang="0">
                        <a:pos x="140" y="1088"/>
                      </a:cxn>
                    </a:cxnLst>
                    <a:rect l="0" t="0" r="r" b="b"/>
                    <a:pathLst>
                      <a:path w="146" h="1088">
                        <a:moveTo>
                          <a:pt x="0" y="0"/>
                        </a:moveTo>
                        <a:lnTo>
                          <a:pt x="13" y="35"/>
                        </a:lnTo>
                        <a:lnTo>
                          <a:pt x="27" y="68"/>
                        </a:lnTo>
                        <a:lnTo>
                          <a:pt x="39" y="103"/>
                        </a:lnTo>
                        <a:lnTo>
                          <a:pt x="50" y="141"/>
                        </a:lnTo>
                        <a:lnTo>
                          <a:pt x="57" y="177"/>
                        </a:lnTo>
                        <a:lnTo>
                          <a:pt x="66" y="214"/>
                        </a:lnTo>
                        <a:lnTo>
                          <a:pt x="74" y="259"/>
                        </a:lnTo>
                        <a:lnTo>
                          <a:pt x="83" y="314"/>
                        </a:lnTo>
                        <a:lnTo>
                          <a:pt x="93" y="370"/>
                        </a:lnTo>
                        <a:lnTo>
                          <a:pt x="99" y="407"/>
                        </a:lnTo>
                        <a:lnTo>
                          <a:pt x="107" y="456"/>
                        </a:lnTo>
                        <a:lnTo>
                          <a:pt x="113" y="503"/>
                        </a:lnTo>
                        <a:lnTo>
                          <a:pt x="117" y="549"/>
                        </a:lnTo>
                        <a:lnTo>
                          <a:pt x="120" y="598"/>
                        </a:lnTo>
                        <a:lnTo>
                          <a:pt x="123" y="648"/>
                        </a:lnTo>
                        <a:lnTo>
                          <a:pt x="126" y="705"/>
                        </a:lnTo>
                        <a:lnTo>
                          <a:pt x="131" y="759"/>
                        </a:lnTo>
                        <a:lnTo>
                          <a:pt x="135" y="817"/>
                        </a:lnTo>
                        <a:lnTo>
                          <a:pt x="138" y="860"/>
                        </a:lnTo>
                        <a:lnTo>
                          <a:pt x="143" y="897"/>
                        </a:lnTo>
                        <a:lnTo>
                          <a:pt x="146" y="944"/>
                        </a:lnTo>
                        <a:lnTo>
                          <a:pt x="145" y="990"/>
                        </a:lnTo>
                        <a:lnTo>
                          <a:pt x="142" y="1035"/>
                        </a:lnTo>
                        <a:lnTo>
                          <a:pt x="140" y="1088"/>
                        </a:lnTo>
                      </a:path>
                    </a:pathLst>
                  </a:custGeom>
                  <a:noFill/>
                  <a:ln w="4763">
                    <a:solidFill>
                      <a:srgbClr val="C0C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26885" name="Freeform 261"/>
            <p:cNvSpPr>
              <a:spLocks/>
            </p:cNvSpPr>
            <p:nvPr/>
          </p:nvSpPr>
          <p:spPr bwMode="auto">
            <a:xfrm>
              <a:off x="2622" y="2809"/>
              <a:ext cx="682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40" y="76"/>
                </a:cxn>
                <a:cxn ang="0">
                  <a:pos x="304" y="10"/>
                </a:cxn>
                <a:cxn ang="0">
                  <a:pos x="428" y="18"/>
                </a:cxn>
                <a:cxn ang="0">
                  <a:pos x="576" y="59"/>
                </a:cxn>
                <a:cxn ang="0">
                  <a:pos x="682" y="207"/>
                </a:cxn>
              </a:cxnLst>
              <a:rect l="0" t="0" r="r" b="b"/>
              <a:pathLst>
                <a:path w="682" h="240">
                  <a:moveTo>
                    <a:pt x="0" y="240"/>
                  </a:moveTo>
                  <a:cubicBezTo>
                    <a:pt x="44" y="177"/>
                    <a:pt x="89" y="114"/>
                    <a:pt x="140" y="76"/>
                  </a:cubicBezTo>
                  <a:cubicBezTo>
                    <a:pt x="191" y="38"/>
                    <a:pt x="256" y="20"/>
                    <a:pt x="304" y="10"/>
                  </a:cubicBezTo>
                  <a:cubicBezTo>
                    <a:pt x="352" y="0"/>
                    <a:pt x="383" y="10"/>
                    <a:pt x="428" y="18"/>
                  </a:cubicBezTo>
                  <a:cubicBezTo>
                    <a:pt x="473" y="26"/>
                    <a:pt x="534" y="28"/>
                    <a:pt x="576" y="59"/>
                  </a:cubicBezTo>
                  <a:cubicBezTo>
                    <a:pt x="618" y="90"/>
                    <a:pt x="650" y="148"/>
                    <a:pt x="682" y="207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6886" name="Group 262"/>
          <p:cNvGrpSpPr>
            <a:grpSpLocks/>
          </p:cNvGrpSpPr>
          <p:nvPr/>
        </p:nvGrpSpPr>
        <p:grpSpPr bwMode="auto">
          <a:xfrm>
            <a:off x="3495675" y="2130425"/>
            <a:ext cx="1476375" cy="2384425"/>
            <a:chOff x="4376" y="2168"/>
            <a:chExt cx="1148" cy="1642"/>
          </a:xfrm>
        </p:grpSpPr>
        <p:sp>
          <p:nvSpPr>
            <p:cNvPr id="26887" name="Oval 263"/>
            <p:cNvSpPr>
              <a:spLocks noChangeArrowheads="1"/>
            </p:cNvSpPr>
            <p:nvPr/>
          </p:nvSpPr>
          <p:spPr bwMode="auto">
            <a:xfrm>
              <a:off x="4475" y="2873"/>
              <a:ext cx="886" cy="620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6888" name="Group 264"/>
            <p:cNvGrpSpPr>
              <a:grpSpLocks/>
            </p:cNvGrpSpPr>
            <p:nvPr/>
          </p:nvGrpSpPr>
          <p:grpSpPr bwMode="auto">
            <a:xfrm>
              <a:off x="4376" y="2168"/>
              <a:ext cx="1148" cy="1642"/>
              <a:chOff x="4826" y="2184"/>
              <a:chExt cx="1148" cy="1642"/>
            </a:xfrm>
          </p:grpSpPr>
          <p:grpSp>
            <p:nvGrpSpPr>
              <p:cNvPr id="26889" name="Group 265"/>
              <p:cNvGrpSpPr>
                <a:grpSpLocks/>
              </p:cNvGrpSpPr>
              <p:nvPr/>
            </p:nvGrpSpPr>
            <p:grpSpPr bwMode="auto">
              <a:xfrm>
                <a:off x="4962" y="2943"/>
                <a:ext cx="772" cy="883"/>
                <a:chOff x="3299" y="1630"/>
                <a:chExt cx="772" cy="1044"/>
              </a:xfrm>
            </p:grpSpPr>
            <p:sp>
              <p:nvSpPr>
                <p:cNvPr id="26890" name="Oval 266"/>
                <p:cNvSpPr>
                  <a:spLocks noChangeArrowheads="1"/>
                </p:cNvSpPr>
                <p:nvPr/>
              </p:nvSpPr>
              <p:spPr bwMode="auto">
                <a:xfrm>
                  <a:off x="3299" y="1799"/>
                  <a:ext cx="772" cy="875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aphicFrame>
              <p:nvGraphicFramePr>
                <p:cNvPr id="26891" name="Object 267"/>
                <p:cNvGraphicFramePr>
                  <a:graphicFrameLocks noChangeAspect="1"/>
                </p:cNvGraphicFramePr>
                <p:nvPr/>
              </p:nvGraphicFramePr>
              <p:xfrm>
                <a:off x="3397" y="1630"/>
                <a:ext cx="525" cy="1027"/>
              </p:xfrm>
              <a:graphic>
                <a:graphicData uri="http://schemas.openxmlformats.org/presentationml/2006/ole">
                  <p:oleObj spid="_x0000_s26891" name="Clip" r:id="rId5" imgW="2437920" imgH="4770360" progId="MS_ClipArt_Gallery.2">
                    <p:embed/>
                  </p:oleObj>
                </a:graphicData>
              </a:graphic>
            </p:graphicFrame>
          </p:grpSp>
          <p:grpSp>
            <p:nvGrpSpPr>
              <p:cNvPr id="26892" name="Group 268"/>
              <p:cNvGrpSpPr>
                <a:grpSpLocks/>
              </p:cNvGrpSpPr>
              <p:nvPr/>
            </p:nvGrpSpPr>
            <p:grpSpPr bwMode="auto">
              <a:xfrm>
                <a:off x="4826" y="2184"/>
                <a:ext cx="1148" cy="1085"/>
                <a:chOff x="3541" y="3016"/>
                <a:chExt cx="1148" cy="1085"/>
              </a:xfrm>
            </p:grpSpPr>
            <p:graphicFrame>
              <p:nvGraphicFramePr>
                <p:cNvPr id="26893" name="Object 269"/>
                <p:cNvGraphicFramePr>
                  <a:graphicFrameLocks noChangeAspect="1"/>
                </p:cNvGraphicFramePr>
                <p:nvPr/>
              </p:nvGraphicFramePr>
              <p:xfrm>
                <a:off x="3564" y="3195"/>
                <a:ext cx="1096" cy="787"/>
              </p:xfrm>
              <a:graphic>
                <a:graphicData uri="http://schemas.openxmlformats.org/presentationml/2006/ole">
                  <p:oleObj spid="_x0000_s26893" name="Clip" r:id="rId6" imgW="4495680" imgH="3344400" progId="MS_ClipArt_Gallery.2">
                    <p:embed/>
                  </p:oleObj>
                </a:graphicData>
              </a:graphic>
            </p:graphicFrame>
            <p:grpSp>
              <p:nvGrpSpPr>
                <p:cNvPr id="26894" name="Group 270"/>
                <p:cNvGrpSpPr>
                  <a:grpSpLocks/>
                </p:cNvGrpSpPr>
                <p:nvPr/>
              </p:nvGrpSpPr>
              <p:grpSpPr bwMode="auto">
                <a:xfrm>
                  <a:off x="4032" y="3314"/>
                  <a:ext cx="533" cy="562"/>
                  <a:chOff x="3692" y="1147"/>
                  <a:chExt cx="386" cy="462"/>
                </a:xfrm>
              </p:grpSpPr>
              <p:grpSp>
                <p:nvGrpSpPr>
                  <p:cNvPr id="26895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3706" y="1254"/>
                    <a:ext cx="372" cy="355"/>
                    <a:chOff x="3706" y="1254"/>
                    <a:chExt cx="372" cy="355"/>
                  </a:xfrm>
                </p:grpSpPr>
                <p:grpSp>
                  <p:nvGrpSpPr>
                    <p:cNvPr id="26896" name="Group 2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6" y="1254"/>
                      <a:ext cx="300" cy="75"/>
                      <a:chOff x="3706" y="1254"/>
                      <a:chExt cx="300" cy="75"/>
                    </a:xfrm>
                  </p:grpSpPr>
                  <p:grpSp>
                    <p:nvGrpSpPr>
                      <p:cNvPr id="26897" name="Group 2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41" y="1265"/>
                        <a:ext cx="65" cy="64"/>
                        <a:chOff x="3941" y="1265"/>
                        <a:chExt cx="65" cy="64"/>
                      </a:xfrm>
                    </p:grpSpPr>
                    <p:grpSp>
                      <p:nvGrpSpPr>
                        <p:cNvPr id="26898" name="Group 27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41" y="1265"/>
                          <a:ext cx="46" cy="40"/>
                          <a:chOff x="3941" y="1265"/>
                          <a:chExt cx="46" cy="40"/>
                        </a:xfrm>
                      </p:grpSpPr>
                      <p:sp>
                        <p:nvSpPr>
                          <p:cNvPr id="26899" name="Freeform 2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1" y="1268"/>
                            <a:ext cx="42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9"/>
                              </a:cxn>
                              <a:cxn ang="0">
                                <a:pos x="20" y="139"/>
                              </a:cxn>
                              <a:cxn ang="0">
                                <a:pos x="39" y="113"/>
                              </a:cxn>
                              <a:cxn ang="0">
                                <a:pos x="62" y="85"/>
                              </a:cxn>
                              <a:cxn ang="0">
                                <a:pos x="87" y="59"/>
                              </a:cxn>
                              <a:cxn ang="0">
                                <a:pos x="113" y="39"/>
                              </a:cxn>
                              <a:cxn ang="0">
                                <a:pos x="138" y="24"/>
                              </a:cxn>
                              <a:cxn ang="0">
                                <a:pos x="159" y="13"/>
                              </a:cxn>
                              <a:cxn ang="0">
                                <a:pos x="179" y="7"/>
                              </a:cxn>
                              <a:cxn ang="0">
                                <a:pos x="209" y="0"/>
                              </a:cxn>
                            </a:cxnLst>
                            <a:rect l="0" t="0" r="r" b="b"/>
                            <a:pathLst>
                              <a:path w="209" h="169">
                                <a:moveTo>
                                  <a:pt x="0" y="169"/>
                                </a:moveTo>
                                <a:lnTo>
                                  <a:pt x="20" y="139"/>
                                </a:lnTo>
                                <a:lnTo>
                                  <a:pt x="39" y="113"/>
                                </a:lnTo>
                                <a:lnTo>
                                  <a:pt x="62" y="85"/>
                                </a:lnTo>
                                <a:lnTo>
                                  <a:pt x="87" y="59"/>
                                </a:lnTo>
                                <a:lnTo>
                                  <a:pt x="113" y="39"/>
                                </a:lnTo>
                                <a:lnTo>
                                  <a:pt x="138" y="24"/>
                                </a:lnTo>
                                <a:lnTo>
                                  <a:pt x="159" y="13"/>
                                </a:lnTo>
                                <a:lnTo>
                                  <a:pt x="179" y="7"/>
                                </a:lnTo>
                                <a:lnTo>
                                  <a:pt x="209" y="0"/>
                                </a:lnTo>
                              </a:path>
                            </a:pathLst>
                          </a:custGeom>
                          <a:noFill/>
                          <a:ln w="26988">
                            <a:solidFill>
                              <a:srgbClr val="60006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900" name="Freeform 2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6" y="1271"/>
                            <a:ext cx="41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8"/>
                              </a:cxn>
                              <a:cxn ang="0">
                                <a:pos x="20" y="138"/>
                              </a:cxn>
                              <a:cxn ang="0">
                                <a:pos x="39" y="112"/>
                              </a:cxn>
                              <a:cxn ang="0">
                                <a:pos x="62" y="84"/>
                              </a:cxn>
                              <a:cxn ang="0">
                                <a:pos x="87" y="59"/>
                              </a:cxn>
                              <a:cxn ang="0">
                                <a:pos x="114" y="38"/>
                              </a:cxn>
                              <a:cxn ang="0">
                                <a:pos x="138" y="23"/>
                              </a:cxn>
                              <a:cxn ang="0">
                                <a:pos x="164" y="12"/>
                              </a:cxn>
                              <a:cxn ang="0">
                                <a:pos x="187" y="4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8">
                                <a:moveTo>
                                  <a:pt x="0" y="168"/>
                                </a:moveTo>
                                <a:lnTo>
                                  <a:pt x="20" y="138"/>
                                </a:lnTo>
                                <a:lnTo>
                                  <a:pt x="39" y="112"/>
                                </a:lnTo>
                                <a:lnTo>
                                  <a:pt x="62" y="84"/>
                                </a:lnTo>
                                <a:lnTo>
                                  <a:pt x="87" y="59"/>
                                </a:lnTo>
                                <a:lnTo>
                                  <a:pt x="114" y="38"/>
                                </a:lnTo>
                                <a:lnTo>
                                  <a:pt x="138" y="23"/>
                                </a:lnTo>
                                <a:lnTo>
                                  <a:pt x="164" y="12"/>
                                </a:lnTo>
                                <a:lnTo>
                                  <a:pt x="187" y="4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901" name="Freeform 2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1" y="1265"/>
                            <a:ext cx="41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8"/>
                              </a:cxn>
                              <a:cxn ang="0">
                                <a:pos x="20" y="138"/>
                              </a:cxn>
                              <a:cxn ang="0">
                                <a:pos x="39" y="112"/>
                              </a:cxn>
                              <a:cxn ang="0">
                                <a:pos x="62" y="84"/>
                              </a:cxn>
                              <a:cxn ang="0">
                                <a:pos x="87" y="58"/>
                              </a:cxn>
                              <a:cxn ang="0">
                                <a:pos x="113" y="38"/>
                              </a:cxn>
                              <a:cxn ang="0">
                                <a:pos x="138" y="23"/>
                              </a:cxn>
                              <a:cxn ang="0">
                                <a:pos x="164" y="12"/>
                              </a:cxn>
                              <a:cxn ang="0">
                                <a:pos x="188" y="3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8">
                                <a:moveTo>
                                  <a:pt x="0" y="168"/>
                                </a:moveTo>
                                <a:lnTo>
                                  <a:pt x="20" y="138"/>
                                </a:lnTo>
                                <a:lnTo>
                                  <a:pt x="39" y="112"/>
                                </a:lnTo>
                                <a:lnTo>
                                  <a:pt x="62" y="84"/>
                                </a:lnTo>
                                <a:lnTo>
                                  <a:pt x="87" y="58"/>
                                </a:lnTo>
                                <a:lnTo>
                                  <a:pt x="113" y="38"/>
                                </a:lnTo>
                                <a:lnTo>
                                  <a:pt x="138" y="23"/>
                                </a:lnTo>
                                <a:lnTo>
                                  <a:pt x="164" y="12"/>
                                </a:lnTo>
                                <a:lnTo>
                                  <a:pt x="188" y="3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A000A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6902" name="Group 2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59" y="1289"/>
                          <a:ext cx="47" cy="40"/>
                          <a:chOff x="3959" y="1289"/>
                          <a:chExt cx="47" cy="40"/>
                        </a:xfrm>
                      </p:grpSpPr>
                      <p:sp>
                        <p:nvSpPr>
                          <p:cNvPr id="26903" name="Freeform 2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1292"/>
                            <a:ext cx="42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8"/>
                              </a:cxn>
                              <a:cxn ang="0">
                                <a:pos x="19" y="138"/>
                              </a:cxn>
                              <a:cxn ang="0">
                                <a:pos x="39" y="112"/>
                              </a:cxn>
                              <a:cxn ang="0">
                                <a:pos x="61" y="85"/>
                              </a:cxn>
                              <a:cxn ang="0">
                                <a:pos x="86" y="59"/>
                              </a:cxn>
                              <a:cxn ang="0">
                                <a:pos x="112" y="39"/>
                              </a:cxn>
                              <a:cxn ang="0">
                                <a:pos x="137" y="24"/>
                              </a:cxn>
                              <a:cxn ang="0">
                                <a:pos x="157" y="13"/>
                              </a:cxn>
                              <a:cxn ang="0">
                                <a:pos x="178" y="6"/>
                              </a:cxn>
                              <a:cxn ang="0">
                                <a:pos x="209" y="0"/>
                              </a:cxn>
                            </a:cxnLst>
                            <a:rect l="0" t="0" r="r" b="b"/>
                            <a:pathLst>
                              <a:path w="209" h="168">
                                <a:moveTo>
                                  <a:pt x="0" y="168"/>
                                </a:moveTo>
                                <a:lnTo>
                                  <a:pt x="19" y="138"/>
                                </a:lnTo>
                                <a:lnTo>
                                  <a:pt x="39" y="112"/>
                                </a:lnTo>
                                <a:lnTo>
                                  <a:pt x="61" y="85"/>
                                </a:lnTo>
                                <a:lnTo>
                                  <a:pt x="86" y="59"/>
                                </a:lnTo>
                                <a:lnTo>
                                  <a:pt x="112" y="39"/>
                                </a:lnTo>
                                <a:lnTo>
                                  <a:pt x="137" y="24"/>
                                </a:lnTo>
                                <a:lnTo>
                                  <a:pt x="157" y="13"/>
                                </a:lnTo>
                                <a:lnTo>
                                  <a:pt x="178" y="6"/>
                                </a:lnTo>
                                <a:lnTo>
                                  <a:pt x="209" y="0"/>
                                </a:lnTo>
                              </a:path>
                            </a:pathLst>
                          </a:custGeom>
                          <a:noFill/>
                          <a:ln w="26988">
                            <a:solidFill>
                              <a:srgbClr val="60006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904" name="Freeform 2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5" y="1296"/>
                            <a:ext cx="41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7"/>
                              </a:cxn>
                              <a:cxn ang="0">
                                <a:pos x="19" y="137"/>
                              </a:cxn>
                              <a:cxn ang="0">
                                <a:pos x="39" y="111"/>
                              </a:cxn>
                              <a:cxn ang="0">
                                <a:pos x="61" y="83"/>
                              </a:cxn>
                              <a:cxn ang="0">
                                <a:pos x="85" y="58"/>
                              </a:cxn>
                              <a:cxn ang="0">
                                <a:pos x="112" y="38"/>
                              </a:cxn>
                              <a:cxn ang="0">
                                <a:pos x="137" y="23"/>
                              </a:cxn>
                              <a:cxn ang="0">
                                <a:pos x="163" y="12"/>
                              </a:cxn>
                              <a:cxn ang="0">
                                <a:pos x="186" y="3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7">
                                <a:moveTo>
                                  <a:pt x="0" y="167"/>
                                </a:moveTo>
                                <a:lnTo>
                                  <a:pt x="19" y="137"/>
                                </a:lnTo>
                                <a:lnTo>
                                  <a:pt x="39" y="111"/>
                                </a:lnTo>
                                <a:lnTo>
                                  <a:pt x="61" y="83"/>
                                </a:lnTo>
                                <a:lnTo>
                                  <a:pt x="85" y="58"/>
                                </a:lnTo>
                                <a:lnTo>
                                  <a:pt x="112" y="38"/>
                                </a:lnTo>
                                <a:lnTo>
                                  <a:pt x="137" y="23"/>
                                </a:lnTo>
                                <a:lnTo>
                                  <a:pt x="163" y="12"/>
                                </a:lnTo>
                                <a:lnTo>
                                  <a:pt x="186" y="3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11113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6905" name="Freeform 2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9" y="1289"/>
                            <a:ext cx="41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67"/>
                              </a:cxn>
                              <a:cxn ang="0">
                                <a:pos x="19" y="137"/>
                              </a:cxn>
                              <a:cxn ang="0">
                                <a:pos x="39" y="112"/>
                              </a:cxn>
                              <a:cxn ang="0">
                                <a:pos x="61" y="84"/>
                              </a:cxn>
                              <a:cxn ang="0">
                                <a:pos x="86" y="58"/>
                              </a:cxn>
                              <a:cxn ang="0">
                                <a:pos x="112" y="38"/>
                              </a:cxn>
                              <a:cxn ang="0">
                                <a:pos x="137" y="22"/>
                              </a:cxn>
                              <a:cxn ang="0">
                                <a:pos x="163" y="12"/>
                              </a:cxn>
                              <a:cxn ang="0">
                                <a:pos x="186" y="3"/>
                              </a:cxn>
                              <a:cxn ang="0">
                                <a:pos x="205" y="0"/>
                              </a:cxn>
                            </a:cxnLst>
                            <a:rect l="0" t="0" r="r" b="b"/>
                            <a:pathLst>
                              <a:path w="205" h="167">
                                <a:moveTo>
                                  <a:pt x="0" y="167"/>
                                </a:moveTo>
                                <a:lnTo>
                                  <a:pt x="19" y="137"/>
                                </a:lnTo>
                                <a:lnTo>
                                  <a:pt x="39" y="112"/>
                                </a:lnTo>
                                <a:lnTo>
                                  <a:pt x="61" y="84"/>
                                </a:lnTo>
                                <a:lnTo>
                                  <a:pt x="86" y="58"/>
                                </a:lnTo>
                                <a:lnTo>
                                  <a:pt x="112" y="38"/>
                                </a:lnTo>
                                <a:lnTo>
                                  <a:pt x="137" y="22"/>
                                </a:lnTo>
                                <a:lnTo>
                                  <a:pt x="163" y="12"/>
                                </a:lnTo>
                                <a:lnTo>
                                  <a:pt x="186" y="3"/>
                                </a:lnTo>
                                <a:lnTo>
                                  <a:pt x="205" y="0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A000A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6906" name="Group 2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06" y="1254"/>
                        <a:ext cx="224" cy="58"/>
                        <a:chOff x="3706" y="1254"/>
                        <a:chExt cx="224" cy="58"/>
                      </a:xfrm>
                    </p:grpSpPr>
                    <p:grpSp>
                      <p:nvGrpSpPr>
                        <p:cNvPr id="26907" name="Group 2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33" y="1281"/>
                          <a:ext cx="156" cy="31"/>
                          <a:chOff x="3733" y="1281"/>
                          <a:chExt cx="156" cy="31"/>
                        </a:xfrm>
                      </p:grpSpPr>
                      <p:grpSp>
                        <p:nvGrpSpPr>
                          <p:cNvPr id="26908" name="Group 2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39" y="1281"/>
                            <a:ext cx="150" cy="31"/>
                            <a:chOff x="3739" y="1281"/>
                            <a:chExt cx="150" cy="31"/>
                          </a:xfrm>
                        </p:grpSpPr>
                        <p:sp>
                          <p:nvSpPr>
                            <p:cNvPr id="26909" name="Freeform 2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40" y="1285"/>
                              <a:ext cx="147" cy="2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44" y="70"/>
                                </a:cxn>
                                <a:cxn ang="0">
                                  <a:pos x="89" y="57"/>
                                </a:cxn>
                                <a:cxn ang="0">
                                  <a:pos x="151" y="42"/>
                                </a:cxn>
                                <a:cxn ang="0">
                                  <a:pos x="216" y="28"/>
                                </a:cxn>
                                <a:cxn ang="0">
                                  <a:pos x="282" y="15"/>
                                </a:cxn>
                                <a:cxn ang="0">
                                  <a:pos x="332" y="9"/>
                                </a:cxn>
                                <a:cxn ang="0">
                                  <a:pos x="392" y="2"/>
                                </a:cxn>
                                <a:cxn ang="0">
                                  <a:pos x="457" y="0"/>
                                </a:cxn>
                                <a:cxn ang="0">
                                  <a:pos x="516" y="3"/>
                                </a:cxn>
                                <a:cxn ang="0">
                                  <a:pos x="569" y="7"/>
                                </a:cxn>
                                <a:cxn ang="0">
                                  <a:pos x="622" y="15"/>
                                </a:cxn>
                                <a:cxn ang="0">
                                  <a:pos x="651" y="26"/>
                                </a:cxn>
                                <a:cxn ang="0">
                                  <a:pos x="677" y="41"/>
                                </a:cxn>
                                <a:cxn ang="0">
                                  <a:pos x="699" y="58"/>
                                </a:cxn>
                                <a:cxn ang="0">
                                  <a:pos x="722" y="87"/>
                                </a:cxn>
                                <a:cxn ang="0">
                                  <a:pos x="732" y="106"/>
                                </a:cxn>
                              </a:cxnLst>
                              <a:rect l="0" t="0" r="r" b="b"/>
                              <a:pathLst>
                                <a:path w="732" h="106">
                                  <a:moveTo>
                                    <a:pt x="0" y="84"/>
                                  </a:moveTo>
                                  <a:lnTo>
                                    <a:pt x="44" y="70"/>
                                  </a:lnTo>
                                  <a:lnTo>
                                    <a:pt x="89" y="57"/>
                                  </a:lnTo>
                                  <a:lnTo>
                                    <a:pt x="151" y="42"/>
                                  </a:lnTo>
                                  <a:lnTo>
                                    <a:pt x="216" y="28"/>
                                  </a:lnTo>
                                  <a:lnTo>
                                    <a:pt x="282" y="15"/>
                                  </a:lnTo>
                                  <a:lnTo>
                                    <a:pt x="332" y="9"/>
                                  </a:lnTo>
                                  <a:lnTo>
                                    <a:pt x="392" y="2"/>
                                  </a:lnTo>
                                  <a:lnTo>
                                    <a:pt x="457" y="0"/>
                                  </a:lnTo>
                                  <a:lnTo>
                                    <a:pt x="516" y="3"/>
                                  </a:lnTo>
                                  <a:lnTo>
                                    <a:pt x="569" y="7"/>
                                  </a:lnTo>
                                  <a:lnTo>
                                    <a:pt x="622" y="15"/>
                                  </a:lnTo>
                                  <a:lnTo>
                                    <a:pt x="651" y="26"/>
                                  </a:lnTo>
                                  <a:lnTo>
                                    <a:pt x="677" y="41"/>
                                  </a:lnTo>
                                  <a:lnTo>
                                    <a:pt x="699" y="58"/>
                                  </a:lnTo>
                                  <a:lnTo>
                                    <a:pt x="722" y="87"/>
                                  </a:lnTo>
                                  <a:lnTo>
                                    <a:pt x="732" y="106"/>
                                  </a:lnTo>
                                </a:path>
                              </a:pathLst>
                            </a:custGeom>
                            <a:noFill/>
                            <a:ln w="26988">
                              <a:solidFill>
                                <a:srgbClr val="60006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10" name="Freeform 2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39" y="1290"/>
                              <a:ext cx="146" cy="2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44" y="70"/>
                                </a:cxn>
                                <a:cxn ang="0">
                                  <a:pos x="90" y="57"/>
                                </a:cxn>
                                <a:cxn ang="0">
                                  <a:pos x="151" y="42"/>
                                </a:cxn>
                                <a:cxn ang="0">
                                  <a:pos x="217" y="28"/>
                                </a:cxn>
                                <a:cxn ang="0">
                                  <a:pos x="283" y="15"/>
                                </a:cxn>
                                <a:cxn ang="0">
                                  <a:pos x="332" y="9"/>
                                </a:cxn>
                                <a:cxn ang="0">
                                  <a:pos x="393" y="2"/>
                                </a:cxn>
                                <a:cxn ang="0">
                                  <a:pos x="457" y="0"/>
                                </a:cxn>
                                <a:cxn ang="0">
                                  <a:pos x="517" y="3"/>
                                </a:cxn>
                                <a:cxn ang="0">
                                  <a:pos x="569" y="7"/>
                                </a:cxn>
                                <a:cxn ang="0">
                                  <a:pos x="622" y="15"/>
                                </a:cxn>
                                <a:cxn ang="0">
                                  <a:pos x="651" y="26"/>
                                </a:cxn>
                                <a:cxn ang="0">
                                  <a:pos x="677" y="41"/>
                                </a:cxn>
                                <a:cxn ang="0">
                                  <a:pos x="700" y="58"/>
                                </a:cxn>
                                <a:cxn ang="0">
                                  <a:pos x="723" y="87"/>
                                </a:cxn>
                                <a:cxn ang="0">
                                  <a:pos x="732" y="106"/>
                                </a:cxn>
                              </a:cxnLst>
                              <a:rect l="0" t="0" r="r" b="b"/>
                              <a:pathLst>
                                <a:path w="732" h="106">
                                  <a:moveTo>
                                    <a:pt x="0" y="84"/>
                                  </a:moveTo>
                                  <a:lnTo>
                                    <a:pt x="44" y="70"/>
                                  </a:lnTo>
                                  <a:lnTo>
                                    <a:pt x="90" y="57"/>
                                  </a:lnTo>
                                  <a:lnTo>
                                    <a:pt x="151" y="42"/>
                                  </a:lnTo>
                                  <a:lnTo>
                                    <a:pt x="217" y="28"/>
                                  </a:lnTo>
                                  <a:lnTo>
                                    <a:pt x="283" y="15"/>
                                  </a:lnTo>
                                  <a:lnTo>
                                    <a:pt x="332" y="9"/>
                                  </a:lnTo>
                                  <a:lnTo>
                                    <a:pt x="393" y="2"/>
                                  </a:lnTo>
                                  <a:lnTo>
                                    <a:pt x="457" y="0"/>
                                  </a:lnTo>
                                  <a:lnTo>
                                    <a:pt x="517" y="3"/>
                                  </a:lnTo>
                                  <a:lnTo>
                                    <a:pt x="569" y="7"/>
                                  </a:lnTo>
                                  <a:lnTo>
                                    <a:pt x="622" y="15"/>
                                  </a:lnTo>
                                  <a:lnTo>
                                    <a:pt x="651" y="26"/>
                                  </a:lnTo>
                                  <a:lnTo>
                                    <a:pt x="677" y="41"/>
                                  </a:lnTo>
                                  <a:lnTo>
                                    <a:pt x="700" y="58"/>
                                  </a:lnTo>
                                  <a:lnTo>
                                    <a:pt x="723" y="87"/>
                                  </a:lnTo>
                                  <a:lnTo>
                                    <a:pt x="732" y="106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40004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11" name="Freeform 2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43" y="1281"/>
                              <a:ext cx="146" cy="2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44" y="70"/>
                                </a:cxn>
                                <a:cxn ang="0">
                                  <a:pos x="89" y="57"/>
                                </a:cxn>
                                <a:cxn ang="0">
                                  <a:pos x="150" y="42"/>
                                </a:cxn>
                                <a:cxn ang="0">
                                  <a:pos x="215" y="28"/>
                                </a:cxn>
                                <a:cxn ang="0">
                                  <a:pos x="282" y="15"/>
                                </a:cxn>
                                <a:cxn ang="0">
                                  <a:pos x="332" y="9"/>
                                </a:cxn>
                                <a:cxn ang="0">
                                  <a:pos x="392" y="2"/>
                                </a:cxn>
                                <a:cxn ang="0">
                                  <a:pos x="457" y="0"/>
                                </a:cxn>
                                <a:cxn ang="0">
                                  <a:pos x="516" y="3"/>
                                </a:cxn>
                                <a:cxn ang="0">
                                  <a:pos x="569" y="6"/>
                                </a:cxn>
                                <a:cxn ang="0">
                                  <a:pos x="622" y="15"/>
                                </a:cxn>
                                <a:cxn ang="0">
                                  <a:pos x="651" y="26"/>
                                </a:cxn>
                                <a:cxn ang="0">
                                  <a:pos x="677" y="41"/>
                                </a:cxn>
                                <a:cxn ang="0">
                                  <a:pos x="699" y="58"/>
                                </a:cxn>
                                <a:cxn ang="0">
                                  <a:pos x="722" y="87"/>
                                </a:cxn>
                                <a:cxn ang="0">
                                  <a:pos x="732" y="105"/>
                                </a:cxn>
                              </a:cxnLst>
                              <a:rect l="0" t="0" r="r" b="b"/>
                              <a:pathLst>
                                <a:path w="732" h="105">
                                  <a:moveTo>
                                    <a:pt x="0" y="84"/>
                                  </a:moveTo>
                                  <a:lnTo>
                                    <a:pt x="44" y="70"/>
                                  </a:lnTo>
                                  <a:lnTo>
                                    <a:pt x="89" y="57"/>
                                  </a:lnTo>
                                  <a:lnTo>
                                    <a:pt x="150" y="42"/>
                                  </a:lnTo>
                                  <a:lnTo>
                                    <a:pt x="215" y="28"/>
                                  </a:lnTo>
                                  <a:lnTo>
                                    <a:pt x="282" y="15"/>
                                  </a:lnTo>
                                  <a:lnTo>
                                    <a:pt x="332" y="9"/>
                                  </a:lnTo>
                                  <a:lnTo>
                                    <a:pt x="392" y="2"/>
                                  </a:lnTo>
                                  <a:lnTo>
                                    <a:pt x="457" y="0"/>
                                  </a:lnTo>
                                  <a:lnTo>
                                    <a:pt x="516" y="3"/>
                                  </a:lnTo>
                                  <a:lnTo>
                                    <a:pt x="569" y="6"/>
                                  </a:lnTo>
                                  <a:lnTo>
                                    <a:pt x="622" y="15"/>
                                  </a:lnTo>
                                  <a:lnTo>
                                    <a:pt x="651" y="26"/>
                                  </a:lnTo>
                                  <a:lnTo>
                                    <a:pt x="677" y="41"/>
                                  </a:lnTo>
                                  <a:lnTo>
                                    <a:pt x="699" y="58"/>
                                  </a:lnTo>
                                  <a:lnTo>
                                    <a:pt x="722" y="87"/>
                                  </a:lnTo>
                                  <a:lnTo>
                                    <a:pt x="732" y="105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A000A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6912" name="Oval 2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33" y="1295"/>
                            <a:ext cx="9" cy="15"/>
                          </a:xfrm>
                          <a:prstGeom prst="ellipse">
                            <a:avLst/>
                          </a:prstGeom>
                          <a:solidFill>
                            <a:srgbClr val="200020"/>
                          </a:solidFill>
                          <a:ln w="317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6913" name="Group 2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6" y="1254"/>
                          <a:ext cx="224" cy="44"/>
                          <a:chOff x="3706" y="1254"/>
                          <a:chExt cx="224" cy="44"/>
                        </a:xfrm>
                      </p:grpSpPr>
                      <p:grpSp>
                        <p:nvGrpSpPr>
                          <p:cNvPr id="26914" name="Group 29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11" y="1254"/>
                            <a:ext cx="219" cy="44"/>
                            <a:chOff x="3711" y="1254"/>
                            <a:chExt cx="219" cy="44"/>
                          </a:xfrm>
                        </p:grpSpPr>
                        <p:sp>
                          <p:nvSpPr>
                            <p:cNvPr id="26915" name="Freeform 2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3" y="1259"/>
                              <a:ext cx="214" cy="3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3"/>
                                </a:cxn>
                                <a:cxn ang="0">
                                  <a:pos x="63" y="102"/>
                                </a:cxn>
                                <a:cxn ang="0">
                                  <a:pos x="129" y="84"/>
                                </a:cxn>
                                <a:cxn ang="0">
                                  <a:pos x="219" y="61"/>
                                </a:cxn>
                                <a:cxn ang="0">
                                  <a:pos x="315" y="41"/>
                                </a:cxn>
                                <a:cxn ang="0">
                                  <a:pos x="412" y="23"/>
                                </a:cxn>
                                <a:cxn ang="0">
                                  <a:pos x="484" y="13"/>
                                </a:cxn>
                                <a:cxn ang="0">
                                  <a:pos x="572" y="3"/>
                                </a:cxn>
                                <a:cxn ang="0">
                                  <a:pos x="666" y="0"/>
                                </a:cxn>
                                <a:cxn ang="0">
                                  <a:pos x="752" y="4"/>
                                </a:cxn>
                                <a:cxn ang="0">
                                  <a:pos x="831" y="10"/>
                                </a:cxn>
                                <a:cxn ang="0">
                                  <a:pos x="908" y="23"/>
                                </a:cxn>
                                <a:cxn ang="0">
                                  <a:pos x="950" y="38"/>
                                </a:cxn>
                                <a:cxn ang="0">
                                  <a:pos x="987" y="60"/>
                                </a:cxn>
                                <a:cxn ang="0">
                                  <a:pos x="1020" y="85"/>
                                </a:cxn>
                                <a:cxn ang="0">
                                  <a:pos x="1053" y="128"/>
                                </a:cxn>
                                <a:cxn ang="0">
                                  <a:pos x="1067" y="155"/>
                                </a:cxn>
                              </a:cxnLst>
                              <a:rect l="0" t="0" r="r" b="b"/>
                              <a:pathLst>
                                <a:path w="1067" h="155">
                                  <a:moveTo>
                                    <a:pt x="0" y="123"/>
                                  </a:moveTo>
                                  <a:lnTo>
                                    <a:pt x="63" y="102"/>
                                  </a:lnTo>
                                  <a:lnTo>
                                    <a:pt x="129" y="84"/>
                                  </a:lnTo>
                                  <a:lnTo>
                                    <a:pt x="219" y="61"/>
                                  </a:lnTo>
                                  <a:lnTo>
                                    <a:pt x="315" y="41"/>
                                  </a:lnTo>
                                  <a:lnTo>
                                    <a:pt x="412" y="23"/>
                                  </a:lnTo>
                                  <a:lnTo>
                                    <a:pt x="484" y="13"/>
                                  </a:lnTo>
                                  <a:lnTo>
                                    <a:pt x="572" y="3"/>
                                  </a:lnTo>
                                  <a:lnTo>
                                    <a:pt x="666" y="0"/>
                                  </a:lnTo>
                                  <a:lnTo>
                                    <a:pt x="752" y="4"/>
                                  </a:lnTo>
                                  <a:lnTo>
                                    <a:pt x="831" y="10"/>
                                  </a:lnTo>
                                  <a:lnTo>
                                    <a:pt x="908" y="23"/>
                                  </a:lnTo>
                                  <a:lnTo>
                                    <a:pt x="950" y="38"/>
                                  </a:lnTo>
                                  <a:lnTo>
                                    <a:pt x="987" y="60"/>
                                  </a:lnTo>
                                  <a:lnTo>
                                    <a:pt x="1020" y="85"/>
                                  </a:lnTo>
                                  <a:lnTo>
                                    <a:pt x="1053" y="128"/>
                                  </a:lnTo>
                                  <a:lnTo>
                                    <a:pt x="1067" y="155"/>
                                  </a:lnTo>
                                </a:path>
                              </a:pathLst>
                            </a:custGeom>
                            <a:noFill/>
                            <a:ln w="26988">
                              <a:solidFill>
                                <a:srgbClr val="60006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16" name="Freeform 2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1" y="1268"/>
                              <a:ext cx="214" cy="3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3"/>
                                </a:cxn>
                                <a:cxn ang="0">
                                  <a:pos x="64" y="102"/>
                                </a:cxn>
                                <a:cxn ang="0">
                                  <a:pos x="129" y="83"/>
                                </a:cxn>
                                <a:cxn ang="0">
                                  <a:pos x="220" y="61"/>
                                </a:cxn>
                                <a:cxn ang="0">
                                  <a:pos x="316" y="41"/>
                                </a:cxn>
                                <a:cxn ang="0">
                                  <a:pos x="412" y="22"/>
                                </a:cxn>
                                <a:cxn ang="0">
                                  <a:pos x="484" y="12"/>
                                </a:cxn>
                                <a:cxn ang="0">
                                  <a:pos x="573" y="3"/>
                                </a:cxn>
                                <a:cxn ang="0">
                                  <a:pos x="667" y="0"/>
                                </a:cxn>
                                <a:cxn ang="0">
                                  <a:pos x="753" y="4"/>
                                </a:cxn>
                                <a:cxn ang="0">
                                  <a:pos x="831" y="9"/>
                                </a:cxn>
                                <a:cxn ang="0">
                                  <a:pos x="908" y="22"/>
                                </a:cxn>
                                <a:cxn ang="0">
                                  <a:pos x="951" y="38"/>
                                </a:cxn>
                                <a:cxn ang="0">
                                  <a:pos x="989" y="59"/>
                                </a:cxn>
                                <a:cxn ang="0">
                                  <a:pos x="1021" y="85"/>
                                </a:cxn>
                                <a:cxn ang="0">
                                  <a:pos x="1053" y="127"/>
                                </a:cxn>
                                <a:cxn ang="0">
                                  <a:pos x="1067" y="154"/>
                                </a:cxn>
                              </a:cxnLst>
                              <a:rect l="0" t="0" r="r" b="b"/>
                              <a:pathLst>
                                <a:path w="1067" h="154">
                                  <a:moveTo>
                                    <a:pt x="0" y="123"/>
                                  </a:moveTo>
                                  <a:lnTo>
                                    <a:pt x="64" y="102"/>
                                  </a:lnTo>
                                  <a:lnTo>
                                    <a:pt x="129" y="83"/>
                                  </a:lnTo>
                                  <a:lnTo>
                                    <a:pt x="220" y="61"/>
                                  </a:lnTo>
                                  <a:lnTo>
                                    <a:pt x="316" y="41"/>
                                  </a:lnTo>
                                  <a:lnTo>
                                    <a:pt x="412" y="22"/>
                                  </a:lnTo>
                                  <a:lnTo>
                                    <a:pt x="484" y="12"/>
                                  </a:lnTo>
                                  <a:lnTo>
                                    <a:pt x="573" y="3"/>
                                  </a:lnTo>
                                  <a:lnTo>
                                    <a:pt x="667" y="0"/>
                                  </a:lnTo>
                                  <a:lnTo>
                                    <a:pt x="753" y="4"/>
                                  </a:lnTo>
                                  <a:lnTo>
                                    <a:pt x="831" y="9"/>
                                  </a:lnTo>
                                  <a:lnTo>
                                    <a:pt x="908" y="22"/>
                                  </a:lnTo>
                                  <a:lnTo>
                                    <a:pt x="951" y="38"/>
                                  </a:lnTo>
                                  <a:lnTo>
                                    <a:pt x="989" y="59"/>
                                  </a:lnTo>
                                  <a:lnTo>
                                    <a:pt x="1021" y="85"/>
                                  </a:lnTo>
                                  <a:lnTo>
                                    <a:pt x="1053" y="127"/>
                                  </a:lnTo>
                                  <a:lnTo>
                                    <a:pt x="1067" y="154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40004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17" name="Freeform 2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7" y="1254"/>
                              <a:ext cx="213" cy="3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3"/>
                                </a:cxn>
                                <a:cxn ang="0">
                                  <a:pos x="63" y="103"/>
                                </a:cxn>
                                <a:cxn ang="0">
                                  <a:pos x="130" y="83"/>
                                </a:cxn>
                                <a:cxn ang="0">
                                  <a:pos x="219" y="62"/>
                                </a:cxn>
                                <a:cxn ang="0">
                                  <a:pos x="315" y="41"/>
                                </a:cxn>
                                <a:cxn ang="0">
                                  <a:pos x="411" y="22"/>
                                </a:cxn>
                                <a:cxn ang="0">
                                  <a:pos x="483" y="12"/>
                                </a:cxn>
                                <a:cxn ang="0">
                                  <a:pos x="572" y="2"/>
                                </a:cxn>
                                <a:cxn ang="0">
                                  <a:pos x="666" y="0"/>
                                </a:cxn>
                                <a:cxn ang="0">
                                  <a:pos x="752" y="5"/>
                                </a:cxn>
                                <a:cxn ang="0">
                                  <a:pos x="830" y="9"/>
                                </a:cxn>
                                <a:cxn ang="0">
                                  <a:pos x="908" y="22"/>
                                </a:cxn>
                                <a:cxn ang="0">
                                  <a:pos x="950" y="38"/>
                                </a:cxn>
                                <a:cxn ang="0">
                                  <a:pos x="988" y="59"/>
                                </a:cxn>
                                <a:cxn ang="0">
                                  <a:pos x="1020" y="85"/>
                                </a:cxn>
                                <a:cxn ang="0">
                                  <a:pos x="1052" y="127"/>
                                </a:cxn>
                                <a:cxn ang="0">
                                  <a:pos x="1066" y="154"/>
                                </a:cxn>
                              </a:cxnLst>
                              <a:rect l="0" t="0" r="r" b="b"/>
                              <a:pathLst>
                                <a:path w="1066" h="154">
                                  <a:moveTo>
                                    <a:pt x="0" y="123"/>
                                  </a:moveTo>
                                  <a:lnTo>
                                    <a:pt x="63" y="103"/>
                                  </a:lnTo>
                                  <a:lnTo>
                                    <a:pt x="130" y="83"/>
                                  </a:lnTo>
                                  <a:lnTo>
                                    <a:pt x="219" y="62"/>
                                  </a:lnTo>
                                  <a:lnTo>
                                    <a:pt x="315" y="41"/>
                                  </a:lnTo>
                                  <a:lnTo>
                                    <a:pt x="411" y="22"/>
                                  </a:lnTo>
                                  <a:lnTo>
                                    <a:pt x="483" y="12"/>
                                  </a:lnTo>
                                  <a:lnTo>
                                    <a:pt x="572" y="2"/>
                                  </a:lnTo>
                                  <a:lnTo>
                                    <a:pt x="666" y="0"/>
                                  </a:lnTo>
                                  <a:lnTo>
                                    <a:pt x="752" y="5"/>
                                  </a:lnTo>
                                  <a:lnTo>
                                    <a:pt x="830" y="9"/>
                                  </a:lnTo>
                                  <a:lnTo>
                                    <a:pt x="908" y="22"/>
                                  </a:lnTo>
                                  <a:lnTo>
                                    <a:pt x="950" y="38"/>
                                  </a:lnTo>
                                  <a:lnTo>
                                    <a:pt x="988" y="59"/>
                                  </a:lnTo>
                                  <a:lnTo>
                                    <a:pt x="1020" y="85"/>
                                  </a:lnTo>
                                  <a:lnTo>
                                    <a:pt x="1052" y="127"/>
                                  </a:lnTo>
                                  <a:lnTo>
                                    <a:pt x="1066" y="154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A000A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6918" name="Oval 2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6" y="1277"/>
                            <a:ext cx="10" cy="17"/>
                          </a:xfrm>
                          <a:prstGeom prst="ellipse">
                            <a:avLst/>
                          </a:prstGeom>
                          <a:solidFill>
                            <a:srgbClr val="200020"/>
                          </a:solidFill>
                          <a:ln w="317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6919" name="Group 2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6" y="1289"/>
                      <a:ext cx="362" cy="320"/>
                      <a:chOff x="3716" y="1289"/>
                      <a:chExt cx="362" cy="320"/>
                    </a:xfrm>
                  </p:grpSpPr>
                  <p:grpSp>
                    <p:nvGrpSpPr>
                      <p:cNvPr id="26920" name="Group 2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6" y="1289"/>
                        <a:ext cx="362" cy="320"/>
                        <a:chOff x="3716" y="1289"/>
                        <a:chExt cx="362" cy="320"/>
                      </a:xfrm>
                    </p:grpSpPr>
                    <p:grpSp>
                      <p:nvGrpSpPr>
                        <p:cNvPr id="26921" name="Group 2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16" y="1289"/>
                          <a:ext cx="362" cy="320"/>
                          <a:chOff x="3716" y="1289"/>
                          <a:chExt cx="362" cy="320"/>
                        </a:xfrm>
                      </p:grpSpPr>
                      <p:grpSp>
                        <p:nvGrpSpPr>
                          <p:cNvPr id="26922" name="Group 2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16" y="1289"/>
                            <a:ext cx="362" cy="320"/>
                            <a:chOff x="3716" y="1289"/>
                            <a:chExt cx="362" cy="320"/>
                          </a:xfrm>
                        </p:grpSpPr>
                        <p:grpSp>
                          <p:nvGrpSpPr>
                            <p:cNvPr id="26923" name="Group 29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16" y="1289"/>
                              <a:ext cx="362" cy="320"/>
                              <a:chOff x="3716" y="1289"/>
                              <a:chExt cx="362" cy="320"/>
                            </a:xfrm>
                          </p:grpSpPr>
                          <p:sp>
                            <p:nvSpPr>
                              <p:cNvPr id="26924" name="Freeform 30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16" y="1289"/>
                                <a:ext cx="362" cy="32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578" y="258"/>
                                  </a:cxn>
                                  <a:cxn ang="0">
                                    <a:pos x="668" y="147"/>
                                  </a:cxn>
                                  <a:cxn ang="0">
                                    <a:pos x="754" y="74"/>
                                  </a:cxn>
                                  <a:cxn ang="0">
                                    <a:pos x="849" y="20"/>
                                  </a:cxn>
                                  <a:cxn ang="0">
                                    <a:pos x="955" y="0"/>
                                  </a:cxn>
                                  <a:cxn ang="0">
                                    <a:pos x="1058" y="14"/>
                                  </a:cxn>
                                  <a:cxn ang="0">
                                    <a:pos x="1143" y="45"/>
                                  </a:cxn>
                                  <a:cxn ang="0">
                                    <a:pos x="1231" y="88"/>
                                  </a:cxn>
                                  <a:cxn ang="0">
                                    <a:pos x="1311" y="160"/>
                                  </a:cxn>
                                  <a:cxn ang="0">
                                    <a:pos x="1350" y="239"/>
                                  </a:cxn>
                                  <a:cxn ang="0">
                                    <a:pos x="1368" y="309"/>
                                  </a:cxn>
                                  <a:cxn ang="0">
                                    <a:pos x="1420" y="361"/>
                                  </a:cxn>
                                  <a:cxn ang="0">
                                    <a:pos x="1477" y="397"/>
                                  </a:cxn>
                                  <a:cxn ang="0">
                                    <a:pos x="1522" y="460"/>
                                  </a:cxn>
                                  <a:cxn ang="0">
                                    <a:pos x="1585" y="531"/>
                                  </a:cxn>
                                  <a:cxn ang="0">
                                    <a:pos x="1651" y="631"/>
                                  </a:cxn>
                                  <a:cxn ang="0">
                                    <a:pos x="1696" y="743"/>
                                  </a:cxn>
                                  <a:cxn ang="0">
                                    <a:pos x="1729" y="874"/>
                                  </a:cxn>
                                  <a:cxn ang="0">
                                    <a:pos x="1758" y="995"/>
                                  </a:cxn>
                                  <a:cxn ang="0">
                                    <a:pos x="1786" y="1110"/>
                                  </a:cxn>
                                  <a:cxn ang="0">
                                    <a:pos x="1802" y="1250"/>
                                  </a:cxn>
                                  <a:cxn ang="0">
                                    <a:pos x="1800" y="1366"/>
                                  </a:cxn>
                                  <a:cxn ang="0">
                                    <a:pos x="1789" y="1443"/>
                                  </a:cxn>
                                  <a:cxn ang="0">
                                    <a:pos x="1747" y="1506"/>
                                  </a:cxn>
                                  <a:cxn ang="0">
                                    <a:pos x="1661" y="1554"/>
                                  </a:cxn>
                                  <a:cxn ang="0">
                                    <a:pos x="1543" y="1574"/>
                                  </a:cxn>
                                  <a:cxn ang="0">
                                    <a:pos x="1419" y="1585"/>
                                  </a:cxn>
                                  <a:cxn ang="0">
                                    <a:pos x="1275" y="1597"/>
                                  </a:cxn>
                                  <a:cxn ang="0">
                                    <a:pos x="1153" y="1591"/>
                                  </a:cxn>
                                  <a:cxn ang="0">
                                    <a:pos x="1055" y="1581"/>
                                  </a:cxn>
                                  <a:cxn ang="0">
                                    <a:pos x="952" y="1552"/>
                                  </a:cxn>
                                  <a:cxn ang="0">
                                    <a:pos x="839" y="1513"/>
                                  </a:cxn>
                                  <a:cxn ang="0">
                                    <a:pos x="732" y="1469"/>
                                  </a:cxn>
                                  <a:cxn ang="0">
                                    <a:pos x="629" y="1417"/>
                                  </a:cxn>
                                  <a:cxn ang="0">
                                    <a:pos x="530" y="1350"/>
                                  </a:cxn>
                                  <a:cxn ang="0">
                                    <a:pos x="451" y="1286"/>
                                  </a:cxn>
                                  <a:cxn ang="0">
                                    <a:pos x="374" y="1183"/>
                                  </a:cxn>
                                  <a:cxn ang="0">
                                    <a:pos x="317" y="1104"/>
                                  </a:cxn>
                                  <a:cxn ang="0">
                                    <a:pos x="268" y="1056"/>
                                  </a:cxn>
                                  <a:cxn ang="0">
                                    <a:pos x="200" y="1030"/>
                                  </a:cxn>
                                  <a:cxn ang="0">
                                    <a:pos x="116" y="974"/>
                                  </a:cxn>
                                  <a:cxn ang="0">
                                    <a:pos x="58" y="897"/>
                                  </a:cxn>
                                  <a:cxn ang="0">
                                    <a:pos x="13" y="816"/>
                                  </a:cxn>
                                  <a:cxn ang="0">
                                    <a:pos x="0" y="718"/>
                                  </a:cxn>
                                  <a:cxn ang="0">
                                    <a:pos x="13" y="627"/>
                                  </a:cxn>
                                  <a:cxn ang="0">
                                    <a:pos x="51" y="524"/>
                                  </a:cxn>
                                  <a:cxn ang="0">
                                    <a:pos x="113" y="429"/>
                                  </a:cxn>
                                  <a:cxn ang="0">
                                    <a:pos x="177" y="365"/>
                                  </a:cxn>
                                  <a:cxn ang="0">
                                    <a:pos x="261" y="316"/>
                                  </a:cxn>
                                  <a:cxn ang="0">
                                    <a:pos x="379" y="295"/>
                                  </a:cxn>
                                  <a:cxn ang="0">
                                    <a:pos x="491" y="302"/>
                                  </a:cxn>
                                </a:cxnLst>
                                <a:rect l="0" t="0" r="r" b="b"/>
                                <a:pathLst>
                                  <a:path w="1809" h="1597">
                                    <a:moveTo>
                                      <a:pt x="526" y="296"/>
                                    </a:moveTo>
                                    <a:lnTo>
                                      <a:pt x="578" y="258"/>
                                    </a:lnTo>
                                    <a:lnTo>
                                      <a:pt x="623" y="203"/>
                                    </a:lnTo>
                                    <a:lnTo>
                                      <a:pt x="668" y="147"/>
                                    </a:lnTo>
                                    <a:lnTo>
                                      <a:pt x="709" y="111"/>
                                    </a:lnTo>
                                    <a:lnTo>
                                      <a:pt x="754" y="74"/>
                                    </a:lnTo>
                                    <a:lnTo>
                                      <a:pt x="809" y="42"/>
                                    </a:lnTo>
                                    <a:lnTo>
                                      <a:pt x="849" y="20"/>
                                    </a:lnTo>
                                    <a:lnTo>
                                      <a:pt x="900" y="9"/>
                                    </a:lnTo>
                                    <a:lnTo>
                                      <a:pt x="955" y="0"/>
                                    </a:lnTo>
                                    <a:lnTo>
                                      <a:pt x="1012" y="6"/>
                                    </a:lnTo>
                                    <a:lnTo>
                                      <a:pt x="1058" y="14"/>
                                    </a:lnTo>
                                    <a:lnTo>
                                      <a:pt x="1096" y="23"/>
                                    </a:lnTo>
                                    <a:lnTo>
                                      <a:pt x="1143" y="45"/>
                                    </a:lnTo>
                                    <a:lnTo>
                                      <a:pt x="1191" y="68"/>
                                    </a:lnTo>
                                    <a:lnTo>
                                      <a:pt x="1231" y="88"/>
                                    </a:lnTo>
                                    <a:lnTo>
                                      <a:pt x="1276" y="121"/>
                                    </a:lnTo>
                                    <a:lnTo>
                                      <a:pt x="1311" y="160"/>
                                    </a:lnTo>
                                    <a:lnTo>
                                      <a:pt x="1339" y="209"/>
                                    </a:lnTo>
                                    <a:lnTo>
                                      <a:pt x="1350" y="239"/>
                                    </a:lnTo>
                                    <a:lnTo>
                                      <a:pt x="1352" y="277"/>
                                    </a:lnTo>
                                    <a:lnTo>
                                      <a:pt x="1368" y="309"/>
                                    </a:lnTo>
                                    <a:lnTo>
                                      <a:pt x="1391" y="339"/>
                                    </a:lnTo>
                                    <a:lnTo>
                                      <a:pt x="1420" y="361"/>
                                    </a:lnTo>
                                    <a:lnTo>
                                      <a:pt x="1455" y="378"/>
                                    </a:lnTo>
                                    <a:lnTo>
                                      <a:pt x="1477" y="397"/>
                                    </a:lnTo>
                                    <a:lnTo>
                                      <a:pt x="1494" y="424"/>
                                    </a:lnTo>
                                    <a:lnTo>
                                      <a:pt x="1522" y="460"/>
                                    </a:lnTo>
                                    <a:lnTo>
                                      <a:pt x="1551" y="495"/>
                                    </a:lnTo>
                                    <a:lnTo>
                                      <a:pt x="1585" y="531"/>
                                    </a:lnTo>
                                    <a:lnTo>
                                      <a:pt x="1617" y="566"/>
                                    </a:lnTo>
                                    <a:lnTo>
                                      <a:pt x="1651" y="631"/>
                                    </a:lnTo>
                                    <a:lnTo>
                                      <a:pt x="1677" y="694"/>
                                    </a:lnTo>
                                    <a:lnTo>
                                      <a:pt x="1696" y="743"/>
                                    </a:lnTo>
                                    <a:lnTo>
                                      <a:pt x="1710" y="807"/>
                                    </a:lnTo>
                                    <a:lnTo>
                                      <a:pt x="1729" y="874"/>
                                    </a:lnTo>
                                    <a:lnTo>
                                      <a:pt x="1745" y="936"/>
                                    </a:lnTo>
                                    <a:lnTo>
                                      <a:pt x="1758" y="995"/>
                                    </a:lnTo>
                                    <a:lnTo>
                                      <a:pt x="1771" y="1055"/>
                                    </a:lnTo>
                                    <a:lnTo>
                                      <a:pt x="1786" y="1110"/>
                                    </a:lnTo>
                                    <a:lnTo>
                                      <a:pt x="1794" y="1178"/>
                                    </a:lnTo>
                                    <a:lnTo>
                                      <a:pt x="1802" y="1250"/>
                                    </a:lnTo>
                                    <a:lnTo>
                                      <a:pt x="1809" y="1316"/>
                                    </a:lnTo>
                                    <a:lnTo>
                                      <a:pt x="1800" y="1366"/>
                                    </a:lnTo>
                                    <a:lnTo>
                                      <a:pt x="1794" y="1407"/>
                                    </a:lnTo>
                                    <a:lnTo>
                                      <a:pt x="1789" y="1443"/>
                                    </a:lnTo>
                                    <a:lnTo>
                                      <a:pt x="1774" y="1474"/>
                                    </a:lnTo>
                                    <a:lnTo>
                                      <a:pt x="1747" y="1506"/>
                                    </a:lnTo>
                                    <a:lnTo>
                                      <a:pt x="1709" y="1537"/>
                                    </a:lnTo>
                                    <a:lnTo>
                                      <a:pt x="1661" y="1554"/>
                                    </a:lnTo>
                                    <a:lnTo>
                                      <a:pt x="1607" y="1566"/>
                                    </a:lnTo>
                                    <a:lnTo>
                                      <a:pt x="1543" y="1574"/>
                                    </a:lnTo>
                                    <a:lnTo>
                                      <a:pt x="1484" y="1582"/>
                                    </a:lnTo>
                                    <a:lnTo>
                                      <a:pt x="1419" y="1585"/>
                                    </a:lnTo>
                                    <a:lnTo>
                                      <a:pt x="1342" y="1591"/>
                                    </a:lnTo>
                                    <a:lnTo>
                                      <a:pt x="1275" y="1597"/>
                                    </a:lnTo>
                                    <a:lnTo>
                                      <a:pt x="1214" y="1597"/>
                                    </a:lnTo>
                                    <a:lnTo>
                                      <a:pt x="1153" y="1591"/>
                                    </a:lnTo>
                                    <a:lnTo>
                                      <a:pt x="1098" y="1585"/>
                                    </a:lnTo>
                                    <a:lnTo>
                                      <a:pt x="1055" y="1581"/>
                                    </a:lnTo>
                                    <a:lnTo>
                                      <a:pt x="1009" y="1568"/>
                                    </a:lnTo>
                                    <a:lnTo>
                                      <a:pt x="952" y="1552"/>
                                    </a:lnTo>
                                    <a:lnTo>
                                      <a:pt x="888" y="1532"/>
                                    </a:lnTo>
                                    <a:lnTo>
                                      <a:pt x="839" y="1513"/>
                                    </a:lnTo>
                                    <a:lnTo>
                                      <a:pt x="780" y="1490"/>
                                    </a:lnTo>
                                    <a:lnTo>
                                      <a:pt x="732" y="1469"/>
                                    </a:lnTo>
                                    <a:lnTo>
                                      <a:pt x="682" y="1444"/>
                                    </a:lnTo>
                                    <a:lnTo>
                                      <a:pt x="629" y="1417"/>
                                    </a:lnTo>
                                    <a:lnTo>
                                      <a:pt x="580" y="1387"/>
                                    </a:lnTo>
                                    <a:lnTo>
                                      <a:pt x="530" y="1350"/>
                                    </a:lnTo>
                                    <a:lnTo>
                                      <a:pt x="485" y="1315"/>
                                    </a:lnTo>
                                    <a:lnTo>
                                      <a:pt x="451" y="1286"/>
                                    </a:lnTo>
                                    <a:lnTo>
                                      <a:pt x="408" y="1229"/>
                                    </a:lnTo>
                                    <a:lnTo>
                                      <a:pt x="374" y="1183"/>
                                    </a:lnTo>
                                    <a:lnTo>
                                      <a:pt x="338" y="1133"/>
                                    </a:lnTo>
                                    <a:lnTo>
                                      <a:pt x="317" y="1104"/>
                                    </a:lnTo>
                                    <a:lnTo>
                                      <a:pt x="300" y="1065"/>
                                    </a:lnTo>
                                    <a:lnTo>
                                      <a:pt x="268" y="1056"/>
                                    </a:lnTo>
                                    <a:lnTo>
                                      <a:pt x="233" y="1045"/>
                                    </a:lnTo>
                                    <a:lnTo>
                                      <a:pt x="200" y="1030"/>
                                    </a:lnTo>
                                    <a:lnTo>
                                      <a:pt x="158" y="1005"/>
                                    </a:lnTo>
                                    <a:lnTo>
                                      <a:pt x="116" y="974"/>
                                    </a:lnTo>
                                    <a:lnTo>
                                      <a:pt x="89" y="939"/>
                                    </a:lnTo>
                                    <a:lnTo>
                                      <a:pt x="58" y="897"/>
                                    </a:lnTo>
                                    <a:lnTo>
                                      <a:pt x="34" y="858"/>
                                    </a:lnTo>
                                    <a:lnTo>
                                      <a:pt x="13" y="816"/>
                                    </a:lnTo>
                                    <a:lnTo>
                                      <a:pt x="4" y="775"/>
                                    </a:lnTo>
                                    <a:lnTo>
                                      <a:pt x="0" y="718"/>
                                    </a:lnTo>
                                    <a:lnTo>
                                      <a:pt x="3" y="673"/>
                                    </a:lnTo>
                                    <a:lnTo>
                                      <a:pt x="13" y="627"/>
                                    </a:lnTo>
                                    <a:lnTo>
                                      <a:pt x="28" y="575"/>
                                    </a:lnTo>
                                    <a:lnTo>
                                      <a:pt x="51" y="524"/>
                                    </a:lnTo>
                                    <a:lnTo>
                                      <a:pt x="79" y="474"/>
                                    </a:lnTo>
                                    <a:lnTo>
                                      <a:pt x="113" y="429"/>
                                    </a:lnTo>
                                    <a:lnTo>
                                      <a:pt x="141" y="397"/>
                                    </a:lnTo>
                                    <a:lnTo>
                                      <a:pt x="177" y="365"/>
                                    </a:lnTo>
                                    <a:lnTo>
                                      <a:pt x="219" y="336"/>
                                    </a:lnTo>
                                    <a:lnTo>
                                      <a:pt x="261" y="316"/>
                                    </a:lnTo>
                                    <a:lnTo>
                                      <a:pt x="313" y="303"/>
                                    </a:lnTo>
                                    <a:lnTo>
                                      <a:pt x="379" y="295"/>
                                    </a:lnTo>
                                    <a:lnTo>
                                      <a:pt x="437" y="296"/>
                                    </a:lnTo>
                                    <a:lnTo>
                                      <a:pt x="491" y="302"/>
                                    </a:lnTo>
                                    <a:lnTo>
                                      <a:pt x="526" y="29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925" name="Freeform 3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91" y="1369"/>
                                <a:ext cx="287" cy="24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98" y="26"/>
                                  </a:cxn>
                                  <a:cxn ang="0">
                                    <a:pos x="1120" y="28"/>
                                  </a:cxn>
                                  <a:cxn ang="0">
                                    <a:pos x="1177" y="99"/>
                                  </a:cxn>
                                  <a:cxn ang="0">
                                    <a:pos x="1243" y="170"/>
                                  </a:cxn>
                                  <a:cxn ang="0">
                                    <a:pos x="1303" y="298"/>
                                  </a:cxn>
                                  <a:cxn ang="0">
                                    <a:pos x="1336" y="410"/>
                                  </a:cxn>
                                  <a:cxn ang="0">
                                    <a:pos x="1371" y="539"/>
                                  </a:cxn>
                                  <a:cxn ang="0">
                                    <a:pos x="1397" y="658"/>
                                  </a:cxn>
                                  <a:cxn ang="0">
                                    <a:pos x="1420" y="781"/>
                                  </a:cxn>
                                  <a:cxn ang="0">
                                    <a:pos x="1435" y="919"/>
                                  </a:cxn>
                                  <a:cxn ang="0">
                                    <a:pos x="1420" y="1010"/>
                                  </a:cxn>
                                  <a:cxn ang="0">
                                    <a:pos x="1400" y="1077"/>
                                  </a:cxn>
                                  <a:cxn ang="0">
                                    <a:pos x="1335" y="1140"/>
                                  </a:cxn>
                                  <a:cxn ang="0">
                                    <a:pos x="1233" y="1169"/>
                                  </a:cxn>
                                  <a:cxn ang="0">
                                    <a:pos x="1110" y="1185"/>
                                  </a:cxn>
                                  <a:cxn ang="0">
                                    <a:pos x="968" y="1194"/>
                                  </a:cxn>
                                  <a:cxn ang="0">
                                    <a:pos x="840" y="1200"/>
                                  </a:cxn>
                                  <a:cxn ang="0">
                                    <a:pos x="724" y="1188"/>
                                  </a:cxn>
                                  <a:cxn ang="0">
                                    <a:pos x="635" y="1171"/>
                                  </a:cxn>
                                  <a:cxn ang="0">
                                    <a:pos x="514" y="1135"/>
                                  </a:cxn>
                                  <a:cxn ang="0">
                                    <a:pos x="406" y="1093"/>
                                  </a:cxn>
                                  <a:cxn ang="0">
                                    <a:pos x="309" y="1047"/>
                                  </a:cxn>
                                  <a:cxn ang="0">
                                    <a:pos x="207" y="990"/>
                                  </a:cxn>
                                  <a:cxn ang="0">
                                    <a:pos x="112" y="918"/>
                                  </a:cxn>
                                  <a:cxn ang="0">
                                    <a:pos x="34" y="833"/>
                                  </a:cxn>
                                  <a:cxn ang="0">
                                    <a:pos x="30" y="798"/>
                                  </a:cxn>
                                  <a:cxn ang="0">
                                    <a:pos x="88" y="860"/>
                                  </a:cxn>
                                  <a:cxn ang="0">
                                    <a:pos x="166" y="923"/>
                                  </a:cxn>
                                  <a:cxn ang="0">
                                    <a:pos x="249" y="979"/>
                                  </a:cxn>
                                  <a:cxn ang="0">
                                    <a:pos x="335" y="1024"/>
                                  </a:cxn>
                                  <a:cxn ang="0">
                                    <a:pos x="428" y="1064"/>
                                  </a:cxn>
                                  <a:cxn ang="0">
                                    <a:pos x="509" y="1100"/>
                                  </a:cxn>
                                  <a:cxn ang="0">
                                    <a:pos x="598" y="1132"/>
                                  </a:cxn>
                                  <a:cxn ang="0">
                                    <a:pos x="695" y="1148"/>
                                  </a:cxn>
                                  <a:cxn ang="0">
                                    <a:pos x="798" y="1161"/>
                                  </a:cxn>
                                  <a:cxn ang="0">
                                    <a:pos x="890" y="1162"/>
                                  </a:cxn>
                                  <a:cxn ang="0">
                                    <a:pos x="978" y="1159"/>
                                  </a:cxn>
                                  <a:cxn ang="0">
                                    <a:pos x="1067" y="1151"/>
                                  </a:cxn>
                                  <a:cxn ang="0">
                                    <a:pos x="1158" y="1138"/>
                                  </a:cxn>
                                  <a:cxn ang="0">
                                    <a:pos x="1226" y="1120"/>
                                  </a:cxn>
                                  <a:cxn ang="0">
                                    <a:pos x="1282" y="1085"/>
                                  </a:cxn>
                                  <a:cxn ang="0">
                                    <a:pos x="1318" y="1029"/>
                                  </a:cxn>
                                  <a:cxn ang="0">
                                    <a:pos x="1350" y="967"/>
                                  </a:cxn>
                                  <a:cxn ang="0">
                                    <a:pos x="1372" y="910"/>
                                  </a:cxn>
                                  <a:cxn ang="0">
                                    <a:pos x="1363" y="787"/>
                                  </a:cxn>
                                  <a:cxn ang="0">
                                    <a:pos x="1356" y="676"/>
                                  </a:cxn>
                                  <a:cxn ang="0">
                                    <a:pos x="1335" y="586"/>
                                  </a:cxn>
                                  <a:cxn ang="0">
                                    <a:pos x="1312" y="503"/>
                                  </a:cxn>
                                  <a:cxn ang="0">
                                    <a:pos x="1286" y="406"/>
                                  </a:cxn>
                                  <a:cxn ang="0">
                                    <a:pos x="1268" y="314"/>
                                  </a:cxn>
                                  <a:cxn ang="0">
                                    <a:pos x="1221" y="244"/>
                                  </a:cxn>
                                  <a:cxn ang="0">
                                    <a:pos x="1173" y="156"/>
                                  </a:cxn>
                                  <a:cxn ang="0">
                                    <a:pos x="1128" y="88"/>
                                  </a:cxn>
                                </a:cxnLst>
                                <a:rect l="0" t="0" r="r" b="b"/>
                                <a:pathLst>
                                  <a:path w="1435" h="1200">
                                    <a:moveTo>
                                      <a:pt x="1108" y="56"/>
                                    </a:moveTo>
                                    <a:lnTo>
                                      <a:pt x="1098" y="26"/>
                                    </a:lnTo>
                                    <a:lnTo>
                                      <a:pt x="1103" y="0"/>
                                    </a:lnTo>
                                    <a:lnTo>
                                      <a:pt x="1120" y="28"/>
                                    </a:lnTo>
                                    <a:lnTo>
                                      <a:pt x="1148" y="64"/>
                                    </a:lnTo>
                                    <a:lnTo>
                                      <a:pt x="1177" y="99"/>
                                    </a:lnTo>
                                    <a:lnTo>
                                      <a:pt x="1211" y="135"/>
                                    </a:lnTo>
                                    <a:lnTo>
                                      <a:pt x="1243" y="170"/>
                                    </a:lnTo>
                                    <a:lnTo>
                                      <a:pt x="1277" y="235"/>
                                    </a:lnTo>
                                    <a:lnTo>
                                      <a:pt x="1303" y="298"/>
                                    </a:lnTo>
                                    <a:lnTo>
                                      <a:pt x="1322" y="346"/>
                                    </a:lnTo>
                                    <a:lnTo>
                                      <a:pt x="1336" y="410"/>
                                    </a:lnTo>
                                    <a:lnTo>
                                      <a:pt x="1355" y="477"/>
                                    </a:lnTo>
                                    <a:lnTo>
                                      <a:pt x="1371" y="539"/>
                                    </a:lnTo>
                                    <a:lnTo>
                                      <a:pt x="1384" y="598"/>
                                    </a:lnTo>
                                    <a:lnTo>
                                      <a:pt x="1397" y="658"/>
                                    </a:lnTo>
                                    <a:lnTo>
                                      <a:pt x="1412" y="713"/>
                                    </a:lnTo>
                                    <a:lnTo>
                                      <a:pt x="1420" y="781"/>
                                    </a:lnTo>
                                    <a:lnTo>
                                      <a:pt x="1428" y="854"/>
                                    </a:lnTo>
                                    <a:lnTo>
                                      <a:pt x="1435" y="919"/>
                                    </a:lnTo>
                                    <a:lnTo>
                                      <a:pt x="1426" y="969"/>
                                    </a:lnTo>
                                    <a:lnTo>
                                      <a:pt x="1420" y="1010"/>
                                    </a:lnTo>
                                    <a:lnTo>
                                      <a:pt x="1415" y="1046"/>
                                    </a:lnTo>
                                    <a:lnTo>
                                      <a:pt x="1400" y="1077"/>
                                    </a:lnTo>
                                    <a:lnTo>
                                      <a:pt x="1373" y="1109"/>
                                    </a:lnTo>
                                    <a:lnTo>
                                      <a:pt x="1335" y="1140"/>
                                    </a:lnTo>
                                    <a:lnTo>
                                      <a:pt x="1287" y="1157"/>
                                    </a:lnTo>
                                    <a:lnTo>
                                      <a:pt x="1233" y="1169"/>
                                    </a:lnTo>
                                    <a:lnTo>
                                      <a:pt x="1169" y="1177"/>
                                    </a:lnTo>
                                    <a:lnTo>
                                      <a:pt x="1110" y="1185"/>
                                    </a:lnTo>
                                    <a:lnTo>
                                      <a:pt x="1046" y="1188"/>
                                    </a:lnTo>
                                    <a:lnTo>
                                      <a:pt x="968" y="1194"/>
                                    </a:lnTo>
                                    <a:lnTo>
                                      <a:pt x="901" y="1200"/>
                                    </a:lnTo>
                                    <a:lnTo>
                                      <a:pt x="840" y="1200"/>
                                    </a:lnTo>
                                    <a:lnTo>
                                      <a:pt x="779" y="1194"/>
                                    </a:lnTo>
                                    <a:lnTo>
                                      <a:pt x="724" y="1188"/>
                                    </a:lnTo>
                                    <a:lnTo>
                                      <a:pt x="681" y="1184"/>
                                    </a:lnTo>
                                    <a:lnTo>
                                      <a:pt x="635" y="1171"/>
                                    </a:lnTo>
                                    <a:lnTo>
                                      <a:pt x="578" y="1155"/>
                                    </a:lnTo>
                                    <a:lnTo>
                                      <a:pt x="514" y="1135"/>
                                    </a:lnTo>
                                    <a:lnTo>
                                      <a:pt x="465" y="1116"/>
                                    </a:lnTo>
                                    <a:lnTo>
                                      <a:pt x="406" y="1093"/>
                                    </a:lnTo>
                                    <a:lnTo>
                                      <a:pt x="359" y="1072"/>
                                    </a:lnTo>
                                    <a:lnTo>
                                      <a:pt x="309" y="1047"/>
                                    </a:lnTo>
                                    <a:lnTo>
                                      <a:pt x="256" y="1020"/>
                                    </a:lnTo>
                                    <a:lnTo>
                                      <a:pt x="207" y="990"/>
                                    </a:lnTo>
                                    <a:lnTo>
                                      <a:pt x="157" y="953"/>
                                    </a:lnTo>
                                    <a:lnTo>
                                      <a:pt x="112" y="918"/>
                                    </a:lnTo>
                                    <a:lnTo>
                                      <a:pt x="77" y="890"/>
                                    </a:lnTo>
                                    <a:lnTo>
                                      <a:pt x="34" y="833"/>
                                    </a:lnTo>
                                    <a:lnTo>
                                      <a:pt x="0" y="786"/>
                                    </a:lnTo>
                                    <a:lnTo>
                                      <a:pt x="30" y="798"/>
                                    </a:lnTo>
                                    <a:lnTo>
                                      <a:pt x="57" y="821"/>
                                    </a:lnTo>
                                    <a:lnTo>
                                      <a:pt x="88" y="860"/>
                                    </a:lnTo>
                                    <a:lnTo>
                                      <a:pt x="128" y="896"/>
                                    </a:lnTo>
                                    <a:lnTo>
                                      <a:pt x="166" y="923"/>
                                    </a:lnTo>
                                    <a:lnTo>
                                      <a:pt x="209" y="953"/>
                                    </a:lnTo>
                                    <a:lnTo>
                                      <a:pt x="249" y="979"/>
                                    </a:lnTo>
                                    <a:lnTo>
                                      <a:pt x="293" y="1008"/>
                                    </a:lnTo>
                                    <a:lnTo>
                                      <a:pt x="335" y="1024"/>
                                    </a:lnTo>
                                    <a:lnTo>
                                      <a:pt x="386" y="1051"/>
                                    </a:lnTo>
                                    <a:lnTo>
                                      <a:pt x="428" y="1064"/>
                                    </a:lnTo>
                                    <a:lnTo>
                                      <a:pt x="467" y="1085"/>
                                    </a:lnTo>
                                    <a:lnTo>
                                      <a:pt x="509" y="1100"/>
                                    </a:lnTo>
                                    <a:lnTo>
                                      <a:pt x="548" y="1110"/>
                                    </a:lnTo>
                                    <a:lnTo>
                                      <a:pt x="598" y="1132"/>
                                    </a:lnTo>
                                    <a:lnTo>
                                      <a:pt x="646" y="1140"/>
                                    </a:lnTo>
                                    <a:lnTo>
                                      <a:pt x="695" y="1148"/>
                                    </a:lnTo>
                                    <a:lnTo>
                                      <a:pt x="746" y="1155"/>
                                    </a:lnTo>
                                    <a:lnTo>
                                      <a:pt x="798" y="1161"/>
                                    </a:lnTo>
                                    <a:lnTo>
                                      <a:pt x="848" y="1164"/>
                                    </a:lnTo>
                                    <a:lnTo>
                                      <a:pt x="890" y="1162"/>
                                    </a:lnTo>
                                    <a:lnTo>
                                      <a:pt x="937" y="1161"/>
                                    </a:lnTo>
                                    <a:lnTo>
                                      <a:pt x="978" y="1159"/>
                                    </a:lnTo>
                                    <a:lnTo>
                                      <a:pt x="1023" y="1155"/>
                                    </a:lnTo>
                                    <a:lnTo>
                                      <a:pt x="1067" y="1151"/>
                                    </a:lnTo>
                                    <a:lnTo>
                                      <a:pt x="1109" y="1145"/>
                                    </a:lnTo>
                                    <a:lnTo>
                                      <a:pt x="1158" y="1138"/>
                                    </a:lnTo>
                                    <a:lnTo>
                                      <a:pt x="1202" y="1135"/>
                                    </a:lnTo>
                                    <a:lnTo>
                                      <a:pt x="1226" y="1120"/>
                                    </a:lnTo>
                                    <a:lnTo>
                                      <a:pt x="1255" y="1100"/>
                                    </a:lnTo>
                                    <a:lnTo>
                                      <a:pt x="1282" y="1085"/>
                                    </a:lnTo>
                                    <a:lnTo>
                                      <a:pt x="1301" y="1059"/>
                                    </a:lnTo>
                                    <a:lnTo>
                                      <a:pt x="1318" y="1029"/>
                                    </a:lnTo>
                                    <a:lnTo>
                                      <a:pt x="1333" y="1000"/>
                                    </a:lnTo>
                                    <a:lnTo>
                                      <a:pt x="1350" y="967"/>
                                    </a:lnTo>
                                    <a:lnTo>
                                      <a:pt x="1359" y="933"/>
                                    </a:lnTo>
                                    <a:lnTo>
                                      <a:pt x="1372" y="910"/>
                                    </a:lnTo>
                                    <a:lnTo>
                                      <a:pt x="1367" y="850"/>
                                    </a:lnTo>
                                    <a:lnTo>
                                      <a:pt x="1363" y="787"/>
                                    </a:lnTo>
                                    <a:lnTo>
                                      <a:pt x="1359" y="727"/>
                                    </a:lnTo>
                                    <a:lnTo>
                                      <a:pt x="1356" y="676"/>
                                    </a:lnTo>
                                    <a:lnTo>
                                      <a:pt x="1346" y="634"/>
                                    </a:lnTo>
                                    <a:lnTo>
                                      <a:pt x="1335" y="586"/>
                                    </a:lnTo>
                                    <a:lnTo>
                                      <a:pt x="1321" y="542"/>
                                    </a:lnTo>
                                    <a:lnTo>
                                      <a:pt x="1312" y="503"/>
                                    </a:lnTo>
                                    <a:lnTo>
                                      <a:pt x="1301" y="458"/>
                                    </a:lnTo>
                                    <a:lnTo>
                                      <a:pt x="1286" y="406"/>
                                    </a:lnTo>
                                    <a:lnTo>
                                      <a:pt x="1273" y="353"/>
                                    </a:lnTo>
                                    <a:lnTo>
                                      <a:pt x="1268" y="314"/>
                                    </a:lnTo>
                                    <a:lnTo>
                                      <a:pt x="1244" y="276"/>
                                    </a:lnTo>
                                    <a:lnTo>
                                      <a:pt x="1221" y="244"/>
                                    </a:lnTo>
                                    <a:lnTo>
                                      <a:pt x="1199" y="202"/>
                                    </a:lnTo>
                                    <a:lnTo>
                                      <a:pt x="1173" y="156"/>
                                    </a:lnTo>
                                    <a:lnTo>
                                      <a:pt x="1151" y="119"/>
                                    </a:lnTo>
                                    <a:lnTo>
                                      <a:pt x="1128" y="88"/>
                                    </a:lnTo>
                                    <a:lnTo>
                                      <a:pt x="1108" y="5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  <p:sp>
                          <p:nvSpPr>
                            <p:cNvPr id="26926" name="Freeform 3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06" y="1465"/>
                              <a:ext cx="103" cy="10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" y="0"/>
                                </a:cxn>
                                <a:cxn ang="0">
                                  <a:pos x="60" y="25"/>
                                </a:cxn>
                                <a:cxn ang="0">
                                  <a:pos x="93" y="58"/>
                                </a:cxn>
                                <a:cxn ang="0">
                                  <a:pos x="128" y="93"/>
                                </a:cxn>
                                <a:cxn ang="0">
                                  <a:pos x="166" y="136"/>
                                </a:cxn>
                                <a:cxn ang="0">
                                  <a:pos x="208" y="182"/>
                                </a:cxn>
                                <a:cxn ang="0">
                                  <a:pos x="256" y="232"/>
                                </a:cxn>
                                <a:cxn ang="0">
                                  <a:pos x="305" y="287"/>
                                </a:cxn>
                                <a:cxn ang="0">
                                  <a:pos x="340" y="329"/>
                                </a:cxn>
                                <a:cxn ang="0">
                                  <a:pos x="370" y="356"/>
                                </a:cxn>
                                <a:cxn ang="0">
                                  <a:pos x="401" y="382"/>
                                </a:cxn>
                                <a:cxn ang="0">
                                  <a:pos x="435" y="406"/>
                                </a:cxn>
                                <a:cxn ang="0">
                                  <a:pos x="467" y="433"/>
                                </a:cxn>
                                <a:cxn ang="0">
                                  <a:pos x="494" y="455"/>
                                </a:cxn>
                                <a:cxn ang="0">
                                  <a:pos x="510" y="471"/>
                                </a:cxn>
                                <a:cxn ang="0">
                                  <a:pos x="514" y="490"/>
                                </a:cxn>
                                <a:cxn ang="0">
                                  <a:pos x="511" y="503"/>
                                </a:cxn>
                                <a:cxn ang="0">
                                  <a:pos x="501" y="510"/>
                                </a:cxn>
                                <a:cxn ang="0">
                                  <a:pos x="487" y="512"/>
                                </a:cxn>
                                <a:cxn ang="0">
                                  <a:pos x="467" y="506"/>
                                </a:cxn>
                                <a:cxn ang="0">
                                  <a:pos x="439" y="486"/>
                                </a:cxn>
                                <a:cxn ang="0">
                                  <a:pos x="410" y="470"/>
                                </a:cxn>
                                <a:cxn ang="0">
                                  <a:pos x="384" y="457"/>
                                </a:cxn>
                                <a:cxn ang="0">
                                  <a:pos x="353" y="431"/>
                                </a:cxn>
                                <a:cxn ang="0">
                                  <a:pos x="324" y="409"/>
                                </a:cxn>
                                <a:cxn ang="0">
                                  <a:pos x="288" y="379"/>
                                </a:cxn>
                                <a:cxn ang="0">
                                  <a:pos x="256" y="353"/>
                                </a:cxn>
                                <a:cxn ang="0">
                                  <a:pos x="218" y="323"/>
                                </a:cxn>
                                <a:cxn ang="0">
                                  <a:pos x="188" y="295"/>
                                </a:cxn>
                                <a:cxn ang="0">
                                  <a:pos x="162" y="265"/>
                                </a:cxn>
                                <a:cxn ang="0">
                                  <a:pos x="136" y="240"/>
                                </a:cxn>
                                <a:cxn ang="0">
                                  <a:pos x="121" y="218"/>
                                </a:cxn>
                                <a:cxn ang="0">
                                  <a:pos x="97" y="185"/>
                                </a:cxn>
                                <a:cxn ang="0">
                                  <a:pos x="74" y="149"/>
                                </a:cxn>
                                <a:cxn ang="0">
                                  <a:pos x="51" y="115"/>
                                </a:cxn>
                                <a:cxn ang="0">
                                  <a:pos x="32" y="83"/>
                                </a:cxn>
                                <a:cxn ang="0">
                                  <a:pos x="16" y="55"/>
                                </a:cxn>
                                <a:cxn ang="0">
                                  <a:pos x="4" y="32"/>
                                </a:cxn>
                                <a:cxn ang="0">
                                  <a:pos x="0" y="16"/>
                                </a:cxn>
                                <a:cxn ang="0">
                                  <a:pos x="4" y="5"/>
                                </a:cxn>
                                <a:cxn ang="0">
                                  <a:pos x="22" y="0"/>
                                </a:cxn>
                              </a:cxnLst>
                              <a:rect l="0" t="0" r="r" b="b"/>
                              <a:pathLst>
                                <a:path w="514" h="512">
                                  <a:moveTo>
                                    <a:pt x="22" y="0"/>
                                  </a:moveTo>
                                  <a:lnTo>
                                    <a:pt x="60" y="25"/>
                                  </a:lnTo>
                                  <a:lnTo>
                                    <a:pt x="93" y="58"/>
                                  </a:lnTo>
                                  <a:lnTo>
                                    <a:pt x="128" y="93"/>
                                  </a:lnTo>
                                  <a:lnTo>
                                    <a:pt x="166" y="136"/>
                                  </a:lnTo>
                                  <a:lnTo>
                                    <a:pt x="208" y="182"/>
                                  </a:lnTo>
                                  <a:lnTo>
                                    <a:pt x="256" y="232"/>
                                  </a:lnTo>
                                  <a:lnTo>
                                    <a:pt x="305" y="287"/>
                                  </a:lnTo>
                                  <a:lnTo>
                                    <a:pt x="340" y="329"/>
                                  </a:lnTo>
                                  <a:lnTo>
                                    <a:pt x="370" y="356"/>
                                  </a:lnTo>
                                  <a:lnTo>
                                    <a:pt x="401" y="382"/>
                                  </a:lnTo>
                                  <a:lnTo>
                                    <a:pt x="435" y="406"/>
                                  </a:lnTo>
                                  <a:lnTo>
                                    <a:pt x="467" y="433"/>
                                  </a:lnTo>
                                  <a:lnTo>
                                    <a:pt x="494" y="455"/>
                                  </a:lnTo>
                                  <a:lnTo>
                                    <a:pt x="510" y="471"/>
                                  </a:lnTo>
                                  <a:lnTo>
                                    <a:pt x="514" y="490"/>
                                  </a:lnTo>
                                  <a:lnTo>
                                    <a:pt x="511" y="503"/>
                                  </a:lnTo>
                                  <a:lnTo>
                                    <a:pt x="501" y="510"/>
                                  </a:lnTo>
                                  <a:lnTo>
                                    <a:pt x="487" y="512"/>
                                  </a:lnTo>
                                  <a:lnTo>
                                    <a:pt x="467" y="506"/>
                                  </a:lnTo>
                                  <a:lnTo>
                                    <a:pt x="439" y="486"/>
                                  </a:lnTo>
                                  <a:lnTo>
                                    <a:pt x="410" y="470"/>
                                  </a:lnTo>
                                  <a:lnTo>
                                    <a:pt x="384" y="457"/>
                                  </a:lnTo>
                                  <a:lnTo>
                                    <a:pt x="353" y="431"/>
                                  </a:lnTo>
                                  <a:lnTo>
                                    <a:pt x="324" y="409"/>
                                  </a:lnTo>
                                  <a:lnTo>
                                    <a:pt x="288" y="379"/>
                                  </a:lnTo>
                                  <a:lnTo>
                                    <a:pt x="256" y="353"/>
                                  </a:lnTo>
                                  <a:lnTo>
                                    <a:pt x="218" y="323"/>
                                  </a:lnTo>
                                  <a:lnTo>
                                    <a:pt x="188" y="295"/>
                                  </a:lnTo>
                                  <a:lnTo>
                                    <a:pt x="162" y="265"/>
                                  </a:lnTo>
                                  <a:lnTo>
                                    <a:pt x="136" y="240"/>
                                  </a:lnTo>
                                  <a:lnTo>
                                    <a:pt x="121" y="218"/>
                                  </a:lnTo>
                                  <a:lnTo>
                                    <a:pt x="97" y="185"/>
                                  </a:lnTo>
                                  <a:lnTo>
                                    <a:pt x="74" y="149"/>
                                  </a:lnTo>
                                  <a:lnTo>
                                    <a:pt x="51" y="115"/>
                                  </a:lnTo>
                                  <a:lnTo>
                                    <a:pt x="32" y="83"/>
                                  </a:lnTo>
                                  <a:lnTo>
                                    <a:pt x="16" y="55"/>
                                  </a:lnTo>
                                  <a:lnTo>
                                    <a:pt x="4" y="32"/>
                                  </a:lnTo>
                                  <a:lnTo>
                                    <a:pt x="0" y="16"/>
                                  </a:lnTo>
                                  <a:lnTo>
                                    <a:pt x="4" y="5"/>
                                  </a:lnTo>
                                  <a:lnTo>
                                    <a:pt x="2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6927" name="Freeform 3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1" y="1526"/>
                            <a:ext cx="89" cy="6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45" y="0"/>
                              </a:cxn>
                              <a:cxn ang="0">
                                <a:pos x="445" y="47"/>
                              </a:cxn>
                              <a:cxn ang="0">
                                <a:pos x="444" y="105"/>
                              </a:cxn>
                              <a:cxn ang="0">
                                <a:pos x="437" y="155"/>
                              </a:cxn>
                              <a:cxn ang="0">
                                <a:pos x="424" y="197"/>
                              </a:cxn>
                              <a:cxn ang="0">
                                <a:pos x="404" y="227"/>
                              </a:cxn>
                              <a:cxn ang="0">
                                <a:pos x="378" y="250"/>
                              </a:cxn>
                              <a:cxn ang="0">
                                <a:pos x="342" y="274"/>
                              </a:cxn>
                              <a:cxn ang="0">
                                <a:pos x="306" y="293"/>
                              </a:cxn>
                              <a:cxn ang="0">
                                <a:pos x="252" y="316"/>
                              </a:cxn>
                              <a:cxn ang="0">
                                <a:pos x="203" y="329"/>
                              </a:cxn>
                              <a:cxn ang="0">
                                <a:pos x="148" y="336"/>
                              </a:cxn>
                              <a:cxn ang="0">
                                <a:pos x="100" y="342"/>
                              </a:cxn>
                              <a:cxn ang="0">
                                <a:pos x="49" y="340"/>
                              </a:cxn>
                              <a:cxn ang="0">
                                <a:pos x="0" y="336"/>
                              </a:cxn>
                            </a:cxnLst>
                            <a:rect l="0" t="0" r="r" b="b"/>
                            <a:pathLst>
                              <a:path w="445" h="342">
                                <a:moveTo>
                                  <a:pt x="445" y="0"/>
                                </a:moveTo>
                                <a:lnTo>
                                  <a:pt x="445" y="47"/>
                                </a:lnTo>
                                <a:lnTo>
                                  <a:pt x="444" y="105"/>
                                </a:lnTo>
                                <a:lnTo>
                                  <a:pt x="437" y="155"/>
                                </a:lnTo>
                                <a:lnTo>
                                  <a:pt x="424" y="197"/>
                                </a:lnTo>
                                <a:lnTo>
                                  <a:pt x="404" y="227"/>
                                </a:lnTo>
                                <a:lnTo>
                                  <a:pt x="378" y="250"/>
                                </a:lnTo>
                                <a:lnTo>
                                  <a:pt x="342" y="274"/>
                                </a:lnTo>
                                <a:lnTo>
                                  <a:pt x="306" y="293"/>
                                </a:lnTo>
                                <a:lnTo>
                                  <a:pt x="252" y="316"/>
                                </a:lnTo>
                                <a:lnTo>
                                  <a:pt x="203" y="329"/>
                                </a:lnTo>
                                <a:lnTo>
                                  <a:pt x="148" y="336"/>
                                </a:lnTo>
                                <a:lnTo>
                                  <a:pt x="100" y="342"/>
                                </a:lnTo>
                                <a:lnTo>
                                  <a:pt x="49" y="340"/>
                                </a:lnTo>
                                <a:lnTo>
                                  <a:pt x="0" y="336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FF8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  <p:grpSp>
                      <p:nvGrpSpPr>
                        <p:cNvPr id="26928" name="Group 3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27" y="1299"/>
                          <a:ext cx="308" cy="285"/>
                          <a:chOff x="3727" y="1299"/>
                          <a:chExt cx="308" cy="285"/>
                        </a:xfrm>
                      </p:grpSpPr>
                      <p:grpSp>
                        <p:nvGrpSpPr>
                          <p:cNvPr id="26929" name="Group 30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37" y="1299"/>
                            <a:ext cx="198" cy="255"/>
                            <a:chOff x="3837" y="1299"/>
                            <a:chExt cx="198" cy="255"/>
                          </a:xfrm>
                        </p:grpSpPr>
                        <p:grpSp>
                          <p:nvGrpSpPr>
                            <p:cNvPr id="26930" name="Group 30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37" y="1299"/>
                              <a:ext cx="198" cy="255"/>
                              <a:chOff x="3837" y="1299"/>
                              <a:chExt cx="198" cy="255"/>
                            </a:xfrm>
                          </p:grpSpPr>
                          <p:grpSp>
                            <p:nvGrpSpPr>
                              <p:cNvPr id="26931" name="Group 30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37" y="1299"/>
                                <a:ext cx="198" cy="255"/>
                                <a:chOff x="3837" y="1299"/>
                                <a:chExt cx="198" cy="255"/>
                              </a:xfrm>
                            </p:grpSpPr>
                            <p:grpSp>
                              <p:nvGrpSpPr>
                                <p:cNvPr id="26932" name="Group 30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837" y="1299"/>
                                  <a:ext cx="198" cy="255"/>
                                  <a:chOff x="3837" y="1299"/>
                                  <a:chExt cx="198" cy="255"/>
                                </a:xfrm>
                              </p:grpSpPr>
                              <p:grpSp>
                                <p:nvGrpSpPr>
                                  <p:cNvPr id="26933" name="Group 30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837" y="1299"/>
                                    <a:ext cx="198" cy="255"/>
                                    <a:chOff x="3837" y="1299"/>
                                    <a:chExt cx="198" cy="255"/>
                                  </a:xfrm>
                                </p:grpSpPr>
                                <p:sp>
                                  <p:nvSpPr>
                                    <p:cNvPr id="26934" name="Freeform 310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837" y="1299"/>
                                      <a:ext cx="198" cy="255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21" y="239"/>
                                        </a:cxn>
                                        <a:cxn ang="0">
                                          <a:pos x="61" y="188"/>
                                        </a:cxn>
                                        <a:cxn ang="0">
                                          <a:pos x="116" y="122"/>
                                        </a:cxn>
                                        <a:cxn ang="0">
                                          <a:pos x="172" y="66"/>
                                        </a:cxn>
                                        <a:cxn ang="0">
                                          <a:pos x="243" y="23"/>
                                        </a:cxn>
                                        <a:cxn ang="0">
                                          <a:pos x="342" y="1"/>
                                        </a:cxn>
                                        <a:cxn ang="0">
                                          <a:pos x="435" y="7"/>
                                        </a:cxn>
                                        <a:cxn ang="0">
                                          <a:pos x="526" y="34"/>
                                        </a:cxn>
                                        <a:cxn ang="0">
                                          <a:pos x="596" y="78"/>
                                        </a:cxn>
                                        <a:cxn ang="0">
                                          <a:pos x="649" y="142"/>
                                        </a:cxn>
                                        <a:cxn ang="0">
                                          <a:pos x="681" y="217"/>
                                        </a:cxn>
                                        <a:cxn ang="0">
                                          <a:pos x="689" y="285"/>
                                        </a:cxn>
                                        <a:cxn ang="0">
                                          <a:pos x="657" y="357"/>
                                        </a:cxn>
                                        <a:cxn ang="0">
                                          <a:pos x="626" y="430"/>
                                        </a:cxn>
                                        <a:cxn ang="0">
                                          <a:pos x="608" y="489"/>
                                        </a:cxn>
                                        <a:cxn ang="0">
                                          <a:pos x="622" y="500"/>
                                        </a:cxn>
                                        <a:cxn ang="0">
                                          <a:pos x="646" y="461"/>
                                        </a:cxn>
                                        <a:cxn ang="0">
                                          <a:pos x="690" y="381"/>
                                        </a:cxn>
                                        <a:cxn ang="0">
                                          <a:pos x="721" y="346"/>
                                        </a:cxn>
                                        <a:cxn ang="0">
                                          <a:pos x="749" y="369"/>
                                        </a:cxn>
                                        <a:cxn ang="0">
                                          <a:pos x="784" y="431"/>
                                        </a:cxn>
                                        <a:cxn ang="0">
                                          <a:pos x="812" y="492"/>
                                        </a:cxn>
                                        <a:cxn ang="0">
                                          <a:pos x="852" y="551"/>
                                        </a:cxn>
                                        <a:cxn ang="0">
                                          <a:pos x="866" y="611"/>
                                        </a:cxn>
                                        <a:cxn ang="0">
                                          <a:pos x="850" y="693"/>
                                        </a:cxn>
                                        <a:cxn ang="0">
                                          <a:pos x="882" y="744"/>
                                        </a:cxn>
                                        <a:cxn ang="0">
                                          <a:pos x="925" y="829"/>
                                        </a:cxn>
                                        <a:cxn ang="0">
                                          <a:pos x="960" y="905"/>
                                        </a:cxn>
                                        <a:cxn ang="0">
                                          <a:pos x="978" y="988"/>
                                        </a:cxn>
                                        <a:cxn ang="0">
                                          <a:pos x="984" y="1075"/>
                                        </a:cxn>
                                        <a:cxn ang="0">
                                          <a:pos x="990" y="1211"/>
                                        </a:cxn>
                                        <a:cxn ang="0">
                                          <a:pos x="974" y="1267"/>
                                        </a:cxn>
                                        <a:cxn ang="0">
                                          <a:pos x="921" y="1269"/>
                                        </a:cxn>
                                        <a:cxn ang="0">
                                          <a:pos x="849" y="1226"/>
                                        </a:cxn>
                                        <a:cxn ang="0">
                                          <a:pos x="760" y="1159"/>
                                        </a:cxn>
                                        <a:cxn ang="0">
                                          <a:pos x="654" y="1052"/>
                                        </a:cxn>
                                        <a:cxn ang="0">
                                          <a:pos x="549" y="933"/>
                                        </a:cxn>
                                        <a:cxn ang="0">
                                          <a:pos x="406" y="792"/>
                                        </a:cxn>
                                        <a:cxn ang="0">
                                          <a:pos x="307" y="696"/>
                                        </a:cxn>
                                        <a:cxn ang="0">
                                          <a:pos x="284" y="638"/>
                                        </a:cxn>
                                        <a:cxn ang="0">
                                          <a:pos x="322" y="605"/>
                                        </a:cxn>
                                        <a:cxn ang="0">
                                          <a:pos x="383" y="566"/>
                                        </a:cxn>
                                        <a:cxn ang="0">
                                          <a:pos x="445" y="543"/>
                                        </a:cxn>
                                        <a:cxn ang="0">
                                          <a:pos x="484" y="524"/>
                                        </a:cxn>
                                        <a:cxn ang="0">
                                          <a:pos x="445" y="517"/>
                                        </a:cxn>
                                        <a:cxn ang="0">
                                          <a:pos x="359" y="535"/>
                                        </a:cxn>
                                        <a:cxn ang="0">
                                          <a:pos x="308" y="569"/>
                                        </a:cxn>
                                        <a:cxn ang="0">
                                          <a:pos x="245" y="596"/>
                                        </a:cxn>
                                        <a:cxn ang="0">
                                          <a:pos x="192" y="585"/>
                                        </a:cxn>
                                        <a:cxn ang="0">
                                          <a:pos x="149" y="549"/>
                                        </a:cxn>
                                        <a:cxn ang="0">
                                          <a:pos x="103" y="491"/>
                                        </a:cxn>
                                        <a:cxn ang="0">
                                          <a:pos x="46" y="431"/>
                                        </a:cxn>
                                        <a:cxn ang="0">
                                          <a:pos x="19" y="380"/>
                                        </a:cxn>
                                        <a:cxn ang="0">
                                          <a:pos x="0" y="303"/>
                                        </a:cxn>
                                      </a:cxnLst>
                                      <a:rect l="0" t="0" r="r" b="b"/>
                                      <a:pathLst>
                                        <a:path w="990" h="1276">
                                          <a:moveTo>
                                            <a:pt x="2" y="283"/>
                                          </a:moveTo>
                                          <a:lnTo>
                                            <a:pt x="11" y="261"/>
                                          </a:lnTo>
                                          <a:lnTo>
                                            <a:pt x="21" y="239"/>
                                          </a:lnTo>
                                          <a:lnTo>
                                            <a:pt x="33" y="217"/>
                                          </a:lnTo>
                                          <a:lnTo>
                                            <a:pt x="47" y="201"/>
                                          </a:lnTo>
                                          <a:lnTo>
                                            <a:pt x="61" y="188"/>
                                          </a:lnTo>
                                          <a:lnTo>
                                            <a:pt x="78" y="168"/>
                                          </a:lnTo>
                                          <a:lnTo>
                                            <a:pt x="100" y="145"/>
                                          </a:lnTo>
                                          <a:lnTo>
                                            <a:pt x="116" y="122"/>
                                          </a:lnTo>
                                          <a:lnTo>
                                            <a:pt x="132" y="101"/>
                                          </a:lnTo>
                                          <a:lnTo>
                                            <a:pt x="151" y="84"/>
                                          </a:lnTo>
                                          <a:lnTo>
                                            <a:pt x="172" y="66"/>
                                          </a:lnTo>
                                          <a:lnTo>
                                            <a:pt x="194" y="50"/>
                                          </a:lnTo>
                                          <a:lnTo>
                                            <a:pt x="216" y="36"/>
                                          </a:lnTo>
                                          <a:lnTo>
                                            <a:pt x="243" y="23"/>
                                          </a:lnTo>
                                          <a:lnTo>
                                            <a:pt x="273" y="12"/>
                                          </a:lnTo>
                                          <a:lnTo>
                                            <a:pt x="304" y="5"/>
                                          </a:lnTo>
                                          <a:lnTo>
                                            <a:pt x="342" y="1"/>
                                          </a:lnTo>
                                          <a:lnTo>
                                            <a:pt x="377" y="0"/>
                                          </a:lnTo>
                                          <a:lnTo>
                                            <a:pt x="406" y="2"/>
                                          </a:lnTo>
                                          <a:lnTo>
                                            <a:pt x="435" y="7"/>
                                          </a:lnTo>
                                          <a:lnTo>
                                            <a:pt x="462" y="12"/>
                                          </a:lnTo>
                                          <a:lnTo>
                                            <a:pt x="497" y="21"/>
                                          </a:lnTo>
                                          <a:lnTo>
                                            <a:pt x="526" y="34"/>
                                          </a:lnTo>
                                          <a:lnTo>
                                            <a:pt x="550" y="45"/>
                                          </a:lnTo>
                                          <a:lnTo>
                                            <a:pt x="576" y="59"/>
                                          </a:lnTo>
                                          <a:lnTo>
                                            <a:pt x="596" y="78"/>
                                          </a:lnTo>
                                          <a:lnTo>
                                            <a:pt x="615" y="98"/>
                                          </a:lnTo>
                                          <a:lnTo>
                                            <a:pt x="632" y="118"/>
                                          </a:lnTo>
                                          <a:lnTo>
                                            <a:pt x="649" y="142"/>
                                          </a:lnTo>
                                          <a:lnTo>
                                            <a:pt x="665" y="166"/>
                                          </a:lnTo>
                                          <a:lnTo>
                                            <a:pt x="675" y="189"/>
                                          </a:lnTo>
                                          <a:lnTo>
                                            <a:pt x="681" y="217"/>
                                          </a:lnTo>
                                          <a:lnTo>
                                            <a:pt x="687" y="243"/>
                                          </a:lnTo>
                                          <a:lnTo>
                                            <a:pt x="690" y="263"/>
                                          </a:lnTo>
                                          <a:lnTo>
                                            <a:pt x="689" y="285"/>
                                          </a:lnTo>
                                          <a:lnTo>
                                            <a:pt x="683" y="301"/>
                                          </a:lnTo>
                                          <a:lnTo>
                                            <a:pt x="673" y="325"/>
                                          </a:lnTo>
                                          <a:lnTo>
                                            <a:pt x="657" y="357"/>
                                          </a:lnTo>
                                          <a:lnTo>
                                            <a:pt x="645" y="384"/>
                                          </a:lnTo>
                                          <a:lnTo>
                                            <a:pt x="634" y="406"/>
                                          </a:lnTo>
                                          <a:lnTo>
                                            <a:pt x="626" y="430"/>
                                          </a:lnTo>
                                          <a:lnTo>
                                            <a:pt x="618" y="455"/>
                                          </a:lnTo>
                                          <a:lnTo>
                                            <a:pt x="611" y="477"/>
                                          </a:lnTo>
                                          <a:lnTo>
                                            <a:pt x="608" y="489"/>
                                          </a:lnTo>
                                          <a:lnTo>
                                            <a:pt x="609" y="497"/>
                                          </a:lnTo>
                                          <a:lnTo>
                                            <a:pt x="614" y="500"/>
                                          </a:lnTo>
                                          <a:lnTo>
                                            <a:pt x="622" y="500"/>
                                          </a:lnTo>
                                          <a:lnTo>
                                            <a:pt x="628" y="493"/>
                                          </a:lnTo>
                                          <a:lnTo>
                                            <a:pt x="636" y="483"/>
                                          </a:lnTo>
                                          <a:lnTo>
                                            <a:pt x="646" y="461"/>
                                          </a:lnTo>
                                          <a:lnTo>
                                            <a:pt x="659" y="432"/>
                                          </a:lnTo>
                                          <a:lnTo>
                                            <a:pt x="675" y="405"/>
                                          </a:lnTo>
                                          <a:lnTo>
                                            <a:pt x="690" y="381"/>
                                          </a:lnTo>
                                          <a:lnTo>
                                            <a:pt x="704" y="361"/>
                                          </a:lnTo>
                                          <a:lnTo>
                                            <a:pt x="712" y="351"/>
                                          </a:lnTo>
                                          <a:lnTo>
                                            <a:pt x="721" y="346"/>
                                          </a:lnTo>
                                          <a:lnTo>
                                            <a:pt x="732" y="344"/>
                                          </a:lnTo>
                                          <a:lnTo>
                                            <a:pt x="739" y="350"/>
                                          </a:lnTo>
                                          <a:lnTo>
                                            <a:pt x="749" y="369"/>
                                          </a:lnTo>
                                          <a:lnTo>
                                            <a:pt x="759" y="386"/>
                                          </a:lnTo>
                                          <a:lnTo>
                                            <a:pt x="771" y="408"/>
                                          </a:lnTo>
                                          <a:lnTo>
                                            <a:pt x="784" y="431"/>
                                          </a:lnTo>
                                          <a:lnTo>
                                            <a:pt x="793" y="450"/>
                                          </a:lnTo>
                                          <a:lnTo>
                                            <a:pt x="802" y="473"/>
                                          </a:lnTo>
                                          <a:lnTo>
                                            <a:pt x="812" y="492"/>
                                          </a:lnTo>
                                          <a:lnTo>
                                            <a:pt x="820" y="516"/>
                                          </a:lnTo>
                                          <a:lnTo>
                                            <a:pt x="835" y="531"/>
                                          </a:lnTo>
                                          <a:lnTo>
                                            <a:pt x="852" y="551"/>
                                          </a:lnTo>
                                          <a:lnTo>
                                            <a:pt x="864" y="569"/>
                                          </a:lnTo>
                                          <a:lnTo>
                                            <a:pt x="868" y="589"/>
                                          </a:lnTo>
                                          <a:lnTo>
                                            <a:pt x="866" y="611"/>
                                          </a:lnTo>
                                          <a:lnTo>
                                            <a:pt x="861" y="639"/>
                                          </a:lnTo>
                                          <a:lnTo>
                                            <a:pt x="856" y="665"/>
                                          </a:lnTo>
                                          <a:lnTo>
                                            <a:pt x="850" y="693"/>
                                          </a:lnTo>
                                          <a:lnTo>
                                            <a:pt x="861" y="709"/>
                                          </a:lnTo>
                                          <a:lnTo>
                                            <a:pt x="872" y="726"/>
                                          </a:lnTo>
                                          <a:lnTo>
                                            <a:pt x="882" y="744"/>
                                          </a:lnTo>
                                          <a:lnTo>
                                            <a:pt x="892" y="766"/>
                                          </a:lnTo>
                                          <a:lnTo>
                                            <a:pt x="910" y="800"/>
                                          </a:lnTo>
                                          <a:lnTo>
                                            <a:pt x="925" y="829"/>
                                          </a:lnTo>
                                          <a:lnTo>
                                            <a:pt x="941" y="859"/>
                                          </a:lnTo>
                                          <a:lnTo>
                                            <a:pt x="954" y="885"/>
                                          </a:lnTo>
                                          <a:lnTo>
                                            <a:pt x="960" y="905"/>
                                          </a:lnTo>
                                          <a:lnTo>
                                            <a:pt x="967" y="933"/>
                                          </a:lnTo>
                                          <a:lnTo>
                                            <a:pt x="972" y="964"/>
                                          </a:lnTo>
                                          <a:lnTo>
                                            <a:pt x="978" y="988"/>
                                          </a:lnTo>
                                          <a:lnTo>
                                            <a:pt x="983" y="1020"/>
                                          </a:lnTo>
                                          <a:lnTo>
                                            <a:pt x="985" y="1052"/>
                                          </a:lnTo>
                                          <a:lnTo>
                                            <a:pt x="984" y="1075"/>
                                          </a:lnTo>
                                          <a:lnTo>
                                            <a:pt x="984" y="1100"/>
                                          </a:lnTo>
                                          <a:lnTo>
                                            <a:pt x="985" y="1151"/>
                                          </a:lnTo>
                                          <a:lnTo>
                                            <a:pt x="990" y="1211"/>
                                          </a:lnTo>
                                          <a:lnTo>
                                            <a:pt x="988" y="1239"/>
                                          </a:lnTo>
                                          <a:lnTo>
                                            <a:pt x="985" y="1256"/>
                                          </a:lnTo>
                                          <a:lnTo>
                                            <a:pt x="974" y="1267"/>
                                          </a:lnTo>
                                          <a:lnTo>
                                            <a:pt x="955" y="1275"/>
                                          </a:lnTo>
                                          <a:lnTo>
                                            <a:pt x="936" y="1276"/>
                                          </a:lnTo>
                                          <a:lnTo>
                                            <a:pt x="921" y="1269"/>
                                          </a:lnTo>
                                          <a:lnTo>
                                            <a:pt x="909" y="1259"/>
                                          </a:lnTo>
                                          <a:lnTo>
                                            <a:pt x="878" y="1241"/>
                                          </a:lnTo>
                                          <a:lnTo>
                                            <a:pt x="849" y="1226"/>
                                          </a:lnTo>
                                          <a:lnTo>
                                            <a:pt x="821" y="1213"/>
                                          </a:lnTo>
                                          <a:lnTo>
                                            <a:pt x="799" y="1193"/>
                                          </a:lnTo>
                                          <a:lnTo>
                                            <a:pt x="760" y="1159"/>
                                          </a:lnTo>
                                          <a:lnTo>
                                            <a:pt x="724" y="1122"/>
                                          </a:lnTo>
                                          <a:lnTo>
                                            <a:pt x="689" y="1090"/>
                                          </a:lnTo>
                                          <a:lnTo>
                                            <a:pt x="654" y="1052"/>
                                          </a:lnTo>
                                          <a:lnTo>
                                            <a:pt x="613" y="1002"/>
                                          </a:lnTo>
                                          <a:lnTo>
                                            <a:pt x="583" y="964"/>
                                          </a:lnTo>
                                          <a:lnTo>
                                            <a:pt x="549" y="933"/>
                                          </a:lnTo>
                                          <a:lnTo>
                                            <a:pt x="507" y="890"/>
                                          </a:lnTo>
                                          <a:lnTo>
                                            <a:pt x="464" y="847"/>
                                          </a:lnTo>
                                          <a:lnTo>
                                            <a:pt x="406" y="792"/>
                                          </a:lnTo>
                                          <a:lnTo>
                                            <a:pt x="352" y="747"/>
                                          </a:lnTo>
                                          <a:lnTo>
                                            <a:pt x="326" y="719"/>
                                          </a:lnTo>
                                          <a:lnTo>
                                            <a:pt x="307" y="696"/>
                                          </a:lnTo>
                                          <a:lnTo>
                                            <a:pt x="295" y="675"/>
                                          </a:lnTo>
                                          <a:lnTo>
                                            <a:pt x="285" y="651"/>
                                          </a:lnTo>
                                          <a:lnTo>
                                            <a:pt x="284" y="638"/>
                                          </a:lnTo>
                                          <a:lnTo>
                                            <a:pt x="290" y="629"/>
                                          </a:lnTo>
                                          <a:lnTo>
                                            <a:pt x="303" y="619"/>
                                          </a:lnTo>
                                          <a:lnTo>
                                            <a:pt x="322" y="605"/>
                                          </a:lnTo>
                                          <a:lnTo>
                                            <a:pt x="345" y="590"/>
                                          </a:lnTo>
                                          <a:lnTo>
                                            <a:pt x="365" y="575"/>
                                          </a:lnTo>
                                          <a:lnTo>
                                            <a:pt x="383" y="566"/>
                                          </a:lnTo>
                                          <a:lnTo>
                                            <a:pt x="402" y="558"/>
                                          </a:lnTo>
                                          <a:lnTo>
                                            <a:pt x="423" y="551"/>
                                          </a:lnTo>
                                          <a:lnTo>
                                            <a:pt x="445" y="543"/>
                                          </a:lnTo>
                                          <a:lnTo>
                                            <a:pt x="467" y="535"/>
                                          </a:lnTo>
                                          <a:lnTo>
                                            <a:pt x="482" y="530"/>
                                          </a:lnTo>
                                          <a:lnTo>
                                            <a:pt x="484" y="524"/>
                                          </a:lnTo>
                                          <a:lnTo>
                                            <a:pt x="478" y="516"/>
                                          </a:lnTo>
                                          <a:lnTo>
                                            <a:pt x="469" y="514"/>
                                          </a:lnTo>
                                          <a:lnTo>
                                            <a:pt x="445" y="517"/>
                                          </a:lnTo>
                                          <a:lnTo>
                                            <a:pt x="419" y="521"/>
                                          </a:lnTo>
                                          <a:lnTo>
                                            <a:pt x="389" y="528"/>
                                          </a:lnTo>
                                          <a:lnTo>
                                            <a:pt x="359" y="535"/>
                                          </a:lnTo>
                                          <a:lnTo>
                                            <a:pt x="345" y="541"/>
                                          </a:lnTo>
                                          <a:lnTo>
                                            <a:pt x="328" y="554"/>
                                          </a:lnTo>
                                          <a:lnTo>
                                            <a:pt x="308" y="569"/>
                                          </a:lnTo>
                                          <a:lnTo>
                                            <a:pt x="282" y="590"/>
                                          </a:lnTo>
                                          <a:lnTo>
                                            <a:pt x="267" y="594"/>
                                          </a:lnTo>
                                          <a:lnTo>
                                            <a:pt x="245" y="596"/>
                                          </a:lnTo>
                                          <a:lnTo>
                                            <a:pt x="222" y="597"/>
                                          </a:lnTo>
                                          <a:lnTo>
                                            <a:pt x="208" y="593"/>
                                          </a:lnTo>
                                          <a:lnTo>
                                            <a:pt x="192" y="585"/>
                                          </a:lnTo>
                                          <a:lnTo>
                                            <a:pt x="171" y="576"/>
                                          </a:lnTo>
                                          <a:lnTo>
                                            <a:pt x="160" y="567"/>
                                          </a:lnTo>
                                          <a:lnTo>
                                            <a:pt x="149" y="549"/>
                                          </a:lnTo>
                                          <a:lnTo>
                                            <a:pt x="136" y="530"/>
                                          </a:lnTo>
                                          <a:lnTo>
                                            <a:pt x="125" y="514"/>
                                          </a:lnTo>
                                          <a:lnTo>
                                            <a:pt x="103" y="491"/>
                                          </a:lnTo>
                                          <a:lnTo>
                                            <a:pt x="87" y="472"/>
                                          </a:lnTo>
                                          <a:lnTo>
                                            <a:pt x="64" y="449"/>
                                          </a:lnTo>
                                          <a:lnTo>
                                            <a:pt x="46" y="431"/>
                                          </a:lnTo>
                                          <a:lnTo>
                                            <a:pt x="34" y="418"/>
                                          </a:lnTo>
                                          <a:lnTo>
                                            <a:pt x="28" y="403"/>
                                          </a:lnTo>
                                          <a:lnTo>
                                            <a:pt x="19" y="380"/>
                                          </a:lnTo>
                                          <a:lnTo>
                                            <a:pt x="9" y="356"/>
                                          </a:lnTo>
                                          <a:lnTo>
                                            <a:pt x="4" y="330"/>
                                          </a:lnTo>
                                          <a:lnTo>
                                            <a:pt x="0" y="303"/>
                                          </a:lnTo>
                                          <a:lnTo>
                                            <a:pt x="2" y="28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808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it-IT"/>
                                    </a:p>
                                  </p:txBody>
                                </p:sp>
                                <p:grpSp>
                                  <p:nvGrpSpPr>
                                    <p:cNvPr id="26935" name="Group 31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837" y="1299"/>
                                      <a:ext cx="198" cy="255"/>
                                      <a:chOff x="3837" y="1299"/>
                                      <a:chExt cx="198" cy="255"/>
                                    </a:xfrm>
                                  </p:grpSpPr>
                                  <p:sp>
                                    <p:nvSpPr>
                                      <p:cNvPr id="26936" name="Freeform 312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894" y="1368"/>
                                        <a:ext cx="141" cy="186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400" y="71"/>
                                          </a:cxn>
                                          <a:cxn ang="0">
                                            <a:pos x="390" y="61"/>
                                          </a:cxn>
                                          <a:cxn ang="0">
                                            <a:pos x="427" y="7"/>
                                          </a:cxn>
                                          <a:cxn ang="0">
                                            <a:pos x="454" y="6"/>
                                          </a:cxn>
                                          <a:cxn ang="0">
                                            <a:pos x="487" y="64"/>
                                          </a:cxn>
                                          <a:cxn ang="0">
                                            <a:pos x="518" y="129"/>
                                          </a:cxn>
                                          <a:cxn ang="0">
                                            <a:pos x="550" y="187"/>
                                          </a:cxn>
                                          <a:cxn ang="0">
                                            <a:pos x="583" y="244"/>
                                          </a:cxn>
                                          <a:cxn ang="0">
                                            <a:pos x="571" y="320"/>
                                          </a:cxn>
                                          <a:cxn ang="0">
                                            <a:pos x="587" y="381"/>
                                          </a:cxn>
                                          <a:cxn ang="0">
                                            <a:pos x="625" y="455"/>
                                          </a:cxn>
                                          <a:cxn ang="0">
                                            <a:pos x="669" y="540"/>
                                          </a:cxn>
                                          <a:cxn ang="0">
                                            <a:pos x="687" y="620"/>
                                          </a:cxn>
                                          <a:cxn ang="0">
                                            <a:pos x="700" y="707"/>
                                          </a:cxn>
                                          <a:cxn ang="0">
                                            <a:pos x="700" y="806"/>
                                          </a:cxn>
                                          <a:cxn ang="0">
                                            <a:pos x="700" y="911"/>
                                          </a:cxn>
                                          <a:cxn ang="0">
                                            <a:pos x="651" y="931"/>
                                          </a:cxn>
                                          <a:cxn ang="0">
                                            <a:pos x="593" y="896"/>
                                          </a:cxn>
                                          <a:cxn ang="0">
                                            <a:pos x="515" y="848"/>
                                          </a:cxn>
                                          <a:cxn ang="0">
                                            <a:pos x="404" y="745"/>
                                          </a:cxn>
                                          <a:cxn ang="0">
                                            <a:pos x="298" y="620"/>
                                          </a:cxn>
                                          <a:cxn ang="0">
                                            <a:pos x="179" y="502"/>
                                          </a:cxn>
                                          <a:cxn ang="0">
                                            <a:pos x="43" y="373"/>
                                          </a:cxn>
                                          <a:cxn ang="0">
                                            <a:pos x="2" y="306"/>
                                          </a:cxn>
                                          <a:cxn ang="0">
                                            <a:pos x="19" y="274"/>
                                          </a:cxn>
                                          <a:cxn ang="0">
                                            <a:pos x="81" y="231"/>
                                          </a:cxn>
                                          <a:cxn ang="0">
                                            <a:pos x="76" y="271"/>
                                          </a:cxn>
                                          <a:cxn ang="0">
                                            <a:pos x="59" y="323"/>
                                          </a:cxn>
                                          <a:cxn ang="0">
                                            <a:pos x="96" y="384"/>
                                          </a:cxn>
                                          <a:cxn ang="0">
                                            <a:pos x="176" y="457"/>
                                          </a:cxn>
                                          <a:cxn ang="0">
                                            <a:pos x="253" y="520"/>
                                          </a:cxn>
                                          <a:cxn ang="0">
                                            <a:pos x="324" y="587"/>
                                          </a:cxn>
                                          <a:cxn ang="0">
                                            <a:pos x="378" y="659"/>
                                          </a:cxn>
                                          <a:cxn ang="0">
                                            <a:pos x="444" y="732"/>
                                          </a:cxn>
                                          <a:cxn ang="0">
                                            <a:pos x="523" y="798"/>
                                          </a:cxn>
                                          <a:cxn ang="0">
                                            <a:pos x="576" y="831"/>
                                          </a:cxn>
                                          <a:cxn ang="0">
                                            <a:pos x="627" y="842"/>
                                          </a:cxn>
                                          <a:cxn ang="0">
                                            <a:pos x="654" y="818"/>
                                          </a:cxn>
                                          <a:cxn ang="0">
                                            <a:pos x="652" y="739"/>
                                          </a:cxn>
                                          <a:cxn ang="0">
                                            <a:pos x="641" y="648"/>
                                          </a:cxn>
                                          <a:cxn ang="0">
                                            <a:pos x="618" y="566"/>
                                          </a:cxn>
                                          <a:cxn ang="0">
                                            <a:pos x="596" y="505"/>
                                          </a:cxn>
                                          <a:cxn ang="0">
                                            <a:pos x="560" y="438"/>
                                          </a:cxn>
                                          <a:cxn ang="0">
                                            <a:pos x="519" y="364"/>
                                          </a:cxn>
                                          <a:cxn ang="0">
                                            <a:pos x="514" y="328"/>
                                          </a:cxn>
                                          <a:cxn ang="0">
                                            <a:pos x="529" y="266"/>
                                          </a:cxn>
                                          <a:cxn ang="0">
                                            <a:pos x="514" y="205"/>
                                          </a:cxn>
                                          <a:cxn ang="0">
                                            <a:pos x="474" y="107"/>
                                          </a:cxn>
                                          <a:cxn ang="0">
                                            <a:pos x="441" y="55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705" h="931">
                                            <a:moveTo>
                                              <a:pt x="431" y="56"/>
                                            </a:moveTo>
                                            <a:lnTo>
                                              <a:pt x="417" y="60"/>
                                            </a:lnTo>
                                            <a:lnTo>
                                              <a:pt x="400" y="71"/>
                                            </a:lnTo>
                                            <a:lnTo>
                                              <a:pt x="385" y="81"/>
                                            </a:lnTo>
                                            <a:lnTo>
                                              <a:pt x="374" y="88"/>
                                            </a:lnTo>
                                            <a:lnTo>
                                              <a:pt x="390" y="61"/>
                                            </a:lnTo>
                                            <a:lnTo>
                                              <a:pt x="405" y="37"/>
                                            </a:lnTo>
                                            <a:lnTo>
                                              <a:pt x="419" y="17"/>
                                            </a:lnTo>
                                            <a:lnTo>
                                              <a:pt x="427" y="7"/>
                                            </a:lnTo>
                                            <a:lnTo>
                                              <a:pt x="436" y="2"/>
                                            </a:lnTo>
                                            <a:lnTo>
                                              <a:pt x="447" y="0"/>
                                            </a:lnTo>
                                            <a:lnTo>
                                              <a:pt x="454" y="6"/>
                                            </a:lnTo>
                                            <a:lnTo>
                                              <a:pt x="465" y="25"/>
                                            </a:lnTo>
                                            <a:lnTo>
                                              <a:pt x="475" y="42"/>
                                            </a:lnTo>
                                            <a:lnTo>
                                              <a:pt x="487" y="64"/>
                                            </a:lnTo>
                                            <a:lnTo>
                                              <a:pt x="500" y="87"/>
                                            </a:lnTo>
                                            <a:lnTo>
                                              <a:pt x="509" y="106"/>
                                            </a:lnTo>
                                            <a:lnTo>
                                              <a:pt x="518" y="129"/>
                                            </a:lnTo>
                                            <a:lnTo>
                                              <a:pt x="528" y="148"/>
                                            </a:lnTo>
                                            <a:lnTo>
                                              <a:pt x="535" y="172"/>
                                            </a:lnTo>
                                            <a:lnTo>
                                              <a:pt x="550" y="187"/>
                                            </a:lnTo>
                                            <a:lnTo>
                                              <a:pt x="567" y="207"/>
                                            </a:lnTo>
                                            <a:lnTo>
                                              <a:pt x="579" y="225"/>
                                            </a:lnTo>
                                            <a:lnTo>
                                              <a:pt x="583" y="244"/>
                                            </a:lnTo>
                                            <a:lnTo>
                                              <a:pt x="581" y="266"/>
                                            </a:lnTo>
                                            <a:lnTo>
                                              <a:pt x="576" y="294"/>
                                            </a:lnTo>
                                            <a:lnTo>
                                              <a:pt x="571" y="320"/>
                                            </a:lnTo>
                                            <a:lnTo>
                                              <a:pt x="565" y="348"/>
                                            </a:lnTo>
                                            <a:lnTo>
                                              <a:pt x="576" y="364"/>
                                            </a:lnTo>
                                            <a:lnTo>
                                              <a:pt x="587" y="381"/>
                                            </a:lnTo>
                                            <a:lnTo>
                                              <a:pt x="597" y="399"/>
                                            </a:lnTo>
                                            <a:lnTo>
                                              <a:pt x="607" y="421"/>
                                            </a:lnTo>
                                            <a:lnTo>
                                              <a:pt x="625" y="455"/>
                                            </a:lnTo>
                                            <a:lnTo>
                                              <a:pt x="640" y="484"/>
                                            </a:lnTo>
                                            <a:lnTo>
                                              <a:pt x="656" y="513"/>
                                            </a:lnTo>
                                            <a:lnTo>
                                              <a:pt x="669" y="540"/>
                                            </a:lnTo>
                                            <a:lnTo>
                                              <a:pt x="675" y="560"/>
                                            </a:lnTo>
                                            <a:lnTo>
                                              <a:pt x="682" y="588"/>
                                            </a:lnTo>
                                            <a:lnTo>
                                              <a:pt x="687" y="620"/>
                                            </a:lnTo>
                                            <a:lnTo>
                                              <a:pt x="693" y="644"/>
                                            </a:lnTo>
                                            <a:lnTo>
                                              <a:pt x="698" y="676"/>
                                            </a:lnTo>
                                            <a:lnTo>
                                              <a:pt x="700" y="707"/>
                                            </a:lnTo>
                                            <a:lnTo>
                                              <a:pt x="699" y="730"/>
                                            </a:lnTo>
                                            <a:lnTo>
                                              <a:pt x="699" y="755"/>
                                            </a:lnTo>
                                            <a:lnTo>
                                              <a:pt x="700" y="806"/>
                                            </a:lnTo>
                                            <a:lnTo>
                                              <a:pt x="705" y="866"/>
                                            </a:lnTo>
                                            <a:lnTo>
                                              <a:pt x="703" y="894"/>
                                            </a:lnTo>
                                            <a:lnTo>
                                              <a:pt x="700" y="911"/>
                                            </a:lnTo>
                                            <a:lnTo>
                                              <a:pt x="689" y="922"/>
                                            </a:lnTo>
                                            <a:lnTo>
                                              <a:pt x="670" y="930"/>
                                            </a:lnTo>
                                            <a:lnTo>
                                              <a:pt x="651" y="931"/>
                                            </a:lnTo>
                                            <a:lnTo>
                                              <a:pt x="636" y="924"/>
                                            </a:lnTo>
                                            <a:lnTo>
                                              <a:pt x="624" y="914"/>
                                            </a:lnTo>
                                            <a:lnTo>
                                              <a:pt x="593" y="896"/>
                                            </a:lnTo>
                                            <a:lnTo>
                                              <a:pt x="564" y="881"/>
                                            </a:lnTo>
                                            <a:lnTo>
                                              <a:pt x="536" y="868"/>
                                            </a:lnTo>
                                            <a:lnTo>
                                              <a:pt x="515" y="848"/>
                                            </a:lnTo>
                                            <a:lnTo>
                                              <a:pt x="476" y="814"/>
                                            </a:lnTo>
                                            <a:lnTo>
                                              <a:pt x="439" y="777"/>
                                            </a:lnTo>
                                            <a:lnTo>
                                              <a:pt x="404" y="745"/>
                                            </a:lnTo>
                                            <a:lnTo>
                                              <a:pt x="369" y="707"/>
                                            </a:lnTo>
                                            <a:lnTo>
                                              <a:pt x="328" y="658"/>
                                            </a:lnTo>
                                            <a:lnTo>
                                              <a:pt x="298" y="620"/>
                                            </a:lnTo>
                                            <a:lnTo>
                                              <a:pt x="264" y="588"/>
                                            </a:lnTo>
                                            <a:lnTo>
                                              <a:pt x="222" y="545"/>
                                            </a:lnTo>
                                            <a:lnTo>
                                              <a:pt x="179" y="502"/>
                                            </a:lnTo>
                                            <a:lnTo>
                                              <a:pt x="122" y="447"/>
                                            </a:lnTo>
                                            <a:lnTo>
                                              <a:pt x="68" y="401"/>
                                            </a:lnTo>
                                            <a:lnTo>
                                              <a:pt x="43" y="373"/>
                                            </a:lnTo>
                                            <a:lnTo>
                                              <a:pt x="23" y="351"/>
                                            </a:lnTo>
                                            <a:lnTo>
                                              <a:pt x="11" y="330"/>
                                            </a:lnTo>
                                            <a:lnTo>
                                              <a:pt x="2" y="306"/>
                                            </a:lnTo>
                                            <a:lnTo>
                                              <a:pt x="0" y="293"/>
                                            </a:lnTo>
                                            <a:lnTo>
                                              <a:pt x="6" y="284"/>
                                            </a:lnTo>
                                            <a:lnTo>
                                              <a:pt x="19" y="274"/>
                                            </a:lnTo>
                                            <a:lnTo>
                                              <a:pt x="38" y="260"/>
                                            </a:lnTo>
                                            <a:lnTo>
                                              <a:pt x="61" y="245"/>
                                            </a:lnTo>
                                            <a:lnTo>
                                              <a:pt x="81" y="231"/>
                                            </a:lnTo>
                                            <a:lnTo>
                                              <a:pt x="99" y="222"/>
                                            </a:lnTo>
                                            <a:lnTo>
                                              <a:pt x="87" y="249"/>
                                            </a:lnTo>
                                            <a:lnTo>
                                              <a:pt x="76" y="271"/>
                                            </a:lnTo>
                                            <a:lnTo>
                                              <a:pt x="64" y="294"/>
                                            </a:lnTo>
                                            <a:lnTo>
                                              <a:pt x="58" y="310"/>
                                            </a:lnTo>
                                            <a:lnTo>
                                              <a:pt x="59" y="323"/>
                                            </a:lnTo>
                                            <a:lnTo>
                                              <a:pt x="66" y="341"/>
                                            </a:lnTo>
                                            <a:lnTo>
                                              <a:pt x="78" y="364"/>
                                            </a:lnTo>
                                            <a:lnTo>
                                              <a:pt x="96" y="384"/>
                                            </a:lnTo>
                                            <a:lnTo>
                                              <a:pt x="116" y="409"/>
                                            </a:lnTo>
                                            <a:lnTo>
                                              <a:pt x="146" y="432"/>
                                            </a:lnTo>
                                            <a:lnTo>
                                              <a:pt x="176" y="457"/>
                                            </a:lnTo>
                                            <a:lnTo>
                                              <a:pt x="201" y="478"/>
                                            </a:lnTo>
                                            <a:lnTo>
                                              <a:pt x="227" y="498"/>
                                            </a:lnTo>
                                            <a:lnTo>
                                              <a:pt x="253" y="520"/>
                                            </a:lnTo>
                                            <a:lnTo>
                                              <a:pt x="279" y="541"/>
                                            </a:lnTo>
                                            <a:lnTo>
                                              <a:pt x="300" y="567"/>
                                            </a:lnTo>
                                            <a:lnTo>
                                              <a:pt x="324" y="587"/>
                                            </a:lnTo>
                                            <a:lnTo>
                                              <a:pt x="340" y="606"/>
                                            </a:lnTo>
                                            <a:lnTo>
                                              <a:pt x="361" y="633"/>
                                            </a:lnTo>
                                            <a:lnTo>
                                              <a:pt x="378" y="659"/>
                                            </a:lnTo>
                                            <a:lnTo>
                                              <a:pt x="398" y="688"/>
                                            </a:lnTo>
                                            <a:lnTo>
                                              <a:pt x="419" y="712"/>
                                            </a:lnTo>
                                            <a:lnTo>
                                              <a:pt x="444" y="732"/>
                                            </a:lnTo>
                                            <a:lnTo>
                                              <a:pt x="478" y="760"/>
                                            </a:lnTo>
                                            <a:lnTo>
                                              <a:pt x="502" y="779"/>
                                            </a:lnTo>
                                            <a:lnTo>
                                              <a:pt x="523" y="798"/>
                                            </a:lnTo>
                                            <a:lnTo>
                                              <a:pt x="537" y="815"/>
                                            </a:lnTo>
                                            <a:lnTo>
                                              <a:pt x="557" y="821"/>
                                            </a:lnTo>
                                            <a:lnTo>
                                              <a:pt x="576" y="831"/>
                                            </a:lnTo>
                                            <a:lnTo>
                                              <a:pt x="596" y="838"/>
                                            </a:lnTo>
                                            <a:lnTo>
                                              <a:pt x="614" y="843"/>
                                            </a:lnTo>
                                            <a:lnTo>
                                              <a:pt x="627" y="842"/>
                                            </a:lnTo>
                                            <a:lnTo>
                                              <a:pt x="638" y="838"/>
                                            </a:lnTo>
                                            <a:lnTo>
                                              <a:pt x="647" y="831"/>
                                            </a:lnTo>
                                            <a:lnTo>
                                              <a:pt x="654" y="818"/>
                                            </a:lnTo>
                                            <a:lnTo>
                                              <a:pt x="657" y="804"/>
                                            </a:lnTo>
                                            <a:lnTo>
                                              <a:pt x="654" y="775"/>
                                            </a:lnTo>
                                            <a:lnTo>
                                              <a:pt x="652" y="739"/>
                                            </a:lnTo>
                                            <a:lnTo>
                                              <a:pt x="647" y="706"/>
                                            </a:lnTo>
                                            <a:lnTo>
                                              <a:pt x="644" y="672"/>
                                            </a:lnTo>
                                            <a:lnTo>
                                              <a:pt x="641" y="648"/>
                                            </a:lnTo>
                                            <a:lnTo>
                                              <a:pt x="634" y="624"/>
                                            </a:lnTo>
                                            <a:lnTo>
                                              <a:pt x="628" y="594"/>
                                            </a:lnTo>
                                            <a:lnTo>
                                              <a:pt x="618" y="566"/>
                                            </a:lnTo>
                                            <a:lnTo>
                                              <a:pt x="615" y="547"/>
                                            </a:lnTo>
                                            <a:lnTo>
                                              <a:pt x="609" y="526"/>
                                            </a:lnTo>
                                            <a:lnTo>
                                              <a:pt x="596" y="505"/>
                                            </a:lnTo>
                                            <a:lnTo>
                                              <a:pt x="586" y="482"/>
                                            </a:lnTo>
                                            <a:lnTo>
                                              <a:pt x="573" y="462"/>
                                            </a:lnTo>
                                            <a:lnTo>
                                              <a:pt x="560" y="438"/>
                                            </a:lnTo>
                                            <a:lnTo>
                                              <a:pt x="548" y="414"/>
                                            </a:lnTo>
                                            <a:lnTo>
                                              <a:pt x="534" y="389"/>
                                            </a:lnTo>
                                            <a:lnTo>
                                              <a:pt x="519" y="364"/>
                                            </a:lnTo>
                                            <a:lnTo>
                                              <a:pt x="512" y="351"/>
                                            </a:lnTo>
                                            <a:lnTo>
                                              <a:pt x="509" y="341"/>
                                            </a:lnTo>
                                            <a:lnTo>
                                              <a:pt x="514" y="328"/>
                                            </a:lnTo>
                                            <a:lnTo>
                                              <a:pt x="519" y="306"/>
                                            </a:lnTo>
                                            <a:lnTo>
                                              <a:pt x="526" y="280"/>
                                            </a:lnTo>
                                            <a:lnTo>
                                              <a:pt x="529" y="266"/>
                                            </a:lnTo>
                                            <a:lnTo>
                                              <a:pt x="534" y="254"/>
                                            </a:lnTo>
                                            <a:lnTo>
                                              <a:pt x="524" y="232"/>
                                            </a:lnTo>
                                            <a:lnTo>
                                              <a:pt x="514" y="205"/>
                                            </a:lnTo>
                                            <a:lnTo>
                                              <a:pt x="502" y="173"/>
                                            </a:lnTo>
                                            <a:lnTo>
                                              <a:pt x="489" y="142"/>
                                            </a:lnTo>
                                            <a:lnTo>
                                              <a:pt x="474" y="107"/>
                                            </a:lnTo>
                                            <a:lnTo>
                                              <a:pt x="462" y="82"/>
                                            </a:lnTo>
                                            <a:lnTo>
                                              <a:pt x="451" y="60"/>
                                            </a:lnTo>
                                            <a:lnTo>
                                              <a:pt x="441" y="55"/>
                                            </a:lnTo>
                                            <a:lnTo>
                                              <a:pt x="431" y="56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937" name="Freeform 313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837" y="1299"/>
                                        <a:ext cx="138" cy="119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10" y="260"/>
                                          </a:cxn>
                                          <a:cxn ang="0">
                                            <a:pos x="33" y="216"/>
                                          </a:cxn>
                                          <a:cxn ang="0">
                                            <a:pos x="61" y="187"/>
                                          </a:cxn>
                                          <a:cxn ang="0">
                                            <a:pos x="100" y="145"/>
                                          </a:cxn>
                                          <a:cxn ang="0">
                                            <a:pos x="132" y="101"/>
                                          </a:cxn>
                                          <a:cxn ang="0">
                                            <a:pos x="172" y="66"/>
                                          </a:cxn>
                                          <a:cxn ang="0">
                                            <a:pos x="215" y="36"/>
                                          </a:cxn>
                                          <a:cxn ang="0">
                                            <a:pos x="272" y="12"/>
                                          </a:cxn>
                                          <a:cxn ang="0">
                                            <a:pos x="341" y="1"/>
                                          </a:cxn>
                                          <a:cxn ang="0">
                                            <a:pos x="406" y="2"/>
                                          </a:cxn>
                                          <a:cxn ang="0">
                                            <a:pos x="462" y="12"/>
                                          </a:cxn>
                                          <a:cxn ang="0">
                                            <a:pos x="525" y="34"/>
                                          </a:cxn>
                                          <a:cxn ang="0">
                                            <a:pos x="574" y="59"/>
                                          </a:cxn>
                                          <a:cxn ang="0">
                                            <a:pos x="614" y="98"/>
                                          </a:cxn>
                                          <a:cxn ang="0">
                                            <a:pos x="648" y="142"/>
                                          </a:cxn>
                                          <a:cxn ang="0">
                                            <a:pos x="674" y="188"/>
                                          </a:cxn>
                                          <a:cxn ang="0">
                                            <a:pos x="685" y="241"/>
                                          </a:cxn>
                                          <a:cxn ang="0">
                                            <a:pos x="668" y="219"/>
                                          </a:cxn>
                                          <a:cxn ang="0">
                                            <a:pos x="643" y="170"/>
                                          </a:cxn>
                                          <a:cxn ang="0">
                                            <a:pos x="617" y="132"/>
                                          </a:cxn>
                                          <a:cxn ang="0">
                                            <a:pos x="582" y="94"/>
                                          </a:cxn>
                                          <a:cxn ang="0">
                                            <a:pos x="550" y="69"/>
                                          </a:cxn>
                                          <a:cxn ang="0">
                                            <a:pos x="512" y="54"/>
                                          </a:cxn>
                                          <a:cxn ang="0">
                                            <a:pos x="469" y="40"/>
                                          </a:cxn>
                                          <a:cxn ang="0">
                                            <a:pos x="418" y="28"/>
                                          </a:cxn>
                                          <a:cxn ang="0">
                                            <a:pos x="367" y="24"/>
                                          </a:cxn>
                                          <a:cxn ang="0">
                                            <a:pos x="321" y="30"/>
                                          </a:cxn>
                                          <a:cxn ang="0">
                                            <a:pos x="274" y="42"/>
                                          </a:cxn>
                                          <a:cxn ang="0">
                                            <a:pos x="226" y="65"/>
                                          </a:cxn>
                                          <a:cxn ang="0">
                                            <a:pos x="193" y="86"/>
                                          </a:cxn>
                                          <a:cxn ang="0">
                                            <a:pos x="147" y="126"/>
                                          </a:cxn>
                                          <a:cxn ang="0">
                                            <a:pos x="105" y="173"/>
                                          </a:cxn>
                                          <a:cxn ang="0">
                                            <a:pos x="68" y="222"/>
                                          </a:cxn>
                                          <a:cxn ang="0">
                                            <a:pos x="54" y="257"/>
                                          </a:cxn>
                                          <a:cxn ang="0">
                                            <a:pos x="39" y="288"/>
                                          </a:cxn>
                                          <a:cxn ang="0">
                                            <a:pos x="43" y="337"/>
                                          </a:cxn>
                                          <a:cxn ang="0">
                                            <a:pos x="58" y="374"/>
                                          </a:cxn>
                                          <a:cxn ang="0">
                                            <a:pos x="76" y="413"/>
                                          </a:cxn>
                                          <a:cxn ang="0">
                                            <a:pos x="118" y="461"/>
                                          </a:cxn>
                                          <a:cxn ang="0">
                                            <a:pos x="157" y="509"/>
                                          </a:cxn>
                                          <a:cxn ang="0">
                                            <a:pos x="185" y="543"/>
                                          </a:cxn>
                                          <a:cxn ang="0">
                                            <a:pos x="205" y="560"/>
                                          </a:cxn>
                                          <a:cxn ang="0">
                                            <a:pos x="237" y="568"/>
                                          </a:cxn>
                                          <a:cxn ang="0">
                                            <a:pos x="269" y="581"/>
                                          </a:cxn>
                                          <a:cxn ang="0">
                                            <a:pos x="267" y="593"/>
                                          </a:cxn>
                                          <a:cxn ang="0">
                                            <a:pos x="221" y="596"/>
                                          </a:cxn>
                                          <a:cxn ang="0">
                                            <a:pos x="191" y="584"/>
                                          </a:cxn>
                                          <a:cxn ang="0">
                                            <a:pos x="160" y="566"/>
                                          </a:cxn>
                                          <a:cxn ang="0">
                                            <a:pos x="136" y="529"/>
                                          </a:cxn>
                                          <a:cxn ang="0">
                                            <a:pos x="103" y="490"/>
                                          </a:cxn>
                                          <a:cxn ang="0">
                                            <a:pos x="64" y="448"/>
                                          </a:cxn>
                                          <a:cxn ang="0">
                                            <a:pos x="34" y="418"/>
                                          </a:cxn>
                                          <a:cxn ang="0">
                                            <a:pos x="19" y="380"/>
                                          </a:cxn>
                                          <a:cxn ang="0">
                                            <a:pos x="4" y="330"/>
                                          </a:cxn>
                                          <a:cxn ang="0">
                                            <a:pos x="2" y="282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89" h="596">
                                            <a:moveTo>
                                              <a:pt x="2" y="282"/>
                                            </a:moveTo>
                                            <a:lnTo>
                                              <a:pt x="10" y="260"/>
                                            </a:lnTo>
                                            <a:lnTo>
                                              <a:pt x="21" y="238"/>
                                            </a:lnTo>
                                            <a:lnTo>
                                              <a:pt x="33" y="216"/>
                                            </a:lnTo>
                                            <a:lnTo>
                                              <a:pt x="47" y="199"/>
                                            </a:lnTo>
                                            <a:lnTo>
                                              <a:pt x="61" y="187"/>
                                            </a:lnTo>
                                            <a:lnTo>
                                              <a:pt x="78" y="167"/>
                                            </a:lnTo>
                                            <a:lnTo>
                                              <a:pt x="100" y="145"/>
                                            </a:lnTo>
                                            <a:lnTo>
                                              <a:pt x="116" y="122"/>
                                            </a:lnTo>
                                            <a:lnTo>
                                              <a:pt x="132" y="101"/>
                                            </a:lnTo>
                                            <a:lnTo>
                                              <a:pt x="151" y="84"/>
                                            </a:lnTo>
                                            <a:lnTo>
                                              <a:pt x="172" y="66"/>
                                            </a:lnTo>
                                            <a:lnTo>
                                              <a:pt x="193" y="50"/>
                                            </a:lnTo>
                                            <a:lnTo>
                                              <a:pt x="215" y="36"/>
                                            </a:lnTo>
                                            <a:lnTo>
                                              <a:pt x="242" y="23"/>
                                            </a:lnTo>
                                            <a:lnTo>
                                              <a:pt x="272" y="12"/>
                                            </a:lnTo>
                                            <a:lnTo>
                                              <a:pt x="304" y="5"/>
                                            </a:lnTo>
                                            <a:lnTo>
                                              <a:pt x="341" y="1"/>
                                            </a:lnTo>
                                            <a:lnTo>
                                              <a:pt x="377" y="0"/>
                                            </a:lnTo>
                                            <a:lnTo>
                                              <a:pt x="406" y="2"/>
                                            </a:lnTo>
                                            <a:lnTo>
                                              <a:pt x="435" y="7"/>
                                            </a:lnTo>
                                            <a:lnTo>
                                              <a:pt x="462" y="12"/>
                                            </a:lnTo>
                                            <a:lnTo>
                                              <a:pt x="497" y="21"/>
                                            </a:lnTo>
                                            <a:lnTo>
                                              <a:pt x="525" y="34"/>
                                            </a:lnTo>
                                            <a:lnTo>
                                              <a:pt x="548" y="45"/>
                                            </a:lnTo>
                                            <a:lnTo>
                                              <a:pt x="574" y="59"/>
                                            </a:lnTo>
                                            <a:lnTo>
                                              <a:pt x="595" y="78"/>
                                            </a:lnTo>
                                            <a:lnTo>
                                              <a:pt x="614" y="98"/>
                                            </a:lnTo>
                                            <a:lnTo>
                                              <a:pt x="630" y="118"/>
                                            </a:lnTo>
                                            <a:lnTo>
                                              <a:pt x="648" y="142"/>
                                            </a:lnTo>
                                            <a:lnTo>
                                              <a:pt x="664" y="165"/>
                                            </a:lnTo>
                                            <a:lnTo>
                                              <a:pt x="674" y="188"/>
                                            </a:lnTo>
                                            <a:lnTo>
                                              <a:pt x="680" y="216"/>
                                            </a:lnTo>
                                            <a:lnTo>
                                              <a:pt x="685" y="241"/>
                                            </a:lnTo>
                                            <a:lnTo>
                                              <a:pt x="689" y="262"/>
                                            </a:lnTo>
                                            <a:lnTo>
                                              <a:pt x="668" y="219"/>
                                            </a:lnTo>
                                            <a:lnTo>
                                              <a:pt x="656" y="197"/>
                                            </a:lnTo>
                                            <a:lnTo>
                                              <a:pt x="643" y="170"/>
                                            </a:lnTo>
                                            <a:lnTo>
                                              <a:pt x="631" y="150"/>
                                            </a:lnTo>
                                            <a:lnTo>
                                              <a:pt x="617" y="132"/>
                                            </a:lnTo>
                                            <a:lnTo>
                                              <a:pt x="601" y="111"/>
                                            </a:lnTo>
                                            <a:lnTo>
                                              <a:pt x="582" y="94"/>
                                            </a:lnTo>
                                            <a:lnTo>
                                              <a:pt x="566" y="79"/>
                                            </a:lnTo>
                                            <a:lnTo>
                                              <a:pt x="550" y="69"/>
                                            </a:lnTo>
                                            <a:lnTo>
                                              <a:pt x="530" y="63"/>
                                            </a:lnTo>
                                            <a:lnTo>
                                              <a:pt x="512" y="54"/>
                                            </a:lnTo>
                                            <a:lnTo>
                                              <a:pt x="489" y="45"/>
                                            </a:lnTo>
                                            <a:lnTo>
                                              <a:pt x="469" y="40"/>
                                            </a:lnTo>
                                            <a:lnTo>
                                              <a:pt x="445" y="34"/>
                                            </a:lnTo>
                                            <a:lnTo>
                                              <a:pt x="418" y="28"/>
                                            </a:lnTo>
                                            <a:lnTo>
                                              <a:pt x="391" y="26"/>
                                            </a:lnTo>
                                            <a:lnTo>
                                              <a:pt x="367" y="24"/>
                                            </a:lnTo>
                                            <a:lnTo>
                                              <a:pt x="349" y="26"/>
                                            </a:lnTo>
                                            <a:lnTo>
                                              <a:pt x="321" y="30"/>
                                            </a:lnTo>
                                            <a:lnTo>
                                              <a:pt x="295" y="37"/>
                                            </a:lnTo>
                                            <a:lnTo>
                                              <a:pt x="274" y="42"/>
                                            </a:lnTo>
                                            <a:lnTo>
                                              <a:pt x="253" y="52"/>
                                            </a:lnTo>
                                            <a:lnTo>
                                              <a:pt x="226" y="65"/>
                                            </a:lnTo>
                                            <a:lnTo>
                                              <a:pt x="210" y="72"/>
                                            </a:lnTo>
                                            <a:lnTo>
                                              <a:pt x="193" y="86"/>
                                            </a:lnTo>
                                            <a:lnTo>
                                              <a:pt x="170" y="105"/>
                                            </a:lnTo>
                                            <a:lnTo>
                                              <a:pt x="147" y="126"/>
                                            </a:lnTo>
                                            <a:lnTo>
                                              <a:pt x="125" y="149"/>
                                            </a:lnTo>
                                            <a:lnTo>
                                              <a:pt x="105" y="173"/>
                                            </a:lnTo>
                                            <a:lnTo>
                                              <a:pt x="86" y="198"/>
                                            </a:lnTo>
                                            <a:lnTo>
                                              <a:pt x="68" y="222"/>
                                            </a:lnTo>
                                            <a:lnTo>
                                              <a:pt x="59" y="237"/>
                                            </a:lnTo>
                                            <a:lnTo>
                                              <a:pt x="54" y="257"/>
                                            </a:lnTo>
                                            <a:lnTo>
                                              <a:pt x="45" y="275"/>
                                            </a:lnTo>
                                            <a:lnTo>
                                              <a:pt x="39" y="288"/>
                                            </a:lnTo>
                                            <a:lnTo>
                                              <a:pt x="42" y="314"/>
                                            </a:lnTo>
                                            <a:lnTo>
                                              <a:pt x="43" y="337"/>
                                            </a:lnTo>
                                            <a:lnTo>
                                              <a:pt x="49" y="353"/>
                                            </a:lnTo>
                                            <a:lnTo>
                                              <a:pt x="58" y="374"/>
                                            </a:lnTo>
                                            <a:lnTo>
                                              <a:pt x="67" y="394"/>
                                            </a:lnTo>
                                            <a:lnTo>
                                              <a:pt x="76" y="413"/>
                                            </a:lnTo>
                                            <a:lnTo>
                                              <a:pt x="96" y="436"/>
                                            </a:lnTo>
                                            <a:lnTo>
                                              <a:pt x="118" y="461"/>
                                            </a:lnTo>
                                            <a:lnTo>
                                              <a:pt x="140" y="487"/>
                                            </a:lnTo>
                                            <a:lnTo>
                                              <a:pt x="157" y="509"/>
                                            </a:lnTo>
                                            <a:lnTo>
                                              <a:pt x="172" y="528"/>
                                            </a:lnTo>
                                            <a:lnTo>
                                              <a:pt x="185" y="543"/>
                                            </a:lnTo>
                                            <a:lnTo>
                                              <a:pt x="194" y="556"/>
                                            </a:lnTo>
                                            <a:lnTo>
                                              <a:pt x="205" y="560"/>
                                            </a:lnTo>
                                            <a:lnTo>
                                              <a:pt x="220" y="563"/>
                                            </a:lnTo>
                                            <a:lnTo>
                                              <a:pt x="237" y="568"/>
                                            </a:lnTo>
                                            <a:lnTo>
                                              <a:pt x="255" y="573"/>
                                            </a:lnTo>
                                            <a:lnTo>
                                              <a:pt x="269" y="581"/>
                                            </a:lnTo>
                                            <a:lnTo>
                                              <a:pt x="282" y="589"/>
                                            </a:lnTo>
                                            <a:lnTo>
                                              <a:pt x="267" y="593"/>
                                            </a:lnTo>
                                            <a:lnTo>
                                              <a:pt x="243" y="595"/>
                                            </a:lnTo>
                                            <a:lnTo>
                                              <a:pt x="221" y="596"/>
                                            </a:lnTo>
                                            <a:lnTo>
                                              <a:pt x="207" y="591"/>
                                            </a:lnTo>
                                            <a:lnTo>
                                              <a:pt x="191" y="584"/>
                                            </a:lnTo>
                                            <a:lnTo>
                                              <a:pt x="171" y="575"/>
                                            </a:lnTo>
                                            <a:lnTo>
                                              <a:pt x="160" y="566"/>
                                            </a:lnTo>
                                            <a:lnTo>
                                              <a:pt x="148" y="548"/>
                                            </a:lnTo>
                                            <a:lnTo>
                                              <a:pt x="136" y="529"/>
                                            </a:lnTo>
                                            <a:lnTo>
                                              <a:pt x="125" y="513"/>
                                            </a:lnTo>
                                            <a:lnTo>
                                              <a:pt x="103" y="490"/>
                                            </a:lnTo>
                                            <a:lnTo>
                                              <a:pt x="87" y="471"/>
                                            </a:lnTo>
                                            <a:lnTo>
                                              <a:pt x="64" y="448"/>
                                            </a:lnTo>
                                            <a:lnTo>
                                              <a:pt x="46" y="431"/>
                                            </a:lnTo>
                                            <a:lnTo>
                                              <a:pt x="34" y="418"/>
                                            </a:lnTo>
                                            <a:lnTo>
                                              <a:pt x="28" y="403"/>
                                            </a:lnTo>
                                            <a:lnTo>
                                              <a:pt x="19" y="380"/>
                                            </a:lnTo>
                                            <a:lnTo>
                                              <a:pt x="9" y="356"/>
                                            </a:lnTo>
                                            <a:lnTo>
                                              <a:pt x="4" y="330"/>
                                            </a:lnTo>
                                            <a:lnTo>
                                              <a:pt x="0" y="302"/>
                                            </a:lnTo>
                                            <a:lnTo>
                                              <a:pt x="2" y="282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26938" name="Freeform 31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32" y="1406"/>
                                    <a:ext cx="82" cy="1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09" y="68"/>
                                      </a:cxn>
                                      <a:cxn ang="0">
                                        <a:pos x="139" y="52"/>
                                      </a:cxn>
                                      <a:cxn ang="0">
                                        <a:pos x="161" y="34"/>
                                      </a:cxn>
                                      <a:cxn ang="0">
                                        <a:pos x="188" y="13"/>
                                      </a:cxn>
                                      <a:cxn ang="0">
                                        <a:pos x="209" y="4"/>
                                      </a:cxn>
                                      <a:cxn ang="0">
                                        <a:pos x="229" y="0"/>
                                      </a:cxn>
                                      <a:cxn ang="0">
                                        <a:pos x="242" y="4"/>
                                      </a:cxn>
                                      <a:cxn ang="0">
                                        <a:pos x="255" y="14"/>
                                      </a:cxn>
                                      <a:cxn ang="0">
                                        <a:pos x="263" y="34"/>
                                      </a:cxn>
                                      <a:cxn ang="0">
                                        <a:pos x="273" y="66"/>
                                      </a:cxn>
                                      <a:cxn ang="0">
                                        <a:pos x="276" y="101"/>
                                      </a:cxn>
                                      <a:cxn ang="0">
                                        <a:pos x="277" y="138"/>
                                      </a:cxn>
                                      <a:cxn ang="0">
                                        <a:pos x="284" y="174"/>
                                      </a:cxn>
                                      <a:cxn ang="0">
                                        <a:pos x="299" y="208"/>
                                      </a:cxn>
                                      <a:cxn ang="0">
                                        <a:pos x="317" y="250"/>
                                      </a:cxn>
                                      <a:cxn ang="0">
                                        <a:pos x="336" y="292"/>
                                      </a:cxn>
                                      <a:cxn ang="0">
                                        <a:pos x="359" y="335"/>
                                      </a:cxn>
                                      <a:cxn ang="0">
                                        <a:pos x="385" y="387"/>
                                      </a:cxn>
                                      <a:cxn ang="0">
                                        <a:pos x="404" y="430"/>
                                      </a:cxn>
                                      <a:cxn ang="0">
                                        <a:pos x="412" y="457"/>
                                      </a:cxn>
                                      <a:cxn ang="0">
                                        <a:pos x="412" y="482"/>
                                      </a:cxn>
                                      <a:cxn ang="0">
                                        <a:pos x="405" y="504"/>
                                      </a:cxn>
                                      <a:cxn ang="0">
                                        <a:pos x="391" y="519"/>
                                      </a:cxn>
                                      <a:cxn ang="0">
                                        <a:pos x="369" y="527"/>
                                      </a:cxn>
                                      <a:cxn ang="0">
                                        <a:pos x="344" y="524"/>
                                      </a:cxn>
                                      <a:cxn ang="0">
                                        <a:pos x="315" y="515"/>
                                      </a:cxn>
                                      <a:cxn ang="0">
                                        <a:pos x="289" y="493"/>
                                      </a:cxn>
                                      <a:cxn ang="0">
                                        <a:pos x="263" y="469"/>
                                      </a:cxn>
                                      <a:cxn ang="0">
                                        <a:pos x="239" y="438"/>
                                      </a:cxn>
                                      <a:cxn ang="0">
                                        <a:pos x="209" y="398"/>
                                      </a:cxn>
                                      <a:cxn ang="0">
                                        <a:pos x="187" y="364"/>
                                      </a:cxn>
                                      <a:cxn ang="0">
                                        <a:pos x="151" y="334"/>
                                      </a:cxn>
                                      <a:cxn ang="0">
                                        <a:pos x="119" y="303"/>
                                      </a:cxn>
                                      <a:cxn ang="0">
                                        <a:pos x="94" y="273"/>
                                      </a:cxn>
                                      <a:cxn ang="0">
                                        <a:pos x="68" y="234"/>
                                      </a:cxn>
                                      <a:cxn ang="0">
                                        <a:pos x="37" y="196"/>
                                      </a:cxn>
                                      <a:cxn ang="0">
                                        <a:pos x="16" y="172"/>
                                      </a:cxn>
                                      <a:cxn ang="0">
                                        <a:pos x="3" y="151"/>
                                      </a:cxn>
                                      <a:cxn ang="0">
                                        <a:pos x="0" y="132"/>
                                      </a:cxn>
                                      <a:cxn ang="0">
                                        <a:pos x="4" y="108"/>
                                      </a:cxn>
                                      <a:cxn ang="0">
                                        <a:pos x="17" y="92"/>
                                      </a:cxn>
                                      <a:cxn ang="0">
                                        <a:pos x="36" y="84"/>
                                      </a:cxn>
                                      <a:cxn ang="0">
                                        <a:pos x="58" y="79"/>
                                      </a:cxn>
                                      <a:cxn ang="0">
                                        <a:pos x="84" y="73"/>
                                      </a:cxn>
                                      <a:cxn ang="0">
                                        <a:pos x="109" y="68"/>
                                      </a:cxn>
                                    </a:cxnLst>
                                    <a:rect l="0" t="0" r="r" b="b"/>
                                    <a:pathLst>
                                      <a:path w="412" h="527">
                                        <a:moveTo>
                                          <a:pt x="109" y="68"/>
                                        </a:moveTo>
                                        <a:lnTo>
                                          <a:pt x="139" y="52"/>
                                        </a:lnTo>
                                        <a:lnTo>
                                          <a:pt x="161" y="34"/>
                                        </a:lnTo>
                                        <a:lnTo>
                                          <a:pt x="188" y="13"/>
                                        </a:lnTo>
                                        <a:lnTo>
                                          <a:pt x="209" y="4"/>
                                        </a:lnTo>
                                        <a:lnTo>
                                          <a:pt x="229" y="0"/>
                                        </a:lnTo>
                                        <a:lnTo>
                                          <a:pt x="242" y="4"/>
                                        </a:lnTo>
                                        <a:lnTo>
                                          <a:pt x="255" y="14"/>
                                        </a:lnTo>
                                        <a:lnTo>
                                          <a:pt x="263" y="34"/>
                                        </a:lnTo>
                                        <a:lnTo>
                                          <a:pt x="273" y="66"/>
                                        </a:lnTo>
                                        <a:lnTo>
                                          <a:pt x="276" y="101"/>
                                        </a:lnTo>
                                        <a:lnTo>
                                          <a:pt x="277" y="138"/>
                                        </a:lnTo>
                                        <a:lnTo>
                                          <a:pt x="284" y="174"/>
                                        </a:lnTo>
                                        <a:lnTo>
                                          <a:pt x="299" y="208"/>
                                        </a:lnTo>
                                        <a:lnTo>
                                          <a:pt x="317" y="250"/>
                                        </a:lnTo>
                                        <a:lnTo>
                                          <a:pt x="336" y="292"/>
                                        </a:lnTo>
                                        <a:lnTo>
                                          <a:pt x="359" y="335"/>
                                        </a:lnTo>
                                        <a:lnTo>
                                          <a:pt x="385" y="387"/>
                                        </a:lnTo>
                                        <a:lnTo>
                                          <a:pt x="404" y="430"/>
                                        </a:lnTo>
                                        <a:lnTo>
                                          <a:pt x="412" y="457"/>
                                        </a:lnTo>
                                        <a:lnTo>
                                          <a:pt x="412" y="482"/>
                                        </a:lnTo>
                                        <a:lnTo>
                                          <a:pt x="405" y="504"/>
                                        </a:lnTo>
                                        <a:lnTo>
                                          <a:pt x="391" y="519"/>
                                        </a:lnTo>
                                        <a:lnTo>
                                          <a:pt x="369" y="527"/>
                                        </a:lnTo>
                                        <a:lnTo>
                                          <a:pt x="344" y="524"/>
                                        </a:lnTo>
                                        <a:lnTo>
                                          <a:pt x="315" y="515"/>
                                        </a:lnTo>
                                        <a:lnTo>
                                          <a:pt x="289" y="493"/>
                                        </a:lnTo>
                                        <a:lnTo>
                                          <a:pt x="263" y="469"/>
                                        </a:lnTo>
                                        <a:lnTo>
                                          <a:pt x="239" y="438"/>
                                        </a:lnTo>
                                        <a:lnTo>
                                          <a:pt x="209" y="398"/>
                                        </a:lnTo>
                                        <a:lnTo>
                                          <a:pt x="187" y="364"/>
                                        </a:lnTo>
                                        <a:lnTo>
                                          <a:pt x="151" y="334"/>
                                        </a:lnTo>
                                        <a:lnTo>
                                          <a:pt x="119" y="303"/>
                                        </a:lnTo>
                                        <a:lnTo>
                                          <a:pt x="94" y="273"/>
                                        </a:lnTo>
                                        <a:lnTo>
                                          <a:pt x="68" y="234"/>
                                        </a:lnTo>
                                        <a:lnTo>
                                          <a:pt x="37" y="196"/>
                                        </a:lnTo>
                                        <a:lnTo>
                                          <a:pt x="16" y="172"/>
                                        </a:lnTo>
                                        <a:lnTo>
                                          <a:pt x="3" y="151"/>
                                        </a:lnTo>
                                        <a:lnTo>
                                          <a:pt x="0" y="132"/>
                                        </a:lnTo>
                                        <a:lnTo>
                                          <a:pt x="4" y="108"/>
                                        </a:lnTo>
                                        <a:lnTo>
                                          <a:pt x="17" y="92"/>
                                        </a:lnTo>
                                        <a:lnTo>
                                          <a:pt x="36" y="84"/>
                                        </a:lnTo>
                                        <a:lnTo>
                                          <a:pt x="58" y="79"/>
                                        </a:lnTo>
                                        <a:lnTo>
                                          <a:pt x="84" y="73"/>
                                        </a:lnTo>
                                        <a:lnTo>
                                          <a:pt x="109" y="6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6939" name="Group 31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850" y="1310"/>
                                  <a:ext cx="114" cy="99"/>
                                  <a:chOff x="3850" y="1310"/>
                                  <a:chExt cx="114" cy="99"/>
                                </a:xfrm>
                              </p:grpSpPr>
                              <p:sp>
                                <p:nvSpPr>
                                  <p:cNvPr id="26940" name="Freeform 31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50" y="1310"/>
                                    <a:ext cx="114" cy="9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" y="215"/>
                                      </a:cxn>
                                      <a:cxn ang="0">
                                        <a:pos x="26" y="178"/>
                                      </a:cxn>
                                      <a:cxn ang="0">
                                        <a:pos x="50" y="154"/>
                                      </a:cxn>
                                      <a:cxn ang="0">
                                        <a:pos x="83" y="120"/>
                                      </a:cxn>
                                      <a:cxn ang="0">
                                        <a:pos x="109" y="83"/>
                                      </a:cxn>
                                      <a:cxn ang="0">
                                        <a:pos x="143" y="54"/>
                                      </a:cxn>
                                      <a:cxn ang="0">
                                        <a:pos x="178" y="28"/>
                                      </a:cxn>
                                      <a:cxn ang="0">
                                        <a:pos x="226" y="9"/>
                                      </a:cxn>
                                      <a:cxn ang="0">
                                        <a:pos x="283" y="0"/>
                                      </a:cxn>
                                      <a:cxn ang="0">
                                        <a:pos x="337" y="1"/>
                                      </a:cxn>
                                      <a:cxn ang="0">
                                        <a:pos x="383" y="9"/>
                                      </a:cxn>
                                      <a:cxn ang="0">
                                        <a:pos x="435" y="26"/>
                                      </a:cxn>
                                      <a:cxn ang="0">
                                        <a:pos x="476" y="48"/>
                                      </a:cxn>
                                      <a:cxn ang="0">
                                        <a:pos x="509" y="81"/>
                                      </a:cxn>
                                      <a:cxn ang="0">
                                        <a:pos x="537" y="118"/>
                                      </a:cxn>
                                      <a:cxn ang="0">
                                        <a:pos x="559" y="155"/>
                                      </a:cxn>
                                      <a:cxn ang="0">
                                        <a:pos x="569" y="200"/>
                                      </a:cxn>
                                      <a:cxn ang="0">
                                        <a:pos x="571" y="235"/>
                                      </a:cxn>
                                      <a:cxn ang="0">
                                        <a:pos x="557" y="270"/>
                                      </a:cxn>
                                      <a:cxn ang="0">
                                        <a:pos x="534" y="318"/>
                                      </a:cxn>
                                      <a:cxn ang="0">
                                        <a:pos x="518" y="357"/>
                                      </a:cxn>
                                      <a:cxn ang="0">
                                        <a:pos x="506" y="395"/>
                                      </a:cxn>
                                      <a:cxn ang="0">
                                        <a:pos x="502" y="419"/>
                                      </a:cxn>
                                      <a:cxn ang="0">
                                        <a:pos x="410" y="463"/>
                                      </a:cxn>
                                      <a:cxn ang="0">
                                        <a:pos x="405" y="438"/>
                                      </a:cxn>
                                      <a:cxn ang="0">
                                        <a:pos x="389" y="425"/>
                                      </a:cxn>
                                      <a:cxn ang="0">
                                        <a:pos x="348" y="431"/>
                                      </a:cxn>
                                      <a:cxn ang="0">
                                        <a:pos x="298" y="443"/>
                                      </a:cxn>
                                      <a:cxn ang="0">
                                        <a:pos x="272" y="458"/>
                                      </a:cxn>
                                      <a:cxn ang="0">
                                        <a:pos x="234" y="488"/>
                                      </a:cxn>
                                      <a:cxn ang="0">
                                        <a:pos x="202" y="494"/>
                                      </a:cxn>
                                      <a:cxn ang="0">
                                        <a:pos x="172" y="490"/>
                                      </a:cxn>
                                      <a:cxn ang="0">
                                        <a:pos x="142" y="477"/>
                                      </a:cxn>
                                      <a:cxn ang="0">
                                        <a:pos x="123" y="455"/>
                                      </a:cxn>
                                      <a:cxn ang="0">
                                        <a:pos x="104" y="425"/>
                                      </a:cxn>
                                      <a:cxn ang="0">
                                        <a:pos x="73" y="390"/>
                                      </a:cxn>
                                      <a:cxn ang="0">
                                        <a:pos x="37" y="357"/>
                                      </a:cxn>
                                      <a:cxn ang="0">
                                        <a:pos x="22" y="335"/>
                                      </a:cxn>
                                      <a:cxn ang="0">
                                        <a:pos x="7" y="294"/>
                                      </a:cxn>
                                      <a:cxn ang="0">
                                        <a:pos x="0" y="250"/>
                                      </a:cxn>
                                    </a:cxnLst>
                                    <a:rect l="0" t="0" r="r" b="b"/>
                                    <a:pathLst>
                                      <a:path w="571" h="494">
                                        <a:moveTo>
                                          <a:pt x="2" y="234"/>
                                        </a:moveTo>
                                        <a:lnTo>
                                          <a:pt x="8" y="215"/>
                                        </a:lnTo>
                                        <a:lnTo>
                                          <a:pt x="17" y="197"/>
                                        </a:lnTo>
                                        <a:lnTo>
                                          <a:pt x="26" y="178"/>
                                        </a:lnTo>
                                        <a:lnTo>
                                          <a:pt x="38" y="165"/>
                                        </a:lnTo>
                                        <a:lnTo>
                                          <a:pt x="50" y="154"/>
                                        </a:lnTo>
                                        <a:lnTo>
                                          <a:pt x="65" y="138"/>
                                        </a:lnTo>
                                        <a:lnTo>
                                          <a:pt x="83" y="120"/>
                                        </a:lnTo>
                                        <a:lnTo>
                                          <a:pt x="96" y="101"/>
                                        </a:lnTo>
                                        <a:lnTo>
                                          <a:pt x="109" y="83"/>
                                        </a:lnTo>
                                        <a:lnTo>
                                          <a:pt x="126" y="69"/>
                                        </a:lnTo>
                                        <a:lnTo>
                                          <a:pt x="143" y="54"/>
                                        </a:lnTo>
                                        <a:lnTo>
                                          <a:pt x="160" y="40"/>
                                        </a:lnTo>
                                        <a:lnTo>
                                          <a:pt x="178" y="28"/>
                                        </a:lnTo>
                                        <a:lnTo>
                                          <a:pt x="201" y="18"/>
                                        </a:lnTo>
                                        <a:lnTo>
                                          <a:pt x="226" y="9"/>
                                        </a:lnTo>
                                        <a:lnTo>
                                          <a:pt x="252" y="4"/>
                                        </a:lnTo>
                                        <a:lnTo>
                                          <a:pt x="283" y="0"/>
                                        </a:lnTo>
                                        <a:lnTo>
                                          <a:pt x="313" y="0"/>
                                        </a:lnTo>
                                        <a:lnTo>
                                          <a:pt x="337" y="1"/>
                                        </a:lnTo>
                                        <a:lnTo>
                                          <a:pt x="361" y="5"/>
                                        </a:lnTo>
                                        <a:lnTo>
                                          <a:pt x="383" y="9"/>
                                        </a:lnTo>
                                        <a:lnTo>
                                          <a:pt x="412" y="15"/>
                                        </a:lnTo>
                                        <a:lnTo>
                                          <a:pt x="435" y="26"/>
                                        </a:lnTo>
                                        <a:lnTo>
                                          <a:pt x="454" y="36"/>
                                        </a:lnTo>
                                        <a:lnTo>
                                          <a:pt x="476" y="48"/>
                                        </a:lnTo>
                                        <a:lnTo>
                                          <a:pt x="493" y="64"/>
                                        </a:lnTo>
                                        <a:lnTo>
                                          <a:pt x="509" y="81"/>
                                        </a:lnTo>
                                        <a:lnTo>
                                          <a:pt x="523" y="97"/>
                                        </a:lnTo>
                                        <a:lnTo>
                                          <a:pt x="537" y="118"/>
                                        </a:lnTo>
                                        <a:lnTo>
                                          <a:pt x="550" y="136"/>
                                        </a:lnTo>
                                        <a:lnTo>
                                          <a:pt x="559" y="155"/>
                                        </a:lnTo>
                                        <a:lnTo>
                                          <a:pt x="564" y="178"/>
                                        </a:lnTo>
                                        <a:lnTo>
                                          <a:pt x="569" y="200"/>
                                        </a:lnTo>
                                        <a:lnTo>
                                          <a:pt x="571" y="217"/>
                                        </a:lnTo>
                                        <a:lnTo>
                                          <a:pt x="571" y="235"/>
                                        </a:lnTo>
                                        <a:lnTo>
                                          <a:pt x="565" y="248"/>
                                        </a:lnTo>
                                        <a:lnTo>
                                          <a:pt x="557" y="270"/>
                                        </a:lnTo>
                                        <a:lnTo>
                                          <a:pt x="544" y="295"/>
                                        </a:lnTo>
                                        <a:lnTo>
                                          <a:pt x="534" y="318"/>
                                        </a:lnTo>
                                        <a:lnTo>
                                          <a:pt x="524" y="336"/>
                                        </a:lnTo>
                                        <a:lnTo>
                                          <a:pt x="518" y="357"/>
                                        </a:lnTo>
                                        <a:lnTo>
                                          <a:pt x="512" y="376"/>
                                        </a:lnTo>
                                        <a:lnTo>
                                          <a:pt x="506" y="395"/>
                                        </a:lnTo>
                                        <a:lnTo>
                                          <a:pt x="503" y="404"/>
                                        </a:lnTo>
                                        <a:lnTo>
                                          <a:pt x="502" y="419"/>
                                        </a:lnTo>
                                        <a:lnTo>
                                          <a:pt x="501" y="442"/>
                                        </a:lnTo>
                                        <a:lnTo>
                                          <a:pt x="410" y="463"/>
                                        </a:lnTo>
                                        <a:lnTo>
                                          <a:pt x="408" y="448"/>
                                        </a:lnTo>
                                        <a:lnTo>
                                          <a:pt x="405" y="438"/>
                                        </a:lnTo>
                                        <a:lnTo>
                                          <a:pt x="399" y="430"/>
                                        </a:lnTo>
                                        <a:lnTo>
                                          <a:pt x="389" y="425"/>
                                        </a:lnTo>
                                        <a:lnTo>
                                          <a:pt x="369" y="428"/>
                                        </a:lnTo>
                                        <a:lnTo>
                                          <a:pt x="348" y="431"/>
                                        </a:lnTo>
                                        <a:lnTo>
                                          <a:pt x="323" y="437"/>
                                        </a:lnTo>
                                        <a:lnTo>
                                          <a:pt x="298" y="443"/>
                                        </a:lnTo>
                                        <a:lnTo>
                                          <a:pt x="286" y="447"/>
                                        </a:lnTo>
                                        <a:lnTo>
                                          <a:pt x="272" y="458"/>
                                        </a:lnTo>
                                        <a:lnTo>
                                          <a:pt x="256" y="471"/>
                                        </a:lnTo>
                                        <a:lnTo>
                                          <a:pt x="234" y="488"/>
                                        </a:lnTo>
                                        <a:lnTo>
                                          <a:pt x="221" y="491"/>
                                        </a:lnTo>
                                        <a:lnTo>
                                          <a:pt x="202" y="494"/>
                                        </a:lnTo>
                                        <a:lnTo>
                                          <a:pt x="183" y="494"/>
                                        </a:lnTo>
                                        <a:lnTo>
                                          <a:pt x="172" y="490"/>
                                        </a:lnTo>
                                        <a:lnTo>
                                          <a:pt x="158" y="484"/>
                                        </a:lnTo>
                                        <a:lnTo>
                                          <a:pt x="142" y="477"/>
                                        </a:lnTo>
                                        <a:lnTo>
                                          <a:pt x="133" y="469"/>
                                        </a:lnTo>
                                        <a:lnTo>
                                          <a:pt x="123" y="455"/>
                                        </a:lnTo>
                                        <a:lnTo>
                                          <a:pt x="113" y="439"/>
                                        </a:lnTo>
                                        <a:lnTo>
                                          <a:pt x="104" y="425"/>
                                        </a:lnTo>
                                        <a:lnTo>
                                          <a:pt x="86" y="406"/>
                                        </a:lnTo>
                                        <a:lnTo>
                                          <a:pt x="73" y="390"/>
                                        </a:lnTo>
                                        <a:lnTo>
                                          <a:pt x="52" y="372"/>
                                        </a:lnTo>
                                        <a:lnTo>
                                          <a:pt x="37" y="357"/>
                                        </a:lnTo>
                                        <a:lnTo>
                                          <a:pt x="27" y="346"/>
                                        </a:lnTo>
                                        <a:lnTo>
                                          <a:pt x="22" y="335"/>
                                        </a:lnTo>
                                        <a:lnTo>
                                          <a:pt x="14" y="316"/>
                                        </a:lnTo>
                                        <a:lnTo>
                                          <a:pt x="7" y="294"/>
                                        </a:lnTo>
                                        <a:lnTo>
                                          <a:pt x="3" y="273"/>
                                        </a:lnTo>
                                        <a:lnTo>
                                          <a:pt x="0" y="250"/>
                                        </a:lnTo>
                                        <a:lnTo>
                                          <a:pt x="2" y="234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404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941" name="Freeform 31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58" y="1318"/>
                                    <a:ext cx="104" cy="9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" y="196"/>
                                      </a:cxn>
                                      <a:cxn ang="0">
                                        <a:pos x="24" y="163"/>
                                      </a:cxn>
                                      <a:cxn ang="0">
                                        <a:pos x="45" y="141"/>
                                      </a:cxn>
                                      <a:cxn ang="0">
                                        <a:pos x="76" y="110"/>
                                      </a:cxn>
                                      <a:cxn ang="0">
                                        <a:pos x="99" y="77"/>
                                      </a:cxn>
                                      <a:cxn ang="0">
                                        <a:pos x="130" y="50"/>
                                      </a:cxn>
                                      <a:cxn ang="0">
                                        <a:pos x="162" y="26"/>
                                      </a:cxn>
                                      <a:cxn ang="0">
                                        <a:pos x="205" y="9"/>
                                      </a:cxn>
                                      <a:cxn ang="0">
                                        <a:pos x="258" y="0"/>
                                      </a:cxn>
                                      <a:cxn ang="0">
                                        <a:pos x="306" y="0"/>
                                      </a:cxn>
                                      <a:cxn ang="0">
                                        <a:pos x="348" y="9"/>
                                      </a:cxn>
                                      <a:cxn ang="0">
                                        <a:pos x="396" y="24"/>
                                      </a:cxn>
                                      <a:cxn ang="0">
                                        <a:pos x="433" y="44"/>
                                      </a:cxn>
                                      <a:cxn ang="0">
                                        <a:pos x="464" y="74"/>
                                      </a:cxn>
                                      <a:cxn ang="0">
                                        <a:pos x="489" y="108"/>
                                      </a:cxn>
                                      <a:cxn ang="0">
                                        <a:pos x="508" y="142"/>
                                      </a:cxn>
                                      <a:cxn ang="0">
                                        <a:pos x="518" y="182"/>
                                      </a:cxn>
                                      <a:cxn ang="0">
                                        <a:pos x="519" y="214"/>
                                      </a:cxn>
                                      <a:cxn ang="0">
                                        <a:pos x="507" y="246"/>
                                      </a:cxn>
                                      <a:cxn ang="0">
                                        <a:pos x="486" y="290"/>
                                      </a:cxn>
                                      <a:cxn ang="0">
                                        <a:pos x="471" y="325"/>
                                      </a:cxn>
                                      <a:cxn ang="0">
                                        <a:pos x="461" y="360"/>
                                      </a:cxn>
                                      <a:cxn ang="0">
                                        <a:pos x="456" y="382"/>
                                      </a:cxn>
                                      <a:cxn ang="0">
                                        <a:pos x="373" y="422"/>
                                      </a:cxn>
                                      <a:cxn ang="0">
                                        <a:pos x="368" y="399"/>
                                      </a:cxn>
                                      <a:cxn ang="0">
                                        <a:pos x="354" y="387"/>
                                      </a:cxn>
                                      <a:cxn ang="0">
                                        <a:pos x="316" y="393"/>
                                      </a:cxn>
                                      <a:cxn ang="0">
                                        <a:pos x="271" y="404"/>
                                      </a:cxn>
                                      <a:cxn ang="0">
                                        <a:pos x="248" y="417"/>
                                      </a:cxn>
                                      <a:cxn ang="0">
                                        <a:pos x="214" y="445"/>
                                      </a:cxn>
                                      <a:cxn ang="0">
                                        <a:pos x="183" y="449"/>
                                      </a:cxn>
                                      <a:cxn ang="0">
                                        <a:pos x="157" y="447"/>
                                      </a:cxn>
                                      <a:cxn ang="0">
                                        <a:pos x="130" y="435"/>
                                      </a:cxn>
                                      <a:cxn ang="0">
                                        <a:pos x="112" y="415"/>
                                      </a:cxn>
                                      <a:cxn ang="0">
                                        <a:pos x="95" y="387"/>
                                      </a:cxn>
                                      <a:cxn ang="0">
                                        <a:pos x="66" y="355"/>
                                      </a:cxn>
                                      <a:cxn ang="0">
                                        <a:pos x="34" y="325"/>
                                      </a:cxn>
                                      <a:cxn ang="0">
                                        <a:pos x="21" y="305"/>
                                      </a:cxn>
                                      <a:cxn ang="0">
                                        <a:pos x="7" y="268"/>
                                      </a:cxn>
                                      <a:cxn ang="0">
                                        <a:pos x="0" y="228"/>
                                      </a:cxn>
                                    </a:cxnLst>
                                    <a:rect l="0" t="0" r="r" b="b"/>
                                    <a:pathLst>
                                      <a:path w="519" h="449">
                                        <a:moveTo>
                                          <a:pt x="0" y="213"/>
                                        </a:moveTo>
                                        <a:lnTo>
                                          <a:pt x="8" y="196"/>
                                        </a:lnTo>
                                        <a:lnTo>
                                          <a:pt x="15" y="180"/>
                                        </a:lnTo>
                                        <a:lnTo>
                                          <a:pt x="24" y="163"/>
                                        </a:lnTo>
                                        <a:lnTo>
                                          <a:pt x="35" y="151"/>
                                        </a:lnTo>
                                        <a:lnTo>
                                          <a:pt x="45" y="141"/>
                                        </a:lnTo>
                                        <a:lnTo>
                                          <a:pt x="59" y="126"/>
                                        </a:lnTo>
                                        <a:lnTo>
                                          <a:pt x="76" y="110"/>
                                        </a:lnTo>
                                        <a:lnTo>
                                          <a:pt x="88" y="92"/>
                                        </a:lnTo>
                                        <a:lnTo>
                                          <a:pt x="99" y="77"/>
                                        </a:lnTo>
                                        <a:lnTo>
                                          <a:pt x="114" y="64"/>
                                        </a:lnTo>
                                        <a:lnTo>
                                          <a:pt x="130" y="50"/>
                                        </a:lnTo>
                                        <a:lnTo>
                                          <a:pt x="146" y="37"/>
                                        </a:lnTo>
                                        <a:lnTo>
                                          <a:pt x="162" y="26"/>
                                        </a:lnTo>
                                        <a:lnTo>
                                          <a:pt x="183" y="16"/>
                                        </a:lnTo>
                                        <a:lnTo>
                                          <a:pt x="205" y="9"/>
                                        </a:lnTo>
                                        <a:lnTo>
                                          <a:pt x="229" y="2"/>
                                        </a:lnTo>
                                        <a:lnTo>
                                          <a:pt x="258" y="0"/>
                                        </a:lnTo>
                                        <a:lnTo>
                                          <a:pt x="285" y="0"/>
                                        </a:lnTo>
                                        <a:lnTo>
                                          <a:pt x="306" y="0"/>
                                        </a:lnTo>
                                        <a:lnTo>
                                          <a:pt x="328" y="3"/>
                                        </a:lnTo>
                                        <a:lnTo>
                                          <a:pt x="348" y="9"/>
                                        </a:lnTo>
                                        <a:lnTo>
                                          <a:pt x="375" y="14"/>
                                        </a:lnTo>
                                        <a:lnTo>
                                          <a:pt x="396" y="24"/>
                                        </a:lnTo>
                                        <a:lnTo>
                                          <a:pt x="413" y="32"/>
                                        </a:lnTo>
                                        <a:lnTo>
                                          <a:pt x="433" y="44"/>
                                        </a:lnTo>
                                        <a:lnTo>
                                          <a:pt x="449" y="58"/>
                                        </a:lnTo>
                                        <a:lnTo>
                                          <a:pt x="464" y="74"/>
                                        </a:lnTo>
                                        <a:lnTo>
                                          <a:pt x="476" y="88"/>
                                        </a:lnTo>
                                        <a:lnTo>
                                          <a:pt x="489" y="108"/>
                                        </a:lnTo>
                                        <a:lnTo>
                                          <a:pt x="500" y="124"/>
                                        </a:lnTo>
                                        <a:lnTo>
                                          <a:pt x="508" y="142"/>
                                        </a:lnTo>
                                        <a:lnTo>
                                          <a:pt x="513" y="163"/>
                                        </a:lnTo>
                                        <a:lnTo>
                                          <a:pt x="518" y="182"/>
                                        </a:lnTo>
                                        <a:lnTo>
                                          <a:pt x="519" y="197"/>
                                        </a:lnTo>
                                        <a:lnTo>
                                          <a:pt x="519" y="214"/>
                                        </a:lnTo>
                                        <a:lnTo>
                                          <a:pt x="514" y="226"/>
                                        </a:lnTo>
                                        <a:lnTo>
                                          <a:pt x="507" y="246"/>
                                        </a:lnTo>
                                        <a:lnTo>
                                          <a:pt x="495" y="269"/>
                                        </a:lnTo>
                                        <a:lnTo>
                                          <a:pt x="486" y="290"/>
                                        </a:lnTo>
                                        <a:lnTo>
                                          <a:pt x="477" y="307"/>
                                        </a:lnTo>
                                        <a:lnTo>
                                          <a:pt x="471" y="325"/>
                                        </a:lnTo>
                                        <a:lnTo>
                                          <a:pt x="465" y="343"/>
                                        </a:lnTo>
                                        <a:lnTo>
                                          <a:pt x="461" y="360"/>
                                        </a:lnTo>
                                        <a:lnTo>
                                          <a:pt x="457" y="368"/>
                                        </a:lnTo>
                                        <a:lnTo>
                                          <a:pt x="456" y="382"/>
                                        </a:lnTo>
                                        <a:lnTo>
                                          <a:pt x="455" y="403"/>
                                        </a:lnTo>
                                        <a:lnTo>
                                          <a:pt x="373" y="422"/>
                                        </a:lnTo>
                                        <a:lnTo>
                                          <a:pt x="371" y="408"/>
                                        </a:lnTo>
                                        <a:lnTo>
                                          <a:pt x="368" y="399"/>
                                        </a:lnTo>
                                        <a:lnTo>
                                          <a:pt x="364" y="392"/>
                                        </a:lnTo>
                                        <a:lnTo>
                                          <a:pt x="354" y="387"/>
                                        </a:lnTo>
                                        <a:lnTo>
                                          <a:pt x="336" y="390"/>
                                        </a:lnTo>
                                        <a:lnTo>
                                          <a:pt x="316" y="393"/>
                                        </a:lnTo>
                                        <a:lnTo>
                                          <a:pt x="292" y="397"/>
                                        </a:lnTo>
                                        <a:lnTo>
                                          <a:pt x="271" y="404"/>
                                        </a:lnTo>
                                        <a:lnTo>
                                          <a:pt x="260" y="407"/>
                                        </a:lnTo>
                                        <a:lnTo>
                                          <a:pt x="248" y="417"/>
                                        </a:lnTo>
                                        <a:lnTo>
                                          <a:pt x="233" y="429"/>
                                        </a:lnTo>
                                        <a:lnTo>
                                          <a:pt x="214" y="445"/>
                                        </a:lnTo>
                                        <a:lnTo>
                                          <a:pt x="202" y="448"/>
                                        </a:lnTo>
                                        <a:lnTo>
                                          <a:pt x="183" y="449"/>
                                        </a:lnTo>
                                        <a:lnTo>
                                          <a:pt x="166" y="449"/>
                                        </a:lnTo>
                                        <a:lnTo>
                                          <a:pt x="157" y="447"/>
                                        </a:lnTo>
                                        <a:lnTo>
                                          <a:pt x="144" y="441"/>
                                        </a:lnTo>
                                        <a:lnTo>
                                          <a:pt x="130" y="435"/>
                                        </a:lnTo>
                                        <a:lnTo>
                                          <a:pt x="121" y="428"/>
                                        </a:lnTo>
                                        <a:lnTo>
                                          <a:pt x="112" y="415"/>
                                        </a:lnTo>
                                        <a:lnTo>
                                          <a:pt x="103" y="400"/>
                                        </a:lnTo>
                                        <a:lnTo>
                                          <a:pt x="95" y="387"/>
                                        </a:lnTo>
                                        <a:lnTo>
                                          <a:pt x="78" y="371"/>
                                        </a:lnTo>
                                        <a:lnTo>
                                          <a:pt x="66" y="355"/>
                                        </a:lnTo>
                                        <a:lnTo>
                                          <a:pt x="48" y="339"/>
                                        </a:lnTo>
                                        <a:lnTo>
                                          <a:pt x="34" y="325"/>
                                        </a:lnTo>
                                        <a:lnTo>
                                          <a:pt x="25" y="316"/>
                                        </a:lnTo>
                                        <a:lnTo>
                                          <a:pt x="21" y="305"/>
                                        </a:lnTo>
                                        <a:lnTo>
                                          <a:pt x="13" y="288"/>
                                        </a:lnTo>
                                        <a:lnTo>
                                          <a:pt x="7" y="268"/>
                                        </a:lnTo>
                                        <a:lnTo>
                                          <a:pt x="2" y="249"/>
                                        </a:lnTo>
                                        <a:lnTo>
                                          <a:pt x="0" y="228"/>
                                        </a:lnTo>
                                        <a:lnTo>
                                          <a:pt x="0" y="21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942" name="Freeform 318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65" y="1324"/>
                                    <a:ext cx="93" cy="81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6" y="176"/>
                                      </a:cxn>
                                      <a:cxn ang="0">
                                        <a:pos x="20" y="146"/>
                                      </a:cxn>
                                      <a:cxn ang="0">
                                        <a:pos x="40" y="126"/>
                                      </a:cxn>
                                      <a:cxn ang="0">
                                        <a:pos x="67" y="98"/>
                                      </a:cxn>
                                      <a:cxn ang="0">
                                        <a:pos x="88" y="68"/>
                                      </a:cxn>
                                      <a:cxn ang="0">
                                        <a:pos x="116" y="45"/>
                                      </a:cxn>
                                      <a:cxn ang="0">
                                        <a:pos x="144" y="23"/>
                                      </a:cxn>
                                      <a:cxn ang="0">
                                        <a:pos x="183" y="8"/>
                                      </a:cxn>
                                      <a:cxn ang="0">
                                        <a:pos x="231" y="0"/>
                                      </a:cxn>
                                      <a:cxn ang="0">
                                        <a:pos x="275" y="0"/>
                                      </a:cxn>
                                      <a:cxn ang="0">
                                        <a:pos x="313" y="8"/>
                                      </a:cxn>
                                      <a:cxn ang="0">
                                        <a:pos x="355" y="21"/>
                                      </a:cxn>
                                      <a:cxn ang="0">
                                        <a:pos x="388" y="39"/>
                                      </a:cxn>
                                      <a:cxn ang="0">
                                        <a:pos x="416" y="67"/>
                                      </a:cxn>
                                      <a:cxn ang="0">
                                        <a:pos x="438" y="96"/>
                                      </a:cxn>
                                      <a:cxn ang="0">
                                        <a:pos x="456" y="127"/>
                                      </a:cxn>
                                      <a:cxn ang="0">
                                        <a:pos x="465" y="163"/>
                                      </a:cxn>
                                      <a:cxn ang="0">
                                        <a:pos x="465" y="192"/>
                                      </a:cxn>
                                      <a:cxn ang="0">
                                        <a:pos x="455" y="221"/>
                                      </a:cxn>
                                      <a:cxn ang="0">
                                        <a:pos x="437" y="260"/>
                                      </a:cxn>
                                      <a:cxn ang="0">
                                        <a:pos x="423" y="292"/>
                                      </a:cxn>
                                      <a:cxn ang="0">
                                        <a:pos x="413" y="323"/>
                                      </a:cxn>
                                      <a:cxn ang="0">
                                        <a:pos x="409" y="344"/>
                                      </a:cxn>
                                      <a:cxn ang="0">
                                        <a:pos x="334" y="379"/>
                                      </a:cxn>
                                      <a:cxn ang="0">
                                        <a:pos x="330" y="358"/>
                                      </a:cxn>
                                      <a:cxn ang="0">
                                        <a:pos x="317" y="347"/>
                                      </a:cxn>
                                      <a:cxn ang="0">
                                        <a:pos x="283" y="354"/>
                                      </a:cxn>
                                      <a:cxn ang="0">
                                        <a:pos x="243" y="363"/>
                                      </a:cxn>
                                      <a:cxn ang="0">
                                        <a:pos x="222" y="374"/>
                                      </a:cxn>
                                      <a:cxn ang="0">
                                        <a:pos x="191" y="400"/>
                                      </a:cxn>
                                      <a:cxn ang="0">
                                        <a:pos x="164" y="403"/>
                                      </a:cxn>
                                      <a:cxn ang="0">
                                        <a:pos x="140" y="402"/>
                                      </a:cxn>
                                      <a:cxn ang="0">
                                        <a:pos x="115" y="391"/>
                                      </a:cxn>
                                      <a:cxn ang="0">
                                        <a:pos x="100" y="373"/>
                                      </a:cxn>
                                      <a:cxn ang="0">
                                        <a:pos x="85" y="347"/>
                                      </a:cxn>
                                      <a:cxn ang="0">
                                        <a:pos x="58" y="319"/>
                                      </a:cxn>
                                      <a:cxn ang="0">
                                        <a:pos x="29" y="292"/>
                                      </a:cxn>
                                      <a:cxn ang="0">
                                        <a:pos x="18" y="274"/>
                                      </a:cxn>
                                      <a:cxn ang="0">
                                        <a:pos x="5" y="241"/>
                                      </a:cxn>
                                      <a:cxn ang="0">
                                        <a:pos x="0" y="205"/>
                                      </a:cxn>
                                    </a:cxnLst>
                                    <a:rect l="0" t="0" r="r" b="b"/>
                                    <a:pathLst>
                                      <a:path w="465" h="403">
                                        <a:moveTo>
                                          <a:pt x="0" y="192"/>
                                        </a:moveTo>
                                        <a:lnTo>
                                          <a:pt x="6" y="176"/>
                                        </a:lnTo>
                                        <a:lnTo>
                                          <a:pt x="13" y="162"/>
                                        </a:lnTo>
                                        <a:lnTo>
                                          <a:pt x="20" y="146"/>
                                        </a:lnTo>
                                        <a:lnTo>
                                          <a:pt x="30" y="135"/>
                                        </a:lnTo>
                                        <a:lnTo>
                                          <a:pt x="40" y="126"/>
                                        </a:lnTo>
                                        <a:lnTo>
                                          <a:pt x="53" y="113"/>
                                        </a:lnTo>
                                        <a:lnTo>
                                          <a:pt x="67" y="98"/>
                                        </a:lnTo>
                                        <a:lnTo>
                                          <a:pt x="78" y="82"/>
                                        </a:lnTo>
                                        <a:lnTo>
                                          <a:pt x="88" y="68"/>
                                        </a:lnTo>
                                        <a:lnTo>
                                          <a:pt x="102" y="57"/>
                                        </a:lnTo>
                                        <a:lnTo>
                                          <a:pt x="116" y="45"/>
                                        </a:lnTo>
                                        <a:lnTo>
                                          <a:pt x="130" y="33"/>
                                        </a:lnTo>
                                        <a:lnTo>
                                          <a:pt x="144" y="23"/>
                                        </a:lnTo>
                                        <a:lnTo>
                                          <a:pt x="164" y="14"/>
                                        </a:lnTo>
                                        <a:lnTo>
                                          <a:pt x="183" y="8"/>
                                        </a:lnTo>
                                        <a:lnTo>
                                          <a:pt x="205" y="1"/>
                                        </a:lnTo>
                                        <a:lnTo>
                                          <a:pt x="231" y="0"/>
                                        </a:lnTo>
                                        <a:lnTo>
                                          <a:pt x="254" y="0"/>
                                        </a:lnTo>
                                        <a:lnTo>
                                          <a:pt x="275" y="0"/>
                                        </a:lnTo>
                                        <a:lnTo>
                                          <a:pt x="294" y="3"/>
                                        </a:lnTo>
                                        <a:lnTo>
                                          <a:pt x="313" y="8"/>
                                        </a:lnTo>
                                        <a:lnTo>
                                          <a:pt x="336" y="12"/>
                                        </a:lnTo>
                                        <a:lnTo>
                                          <a:pt x="355" y="21"/>
                                        </a:lnTo>
                                        <a:lnTo>
                                          <a:pt x="370" y="28"/>
                                        </a:lnTo>
                                        <a:lnTo>
                                          <a:pt x="388" y="39"/>
                                        </a:lnTo>
                                        <a:lnTo>
                                          <a:pt x="402" y="52"/>
                                        </a:lnTo>
                                        <a:lnTo>
                                          <a:pt x="416" y="67"/>
                                        </a:lnTo>
                                        <a:lnTo>
                                          <a:pt x="427" y="79"/>
                                        </a:lnTo>
                                        <a:lnTo>
                                          <a:pt x="438" y="96"/>
                                        </a:lnTo>
                                        <a:lnTo>
                                          <a:pt x="448" y="111"/>
                                        </a:lnTo>
                                        <a:lnTo>
                                          <a:pt x="456" y="127"/>
                                        </a:lnTo>
                                        <a:lnTo>
                                          <a:pt x="460" y="146"/>
                                        </a:lnTo>
                                        <a:lnTo>
                                          <a:pt x="465" y="163"/>
                                        </a:lnTo>
                                        <a:lnTo>
                                          <a:pt x="465" y="177"/>
                                        </a:lnTo>
                                        <a:lnTo>
                                          <a:pt x="465" y="192"/>
                                        </a:lnTo>
                                        <a:lnTo>
                                          <a:pt x="461" y="203"/>
                                        </a:lnTo>
                                        <a:lnTo>
                                          <a:pt x="455" y="221"/>
                                        </a:lnTo>
                                        <a:lnTo>
                                          <a:pt x="444" y="242"/>
                                        </a:lnTo>
                                        <a:lnTo>
                                          <a:pt x="437" y="260"/>
                                        </a:lnTo>
                                        <a:lnTo>
                                          <a:pt x="427" y="276"/>
                                        </a:lnTo>
                                        <a:lnTo>
                                          <a:pt x="423" y="292"/>
                                        </a:lnTo>
                                        <a:lnTo>
                                          <a:pt x="417" y="307"/>
                                        </a:lnTo>
                                        <a:lnTo>
                                          <a:pt x="413" y="323"/>
                                        </a:lnTo>
                                        <a:lnTo>
                                          <a:pt x="410" y="331"/>
                                        </a:lnTo>
                                        <a:lnTo>
                                          <a:pt x="409" y="344"/>
                                        </a:lnTo>
                                        <a:lnTo>
                                          <a:pt x="407" y="362"/>
                                        </a:lnTo>
                                        <a:lnTo>
                                          <a:pt x="334" y="379"/>
                                        </a:lnTo>
                                        <a:lnTo>
                                          <a:pt x="332" y="367"/>
                                        </a:lnTo>
                                        <a:lnTo>
                                          <a:pt x="330" y="358"/>
                                        </a:lnTo>
                                        <a:lnTo>
                                          <a:pt x="326" y="353"/>
                                        </a:lnTo>
                                        <a:lnTo>
                                          <a:pt x="317" y="347"/>
                                        </a:lnTo>
                                        <a:lnTo>
                                          <a:pt x="301" y="350"/>
                                        </a:lnTo>
                                        <a:lnTo>
                                          <a:pt x="283" y="354"/>
                                        </a:lnTo>
                                        <a:lnTo>
                                          <a:pt x="262" y="357"/>
                                        </a:lnTo>
                                        <a:lnTo>
                                          <a:pt x="243" y="363"/>
                                        </a:lnTo>
                                        <a:lnTo>
                                          <a:pt x="233" y="365"/>
                                        </a:lnTo>
                                        <a:lnTo>
                                          <a:pt x="222" y="374"/>
                                        </a:lnTo>
                                        <a:lnTo>
                                          <a:pt x="209" y="385"/>
                                        </a:lnTo>
                                        <a:lnTo>
                                          <a:pt x="191" y="400"/>
                                        </a:lnTo>
                                        <a:lnTo>
                                          <a:pt x="180" y="403"/>
                                        </a:lnTo>
                                        <a:lnTo>
                                          <a:pt x="164" y="403"/>
                                        </a:lnTo>
                                        <a:lnTo>
                                          <a:pt x="149" y="403"/>
                                        </a:lnTo>
                                        <a:lnTo>
                                          <a:pt x="140" y="402"/>
                                        </a:lnTo>
                                        <a:lnTo>
                                          <a:pt x="128" y="396"/>
                                        </a:lnTo>
                                        <a:lnTo>
                                          <a:pt x="115" y="391"/>
                                        </a:lnTo>
                                        <a:lnTo>
                                          <a:pt x="108" y="384"/>
                                        </a:lnTo>
                                        <a:lnTo>
                                          <a:pt x="100" y="373"/>
                                        </a:lnTo>
                                        <a:lnTo>
                                          <a:pt x="92" y="359"/>
                                        </a:lnTo>
                                        <a:lnTo>
                                          <a:pt x="85" y="347"/>
                                        </a:lnTo>
                                        <a:lnTo>
                                          <a:pt x="69" y="333"/>
                                        </a:lnTo>
                                        <a:lnTo>
                                          <a:pt x="58" y="319"/>
                                        </a:lnTo>
                                        <a:lnTo>
                                          <a:pt x="42" y="305"/>
                                        </a:lnTo>
                                        <a:lnTo>
                                          <a:pt x="29" y="292"/>
                                        </a:lnTo>
                                        <a:lnTo>
                                          <a:pt x="21" y="284"/>
                                        </a:lnTo>
                                        <a:lnTo>
                                          <a:pt x="18" y="274"/>
                                        </a:lnTo>
                                        <a:lnTo>
                                          <a:pt x="11" y="259"/>
                                        </a:lnTo>
                                        <a:lnTo>
                                          <a:pt x="5" y="241"/>
                                        </a:lnTo>
                                        <a:lnTo>
                                          <a:pt x="1" y="223"/>
                                        </a:lnTo>
                                        <a:lnTo>
                                          <a:pt x="0" y="205"/>
                                        </a:lnTo>
                                        <a:lnTo>
                                          <a:pt x="0" y="192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E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943" name="Freeform 31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72" y="1331"/>
                                    <a:ext cx="84" cy="7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6" y="158"/>
                                      </a:cxn>
                                      <a:cxn ang="0">
                                        <a:pos x="19" y="131"/>
                                      </a:cxn>
                                      <a:cxn ang="0">
                                        <a:pos x="36" y="113"/>
                                      </a:cxn>
                                      <a:cxn ang="0">
                                        <a:pos x="60" y="88"/>
                                      </a:cxn>
                                      <a:cxn ang="0">
                                        <a:pos x="80" y="60"/>
                                      </a:cxn>
                                      <a:cxn ang="0">
                                        <a:pos x="105" y="39"/>
                                      </a:cxn>
                                      <a:cxn ang="0">
                                        <a:pos x="130" y="19"/>
                                      </a:cxn>
                                      <a:cxn ang="0">
                                        <a:pos x="165" y="6"/>
                                      </a:cxn>
                                      <a:cxn ang="0">
                                        <a:pos x="208" y="0"/>
                                      </a:cxn>
                                      <a:cxn ang="0">
                                        <a:pos x="248" y="0"/>
                                      </a:cxn>
                                      <a:cxn ang="0">
                                        <a:pos x="282" y="6"/>
                                      </a:cxn>
                                      <a:cxn ang="0">
                                        <a:pos x="319" y="18"/>
                                      </a:cxn>
                                      <a:cxn ang="0">
                                        <a:pos x="350" y="34"/>
                                      </a:cxn>
                                      <a:cxn ang="0">
                                        <a:pos x="375" y="60"/>
                                      </a:cxn>
                                      <a:cxn ang="0">
                                        <a:pos x="395" y="86"/>
                                      </a:cxn>
                                      <a:cxn ang="0">
                                        <a:pos x="411" y="114"/>
                                      </a:cxn>
                                      <a:cxn ang="0">
                                        <a:pos x="419" y="146"/>
                                      </a:cxn>
                                      <a:cxn ang="0">
                                        <a:pos x="419" y="172"/>
                                      </a:cxn>
                                      <a:cxn ang="0">
                                        <a:pos x="410" y="199"/>
                                      </a:cxn>
                                      <a:cxn ang="0">
                                        <a:pos x="394" y="233"/>
                                      </a:cxn>
                                      <a:cxn ang="0">
                                        <a:pos x="381" y="262"/>
                                      </a:cxn>
                                      <a:cxn ang="0">
                                        <a:pos x="372" y="291"/>
                                      </a:cxn>
                                      <a:cxn ang="0">
                                        <a:pos x="369" y="310"/>
                                      </a:cxn>
                                      <a:cxn ang="0">
                                        <a:pos x="301" y="342"/>
                                      </a:cxn>
                                      <a:cxn ang="0">
                                        <a:pos x="298" y="323"/>
                                      </a:cxn>
                                      <a:cxn ang="0">
                                        <a:pos x="286" y="312"/>
                                      </a:cxn>
                                      <a:cxn ang="0">
                                        <a:pos x="256" y="318"/>
                                      </a:cxn>
                                      <a:cxn ang="0">
                                        <a:pos x="218" y="327"/>
                                      </a:cxn>
                                      <a:cxn ang="0">
                                        <a:pos x="200" y="337"/>
                                      </a:cxn>
                                      <a:cxn ang="0">
                                        <a:pos x="172" y="360"/>
                                      </a:cxn>
                                      <a:cxn ang="0">
                                        <a:pos x="148" y="362"/>
                                      </a:cxn>
                                      <a:cxn ang="0">
                                        <a:pos x="126" y="362"/>
                                      </a:cxn>
                                      <a:cxn ang="0">
                                        <a:pos x="104" y="353"/>
                                      </a:cxn>
                                      <a:cxn ang="0">
                                        <a:pos x="90" y="336"/>
                                      </a:cxn>
                                      <a:cxn ang="0">
                                        <a:pos x="77" y="312"/>
                                      </a:cxn>
                                      <a:cxn ang="0">
                                        <a:pos x="52" y="287"/>
                                      </a:cxn>
                                      <a:cxn ang="0">
                                        <a:pos x="26" y="262"/>
                                      </a:cxn>
                                      <a:cxn ang="0">
                                        <a:pos x="16" y="246"/>
                                      </a:cxn>
                                      <a:cxn ang="0">
                                        <a:pos x="5" y="216"/>
                                      </a:cxn>
                                      <a:cxn ang="0">
                                        <a:pos x="0" y="184"/>
                                      </a:cxn>
                                    </a:cxnLst>
                                    <a:rect l="0" t="0" r="r" b="b"/>
                                    <a:pathLst>
                                      <a:path w="419" h="362">
                                        <a:moveTo>
                                          <a:pt x="0" y="172"/>
                                        </a:moveTo>
                                        <a:lnTo>
                                          <a:pt x="6" y="158"/>
                                        </a:lnTo>
                                        <a:lnTo>
                                          <a:pt x="11" y="145"/>
                                        </a:lnTo>
                                        <a:lnTo>
                                          <a:pt x="19" y="131"/>
                                        </a:lnTo>
                                        <a:lnTo>
                                          <a:pt x="27" y="120"/>
                                        </a:lnTo>
                                        <a:lnTo>
                                          <a:pt x="36" y="113"/>
                                        </a:lnTo>
                                        <a:lnTo>
                                          <a:pt x="48" y="101"/>
                                        </a:lnTo>
                                        <a:lnTo>
                                          <a:pt x="60" y="88"/>
                                        </a:lnTo>
                                        <a:lnTo>
                                          <a:pt x="70" y="73"/>
                                        </a:lnTo>
                                        <a:lnTo>
                                          <a:pt x="80" y="60"/>
                                        </a:lnTo>
                                        <a:lnTo>
                                          <a:pt x="92" y="50"/>
                                        </a:lnTo>
                                        <a:lnTo>
                                          <a:pt x="105" y="39"/>
                                        </a:lnTo>
                                        <a:lnTo>
                                          <a:pt x="118" y="29"/>
                                        </a:lnTo>
                                        <a:lnTo>
                                          <a:pt x="130" y="19"/>
                                        </a:lnTo>
                                        <a:lnTo>
                                          <a:pt x="148" y="11"/>
                                        </a:lnTo>
                                        <a:lnTo>
                                          <a:pt x="165" y="6"/>
                                        </a:lnTo>
                                        <a:lnTo>
                                          <a:pt x="185" y="0"/>
                                        </a:lnTo>
                                        <a:lnTo>
                                          <a:pt x="208" y="0"/>
                                        </a:lnTo>
                                        <a:lnTo>
                                          <a:pt x="229" y="0"/>
                                        </a:lnTo>
                                        <a:lnTo>
                                          <a:pt x="248" y="0"/>
                                        </a:lnTo>
                                        <a:lnTo>
                                          <a:pt x="266" y="1"/>
                                        </a:lnTo>
                                        <a:lnTo>
                                          <a:pt x="282" y="6"/>
                                        </a:lnTo>
                                        <a:lnTo>
                                          <a:pt x="303" y="9"/>
                                        </a:lnTo>
                                        <a:lnTo>
                                          <a:pt x="319" y="18"/>
                                        </a:lnTo>
                                        <a:lnTo>
                                          <a:pt x="333" y="24"/>
                                        </a:lnTo>
                                        <a:lnTo>
                                          <a:pt x="350" y="34"/>
                                        </a:lnTo>
                                        <a:lnTo>
                                          <a:pt x="363" y="46"/>
                                        </a:lnTo>
                                        <a:lnTo>
                                          <a:pt x="375" y="60"/>
                                        </a:lnTo>
                                        <a:lnTo>
                                          <a:pt x="385" y="71"/>
                                        </a:lnTo>
                                        <a:lnTo>
                                          <a:pt x="395" y="86"/>
                                        </a:lnTo>
                                        <a:lnTo>
                                          <a:pt x="405" y="100"/>
                                        </a:lnTo>
                                        <a:lnTo>
                                          <a:pt x="411" y="114"/>
                                        </a:lnTo>
                                        <a:lnTo>
                                          <a:pt x="415" y="131"/>
                                        </a:lnTo>
                                        <a:lnTo>
                                          <a:pt x="419" y="146"/>
                                        </a:lnTo>
                                        <a:lnTo>
                                          <a:pt x="419" y="159"/>
                                        </a:lnTo>
                                        <a:lnTo>
                                          <a:pt x="419" y="172"/>
                                        </a:lnTo>
                                        <a:lnTo>
                                          <a:pt x="416" y="182"/>
                                        </a:lnTo>
                                        <a:lnTo>
                                          <a:pt x="410" y="199"/>
                                        </a:lnTo>
                                        <a:lnTo>
                                          <a:pt x="400" y="217"/>
                                        </a:lnTo>
                                        <a:lnTo>
                                          <a:pt x="394" y="233"/>
                                        </a:lnTo>
                                        <a:lnTo>
                                          <a:pt x="385" y="248"/>
                                        </a:lnTo>
                                        <a:lnTo>
                                          <a:pt x="381" y="262"/>
                                        </a:lnTo>
                                        <a:lnTo>
                                          <a:pt x="377" y="276"/>
                                        </a:lnTo>
                                        <a:lnTo>
                                          <a:pt x="372" y="291"/>
                                        </a:lnTo>
                                        <a:lnTo>
                                          <a:pt x="369" y="298"/>
                                        </a:lnTo>
                                        <a:lnTo>
                                          <a:pt x="369" y="310"/>
                                        </a:lnTo>
                                        <a:lnTo>
                                          <a:pt x="368" y="326"/>
                                        </a:lnTo>
                                        <a:lnTo>
                                          <a:pt x="301" y="342"/>
                                        </a:lnTo>
                                        <a:lnTo>
                                          <a:pt x="299" y="330"/>
                                        </a:lnTo>
                                        <a:lnTo>
                                          <a:pt x="298" y="323"/>
                                        </a:lnTo>
                                        <a:lnTo>
                                          <a:pt x="294" y="317"/>
                                        </a:lnTo>
                                        <a:lnTo>
                                          <a:pt x="286" y="312"/>
                                        </a:lnTo>
                                        <a:lnTo>
                                          <a:pt x="271" y="315"/>
                                        </a:lnTo>
                                        <a:lnTo>
                                          <a:pt x="256" y="318"/>
                                        </a:lnTo>
                                        <a:lnTo>
                                          <a:pt x="236" y="322"/>
                                        </a:lnTo>
                                        <a:lnTo>
                                          <a:pt x="218" y="327"/>
                                        </a:lnTo>
                                        <a:lnTo>
                                          <a:pt x="209" y="329"/>
                                        </a:lnTo>
                                        <a:lnTo>
                                          <a:pt x="200" y="337"/>
                                        </a:lnTo>
                                        <a:lnTo>
                                          <a:pt x="189" y="346"/>
                                        </a:lnTo>
                                        <a:lnTo>
                                          <a:pt x="172" y="360"/>
                                        </a:lnTo>
                                        <a:lnTo>
                                          <a:pt x="162" y="362"/>
                                        </a:lnTo>
                                        <a:lnTo>
                                          <a:pt x="148" y="362"/>
                                        </a:lnTo>
                                        <a:lnTo>
                                          <a:pt x="134" y="362"/>
                                        </a:lnTo>
                                        <a:lnTo>
                                          <a:pt x="126" y="362"/>
                                        </a:lnTo>
                                        <a:lnTo>
                                          <a:pt x="116" y="356"/>
                                        </a:lnTo>
                                        <a:lnTo>
                                          <a:pt x="104" y="353"/>
                                        </a:lnTo>
                                        <a:lnTo>
                                          <a:pt x="97" y="345"/>
                                        </a:lnTo>
                                        <a:lnTo>
                                          <a:pt x="90" y="336"/>
                                        </a:lnTo>
                                        <a:lnTo>
                                          <a:pt x="82" y="323"/>
                                        </a:lnTo>
                                        <a:lnTo>
                                          <a:pt x="77" y="312"/>
                                        </a:lnTo>
                                        <a:lnTo>
                                          <a:pt x="62" y="300"/>
                                        </a:lnTo>
                                        <a:lnTo>
                                          <a:pt x="52" y="287"/>
                                        </a:lnTo>
                                        <a:lnTo>
                                          <a:pt x="38" y="274"/>
                                        </a:lnTo>
                                        <a:lnTo>
                                          <a:pt x="26" y="262"/>
                                        </a:lnTo>
                                        <a:lnTo>
                                          <a:pt x="20" y="255"/>
                                        </a:lnTo>
                                        <a:lnTo>
                                          <a:pt x="16" y="246"/>
                                        </a:lnTo>
                                        <a:lnTo>
                                          <a:pt x="10" y="232"/>
                                        </a:lnTo>
                                        <a:lnTo>
                                          <a:pt x="5" y="216"/>
                                        </a:lnTo>
                                        <a:lnTo>
                                          <a:pt x="0" y="201"/>
                                        </a:lnTo>
                                        <a:lnTo>
                                          <a:pt x="0" y="184"/>
                                        </a:lnTo>
                                        <a:lnTo>
                                          <a:pt x="0" y="172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C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6944" name="Group 32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889" y="1308"/>
                                <a:ext cx="77" cy="37"/>
                                <a:chOff x="3889" y="1308"/>
                                <a:chExt cx="77" cy="37"/>
                              </a:xfrm>
                            </p:grpSpPr>
                            <p:sp>
                              <p:nvSpPr>
                                <p:cNvPr id="26945" name="Freeform 32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889" y="1310"/>
                                  <a:ext cx="19" cy="1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8" y="2"/>
                                    </a:cxn>
                                    <a:cxn ang="0">
                                      <a:pos x="50" y="0"/>
                                    </a:cxn>
                                    <a:cxn ang="0">
                                      <a:pos x="62" y="0"/>
                                    </a:cxn>
                                    <a:cxn ang="0">
                                      <a:pos x="71" y="1"/>
                                    </a:cxn>
                                    <a:cxn ang="0">
                                      <a:pos x="83" y="7"/>
                                    </a:cxn>
                                    <a:cxn ang="0">
                                      <a:pos x="89" y="11"/>
                                    </a:cxn>
                                    <a:cxn ang="0">
                                      <a:pos x="92" y="20"/>
                                    </a:cxn>
                                    <a:cxn ang="0">
                                      <a:pos x="89" y="30"/>
                                    </a:cxn>
                                    <a:cxn ang="0">
                                      <a:pos x="83" y="39"/>
                                    </a:cxn>
                                    <a:cxn ang="0">
                                      <a:pos x="73" y="43"/>
                                    </a:cxn>
                                    <a:cxn ang="0">
                                      <a:pos x="63" y="48"/>
                                    </a:cxn>
                                    <a:cxn ang="0">
                                      <a:pos x="50" y="50"/>
                                    </a:cxn>
                                    <a:cxn ang="0">
                                      <a:pos x="37" y="52"/>
                                    </a:cxn>
                                    <a:cxn ang="0">
                                      <a:pos x="23" y="52"/>
                                    </a:cxn>
                                    <a:cxn ang="0">
                                      <a:pos x="11" y="50"/>
                                    </a:cxn>
                                    <a:cxn ang="0">
                                      <a:pos x="3" y="44"/>
                                    </a:cxn>
                                    <a:cxn ang="0">
                                      <a:pos x="0" y="37"/>
                                    </a:cxn>
                                    <a:cxn ang="0">
                                      <a:pos x="1" y="26"/>
                                    </a:cxn>
                                    <a:cxn ang="0">
                                      <a:pos x="6" y="16"/>
                                    </a:cxn>
                                    <a:cxn ang="0">
                                      <a:pos x="16" y="10"/>
                                    </a:cxn>
                                    <a:cxn ang="0">
                                      <a:pos x="25" y="6"/>
                                    </a:cxn>
                                    <a:cxn ang="0">
                                      <a:pos x="38" y="2"/>
                                    </a:cxn>
                                  </a:cxnLst>
                                  <a:rect l="0" t="0" r="r" b="b"/>
                                  <a:pathLst>
                                    <a:path w="92" h="52">
                                      <a:moveTo>
                                        <a:pt x="38" y="2"/>
                                      </a:moveTo>
                                      <a:lnTo>
                                        <a:pt x="50" y="0"/>
                                      </a:lnTo>
                                      <a:lnTo>
                                        <a:pt x="62" y="0"/>
                                      </a:lnTo>
                                      <a:lnTo>
                                        <a:pt x="71" y="1"/>
                                      </a:lnTo>
                                      <a:lnTo>
                                        <a:pt x="83" y="7"/>
                                      </a:lnTo>
                                      <a:lnTo>
                                        <a:pt x="89" y="11"/>
                                      </a:lnTo>
                                      <a:lnTo>
                                        <a:pt x="92" y="20"/>
                                      </a:lnTo>
                                      <a:lnTo>
                                        <a:pt x="89" y="30"/>
                                      </a:lnTo>
                                      <a:lnTo>
                                        <a:pt x="83" y="39"/>
                                      </a:lnTo>
                                      <a:lnTo>
                                        <a:pt x="73" y="43"/>
                                      </a:lnTo>
                                      <a:lnTo>
                                        <a:pt x="63" y="48"/>
                                      </a:lnTo>
                                      <a:lnTo>
                                        <a:pt x="50" y="50"/>
                                      </a:lnTo>
                                      <a:lnTo>
                                        <a:pt x="37" y="52"/>
                                      </a:lnTo>
                                      <a:lnTo>
                                        <a:pt x="23" y="52"/>
                                      </a:lnTo>
                                      <a:lnTo>
                                        <a:pt x="11" y="50"/>
                                      </a:lnTo>
                                      <a:lnTo>
                                        <a:pt x="3" y="44"/>
                                      </a:lnTo>
                                      <a:lnTo>
                                        <a:pt x="0" y="37"/>
                                      </a:lnTo>
                                      <a:lnTo>
                                        <a:pt x="1" y="26"/>
                                      </a:lnTo>
                                      <a:lnTo>
                                        <a:pt x="6" y="16"/>
                                      </a:lnTo>
                                      <a:lnTo>
                                        <a:pt x="16" y="10"/>
                                      </a:lnTo>
                                      <a:lnTo>
                                        <a:pt x="25" y="6"/>
                                      </a:lnTo>
                                      <a:lnTo>
                                        <a:pt x="38" y="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946" name="Freeform 32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914" y="1308"/>
                                  <a:ext cx="18" cy="1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8" y="49"/>
                                    </a:cxn>
                                    <a:cxn ang="0">
                                      <a:pos x="50" y="51"/>
                                    </a:cxn>
                                    <a:cxn ang="0">
                                      <a:pos x="62" y="51"/>
                                    </a:cxn>
                                    <a:cxn ang="0">
                                      <a:pos x="71" y="50"/>
                                    </a:cxn>
                                    <a:cxn ang="0">
                                      <a:pos x="82" y="45"/>
                                    </a:cxn>
                                    <a:cxn ang="0">
                                      <a:pos x="89" y="39"/>
                                    </a:cxn>
                                    <a:cxn ang="0">
                                      <a:pos x="92" y="31"/>
                                    </a:cxn>
                                    <a:cxn ang="0">
                                      <a:pos x="89" y="20"/>
                                    </a:cxn>
                                    <a:cxn ang="0">
                                      <a:pos x="82" y="13"/>
                                    </a:cxn>
                                    <a:cxn ang="0">
                                      <a:pos x="73" y="8"/>
                                    </a:cxn>
                                    <a:cxn ang="0">
                                      <a:pos x="63" y="4"/>
                                    </a:cxn>
                                    <a:cxn ang="0">
                                      <a:pos x="50" y="2"/>
                                    </a:cxn>
                                    <a:cxn ang="0">
                                      <a:pos x="37" y="0"/>
                                    </a:cxn>
                                    <a:cxn ang="0">
                                      <a:pos x="23" y="0"/>
                                    </a:cxn>
                                    <a:cxn ang="0">
                                      <a:pos x="11" y="2"/>
                                    </a:cxn>
                                    <a:cxn ang="0">
                                      <a:pos x="4" y="7"/>
                                    </a:cxn>
                                    <a:cxn ang="0">
                                      <a:pos x="0" y="15"/>
                                    </a:cxn>
                                    <a:cxn ang="0">
                                      <a:pos x="2" y="24"/>
                                    </a:cxn>
                                    <a:cxn ang="0">
                                      <a:pos x="7" y="34"/>
                                    </a:cxn>
                                    <a:cxn ang="0">
                                      <a:pos x="16" y="41"/>
                                    </a:cxn>
                                    <a:cxn ang="0">
                                      <a:pos x="25" y="46"/>
                                    </a:cxn>
                                    <a:cxn ang="0">
                                      <a:pos x="38" y="49"/>
                                    </a:cxn>
                                  </a:cxnLst>
                                  <a:rect l="0" t="0" r="r" b="b"/>
                                  <a:pathLst>
                                    <a:path w="92" h="51">
                                      <a:moveTo>
                                        <a:pt x="38" y="49"/>
                                      </a:moveTo>
                                      <a:lnTo>
                                        <a:pt x="50" y="51"/>
                                      </a:lnTo>
                                      <a:lnTo>
                                        <a:pt x="62" y="51"/>
                                      </a:lnTo>
                                      <a:lnTo>
                                        <a:pt x="71" y="50"/>
                                      </a:lnTo>
                                      <a:lnTo>
                                        <a:pt x="82" y="45"/>
                                      </a:lnTo>
                                      <a:lnTo>
                                        <a:pt x="89" y="39"/>
                                      </a:lnTo>
                                      <a:lnTo>
                                        <a:pt x="92" y="31"/>
                                      </a:lnTo>
                                      <a:lnTo>
                                        <a:pt x="89" y="20"/>
                                      </a:lnTo>
                                      <a:lnTo>
                                        <a:pt x="82" y="13"/>
                                      </a:lnTo>
                                      <a:lnTo>
                                        <a:pt x="73" y="8"/>
                                      </a:lnTo>
                                      <a:lnTo>
                                        <a:pt x="63" y="4"/>
                                      </a:lnTo>
                                      <a:lnTo>
                                        <a:pt x="50" y="2"/>
                                      </a:lnTo>
                                      <a:lnTo>
                                        <a:pt x="37" y="0"/>
                                      </a:lnTo>
                                      <a:lnTo>
                                        <a:pt x="23" y="0"/>
                                      </a:lnTo>
                                      <a:lnTo>
                                        <a:pt x="11" y="2"/>
                                      </a:lnTo>
                                      <a:lnTo>
                                        <a:pt x="4" y="7"/>
                                      </a:lnTo>
                                      <a:lnTo>
                                        <a:pt x="0" y="15"/>
                                      </a:lnTo>
                                      <a:lnTo>
                                        <a:pt x="2" y="24"/>
                                      </a:lnTo>
                                      <a:lnTo>
                                        <a:pt x="7" y="34"/>
                                      </a:lnTo>
                                      <a:lnTo>
                                        <a:pt x="16" y="41"/>
                                      </a:lnTo>
                                      <a:lnTo>
                                        <a:pt x="25" y="46"/>
                                      </a:lnTo>
                                      <a:lnTo>
                                        <a:pt x="38" y="4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947" name="Freeform 32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938" y="1316"/>
                                  <a:ext cx="14" cy="1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6" y="56"/>
                                    </a:cxn>
                                    <a:cxn ang="0">
                                      <a:pos x="48" y="60"/>
                                    </a:cxn>
                                    <a:cxn ang="0">
                                      <a:pos x="55" y="60"/>
                                    </a:cxn>
                                    <a:cxn ang="0">
                                      <a:pos x="64" y="57"/>
                                    </a:cxn>
                                    <a:cxn ang="0">
                                      <a:pos x="68" y="51"/>
                                    </a:cxn>
                                    <a:cxn ang="0">
                                      <a:pos x="71" y="42"/>
                                    </a:cxn>
                                    <a:cxn ang="0">
                                      <a:pos x="69" y="33"/>
                                    </a:cxn>
                                    <a:cxn ang="0">
                                      <a:pos x="63" y="21"/>
                                    </a:cxn>
                                    <a:cxn ang="0">
                                      <a:pos x="54" y="12"/>
                                    </a:cxn>
                                    <a:cxn ang="0">
                                      <a:pos x="43" y="6"/>
                                    </a:cxn>
                                    <a:cxn ang="0">
                                      <a:pos x="30" y="1"/>
                                    </a:cxn>
                                    <a:cxn ang="0">
                                      <a:pos x="21" y="0"/>
                                    </a:cxn>
                                    <a:cxn ang="0">
                                      <a:pos x="12" y="3"/>
                                    </a:cxn>
                                    <a:cxn ang="0">
                                      <a:pos x="3" y="8"/>
                                    </a:cxn>
                                    <a:cxn ang="0">
                                      <a:pos x="0" y="15"/>
                                    </a:cxn>
                                    <a:cxn ang="0">
                                      <a:pos x="1" y="26"/>
                                    </a:cxn>
                                    <a:cxn ang="0">
                                      <a:pos x="7" y="36"/>
                                    </a:cxn>
                                    <a:cxn ang="0">
                                      <a:pos x="16" y="43"/>
                                    </a:cxn>
                                    <a:cxn ang="0">
                                      <a:pos x="26" y="50"/>
                                    </a:cxn>
                                    <a:cxn ang="0">
                                      <a:pos x="36" y="56"/>
                                    </a:cxn>
                                  </a:cxnLst>
                                  <a:rect l="0" t="0" r="r" b="b"/>
                                  <a:pathLst>
                                    <a:path w="71" h="60">
                                      <a:moveTo>
                                        <a:pt x="36" y="56"/>
                                      </a:moveTo>
                                      <a:lnTo>
                                        <a:pt x="48" y="60"/>
                                      </a:lnTo>
                                      <a:lnTo>
                                        <a:pt x="55" y="60"/>
                                      </a:lnTo>
                                      <a:lnTo>
                                        <a:pt x="64" y="57"/>
                                      </a:lnTo>
                                      <a:lnTo>
                                        <a:pt x="68" y="51"/>
                                      </a:lnTo>
                                      <a:lnTo>
                                        <a:pt x="71" y="42"/>
                                      </a:lnTo>
                                      <a:lnTo>
                                        <a:pt x="69" y="33"/>
                                      </a:lnTo>
                                      <a:lnTo>
                                        <a:pt x="63" y="21"/>
                                      </a:lnTo>
                                      <a:lnTo>
                                        <a:pt x="54" y="12"/>
                                      </a:lnTo>
                                      <a:lnTo>
                                        <a:pt x="43" y="6"/>
                                      </a:lnTo>
                                      <a:lnTo>
                                        <a:pt x="30" y="1"/>
                                      </a:lnTo>
                                      <a:lnTo>
                                        <a:pt x="21" y="0"/>
                                      </a:lnTo>
                                      <a:lnTo>
                                        <a:pt x="12" y="3"/>
                                      </a:lnTo>
                                      <a:lnTo>
                                        <a:pt x="3" y="8"/>
                                      </a:lnTo>
                                      <a:lnTo>
                                        <a:pt x="0" y="15"/>
                                      </a:lnTo>
                                      <a:lnTo>
                                        <a:pt x="1" y="26"/>
                                      </a:lnTo>
                                      <a:lnTo>
                                        <a:pt x="7" y="36"/>
                                      </a:lnTo>
                                      <a:lnTo>
                                        <a:pt x="16" y="43"/>
                                      </a:lnTo>
                                      <a:lnTo>
                                        <a:pt x="26" y="50"/>
                                      </a:lnTo>
                                      <a:lnTo>
                                        <a:pt x="36" y="5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948" name="Freeform 32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954" y="1331"/>
                                  <a:ext cx="12" cy="1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25" y="64"/>
                                    </a:cxn>
                                    <a:cxn ang="0">
                                      <a:pos x="37" y="69"/>
                                    </a:cxn>
                                    <a:cxn ang="0">
                                      <a:pos x="47" y="68"/>
                                    </a:cxn>
                                    <a:cxn ang="0">
                                      <a:pos x="55" y="62"/>
                                    </a:cxn>
                                    <a:cxn ang="0">
                                      <a:pos x="60" y="50"/>
                                    </a:cxn>
                                    <a:cxn ang="0">
                                      <a:pos x="58" y="35"/>
                                    </a:cxn>
                                    <a:cxn ang="0">
                                      <a:pos x="55" y="25"/>
                                    </a:cxn>
                                    <a:cxn ang="0">
                                      <a:pos x="49" y="15"/>
                                    </a:cxn>
                                    <a:cxn ang="0">
                                      <a:pos x="42" y="6"/>
                                    </a:cxn>
                                    <a:cxn ang="0">
                                      <a:pos x="30" y="1"/>
                                    </a:cxn>
                                    <a:cxn ang="0">
                                      <a:pos x="22" y="0"/>
                                    </a:cxn>
                                    <a:cxn ang="0">
                                      <a:pos x="12" y="2"/>
                                    </a:cxn>
                                    <a:cxn ang="0">
                                      <a:pos x="3" y="7"/>
                                    </a:cxn>
                                    <a:cxn ang="0">
                                      <a:pos x="0" y="16"/>
                                    </a:cxn>
                                    <a:cxn ang="0">
                                      <a:pos x="1" y="26"/>
                                    </a:cxn>
                                    <a:cxn ang="0">
                                      <a:pos x="3" y="35"/>
                                    </a:cxn>
                                    <a:cxn ang="0">
                                      <a:pos x="10" y="46"/>
                                    </a:cxn>
                                    <a:cxn ang="0">
                                      <a:pos x="17" y="56"/>
                                    </a:cxn>
                                    <a:cxn ang="0">
                                      <a:pos x="25" y="64"/>
                                    </a:cxn>
                                  </a:cxnLst>
                                  <a:rect l="0" t="0" r="r" b="b"/>
                                  <a:pathLst>
                                    <a:path w="60" h="69">
                                      <a:moveTo>
                                        <a:pt x="25" y="64"/>
                                      </a:moveTo>
                                      <a:lnTo>
                                        <a:pt x="37" y="69"/>
                                      </a:lnTo>
                                      <a:lnTo>
                                        <a:pt x="47" y="68"/>
                                      </a:lnTo>
                                      <a:lnTo>
                                        <a:pt x="55" y="62"/>
                                      </a:lnTo>
                                      <a:lnTo>
                                        <a:pt x="60" y="50"/>
                                      </a:lnTo>
                                      <a:lnTo>
                                        <a:pt x="58" y="35"/>
                                      </a:lnTo>
                                      <a:lnTo>
                                        <a:pt x="55" y="25"/>
                                      </a:lnTo>
                                      <a:lnTo>
                                        <a:pt x="49" y="15"/>
                                      </a:lnTo>
                                      <a:lnTo>
                                        <a:pt x="42" y="6"/>
                                      </a:lnTo>
                                      <a:lnTo>
                                        <a:pt x="30" y="1"/>
                                      </a:lnTo>
                                      <a:lnTo>
                                        <a:pt x="22" y="0"/>
                                      </a:lnTo>
                                      <a:lnTo>
                                        <a:pt x="12" y="2"/>
                                      </a:lnTo>
                                      <a:lnTo>
                                        <a:pt x="3" y="7"/>
                                      </a:lnTo>
                                      <a:lnTo>
                                        <a:pt x="0" y="16"/>
                                      </a:lnTo>
                                      <a:lnTo>
                                        <a:pt x="1" y="26"/>
                                      </a:lnTo>
                                      <a:lnTo>
                                        <a:pt x="3" y="35"/>
                                      </a:lnTo>
                                      <a:lnTo>
                                        <a:pt x="10" y="46"/>
                                      </a:lnTo>
                                      <a:lnTo>
                                        <a:pt x="17" y="56"/>
                                      </a:lnTo>
                                      <a:lnTo>
                                        <a:pt x="25" y="6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6949" name="Group 3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915" y="1363"/>
                              <a:ext cx="86" cy="138"/>
                              <a:chOff x="3915" y="1363"/>
                              <a:chExt cx="86" cy="138"/>
                            </a:xfrm>
                          </p:grpSpPr>
                          <p:sp>
                            <p:nvSpPr>
                              <p:cNvPr id="26950" name="Freeform 32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52" y="1364"/>
                                <a:ext cx="49" cy="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8" y="0"/>
                                  </a:cxn>
                                  <a:cxn ang="0">
                                    <a:pos x="19" y="31"/>
                                  </a:cxn>
                                  <a:cxn ang="0">
                                    <a:pos x="9" y="68"/>
                                  </a:cxn>
                                  <a:cxn ang="0">
                                    <a:pos x="4" y="109"/>
                                  </a:cxn>
                                  <a:cxn ang="0">
                                    <a:pos x="0" y="145"/>
                                  </a:cxn>
                                  <a:cxn ang="0">
                                    <a:pos x="6" y="175"/>
                                  </a:cxn>
                                  <a:cxn ang="0">
                                    <a:pos x="16" y="201"/>
                                  </a:cxn>
                                  <a:cxn ang="0">
                                    <a:pos x="32" y="227"/>
                                  </a:cxn>
                                  <a:cxn ang="0">
                                    <a:pos x="55" y="258"/>
                                  </a:cxn>
                                  <a:cxn ang="0">
                                    <a:pos x="87" y="287"/>
                                  </a:cxn>
                                  <a:cxn ang="0">
                                    <a:pos x="129" y="320"/>
                                  </a:cxn>
                                  <a:cxn ang="0">
                                    <a:pos x="161" y="346"/>
                                  </a:cxn>
                                  <a:cxn ang="0">
                                    <a:pos x="186" y="366"/>
                                  </a:cxn>
                                  <a:cxn ang="0">
                                    <a:pos x="203" y="385"/>
                                  </a:cxn>
                                  <a:cxn ang="0">
                                    <a:pos x="225" y="410"/>
                                  </a:cxn>
                                  <a:cxn ang="0">
                                    <a:pos x="242" y="431"/>
                                  </a:cxn>
                                </a:cxnLst>
                                <a:rect l="0" t="0" r="r" b="b"/>
                                <a:pathLst>
                                  <a:path w="242" h="431">
                                    <a:moveTo>
                                      <a:pt x="28" y="0"/>
                                    </a:moveTo>
                                    <a:lnTo>
                                      <a:pt x="19" y="31"/>
                                    </a:lnTo>
                                    <a:lnTo>
                                      <a:pt x="9" y="68"/>
                                    </a:lnTo>
                                    <a:lnTo>
                                      <a:pt x="4" y="109"/>
                                    </a:lnTo>
                                    <a:lnTo>
                                      <a:pt x="0" y="145"/>
                                    </a:lnTo>
                                    <a:lnTo>
                                      <a:pt x="6" y="175"/>
                                    </a:lnTo>
                                    <a:lnTo>
                                      <a:pt x="16" y="201"/>
                                    </a:lnTo>
                                    <a:lnTo>
                                      <a:pt x="32" y="227"/>
                                    </a:lnTo>
                                    <a:lnTo>
                                      <a:pt x="55" y="258"/>
                                    </a:lnTo>
                                    <a:lnTo>
                                      <a:pt x="87" y="287"/>
                                    </a:lnTo>
                                    <a:lnTo>
                                      <a:pt x="129" y="320"/>
                                    </a:lnTo>
                                    <a:lnTo>
                                      <a:pt x="161" y="346"/>
                                    </a:lnTo>
                                    <a:lnTo>
                                      <a:pt x="186" y="366"/>
                                    </a:lnTo>
                                    <a:lnTo>
                                      <a:pt x="203" y="385"/>
                                    </a:lnTo>
                                    <a:lnTo>
                                      <a:pt x="225" y="410"/>
                                    </a:lnTo>
                                    <a:lnTo>
                                      <a:pt x="242" y="431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951" name="Freeform 32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15" y="1393"/>
                                <a:ext cx="45" cy="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25" y="4"/>
                                  </a:cxn>
                                  <a:cxn ang="0">
                                    <a:pos x="50" y="9"/>
                                  </a:cxn>
                                  <a:cxn ang="0">
                                    <a:pos x="76" y="19"/>
                                  </a:cxn>
                                  <a:cxn ang="0">
                                    <a:pos x="98" y="30"/>
                                  </a:cxn>
                                  <a:cxn ang="0">
                                    <a:pos x="117" y="43"/>
                                  </a:cxn>
                                  <a:cxn ang="0">
                                    <a:pos x="135" y="68"/>
                                  </a:cxn>
                                  <a:cxn ang="0">
                                    <a:pos x="150" y="91"/>
                                  </a:cxn>
                                  <a:cxn ang="0">
                                    <a:pos x="161" y="119"/>
                                  </a:cxn>
                                  <a:cxn ang="0">
                                    <a:pos x="170" y="153"/>
                                  </a:cxn>
                                  <a:cxn ang="0">
                                    <a:pos x="180" y="190"/>
                                  </a:cxn>
                                  <a:cxn ang="0">
                                    <a:pos x="183" y="232"/>
                                  </a:cxn>
                                  <a:cxn ang="0">
                                    <a:pos x="186" y="289"/>
                                  </a:cxn>
                                  <a:cxn ang="0">
                                    <a:pos x="190" y="329"/>
                                  </a:cxn>
                                  <a:cxn ang="0">
                                    <a:pos x="198" y="364"/>
                                  </a:cxn>
                                  <a:cxn ang="0">
                                    <a:pos x="211" y="391"/>
                                  </a:cxn>
                                  <a:cxn ang="0">
                                    <a:pos x="227" y="410"/>
                                  </a:cxn>
                                  <a:cxn ang="0">
                                    <a:pos x="225" y="409"/>
                                  </a:cxn>
                                </a:cxnLst>
                                <a:rect l="0" t="0" r="r" b="b"/>
                                <a:pathLst>
                                  <a:path w="227" h="410">
                                    <a:moveTo>
                                      <a:pt x="0" y="0"/>
                                    </a:moveTo>
                                    <a:lnTo>
                                      <a:pt x="25" y="4"/>
                                    </a:lnTo>
                                    <a:lnTo>
                                      <a:pt x="50" y="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98" y="30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35" y="68"/>
                                    </a:lnTo>
                                    <a:lnTo>
                                      <a:pt x="150" y="91"/>
                                    </a:lnTo>
                                    <a:lnTo>
                                      <a:pt x="161" y="119"/>
                                    </a:lnTo>
                                    <a:lnTo>
                                      <a:pt x="170" y="153"/>
                                    </a:lnTo>
                                    <a:lnTo>
                                      <a:pt x="180" y="190"/>
                                    </a:lnTo>
                                    <a:lnTo>
                                      <a:pt x="183" y="232"/>
                                    </a:lnTo>
                                    <a:lnTo>
                                      <a:pt x="186" y="289"/>
                                    </a:lnTo>
                                    <a:lnTo>
                                      <a:pt x="190" y="329"/>
                                    </a:lnTo>
                                    <a:lnTo>
                                      <a:pt x="198" y="364"/>
                                    </a:lnTo>
                                    <a:lnTo>
                                      <a:pt x="211" y="391"/>
                                    </a:lnTo>
                                    <a:lnTo>
                                      <a:pt x="227" y="410"/>
                                    </a:lnTo>
                                    <a:lnTo>
                                      <a:pt x="225" y="409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952" name="Freeform 3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916" y="1363"/>
                                <a:ext cx="79" cy="13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27" y="26"/>
                                  </a:cxn>
                                  <a:cxn ang="0">
                                    <a:pos x="63" y="58"/>
                                  </a:cxn>
                                  <a:cxn ang="0">
                                    <a:pos x="89" y="90"/>
                                  </a:cxn>
                                  <a:cxn ang="0">
                                    <a:pos x="114" y="126"/>
                                  </a:cxn>
                                  <a:cxn ang="0">
                                    <a:pos x="139" y="167"/>
                                  </a:cxn>
                                  <a:cxn ang="0">
                                    <a:pos x="162" y="206"/>
                                  </a:cxn>
                                  <a:cxn ang="0">
                                    <a:pos x="186" y="248"/>
                                  </a:cxn>
                                  <a:cxn ang="0">
                                    <a:pos x="205" y="286"/>
                                  </a:cxn>
                                  <a:cxn ang="0">
                                    <a:pos x="225" y="329"/>
                                  </a:cxn>
                                  <a:cxn ang="0">
                                    <a:pos x="243" y="375"/>
                                  </a:cxn>
                                  <a:cxn ang="0">
                                    <a:pos x="260" y="429"/>
                                  </a:cxn>
                                  <a:cxn ang="0">
                                    <a:pos x="275" y="474"/>
                                  </a:cxn>
                                  <a:cxn ang="0">
                                    <a:pos x="293" y="520"/>
                                  </a:cxn>
                                  <a:cxn ang="0">
                                    <a:pos x="308" y="559"/>
                                  </a:cxn>
                                  <a:cxn ang="0">
                                    <a:pos x="329" y="605"/>
                                  </a:cxn>
                                  <a:cxn ang="0">
                                    <a:pos x="356" y="646"/>
                                  </a:cxn>
                                  <a:cxn ang="0">
                                    <a:pos x="392" y="689"/>
                                  </a:cxn>
                                </a:cxnLst>
                                <a:rect l="0" t="0" r="r" b="b"/>
                                <a:pathLst>
                                  <a:path w="392" h="689">
                                    <a:moveTo>
                                      <a:pt x="0" y="0"/>
                                    </a:moveTo>
                                    <a:lnTo>
                                      <a:pt x="27" y="26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89" y="90"/>
                                    </a:lnTo>
                                    <a:lnTo>
                                      <a:pt x="114" y="126"/>
                                    </a:lnTo>
                                    <a:lnTo>
                                      <a:pt x="139" y="167"/>
                                    </a:lnTo>
                                    <a:lnTo>
                                      <a:pt x="162" y="206"/>
                                    </a:lnTo>
                                    <a:lnTo>
                                      <a:pt x="186" y="248"/>
                                    </a:lnTo>
                                    <a:lnTo>
                                      <a:pt x="205" y="286"/>
                                    </a:lnTo>
                                    <a:lnTo>
                                      <a:pt x="225" y="329"/>
                                    </a:lnTo>
                                    <a:lnTo>
                                      <a:pt x="243" y="375"/>
                                    </a:lnTo>
                                    <a:lnTo>
                                      <a:pt x="260" y="429"/>
                                    </a:lnTo>
                                    <a:lnTo>
                                      <a:pt x="275" y="474"/>
                                    </a:lnTo>
                                    <a:lnTo>
                                      <a:pt x="293" y="520"/>
                                    </a:lnTo>
                                    <a:lnTo>
                                      <a:pt x="308" y="559"/>
                                    </a:lnTo>
                                    <a:lnTo>
                                      <a:pt x="329" y="605"/>
                                    </a:lnTo>
                                    <a:lnTo>
                                      <a:pt x="356" y="646"/>
                                    </a:lnTo>
                                    <a:lnTo>
                                      <a:pt x="392" y="689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6953" name="Group 3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27" y="1358"/>
                            <a:ext cx="258" cy="226"/>
                            <a:chOff x="3727" y="1358"/>
                            <a:chExt cx="258" cy="226"/>
                          </a:xfrm>
                        </p:grpSpPr>
                        <p:grpSp>
                          <p:nvGrpSpPr>
                            <p:cNvPr id="26954" name="Group 3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27" y="1358"/>
                              <a:ext cx="258" cy="226"/>
                              <a:chOff x="3727" y="1358"/>
                              <a:chExt cx="258" cy="226"/>
                            </a:xfrm>
                          </p:grpSpPr>
                          <p:grpSp>
                            <p:nvGrpSpPr>
                              <p:cNvPr id="26955" name="Group 33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27" y="1358"/>
                                <a:ext cx="258" cy="226"/>
                                <a:chOff x="3727" y="1358"/>
                                <a:chExt cx="258" cy="226"/>
                              </a:xfrm>
                            </p:grpSpPr>
                            <p:grpSp>
                              <p:nvGrpSpPr>
                                <p:cNvPr id="26956" name="Group 33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727" y="1358"/>
                                  <a:ext cx="258" cy="226"/>
                                  <a:chOff x="3727" y="1358"/>
                                  <a:chExt cx="258" cy="226"/>
                                </a:xfrm>
                              </p:grpSpPr>
                              <p:grpSp>
                                <p:nvGrpSpPr>
                                  <p:cNvPr id="26957" name="Group 33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727" y="1358"/>
                                    <a:ext cx="258" cy="226"/>
                                    <a:chOff x="3727" y="1358"/>
                                    <a:chExt cx="258" cy="226"/>
                                  </a:xfrm>
                                </p:grpSpPr>
                                <p:sp>
                                  <p:nvSpPr>
                                    <p:cNvPr id="26958" name="Freeform 334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727" y="1358"/>
                                      <a:ext cx="258" cy="2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>
                                        <a:cxn ang="0">
                                          <a:pos x="133" y="64"/>
                                        </a:cxn>
                                        <a:cxn ang="0">
                                          <a:pos x="203" y="20"/>
                                        </a:cxn>
                                        <a:cxn ang="0">
                                          <a:pos x="283" y="3"/>
                                        </a:cxn>
                                        <a:cxn ang="0">
                                          <a:pos x="387" y="6"/>
                                        </a:cxn>
                                        <a:cxn ang="0">
                                          <a:pos x="485" y="45"/>
                                        </a:cxn>
                                        <a:cxn ang="0">
                                          <a:pos x="539" y="125"/>
                                        </a:cxn>
                                        <a:cxn ang="0">
                                          <a:pos x="597" y="203"/>
                                        </a:cxn>
                                        <a:cxn ang="0">
                                          <a:pos x="662" y="274"/>
                                        </a:cxn>
                                        <a:cxn ang="0">
                                          <a:pos x="680" y="343"/>
                                        </a:cxn>
                                        <a:cxn ang="0">
                                          <a:pos x="667" y="389"/>
                                        </a:cxn>
                                        <a:cxn ang="0">
                                          <a:pos x="628" y="446"/>
                                        </a:cxn>
                                        <a:cxn ang="0">
                                          <a:pos x="575" y="514"/>
                                        </a:cxn>
                                        <a:cxn ang="0">
                                          <a:pos x="546" y="566"/>
                                        </a:cxn>
                                        <a:cxn ang="0">
                                          <a:pos x="551" y="587"/>
                                        </a:cxn>
                                        <a:cxn ang="0">
                                          <a:pos x="571" y="589"/>
                                        </a:cxn>
                                        <a:cxn ang="0">
                                          <a:pos x="595" y="559"/>
                                        </a:cxn>
                                        <a:cxn ang="0">
                                          <a:pos x="641" y="494"/>
                                        </a:cxn>
                                        <a:cxn ang="0">
                                          <a:pos x="687" y="439"/>
                                        </a:cxn>
                                        <a:cxn ang="0">
                                          <a:pos x="724" y="407"/>
                                        </a:cxn>
                                        <a:cxn ang="0">
                                          <a:pos x="752" y="410"/>
                                        </a:cxn>
                                        <a:cxn ang="0">
                                          <a:pos x="776" y="443"/>
                                        </a:cxn>
                                        <a:cxn ang="0">
                                          <a:pos x="822" y="546"/>
                                        </a:cxn>
                                        <a:cxn ang="0">
                                          <a:pos x="869" y="645"/>
                                        </a:cxn>
                                        <a:cxn ang="0">
                                          <a:pos x="951" y="771"/>
                                        </a:cxn>
                                        <a:cxn ang="0">
                                          <a:pos x="1036" y="881"/>
                                        </a:cxn>
                                        <a:cxn ang="0">
                                          <a:pos x="1126" y="956"/>
                                        </a:cxn>
                                        <a:cxn ang="0">
                                          <a:pos x="1211" y="1021"/>
                                        </a:cxn>
                                        <a:cxn ang="0">
                                          <a:pos x="1278" y="1073"/>
                                        </a:cxn>
                                        <a:cxn ang="0">
                                          <a:pos x="1290" y="1098"/>
                                        </a:cxn>
                                        <a:cxn ang="0">
                                          <a:pos x="1274" y="1120"/>
                                        </a:cxn>
                                        <a:cxn ang="0">
                                          <a:pos x="1224" y="1129"/>
                                        </a:cxn>
                                        <a:cxn ang="0">
                                          <a:pos x="1119" y="1125"/>
                                        </a:cxn>
                                        <a:cxn ang="0">
                                          <a:pos x="1002" y="1110"/>
                                        </a:cxn>
                                        <a:cxn ang="0">
                                          <a:pos x="870" y="1077"/>
                                        </a:cxn>
                                        <a:cxn ang="0">
                                          <a:pos x="774" y="1031"/>
                                        </a:cxn>
                                        <a:cxn ang="0">
                                          <a:pos x="635" y="967"/>
                                        </a:cxn>
                                        <a:cxn ang="0">
                                          <a:pos x="523" y="900"/>
                                        </a:cxn>
                                        <a:cxn ang="0">
                                          <a:pos x="435" y="836"/>
                                        </a:cxn>
                                        <a:cxn ang="0">
                                          <a:pos x="358" y="756"/>
                                        </a:cxn>
                                        <a:cxn ang="0">
                                          <a:pos x="322" y="709"/>
                                        </a:cxn>
                                        <a:cxn ang="0">
                                          <a:pos x="334" y="673"/>
                                        </a:cxn>
                                        <a:cxn ang="0">
                                          <a:pos x="377" y="652"/>
                                        </a:cxn>
                                        <a:cxn ang="0">
                                          <a:pos x="443" y="653"/>
                                        </a:cxn>
                                        <a:cxn ang="0">
                                          <a:pos x="491" y="667"/>
                                        </a:cxn>
                                        <a:cxn ang="0">
                                          <a:pos x="511" y="666"/>
                                        </a:cxn>
                                        <a:cxn ang="0">
                                          <a:pos x="514" y="648"/>
                                        </a:cxn>
                                        <a:cxn ang="0">
                                          <a:pos x="478" y="623"/>
                                        </a:cxn>
                                        <a:cxn ang="0">
                                          <a:pos x="416" y="613"/>
                                        </a:cxn>
                                        <a:cxn ang="0">
                                          <a:pos x="345" y="629"/>
                                        </a:cxn>
                                        <a:cxn ang="0">
                                          <a:pos x="262" y="655"/>
                                        </a:cxn>
                                        <a:cxn ang="0">
                                          <a:pos x="206" y="656"/>
                                        </a:cxn>
                                        <a:cxn ang="0">
                                          <a:pos x="149" y="633"/>
                                        </a:cxn>
                                        <a:cxn ang="0">
                                          <a:pos x="105" y="589"/>
                                        </a:cxn>
                                        <a:cxn ang="0">
                                          <a:pos x="43" y="501"/>
                                        </a:cxn>
                                        <a:cxn ang="0">
                                          <a:pos x="3" y="406"/>
                                        </a:cxn>
                                        <a:cxn ang="0">
                                          <a:pos x="4" y="344"/>
                                        </a:cxn>
                                        <a:cxn ang="0">
                                          <a:pos x="23" y="216"/>
                                        </a:cxn>
                                        <a:cxn ang="0">
                                          <a:pos x="72" y="122"/>
                                        </a:cxn>
                                      </a:cxnLst>
                                      <a:rect l="0" t="0" r="r" b="b"/>
                                      <a:pathLst>
                                        <a:path w="1290" h="1130">
                                          <a:moveTo>
                                            <a:pt x="100" y="91"/>
                                          </a:moveTo>
                                          <a:lnTo>
                                            <a:pt x="133" y="64"/>
                                          </a:lnTo>
                                          <a:lnTo>
                                            <a:pt x="166" y="39"/>
                                          </a:lnTo>
                                          <a:lnTo>
                                            <a:pt x="203" y="20"/>
                                          </a:lnTo>
                                          <a:lnTo>
                                            <a:pt x="246" y="7"/>
                                          </a:lnTo>
                                          <a:lnTo>
                                            <a:pt x="283" y="3"/>
                                          </a:lnTo>
                                          <a:lnTo>
                                            <a:pt x="325" y="0"/>
                                          </a:lnTo>
                                          <a:lnTo>
                                            <a:pt x="387" y="6"/>
                                          </a:lnTo>
                                          <a:lnTo>
                                            <a:pt x="446" y="19"/>
                                          </a:lnTo>
                                          <a:lnTo>
                                            <a:pt x="485" y="45"/>
                                          </a:lnTo>
                                          <a:lnTo>
                                            <a:pt x="514" y="81"/>
                                          </a:lnTo>
                                          <a:lnTo>
                                            <a:pt x="539" y="125"/>
                                          </a:lnTo>
                                          <a:lnTo>
                                            <a:pt x="566" y="167"/>
                                          </a:lnTo>
                                          <a:lnTo>
                                            <a:pt x="597" y="203"/>
                                          </a:lnTo>
                                          <a:lnTo>
                                            <a:pt x="625" y="232"/>
                                          </a:lnTo>
                                          <a:lnTo>
                                            <a:pt x="662" y="274"/>
                                          </a:lnTo>
                                          <a:lnTo>
                                            <a:pt x="677" y="313"/>
                                          </a:lnTo>
                                          <a:lnTo>
                                            <a:pt x="680" y="343"/>
                                          </a:lnTo>
                                          <a:lnTo>
                                            <a:pt x="677" y="360"/>
                                          </a:lnTo>
                                          <a:lnTo>
                                            <a:pt x="667" y="389"/>
                                          </a:lnTo>
                                          <a:lnTo>
                                            <a:pt x="651" y="416"/>
                                          </a:lnTo>
                                          <a:lnTo>
                                            <a:pt x="628" y="446"/>
                                          </a:lnTo>
                                          <a:lnTo>
                                            <a:pt x="600" y="485"/>
                                          </a:lnTo>
                                          <a:lnTo>
                                            <a:pt x="575" y="514"/>
                                          </a:lnTo>
                                          <a:lnTo>
                                            <a:pt x="555" y="546"/>
                                          </a:lnTo>
                                          <a:lnTo>
                                            <a:pt x="546" y="566"/>
                                          </a:lnTo>
                                          <a:lnTo>
                                            <a:pt x="545" y="578"/>
                                          </a:lnTo>
                                          <a:lnTo>
                                            <a:pt x="551" y="587"/>
                                          </a:lnTo>
                                          <a:lnTo>
                                            <a:pt x="561" y="592"/>
                                          </a:lnTo>
                                          <a:lnTo>
                                            <a:pt x="571" y="589"/>
                                          </a:lnTo>
                                          <a:lnTo>
                                            <a:pt x="582" y="580"/>
                                          </a:lnTo>
                                          <a:lnTo>
                                            <a:pt x="595" y="559"/>
                                          </a:lnTo>
                                          <a:lnTo>
                                            <a:pt x="616" y="528"/>
                                          </a:lnTo>
                                          <a:lnTo>
                                            <a:pt x="641" y="494"/>
                                          </a:lnTo>
                                          <a:lnTo>
                                            <a:pt x="665" y="465"/>
                                          </a:lnTo>
                                          <a:lnTo>
                                            <a:pt x="687" y="439"/>
                                          </a:lnTo>
                                          <a:lnTo>
                                            <a:pt x="712" y="415"/>
                                          </a:lnTo>
                                          <a:lnTo>
                                            <a:pt x="724" y="407"/>
                                          </a:lnTo>
                                          <a:lnTo>
                                            <a:pt x="738" y="405"/>
                                          </a:lnTo>
                                          <a:lnTo>
                                            <a:pt x="752" y="410"/>
                                          </a:lnTo>
                                          <a:lnTo>
                                            <a:pt x="761" y="415"/>
                                          </a:lnTo>
                                          <a:lnTo>
                                            <a:pt x="776" y="443"/>
                                          </a:lnTo>
                                          <a:lnTo>
                                            <a:pt x="799" y="490"/>
                                          </a:lnTo>
                                          <a:lnTo>
                                            <a:pt x="822" y="546"/>
                                          </a:lnTo>
                                          <a:lnTo>
                                            <a:pt x="846" y="600"/>
                                          </a:lnTo>
                                          <a:lnTo>
                                            <a:pt x="869" y="645"/>
                                          </a:lnTo>
                                          <a:lnTo>
                                            <a:pt x="910" y="708"/>
                                          </a:lnTo>
                                          <a:lnTo>
                                            <a:pt x="951" y="771"/>
                                          </a:lnTo>
                                          <a:lnTo>
                                            <a:pt x="995" y="833"/>
                                          </a:lnTo>
                                          <a:lnTo>
                                            <a:pt x="1036" y="881"/>
                                          </a:lnTo>
                                          <a:lnTo>
                                            <a:pt x="1082" y="918"/>
                                          </a:lnTo>
                                          <a:lnTo>
                                            <a:pt x="1126" y="956"/>
                                          </a:lnTo>
                                          <a:lnTo>
                                            <a:pt x="1167" y="989"/>
                                          </a:lnTo>
                                          <a:lnTo>
                                            <a:pt x="1211" y="1021"/>
                                          </a:lnTo>
                                          <a:lnTo>
                                            <a:pt x="1266" y="1060"/>
                                          </a:lnTo>
                                          <a:lnTo>
                                            <a:pt x="1278" y="1073"/>
                                          </a:lnTo>
                                          <a:lnTo>
                                            <a:pt x="1289" y="1087"/>
                                          </a:lnTo>
                                          <a:lnTo>
                                            <a:pt x="1290" y="1098"/>
                                          </a:lnTo>
                                          <a:lnTo>
                                            <a:pt x="1285" y="1113"/>
                                          </a:lnTo>
                                          <a:lnTo>
                                            <a:pt x="1274" y="1120"/>
                                          </a:lnTo>
                                          <a:lnTo>
                                            <a:pt x="1258" y="1126"/>
                                          </a:lnTo>
                                          <a:lnTo>
                                            <a:pt x="1224" y="1129"/>
                                          </a:lnTo>
                                          <a:lnTo>
                                            <a:pt x="1186" y="1130"/>
                                          </a:lnTo>
                                          <a:lnTo>
                                            <a:pt x="1119" y="1125"/>
                                          </a:lnTo>
                                          <a:lnTo>
                                            <a:pt x="1057" y="1117"/>
                                          </a:lnTo>
                                          <a:lnTo>
                                            <a:pt x="1002" y="1110"/>
                                          </a:lnTo>
                                          <a:lnTo>
                                            <a:pt x="935" y="1097"/>
                                          </a:lnTo>
                                          <a:lnTo>
                                            <a:pt x="870" y="1077"/>
                                          </a:lnTo>
                                          <a:lnTo>
                                            <a:pt x="820" y="1057"/>
                                          </a:lnTo>
                                          <a:lnTo>
                                            <a:pt x="774" y="1031"/>
                                          </a:lnTo>
                                          <a:lnTo>
                                            <a:pt x="706" y="1002"/>
                                          </a:lnTo>
                                          <a:lnTo>
                                            <a:pt x="635" y="967"/>
                                          </a:lnTo>
                                          <a:lnTo>
                                            <a:pt x="571" y="935"/>
                                          </a:lnTo>
                                          <a:lnTo>
                                            <a:pt x="523" y="900"/>
                                          </a:lnTo>
                                          <a:lnTo>
                                            <a:pt x="477" y="867"/>
                                          </a:lnTo>
                                          <a:lnTo>
                                            <a:pt x="435" y="836"/>
                                          </a:lnTo>
                                          <a:lnTo>
                                            <a:pt x="393" y="791"/>
                                          </a:lnTo>
                                          <a:lnTo>
                                            <a:pt x="358" y="756"/>
                                          </a:lnTo>
                                          <a:lnTo>
                                            <a:pt x="327" y="724"/>
                                          </a:lnTo>
                                          <a:lnTo>
                                            <a:pt x="322" y="709"/>
                                          </a:lnTo>
                                          <a:lnTo>
                                            <a:pt x="322" y="692"/>
                                          </a:lnTo>
                                          <a:lnTo>
                                            <a:pt x="334" y="673"/>
                                          </a:lnTo>
                                          <a:lnTo>
                                            <a:pt x="352" y="661"/>
                                          </a:lnTo>
                                          <a:lnTo>
                                            <a:pt x="377" y="652"/>
                                          </a:lnTo>
                                          <a:lnTo>
                                            <a:pt x="407" y="648"/>
                                          </a:lnTo>
                                          <a:lnTo>
                                            <a:pt x="443" y="653"/>
                                          </a:lnTo>
                                          <a:lnTo>
                                            <a:pt x="477" y="663"/>
                                          </a:lnTo>
                                          <a:lnTo>
                                            <a:pt x="491" y="667"/>
                                          </a:lnTo>
                                          <a:lnTo>
                                            <a:pt x="503" y="669"/>
                                          </a:lnTo>
                                          <a:lnTo>
                                            <a:pt x="511" y="666"/>
                                          </a:lnTo>
                                          <a:lnTo>
                                            <a:pt x="516" y="657"/>
                                          </a:lnTo>
                                          <a:lnTo>
                                            <a:pt x="514" y="648"/>
                                          </a:lnTo>
                                          <a:lnTo>
                                            <a:pt x="506" y="637"/>
                                          </a:lnTo>
                                          <a:lnTo>
                                            <a:pt x="478" y="623"/>
                                          </a:lnTo>
                                          <a:lnTo>
                                            <a:pt x="447" y="615"/>
                                          </a:lnTo>
                                          <a:lnTo>
                                            <a:pt x="416" y="613"/>
                                          </a:lnTo>
                                          <a:lnTo>
                                            <a:pt x="385" y="619"/>
                                          </a:lnTo>
                                          <a:lnTo>
                                            <a:pt x="345" y="629"/>
                                          </a:lnTo>
                                          <a:lnTo>
                                            <a:pt x="298" y="644"/>
                                          </a:lnTo>
                                          <a:lnTo>
                                            <a:pt x="262" y="655"/>
                                          </a:lnTo>
                                          <a:lnTo>
                                            <a:pt x="234" y="659"/>
                                          </a:lnTo>
                                          <a:lnTo>
                                            <a:pt x="206" y="656"/>
                                          </a:lnTo>
                                          <a:lnTo>
                                            <a:pt x="179" y="648"/>
                                          </a:lnTo>
                                          <a:lnTo>
                                            <a:pt x="149" y="633"/>
                                          </a:lnTo>
                                          <a:lnTo>
                                            <a:pt x="128" y="614"/>
                                          </a:lnTo>
                                          <a:lnTo>
                                            <a:pt x="105" y="589"/>
                                          </a:lnTo>
                                          <a:lnTo>
                                            <a:pt x="75" y="552"/>
                                          </a:lnTo>
                                          <a:lnTo>
                                            <a:pt x="43" y="501"/>
                                          </a:lnTo>
                                          <a:lnTo>
                                            <a:pt x="18" y="453"/>
                                          </a:lnTo>
                                          <a:lnTo>
                                            <a:pt x="3" y="406"/>
                                          </a:lnTo>
                                          <a:lnTo>
                                            <a:pt x="0" y="374"/>
                                          </a:lnTo>
                                          <a:lnTo>
                                            <a:pt x="4" y="344"/>
                                          </a:lnTo>
                                          <a:lnTo>
                                            <a:pt x="14" y="283"/>
                                          </a:lnTo>
                                          <a:lnTo>
                                            <a:pt x="23" y="216"/>
                                          </a:lnTo>
                                          <a:lnTo>
                                            <a:pt x="46" y="161"/>
                                          </a:lnTo>
                                          <a:lnTo>
                                            <a:pt x="72" y="122"/>
                                          </a:lnTo>
                                          <a:lnTo>
                                            <a:pt x="100" y="91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8080"/>
                                    </a:solidFill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it-IT"/>
                                    </a:p>
                                  </p:txBody>
                                </p:sp>
                                <p:grpSp>
                                  <p:nvGrpSpPr>
                                    <p:cNvPr id="26959" name="Group 335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727" y="1358"/>
                                      <a:ext cx="257" cy="226"/>
                                      <a:chOff x="3727" y="1358"/>
                                      <a:chExt cx="257" cy="226"/>
                                    </a:xfrm>
                                  </p:grpSpPr>
                                  <p:sp>
                                    <p:nvSpPr>
                                      <p:cNvPr id="26960" name="Freeform 336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791" y="1439"/>
                                        <a:ext cx="193" cy="145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344" y="60"/>
                                          </a:cxn>
                                          <a:cxn ang="0">
                                            <a:pos x="391" y="10"/>
                                          </a:cxn>
                                          <a:cxn ang="0">
                                            <a:pos x="417" y="0"/>
                                          </a:cxn>
                                          <a:cxn ang="0">
                                            <a:pos x="440" y="10"/>
                                          </a:cxn>
                                          <a:cxn ang="0">
                                            <a:pos x="477" y="85"/>
                                          </a:cxn>
                                          <a:cxn ang="0">
                                            <a:pos x="525" y="194"/>
                                          </a:cxn>
                                          <a:cxn ang="0">
                                            <a:pos x="588" y="302"/>
                                          </a:cxn>
                                          <a:cxn ang="0">
                                            <a:pos x="675" y="427"/>
                                          </a:cxn>
                                          <a:cxn ang="0">
                                            <a:pos x="761" y="513"/>
                                          </a:cxn>
                                          <a:cxn ang="0">
                                            <a:pos x="846" y="583"/>
                                          </a:cxn>
                                          <a:cxn ang="0">
                                            <a:pos x="945" y="654"/>
                                          </a:cxn>
                                          <a:cxn ang="0">
                                            <a:pos x="968" y="681"/>
                                          </a:cxn>
                                          <a:cxn ang="0">
                                            <a:pos x="964" y="707"/>
                                          </a:cxn>
                                          <a:cxn ang="0">
                                            <a:pos x="937" y="720"/>
                                          </a:cxn>
                                          <a:cxn ang="0">
                                            <a:pos x="864" y="724"/>
                                          </a:cxn>
                                          <a:cxn ang="0">
                                            <a:pos x="736" y="711"/>
                                          </a:cxn>
                                          <a:cxn ang="0">
                                            <a:pos x="614" y="691"/>
                                          </a:cxn>
                                          <a:cxn ang="0">
                                            <a:pos x="499" y="651"/>
                                          </a:cxn>
                                          <a:cxn ang="0">
                                            <a:pos x="385" y="596"/>
                                          </a:cxn>
                                          <a:cxn ang="0">
                                            <a:pos x="250" y="530"/>
                                          </a:cxn>
                                          <a:cxn ang="0">
                                            <a:pos x="157" y="462"/>
                                          </a:cxn>
                                          <a:cxn ang="0">
                                            <a:pos x="73" y="385"/>
                                          </a:cxn>
                                          <a:cxn ang="0">
                                            <a:pos x="7" y="318"/>
                                          </a:cxn>
                                          <a:cxn ang="0">
                                            <a:pos x="3" y="286"/>
                                          </a:cxn>
                                          <a:cxn ang="0">
                                            <a:pos x="32" y="255"/>
                                          </a:cxn>
                                          <a:cxn ang="0">
                                            <a:pos x="87" y="242"/>
                                          </a:cxn>
                                          <a:cxn ang="0">
                                            <a:pos x="138" y="249"/>
                                          </a:cxn>
                                          <a:cxn ang="0">
                                            <a:pos x="179" y="262"/>
                                          </a:cxn>
                                          <a:cxn ang="0">
                                            <a:pos x="132" y="260"/>
                                          </a:cxn>
                                          <a:cxn ang="0">
                                            <a:pos x="94" y="264"/>
                                          </a:cxn>
                                          <a:cxn ang="0">
                                            <a:pos x="60" y="279"/>
                                          </a:cxn>
                                          <a:cxn ang="0">
                                            <a:pos x="42" y="303"/>
                                          </a:cxn>
                                          <a:cxn ang="0">
                                            <a:pos x="48" y="318"/>
                                          </a:cxn>
                                          <a:cxn ang="0">
                                            <a:pos x="79" y="357"/>
                                          </a:cxn>
                                          <a:cxn ang="0">
                                            <a:pos x="135" y="412"/>
                                          </a:cxn>
                                          <a:cxn ang="0">
                                            <a:pos x="204" y="468"/>
                                          </a:cxn>
                                          <a:cxn ang="0">
                                            <a:pos x="254" y="502"/>
                                          </a:cxn>
                                          <a:cxn ang="0">
                                            <a:pos x="308" y="533"/>
                                          </a:cxn>
                                          <a:cxn ang="0">
                                            <a:pos x="352" y="546"/>
                                          </a:cxn>
                                          <a:cxn ang="0">
                                            <a:pos x="397" y="565"/>
                                          </a:cxn>
                                          <a:cxn ang="0">
                                            <a:pos x="472" y="601"/>
                                          </a:cxn>
                                          <a:cxn ang="0">
                                            <a:pos x="540" y="635"/>
                                          </a:cxn>
                                          <a:cxn ang="0">
                                            <a:pos x="600" y="657"/>
                                          </a:cxn>
                                          <a:cxn ang="0">
                                            <a:pos x="662" y="675"/>
                                          </a:cxn>
                                          <a:cxn ang="0">
                                            <a:pos x="731" y="682"/>
                                          </a:cxn>
                                          <a:cxn ang="0">
                                            <a:pos x="805" y="689"/>
                                          </a:cxn>
                                          <a:cxn ang="0">
                                            <a:pos x="833" y="680"/>
                                          </a:cxn>
                                          <a:cxn ang="0">
                                            <a:pos x="846" y="653"/>
                                          </a:cxn>
                                          <a:cxn ang="0">
                                            <a:pos x="830" y="620"/>
                                          </a:cxn>
                                          <a:cxn ang="0">
                                            <a:pos x="779" y="568"/>
                                          </a:cxn>
                                          <a:cxn ang="0">
                                            <a:pos x="725" y="528"/>
                                          </a:cxn>
                                          <a:cxn ang="0">
                                            <a:pos x="669" y="485"/>
                                          </a:cxn>
                                          <a:cxn ang="0">
                                            <a:pos x="629" y="433"/>
                                          </a:cxn>
                                          <a:cxn ang="0">
                                            <a:pos x="592" y="374"/>
                                          </a:cxn>
                                          <a:cxn ang="0">
                                            <a:pos x="554" y="315"/>
                                          </a:cxn>
                                          <a:cxn ang="0">
                                            <a:pos x="519" y="252"/>
                                          </a:cxn>
                                          <a:cxn ang="0">
                                            <a:pos x="488" y="191"/>
                                          </a:cxn>
                                          <a:cxn ang="0">
                                            <a:pos x="459" y="135"/>
                                          </a:cxn>
                                          <a:cxn ang="0">
                                            <a:pos x="442" y="84"/>
                                          </a:cxn>
                                          <a:cxn ang="0">
                                            <a:pos x="422" y="63"/>
                                          </a:cxn>
                                          <a:cxn ang="0">
                                            <a:pos x="395" y="60"/>
                                          </a:cxn>
                                          <a:cxn ang="0">
                                            <a:pos x="362" y="75"/>
                                          </a:cxn>
                                          <a:cxn ang="0">
                                            <a:pos x="320" y="89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969" h="724">
                                            <a:moveTo>
                                              <a:pt x="320" y="89"/>
                                            </a:moveTo>
                                            <a:lnTo>
                                              <a:pt x="344" y="60"/>
                                            </a:lnTo>
                                            <a:lnTo>
                                              <a:pt x="366" y="34"/>
                                            </a:lnTo>
                                            <a:lnTo>
                                              <a:pt x="391" y="10"/>
                                            </a:lnTo>
                                            <a:lnTo>
                                              <a:pt x="403" y="3"/>
                                            </a:lnTo>
                                            <a:lnTo>
                                              <a:pt x="417" y="0"/>
                                            </a:lnTo>
                                            <a:lnTo>
                                              <a:pt x="431" y="5"/>
                                            </a:lnTo>
                                            <a:lnTo>
                                              <a:pt x="440" y="10"/>
                                            </a:lnTo>
                                            <a:lnTo>
                                              <a:pt x="455" y="38"/>
                                            </a:lnTo>
                                            <a:lnTo>
                                              <a:pt x="477" y="85"/>
                                            </a:lnTo>
                                            <a:lnTo>
                                              <a:pt x="501" y="141"/>
                                            </a:lnTo>
                                            <a:lnTo>
                                              <a:pt x="525" y="194"/>
                                            </a:lnTo>
                                            <a:lnTo>
                                              <a:pt x="548" y="239"/>
                                            </a:lnTo>
                                            <a:lnTo>
                                              <a:pt x="588" y="302"/>
                                            </a:lnTo>
                                            <a:lnTo>
                                              <a:pt x="629" y="365"/>
                                            </a:lnTo>
                                            <a:lnTo>
                                              <a:pt x="675" y="427"/>
                                            </a:lnTo>
                                            <a:lnTo>
                                              <a:pt x="716" y="476"/>
                                            </a:lnTo>
                                            <a:lnTo>
                                              <a:pt x="761" y="513"/>
                                            </a:lnTo>
                                            <a:lnTo>
                                              <a:pt x="805" y="550"/>
                                            </a:lnTo>
                                            <a:lnTo>
                                              <a:pt x="846" y="583"/>
                                            </a:lnTo>
                                            <a:lnTo>
                                              <a:pt x="890" y="615"/>
                                            </a:lnTo>
                                            <a:lnTo>
                                              <a:pt x="945" y="654"/>
                                            </a:lnTo>
                                            <a:lnTo>
                                              <a:pt x="957" y="667"/>
                                            </a:lnTo>
                                            <a:lnTo>
                                              <a:pt x="968" y="681"/>
                                            </a:lnTo>
                                            <a:lnTo>
                                              <a:pt x="969" y="692"/>
                                            </a:lnTo>
                                            <a:lnTo>
                                              <a:pt x="964" y="707"/>
                                            </a:lnTo>
                                            <a:lnTo>
                                              <a:pt x="953" y="714"/>
                                            </a:lnTo>
                                            <a:lnTo>
                                              <a:pt x="937" y="720"/>
                                            </a:lnTo>
                                            <a:lnTo>
                                              <a:pt x="903" y="723"/>
                                            </a:lnTo>
                                            <a:lnTo>
                                              <a:pt x="864" y="724"/>
                                            </a:lnTo>
                                            <a:lnTo>
                                              <a:pt x="798" y="719"/>
                                            </a:lnTo>
                                            <a:lnTo>
                                              <a:pt x="736" y="711"/>
                                            </a:lnTo>
                                            <a:lnTo>
                                              <a:pt x="682" y="704"/>
                                            </a:lnTo>
                                            <a:lnTo>
                                              <a:pt x="614" y="691"/>
                                            </a:lnTo>
                                            <a:lnTo>
                                              <a:pt x="549" y="671"/>
                                            </a:lnTo>
                                            <a:lnTo>
                                              <a:pt x="499" y="651"/>
                                            </a:lnTo>
                                            <a:lnTo>
                                              <a:pt x="453" y="625"/>
                                            </a:lnTo>
                                            <a:lnTo>
                                              <a:pt x="385" y="596"/>
                                            </a:lnTo>
                                            <a:lnTo>
                                              <a:pt x="314" y="561"/>
                                            </a:lnTo>
                                            <a:lnTo>
                                              <a:pt x="250" y="530"/>
                                            </a:lnTo>
                                            <a:lnTo>
                                              <a:pt x="203" y="495"/>
                                            </a:lnTo>
                                            <a:lnTo>
                                              <a:pt x="157" y="462"/>
                                            </a:lnTo>
                                            <a:lnTo>
                                              <a:pt x="115" y="430"/>
                                            </a:lnTo>
                                            <a:lnTo>
                                              <a:pt x="73" y="385"/>
                                            </a:lnTo>
                                            <a:lnTo>
                                              <a:pt x="38" y="350"/>
                                            </a:lnTo>
                                            <a:lnTo>
                                              <a:pt x="7" y="318"/>
                                            </a:lnTo>
                                            <a:lnTo>
                                              <a:pt x="0" y="303"/>
                                            </a:lnTo>
                                            <a:lnTo>
                                              <a:pt x="3" y="286"/>
                                            </a:lnTo>
                                            <a:lnTo>
                                              <a:pt x="14" y="267"/>
                                            </a:lnTo>
                                            <a:lnTo>
                                              <a:pt x="32" y="255"/>
                                            </a:lnTo>
                                            <a:lnTo>
                                              <a:pt x="57" y="246"/>
                                            </a:lnTo>
                                            <a:lnTo>
                                              <a:pt x="87" y="242"/>
                                            </a:lnTo>
                                            <a:lnTo>
                                              <a:pt x="116" y="244"/>
                                            </a:lnTo>
                                            <a:lnTo>
                                              <a:pt x="138" y="249"/>
                                            </a:lnTo>
                                            <a:lnTo>
                                              <a:pt x="165" y="258"/>
                                            </a:lnTo>
                                            <a:lnTo>
                                              <a:pt x="179" y="262"/>
                                            </a:lnTo>
                                            <a:lnTo>
                                              <a:pt x="156" y="262"/>
                                            </a:lnTo>
                                            <a:lnTo>
                                              <a:pt x="132" y="260"/>
                                            </a:lnTo>
                                            <a:lnTo>
                                              <a:pt x="113" y="261"/>
                                            </a:lnTo>
                                            <a:lnTo>
                                              <a:pt x="94" y="264"/>
                                            </a:lnTo>
                                            <a:lnTo>
                                              <a:pt x="76" y="271"/>
                                            </a:lnTo>
                                            <a:lnTo>
                                              <a:pt x="60" y="279"/>
                                            </a:lnTo>
                                            <a:lnTo>
                                              <a:pt x="48" y="292"/>
                                            </a:lnTo>
                                            <a:lnTo>
                                              <a:pt x="42" y="303"/>
                                            </a:lnTo>
                                            <a:lnTo>
                                              <a:pt x="43" y="309"/>
                                            </a:lnTo>
                                            <a:lnTo>
                                              <a:pt x="48" y="318"/>
                                            </a:lnTo>
                                            <a:lnTo>
                                              <a:pt x="59" y="332"/>
                                            </a:lnTo>
                                            <a:lnTo>
                                              <a:pt x="79" y="357"/>
                                            </a:lnTo>
                                            <a:lnTo>
                                              <a:pt x="104" y="387"/>
                                            </a:lnTo>
                                            <a:lnTo>
                                              <a:pt x="135" y="412"/>
                                            </a:lnTo>
                                            <a:lnTo>
                                              <a:pt x="168" y="442"/>
                                            </a:lnTo>
                                            <a:lnTo>
                                              <a:pt x="204" y="468"/>
                                            </a:lnTo>
                                            <a:lnTo>
                                              <a:pt x="231" y="486"/>
                                            </a:lnTo>
                                            <a:lnTo>
                                              <a:pt x="254" y="502"/>
                                            </a:lnTo>
                                            <a:lnTo>
                                              <a:pt x="284" y="518"/>
                                            </a:lnTo>
                                            <a:lnTo>
                                              <a:pt x="308" y="533"/>
                                            </a:lnTo>
                                            <a:lnTo>
                                              <a:pt x="332" y="543"/>
                                            </a:lnTo>
                                            <a:lnTo>
                                              <a:pt x="352" y="546"/>
                                            </a:lnTo>
                                            <a:lnTo>
                                              <a:pt x="374" y="553"/>
                                            </a:lnTo>
                                            <a:lnTo>
                                              <a:pt x="397" y="565"/>
                                            </a:lnTo>
                                            <a:lnTo>
                                              <a:pt x="433" y="583"/>
                                            </a:lnTo>
                                            <a:lnTo>
                                              <a:pt x="472" y="601"/>
                                            </a:lnTo>
                                            <a:lnTo>
                                              <a:pt x="507" y="617"/>
                                            </a:lnTo>
                                            <a:lnTo>
                                              <a:pt x="540" y="635"/>
                                            </a:lnTo>
                                            <a:lnTo>
                                              <a:pt x="572" y="652"/>
                                            </a:lnTo>
                                            <a:lnTo>
                                              <a:pt x="600" y="657"/>
                                            </a:lnTo>
                                            <a:lnTo>
                                              <a:pt x="631" y="666"/>
                                            </a:lnTo>
                                            <a:lnTo>
                                              <a:pt x="662" y="675"/>
                                            </a:lnTo>
                                            <a:lnTo>
                                              <a:pt x="692" y="678"/>
                                            </a:lnTo>
                                            <a:lnTo>
                                              <a:pt x="731" y="682"/>
                                            </a:lnTo>
                                            <a:lnTo>
                                              <a:pt x="770" y="685"/>
                                            </a:lnTo>
                                            <a:lnTo>
                                              <a:pt x="805" y="689"/>
                                            </a:lnTo>
                                            <a:lnTo>
                                              <a:pt x="819" y="686"/>
                                            </a:lnTo>
                                            <a:lnTo>
                                              <a:pt x="833" y="680"/>
                                            </a:lnTo>
                                            <a:lnTo>
                                              <a:pt x="842" y="668"/>
                                            </a:lnTo>
                                            <a:lnTo>
                                              <a:pt x="846" y="653"/>
                                            </a:lnTo>
                                            <a:lnTo>
                                              <a:pt x="844" y="640"/>
                                            </a:lnTo>
                                            <a:lnTo>
                                              <a:pt x="830" y="620"/>
                                            </a:lnTo>
                                            <a:lnTo>
                                              <a:pt x="805" y="591"/>
                                            </a:lnTo>
                                            <a:lnTo>
                                              <a:pt x="779" y="568"/>
                                            </a:lnTo>
                                            <a:lnTo>
                                              <a:pt x="755" y="546"/>
                                            </a:lnTo>
                                            <a:lnTo>
                                              <a:pt x="725" y="528"/>
                                            </a:lnTo>
                                            <a:lnTo>
                                              <a:pt x="696" y="508"/>
                                            </a:lnTo>
                                            <a:lnTo>
                                              <a:pt x="669" y="485"/>
                                            </a:lnTo>
                                            <a:lnTo>
                                              <a:pt x="649" y="460"/>
                                            </a:lnTo>
                                            <a:lnTo>
                                              <a:pt x="629" y="433"/>
                                            </a:lnTo>
                                            <a:lnTo>
                                              <a:pt x="608" y="400"/>
                                            </a:lnTo>
                                            <a:lnTo>
                                              <a:pt x="592" y="374"/>
                                            </a:lnTo>
                                            <a:lnTo>
                                              <a:pt x="574" y="347"/>
                                            </a:lnTo>
                                            <a:lnTo>
                                              <a:pt x="554" y="315"/>
                                            </a:lnTo>
                                            <a:lnTo>
                                              <a:pt x="536" y="283"/>
                                            </a:lnTo>
                                            <a:lnTo>
                                              <a:pt x="519" y="252"/>
                                            </a:lnTo>
                                            <a:lnTo>
                                              <a:pt x="503" y="222"/>
                                            </a:lnTo>
                                            <a:lnTo>
                                              <a:pt x="488" y="191"/>
                                            </a:lnTo>
                                            <a:lnTo>
                                              <a:pt x="473" y="163"/>
                                            </a:lnTo>
                                            <a:lnTo>
                                              <a:pt x="459" y="135"/>
                                            </a:lnTo>
                                            <a:lnTo>
                                              <a:pt x="449" y="105"/>
                                            </a:lnTo>
                                            <a:lnTo>
                                              <a:pt x="442" y="84"/>
                                            </a:lnTo>
                                            <a:lnTo>
                                              <a:pt x="434" y="73"/>
                                            </a:lnTo>
                                            <a:lnTo>
                                              <a:pt x="422" y="63"/>
                                            </a:lnTo>
                                            <a:lnTo>
                                              <a:pt x="410" y="59"/>
                                            </a:lnTo>
                                            <a:lnTo>
                                              <a:pt x="395" y="60"/>
                                            </a:lnTo>
                                            <a:lnTo>
                                              <a:pt x="379" y="65"/>
                                            </a:lnTo>
                                            <a:lnTo>
                                              <a:pt x="362" y="75"/>
                                            </a:lnTo>
                                            <a:lnTo>
                                              <a:pt x="343" y="82"/>
                                            </a:lnTo>
                                            <a:lnTo>
                                              <a:pt x="320" y="89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961" name="Freeform 337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727" y="1358"/>
                                        <a:ext cx="135" cy="132"/>
                                      </a:xfrm>
                                      <a:custGeom>
                                        <a:avLst/>
                                        <a:gdLst/>
                                        <a:ahLst/>
                                        <a:cxnLst>
                                          <a:cxn ang="0">
                                            <a:pos x="133" y="64"/>
                                          </a:cxn>
                                          <a:cxn ang="0">
                                            <a:pos x="202" y="20"/>
                                          </a:cxn>
                                          <a:cxn ang="0">
                                            <a:pos x="282" y="3"/>
                                          </a:cxn>
                                          <a:cxn ang="0">
                                            <a:pos x="387" y="6"/>
                                          </a:cxn>
                                          <a:cxn ang="0">
                                            <a:pos x="485" y="45"/>
                                          </a:cxn>
                                          <a:cxn ang="0">
                                            <a:pos x="538" y="125"/>
                                          </a:cxn>
                                          <a:cxn ang="0">
                                            <a:pos x="596" y="202"/>
                                          </a:cxn>
                                          <a:cxn ang="0">
                                            <a:pos x="661" y="273"/>
                                          </a:cxn>
                                          <a:cxn ang="0">
                                            <a:pos x="679" y="343"/>
                                          </a:cxn>
                                          <a:cxn ang="0">
                                            <a:pos x="666" y="389"/>
                                          </a:cxn>
                                          <a:cxn ang="0">
                                            <a:pos x="627" y="446"/>
                                          </a:cxn>
                                          <a:cxn ang="0">
                                            <a:pos x="574" y="513"/>
                                          </a:cxn>
                                          <a:cxn ang="0">
                                            <a:pos x="599" y="468"/>
                                          </a:cxn>
                                          <a:cxn ang="0">
                                            <a:pos x="623" y="428"/>
                                          </a:cxn>
                                          <a:cxn ang="0">
                                            <a:pos x="643" y="373"/>
                                          </a:cxn>
                                          <a:cxn ang="0">
                                            <a:pos x="653" y="328"/>
                                          </a:cxn>
                                          <a:cxn ang="0">
                                            <a:pos x="640" y="293"/>
                                          </a:cxn>
                                          <a:cxn ang="0">
                                            <a:pos x="621" y="264"/>
                                          </a:cxn>
                                          <a:cxn ang="0">
                                            <a:pos x="592" y="233"/>
                                          </a:cxn>
                                          <a:cxn ang="0">
                                            <a:pos x="559" y="191"/>
                                          </a:cxn>
                                          <a:cxn ang="0">
                                            <a:pos x="527" y="149"/>
                                          </a:cxn>
                                          <a:cxn ang="0">
                                            <a:pos x="502" y="103"/>
                                          </a:cxn>
                                          <a:cxn ang="0">
                                            <a:pos x="477" y="71"/>
                                          </a:cxn>
                                          <a:cxn ang="0">
                                            <a:pos x="443" y="46"/>
                                          </a:cxn>
                                          <a:cxn ang="0">
                                            <a:pos x="405" y="33"/>
                                          </a:cxn>
                                          <a:cxn ang="0">
                                            <a:pos x="342" y="31"/>
                                          </a:cxn>
                                          <a:cxn ang="0">
                                            <a:pos x="295" y="31"/>
                                          </a:cxn>
                                          <a:cxn ang="0">
                                            <a:pos x="249" y="38"/>
                                          </a:cxn>
                                          <a:cxn ang="0">
                                            <a:pos x="204" y="52"/>
                                          </a:cxn>
                                          <a:cxn ang="0">
                                            <a:pos x="166" y="78"/>
                                          </a:cxn>
                                          <a:cxn ang="0">
                                            <a:pos x="125" y="109"/>
                                          </a:cxn>
                                          <a:cxn ang="0">
                                            <a:pos x="87" y="151"/>
                                          </a:cxn>
                                          <a:cxn ang="0">
                                            <a:pos x="68" y="191"/>
                                          </a:cxn>
                                          <a:cxn ang="0">
                                            <a:pos x="49" y="235"/>
                                          </a:cxn>
                                          <a:cxn ang="0">
                                            <a:pos x="36" y="289"/>
                                          </a:cxn>
                                          <a:cxn ang="0">
                                            <a:pos x="30" y="341"/>
                                          </a:cxn>
                                          <a:cxn ang="0">
                                            <a:pos x="32" y="379"/>
                                          </a:cxn>
                                          <a:cxn ang="0">
                                            <a:pos x="42" y="429"/>
                                          </a:cxn>
                                          <a:cxn ang="0">
                                            <a:pos x="63" y="486"/>
                                          </a:cxn>
                                          <a:cxn ang="0">
                                            <a:pos x="84" y="522"/>
                                          </a:cxn>
                                          <a:cxn ang="0">
                                            <a:pos x="113" y="563"/>
                                          </a:cxn>
                                          <a:cxn ang="0">
                                            <a:pos x="143" y="595"/>
                                          </a:cxn>
                                          <a:cxn ang="0">
                                            <a:pos x="179" y="623"/>
                                          </a:cxn>
                                          <a:cxn ang="0">
                                            <a:pos x="212" y="638"/>
                                          </a:cxn>
                                          <a:cxn ang="0">
                                            <a:pos x="248" y="645"/>
                                          </a:cxn>
                                          <a:cxn ang="0">
                                            <a:pos x="297" y="643"/>
                                          </a:cxn>
                                          <a:cxn ang="0">
                                            <a:pos x="232" y="658"/>
                                          </a:cxn>
                                          <a:cxn ang="0">
                                            <a:pos x="177" y="647"/>
                                          </a:cxn>
                                          <a:cxn ang="0">
                                            <a:pos x="128" y="613"/>
                                          </a:cxn>
                                          <a:cxn ang="0">
                                            <a:pos x="75" y="551"/>
                                          </a:cxn>
                                          <a:cxn ang="0">
                                            <a:pos x="18" y="453"/>
                                          </a:cxn>
                                          <a:cxn ang="0">
                                            <a:pos x="0" y="374"/>
                                          </a:cxn>
                                          <a:cxn ang="0">
                                            <a:pos x="14" y="283"/>
                                          </a:cxn>
                                          <a:cxn ang="0">
                                            <a:pos x="46" y="161"/>
                                          </a:cxn>
                                          <a:cxn ang="0">
                                            <a:pos x="100" y="91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679" h="658">
                                            <a:moveTo>
                                              <a:pt x="100" y="91"/>
                                            </a:moveTo>
                                            <a:lnTo>
                                              <a:pt x="133" y="64"/>
                                            </a:lnTo>
                                            <a:lnTo>
                                              <a:pt x="166" y="39"/>
                                            </a:lnTo>
                                            <a:lnTo>
                                              <a:pt x="202" y="20"/>
                                            </a:lnTo>
                                            <a:lnTo>
                                              <a:pt x="245" y="7"/>
                                            </a:lnTo>
                                            <a:lnTo>
                                              <a:pt x="282" y="3"/>
                                            </a:lnTo>
                                            <a:lnTo>
                                              <a:pt x="325" y="0"/>
                                            </a:lnTo>
                                            <a:lnTo>
                                              <a:pt x="387" y="6"/>
                                            </a:lnTo>
                                            <a:lnTo>
                                              <a:pt x="446" y="19"/>
                                            </a:lnTo>
                                            <a:lnTo>
                                              <a:pt x="485" y="45"/>
                                            </a:lnTo>
                                            <a:lnTo>
                                              <a:pt x="513" y="81"/>
                                            </a:lnTo>
                                            <a:lnTo>
                                              <a:pt x="538" y="125"/>
                                            </a:lnTo>
                                            <a:lnTo>
                                              <a:pt x="565" y="166"/>
                                            </a:lnTo>
                                            <a:lnTo>
                                              <a:pt x="596" y="202"/>
                                            </a:lnTo>
                                            <a:lnTo>
                                              <a:pt x="624" y="231"/>
                                            </a:lnTo>
                                            <a:lnTo>
                                              <a:pt x="661" y="273"/>
                                            </a:lnTo>
                                            <a:lnTo>
                                              <a:pt x="676" y="313"/>
                                            </a:lnTo>
                                            <a:lnTo>
                                              <a:pt x="679" y="343"/>
                                            </a:lnTo>
                                            <a:lnTo>
                                              <a:pt x="676" y="360"/>
                                            </a:lnTo>
                                            <a:lnTo>
                                              <a:pt x="666" y="389"/>
                                            </a:lnTo>
                                            <a:lnTo>
                                              <a:pt x="650" y="416"/>
                                            </a:lnTo>
                                            <a:lnTo>
                                              <a:pt x="627" y="446"/>
                                            </a:lnTo>
                                            <a:lnTo>
                                              <a:pt x="599" y="485"/>
                                            </a:lnTo>
                                            <a:lnTo>
                                              <a:pt x="574" y="513"/>
                                            </a:lnTo>
                                            <a:lnTo>
                                              <a:pt x="588" y="486"/>
                                            </a:lnTo>
                                            <a:lnTo>
                                              <a:pt x="599" y="468"/>
                                            </a:lnTo>
                                            <a:lnTo>
                                              <a:pt x="613" y="446"/>
                                            </a:lnTo>
                                            <a:lnTo>
                                              <a:pt x="623" y="428"/>
                                            </a:lnTo>
                                            <a:lnTo>
                                              <a:pt x="636" y="401"/>
                                            </a:lnTo>
                                            <a:lnTo>
                                              <a:pt x="643" y="373"/>
                                            </a:lnTo>
                                            <a:lnTo>
                                              <a:pt x="651" y="344"/>
                                            </a:lnTo>
                                            <a:lnTo>
                                              <a:pt x="653" y="328"/>
                                            </a:lnTo>
                                            <a:lnTo>
                                              <a:pt x="649" y="313"/>
                                            </a:lnTo>
                                            <a:lnTo>
                                              <a:pt x="640" y="293"/>
                                            </a:lnTo>
                                            <a:lnTo>
                                              <a:pt x="634" y="277"/>
                                            </a:lnTo>
                                            <a:lnTo>
                                              <a:pt x="621" y="264"/>
                                            </a:lnTo>
                                            <a:lnTo>
                                              <a:pt x="604" y="250"/>
                                            </a:lnTo>
                                            <a:lnTo>
                                              <a:pt x="592" y="233"/>
                                            </a:lnTo>
                                            <a:lnTo>
                                              <a:pt x="575" y="214"/>
                                            </a:lnTo>
                                            <a:lnTo>
                                              <a:pt x="559" y="191"/>
                                            </a:lnTo>
                                            <a:lnTo>
                                              <a:pt x="542" y="167"/>
                                            </a:lnTo>
                                            <a:lnTo>
                                              <a:pt x="527" y="149"/>
                                            </a:lnTo>
                                            <a:lnTo>
                                              <a:pt x="514" y="126"/>
                                            </a:lnTo>
                                            <a:lnTo>
                                              <a:pt x="502" y="103"/>
                                            </a:lnTo>
                                            <a:lnTo>
                                              <a:pt x="492" y="85"/>
                                            </a:lnTo>
                                            <a:lnTo>
                                              <a:pt x="477" y="71"/>
                                            </a:lnTo>
                                            <a:lnTo>
                                              <a:pt x="460" y="59"/>
                                            </a:lnTo>
                                            <a:lnTo>
                                              <a:pt x="443" y="46"/>
                                            </a:lnTo>
                                            <a:lnTo>
                                              <a:pt x="424" y="37"/>
                                            </a:lnTo>
                                            <a:lnTo>
                                              <a:pt x="405" y="33"/>
                                            </a:lnTo>
                                            <a:lnTo>
                                              <a:pt x="374" y="31"/>
                                            </a:lnTo>
                                            <a:lnTo>
                                              <a:pt x="342" y="31"/>
                                            </a:lnTo>
                                            <a:lnTo>
                                              <a:pt x="318" y="32"/>
                                            </a:lnTo>
                                            <a:lnTo>
                                              <a:pt x="295" y="31"/>
                                            </a:lnTo>
                                            <a:lnTo>
                                              <a:pt x="272" y="33"/>
                                            </a:lnTo>
                                            <a:lnTo>
                                              <a:pt x="249" y="38"/>
                                            </a:lnTo>
                                            <a:lnTo>
                                              <a:pt x="226" y="43"/>
                                            </a:lnTo>
                                            <a:lnTo>
                                              <a:pt x="204" y="52"/>
                                            </a:lnTo>
                                            <a:lnTo>
                                              <a:pt x="185" y="64"/>
                                            </a:lnTo>
                                            <a:lnTo>
                                              <a:pt x="166" y="78"/>
                                            </a:lnTo>
                                            <a:lnTo>
                                              <a:pt x="145" y="92"/>
                                            </a:lnTo>
                                            <a:lnTo>
                                              <a:pt x="125" y="109"/>
                                            </a:lnTo>
                                            <a:lnTo>
                                              <a:pt x="104" y="131"/>
                                            </a:lnTo>
                                            <a:lnTo>
                                              <a:pt x="87" y="151"/>
                                            </a:lnTo>
                                            <a:lnTo>
                                              <a:pt x="75" y="168"/>
                                            </a:lnTo>
                                            <a:lnTo>
                                              <a:pt x="68" y="191"/>
                                            </a:lnTo>
                                            <a:lnTo>
                                              <a:pt x="59" y="213"/>
                                            </a:lnTo>
                                            <a:lnTo>
                                              <a:pt x="49" y="235"/>
                                            </a:lnTo>
                                            <a:lnTo>
                                              <a:pt x="38" y="260"/>
                                            </a:lnTo>
                                            <a:lnTo>
                                              <a:pt x="36" y="289"/>
                                            </a:lnTo>
                                            <a:lnTo>
                                              <a:pt x="33" y="316"/>
                                            </a:lnTo>
                                            <a:lnTo>
                                              <a:pt x="30" y="341"/>
                                            </a:lnTo>
                                            <a:lnTo>
                                              <a:pt x="30" y="358"/>
                                            </a:lnTo>
                                            <a:lnTo>
                                              <a:pt x="32" y="379"/>
                                            </a:lnTo>
                                            <a:lnTo>
                                              <a:pt x="37" y="404"/>
                                            </a:lnTo>
                                            <a:lnTo>
                                              <a:pt x="42" y="429"/>
                                            </a:lnTo>
                                            <a:lnTo>
                                              <a:pt x="54" y="458"/>
                                            </a:lnTo>
                                            <a:lnTo>
                                              <a:pt x="63" y="486"/>
                                            </a:lnTo>
                                            <a:lnTo>
                                              <a:pt x="71" y="501"/>
                                            </a:lnTo>
                                            <a:lnTo>
                                              <a:pt x="84" y="522"/>
                                            </a:lnTo>
                                            <a:lnTo>
                                              <a:pt x="100" y="545"/>
                                            </a:lnTo>
                                            <a:lnTo>
                                              <a:pt x="113" y="563"/>
                                            </a:lnTo>
                                            <a:lnTo>
                                              <a:pt x="126" y="579"/>
                                            </a:lnTo>
                                            <a:lnTo>
                                              <a:pt x="143" y="595"/>
                                            </a:lnTo>
                                            <a:lnTo>
                                              <a:pt x="162" y="611"/>
                                            </a:lnTo>
                                            <a:lnTo>
                                              <a:pt x="179" y="623"/>
                                            </a:lnTo>
                                            <a:lnTo>
                                              <a:pt x="193" y="630"/>
                                            </a:lnTo>
                                            <a:lnTo>
                                              <a:pt x="212" y="638"/>
                                            </a:lnTo>
                                            <a:lnTo>
                                              <a:pt x="229" y="642"/>
                                            </a:lnTo>
                                            <a:lnTo>
                                              <a:pt x="248" y="645"/>
                                            </a:lnTo>
                                            <a:lnTo>
                                              <a:pt x="266" y="647"/>
                                            </a:lnTo>
                                            <a:lnTo>
                                              <a:pt x="297" y="643"/>
                                            </a:lnTo>
                                            <a:lnTo>
                                              <a:pt x="261" y="654"/>
                                            </a:lnTo>
                                            <a:lnTo>
                                              <a:pt x="232" y="658"/>
                                            </a:lnTo>
                                            <a:lnTo>
                                              <a:pt x="204" y="655"/>
                                            </a:lnTo>
                                            <a:lnTo>
                                              <a:pt x="177" y="647"/>
                                            </a:lnTo>
                                            <a:lnTo>
                                              <a:pt x="149" y="631"/>
                                            </a:lnTo>
                                            <a:lnTo>
                                              <a:pt x="128" y="613"/>
                                            </a:lnTo>
                                            <a:lnTo>
                                              <a:pt x="105" y="588"/>
                                            </a:lnTo>
                                            <a:lnTo>
                                              <a:pt x="75" y="551"/>
                                            </a:lnTo>
                                            <a:lnTo>
                                              <a:pt x="43" y="500"/>
                                            </a:lnTo>
                                            <a:lnTo>
                                              <a:pt x="18" y="453"/>
                                            </a:lnTo>
                                            <a:lnTo>
                                              <a:pt x="3" y="406"/>
                                            </a:lnTo>
                                            <a:lnTo>
                                              <a:pt x="0" y="374"/>
                                            </a:lnTo>
                                            <a:lnTo>
                                              <a:pt x="4" y="344"/>
                                            </a:lnTo>
                                            <a:lnTo>
                                              <a:pt x="14" y="283"/>
                                            </a:lnTo>
                                            <a:lnTo>
                                              <a:pt x="23" y="215"/>
                                            </a:lnTo>
                                            <a:lnTo>
                                              <a:pt x="46" y="161"/>
                                            </a:lnTo>
                                            <a:lnTo>
                                              <a:pt x="72" y="122"/>
                                            </a:lnTo>
                                            <a:lnTo>
                                              <a:pt x="100" y="91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4040"/>
                                      </a:solidFill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it-IT"/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26962" name="Freeform 338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835" y="1479"/>
                                    <a:ext cx="94" cy="8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51" y="58"/>
                                      </a:cxn>
                                      <a:cxn ang="0">
                                        <a:pos x="75" y="37"/>
                                      </a:cxn>
                                      <a:cxn ang="0">
                                        <a:pos x="100" y="19"/>
                                      </a:cxn>
                                      <a:cxn ang="0">
                                        <a:pos x="117" y="8"/>
                                      </a:cxn>
                                      <a:cxn ang="0">
                                        <a:pos x="131" y="3"/>
                                      </a:cxn>
                                      <a:cxn ang="0">
                                        <a:pos x="146" y="0"/>
                                      </a:cxn>
                                      <a:cxn ang="0">
                                        <a:pos x="163" y="2"/>
                                      </a:cxn>
                                      <a:cxn ang="0">
                                        <a:pos x="181" y="9"/>
                                      </a:cxn>
                                      <a:cxn ang="0">
                                        <a:pos x="206" y="25"/>
                                      </a:cxn>
                                      <a:cxn ang="0">
                                        <a:pos x="231" y="46"/>
                                      </a:cxn>
                                      <a:cxn ang="0">
                                        <a:pos x="252" y="73"/>
                                      </a:cxn>
                                      <a:cxn ang="0">
                                        <a:pos x="270" y="101"/>
                                      </a:cxn>
                                      <a:cxn ang="0">
                                        <a:pos x="293" y="140"/>
                                      </a:cxn>
                                      <a:cxn ang="0">
                                        <a:pos x="318" y="182"/>
                                      </a:cxn>
                                      <a:cxn ang="0">
                                        <a:pos x="338" y="218"/>
                                      </a:cxn>
                                      <a:cxn ang="0">
                                        <a:pos x="360" y="252"/>
                                      </a:cxn>
                                      <a:cxn ang="0">
                                        <a:pos x="380" y="278"/>
                                      </a:cxn>
                                      <a:cxn ang="0">
                                        <a:pos x="402" y="305"/>
                                      </a:cxn>
                                      <a:cxn ang="0">
                                        <a:pos x="432" y="329"/>
                                      </a:cxn>
                                      <a:cxn ang="0">
                                        <a:pos x="456" y="355"/>
                                      </a:cxn>
                                      <a:cxn ang="0">
                                        <a:pos x="469" y="375"/>
                                      </a:cxn>
                                      <a:cxn ang="0">
                                        <a:pos x="471" y="394"/>
                                      </a:cxn>
                                      <a:cxn ang="0">
                                        <a:pos x="467" y="409"/>
                                      </a:cxn>
                                      <a:cxn ang="0">
                                        <a:pos x="457" y="419"/>
                                      </a:cxn>
                                      <a:cxn ang="0">
                                        <a:pos x="439" y="426"/>
                                      </a:cxn>
                                      <a:cxn ang="0">
                                        <a:pos x="416" y="428"/>
                                      </a:cxn>
                                      <a:cxn ang="0">
                                        <a:pos x="394" y="426"/>
                                      </a:cxn>
                                      <a:cxn ang="0">
                                        <a:pos x="357" y="417"/>
                                      </a:cxn>
                                      <a:cxn ang="0">
                                        <a:pos x="332" y="410"/>
                                      </a:cxn>
                                      <a:cxn ang="0">
                                        <a:pos x="303" y="398"/>
                                      </a:cxn>
                                      <a:cxn ang="0">
                                        <a:pos x="276" y="384"/>
                                      </a:cxn>
                                      <a:cxn ang="0">
                                        <a:pos x="248" y="368"/>
                                      </a:cxn>
                                      <a:cxn ang="0">
                                        <a:pos x="214" y="348"/>
                                      </a:cxn>
                                      <a:cxn ang="0">
                                        <a:pos x="171" y="325"/>
                                      </a:cxn>
                                      <a:cxn ang="0">
                                        <a:pos x="131" y="303"/>
                                      </a:cxn>
                                      <a:cxn ang="0">
                                        <a:pos x="99" y="283"/>
                                      </a:cxn>
                                      <a:cxn ang="0">
                                        <a:pos x="68" y="261"/>
                                      </a:cxn>
                                      <a:cxn ang="0">
                                        <a:pos x="41" y="238"/>
                                      </a:cxn>
                                      <a:cxn ang="0">
                                        <a:pos x="22" y="215"/>
                                      </a:cxn>
                                      <a:cxn ang="0">
                                        <a:pos x="10" y="192"/>
                                      </a:cxn>
                                      <a:cxn ang="0">
                                        <a:pos x="3" y="170"/>
                                      </a:cxn>
                                      <a:cxn ang="0">
                                        <a:pos x="0" y="148"/>
                                      </a:cxn>
                                      <a:cxn ang="0">
                                        <a:pos x="3" y="132"/>
                                      </a:cxn>
                                      <a:cxn ang="0">
                                        <a:pos x="8" y="114"/>
                                      </a:cxn>
                                      <a:cxn ang="0">
                                        <a:pos x="19" y="95"/>
                                      </a:cxn>
                                      <a:cxn ang="0">
                                        <a:pos x="33" y="77"/>
                                      </a:cxn>
                                      <a:cxn ang="0">
                                        <a:pos x="51" y="58"/>
                                      </a:cxn>
                                    </a:cxnLst>
                                    <a:rect l="0" t="0" r="r" b="b"/>
                                    <a:pathLst>
                                      <a:path w="471" h="428">
                                        <a:moveTo>
                                          <a:pt x="51" y="58"/>
                                        </a:moveTo>
                                        <a:lnTo>
                                          <a:pt x="75" y="37"/>
                                        </a:lnTo>
                                        <a:lnTo>
                                          <a:pt x="100" y="19"/>
                                        </a:lnTo>
                                        <a:lnTo>
                                          <a:pt x="117" y="8"/>
                                        </a:lnTo>
                                        <a:lnTo>
                                          <a:pt x="131" y="3"/>
                                        </a:lnTo>
                                        <a:lnTo>
                                          <a:pt x="146" y="0"/>
                                        </a:lnTo>
                                        <a:lnTo>
                                          <a:pt x="163" y="2"/>
                                        </a:lnTo>
                                        <a:lnTo>
                                          <a:pt x="181" y="9"/>
                                        </a:lnTo>
                                        <a:lnTo>
                                          <a:pt x="206" y="25"/>
                                        </a:lnTo>
                                        <a:lnTo>
                                          <a:pt x="231" y="46"/>
                                        </a:lnTo>
                                        <a:lnTo>
                                          <a:pt x="252" y="73"/>
                                        </a:lnTo>
                                        <a:lnTo>
                                          <a:pt x="270" y="101"/>
                                        </a:lnTo>
                                        <a:lnTo>
                                          <a:pt x="293" y="140"/>
                                        </a:lnTo>
                                        <a:lnTo>
                                          <a:pt x="318" y="182"/>
                                        </a:lnTo>
                                        <a:lnTo>
                                          <a:pt x="338" y="218"/>
                                        </a:lnTo>
                                        <a:lnTo>
                                          <a:pt x="360" y="252"/>
                                        </a:lnTo>
                                        <a:lnTo>
                                          <a:pt x="380" y="278"/>
                                        </a:lnTo>
                                        <a:lnTo>
                                          <a:pt x="402" y="305"/>
                                        </a:lnTo>
                                        <a:lnTo>
                                          <a:pt x="432" y="329"/>
                                        </a:lnTo>
                                        <a:lnTo>
                                          <a:pt x="456" y="355"/>
                                        </a:lnTo>
                                        <a:lnTo>
                                          <a:pt x="469" y="375"/>
                                        </a:lnTo>
                                        <a:lnTo>
                                          <a:pt x="471" y="394"/>
                                        </a:lnTo>
                                        <a:lnTo>
                                          <a:pt x="467" y="409"/>
                                        </a:lnTo>
                                        <a:lnTo>
                                          <a:pt x="457" y="419"/>
                                        </a:lnTo>
                                        <a:lnTo>
                                          <a:pt x="439" y="426"/>
                                        </a:lnTo>
                                        <a:lnTo>
                                          <a:pt x="416" y="428"/>
                                        </a:lnTo>
                                        <a:lnTo>
                                          <a:pt x="394" y="426"/>
                                        </a:lnTo>
                                        <a:lnTo>
                                          <a:pt x="357" y="417"/>
                                        </a:lnTo>
                                        <a:lnTo>
                                          <a:pt x="332" y="410"/>
                                        </a:lnTo>
                                        <a:lnTo>
                                          <a:pt x="303" y="398"/>
                                        </a:lnTo>
                                        <a:lnTo>
                                          <a:pt x="276" y="384"/>
                                        </a:lnTo>
                                        <a:lnTo>
                                          <a:pt x="248" y="368"/>
                                        </a:lnTo>
                                        <a:lnTo>
                                          <a:pt x="214" y="348"/>
                                        </a:lnTo>
                                        <a:lnTo>
                                          <a:pt x="171" y="325"/>
                                        </a:lnTo>
                                        <a:lnTo>
                                          <a:pt x="131" y="303"/>
                                        </a:lnTo>
                                        <a:lnTo>
                                          <a:pt x="99" y="283"/>
                                        </a:lnTo>
                                        <a:lnTo>
                                          <a:pt x="68" y="261"/>
                                        </a:lnTo>
                                        <a:lnTo>
                                          <a:pt x="41" y="238"/>
                                        </a:lnTo>
                                        <a:lnTo>
                                          <a:pt x="22" y="215"/>
                                        </a:lnTo>
                                        <a:lnTo>
                                          <a:pt x="10" y="192"/>
                                        </a:lnTo>
                                        <a:lnTo>
                                          <a:pt x="3" y="170"/>
                                        </a:lnTo>
                                        <a:lnTo>
                                          <a:pt x="0" y="148"/>
                                        </a:lnTo>
                                        <a:lnTo>
                                          <a:pt x="3" y="132"/>
                                        </a:lnTo>
                                        <a:lnTo>
                                          <a:pt x="8" y="114"/>
                                        </a:lnTo>
                                        <a:lnTo>
                                          <a:pt x="19" y="95"/>
                                        </a:lnTo>
                                        <a:lnTo>
                                          <a:pt x="33" y="77"/>
                                        </a:lnTo>
                                        <a:lnTo>
                                          <a:pt x="51" y="58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6963" name="Group 33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738" y="1371"/>
                                  <a:ext cx="113" cy="110"/>
                                  <a:chOff x="3738" y="1371"/>
                                  <a:chExt cx="113" cy="110"/>
                                </a:xfrm>
                              </p:grpSpPr>
                              <p:sp>
                                <p:nvSpPr>
                                  <p:cNvPr id="26964" name="Freeform 34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38" y="1371"/>
                                    <a:ext cx="113" cy="11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83" y="74"/>
                                      </a:cxn>
                                      <a:cxn ang="0">
                                        <a:pos x="111" y="52"/>
                                      </a:cxn>
                                      <a:cxn ang="0">
                                        <a:pos x="138" y="32"/>
                                      </a:cxn>
                                      <a:cxn ang="0">
                                        <a:pos x="168" y="16"/>
                                      </a:cxn>
                                      <a:cxn ang="0">
                                        <a:pos x="204" y="5"/>
                                      </a:cxn>
                                      <a:cxn ang="0">
                                        <a:pos x="234" y="1"/>
                                      </a:cxn>
                                      <a:cxn ang="0">
                                        <a:pos x="270" y="0"/>
                                      </a:cxn>
                                      <a:cxn ang="0">
                                        <a:pos x="321" y="4"/>
                                      </a:cxn>
                                      <a:cxn ang="0">
                                        <a:pos x="371" y="15"/>
                                      </a:cxn>
                                      <a:cxn ang="0">
                                        <a:pos x="403" y="36"/>
                                      </a:cxn>
                                      <a:cxn ang="0">
                                        <a:pos x="426" y="66"/>
                                      </a:cxn>
                                      <a:cxn ang="0">
                                        <a:pos x="446" y="103"/>
                                      </a:cxn>
                                      <a:cxn ang="0">
                                        <a:pos x="469" y="138"/>
                                      </a:cxn>
                                      <a:cxn ang="0">
                                        <a:pos x="495" y="167"/>
                                      </a:cxn>
                                      <a:cxn ang="0">
                                        <a:pos x="519" y="192"/>
                                      </a:cxn>
                                      <a:cxn ang="0">
                                        <a:pos x="550" y="227"/>
                                      </a:cxn>
                                      <a:cxn ang="0">
                                        <a:pos x="562" y="261"/>
                                      </a:cxn>
                                      <a:cxn ang="0">
                                        <a:pos x="564" y="285"/>
                                      </a:cxn>
                                      <a:cxn ang="0">
                                        <a:pos x="562" y="299"/>
                                      </a:cxn>
                                      <a:cxn ang="0">
                                        <a:pos x="554" y="324"/>
                                      </a:cxn>
                                      <a:cxn ang="0">
                                        <a:pos x="541" y="347"/>
                                      </a:cxn>
                                      <a:cxn ang="0">
                                        <a:pos x="522" y="372"/>
                                      </a:cxn>
                                      <a:cxn ang="0">
                                        <a:pos x="498" y="404"/>
                                      </a:cxn>
                                      <a:cxn ang="0">
                                        <a:pos x="477" y="428"/>
                                      </a:cxn>
                                      <a:cxn ang="0">
                                        <a:pos x="460" y="454"/>
                                      </a:cxn>
                                      <a:cxn ang="0">
                                        <a:pos x="453" y="471"/>
                                      </a:cxn>
                                      <a:cxn ang="0">
                                        <a:pos x="452" y="480"/>
                                      </a:cxn>
                                      <a:cxn ang="0">
                                        <a:pos x="457" y="488"/>
                                      </a:cxn>
                                      <a:cxn ang="0">
                                        <a:pos x="466" y="492"/>
                                      </a:cxn>
                                      <a:cxn ang="0">
                                        <a:pos x="426" y="538"/>
                                      </a:cxn>
                                      <a:cxn ang="0">
                                        <a:pos x="421" y="530"/>
                                      </a:cxn>
                                      <a:cxn ang="0">
                                        <a:pos x="398" y="518"/>
                                      </a:cxn>
                                      <a:cxn ang="0">
                                        <a:pos x="372" y="512"/>
                                      </a:cxn>
                                      <a:cxn ang="0">
                                        <a:pos x="346" y="509"/>
                                      </a:cxn>
                                      <a:cxn ang="0">
                                        <a:pos x="319" y="515"/>
                                      </a:cxn>
                                      <a:cxn ang="0">
                                        <a:pos x="287" y="523"/>
                                      </a:cxn>
                                      <a:cxn ang="0">
                                        <a:pos x="247" y="536"/>
                                      </a:cxn>
                                      <a:cxn ang="0">
                                        <a:pos x="217" y="545"/>
                                      </a:cxn>
                                      <a:cxn ang="0">
                                        <a:pos x="193" y="548"/>
                                      </a:cxn>
                                      <a:cxn ang="0">
                                        <a:pos x="170" y="546"/>
                                      </a:cxn>
                                      <a:cxn ang="0">
                                        <a:pos x="148" y="538"/>
                                      </a:cxn>
                                      <a:cxn ang="0">
                                        <a:pos x="124" y="527"/>
                                      </a:cxn>
                                      <a:cxn ang="0">
                                        <a:pos x="107" y="510"/>
                                      </a:cxn>
                                      <a:cxn ang="0">
                                        <a:pos x="87" y="490"/>
                                      </a:cxn>
                                      <a:cxn ang="0">
                                        <a:pos x="62" y="459"/>
                                      </a:cxn>
                                      <a:cxn ang="0">
                                        <a:pos x="35" y="417"/>
                                      </a:cxn>
                                      <a:cxn ang="0">
                                        <a:pos x="15" y="377"/>
                                      </a:cxn>
                                      <a:cxn ang="0">
                                        <a:pos x="2" y="338"/>
                                      </a:cxn>
                                      <a:cxn ang="0">
                                        <a:pos x="0" y="311"/>
                                      </a:cxn>
                                      <a:cxn ang="0">
                                        <a:pos x="3" y="286"/>
                                      </a:cxn>
                                      <a:cxn ang="0">
                                        <a:pos x="11" y="235"/>
                                      </a:cxn>
                                      <a:cxn ang="0">
                                        <a:pos x="19" y="178"/>
                                      </a:cxn>
                                      <a:cxn ang="0">
                                        <a:pos x="38" y="134"/>
                                      </a:cxn>
                                      <a:cxn ang="0">
                                        <a:pos x="59" y="101"/>
                                      </a:cxn>
                                      <a:cxn ang="0">
                                        <a:pos x="83" y="74"/>
                                      </a:cxn>
                                    </a:cxnLst>
                                    <a:rect l="0" t="0" r="r" b="b"/>
                                    <a:pathLst>
                                      <a:path w="564" h="548">
                                        <a:moveTo>
                                          <a:pt x="83" y="74"/>
                                        </a:moveTo>
                                        <a:lnTo>
                                          <a:pt x="111" y="52"/>
                                        </a:lnTo>
                                        <a:lnTo>
                                          <a:pt x="138" y="32"/>
                                        </a:lnTo>
                                        <a:lnTo>
                                          <a:pt x="168" y="16"/>
                                        </a:lnTo>
                                        <a:lnTo>
                                          <a:pt x="204" y="5"/>
                                        </a:lnTo>
                                        <a:lnTo>
                                          <a:pt x="234" y="1"/>
                                        </a:lnTo>
                                        <a:lnTo>
                                          <a:pt x="270" y="0"/>
                                        </a:lnTo>
                                        <a:lnTo>
                                          <a:pt x="321" y="4"/>
                                        </a:lnTo>
                                        <a:lnTo>
                                          <a:pt x="371" y="15"/>
                                        </a:lnTo>
                                        <a:lnTo>
                                          <a:pt x="403" y="36"/>
                                        </a:lnTo>
                                        <a:lnTo>
                                          <a:pt x="426" y="66"/>
                                        </a:lnTo>
                                        <a:lnTo>
                                          <a:pt x="446" y="103"/>
                                        </a:lnTo>
                                        <a:lnTo>
                                          <a:pt x="469" y="138"/>
                                        </a:lnTo>
                                        <a:lnTo>
                                          <a:pt x="495" y="167"/>
                                        </a:lnTo>
                                        <a:lnTo>
                                          <a:pt x="519" y="192"/>
                                        </a:lnTo>
                                        <a:lnTo>
                                          <a:pt x="550" y="227"/>
                                        </a:lnTo>
                                        <a:lnTo>
                                          <a:pt x="562" y="261"/>
                                        </a:lnTo>
                                        <a:lnTo>
                                          <a:pt x="564" y="285"/>
                                        </a:lnTo>
                                        <a:lnTo>
                                          <a:pt x="562" y="299"/>
                                        </a:lnTo>
                                        <a:lnTo>
                                          <a:pt x="554" y="324"/>
                                        </a:lnTo>
                                        <a:lnTo>
                                          <a:pt x="541" y="347"/>
                                        </a:lnTo>
                                        <a:lnTo>
                                          <a:pt x="522" y="372"/>
                                        </a:lnTo>
                                        <a:lnTo>
                                          <a:pt x="498" y="404"/>
                                        </a:lnTo>
                                        <a:lnTo>
                                          <a:pt x="477" y="428"/>
                                        </a:lnTo>
                                        <a:lnTo>
                                          <a:pt x="460" y="454"/>
                                        </a:lnTo>
                                        <a:lnTo>
                                          <a:pt x="453" y="471"/>
                                        </a:lnTo>
                                        <a:lnTo>
                                          <a:pt x="452" y="480"/>
                                        </a:lnTo>
                                        <a:lnTo>
                                          <a:pt x="457" y="488"/>
                                        </a:lnTo>
                                        <a:lnTo>
                                          <a:pt x="466" y="492"/>
                                        </a:lnTo>
                                        <a:lnTo>
                                          <a:pt x="426" y="538"/>
                                        </a:lnTo>
                                        <a:lnTo>
                                          <a:pt x="421" y="530"/>
                                        </a:lnTo>
                                        <a:lnTo>
                                          <a:pt x="398" y="518"/>
                                        </a:lnTo>
                                        <a:lnTo>
                                          <a:pt x="372" y="512"/>
                                        </a:lnTo>
                                        <a:lnTo>
                                          <a:pt x="346" y="509"/>
                                        </a:lnTo>
                                        <a:lnTo>
                                          <a:pt x="319" y="515"/>
                                        </a:lnTo>
                                        <a:lnTo>
                                          <a:pt x="287" y="523"/>
                                        </a:lnTo>
                                        <a:lnTo>
                                          <a:pt x="247" y="536"/>
                                        </a:lnTo>
                                        <a:lnTo>
                                          <a:pt x="217" y="545"/>
                                        </a:lnTo>
                                        <a:lnTo>
                                          <a:pt x="193" y="548"/>
                                        </a:lnTo>
                                        <a:lnTo>
                                          <a:pt x="170" y="546"/>
                                        </a:lnTo>
                                        <a:lnTo>
                                          <a:pt x="148" y="538"/>
                                        </a:lnTo>
                                        <a:lnTo>
                                          <a:pt x="124" y="527"/>
                                        </a:lnTo>
                                        <a:lnTo>
                                          <a:pt x="107" y="510"/>
                                        </a:lnTo>
                                        <a:lnTo>
                                          <a:pt x="87" y="490"/>
                                        </a:lnTo>
                                        <a:lnTo>
                                          <a:pt x="62" y="459"/>
                                        </a:lnTo>
                                        <a:lnTo>
                                          <a:pt x="35" y="417"/>
                                        </a:lnTo>
                                        <a:lnTo>
                                          <a:pt x="15" y="377"/>
                                        </a:lnTo>
                                        <a:lnTo>
                                          <a:pt x="2" y="338"/>
                                        </a:lnTo>
                                        <a:lnTo>
                                          <a:pt x="0" y="311"/>
                                        </a:lnTo>
                                        <a:lnTo>
                                          <a:pt x="3" y="286"/>
                                        </a:lnTo>
                                        <a:lnTo>
                                          <a:pt x="11" y="235"/>
                                        </a:lnTo>
                                        <a:lnTo>
                                          <a:pt x="19" y="178"/>
                                        </a:lnTo>
                                        <a:lnTo>
                                          <a:pt x="38" y="134"/>
                                        </a:lnTo>
                                        <a:lnTo>
                                          <a:pt x="59" y="101"/>
                                        </a:lnTo>
                                        <a:lnTo>
                                          <a:pt x="83" y="74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404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965" name="Freeform 34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45" y="1379"/>
                                    <a:ext cx="98" cy="9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72" y="65"/>
                                      </a:cxn>
                                      <a:cxn ang="0">
                                        <a:pos x="96" y="45"/>
                                      </a:cxn>
                                      <a:cxn ang="0">
                                        <a:pos x="120" y="28"/>
                                      </a:cxn>
                                      <a:cxn ang="0">
                                        <a:pos x="147" y="14"/>
                                      </a:cxn>
                                      <a:cxn ang="0">
                                        <a:pos x="177" y="4"/>
                                      </a:cxn>
                                      <a:cxn ang="0">
                                        <a:pos x="203" y="0"/>
                                      </a:cxn>
                                      <a:cxn ang="0">
                                        <a:pos x="235" y="0"/>
                                      </a:cxn>
                                      <a:cxn ang="0">
                                        <a:pos x="279" y="3"/>
                                      </a:cxn>
                                      <a:cxn ang="0">
                                        <a:pos x="323" y="13"/>
                                      </a:cxn>
                                      <a:cxn ang="0">
                                        <a:pos x="352" y="31"/>
                                      </a:cxn>
                                      <a:cxn ang="0">
                                        <a:pos x="371" y="58"/>
                                      </a:cxn>
                                      <a:cxn ang="0">
                                        <a:pos x="388" y="90"/>
                                      </a:cxn>
                                      <a:cxn ang="0">
                                        <a:pos x="409" y="120"/>
                                      </a:cxn>
                                      <a:cxn ang="0">
                                        <a:pos x="431" y="146"/>
                                      </a:cxn>
                                      <a:cxn ang="0">
                                        <a:pos x="453" y="168"/>
                                      </a:cxn>
                                      <a:cxn ang="0">
                                        <a:pos x="479" y="199"/>
                                      </a:cxn>
                                      <a:cxn ang="0">
                                        <a:pos x="491" y="228"/>
                                      </a:cxn>
                                      <a:cxn ang="0">
                                        <a:pos x="492" y="250"/>
                                      </a:cxn>
                                      <a:cxn ang="0">
                                        <a:pos x="491" y="262"/>
                                      </a:cxn>
                                      <a:cxn ang="0">
                                        <a:pos x="483" y="284"/>
                                      </a:cxn>
                                      <a:cxn ang="0">
                                        <a:pos x="471" y="303"/>
                                      </a:cxn>
                                      <a:cxn ang="0">
                                        <a:pos x="455" y="326"/>
                                      </a:cxn>
                                      <a:cxn ang="0">
                                        <a:pos x="434" y="353"/>
                                      </a:cxn>
                                      <a:cxn ang="0">
                                        <a:pos x="416" y="373"/>
                                      </a:cxn>
                                      <a:cxn ang="0">
                                        <a:pos x="401" y="397"/>
                                      </a:cxn>
                                      <a:cxn ang="0">
                                        <a:pos x="395" y="411"/>
                                      </a:cxn>
                                      <a:cxn ang="0">
                                        <a:pos x="394" y="420"/>
                                      </a:cxn>
                                      <a:cxn ang="0">
                                        <a:pos x="398" y="426"/>
                                      </a:cxn>
                                      <a:cxn ang="0">
                                        <a:pos x="406" y="430"/>
                                      </a:cxn>
                                      <a:cxn ang="0">
                                        <a:pos x="371" y="471"/>
                                      </a:cxn>
                                      <a:cxn ang="0">
                                        <a:pos x="367" y="464"/>
                                      </a:cxn>
                                      <a:cxn ang="0">
                                        <a:pos x="346" y="453"/>
                                      </a:cxn>
                                      <a:cxn ang="0">
                                        <a:pos x="324" y="448"/>
                                      </a:cxn>
                                      <a:cxn ang="0">
                                        <a:pos x="301" y="446"/>
                                      </a:cxn>
                                      <a:cxn ang="0">
                                        <a:pos x="278" y="450"/>
                                      </a:cxn>
                                      <a:cxn ang="0">
                                        <a:pos x="249" y="457"/>
                                      </a:cxn>
                                      <a:cxn ang="0">
                                        <a:pos x="215" y="469"/>
                                      </a:cxn>
                                      <a:cxn ang="0">
                                        <a:pos x="189" y="477"/>
                                      </a:cxn>
                                      <a:cxn ang="0">
                                        <a:pos x="168" y="479"/>
                                      </a:cxn>
                                      <a:cxn ang="0">
                                        <a:pos x="148" y="478"/>
                                      </a:cxn>
                                      <a:cxn ang="0">
                                        <a:pos x="128" y="471"/>
                                      </a:cxn>
                                      <a:cxn ang="0">
                                        <a:pos x="108" y="461"/>
                                      </a:cxn>
                                      <a:cxn ang="0">
                                        <a:pos x="93" y="447"/>
                                      </a:cxn>
                                      <a:cxn ang="0">
                                        <a:pos x="76" y="428"/>
                                      </a:cxn>
                                      <a:cxn ang="0">
                                        <a:pos x="54" y="401"/>
                                      </a:cxn>
                                      <a:cxn ang="0">
                                        <a:pos x="30" y="365"/>
                                      </a:cxn>
                                      <a:cxn ang="0">
                                        <a:pos x="13" y="329"/>
                                      </a:cxn>
                                      <a:cxn ang="0">
                                        <a:pos x="1" y="296"/>
                                      </a:cxn>
                                      <a:cxn ang="0">
                                        <a:pos x="0" y="272"/>
                                      </a:cxn>
                                      <a:cxn ang="0">
                                        <a:pos x="2" y="251"/>
                                      </a:cxn>
                                      <a:cxn ang="0">
                                        <a:pos x="9" y="205"/>
                                      </a:cxn>
                                      <a:cxn ang="0">
                                        <a:pos x="16" y="156"/>
                                      </a:cxn>
                                      <a:cxn ang="0">
                                        <a:pos x="33" y="117"/>
                                      </a:cxn>
                                      <a:cxn ang="0">
                                        <a:pos x="52" y="89"/>
                                      </a:cxn>
                                      <a:cxn ang="0">
                                        <a:pos x="72" y="65"/>
                                      </a:cxn>
                                    </a:cxnLst>
                                    <a:rect l="0" t="0" r="r" b="b"/>
                                    <a:pathLst>
                                      <a:path w="492" h="479">
                                        <a:moveTo>
                                          <a:pt x="72" y="65"/>
                                        </a:moveTo>
                                        <a:lnTo>
                                          <a:pt x="96" y="45"/>
                                        </a:lnTo>
                                        <a:lnTo>
                                          <a:pt x="120" y="28"/>
                                        </a:lnTo>
                                        <a:lnTo>
                                          <a:pt x="147" y="14"/>
                                        </a:lnTo>
                                        <a:lnTo>
                                          <a:pt x="177" y="4"/>
                                        </a:lnTo>
                                        <a:lnTo>
                                          <a:pt x="203" y="0"/>
                                        </a:lnTo>
                                        <a:lnTo>
                                          <a:pt x="235" y="0"/>
                                        </a:lnTo>
                                        <a:lnTo>
                                          <a:pt x="279" y="3"/>
                                        </a:lnTo>
                                        <a:lnTo>
                                          <a:pt x="323" y="13"/>
                                        </a:lnTo>
                                        <a:lnTo>
                                          <a:pt x="352" y="31"/>
                                        </a:lnTo>
                                        <a:lnTo>
                                          <a:pt x="371" y="58"/>
                                        </a:lnTo>
                                        <a:lnTo>
                                          <a:pt x="388" y="90"/>
                                        </a:lnTo>
                                        <a:lnTo>
                                          <a:pt x="409" y="120"/>
                                        </a:lnTo>
                                        <a:lnTo>
                                          <a:pt x="431" y="146"/>
                                        </a:lnTo>
                                        <a:lnTo>
                                          <a:pt x="453" y="168"/>
                                        </a:lnTo>
                                        <a:lnTo>
                                          <a:pt x="479" y="199"/>
                                        </a:lnTo>
                                        <a:lnTo>
                                          <a:pt x="491" y="228"/>
                                        </a:lnTo>
                                        <a:lnTo>
                                          <a:pt x="492" y="250"/>
                                        </a:lnTo>
                                        <a:lnTo>
                                          <a:pt x="491" y="262"/>
                                        </a:lnTo>
                                        <a:lnTo>
                                          <a:pt x="483" y="284"/>
                                        </a:lnTo>
                                        <a:lnTo>
                                          <a:pt x="471" y="303"/>
                                        </a:lnTo>
                                        <a:lnTo>
                                          <a:pt x="455" y="326"/>
                                        </a:lnTo>
                                        <a:lnTo>
                                          <a:pt x="434" y="353"/>
                                        </a:lnTo>
                                        <a:lnTo>
                                          <a:pt x="416" y="373"/>
                                        </a:lnTo>
                                        <a:lnTo>
                                          <a:pt x="401" y="397"/>
                                        </a:lnTo>
                                        <a:lnTo>
                                          <a:pt x="395" y="411"/>
                                        </a:lnTo>
                                        <a:lnTo>
                                          <a:pt x="394" y="420"/>
                                        </a:lnTo>
                                        <a:lnTo>
                                          <a:pt x="398" y="426"/>
                                        </a:lnTo>
                                        <a:lnTo>
                                          <a:pt x="406" y="430"/>
                                        </a:lnTo>
                                        <a:lnTo>
                                          <a:pt x="371" y="471"/>
                                        </a:lnTo>
                                        <a:lnTo>
                                          <a:pt x="367" y="464"/>
                                        </a:lnTo>
                                        <a:lnTo>
                                          <a:pt x="346" y="453"/>
                                        </a:lnTo>
                                        <a:lnTo>
                                          <a:pt x="324" y="448"/>
                                        </a:lnTo>
                                        <a:lnTo>
                                          <a:pt x="301" y="446"/>
                                        </a:lnTo>
                                        <a:lnTo>
                                          <a:pt x="278" y="450"/>
                                        </a:lnTo>
                                        <a:lnTo>
                                          <a:pt x="249" y="457"/>
                                        </a:lnTo>
                                        <a:lnTo>
                                          <a:pt x="215" y="469"/>
                                        </a:lnTo>
                                        <a:lnTo>
                                          <a:pt x="189" y="477"/>
                                        </a:lnTo>
                                        <a:lnTo>
                                          <a:pt x="168" y="479"/>
                                        </a:lnTo>
                                        <a:lnTo>
                                          <a:pt x="148" y="478"/>
                                        </a:lnTo>
                                        <a:lnTo>
                                          <a:pt x="128" y="471"/>
                                        </a:lnTo>
                                        <a:lnTo>
                                          <a:pt x="108" y="461"/>
                                        </a:lnTo>
                                        <a:lnTo>
                                          <a:pt x="93" y="447"/>
                                        </a:lnTo>
                                        <a:lnTo>
                                          <a:pt x="76" y="428"/>
                                        </a:lnTo>
                                        <a:lnTo>
                                          <a:pt x="54" y="401"/>
                                        </a:lnTo>
                                        <a:lnTo>
                                          <a:pt x="30" y="365"/>
                                        </a:lnTo>
                                        <a:lnTo>
                                          <a:pt x="13" y="329"/>
                                        </a:lnTo>
                                        <a:lnTo>
                                          <a:pt x="1" y="296"/>
                                        </a:lnTo>
                                        <a:lnTo>
                                          <a:pt x="0" y="272"/>
                                        </a:lnTo>
                                        <a:lnTo>
                                          <a:pt x="2" y="251"/>
                                        </a:lnTo>
                                        <a:lnTo>
                                          <a:pt x="9" y="205"/>
                                        </a:lnTo>
                                        <a:lnTo>
                                          <a:pt x="16" y="156"/>
                                        </a:lnTo>
                                        <a:lnTo>
                                          <a:pt x="33" y="117"/>
                                        </a:lnTo>
                                        <a:lnTo>
                                          <a:pt x="52" y="89"/>
                                        </a:lnTo>
                                        <a:lnTo>
                                          <a:pt x="72" y="65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966" name="Freeform 342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52" y="1388"/>
                                    <a:ext cx="83" cy="8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60" y="55"/>
                                      </a:cxn>
                                      <a:cxn ang="0">
                                        <a:pos x="80" y="38"/>
                                      </a:cxn>
                                      <a:cxn ang="0">
                                        <a:pos x="100" y="23"/>
                                      </a:cxn>
                                      <a:cxn ang="0">
                                        <a:pos x="122" y="11"/>
                                      </a:cxn>
                                      <a:cxn ang="0">
                                        <a:pos x="148" y="3"/>
                                      </a:cxn>
                                      <a:cxn ang="0">
                                        <a:pos x="169" y="0"/>
                                      </a:cxn>
                                      <a:cxn ang="0">
                                        <a:pos x="196" y="0"/>
                                      </a:cxn>
                                      <a:cxn ang="0">
                                        <a:pos x="233" y="2"/>
                                      </a:cxn>
                                      <a:cxn ang="0">
                                        <a:pos x="270" y="11"/>
                                      </a:cxn>
                                      <a:cxn ang="0">
                                        <a:pos x="294" y="26"/>
                                      </a:cxn>
                                      <a:cxn ang="0">
                                        <a:pos x="309" y="48"/>
                                      </a:cxn>
                                      <a:cxn ang="0">
                                        <a:pos x="325" y="75"/>
                                      </a:cxn>
                                      <a:cxn ang="0">
                                        <a:pos x="342" y="101"/>
                                      </a:cxn>
                                      <a:cxn ang="0">
                                        <a:pos x="360" y="123"/>
                                      </a:cxn>
                                      <a:cxn ang="0">
                                        <a:pos x="378" y="141"/>
                                      </a:cxn>
                                      <a:cxn ang="0">
                                        <a:pos x="400" y="167"/>
                                      </a:cxn>
                                      <a:cxn ang="0">
                                        <a:pos x="411" y="192"/>
                                      </a:cxn>
                                      <a:cxn ang="0">
                                        <a:pos x="411" y="210"/>
                                      </a:cxn>
                                      <a:cxn ang="0">
                                        <a:pos x="411" y="221"/>
                                      </a:cxn>
                                      <a:cxn ang="0">
                                        <a:pos x="404" y="238"/>
                                      </a:cxn>
                                      <a:cxn ang="0">
                                        <a:pos x="394" y="255"/>
                                      </a:cxn>
                                      <a:cxn ang="0">
                                        <a:pos x="381" y="273"/>
                                      </a:cxn>
                                      <a:cxn ang="0">
                                        <a:pos x="362" y="296"/>
                                      </a:cxn>
                                      <a:cxn ang="0">
                                        <a:pos x="348" y="313"/>
                                      </a:cxn>
                                      <a:cxn ang="0">
                                        <a:pos x="335" y="333"/>
                                      </a:cxn>
                                      <a:cxn ang="0">
                                        <a:pos x="330" y="345"/>
                                      </a:cxn>
                                      <a:cxn ang="0">
                                        <a:pos x="329" y="352"/>
                                      </a:cxn>
                                      <a:cxn ang="0">
                                        <a:pos x="332" y="357"/>
                                      </a:cxn>
                                      <a:cxn ang="0">
                                        <a:pos x="339" y="362"/>
                                      </a:cxn>
                                      <a:cxn ang="0">
                                        <a:pos x="309" y="396"/>
                                      </a:cxn>
                                      <a:cxn ang="0">
                                        <a:pos x="306" y="390"/>
                                      </a:cxn>
                                      <a:cxn ang="0">
                                        <a:pos x="289" y="380"/>
                                      </a:cxn>
                                      <a:cxn ang="0">
                                        <a:pos x="271" y="376"/>
                                      </a:cxn>
                                      <a:cxn ang="0">
                                        <a:pos x="251" y="374"/>
                                      </a:cxn>
                                      <a:cxn ang="0">
                                        <a:pos x="233" y="378"/>
                                      </a:cxn>
                                      <a:cxn ang="0">
                                        <a:pos x="208" y="384"/>
                                      </a:cxn>
                                      <a:cxn ang="0">
                                        <a:pos x="179" y="394"/>
                                      </a:cxn>
                                      <a:cxn ang="0">
                                        <a:pos x="157" y="401"/>
                                      </a:cxn>
                                      <a:cxn ang="0">
                                        <a:pos x="140" y="402"/>
                                      </a:cxn>
                                      <a:cxn ang="0">
                                        <a:pos x="123" y="402"/>
                                      </a:cxn>
                                      <a:cxn ang="0">
                                        <a:pos x="107" y="396"/>
                                      </a:cxn>
                                      <a:cxn ang="0">
                                        <a:pos x="89" y="387"/>
                                      </a:cxn>
                                      <a:cxn ang="0">
                                        <a:pos x="78" y="375"/>
                                      </a:cxn>
                                      <a:cxn ang="0">
                                        <a:pos x="63" y="360"/>
                                      </a:cxn>
                                      <a:cxn ang="0">
                                        <a:pos x="44" y="337"/>
                                      </a:cxn>
                                      <a:cxn ang="0">
                                        <a:pos x="25" y="306"/>
                                      </a:cxn>
                                      <a:cxn ang="0">
                                        <a:pos x="11" y="278"/>
                                      </a:cxn>
                                      <a:cxn ang="0">
                                        <a:pos x="0" y="249"/>
                                      </a:cxn>
                                      <a:cxn ang="0">
                                        <a:pos x="0" y="228"/>
                                      </a:cxn>
                                      <a:cxn ang="0">
                                        <a:pos x="1" y="210"/>
                                      </a:cxn>
                                      <a:cxn ang="0">
                                        <a:pos x="6" y="172"/>
                                      </a:cxn>
                                      <a:cxn ang="0">
                                        <a:pos x="13" y="130"/>
                                      </a:cxn>
                                      <a:cxn ang="0">
                                        <a:pos x="27" y="98"/>
                                      </a:cxn>
                                      <a:cxn ang="0">
                                        <a:pos x="43" y="74"/>
                                      </a:cxn>
                                      <a:cxn ang="0">
                                        <a:pos x="60" y="55"/>
                                      </a:cxn>
                                    </a:cxnLst>
                                    <a:rect l="0" t="0" r="r" b="b"/>
                                    <a:pathLst>
                                      <a:path w="411" h="402">
                                        <a:moveTo>
                                          <a:pt x="60" y="55"/>
                                        </a:moveTo>
                                        <a:lnTo>
                                          <a:pt x="80" y="38"/>
                                        </a:lnTo>
                                        <a:lnTo>
                                          <a:pt x="100" y="23"/>
                                        </a:lnTo>
                                        <a:lnTo>
                                          <a:pt x="122" y="11"/>
                                        </a:lnTo>
                                        <a:lnTo>
                                          <a:pt x="148" y="3"/>
                                        </a:lnTo>
                                        <a:lnTo>
                                          <a:pt x="169" y="0"/>
                                        </a:lnTo>
                                        <a:lnTo>
                                          <a:pt x="196" y="0"/>
                                        </a:lnTo>
                                        <a:lnTo>
                                          <a:pt x="233" y="2"/>
                                        </a:lnTo>
                                        <a:lnTo>
                                          <a:pt x="270" y="11"/>
                                        </a:lnTo>
                                        <a:lnTo>
                                          <a:pt x="294" y="26"/>
                                        </a:lnTo>
                                        <a:lnTo>
                                          <a:pt x="309" y="48"/>
                                        </a:lnTo>
                                        <a:lnTo>
                                          <a:pt x="325" y="75"/>
                                        </a:lnTo>
                                        <a:lnTo>
                                          <a:pt x="342" y="101"/>
                                        </a:lnTo>
                                        <a:lnTo>
                                          <a:pt x="360" y="123"/>
                                        </a:lnTo>
                                        <a:lnTo>
                                          <a:pt x="378" y="141"/>
                                        </a:lnTo>
                                        <a:lnTo>
                                          <a:pt x="400" y="167"/>
                                        </a:lnTo>
                                        <a:lnTo>
                                          <a:pt x="411" y="192"/>
                                        </a:lnTo>
                                        <a:lnTo>
                                          <a:pt x="411" y="210"/>
                                        </a:lnTo>
                                        <a:lnTo>
                                          <a:pt x="411" y="221"/>
                                        </a:lnTo>
                                        <a:lnTo>
                                          <a:pt x="404" y="238"/>
                                        </a:lnTo>
                                        <a:lnTo>
                                          <a:pt x="394" y="255"/>
                                        </a:lnTo>
                                        <a:lnTo>
                                          <a:pt x="381" y="273"/>
                                        </a:lnTo>
                                        <a:lnTo>
                                          <a:pt x="362" y="296"/>
                                        </a:lnTo>
                                        <a:lnTo>
                                          <a:pt x="348" y="313"/>
                                        </a:lnTo>
                                        <a:lnTo>
                                          <a:pt x="335" y="333"/>
                                        </a:lnTo>
                                        <a:lnTo>
                                          <a:pt x="330" y="345"/>
                                        </a:lnTo>
                                        <a:lnTo>
                                          <a:pt x="329" y="352"/>
                                        </a:lnTo>
                                        <a:lnTo>
                                          <a:pt x="332" y="357"/>
                                        </a:lnTo>
                                        <a:lnTo>
                                          <a:pt x="339" y="362"/>
                                        </a:lnTo>
                                        <a:lnTo>
                                          <a:pt x="309" y="396"/>
                                        </a:lnTo>
                                        <a:lnTo>
                                          <a:pt x="306" y="390"/>
                                        </a:lnTo>
                                        <a:lnTo>
                                          <a:pt x="289" y="380"/>
                                        </a:lnTo>
                                        <a:lnTo>
                                          <a:pt x="271" y="376"/>
                                        </a:lnTo>
                                        <a:lnTo>
                                          <a:pt x="251" y="374"/>
                                        </a:lnTo>
                                        <a:lnTo>
                                          <a:pt x="233" y="378"/>
                                        </a:lnTo>
                                        <a:lnTo>
                                          <a:pt x="208" y="384"/>
                                        </a:lnTo>
                                        <a:lnTo>
                                          <a:pt x="179" y="394"/>
                                        </a:lnTo>
                                        <a:lnTo>
                                          <a:pt x="157" y="401"/>
                                        </a:lnTo>
                                        <a:lnTo>
                                          <a:pt x="140" y="402"/>
                                        </a:lnTo>
                                        <a:lnTo>
                                          <a:pt x="123" y="402"/>
                                        </a:lnTo>
                                        <a:lnTo>
                                          <a:pt x="107" y="396"/>
                                        </a:lnTo>
                                        <a:lnTo>
                                          <a:pt x="89" y="387"/>
                                        </a:lnTo>
                                        <a:lnTo>
                                          <a:pt x="78" y="375"/>
                                        </a:lnTo>
                                        <a:lnTo>
                                          <a:pt x="63" y="360"/>
                                        </a:lnTo>
                                        <a:lnTo>
                                          <a:pt x="44" y="337"/>
                                        </a:lnTo>
                                        <a:lnTo>
                                          <a:pt x="25" y="306"/>
                                        </a:lnTo>
                                        <a:lnTo>
                                          <a:pt x="11" y="278"/>
                                        </a:lnTo>
                                        <a:lnTo>
                                          <a:pt x="0" y="249"/>
                                        </a:lnTo>
                                        <a:lnTo>
                                          <a:pt x="0" y="228"/>
                                        </a:lnTo>
                                        <a:lnTo>
                                          <a:pt x="1" y="210"/>
                                        </a:lnTo>
                                        <a:lnTo>
                                          <a:pt x="6" y="172"/>
                                        </a:lnTo>
                                        <a:lnTo>
                                          <a:pt x="13" y="130"/>
                                        </a:lnTo>
                                        <a:lnTo>
                                          <a:pt x="27" y="98"/>
                                        </a:lnTo>
                                        <a:lnTo>
                                          <a:pt x="43" y="74"/>
                                        </a:lnTo>
                                        <a:lnTo>
                                          <a:pt x="60" y="55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E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967" name="Freeform 343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58" y="1395"/>
                                    <a:ext cx="75" cy="7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55" y="49"/>
                                      </a:cxn>
                                      <a:cxn ang="0">
                                        <a:pos x="73" y="34"/>
                                      </a:cxn>
                                      <a:cxn ang="0">
                                        <a:pos x="91" y="20"/>
                                      </a:cxn>
                                      <a:cxn ang="0">
                                        <a:pos x="111" y="9"/>
                                      </a:cxn>
                                      <a:cxn ang="0">
                                        <a:pos x="135" y="2"/>
                                      </a:cxn>
                                      <a:cxn ang="0">
                                        <a:pos x="155" y="0"/>
                                      </a:cxn>
                                      <a:cxn ang="0">
                                        <a:pos x="180" y="0"/>
                                      </a:cxn>
                                      <a:cxn ang="0">
                                        <a:pos x="213" y="1"/>
                                      </a:cxn>
                                      <a:cxn ang="0">
                                        <a:pos x="247" y="9"/>
                                      </a:cxn>
                                      <a:cxn ang="0">
                                        <a:pos x="269" y="23"/>
                                      </a:cxn>
                                      <a:cxn ang="0">
                                        <a:pos x="283" y="44"/>
                                      </a:cxn>
                                      <a:cxn ang="0">
                                        <a:pos x="297" y="69"/>
                                      </a:cxn>
                                      <a:cxn ang="0">
                                        <a:pos x="314" y="92"/>
                                      </a:cxn>
                                      <a:cxn ang="0">
                                        <a:pos x="330" y="112"/>
                                      </a:cxn>
                                      <a:cxn ang="0">
                                        <a:pos x="347" y="129"/>
                                      </a:cxn>
                                      <a:cxn ang="0">
                                        <a:pos x="366" y="153"/>
                                      </a:cxn>
                                      <a:cxn ang="0">
                                        <a:pos x="376" y="175"/>
                                      </a:cxn>
                                      <a:cxn ang="0">
                                        <a:pos x="376" y="192"/>
                                      </a:cxn>
                                      <a:cxn ang="0">
                                        <a:pos x="376" y="202"/>
                                      </a:cxn>
                                      <a:cxn ang="0">
                                        <a:pos x="371" y="218"/>
                                      </a:cxn>
                                      <a:cxn ang="0">
                                        <a:pos x="361" y="234"/>
                                      </a:cxn>
                                      <a:cxn ang="0">
                                        <a:pos x="349" y="250"/>
                                      </a:cxn>
                                      <a:cxn ang="0">
                                        <a:pos x="332" y="271"/>
                                      </a:cxn>
                                      <a:cxn ang="0">
                                        <a:pos x="319" y="287"/>
                                      </a:cxn>
                                      <a:cxn ang="0">
                                        <a:pos x="307" y="306"/>
                                      </a:cxn>
                                      <a:cxn ang="0">
                                        <a:pos x="303" y="316"/>
                                      </a:cxn>
                                      <a:cxn ang="0">
                                        <a:pos x="302" y="323"/>
                                      </a:cxn>
                                      <a:cxn ang="0">
                                        <a:pos x="304" y="328"/>
                                      </a:cxn>
                                      <a:cxn ang="0">
                                        <a:pos x="310" y="331"/>
                                      </a:cxn>
                                      <a:cxn ang="0">
                                        <a:pos x="283" y="364"/>
                                      </a:cxn>
                                      <a:cxn ang="0">
                                        <a:pos x="280" y="357"/>
                                      </a:cxn>
                                      <a:cxn ang="0">
                                        <a:pos x="265" y="349"/>
                                      </a:cxn>
                                      <a:cxn ang="0">
                                        <a:pos x="248" y="344"/>
                                      </a:cxn>
                                      <a:cxn ang="0">
                                        <a:pos x="231" y="343"/>
                                      </a:cxn>
                                      <a:cxn ang="0">
                                        <a:pos x="213" y="346"/>
                                      </a:cxn>
                                      <a:cxn ang="0">
                                        <a:pos x="191" y="353"/>
                                      </a:cxn>
                                      <a:cxn ang="0">
                                        <a:pos x="164" y="362"/>
                                      </a:cxn>
                                      <a:cxn ang="0">
                                        <a:pos x="143" y="368"/>
                                      </a:cxn>
                                      <a:cxn ang="0">
                                        <a:pos x="128" y="368"/>
                                      </a:cxn>
                                      <a:cxn ang="0">
                                        <a:pos x="112" y="368"/>
                                      </a:cxn>
                                      <a:cxn ang="0">
                                        <a:pos x="97" y="364"/>
                                      </a:cxn>
                                      <a:cxn ang="0">
                                        <a:pos x="82" y="355"/>
                                      </a:cxn>
                                      <a:cxn ang="0">
                                        <a:pos x="71" y="343"/>
                                      </a:cxn>
                                      <a:cxn ang="0">
                                        <a:pos x="57" y="330"/>
                                      </a:cxn>
                                      <a:cxn ang="0">
                                        <a:pos x="40" y="309"/>
                                      </a:cxn>
                                      <a:cxn ang="0">
                                        <a:pos x="22" y="281"/>
                                      </a:cxn>
                                      <a:cxn ang="0">
                                        <a:pos x="10" y="254"/>
                                      </a:cxn>
                                      <a:cxn ang="0">
                                        <a:pos x="0" y="228"/>
                                      </a:cxn>
                                      <a:cxn ang="0">
                                        <a:pos x="0" y="210"/>
                                      </a:cxn>
                                      <a:cxn ang="0">
                                        <a:pos x="0" y="192"/>
                                      </a:cxn>
                                      <a:cxn ang="0">
                                        <a:pos x="5" y="158"/>
                                      </a:cxn>
                                      <a:cxn ang="0">
                                        <a:pos x="12" y="119"/>
                                      </a:cxn>
                                      <a:cxn ang="0">
                                        <a:pos x="24" y="89"/>
                                      </a:cxn>
                                      <a:cxn ang="0">
                                        <a:pos x="39" y="68"/>
                                      </a:cxn>
                                      <a:cxn ang="0">
                                        <a:pos x="55" y="49"/>
                                      </a:cxn>
                                    </a:cxnLst>
                                    <a:rect l="0" t="0" r="r" b="b"/>
                                    <a:pathLst>
                                      <a:path w="376" h="368">
                                        <a:moveTo>
                                          <a:pt x="55" y="49"/>
                                        </a:moveTo>
                                        <a:lnTo>
                                          <a:pt x="73" y="34"/>
                                        </a:lnTo>
                                        <a:lnTo>
                                          <a:pt x="91" y="20"/>
                                        </a:lnTo>
                                        <a:lnTo>
                                          <a:pt x="111" y="9"/>
                                        </a:lnTo>
                                        <a:lnTo>
                                          <a:pt x="135" y="2"/>
                                        </a:lnTo>
                                        <a:lnTo>
                                          <a:pt x="155" y="0"/>
                                        </a:lnTo>
                                        <a:lnTo>
                                          <a:pt x="180" y="0"/>
                                        </a:lnTo>
                                        <a:lnTo>
                                          <a:pt x="213" y="1"/>
                                        </a:lnTo>
                                        <a:lnTo>
                                          <a:pt x="247" y="9"/>
                                        </a:lnTo>
                                        <a:lnTo>
                                          <a:pt x="269" y="23"/>
                                        </a:lnTo>
                                        <a:lnTo>
                                          <a:pt x="283" y="44"/>
                                        </a:lnTo>
                                        <a:lnTo>
                                          <a:pt x="297" y="69"/>
                                        </a:lnTo>
                                        <a:lnTo>
                                          <a:pt x="314" y="92"/>
                                        </a:lnTo>
                                        <a:lnTo>
                                          <a:pt x="330" y="112"/>
                                        </a:lnTo>
                                        <a:lnTo>
                                          <a:pt x="347" y="129"/>
                                        </a:lnTo>
                                        <a:lnTo>
                                          <a:pt x="366" y="153"/>
                                        </a:lnTo>
                                        <a:lnTo>
                                          <a:pt x="376" y="175"/>
                                        </a:lnTo>
                                        <a:lnTo>
                                          <a:pt x="376" y="192"/>
                                        </a:lnTo>
                                        <a:lnTo>
                                          <a:pt x="376" y="202"/>
                                        </a:lnTo>
                                        <a:lnTo>
                                          <a:pt x="371" y="218"/>
                                        </a:lnTo>
                                        <a:lnTo>
                                          <a:pt x="361" y="234"/>
                                        </a:lnTo>
                                        <a:lnTo>
                                          <a:pt x="349" y="250"/>
                                        </a:lnTo>
                                        <a:lnTo>
                                          <a:pt x="332" y="271"/>
                                        </a:lnTo>
                                        <a:lnTo>
                                          <a:pt x="319" y="287"/>
                                        </a:lnTo>
                                        <a:lnTo>
                                          <a:pt x="307" y="306"/>
                                        </a:lnTo>
                                        <a:lnTo>
                                          <a:pt x="303" y="316"/>
                                        </a:lnTo>
                                        <a:lnTo>
                                          <a:pt x="302" y="323"/>
                                        </a:lnTo>
                                        <a:lnTo>
                                          <a:pt x="304" y="328"/>
                                        </a:lnTo>
                                        <a:lnTo>
                                          <a:pt x="310" y="331"/>
                                        </a:lnTo>
                                        <a:lnTo>
                                          <a:pt x="283" y="364"/>
                                        </a:lnTo>
                                        <a:lnTo>
                                          <a:pt x="280" y="357"/>
                                        </a:lnTo>
                                        <a:lnTo>
                                          <a:pt x="265" y="349"/>
                                        </a:lnTo>
                                        <a:lnTo>
                                          <a:pt x="248" y="344"/>
                                        </a:lnTo>
                                        <a:lnTo>
                                          <a:pt x="231" y="343"/>
                                        </a:lnTo>
                                        <a:lnTo>
                                          <a:pt x="213" y="346"/>
                                        </a:lnTo>
                                        <a:lnTo>
                                          <a:pt x="191" y="353"/>
                                        </a:lnTo>
                                        <a:lnTo>
                                          <a:pt x="164" y="362"/>
                                        </a:lnTo>
                                        <a:lnTo>
                                          <a:pt x="143" y="368"/>
                                        </a:lnTo>
                                        <a:lnTo>
                                          <a:pt x="128" y="368"/>
                                        </a:lnTo>
                                        <a:lnTo>
                                          <a:pt x="112" y="368"/>
                                        </a:lnTo>
                                        <a:lnTo>
                                          <a:pt x="97" y="364"/>
                                        </a:lnTo>
                                        <a:lnTo>
                                          <a:pt x="82" y="355"/>
                                        </a:lnTo>
                                        <a:lnTo>
                                          <a:pt x="71" y="343"/>
                                        </a:lnTo>
                                        <a:lnTo>
                                          <a:pt x="57" y="330"/>
                                        </a:lnTo>
                                        <a:lnTo>
                                          <a:pt x="40" y="309"/>
                                        </a:lnTo>
                                        <a:lnTo>
                                          <a:pt x="22" y="281"/>
                                        </a:lnTo>
                                        <a:lnTo>
                                          <a:pt x="10" y="254"/>
                                        </a:lnTo>
                                        <a:lnTo>
                                          <a:pt x="0" y="228"/>
                                        </a:lnTo>
                                        <a:lnTo>
                                          <a:pt x="0" y="210"/>
                                        </a:lnTo>
                                        <a:lnTo>
                                          <a:pt x="0" y="192"/>
                                        </a:lnTo>
                                        <a:lnTo>
                                          <a:pt x="5" y="158"/>
                                        </a:lnTo>
                                        <a:lnTo>
                                          <a:pt x="12" y="119"/>
                                        </a:lnTo>
                                        <a:lnTo>
                                          <a:pt x="24" y="89"/>
                                        </a:lnTo>
                                        <a:lnTo>
                                          <a:pt x="39" y="68"/>
                                        </a:lnTo>
                                        <a:lnTo>
                                          <a:pt x="55" y="49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C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26968" name="Group 34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735" y="1379"/>
                                <a:ext cx="37" cy="99"/>
                                <a:chOff x="3735" y="1379"/>
                                <a:chExt cx="37" cy="99"/>
                              </a:xfrm>
                            </p:grpSpPr>
                            <p:grpSp>
                              <p:nvGrpSpPr>
                                <p:cNvPr id="26969" name="Group 34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743" y="1379"/>
                                  <a:ext cx="21" cy="23"/>
                                  <a:chOff x="3743" y="1379"/>
                                  <a:chExt cx="21" cy="23"/>
                                </a:xfrm>
                              </p:grpSpPr>
                              <p:sp>
                                <p:nvSpPr>
                                  <p:cNvPr id="26970" name="Freeform 34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43" y="1379"/>
                                    <a:ext cx="21" cy="2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8" y="36"/>
                                      </a:cxn>
                                      <a:cxn ang="0">
                                        <a:pos x="28" y="24"/>
                                      </a:cxn>
                                      <a:cxn ang="0">
                                        <a:pos x="39" y="16"/>
                                      </a:cxn>
                                      <a:cxn ang="0">
                                        <a:pos x="52" y="8"/>
                                      </a:cxn>
                                      <a:cxn ang="0">
                                        <a:pos x="68" y="2"/>
                                      </a:cxn>
                                      <a:cxn ang="0">
                                        <a:pos x="80" y="0"/>
                                      </a:cxn>
                                      <a:cxn ang="0">
                                        <a:pos x="91" y="3"/>
                                      </a:cxn>
                                      <a:cxn ang="0">
                                        <a:pos x="101" y="10"/>
                                      </a:cxn>
                                      <a:cxn ang="0">
                                        <a:pos x="105" y="22"/>
                                      </a:cxn>
                                      <a:cxn ang="0">
                                        <a:pos x="107" y="34"/>
                                      </a:cxn>
                                      <a:cxn ang="0">
                                        <a:pos x="104" y="50"/>
                                      </a:cxn>
                                      <a:cxn ang="0">
                                        <a:pos x="97" y="65"/>
                                      </a:cxn>
                                      <a:cxn ang="0">
                                        <a:pos x="89" y="78"/>
                                      </a:cxn>
                                      <a:cxn ang="0">
                                        <a:pos x="79" y="90"/>
                                      </a:cxn>
                                      <a:cxn ang="0">
                                        <a:pos x="67" y="101"/>
                                      </a:cxn>
                                      <a:cxn ang="0">
                                        <a:pos x="53" y="111"/>
                                      </a:cxn>
                                      <a:cxn ang="0">
                                        <a:pos x="39" y="116"/>
                                      </a:cxn>
                                      <a:cxn ang="0">
                                        <a:pos x="26" y="117"/>
                                      </a:cxn>
                                      <a:cxn ang="0">
                                        <a:pos x="14" y="113"/>
                                      </a:cxn>
                                      <a:cxn ang="0">
                                        <a:pos x="7" y="103"/>
                                      </a:cxn>
                                      <a:cxn ang="0">
                                        <a:pos x="2" y="92"/>
                                      </a:cxn>
                                      <a:cxn ang="0">
                                        <a:pos x="0" y="78"/>
                                      </a:cxn>
                                      <a:cxn ang="0">
                                        <a:pos x="4" y="63"/>
                                      </a:cxn>
                                      <a:cxn ang="0">
                                        <a:pos x="8" y="51"/>
                                      </a:cxn>
                                      <a:cxn ang="0">
                                        <a:pos x="18" y="36"/>
                                      </a:cxn>
                                    </a:cxnLst>
                                    <a:rect l="0" t="0" r="r" b="b"/>
                                    <a:pathLst>
                                      <a:path w="107" h="117">
                                        <a:moveTo>
                                          <a:pt x="18" y="36"/>
                                        </a:moveTo>
                                        <a:lnTo>
                                          <a:pt x="28" y="24"/>
                                        </a:lnTo>
                                        <a:lnTo>
                                          <a:pt x="39" y="16"/>
                                        </a:lnTo>
                                        <a:lnTo>
                                          <a:pt x="52" y="8"/>
                                        </a:lnTo>
                                        <a:lnTo>
                                          <a:pt x="68" y="2"/>
                                        </a:lnTo>
                                        <a:lnTo>
                                          <a:pt x="80" y="0"/>
                                        </a:lnTo>
                                        <a:lnTo>
                                          <a:pt x="91" y="3"/>
                                        </a:lnTo>
                                        <a:lnTo>
                                          <a:pt x="101" y="10"/>
                                        </a:lnTo>
                                        <a:lnTo>
                                          <a:pt x="105" y="22"/>
                                        </a:lnTo>
                                        <a:lnTo>
                                          <a:pt x="107" y="34"/>
                                        </a:lnTo>
                                        <a:lnTo>
                                          <a:pt x="104" y="50"/>
                                        </a:lnTo>
                                        <a:lnTo>
                                          <a:pt x="97" y="65"/>
                                        </a:lnTo>
                                        <a:lnTo>
                                          <a:pt x="89" y="78"/>
                                        </a:lnTo>
                                        <a:lnTo>
                                          <a:pt x="79" y="90"/>
                                        </a:lnTo>
                                        <a:lnTo>
                                          <a:pt x="67" y="101"/>
                                        </a:lnTo>
                                        <a:lnTo>
                                          <a:pt x="53" y="111"/>
                                        </a:lnTo>
                                        <a:lnTo>
                                          <a:pt x="39" y="116"/>
                                        </a:lnTo>
                                        <a:lnTo>
                                          <a:pt x="26" y="117"/>
                                        </a:lnTo>
                                        <a:lnTo>
                                          <a:pt x="14" y="113"/>
                                        </a:lnTo>
                                        <a:lnTo>
                                          <a:pt x="7" y="103"/>
                                        </a:lnTo>
                                        <a:lnTo>
                                          <a:pt x="2" y="92"/>
                                        </a:lnTo>
                                        <a:lnTo>
                                          <a:pt x="0" y="78"/>
                                        </a:lnTo>
                                        <a:lnTo>
                                          <a:pt x="4" y="63"/>
                                        </a:lnTo>
                                        <a:lnTo>
                                          <a:pt x="8" y="51"/>
                                        </a:lnTo>
                                        <a:lnTo>
                                          <a:pt x="18" y="3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080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  <p:sp>
                                <p:nvSpPr>
                                  <p:cNvPr id="26971" name="Freeform 34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748" y="1383"/>
                                    <a:ext cx="11" cy="13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9" y="20"/>
                                      </a:cxn>
                                      <a:cxn ang="0">
                                        <a:pos x="14" y="14"/>
                                      </a:cxn>
                                      <a:cxn ang="0">
                                        <a:pos x="21" y="8"/>
                                      </a:cxn>
                                      <a:cxn ang="0">
                                        <a:pos x="27" y="5"/>
                                      </a:cxn>
                                      <a:cxn ang="0">
                                        <a:pos x="36" y="2"/>
                                      </a:cxn>
                                      <a:cxn ang="0">
                                        <a:pos x="42" y="0"/>
                                      </a:cxn>
                                      <a:cxn ang="0">
                                        <a:pos x="48" y="2"/>
                                      </a:cxn>
                                      <a:cxn ang="0">
                                        <a:pos x="53" y="6"/>
                                      </a:cxn>
                                      <a:cxn ang="0">
                                        <a:pos x="55" y="12"/>
                                      </a:cxn>
                                      <a:cxn ang="0">
                                        <a:pos x="56" y="19"/>
                                      </a:cxn>
                                      <a:cxn ang="0">
                                        <a:pos x="55" y="28"/>
                                      </a:cxn>
                                      <a:cxn ang="0">
                                        <a:pos x="52" y="37"/>
                                      </a:cxn>
                                      <a:cxn ang="0">
                                        <a:pos x="48" y="44"/>
                                      </a:cxn>
                                      <a:cxn ang="0">
                                        <a:pos x="42" y="50"/>
                                      </a:cxn>
                                      <a:cxn ang="0">
                                        <a:pos x="36" y="58"/>
                                      </a:cxn>
                                      <a:cxn ang="0">
                                        <a:pos x="28" y="62"/>
                                      </a:cxn>
                                      <a:cxn ang="0">
                                        <a:pos x="21" y="65"/>
                                      </a:cxn>
                                      <a:cxn ang="0">
                                        <a:pos x="14" y="65"/>
                                      </a:cxn>
                                      <a:cxn ang="0">
                                        <a:pos x="8" y="63"/>
                                      </a:cxn>
                                      <a:cxn ang="0">
                                        <a:pos x="3" y="58"/>
                                      </a:cxn>
                                      <a:cxn ang="0">
                                        <a:pos x="0" y="51"/>
                                      </a:cxn>
                                      <a:cxn ang="0">
                                        <a:pos x="0" y="44"/>
                                      </a:cxn>
                                      <a:cxn ang="0">
                                        <a:pos x="1" y="36"/>
                                      </a:cxn>
                                      <a:cxn ang="0">
                                        <a:pos x="3" y="28"/>
                                      </a:cxn>
                                      <a:cxn ang="0">
                                        <a:pos x="9" y="20"/>
                                      </a:cxn>
                                    </a:cxnLst>
                                    <a:rect l="0" t="0" r="r" b="b"/>
                                    <a:pathLst>
                                      <a:path w="56" h="65">
                                        <a:moveTo>
                                          <a:pt x="9" y="20"/>
                                        </a:moveTo>
                                        <a:lnTo>
                                          <a:pt x="14" y="14"/>
                                        </a:lnTo>
                                        <a:lnTo>
                                          <a:pt x="21" y="8"/>
                                        </a:lnTo>
                                        <a:lnTo>
                                          <a:pt x="27" y="5"/>
                                        </a:lnTo>
                                        <a:lnTo>
                                          <a:pt x="36" y="2"/>
                                        </a:lnTo>
                                        <a:lnTo>
                                          <a:pt x="42" y="0"/>
                                        </a:lnTo>
                                        <a:lnTo>
                                          <a:pt x="48" y="2"/>
                                        </a:lnTo>
                                        <a:lnTo>
                                          <a:pt x="53" y="6"/>
                                        </a:lnTo>
                                        <a:lnTo>
                                          <a:pt x="55" y="12"/>
                                        </a:lnTo>
                                        <a:lnTo>
                                          <a:pt x="56" y="19"/>
                                        </a:lnTo>
                                        <a:lnTo>
                                          <a:pt x="55" y="28"/>
                                        </a:lnTo>
                                        <a:lnTo>
                                          <a:pt x="52" y="37"/>
                                        </a:lnTo>
                                        <a:lnTo>
                                          <a:pt x="48" y="44"/>
                                        </a:lnTo>
                                        <a:lnTo>
                                          <a:pt x="42" y="50"/>
                                        </a:lnTo>
                                        <a:lnTo>
                                          <a:pt x="36" y="58"/>
                                        </a:lnTo>
                                        <a:lnTo>
                                          <a:pt x="28" y="62"/>
                                        </a:lnTo>
                                        <a:lnTo>
                                          <a:pt x="21" y="65"/>
                                        </a:lnTo>
                                        <a:lnTo>
                                          <a:pt x="14" y="65"/>
                                        </a:lnTo>
                                        <a:lnTo>
                                          <a:pt x="8" y="63"/>
                                        </a:lnTo>
                                        <a:lnTo>
                                          <a:pt x="3" y="58"/>
                                        </a:lnTo>
                                        <a:lnTo>
                                          <a:pt x="0" y="51"/>
                                        </a:lnTo>
                                        <a:lnTo>
                                          <a:pt x="0" y="44"/>
                                        </a:lnTo>
                                        <a:lnTo>
                                          <a:pt x="1" y="36"/>
                                        </a:lnTo>
                                        <a:lnTo>
                                          <a:pt x="3" y="28"/>
                                        </a:lnTo>
                                        <a:lnTo>
                                          <a:pt x="9" y="2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60006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it-IT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6972" name="Freeform 34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35" y="1426"/>
                                  <a:ext cx="21" cy="2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9" y="36"/>
                                    </a:cxn>
                                    <a:cxn ang="0">
                                      <a:pos x="78" y="25"/>
                                    </a:cxn>
                                    <a:cxn ang="0">
                                      <a:pos x="67" y="16"/>
                                    </a:cxn>
                                    <a:cxn ang="0">
                                      <a:pos x="55" y="8"/>
                                    </a:cxn>
                                    <a:cxn ang="0">
                                      <a:pos x="38" y="2"/>
                                    </a:cxn>
                                    <a:cxn ang="0">
                                      <a:pos x="27" y="0"/>
                                    </a:cxn>
                                    <a:cxn ang="0">
                                      <a:pos x="16" y="3"/>
                                    </a:cxn>
                                    <a:cxn ang="0">
                                      <a:pos x="6" y="11"/>
                                    </a:cxn>
                                    <a:cxn ang="0">
                                      <a:pos x="2" y="22"/>
                                    </a:cxn>
                                    <a:cxn ang="0">
                                      <a:pos x="0" y="34"/>
                                    </a:cxn>
                                    <a:cxn ang="0">
                                      <a:pos x="3" y="50"/>
                                    </a:cxn>
                                    <a:cxn ang="0">
                                      <a:pos x="9" y="65"/>
                                    </a:cxn>
                                    <a:cxn ang="0">
                                      <a:pos x="18" y="78"/>
                                    </a:cxn>
                                    <a:cxn ang="0">
                                      <a:pos x="28" y="89"/>
                                    </a:cxn>
                                    <a:cxn ang="0">
                                      <a:pos x="39" y="100"/>
                                    </a:cxn>
                                    <a:cxn ang="0">
                                      <a:pos x="53" y="110"/>
                                    </a:cxn>
                                    <a:cxn ang="0">
                                      <a:pos x="67" y="115"/>
                                    </a:cxn>
                                    <a:cxn ang="0">
                                      <a:pos x="80" y="116"/>
                                    </a:cxn>
                                    <a:cxn ang="0">
                                      <a:pos x="92" y="112"/>
                                    </a:cxn>
                                    <a:cxn ang="0">
                                      <a:pos x="100" y="102"/>
                                    </a:cxn>
                                    <a:cxn ang="0">
                                      <a:pos x="105" y="91"/>
                                    </a:cxn>
                                    <a:cxn ang="0">
                                      <a:pos x="106" y="78"/>
                                    </a:cxn>
                                    <a:cxn ang="0">
                                      <a:pos x="103" y="63"/>
                                    </a:cxn>
                                    <a:cxn ang="0">
                                      <a:pos x="99" y="51"/>
                                    </a:cxn>
                                    <a:cxn ang="0">
                                      <a:pos x="89" y="36"/>
                                    </a:cxn>
                                  </a:cxnLst>
                                  <a:rect l="0" t="0" r="r" b="b"/>
                                  <a:pathLst>
                                    <a:path w="106" h="116">
                                      <a:moveTo>
                                        <a:pt x="89" y="36"/>
                                      </a:moveTo>
                                      <a:lnTo>
                                        <a:pt x="78" y="25"/>
                                      </a:lnTo>
                                      <a:lnTo>
                                        <a:pt x="67" y="16"/>
                                      </a:lnTo>
                                      <a:lnTo>
                                        <a:pt x="55" y="8"/>
                                      </a:lnTo>
                                      <a:lnTo>
                                        <a:pt x="38" y="2"/>
                                      </a:lnTo>
                                      <a:lnTo>
                                        <a:pt x="27" y="0"/>
                                      </a:lnTo>
                                      <a:lnTo>
                                        <a:pt x="16" y="3"/>
                                      </a:lnTo>
                                      <a:lnTo>
                                        <a:pt x="6" y="11"/>
                                      </a:lnTo>
                                      <a:lnTo>
                                        <a:pt x="2" y="22"/>
                                      </a:lnTo>
                                      <a:lnTo>
                                        <a:pt x="0" y="34"/>
                                      </a:lnTo>
                                      <a:lnTo>
                                        <a:pt x="3" y="50"/>
                                      </a:lnTo>
                                      <a:lnTo>
                                        <a:pt x="9" y="65"/>
                                      </a:lnTo>
                                      <a:lnTo>
                                        <a:pt x="18" y="78"/>
                                      </a:lnTo>
                                      <a:lnTo>
                                        <a:pt x="28" y="89"/>
                                      </a:lnTo>
                                      <a:lnTo>
                                        <a:pt x="39" y="100"/>
                                      </a:lnTo>
                                      <a:lnTo>
                                        <a:pt x="53" y="110"/>
                                      </a:lnTo>
                                      <a:lnTo>
                                        <a:pt x="67" y="115"/>
                                      </a:lnTo>
                                      <a:lnTo>
                                        <a:pt x="80" y="116"/>
                                      </a:lnTo>
                                      <a:lnTo>
                                        <a:pt x="92" y="112"/>
                                      </a:lnTo>
                                      <a:lnTo>
                                        <a:pt x="100" y="102"/>
                                      </a:lnTo>
                                      <a:lnTo>
                                        <a:pt x="105" y="91"/>
                                      </a:lnTo>
                                      <a:lnTo>
                                        <a:pt x="106" y="78"/>
                                      </a:lnTo>
                                      <a:lnTo>
                                        <a:pt x="103" y="63"/>
                                      </a:lnTo>
                                      <a:lnTo>
                                        <a:pt x="99" y="51"/>
                                      </a:lnTo>
                                      <a:lnTo>
                                        <a:pt x="89" y="3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  <p:sp>
                              <p:nvSpPr>
                                <p:cNvPr id="26973" name="Freeform 34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753" y="1454"/>
                                  <a:ext cx="19" cy="2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3" y="38"/>
                                    </a:cxn>
                                    <a:cxn ang="0">
                                      <a:pos x="75" y="23"/>
                                    </a:cxn>
                                    <a:cxn ang="0">
                                      <a:pos x="66" y="11"/>
                                    </a:cxn>
                                    <a:cxn ang="0">
                                      <a:pos x="54" y="4"/>
                                    </a:cxn>
                                    <a:cxn ang="0">
                                      <a:pos x="39" y="0"/>
                                    </a:cxn>
                                    <a:cxn ang="0">
                                      <a:pos x="28" y="3"/>
                                    </a:cxn>
                                    <a:cxn ang="0">
                                      <a:pos x="19" y="10"/>
                                    </a:cxn>
                                    <a:cxn ang="0">
                                      <a:pos x="8" y="19"/>
                                    </a:cxn>
                                    <a:cxn ang="0">
                                      <a:pos x="2" y="30"/>
                                    </a:cxn>
                                    <a:cxn ang="0">
                                      <a:pos x="0" y="39"/>
                                    </a:cxn>
                                    <a:cxn ang="0">
                                      <a:pos x="1" y="50"/>
                                    </a:cxn>
                                    <a:cxn ang="0">
                                      <a:pos x="3" y="64"/>
                                    </a:cxn>
                                    <a:cxn ang="0">
                                      <a:pos x="11" y="80"/>
                                    </a:cxn>
                                    <a:cxn ang="0">
                                      <a:pos x="20" y="92"/>
                                    </a:cxn>
                                    <a:cxn ang="0">
                                      <a:pos x="29" y="103"/>
                                    </a:cxn>
                                    <a:cxn ang="0">
                                      <a:pos x="43" y="113"/>
                                    </a:cxn>
                                    <a:cxn ang="0">
                                      <a:pos x="57" y="118"/>
                                    </a:cxn>
                                    <a:cxn ang="0">
                                      <a:pos x="71" y="119"/>
                                    </a:cxn>
                                    <a:cxn ang="0">
                                      <a:pos x="82" y="115"/>
                                    </a:cxn>
                                    <a:cxn ang="0">
                                      <a:pos x="90" y="105"/>
                                    </a:cxn>
                                    <a:cxn ang="0">
                                      <a:pos x="95" y="94"/>
                                    </a:cxn>
                                    <a:cxn ang="0">
                                      <a:pos x="96" y="80"/>
                                    </a:cxn>
                                    <a:cxn ang="0">
                                      <a:pos x="93" y="65"/>
                                    </a:cxn>
                                    <a:cxn ang="0">
                                      <a:pos x="90" y="51"/>
                                    </a:cxn>
                                    <a:cxn ang="0">
                                      <a:pos x="83" y="38"/>
                                    </a:cxn>
                                  </a:cxnLst>
                                  <a:rect l="0" t="0" r="r" b="b"/>
                                  <a:pathLst>
                                    <a:path w="96" h="119">
                                      <a:moveTo>
                                        <a:pt x="83" y="38"/>
                                      </a:moveTo>
                                      <a:lnTo>
                                        <a:pt x="75" y="23"/>
                                      </a:lnTo>
                                      <a:lnTo>
                                        <a:pt x="66" y="11"/>
                                      </a:lnTo>
                                      <a:lnTo>
                                        <a:pt x="54" y="4"/>
                                      </a:lnTo>
                                      <a:lnTo>
                                        <a:pt x="39" y="0"/>
                                      </a:lnTo>
                                      <a:lnTo>
                                        <a:pt x="28" y="3"/>
                                      </a:lnTo>
                                      <a:lnTo>
                                        <a:pt x="19" y="10"/>
                                      </a:lnTo>
                                      <a:lnTo>
                                        <a:pt x="8" y="19"/>
                                      </a:lnTo>
                                      <a:lnTo>
                                        <a:pt x="2" y="30"/>
                                      </a:lnTo>
                                      <a:lnTo>
                                        <a:pt x="0" y="39"/>
                                      </a:lnTo>
                                      <a:lnTo>
                                        <a:pt x="1" y="50"/>
                                      </a:lnTo>
                                      <a:lnTo>
                                        <a:pt x="3" y="64"/>
                                      </a:lnTo>
                                      <a:lnTo>
                                        <a:pt x="11" y="80"/>
                                      </a:lnTo>
                                      <a:lnTo>
                                        <a:pt x="20" y="92"/>
                                      </a:lnTo>
                                      <a:lnTo>
                                        <a:pt x="29" y="103"/>
                                      </a:lnTo>
                                      <a:lnTo>
                                        <a:pt x="43" y="113"/>
                                      </a:lnTo>
                                      <a:lnTo>
                                        <a:pt x="57" y="118"/>
                                      </a:lnTo>
                                      <a:lnTo>
                                        <a:pt x="71" y="119"/>
                                      </a:lnTo>
                                      <a:lnTo>
                                        <a:pt x="82" y="115"/>
                                      </a:lnTo>
                                      <a:lnTo>
                                        <a:pt x="90" y="105"/>
                                      </a:lnTo>
                                      <a:lnTo>
                                        <a:pt x="95" y="94"/>
                                      </a:lnTo>
                                      <a:lnTo>
                                        <a:pt x="96" y="80"/>
                                      </a:lnTo>
                                      <a:lnTo>
                                        <a:pt x="93" y="65"/>
                                      </a:lnTo>
                                      <a:lnTo>
                                        <a:pt x="90" y="51"/>
                                      </a:lnTo>
                                      <a:lnTo>
                                        <a:pt x="83" y="3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000A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it-IT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26974" name="Group 3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801" y="1428"/>
                              <a:ext cx="137" cy="127"/>
                              <a:chOff x="3801" y="1428"/>
                              <a:chExt cx="137" cy="127"/>
                            </a:xfrm>
                          </p:grpSpPr>
                          <p:sp>
                            <p:nvSpPr>
                              <p:cNvPr id="26975" name="Freeform 35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33" y="1458"/>
                                <a:ext cx="80" cy="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" y="0"/>
                                  </a:cxn>
                                  <a:cxn ang="0">
                                    <a:pos x="3" y="36"/>
                                  </a:cxn>
                                  <a:cxn ang="0">
                                    <a:pos x="0" y="65"/>
                                  </a:cxn>
                                  <a:cxn ang="0">
                                    <a:pos x="6" y="97"/>
                                  </a:cxn>
                                  <a:cxn ang="0">
                                    <a:pos x="19" y="120"/>
                                  </a:cxn>
                                  <a:cxn ang="0">
                                    <a:pos x="35" y="134"/>
                                  </a:cxn>
                                  <a:cxn ang="0">
                                    <a:pos x="62" y="155"/>
                                  </a:cxn>
                                  <a:cxn ang="0">
                                    <a:pos x="89" y="171"/>
                                  </a:cxn>
                                  <a:cxn ang="0">
                                    <a:pos x="127" y="189"/>
                                  </a:cxn>
                                  <a:cxn ang="0">
                                    <a:pos x="169" y="204"/>
                                  </a:cxn>
                                  <a:cxn ang="0">
                                    <a:pos x="209" y="217"/>
                                  </a:cxn>
                                  <a:cxn ang="0">
                                    <a:pos x="251" y="231"/>
                                  </a:cxn>
                                  <a:cxn ang="0">
                                    <a:pos x="283" y="246"/>
                                  </a:cxn>
                                  <a:cxn ang="0">
                                    <a:pos x="316" y="265"/>
                                  </a:cxn>
                                  <a:cxn ang="0">
                                    <a:pos x="347" y="287"/>
                                  </a:cxn>
                                  <a:cxn ang="0">
                                    <a:pos x="374" y="310"/>
                                  </a:cxn>
                                  <a:cxn ang="0">
                                    <a:pos x="400" y="338"/>
                                  </a:cxn>
                                </a:cxnLst>
                                <a:rect l="0" t="0" r="r" b="b"/>
                                <a:pathLst>
                                  <a:path w="400" h="338">
                                    <a:moveTo>
                                      <a:pt x="10" y="0"/>
                                    </a:moveTo>
                                    <a:lnTo>
                                      <a:pt x="3" y="3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6" y="97"/>
                                    </a:lnTo>
                                    <a:lnTo>
                                      <a:pt x="19" y="120"/>
                                    </a:lnTo>
                                    <a:lnTo>
                                      <a:pt x="35" y="134"/>
                                    </a:lnTo>
                                    <a:lnTo>
                                      <a:pt x="62" y="155"/>
                                    </a:lnTo>
                                    <a:lnTo>
                                      <a:pt x="89" y="171"/>
                                    </a:lnTo>
                                    <a:lnTo>
                                      <a:pt x="127" y="189"/>
                                    </a:lnTo>
                                    <a:lnTo>
                                      <a:pt x="169" y="204"/>
                                    </a:lnTo>
                                    <a:lnTo>
                                      <a:pt x="209" y="217"/>
                                    </a:lnTo>
                                    <a:lnTo>
                                      <a:pt x="251" y="231"/>
                                    </a:lnTo>
                                    <a:lnTo>
                                      <a:pt x="283" y="246"/>
                                    </a:lnTo>
                                    <a:lnTo>
                                      <a:pt x="316" y="265"/>
                                    </a:lnTo>
                                    <a:lnTo>
                                      <a:pt x="347" y="287"/>
                                    </a:lnTo>
                                    <a:lnTo>
                                      <a:pt x="374" y="310"/>
                                    </a:lnTo>
                                    <a:lnTo>
                                      <a:pt x="400" y="338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976" name="Freeform 35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1" y="1472"/>
                                <a:ext cx="94" cy="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35" y="9"/>
                                  </a:cxn>
                                  <a:cxn ang="0">
                                    <a:pos x="68" y="18"/>
                                  </a:cxn>
                                  <a:cxn ang="0">
                                    <a:pos x="100" y="31"/>
                                  </a:cxn>
                                  <a:cxn ang="0">
                                    <a:pos x="123" y="45"/>
                                  </a:cxn>
                                  <a:cxn ang="0">
                                    <a:pos x="142" y="68"/>
                                  </a:cxn>
                                  <a:cxn ang="0">
                                    <a:pos x="158" y="97"/>
                                  </a:cxn>
                                  <a:cxn ang="0">
                                    <a:pos x="168" y="123"/>
                                  </a:cxn>
                                  <a:cxn ang="0">
                                    <a:pos x="178" y="155"/>
                                  </a:cxn>
                                  <a:cxn ang="0">
                                    <a:pos x="189" y="192"/>
                                  </a:cxn>
                                  <a:cxn ang="0">
                                    <a:pos x="203" y="224"/>
                                  </a:cxn>
                                  <a:cxn ang="0">
                                    <a:pos x="223" y="254"/>
                                  </a:cxn>
                                  <a:cxn ang="0">
                                    <a:pos x="246" y="286"/>
                                  </a:cxn>
                                  <a:cxn ang="0">
                                    <a:pos x="266" y="309"/>
                                  </a:cxn>
                                  <a:cxn ang="0">
                                    <a:pos x="295" y="332"/>
                                  </a:cxn>
                                  <a:cxn ang="0">
                                    <a:pos x="325" y="351"/>
                                  </a:cxn>
                                  <a:cxn ang="0">
                                    <a:pos x="361" y="367"/>
                                  </a:cxn>
                                  <a:cxn ang="0">
                                    <a:pos x="402" y="385"/>
                                  </a:cxn>
                                  <a:cxn ang="0">
                                    <a:pos x="437" y="399"/>
                                  </a:cxn>
                                  <a:cxn ang="0">
                                    <a:pos x="467" y="412"/>
                                  </a:cxn>
                                </a:cxnLst>
                                <a:rect l="0" t="0" r="r" b="b"/>
                                <a:pathLst>
                                  <a:path w="467" h="412">
                                    <a:moveTo>
                                      <a:pt x="0" y="0"/>
                                    </a:moveTo>
                                    <a:lnTo>
                                      <a:pt x="35" y="9"/>
                                    </a:lnTo>
                                    <a:lnTo>
                                      <a:pt x="68" y="18"/>
                                    </a:lnTo>
                                    <a:lnTo>
                                      <a:pt x="100" y="31"/>
                                    </a:lnTo>
                                    <a:lnTo>
                                      <a:pt x="123" y="45"/>
                                    </a:lnTo>
                                    <a:lnTo>
                                      <a:pt x="142" y="68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78" y="155"/>
                                    </a:lnTo>
                                    <a:lnTo>
                                      <a:pt x="189" y="192"/>
                                    </a:lnTo>
                                    <a:lnTo>
                                      <a:pt x="203" y="224"/>
                                    </a:lnTo>
                                    <a:lnTo>
                                      <a:pt x="223" y="254"/>
                                    </a:lnTo>
                                    <a:lnTo>
                                      <a:pt x="246" y="286"/>
                                    </a:lnTo>
                                    <a:lnTo>
                                      <a:pt x="266" y="309"/>
                                    </a:lnTo>
                                    <a:lnTo>
                                      <a:pt x="295" y="332"/>
                                    </a:lnTo>
                                    <a:lnTo>
                                      <a:pt x="325" y="351"/>
                                    </a:lnTo>
                                    <a:lnTo>
                                      <a:pt x="361" y="367"/>
                                    </a:lnTo>
                                    <a:lnTo>
                                      <a:pt x="402" y="385"/>
                                    </a:lnTo>
                                    <a:lnTo>
                                      <a:pt x="437" y="399"/>
                                    </a:lnTo>
                                    <a:lnTo>
                                      <a:pt x="467" y="412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6977" name="Freeform 35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808" y="1428"/>
                                <a:ext cx="130" cy="12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0"/>
                                  </a:cxn>
                                  <a:cxn ang="0">
                                    <a:pos x="8" y="43"/>
                                  </a:cxn>
                                  <a:cxn ang="0">
                                    <a:pos x="20" y="87"/>
                                  </a:cxn>
                                  <a:cxn ang="0">
                                    <a:pos x="37" y="135"/>
                                  </a:cxn>
                                  <a:cxn ang="0">
                                    <a:pos x="58" y="172"/>
                                  </a:cxn>
                                  <a:cxn ang="0">
                                    <a:pos x="88" y="213"/>
                                  </a:cxn>
                                  <a:cxn ang="0">
                                    <a:pos x="110" y="249"/>
                                  </a:cxn>
                                  <a:cxn ang="0">
                                    <a:pos x="136" y="294"/>
                                  </a:cxn>
                                  <a:cxn ang="0">
                                    <a:pos x="166" y="345"/>
                                  </a:cxn>
                                  <a:cxn ang="0">
                                    <a:pos x="186" y="374"/>
                                  </a:cxn>
                                  <a:cxn ang="0">
                                    <a:pos x="210" y="404"/>
                                  </a:cxn>
                                  <a:cxn ang="0">
                                    <a:pos x="238" y="435"/>
                                  </a:cxn>
                                  <a:cxn ang="0">
                                    <a:pos x="274" y="468"/>
                                  </a:cxn>
                                  <a:cxn ang="0">
                                    <a:pos x="320" y="507"/>
                                  </a:cxn>
                                  <a:cxn ang="0">
                                    <a:pos x="361" y="538"/>
                                  </a:cxn>
                                  <a:cxn ang="0">
                                    <a:pos x="407" y="564"/>
                                  </a:cxn>
                                  <a:cxn ang="0">
                                    <a:pos x="456" y="586"/>
                                  </a:cxn>
                                  <a:cxn ang="0">
                                    <a:pos x="511" y="607"/>
                                  </a:cxn>
                                  <a:cxn ang="0">
                                    <a:pos x="554" y="619"/>
                                  </a:cxn>
                                  <a:cxn ang="0">
                                    <a:pos x="604" y="628"/>
                                  </a:cxn>
                                  <a:cxn ang="0">
                                    <a:pos x="651" y="633"/>
                                  </a:cxn>
                                </a:cxnLst>
                                <a:rect l="0" t="0" r="r" b="b"/>
                                <a:pathLst>
                                  <a:path w="651" h="633">
                                    <a:moveTo>
                                      <a:pt x="0" y="0"/>
                                    </a:moveTo>
                                    <a:lnTo>
                                      <a:pt x="8" y="43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37" y="135"/>
                                    </a:lnTo>
                                    <a:lnTo>
                                      <a:pt x="58" y="172"/>
                                    </a:lnTo>
                                    <a:lnTo>
                                      <a:pt x="88" y="213"/>
                                    </a:lnTo>
                                    <a:lnTo>
                                      <a:pt x="110" y="249"/>
                                    </a:lnTo>
                                    <a:lnTo>
                                      <a:pt x="136" y="294"/>
                                    </a:lnTo>
                                    <a:lnTo>
                                      <a:pt x="166" y="345"/>
                                    </a:lnTo>
                                    <a:lnTo>
                                      <a:pt x="186" y="374"/>
                                    </a:lnTo>
                                    <a:lnTo>
                                      <a:pt x="210" y="404"/>
                                    </a:lnTo>
                                    <a:lnTo>
                                      <a:pt x="238" y="435"/>
                                    </a:lnTo>
                                    <a:lnTo>
                                      <a:pt x="274" y="468"/>
                                    </a:lnTo>
                                    <a:lnTo>
                                      <a:pt x="320" y="507"/>
                                    </a:lnTo>
                                    <a:lnTo>
                                      <a:pt x="361" y="538"/>
                                    </a:lnTo>
                                    <a:lnTo>
                                      <a:pt x="407" y="564"/>
                                    </a:lnTo>
                                    <a:lnTo>
                                      <a:pt x="456" y="586"/>
                                    </a:lnTo>
                                    <a:lnTo>
                                      <a:pt x="511" y="607"/>
                                    </a:lnTo>
                                    <a:lnTo>
                                      <a:pt x="554" y="619"/>
                                    </a:lnTo>
                                    <a:lnTo>
                                      <a:pt x="604" y="628"/>
                                    </a:lnTo>
                                    <a:lnTo>
                                      <a:pt x="651" y="633"/>
                                    </a:lnTo>
                                  </a:path>
                                </a:pathLst>
                              </a:custGeom>
                              <a:noFill/>
                              <a:ln w="4763">
                                <a:solidFill>
                                  <a:srgbClr val="FFC0C0"/>
                                </a:solidFill>
                                <a:prstDash val="solid"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26978" name="Group 3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8" y="1425"/>
                        <a:ext cx="197" cy="160"/>
                        <a:chOff x="3838" y="1425"/>
                        <a:chExt cx="197" cy="160"/>
                      </a:xfrm>
                    </p:grpSpPr>
                    <p:grpSp>
                      <p:nvGrpSpPr>
                        <p:cNvPr id="26979" name="Group 3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13" y="1506"/>
                          <a:ext cx="121" cy="79"/>
                          <a:chOff x="3913" y="1506"/>
                          <a:chExt cx="121" cy="79"/>
                        </a:xfrm>
                      </p:grpSpPr>
                      <p:grpSp>
                        <p:nvGrpSpPr>
                          <p:cNvPr id="26980" name="Group 35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86" y="1506"/>
                            <a:ext cx="48" cy="39"/>
                            <a:chOff x="3986" y="1506"/>
                            <a:chExt cx="48" cy="39"/>
                          </a:xfrm>
                        </p:grpSpPr>
                        <p:sp>
                          <p:nvSpPr>
                            <p:cNvPr id="26981" name="Freeform 3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06" y="1508"/>
                              <a:ext cx="6" cy="2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5" y="0"/>
                                </a:cxn>
                                <a:cxn ang="0">
                                  <a:pos x="23" y="22"/>
                                </a:cxn>
                                <a:cxn ang="0">
                                  <a:pos x="29" y="54"/>
                                </a:cxn>
                                <a:cxn ang="0">
                                  <a:pos x="26" y="73"/>
                                </a:cxn>
                                <a:cxn ang="0">
                                  <a:pos x="12" y="93"/>
                                </a:cxn>
                                <a:cxn ang="0">
                                  <a:pos x="0" y="106"/>
                                </a:cxn>
                              </a:cxnLst>
                              <a:rect l="0" t="0" r="r" b="b"/>
                              <a:pathLst>
                                <a:path w="29" h="106">
                                  <a:moveTo>
                                    <a:pt x="15" y="0"/>
                                  </a:moveTo>
                                  <a:lnTo>
                                    <a:pt x="23" y="22"/>
                                  </a:lnTo>
                                  <a:lnTo>
                                    <a:pt x="29" y="54"/>
                                  </a:lnTo>
                                  <a:lnTo>
                                    <a:pt x="26" y="73"/>
                                  </a:lnTo>
                                  <a:lnTo>
                                    <a:pt x="12" y="93"/>
                                  </a:lnTo>
                                  <a:lnTo>
                                    <a:pt x="0" y="106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82" name="Freeform 3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86" y="1517"/>
                              <a:ext cx="26" cy="2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2" y="5"/>
                                </a:cxn>
                                <a:cxn ang="0">
                                  <a:pos x="64" y="12"/>
                                </a:cxn>
                                <a:cxn ang="0">
                                  <a:pos x="79" y="22"/>
                                </a:cxn>
                                <a:cxn ang="0">
                                  <a:pos x="94" y="42"/>
                                </a:cxn>
                                <a:cxn ang="0">
                                  <a:pos x="97" y="65"/>
                                </a:cxn>
                                <a:cxn ang="0">
                                  <a:pos x="110" y="89"/>
                                </a:cxn>
                                <a:cxn ang="0">
                                  <a:pos x="122" y="115"/>
                                </a:cxn>
                                <a:cxn ang="0">
                                  <a:pos x="131" y="144"/>
                                </a:cxn>
                              </a:cxnLst>
                              <a:rect l="0" t="0" r="r" b="b"/>
                              <a:pathLst>
                                <a:path w="131" h="144">
                                  <a:moveTo>
                                    <a:pt x="0" y="0"/>
                                  </a:moveTo>
                                  <a:lnTo>
                                    <a:pt x="32" y="5"/>
                                  </a:lnTo>
                                  <a:lnTo>
                                    <a:pt x="64" y="12"/>
                                  </a:lnTo>
                                  <a:lnTo>
                                    <a:pt x="79" y="22"/>
                                  </a:lnTo>
                                  <a:lnTo>
                                    <a:pt x="94" y="42"/>
                                  </a:lnTo>
                                  <a:lnTo>
                                    <a:pt x="97" y="65"/>
                                  </a:lnTo>
                                  <a:lnTo>
                                    <a:pt x="110" y="89"/>
                                  </a:lnTo>
                                  <a:lnTo>
                                    <a:pt x="122" y="115"/>
                                  </a:lnTo>
                                  <a:lnTo>
                                    <a:pt x="131" y="144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83" name="Freeform 3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24" y="1506"/>
                              <a:ext cx="10" cy="3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4"/>
                                </a:cxn>
                                <a:cxn ang="0">
                                  <a:pos x="2" y="115"/>
                                </a:cxn>
                                <a:cxn ang="0">
                                  <a:pos x="6" y="144"/>
                                </a:cxn>
                                <a:cxn ang="0">
                                  <a:pos x="18" y="158"/>
                                </a:cxn>
                                <a:cxn ang="0">
                                  <a:pos x="47" y="170"/>
                                </a:cxn>
                                <a:cxn ang="0">
                                  <a:pos x="47" y="0"/>
                                </a:cxn>
                              </a:cxnLst>
                              <a:rect l="0" t="0" r="r" b="b"/>
                              <a:pathLst>
                                <a:path w="47" h="170">
                                  <a:moveTo>
                                    <a:pt x="0" y="84"/>
                                  </a:moveTo>
                                  <a:lnTo>
                                    <a:pt x="2" y="115"/>
                                  </a:lnTo>
                                  <a:lnTo>
                                    <a:pt x="6" y="144"/>
                                  </a:lnTo>
                                  <a:lnTo>
                                    <a:pt x="18" y="158"/>
                                  </a:lnTo>
                                  <a:lnTo>
                                    <a:pt x="47" y="170"/>
                                  </a:lnTo>
                                  <a:lnTo>
                                    <a:pt x="47" y="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26984" name="Group 3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13" y="1560"/>
                            <a:ext cx="65" cy="25"/>
                            <a:chOff x="3913" y="1560"/>
                            <a:chExt cx="65" cy="25"/>
                          </a:xfrm>
                        </p:grpSpPr>
                        <p:sp>
                          <p:nvSpPr>
                            <p:cNvPr id="26985" name="Freeform 3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37" y="1564"/>
                              <a:ext cx="38" cy="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45" y="13"/>
                                </a:cxn>
                                <a:cxn ang="0">
                                  <a:pos x="84" y="22"/>
                                </a:cxn>
                                <a:cxn ang="0">
                                  <a:pos x="130" y="25"/>
                                </a:cxn>
                                <a:cxn ang="0">
                                  <a:pos x="189" y="16"/>
                                </a:cxn>
                              </a:cxnLst>
                              <a:rect l="0" t="0" r="r" b="b"/>
                              <a:pathLst>
                                <a:path w="189" h="25">
                                  <a:moveTo>
                                    <a:pt x="0" y="0"/>
                                  </a:moveTo>
                                  <a:lnTo>
                                    <a:pt x="45" y="13"/>
                                  </a:lnTo>
                                  <a:lnTo>
                                    <a:pt x="84" y="22"/>
                                  </a:lnTo>
                                  <a:lnTo>
                                    <a:pt x="130" y="25"/>
                                  </a:lnTo>
                                  <a:lnTo>
                                    <a:pt x="189" y="16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86" name="Freeform 3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3" y="1560"/>
                              <a:ext cx="8" cy="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22" y="21"/>
                                </a:cxn>
                                <a:cxn ang="0">
                                  <a:pos x="36" y="44"/>
                                </a:cxn>
                              </a:cxnLst>
                              <a:rect l="0" t="0" r="r" b="b"/>
                              <a:pathLst>
                                <a:path w="36" h="44">
                                  <a:moveTo>
                                    <a:pt x="0" y="0"/>
                                  </a:moveTo>
                                  <a:lnTo>
                                    <a:pt x="22" y="21"/>
                                  </a:lnTo>
                                  <a:lnTo>
                                    <a:pt x="36" y="44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87" name="Freeform 3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13" y="1578"/>
                              <a:ext cx="47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61" y="10"/>
                                </a:cxn>
                                <a:cxn ang="0">
                                  <a:pos x="122" y="17"/>
                                </a:cxn>
                                <a:cxn ang="0">
                                  <a:pos x="177" y="26"/>
                                </a:cxn>
                                <a:cxn ang="0">
                                  <a:pos x="232" y="37"/>
                                </a:cxn>
                              </a:cxnLst>
                              <a:rect l="0" t="0" r="r" b="b"/>
                              <a:pathLst>
                                <a:path w="232" h="37">
                                  <a:moveTo>
                                    <a:pt x="0" y="0"/>
                                  </a:moveTo>
                                  <a:lnTo>
                                    <a:pt x="61" y="10"/>
                                  </a:lnTo>
                                  <a:lnTo>
                                    <a:pt x="122" y="17"/>
                                  </a:lnTo>
                                  <a:lnTo>
                                    <a:pt x="177" y="26"/>
                                  </a:lnTo>
                                  <a:lnTo>
                                    <a:pt x="232" y="37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88" name="Freeform 3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4" y="1577"/>
                              <a:ext cx="14" cy="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2" y="2"/>
                                </a:cxn>
                                <a:cxn ang="0">
                                  <a:pos x="53" y="8"/>
                                </a:cxn>
                                <a:cxn ang="0">
                                  <a:pos x="69" y="25"/>
                                </a:cxn>
                              </a:cxnLst>
                              <a:rect l="0" t="0" r="r" b="b"/>
                              <a:pathLst>
                                <a:path w="69" h="25">
                                  <a:moveTo>
                                    <a:pt x="0" y="0"/>
                                  </a:moveTo>
                                  <a:lnTo>
                                    <a:pt x="32" y="2"/>
                                  </a:lnTo>
                                  <a:lnTo>
                                    <a:pt x="53" y="8"/>
                                  </a:lnTo>
                                  <a:lnTo>
                                    <a:pt x="69" y="25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89" name="Line 3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973" y="1575"/>
                              <a:ext cx="5" cy="9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8080FF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grpSp>
                      <p:nvGrpSpPr>
                        <p:cNvPr id="26990" name="Group 3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38" y="1425"/>
                          <a:ext cx="197" cy="160"/>
                          <a:chOff x="3838" y="1425"/>
                          <a:chExt cx="197" cy="160"/>
                        </a:xfrm>
                      </p:grpSpPr>
                      <p:grpSp>
                        <p:nvGrpSpPr>
                          <p:cNvPr id="26991" name="Group 3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51" y="1435"/>
                            <a:ext cx="184" cy="150"/>
                            <a:chOff x="3851" y="1435"/>
                            <a:chExt cx="184" cy="150"/>
                          </a:xfrm>
                        </p:grpSpPr>
                        <p:sp>
                          <p:nvSpPr>
                            <p:cNvPr id="26992" name="Freeform 3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51" y="1435"/>
                              <a:ext cx="184" cy="11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6" y="16"/>
                                </a:cxn>
                                <a:cxn ang="0">
                                  <a:pos x="72" y="26"/>
                                </a:cxn>
                                <a:cxn ang="0">
                                  <a:pos x="114" y="32"/>
                                </a:cxn>
                                <a:cxn ang="0">
                                  <a:pos x="149" y="32"/>
                                </a:cxn>
                                <a:cxn ang="0">
                                  <a:pos x="195" y="35"/>
                                </a:cxn>
                                <a:cxn ang="0">
                                  <a:pos x="226" y="45"/>
                                </a:cxn>
                                <a:cxn ang="0">
                                  <a:pos x="256" y="57"/>
                                </a:cxn>
                                <a:cxn ang="0">
                                  <a:pos x="291" y="80"/>
                                </a:cxn>
                                <a:cxn ang="0">
                                  <a:pos x="324" y="108"/>
                                </a:cxn>
                                <a:cxn ang="0">
                                  <a:pos x="368" y="146"/>
                                </a:cxn>
                                <a:cxn ang="0">
                                  <a:pos x="401" y="175"/>
                                </a:cxn>
                                <a:cxn ang="0">
                                  <a:pos x="451" y="228"/>
                                </a:cxn>
                                <a:cxn ang="0">
                                  <a:pos x="506" y="280"/>
                                </a:cxn>
                                <a:cxn ang="0">
                                  <a:pos x="552" y="327"/>
                                </a:cxn>
                                <a:cxn ang="0">
                                  <a:pos x="601" y="382"/>
                                </a:cxn>
                                <a:cxn ang="0">
                                  <a:pos x="654" y="439"/>
                                </a:cxn>
                                <a:cxn ang="0">
                                  <a:pos x="699" y="481"/>
                                </a:cxn>
                                <a:cxn ang="0">
                                  <a:pos x="745" y="521"/>
                                </a:cxn>
                                <a:cxn ang="0">
                                  <a:pos x="783" y="546"/>
                                </a:cxn>
                                <a:cxn ang="0">
                                  <a:pos x="823" y="566"/>
                                </a:cxn>
                                <a:cxn ang="0">
                                  <a:pos x="856" y="588"/>
                                </a:cxn>
                                <a:cxn ang="0">
                                  <a:pos x="877" y="595"/>
                                </a:cxn>
                                <a:cxn ang="0">
                                  <a:pos x="897" y="591"/>
                                </a:cxn>
                                <a:cxn ang="0">
                                  <a:pos x="913" y="579"/>
                                </a:cxn>
                                <a:cxn ang="0">
                                  <a:pos x="922" y="559"/>
                                </a:cxn>
                                <a:cxn ang="0">
                                  <a:pos x="924" y="517"/>
                                </a:cxn>
                                <a:cxn ang="0">
                                  <a:pos x="919" y="475"/>
                                </a:cxn>
                              </a:cxnLst>
                              <a:rect l="0" t="0" r="r" b="b"/>
                              <a:pathLst>
                                <a:path w="924" h="595">
                                  <a:moveTo>
                                    <a:pt x="0" y="0"/>
                                  </a:moveTo>
                                  <a:lnTo>
                                    <a:pt x="36" y="16"/>
                                  </a:lnTo>
                                  <a:lnTo>
                                    <a:pt x="72" y="26"/>
                                  </a:lnTo>
                                  <a:lnTo>
                                    <a:pt x="114" y="32"/>
                                  </a:lnTo>
                                  <a:lnTo>
                                    <a:pt x="149" y="32"/>
                                  </a:lnTo>
                                  <a:lnTo>
                                    <a:pt x="195" y="35"/>
                                  </a:lnTo>
                                  <a:lnTo>
                                    <a:pt x="226" y="45"/>
                                  </a:lnTo>
                                  <a:lnTo>
                                    <a:pt x="256" y="57"/>
                                  </a:lnTo>
                                  <a:lnTo>
                                    <a:pt x="291" y="80"/>
                                  </a:lnTo>
                                  <a:lnTo>
                                    <a:pt x="324" y="108"/>
                                  </a:lnTo>
                                  <a:lnTo>
                                    <a:pt x="368" y="146"/>
                                  </a:lnTo>
                                  <a:lnTo>
                                    <a:pt x="401" y="175"/>
                                  </a:lnTo>
                                  <a:lnTo>
                                    <a:pt x="451" y="228"/>
                                  </a:lnTo>
                                  <a:lnTo>
                                    <a:pt x="506" y="280"/>
                                  </a:lnTo>
                                  <a:lnTo>
                                    <a:pt x="552" y="327"/>
                                  </a:lnTo>
                                  <a:lnTo>
                                    <a:pt x="601" y="382"/>
                                  </a:lnTo>
                                  <a:lnTo>
                                    <a:pt x="654" y="439"/>
                                  </a:lnTo>
                                  <a:lnTo>
                                    <a:pt x="699" y="481"/>
                                  </a:lnTo>
                                  <a:lnTo>
                                    <a:pt x="745" y="521"/>
                                  </a:lnTo>
                                  <a:lnTo>
                                    <a:pt x="783" y="546"/>
                                  </a:lnTo>
                                  <a:lnTo>
                                    <a:pt x="823" y="566"/>
                                  </a:lnTo>
                                  <a:lnTo>
                                    <a:pt x="856" y="588"/>
                                  </a:lnTo>
                                  <a:lnTo>
                                    <a:pt x="877" y="595"/>
                                  </a:lnTo>
                                  <a:lnTo>
                                    <a:pt x="897" y="591"/>
                                  </a:lnTo>
                                  <a:lnTo>
                                    <a:pt x="913" y="579"/>
                                  </a:lnTo>
                                  <a:lnTo>
                                    <a:pt x="922" y="559"/>
                                  </a:lnTo>
                                  <a:lnTo>
                                    <a:pt x="924" y="517"/>
                                  </a:lnTo>
                                  <a:lnTo>
                                    <a:pt x="919" y="475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93" name="Freeform 3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80" y="1441"/>
                              <a:ext cx="104" cy="14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9" y="63"/>
                                </a:cxn>
                                <a:cxn ang="0">
                                  <a:pos x="39" y="122"/>
                                </a:cxn>
                                <a:cxn ang="0">
                                  <a:pos x="57" y="163"/>
                                </a:cxn>
                                <a:cxn ang="0">
                                  <a:pos x="87" y="212"/>
                                </a:cxn>
                                <a:cxn ang="0">
                                  <a:pos x="125" y="269"/>
                                </a:cxn>
                                <a:cxn ang="0">
                                  <a:pos x="158" y="315"/>
                                </a:cxn>
                                <a:cxn ang="0">
                                  <a:pos x="192" y="362"/>
                                </a:cxn>
                                <a:cxn ang="0">
                                  <a:pos x="231" y="417"/>
                                </a:cxn>
                                <a:cxn ang="0">
                                  <a:pos x="257" y="452"/>
                                </a:cxn>
                                <a:cxn ang="0">
                                  <a:pos x="283" y="473"/>
                                </a:cxn>
                                <a:cxn ang="0">
                                  <a:pos x="315" y="494"/>
                                </a:cxn>
                                <a:cxn ang="0">
                                  <a:pos x="339" y="514"/>
                                </a:cxn>
                                <a:cxn ang="0">
                                  <a:pos x="364" y="542"/>
                                </a:cxn>
                                <a:cxn ang="0">
                                  <a:pos x="396" y="569"/>
                                </a:cxn>
                                <a:cxn ang="0">
                                  <a:pos x="428" y="594"/>
                                </a:cxn>
                                <a:cxn ang="0">
                                  <a:pos x="458" y="614"/>
                                </a:cxn>
                                <a:cxn ang="0">
                                  <a:pos x="490" y="639"/>
                                </a:cxn>
                                <a:cxn ang="0">
                                  <a:pos x="511" y="659"/>
                                </a:cxn>
                                <a:cxn ang="0">
                                  <a:pos x="521" y="678"/>
                                </a:cxn>
                                <a:cxn ang="0">
                                  <a:pos x="518" y="702"/>
                                </a:cxn>
                                <a:cxn ang="0">
                                  <a:pos x="505" y="709"/>
                                </a:cxn>
                                <a:cxn ang="0">
                                  <a:pos x="474" y="716"/>
                                </a:cxn>
                                <a:cxn ang="0">
                                  <a:pos x="442" y="720"/>
                                </a:cxn>
                                <a:cxn ang="0">
                                  <a:pos x="406" y="718"/>
                                </a:cxn>
                              </a:cxnLst>
                              <a:rect l="0" t="0" r="r" b="b"/>
                              <a:pathLst>
                                <a:path w="521" h="720">
                                  <a:moveTo>
                                    <a:pt x="0" y="0"/>
                                  </a:moveTo>
                                  <a:lnTo>
                                    <a:pt x="19" y="63"/>
                                  </a:lnTo>
                                  <a:lnTo>
                                    <a:pt x="39" y="122"/>
                                  </a:lnTo>
                                  <a:lnTo>
                                    <a:pt x="57" y="163"/>
                                  </a:lnTo>
                                  <a:lnTo>
                                    <a:pt x="87" y="212"/>
                                  </a:lnTo>
                                  <a:lnTo>
                                    <a:pt x="125" y="269"/>
                                  </a:lnTo>
                                  <a:lnTo>
                                    <a:pt x="158" y="315"/>
                                  </a:lnTo>
                                  <a:lnTo>
                                    <a:pt x="192" y="362"/>
                                  </a:lnTo>
                                  <a:lnTo>
                                    <a:pt x="231" y="417"/>
                                  </a:lnTo>
                                  <a:lnTo>
                                    <a:pt x="257" y="452"/>
                                  </a:lnTo>
                                  <a:lnTo>
                                    <a:pt x="283" y="473"/>
                                  </a:lnTo>
                                  <a:lnTo>
                                    <a:pt x="315" y="494"/>
                                  </a:lnTo>
                                  <a:lnTo>
                                    <a:pt x="339" y="514"/>
                                  </a:lnTo>
                                  <a:lnTo>
                                    <a:pt x="364" y="542"/>
                                  </a:lnTo>
                                  <a:lnTo>
                                    <a:pt x="396" y="569"/>
                                  </a:lnTo>
                                  <a:lnTo>
                                    <a:pt x="428" y="594"/>
                                  </a:lnTo>
                                  <a:lnTo>
                                    <a:pt x="458" y="614"/>
                                  </a:lnTo>
                                  <a:lnTo>
                                    <a:pt x="490" y="639"/>
                                  </a:lnTo>
                                  <a:lnTo>
                                    <a:pt x="511" y="659"/>
                                  </a:lnTo>
                                  <a:lnTo>
                                    <a:pt x="521" y="678"/>
                                  </a:lnTo>
                                  <a:lnTo>
                                    <a:pt x="518" y="702"/>
                                  </a:lnTo>
                                  <a:lnTo>
                                    <a:pt x="505" y="709"/>
                                  </a:lnTo>
                                  <a:lnTo>
                                    <a:pt x="474" y="716"/>
                                  </a:lnTo>
                                  <a:lnTo>
                                    <a:pt x="442" y="720"/>
                                  </a:lnTo>
                                  <a:lnTo>
                                    <a:pt x="406" y="718"/>
                                  </a:lnTo>
                                </a:path>
                              </a:pathLst>
                            </a:custGeom>
                            <a:noFill/>
                            <a:ln w="11113">
                              <a:solidFill>
                                <a:srgbClr val="808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grpSp>
                        <p:nvGrpSpPr>
                          <p:cNvPr id="26994" name="Group 3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838" y="1425"/>
                            <a:ext cx="16" cy="17"/>
                            <a:chOff x="3838" y="1425"/>
                            <a:chExt cx="16" cy="17"/>
                          </a:xfrm>
                        </p:grpSpPr>
                        <p:sp>
                          <p:nvSpPr>
                            <p:cNvPr id="26995" name="Oval 37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38" y="1425"/>
                              <a:ext cx="16" cy="17"/>
                            </a:xfrm>
                            <a:prstGeom prst="ellipse">
                              <a:avLst/>
                            </a:prstGeom>
                            <a:solidFill>
                              <a:srgbClr val="8080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6996" name="Oval 37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841" y="1428"/>
                              <a:ext cx="9" cy="10"/>
                            </a:xfrm>
                            <a:prstGeom prst="ellipse">
                              <a:avLst/>
                            </a:prstGeom>
                            <a:solidFill>
                              <a:srgbClr val="400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26997" name="Group 373"/>
                  <p:cNvGrpSpPr>
                    <a:grpSpLocks/>
                  </p:cNvGrpSpPr>
                  <p:nvPr/>
                </p:nvGrpSpPr>
                <p:grpSpPr bwMode="auto">
                  <a:xfrm>
                    <a:off x="3692" y="1147"/>
                    <a:ext cx="290" cy="217"/>
                    <a:chOff x="3692" y="1147"/>
                    <a:chExt cx="290" cy="217"/>
                  </a:xfrm>
                </p:grpSpPr>
                <p:grpSp>
                  <p:nvGrpSpPr>
                    <p:cNvPr id="26998" name="Group 3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2" y="1147"/>
                      <a:ext cx="219" cy="192"/>
                      <a:chOff x="3692" y="1147"/>
                      <a:chExt cx="219" cy="192"/>
                    </a:xfrm>
                  </p:grpSpPr>
                  <p:grpSp>
                    <p:nvGrpSpPr>
                      <p:cNvPr id="26999" name="Group 3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92" y="1184"/>
                        <a:ext cx="219" cy="56"/>
                        <a:chOff x="3692" y="1184"/>
                        <a:chExt cx="219" cy="56"/>
                      </a:xfrm>
                    </p:grpSpPr>
                    <p:grpSp>
                      <p:nvGrpSpPr>
                        <p:cNvPr id="27000" name="Group 3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5" y="1184"/>
                          <a:ext cx="216" cy="56"/>
                          <a:chOff x="3695" y="1184"/>
                          <a:chExt cx="216" cy="56"/>
                        </a:xfrm>
                      </p:grpSpPr>
                      <p:sp>
                        <p:nvSpPr>
                          <p:cNvPr id="27001" name="Freeform 3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5" y="1184"/>
                            <a:ext cx="215" cy="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75" y="111"/>
                              </a:cxn>
                              <a:cxn ang="0">
                                <a:pos x="1024" y="105"/>
                              </a:cxn>
                              <a:cxn ang="0">
                                <a:pos x="963" y="98"/>
                              </a:cxn>
                              <a:cxn ang="0">
                                <a:pos x="897" y="87"/>
                              </a:cxn>
                              <a:cxn ang="0">
                                <a:pos x="824" y="73"/>
                              </a:cxn>
                              <a:cxn ang="0">
                                <a:pos x="751" y="57"/>
                              </a:cxn>
                              <a:cxn ang="0">
                                <a:pos x="686" y="45"/>
                              </a:cxn>
                              <a:cxn ang="0">
                                <a:pos x="629" y="35"/>
                              </a:cxn>
                              <a:cxn ang="0">
                                <a:pos x="567" y="25"/>
                              </a:cxn>
                              <a:cxn ang="0">
                                <a:pos x="496" y="15"/>
                              </a:cxn>
                              <a:cxn ang="0">
                                <a:pos x="442" y="6"/>
                              </a:cxn>
                              <a:cxn ang="0">
                                <a:pos x="387" y="0"/>
                              </a:cxn>
                              <a:cxn ang="0">
                                <a:pos x="338" y="3"/>
                              </a:cxn>
                              <a:cxn ang="0">
                                <a:pos x="290" y="9"/>
                              </a:cxn>
                              <a:cxn ang="0">
                                <a:pos x="226" y="20"/>
                              </a:cxn>
                              <a:cxn ang="0">
                                <a:pos x="174" y="33"/>
                              </a:cxn>
                              <a:cxn ang="0">
                                <a:pos x="142" y="43"/>
                              </a:cxn>
                              <a:cxn ang="0">
                                <a:pos x="105" y="61"/>
                              </a:cxn>
                              <a:cxn ang="0">
                                <a:pos x="66" y="79"/>
                              </a:cxn>
                              <a:cxn ang="0">
                                <a:pos x="31" y="98"/>
                              </a:cxn>
                              <a:cxn ang="0">
                                <a:pos x="0" y="119"/>
                              </a:cxn>
                              <a:cxn ang="0">
                                <a:pos x="73" y="278"/>
                              </a:cxn>
                              <a:cxn ang="0">
                                <a:pos x="114" y="263"/>
                              </a:cxn>
                              <a:cxn ang="0">
                                <a:pos x="149" y="249"/>
                              </a:cxn>
                              <a:cxn ang="0">
                                <a:pos x="184" y="237"/>
                              </a:cxn>
                              <a:cxn ang="0">
                                <a:pos x="219" y="228"/>
                              </a:cxn>
                              <a:cxn ang="0">
                                <a:pos x="262" y="215"/>
                              </a:cxn>
                              <a:cxn ang="0">
                                <a:pos x="299" y="208"/>
                              </a:cxn>
                              <a:cxn ang="0">
                                <a:pos x="354" y="203"/>
                              </a:cxn>
                              <a:cxn ang="0">
                                <a:pos x="426" y="202"/>
                              </a:cxn>
                              <a:cxn ang="0">
                                <a:pos x="490" y="205"/>
                              </a:cxn>
                              <a:cxn ang="0">
                                <a:pos x="558" y="205"/>
                              </a:cxn>
                              <a:cxn ang="0">
                                <a:pos x="610" y="208"/>
                              </a:cxn>
                              <a:cxn ang="0">
                                <a:pos x="663" y="217"/>
                              </a:cxn>
                              <a:cxn ang="0">
                                <a:pos x="1075" y="111"/>
                              </a:cxn>
                            </a:cxnLst>
                            <a:rect l="0" t="0" r="r" b="b"/>
                            <a:pathLst>
                              <a:path w="1075" h="278">
                                <a:moveTo>
                                  <a:pt x="1075" y="111"/>
                                </a:moveTo>
                                <a:lnTo>
                                  <a:pt x="1024" y="105"/>
                                </a:lnTo>
                                <a:lnTo>
                                  <a:pt x="963" y="98"/>
                                </a:lnTo>
                                <a:lnTo>
                                  <a:pt x="897" y="87"/>
                                </a:lnTo>
                                <a:lnTo>
                                  <a:pt x="824" y="73"/>
                                </a:lnTo>
                                <a:lnTo>
                                  <a:pt x="751" y="57"/>
                                </a:lnTo>
                                <a:lnTo>
                                  <a:pt x="686" y="45"/>
                                </a:lnTo>
                                <a:lnTo>
                                  <a:pt x="629" y="35"/>
                                </a:lnTo>
                                <a:lnTo>
                                  <a:pt x="567" y="25"/>
                                </a:lnTo>
                                <a:lnTo>
                                  <a:pt x="496" y="15"/>
                                </a:lnTo>
                                <a:lnTo>
                                  <a:pt x="442" y="6"/>
                                </a:lnTo>
                                <a:lnTo>
                                  <a:pt x="387" y="0"/>
                                </a:lnTo>
                                <a:lnTo>
                                  <a:pt x="338" y="3"/>
                                </a:lnTo>
                                <a:lnTo>
                                  <a:pt x="290" y="9"/>
                                </a:lnTo>
                                <a:lnTo>
                                  <a:pt x="226" y="20"/>
                                </a:lnTo>
                                <a:lnTo>
                                  <a:pt x="174" y="33"/>
                                </a:lnTo>
                                <a:lnTo>
                                  <a:pt x="142" y="43"/>
                                </a:lnTo>
                                <a:lnTo>
                                  <a:pt x="105" y="61"/>
                                </a:lnTo>
                                <a:lnTo>
                                  <a:pt x="66" y="79"/>
                                </a:lnTo>
                                <a:lnTo>
                                  <a:pt x="31" y="98"/>
                                </a:lnTo>
                                <a:lnTo>
                                  <a:pt x="0" y="119"/>
                                </a:lnTo>
                                <a:lnTo>
                                  <a:pt x="73" y="278"/>
                                </a:lnTo>
                                <a:lnTo>
                                  <a:pt x="114" y="263"/>
                                </a:lnTo>
                                <a:lnTo>
                                  <a:pt x="149" y="249"/>
                                </a:lnTo>
                                <a:lnTo>
                                  <a:pt x="184" y="237"/>
                                </a:lnTo>
                                <a:lnTo>
                                  <a:pt x="219" y="228"/>
                                </a:lnTo>
                                <a:lnTo>
                                  <a:pt x="262" y="215"/>
                                </a:lnTo>
                                <a:lnTo>
                                  <a:pt x="299" y="208"/>
                                </a:lnTo>
                                <a:lnTo>
                                  <a:pt x="354" y="203"/>
                                </a:lnTo>
                                <a:lnTo>
                                  <a:pt x="426" y="202"/>
                                </a:lnTo>
                                <a:lnTo>
                                  <a:pt x="490" y="205"/>
                                </a:lnTo>
                                <a:lnTo>
                                  <a:pt x="558" y="205"/>
                                </a:lnTo>
                                <a:lnTo>
                                  <a:pt x="610" y="208"/>
                                </a:lnTo>
                                <a:lnTo>
                                  <a:pt x="663" y="217"/>
                                </a:lnTo>
                                <a:lnTo>
                                  <a:pt x="1075" y="1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grpSp>
                        <p:nvGrpSpPr>
                          <p:cNvPr id="27002" name="Group 3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10" y="1193"/>
                            <a:ext cx="201" cy="47"/>
                            <a:chOff x="3710" y="1193"/>
                            <a:chExt cx="201" cy="47"/>
                          </a:xfrm>
                        </p:grpSpPr>
                        <p:grpSp>
                          <p:nvGrpSpPr>
                            <p:cNvPr id="27003" name="Group 37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710" y="1207"/>
                              <a:ext cx="201" cy="33"/>
                              <a:chOff x="3710" y="1207"/>
                              <a:chExt cx="201" cy="33"/>
                            </a:xfrm>
                          </p:grpSpPr>
                          <p:sp>
                            <p:nvSpPr>
                              <p:cNvPr id="27004" name="Freeform 38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10" y="1208"/>
                                <a:ext cx="201" cy="2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07" y="0"/>
                                  </a:cxn>
                                  <a:cxn ang="0">
                                    <a:pos x="628" y="49"/>
                                  </a:cxn>
                                  <a:cxn ang="0">
                                    <a:pos x="563" y="41"/>
                                  </a:cxn>
                                  <a:cxn ang="0">
                                    <a:pos x="505" y="36"/>
                                  </a:cxn>
                                  <a:cxn ang="0">
                                    <a:pos x="450" y="35"/>
                                  </a:cxn>
                                  <a:cxn ang="0">
                                    <a:pos x="393" y="32"/>
                                  </a:cxn>
                                  <a:cxn ang="0">
                                    <a:pos x="341" y="34"/>
                                  </a:cxn>
                                  <a:cxn ang="0">
                                    <a:pos x="295" y="36"/>
                                  </a:cxn>
                                  <a:cxn ang="0">
                                    <a:pos x="254" y="37"/>
                                  </a:cxn>
                                  <a:cxn ang="0">
                                    <a:pos x="202" y="44"/>
                                  </a:cxn>
                                  <a:cxn ang="0">
                                    <a:pos x="160" y="54"/>
                                  </a:cxn>
                                  <a:cxn ang="0">
                                    <a:pos x="119" y="65"/>
                                  </a:cxn>
                                  <a:cxn ang="0">
                                    <a:pos x="83" y="78"/>
                                  </a:cxn>
                                  <a:cxn ang="0">
                                    <a:pos x="53" y="89"/>
                                  </a:cxn>
                                  <a:cxn ang="0">
                                    <a:pos x="23" y="105"/>
                                  </a:cxn>
                                  <a:cxn ang="0">
                                    <a:pos x="0" y="124"/>
                                  </a:cxn>
                                  <a:cxn ang="0">
                                    <a:pos x="4" y="141"/>
                                  </a:cxn>
                                  <a:cxn ang="0">
                                    <a:pos x="45" y="126"/>
                                  </a:cxn>
                                  <a:cxn ang="0">
                                    <a:pos x="80" y="112"/>
                                  </a:cxn>
                                  <a:cxn ang="0">
                                    <a:pos x="115" y="101"/>
                                  </a:cxn>
                                  <a:cxn ang="0">
                                    <a:pos x="151" y="91"/>
                                  </a:cxn>
                                  <a:cxn ang="0">
                                    <a:pos x="194" y="78"/>
                                  </a:cxn>
                                  <a:cxn ang="0">
                                    <a:pos x="231" y="71"/>
                                  </a:cxn>
                                  <a:cxn ang="0">
                                    <a:pos x="285" y="65"/>
                                  </a:cxn>
                                  <a:cxn ang="0">
                                    <a:pos x="358" y="64"/>
                                  </a:cxn>
                                  <a:cxn ang="0">
                                    <a:pos x="421" y="68"/>
                                  </a:cxn>
                                  <a:cxn ang="0">
                                    <a:pos x="489" y="68"/>
                                  </a:cxn>
                                  <a:cxn ang="0">
                                    <a:pos x="541" y="71"/>
                                  </a:cxn>
                                  <a:cxn ang="0">
                                    <a:pos x="595" y="80"/>
                                  </a:cxn>
                                  <a:cxn ang="0">
                                    <a:pos x="1007" y="0"/>
                                  </a:cxn>
                                </a:cxnLst>
                                <a:rect l="0" t="0" r="r" b="b"/>
                                <a:pathLst>
                                  <a:path w="1007" h="141">
                                    <a:moveTo>
                                      <a:pt x="1007" y="0"/>
                                    </a:moveTo>
                                    <a:lnTo>
                                      <a:pt x="628" y="49"/>
                                    </a:lnTo>
                                    <a:lnTo>
                                      <a:pt x="563" y="41"/>
                                    </a:lnTo>
                                    <a:lnTo>
                                      <a:pt x="505" y="36"/>
                                    </a:lnTo>
                                    <a:lnTo>
                                      <a:pt x="450" y="35"/>
                                    </a:lnTo>
                                    <a:lnTo>
                                      <a:pt x="393" y="32"/>
                                    </a:lnTo>
                                    <a:lnTo>
                                      <a:pt x="341" y="34"/>
                                    </a:lnTo>
                                    <a:lnTo>
                                      <a:pt x="295" y="36"/>
                                    </a:lnTo>
                                    <a:lnTo>
                                      <a:pt x="254" y="37"/>
                                    </a:lnTo>
                                    <a:lnTo>
                                      <a:pt x="202" y="44"/>
                                    </a:lnTo>
                                    <a:lnTo>
                                      <a:pt x="160" y="54"/>
                                    </a:lnTo>
                                    <a:lnTo>
                                      <a:pt x="119" y="65"/>
                                    </a:lnTo>
                                    <a:lnTo>
                                      <a:pt x="83" y="78"/>
                                    </a:lnTo>
                                    <a:lnTo>
                                      <a:pt x="53" y="89"/>
                                    </a:lnTo>
                                    <a:lnTo>
                                      <a:pt x="23" y="105"/>
                                    </a:lnTo>
                                    <a:lnTo>
                                      <a:pt x="0" y="124"/>
                                    </a:lnTo>
                                    <a:lnTo>
                                      <a:pt x="4" y="141"/>
                                    </a:lnTo>
                                    <a:lnTo>
                                      <a:pt x="45" y="126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115" y="101"/>
                                    </a:lnTo>
                                    <a:lnTo>
                                      <a:pt x="151" y="91"/>
                                    </a:lnTo>
                                    <a:lnTo>
                                      <a:pt x="194" y="78"/>
                                    </a:lnTo>
                                    <a:lnTo>
                                      <a:pt x="231" y="71"/>
                                    </a:lnTo>
                                    <a:lnTo>
                                      <a:pt x="285" y="65"/>
                                    </a:lnTo>
                                    <a:lnTo>
                                      <a:pt x="358" y="64"/>
                                    </a:lnTo>
                                    <a:lnTo>
                                      <a:pt x="421" y="68"/>
                                    </a:lnTo>
                                    <a:lnTo>
                                      <a:pt x="489" y="68"/>
                                    </a:lnTo>
                                    <a:lnTo>
                                      <a:pt x="541" y="71"/>
                                    </a:lnTo>
                                    <a:lnTo>
                                      <a:pt x="595" y="80"/>
                                    </a:lnTo>
                                    <a:lnTo>
                                      <a:pt x="100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800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  <p:sp>
                            <p:nvSpPr>
                              <p:cNvPr id="27005" name="Freeform 38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710" y="1207"/>
                                <a:ext cx="201" cy="3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07" y="0"/>
                                  </a:cxn>
                                  <a:cxn ang="0">
                                    <a:pos x="628" y="74"/>
                                  </a:cxn>
                                  <a:cxn ang="0">
                                    <a:pos x="563" y="65"/>
                                  </a:cxn>
                                  <a:cxn ang="0">
                                    <a:pos x="505" y="61"/>
                                  </a:cxn>
                                  <a:cxn ang="0">
                                    <a:pos x="450" y="59"/>
                                  </a:cxn>
                                  <a:cxn ang="0">
                                    <a:pos x="393" y="56"/>
                                  </a:cxn>
                                  <a:cxn ang="0">
                                    <a:pos x="341" y="58"/>
                                  </a:cxn>
                                  <a:cxn ang="0">
                                    <a:pos x="295" y="61"/>
                                  </a:cxn>
                                  <a:cxn ang="0">
                                    <a:pos x="254" y="62"/>
                                  </a:cxn>
                                  <a:cxn ang="0">
                                    <a:pos x="202" y="68"/>
                                  </a:cxn>
                                  <a:cxn ang="0">
                                    <a:pos x="160" y="78"/>
                                  </a:cxn>
                                  <a:cxn ang="0">
                                    <a:pos x="119" y="90"/>
                                  </a:cxn>
                                  <a:cxn ang="0">
                                    <a:pos x="83" y="103"/>
                                  </a:cxn>
                                  <a:cxn ang="0">
                                    <a:pos x="53" y="114"/>
                                  </a:cxn>
                                  <a:cxn ang="0">
                                    <a:pos x="23" y="129"/>
                                  </a:cxn>
                                  <a:cxn ang="0">
                                    <a:pos x="0" y="148"/>
                                  </a:cxn>
                                  <a:cxn ang="0">
                                    <a:pos x="4" y="165"/>
                                  </a:cxn>
                                  <a:cxn ang="0">
                                    <a:pos x="45" y="150"/>
                                  </a:cxn>
                                  <a:cxn ang="0">
                                    <a:pos x="80" y="136"/>
                                  </a:cxn>
                                  <a:cxn ang="0">
                                    <a:pos x="115" y="124"/>
                                  </a:cxn>
                                  <a:cxn ang="0">
                                    <a:pos x="150" y="116"/>
                                  </a:cxn>
                                  <a:cxn ang="0">
                                    <a:pos x="194" y="103"/>
                                  </a:cxn>
                                  <a:cxn ang="0">
                                    <a:pos x="231" y="95"/>
                                  </a:cxn>
                                  <a:cxn ang="0">
                                    <a:pos x="285" y="90"/>
                                  </a:cxn>
                                  <a:cxn ang="0">
                                    <a:pos x="357" y="89"/>
                                  </a:cxn>
                                  <a:cxn ang="0">
                                    <a:pos x="421" y="92"/>
                                  </a:cxn>
                                  <a:cxn ang="0">
                                    <a:pos x="489" y="92"/>
                                  </a:cxn>
                                  <a:cxn ang="0">
                                    <a:pos x="541" y="95"/>
                                  </a:cxn>
                                  <a:cxn ang="0">
                                    <a:pos x="595" y="105"/>
                                  </a:cxn>
                                  <a:cxn ang="0">
                                    <a:pos x="1007" y="0"/>
                                  </a:cxn>
                                </a:cxnLst>
                                <a:rect l="0" t="0" r="r" b="b"/>
                                <a:pathLst>
                                  <a:path w="1007" h="165">
                                    <a:moveTo>
                                      <a:pt x="1007" y="0"/>
                                    </a:moveTo>
                                    <a:lnTo>
                                      <a:pt x="628" y="74"/>
                                    </a:lnTo>
                                    <a:lnTo>
                                      <a:pt x="563" y="65"/>
                                    </a:lnTo>
                                    <a:lnTo>
                                      <a:pt x="505" y="61"/>
                                    </a:lnTo>
                                    <a:lnTo>
                                      <a:pt x="450" y="59"/>
                                    </a:lnTo>
                                    <a:lnTo>
                                      <a:pt x="393" y="56"/>
                                    </a:lnTo>
                                    <a:lnTo>
                                      <a:pt x="341" y="58"/>
                                    </a:lnTo>
                                    <a:lnTo>
                                      <a:pt x="295" y="61"/>
                                    </a:lnTo>
                                    <a:lnTo>
                                      <a:pt x="254" y="62"/>
                                    </a:lnTo>
                                    <a:lnTo>
                                      <a:pt x="202" y="68"/>
                                    </a:lnTo>
                                    <a:lnTo>
                                      <a:pt x="160" y="78"/>
                                    </a:lnTo>
                                    <a:lnTo>
                                      <a:pt x="119" y="90"/>
                                    </a:lnTo>
                                    <a:lnTo>
                                      <a:pt x="83" y="103"/>
                                    </a:lnTo>
                                    <a:lnTo>
                                      <a:pt x="53" y="114"/>
                                    </a:lnTo>
                                    <a:lnTo>
                                      <a:pt x="23" y="129"/>
                                    </a:lnTo>
                                    <a:lnTo>
                                      <a:pt x="0" y="148"/>
                                    </a:lnTo>
                                    <a:lnTo>
                                      <a:pt x="4" y="165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80" y="136"/>
                                    </a:lnTo>
                                    <a:lnTo>
                                      <a:pt x="115" y="124"/>
                                    </a:lnTo>
                                    <a:lnTo>
                                      <a:pt x="150" y="116"/>
                                    </a:lnTo>
                                    <a:lnTo>
                                      <a:pt x="194" y="103"/>
                                    </a:lnTo>
                                    <a:lnTo>
                                      <a:pt x="231" y="95"/>
                                    </a:lnTo>
                                    <a:lnTo>
                                      <a:pt x="285" y="90"/>
                                    </a:lnTo>
                                    <a:lnTo>
                                      <a:pt x="357" y="89"/>
                                    </a:lnTo>
                                    <a:lnTo>
                                      <a:pt x="421" y="92"/>
                                    </a:lnTo>
                                    <a:lnTo>
                                      <a:pt x="489" y="92"/>
                                    </a:lnTo>
                                    <a:lnTo>
                                      <a:pt x="541" y="95"/>
                                    </a:lnTo>
                                    <a:lnTo>
                                      <a:pt x="595" y="105"/>
                                    </a:lnTo>
                                    <a:lnTo>
                                      <a:pt x="100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0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it-IT"/>
                              </a:p>
                            </p:txBody>
                          </p:sp>
                        </p:grpSp>
                        <p:sp>
                          <p:nvSpPr>
                            <p:cNvPr id="27006" name="Freeform 3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3" y="1193"/>
                              <a:ext cx="145" cy="1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2"/>
                                </a:cxn>
                                <a:cxn ang="0">
                                  <a:pos x="34" y="65"/>
                                </a:cxn>
                                <a:cxn ang="0">
                                  <a:pos x="69" y="50"/>
                                </a:cxn>
                                <a:cxn ang="0">
                                  <a:pos x="117" y="36"/>
                                </a:cxn>
                                <a:cxn ang="0">
                                  <a:pos x="170" y="21"/>
                                </a:cxn>
                                <a:cxn ang="0">
                                  <a:pos x="224" y="11"/>
                                </a:cxn>
                                <a:cxn ang="0">
                                  <a:pos x="270" y="5"/>
                                </a:cxn>
                                <a:cxn ang="0">
                                  <a:pos x="335" y="0"/>
                                </a:cxn>
                                <a:cxn ang="0">
                                  <a:pos x="376" y="0"/>
                                </a:cxn>
                                <a:cxn ang="0">
                                  <a:pos x="436" y="4"/>
                                </a:cxn>
                                <a:cxn ang="0">
                                  <a:pos x="494" y="11"/>
                                </a:cxn>
                                <a:cxn ang="0">
                                  <a:pos x="537" y="18"/>
                                </a:cxn>
                                <a:cxn ang="0">
                                  <a:pos x="586" y="27"/>
                                </a:cxn>
                                <a:cxn ang="0">
                                  <a:pos x="634" y="40"/>
                                </a:cxn>
                                <a:cxn ang="0">
                                  <a:pos x="677" y="53"/>
                                </a:cxn>
                                <a:cxn ang="0">
                                  <a:pos x="724" y="71"/>
                                </a:cxn>
                              </a:cxnLst>
                              <a:rect l="0" t="0" r="r" b="b"/>
                              <a:pathLst>
                                <a:path w="724" h="82">
                                  <a:moveTo>
                                    <a:pt x="0" y="82"/>
                                  </a:moveTo>
                                  <a:lnTo>
                                    <a:pt x="34" y="65"/>
                                  </a:lnTo>
                                  <a:lnTo>
                                    <a:pt x="69" y="50"/>
                                  </a:lnTo>
                                  <a:lnTo>
                                    <a:pt x="117" y="36"/>
                                  </a:lnTo>
                                  <a:lnTo>
                                    <a:pt x="170" y="21"/>
                                  </a:lnTo>
                                  <a:lnTo>
                                    <a:pt x="224" y="11"/>
                                  </a:lnTo>
                                  <a:lnTo>
                                    <a:pt x="270" y="5"/>
                                  </a:lnTo>
                                  <a:lnTo>
                                    <a:pt x="335" y="0"/>
                                  </a:lnTo>
                                  <a:lnTo>
                                    <a:pt x="376" y="0"/>
                                  </a:lnTo>
                                  <a:lnTo>
                                    <a:pt x="436" y="4"/>
                                  </a:lnTo>
                                  <a:lnTo>
                                    <a:pt x="494" y="11"/>
                                  </a:lnTo>
                                  <a:lnTo>
                                    <a:pt x="537" y="18"/>
                                  </a:lnTo>
                                  <a:lnTo>
                                    <a:pt x="586" y="27"/>
                                  </a:lnTo>
                                  <a:lnTo>
                                    <a:pt x="634" y="40"/>
                                  </a:lnTo>
                                  <a:lnTo>
                                    <a:pt x="677" y="53"/>
                                  </a:lnTo>
                                  <a:lnTo>
                                    <a:pt x="724" y="71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E000E0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grpSp>
                      <p:nvGrpSpPr>
                        <p:cNvPr id="27007" name="Group 3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2" y="1207"/>
                          <a:ext cx="23" cy="33"/>
                          <a:chOff x="3692" y="1207"/>
                          <a:chExt cx="23" cy="33"/>
                        </a:xfrm>
                      </p:grpSpPr>
                      <p:sp>
                        <p:nvSpPr>
                          <p:cNvPr id="27008" name="Freeform 3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2" y="1207"/>
                            <a:ext cx="23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6" y="4"/>
                              </a:cxn>
                              <a:cxn ang="0">
                                <a:pos x="16" y="11"/>
                              </a:cxn>
                              <a:cxn ang="0">
                                <a:pos x="9" y="20"/>
                              </a:cxn>
                              <a:cxn ang="0">
                                <a:pos x="3" y="32"/>
                              </a:cxn>
                              <a:cxn ang="0">
                                <a:pos x="0" y="46"/>
                              </a:cxn>
                              <a:cxn ang="0">
                                <a:pos x="0" y="63"/>
                              </a:cxn>
                              <a:cxn ang="0">
                                <a:pos x="1" y="81"/>
                              </a:cxn>
                              <a:cxn ang="0">
                                <a:pos x="6" y="96"/>
                              </a:cxn>
                              <a:cxn ang="0">
                                <a:pos x="11" y="110"/>
                              </a:cxn>
                              <a:cxn ang="0">
                                <a:pos x="16" y="120"/>
                              </a:cxn>
                              <a:cxn ang="0">
                                <a:pos x="24" y="134"/>
                              </a:cxn>
                              <a:cxn ang="0">
                                <a:pos x="35" y="146"/>
                              </a:cxn>
                              <a:cxn ang="0">
                                <a:pos x="44" y="156"/>
                              </a:cxn>
                              <a:cxn ang="0">
                                <a:pos x="54" y="163"/>
                              </a:cxn>
                              <a:cxn ang="0">
                                <a:pos x="64" y="167"/>
                              </a:cxn>
                              <a:cxn ang="0">
                                <a:pos x="75" y="168"/>
                              </a:cxn>
                              <a:cxn ang="0">
                                <a:pos x="83" y="168"/>
                              </a:cxn>
                              <a:cxn ang="0">
                                <a:pos x="94" y="164"/>
                              </a:cxn>
                              <a:cxn ang="0">
                                <a:pos x="102" y="153"/>
                              </a:cxn>
                              <a:cxn ang="0">
                                <a:pos x="107" y="140"/>
                              </a:cxn>
                              <a:cxn ang="0">
                                <a:pos x="111" y="122"/>
                              </a:cxn>
                              <a:cxn ang="0">
                                <a:pos x="112" y="107"/>
                              </a:cxn>
                              <a:cxn ang="0">
                                <a:pos x="112" y="88"/>
                              </a:cxn>
                              <a:cxn ang="0">
                                <a:pos x="109" y="71"/>
                              </a:cxn>
                              <a:cxn ang="0">
                                <a:pos x="105" y="56"/>
                              </a:cxn>
                              <a:cxn ang="0">
                                <a:pos x="99" y="44"/>
                              </a:cxn>
                              <a:cxn ang="0">
                                <a:pos x="93" y="34"/>
                              </a:cxn>
                              <a:cxn ang="0">
                                <a:pos x="83" y="24"/>
                              </a:cxn>
                              <a:cxn ang="0">
                                <a:pos x="72" y="14"/>
                              </a:cxn>
                              <a:cxn ang="0">
                                <a:pos x="59" y="6"/>
                              </a:cxn>
                              <a:cxn ang="0">
                                <a:pos x="49" y="1"/>
                              </a:cxn>
                              <a:cxn ang="0">
                                <a:pos x="38" y="0"/>
                              </a:cxn>
                              <a:cxn ang="0">
                                <a:pos x="26" y="4"/>
                              </a:cxn>
                            </a:cxnLst>
                            <a:rect l="0" t="0" r="r" b="b"/>
                            <a:pathLst>
                              <a:path w="112" h="168">
                                <a:moveTo>
                                  <a:pt x="26" y="4"/>
                                </a:moveTo>
                                <a:lnTo>
                                  <a:pt x="16" y="11"/>
                                </a:lnTo>
                                <a:lnTo>
                                  <a:pt x="9" y="20"/>
                                </a:lnTo>
                                <a:lnTo>
                                  <a:pt x="3" y="32"/>
                                </a:lnTo>
                                <a:lnTo>
                                  <a:pt x="0" y="46"/>
                                </a:lnTo>
                                <a:lnTo>
                                  <a:pt x="0" y="63"/>
                                </a:lnTo>
                                <a:lnTo>
                                  <a:pt x="1" y="81"/>
                                </a:lnTo>
                                <a:lnTo>
                                  <a:pt x="6" y="96"/>
                                </a:lnTo>
                                <a:lnTo>
                                  <a:pt x="11" y="110"/>
                                </a:lnTo>
                                <a:lnTo>
                                  <a:pt x="16" y="120"/>
                                </a:lnTo>
                                <a:lnTo>
                                  <a:pt x="24" y="134"/>
                                </a:lnTo>
                                <a:lnTo>
                                  <a:pt x="35" y="146"/>
                                </a:lnTo>
                                <a:lnTo>
                                  <a:pt x="44" y="156"/>
                                </a:lnTo>
                                <a:lnTo>
                                  <a:pt x="54" y="163"/>
                                </a:lnTo>
                                <a:lnTo>
                                  <a:pt x="64" y="167"/>
                                </a:lnTo>
                                <a:lnTo>
                                  <a:pt x="75" y="168"/>
                                </a:lnTo>
                                <a:lnTo>
                                  <a:pt x="83" y="168"/>
                                </a:lnTo>
                                <a:lnTo>
                                  <a:pt x="94" y="164"/>
                                </a:lnTo>
                                <a:lnTo>
                                  <a:pt x="102" y="153"/>
                                </a:lnTo>
                                <a:lnTo>
                                  <a:pt x="107" y="140"/>
                                </a:lnTo>
                                <a:lnTo>
                                  <a:pt x="111" y="122"/>
                                </a:lnTo>
                                <a:lnTo>
                                  <a:pt x="112" y="107"/>
                                </a:lnTo>
                                <a:lnTo>
                                  <a:pt x="112" y="88"/>
                                </a:lnTo>
                                <a:lnTo>
                                  <a:pt x="109" y="71"/>
                                </a:lnTo>
                                <a:lnTo>
                                  <a:pt x="105" y="56"/>
                                </a:lnTo>
                                <a:lnTo>
                                  <a:pt x="99" y="44"/>
                                </a:lnTo>
                                <a:lnTo>
                                  <a:pt x="93" y="34"/>
                                </a:lnTo>
                                <a:lnTo>
                                  <a:pt x="83" y="24"/>
                                </a:lnTo>
                                <a:lnTo>
                                  <a:pt x="72" y="14"/>
                                </a:lnTo>
                                <a:lnTo>
                                  <a:pt x="59" y="6"/>
                                </a:lnTo>
                                <a:lnTo>
                                  <a:pt x="49" y="1"/>
                                </a:lnTo>
                                <a:lnTo>
                                  <a:pt x="38" y="0"/>
                                </a:lnTo>
                                <a:lnTo>
                                  <a:pt x="26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3175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7009" name="Freeform 3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6" y="1212"/>
                            <a:ext cx="15" cy="2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2"/>
                              </a:cxn>
                              <a:cxn ang="0">
                                <a:pos x="10" y="7"/>
                              </a:cxn>
                              <a:cxn ang="0">
                                <a:pos x="5" y="13"/>
                              </a:cxn>
                              <a:cxn ang="0">
                                <a:pos x="2" y="21"/>
                              </a:cxn>
                              <a:cxn ang="0">
                                <a:pos x="0" y="30"/>
                              </a:cxn>
                              <a:cxn ang="0">
                                <a:pos x="0" y="42"/>
                              </a:cxn>
                              <a:cxn ang="0">
                                <a:pos x="0" y="54"/>
                              </a:cxn>
                              <a:cxn ang="0">
                                <a:pos x="3" y="65"/>
                              </a:cxn>
                              <a:cxn ang="0">
                                <a:pos x="6" y="74"/>
                              </a:cxn>
                              <a:cxn ang="0">
                                <a:pos x="10" y="81"/>
                              </a:cxn>
                              <a:cxn ang="0">
                                <a:pos x="15" y="91"/>
                              </a:cxn>
                              <a:cxn ang="0">
                                <a:pos x="22" y="98"/>
                              </a:cxn>
                              <a:cxn ang="0">
                                <a:pos x="29" y="106"/>
                              </a:cxn>
                              <a:cxn ang="0">
                                <a:pos x="35" y="110"/>
                              </a:cxn>
                              <a:cxn ang="0">
                                <a:pos x="42" y="113"/>
                              </a:cxn>
                              <a:cxn ang="0">
                                <a:pos x="49" y="113"/>
                              </a:cxn>
                              <a:cxn ang="0">
                                <a:pos x="54" y="113"/>
                              </a:cxn>
                              <a:cxn ang="0">
                                <a:pos x="62" y="111"/>
                              </a:cxn>
                              <a:cxn ang="0">
                                <a:pos x="67" y="104"/>
                              </a:cxn>
                              <a:cxn ang="0">
                                <a:pos x="71" y="95"/>
                              </a:cxn>
                              <a:cxn ang="0">
                                <a:pos x="74" y="82"/>
                              </a:cxn>
                              <a:cxn ang="0">
                                <a:pos x="74" y="72"/>
                              </a:cxn>
                              <a:cxn ang="0">
                                <a:pos x="74" y="59"/>
                              </a:cxn>
                              <a:cxn ang="0">
                                <a:pos x="72" y="48"/>
                              </a:cxn>
                              <a:cxn ang="0">
                                <a:pos x="70" y="38"/>
                              </a:cxn>
                              <a:cxn ang="0">
                                <a:pos x="65" y="29"/>
                              </a:cxn>
                              <a:cxn ang="0">
                                <a:pos x="61" y="23"/>
                              </a:cxn>
                              <a:cxn ang="0">
                                <a:pos x="54" y="15"/>
                              </a:cxn>
                              <a:cxn ang="0">
                                <a:pos x="48" y="9"/>
                              </a:cxn>
                              <a:cxn ang="0">
                                <a:pos x="39" y="3"/>
                              </a:cxn>
                              <a:cxn ang="0">
                                <a:pos x="32" y="0"/>
                              </a:cxn>
                              <a:cxn ang="0">
                                <a:pos x="24" y="0"/>
                              </a:cxn>
                              <a:cxn ang="0">
                                <a:pos x="17" y="2"/>
                              </a:cxn>
                            </a:cxnLst>
                            <a:rect l="0" t="0" r="r" b="b"/>
                            <a:pathLst>
                              <a:path w="74" h="113">
                                <a:moveTo>
                                  <a:pt x="17" y="2"/>
                                </a:moveTo>
                                <a:lnTo>
                                  <a:pt x="10" y="7"/>
                                </a:lnTo>
                                <a:lnTo>
                                  <a:pt x="5" y="13"/>
                                </a:lnTo>
                                <a:lnTo>
                                  <a:pt x="2" y="21"/>
                                </a:lnTo>
                                <a:lnTo>
                                  <a:pt x="0" y="30"/>
                                </a:lnTo>
                                <a:lnTo>
                                  <a:pt x="0" y="42"/>
                                </a:lnTo>
                                <a:lnTo>
                                  <a:pt x="0" y="54"/>
                                </a:lnTo>
                                <a:lnTo>
                                  <a:pt x="3" y="65"/>
                                </a:lnTo>
                                <a:lnTo>
                                  <a:pt x="6" y="74"/>
                                </a:lnTo>
                                <a:lnTo>
                                  <a:pt x="10" y="81"/>
                                </a:lnTo>
                                <a:lnTo>
                                  <a:pt x="15" y="91"/>
                                </a:lnTo>
                                <a:lnTo>
                                  <a:pt x="22" y="98"/>
                                </a:lnTo>
                                <a:lnTo>
                                  <a:pt x="29" y="106"/>
                                </a:lnTo>
                                <a:lnTo>
                                  <a:pt x="35" y="110"/>
                                </a:lnTo>
                                <a:lnTo>
                                  <a:pt x="42" y="113"/>
                                </a:lnTo>
                                <a:lnTo>
                                  <a:pt x="49" y="113"/>
                                </a:lnTo>
                                <a:lnTo>
                                  <a:pt x="54" y="113"/>
                                </a:lnTo>
                                <a:lnTo>
                                  <a:pt x="62" y="111"/>
                                </a:lnTo>
                                <a:lnTo>
                                  <a:pt x="67" y="104"/>
                                </a:lnTo>
                                <a:lnTo>
                                  <a:pt x="71" y="95"/>
                                </a:lnTo>
                                <a:lnTo>
                                  <a:pt x="74" y="82"/>
                                </a:lnTo>
                                <a:lnTo>
                                  <a:pt x="74" y="72"/>
                                </a:lnTo>
                                <a:lnTo>
                                  <a:pt x="74" y="59"/>
                                </a:lnTo>
                                <a:lnTo>
                                  <a:pt x="72" y="48"/>
                                </a:lnTo>
                                <a:lnTo>
                                  <a:pt x="70" y="38"/>
                                </a:lnTo>
                                <a:lnTo>
                                  <a:pt x="65" y="29"/>
                                </a:lnTo>
                                <a:lnTo>
                                  <a:pt x="61" y="23"/>
                                </a:lnTo>
                                <a:lnTo>
                                  <a:pt x="54" y="15"/>
                                </a:lnTo>
                                <a:lnTo>
                                  <a:pt x="48" y="9"/>
                                </a:lnTo>
                                <a:lnTo>
                                  <a:pt x="39" y="3"/>
                                </a:lnTo>
                                <a:lnTo>
                                  <a:pt x="32" y="0"/>
                                </a:lnTo>
                                <a:lnTo>
                                  <a:pt x="24" y="0"/>
                                </a:lnTo>
                                <a:lnTo>
                                  <a:pt x="17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3175">
                            <a:solidFill>
                              <a:srgbClr val="40004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7010" name="Group 3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5" y="1147"/>
                        <a:ext cx="119" cy="192"/>
                        <a:chOff x="3755" y="1147"/>
                        <a:chExt cx="119" cy="192"/>
                      </a:xfrm>
                    </p:grpSpPr>
                    <p:grpSp>
                      <p:nvGrpSpPr>
                        <p:cNvPr id="27011" name="Group 3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55" y="1147"/>
                          <a:ext cx="119" cy="188"/>
                          <a:chOff x="3755" y="1147"/>
                          <a:chExt cx="119" cy="188"/>
                        </a:xfrm>
                      </p:grpSpPr>
                      <p:sp>
                        <p:nvSpPr>
                          <p:cNvPr id="27012" name="Freeform 3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5" y="1147"/>
                            <a:ext cx="119" cy="18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25"/>
                              </a:cxn>
                              <a:cxn ang="0">
                                <a:pos x="3" y="474"/>
                              </a:cxn>
                              <a:cxn ang="0">
                                <a:pos x="13" y="418"/>
                              </a:cxn>
                              <a:cxn ang="0">
                                <a:pos x="26" y="369"/>
                              </a:cxn>
                              <a:cxn ang="0">
                                <a:pos x="40" y="321"/>
                              </a:cxn>
                              <a:cxn ang="0">
                                <a:pos x="56" y="281"/>
                              </a:cxn>
                              <a:cxn ang="0">
                                <a:pos x="78" y="242"/>
                              </a:cxn>
                              <a:cxn ang="0">
                                <a:pos x="104" y="209"/>
                              </a:cxn>
                              <a:cxn ang="0">
                                <a:pos x="134" y="175"/>
                              </a:cxn>
                              <a:cxn ang="0">
                                <a:pos x="170" y="141"/>
                              </a:cxn>
                              <a:cxn ang="0">
                                <a:pos x="212" y="109"/>
                              </a:cxn>
                              <a:cxn ang="0">
                                <a:pos x="258" y="77"/>
                              </a:cxn>
                              <a:cxn ang="0">
                                <a:pos x="302" y="52"/>
                              </a:cxn>
                              <a:cxn ang="0">
                                <a:pos x="352" y="31"/>
                              </a:cxn>
                              <a:cxn ang="0">
                                <a:pos x="396" y="16"/>
                              </a:cxn>
                              <a:cxn ang="0">
                                <a:pos x="439" y="5"/>
                              </a:cxn>
                              <a:cxn ang="0">
                                <a:pos x="472" y="0"/>
                              </a:cxn>
                              <a:cxn ang="0">
                                <a:pos x="487" y="3"/>
                              </a:cxn>
                              <a:cxn ang="0">
                                <a:pos x="507" y="12"/>
                              </a:cxn>
                              <a:cxn ang="0">
                                <a:pos x="531" y="26"/>
                              </a:cxn>
                              <a:cxn ang="0">
                                <a:pos x="555" y="45"/>
                              </a:cxn>
                              <a:cxn ang="0">
                                <a:pos x="569" y="65"/>
                              </a:cxn>
                              <a:cxn ang="0">
                                <a:pos x="581" y="86"/>
                              </a:cxn>
                              <a:cxn ang="0">
                                <a:pos x="589" y="110"/>
                              </a:cxn>
                              <a:cxn ang="0">
                                <a:pos x="592" y="144"/>
                              </a:cxn>
                              <a:cxn ang="0">
                                <a:pos x="589" y="175"/>
                              </a:cxn>
                              <a:cxn ang="0">
                                <a:pos x="581" y="196"/>
                              </a:cxn>
                              <a:cxn ang="0">
                                <a:pos x="569" y="209"/>
                              </a:cxn>
                              <a:cxn ang="0">
                                <a:pos x="552" y="219"/>
                              </a:cxn>
                              <a:cxn ang="0">
                                <a:pos x="523" y="230"/>
                              </a:cxn>
                              <a:cxn ang="0">
                                <a:pos x="492" y="242"/>
                              </a:cxn>
                              <a:cxn ang="0">
                                <a:pos x="460" y="256"/>
                              </a:cxn>
                              <a:cxn ang="0">
                                <a:pos x="423" y="279"/>
                              </a:cxn>
                              <a:cxn ang="0">
                                <a:pos x="384" y="310"/>
                              </a:cxn>
                              <a:cxn ang="0">
                                <a:pos x="360" y="336"/>
                              </a:cxn>
                              <a:cxn ang="0">
                                <a:pos x="341" y="365"/>
                              </a:cxn>
                              <a:cxn ang="0">
                                <a:pos x="326" y="397"/>
                              </a:cxn>
                              <a:cxn ang="0">
                                <a:pos x="315" y="434"/>
                              </a:cxn>
                              <a:cxn ang="0">
                                <a:pos x="313" y="471"/>
                              </a:cxn>
                              <a:cxn ang="0">
                                <a:pos x="321" y="513"/>
                              </a:cxn>
                              <a:cxn ang="0">
                                <a:pos x="331" y="551"/>
                              </a:cxn>
                              <a:cxn ang="0">
                                <a:pos x="344" y="584"/>
                              </a:cxn>
                              <a:cxn ang="0">
                                <a:pos x="367" y="621"/>
                              </a:cxn>
                              <a:cxn ang="0">
                                <a:pos x="396" y="664"/>
                              </a:cxn>
                              <a:cxn ang="0">
                                <a:pos x="428" y="702"/>
                              </a:cxn>
                              <a:cxn ang="0">
                                <a:pos x="450" y="733"/>
                              </a:cxn>
                              <a:cxn ang="0">
                                <a:pos x="463" y="766"/>
                              </a:cxn>
                              <a:cxn ang="0">
                                <a:pos x="218" y="943"/>
                              </a:cxn>
                              <a:cxn ang="0">
                                <a:pos x="177" y="910"/>
                              </a:cxn>
                              <a:cxn ang="0">
                                <a:pos x="146" y="869"/>
                              </a:cxn>
                              <a:cxn ang="0">
                                <a:pos x="114" y="827"/>
                              </a:cxn>
                              <a:cxn ang="0">
                                <a:pos x="82" y="775"/>
                              </a:cxn>
                              <a:cxn ang="0">
                                <a:pos x="53" y="721"/>
                              </a:cxn>
                              <a:cxn ang="0">
                                <a:pos x="32" y="681"/>
                              </a:cxn>
                              <a:cxn ang="0">
                                <a:pos x="16" y="632"/>
                              </a:cxn>
                              <a:cxn ang="0">
                                <a:pos x="4" y="577"/>
                              </a:cxn>
                              <a:cxn ang="0">
                                <a:pos x="0" y="525"/>
                              </a:cxn>
                            </a:cxnLst>
                            <a:rect l="0" t="0" r="r" b="b"/>
                            <a:pathLst>
                              <a:path w="592" h="943">
                                <a:moveTo>
                                  <a:pt x="0" y="525"/>
                                </a:moveTo>
                                <a:lnTo>
                                  <a:pt x="3" y="474"/>
                                </a:lnTo>
                                <a:lnTo>
                                  <a:pt x="13" y="418"/>
                                </a:lnTo>
                                <a:lnTo>
                                  <a:pt x="26" y="369"/>
                                </a:lnTo>
                                <a:lnTo>
                                  <a:pt x="40" y="321"/>
                                </a:lnTo>
                                <a:lnTo>
                                  <a:pt x="56" y="281"/>
                                </a:lnTo>
                                <a:lnTo>
                                  <a:pt x="78" y="242"/>
                                </a:lnTo>
                                <a:lnTo>
                                  <a:pt x="104" y="209"/>
                                </a:lnTo>
                                <a:lnTo>
                                  <a:pt x="134" y="175"/>
                                </a:lnTo>
                                <a:lnTo>
                                  <a:pt x="170" y="141"/>
                                </a:lnTo>
                                <a:lnTo>
                                  <a:pt x="212" y="109"/>
                                </a:lnTo>
                                <a:lnTo>
                                  <a:pt x="258" y="77"/>
                                </a:lnTo>
                                <a:lnTo>
                                  <a:pt x="302" y="52"/>
                                </a:lnTo>
                                <a:lnTo>
                                  <a:pt x="352" y="31"/>
                                </a:lnTo>
                                <a:lnTo>
                                  <a:pt x="396" y="16"/>
                                </a:lnTo>
                                <a:lnTo>
                                  <a:pt x="439" y="5"/>
                                </a:lnTo>
                                <a:lnTo>
                                  <a:pt x="472" y="0"/>
                                </a:lnTo>
                                <a:lnTo>
                                  <a:pt x="487" y="3"/>
                                </a:lnTo>
                                <a:lnTo>
                                  <a:pt x="507" y="12"/>
                                </a:lnTo>
                                <a:lnTo>
                                  <a:pt x="531" y="26"/>
                                </a:lnTo>
                                <a:lnTo>
                                  <a:pt x="555" y="45"/>
                                </a:lnTo>
                                <a:lnTo>
                                  <a:pt x="569" y="65"/>
                                </a:lnTo>
                                <a:lnTo>
                                  <a:pt x="581" y="86"/>
                                </a:lnTo>
                                <a:lnTo>
                                  <a:pt x="589" y="110"/>
                                </a:lnTo>
                                <a:lnTo>
                                  <a:pt x="592" y="144"/>
                                </a:lnTo>
                                <a:lnTo>
                                  <a:pt x="589" y="175"/>
                                </a:lnTo>
                                <a:lnTo>
                                  <a:pt x="581" y="196"/>
                                </a:lnTo>
                                <a:lnTo>
                                  <a:pt x="569" y="209"/>
                                </a:lnTo>
                                <a:lnTo>
                                  <a:pt x="552" y="219"/>
                                </a:lnTo>
                                <a:lnTo>
                                  <a:pt x="523" y="230"/>
                                </a:lnTo>
                                <a:lnTo>
                                  <a:pt x="492" y="242"/>
                                </a:lnTo>
                                <a:lnTo>
                                  <a:pt x="460" y="256"/>
                                </a:lnTo>
                                <a:lnTo>
                                  <a:pt x="423" y="279"/>
                                </a:lnTo>
                                <a:lnTo>
                                  <a:pt x="384" y="310"/>
                                </a:lnTo>
                                <a:lnTo>
                                  <a:pt x="360" y="336"/>
                                </a:lnTo>
                                <a:lnTo>
                                  <a:pt x="341" y="365"/>
                                </a:lnTo>
                                <a:lnTo>
                                  <a:pt x="326" y="397"/>
                                </a:lnTo>
                                <a:lnTo>
                                  <a:pt x="315" y="434"/>
                                </a:lnTo>
                                <a:lnTo>
                                  <a:pt x="313" y="471"/>
                                </a:lnTo>
                                <a:lnTo>
                                  <a:pt x="321" y="513"/>
                                </a:lnTo>
                                <a:lnTo>
                                  <a:pt x="331" y="551"/>
                                </a:lnTo>
                                <a:lnTo>
                                  <a:pt x="344" y="584"/>
                                </a:lnTo>
                                <a:lnTo>
                                  <a:pt x="367" y="621"/>
                                </a:lnTo>
                                <a:lnTo>
                                  <a:pt x="396" y="664"/>
                                </a:lnTo>
                                <a:lnTo>
                                  <a:pt x="428" y="702"/>
                                </a:lnTo>
                                <a:lnTo>
                                  <a:pt x="450" y="733"/>
                                </a:lnTo>
                                <a:lnTo>
                                  <a:pt x="463" y="766"/>
                                </a:lnTo>
                                <a:lnTo>
                                  <a:pt x="218" y="943"/>
                                </a:lnTo>
                                <a:lnTo>
                                  <a:pt x="177" y="910"/>
                                </a:lnTo>
                                <a:lnTo>
                                  <a:pt x="146" y="869"/>
                                </a:lnTo>
                                <a:lnTo>
                                  <a:pt x="114" y="827"/>
                                </a:lnTo>
                                <a:lnTo>
                                  <a:pt x="82" y="775"/>
                                </a:lnTo>
                                <a:lnTo>
                                  <a:pt x="53" y="721"/>
                                </a:lnTo>
                                <a:lnTo>
                                  <a:pt x="32" y="681"/>
                                </a:lnTo>
                                <a:lnTo>
                                  <a:pt x="16" y="632"/>
                                </a:lnTo>
                                <a:lnTo>
                                  <a:pt x="4" y="577"/>
                                </a:lnTo>
                                <a:lnTo>
                                  <a:pt x="0" y="5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grpSp>
                        <p:nvGrpSpPr>
                          <p:cNvPr id="27013" name="Group 3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55" y="1147"/>
                            <a:ext cx="119" cy="188"/>
                            <a:chOff x="3755" y="1147"/>
                            <a:chExt cx="119" cy="188"/>
                          </a:xfrm>
                        </p:grpSpPr>
                        <p:sp>
                          <p:nvSpPr>
                            <p:cNvPr id="27014" name="Freeform 3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76" y="1160"/>
                              <a:ext cx="88" cy="14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30" y="737"/>
                                </a:cxn>
                                <a:cxn ang="0">
                                  <a:pos x="101" y="701"/>
                                </a:cxn>
                                <a:cxn ang="0">
                                  <a:pos x="78" y="669"/>
                                </a:cxn>
                                <a:cxn ang="0">
                                  <a:pos x="60" y="636"/>
                                </a:cxn>
                                <a:cxn ang="0">
                                  <a:pos x="45" y="601"/>
                                </a:cxn>
                                <a:cxn ang="0">
                                  <a:pos x="33" y="566"/>
                                </a:cxn>
                                <a:cxn ang="0">
                                  <a:pos x="23" y="533"/>
                                </a:cxn>
                                <a:cxn ang="0">
                                  <a:pos x="15" y="504"/>
                                </a:cxn>
                                <a:cxn ang="0">
                                  <a:pos x="8" y="474"/>
                                </a:cxn>
                                <a:cxn ang="0">
                                  <a:pos x="4" y="441"/>
                                </a:cxn>
                                <a:cxn ang="0">
                                  <a:pos x="2" y="418"/>
                                </a:cxn>
                                <a:cxn ang="0">
                                  <a:pos x="0" y="396"/>
                                </a:cxn>
                                <a:cxn ang="0">
                                  <a:pos x="2" y="376"/>
                                </a:cxn>
                                <a:cxn ang="0">
                                  <a:pos x="9" y="344"/>
                                </a:cxn>
                                <a:cxn ang="0">
                                  <a:pos x="18" y="313"/>
                                </a:cxn>
                                <a:cxn ang="0">
                                  <a:pos x="30" y="282"/>
                                </a:cxn>
                                <a:cxn ang="0">
                                  <a:pos x="44" y="254"/>
                                </a:cxn>
                                <a:cxn ang="0">
                                  <a:pos x="57" y="227"/>
                                </a:cxn>
                                <a:cxn ang="0">
                                  <a:pos x="74" y="200"/>
                                </a:cxn>
                                <a:cxn ang="0">
                                  <a:pos x="92" y="175"/>
                                </a:cxn>
                                <a:cxn ang="0">
                                  <a:pos x="111" y="155"/>
                                </a:cxn>
                                <a:cxn ang="0">
                                  <a:pos x="130" y="138"/>
                                </a:cxn>
                                <a:cxn ang="0">
                                  <a:pos x="164" y="113"/>
                                </a:cxn>
                                <a:cxn ang="0">
                                  <a:pos x="193" y="95"/>
                                </a:cxn>
                                <a:cxn ang="0">
                                  <a:pos x="230" y="72"/>
                                </a:cxn>
                                <a:cxn ang="0">
                                  <a:pos x="268" y="53"/>
                                </a:cxn>
                                <a:cxn ang="0">
                                  <a:pos x="317" y="32"/>
                                </a:cxn>
                                <a:cxn ang="0">
                                  <a:pos x="360" y="19"/>
                                </a:cxn>
                                <a:cxn ang="0">
                                  <a:pos x="402" y="8"/>
                                </a:cxn>
                                <a:cxn ang="0">
                                  <a:pos x="438" y="0"/>
                                </a:cxn>
                              </a:cxnLst>
                              <a:rect l="0" t="0" r="r" b="b"/>
                              <a:pathLst>
                                <a:path w="438" h="737">
                                  <a:moveTo>
                                    <a:pt x="130" y="737"/>
                                  </a:moveTo>
                                  <a:lnTo>
                                    <a:pt x="101" y="701"/>
                                  </a:lnTo>
                                  <a:lnTo>
                                    <a:pt x="78" y="669"/>
                                  </a:lnTo>
                                  <a:lnTo>
                                    <a:pt x="60" y="636"/>
                                  </a:lnTo>
                                  <a:lnTo>
                                    <a:pt x="45" y="601"/>
                                  </a:lnTo>
                                  <a:lnTo>
                                    <a:pt x="33" y="566"/>
                                  </a:lnTo>
                                  <a:lnTo>
                                    <a:pt x="23" y="533"/>
                                  </a:lnTo>
                                  <a:lnTo>
                                    <a:pt x="15" y="504"/>
                                  </a:lnTo>
                                  <a:lnTo>
                                    <a:pt x="8" y="474"/>
                                  </a:lnTo>
                                  <a:lnTo>
                                    <a:pt x="4" y="441"/>
                                  </a:lnTo>
                                  <a:lnTo>
                                    <a:pt x="2" y="418"/>
                                  </a:lnTo>
                                  <a:lnTo>
                                    <a:pt x="0" y="396"/>
                                  </a:lnTo>
                                  <a:lnTo>
                                    <a:pt x="2" y="376"/>
                                  </a:lnTo>
                                  <a:lnTo>
                                    <a:pt x="9" y="344"/>
                                  </a:lnTo>
                                  <a:lnTo>
                                    <a:pt x="18" y="313"/>
                                  </a:lnTo>
                                  <a:lnTo>
                                    <a:pt x="30" y="282"/>
                                  </a:lnTo>
                                  <a:lnTo>
                                    <a:pt x="44" y="254"/>
                                  </a:lnTo>
                                  <a:lnTo>
                                    <a:pt x="57" y="227"/>
                                  </a:lnTo>
                                  <a:lnTo>
                                    <a:pt x="74" y="200"/>
                                  </a:lnTo>
                                  <a:lnTo>
                                    <a:pt x="92" y="175"/>
                                  </a:lnTo>
                                  <a:lnTo>
                                    <a:pt x="111" y="155"/>
                                  </a:lnTo>
                                  <a:lnTo>
                                    <a:pt x="130" y="138"/>
                                  </a:lnTo>
                                  <a:lnTo>
                                    <a:pt x="164" y="113"/>
                                  </a:lnTo>
                                  <a:lnTo>
                                    <a:pt x="193" y="95"/>
                                  </a:lnTo>
                                  <a:lnTo>
                                    <a:pt x="230" y="72"/>
                                  </a:lnTo>
                                  <a:lnTo>
                                    <a:pt x="268" y="53"/>
                                  </a:lnTo>
                                  <a:lnTo>
                                    <a:pt x="317" y="32"/>
                                  </a:lnTo>
                                  <a:lnTo>
                                    <a:pt x="360" y="19"/>
                                  </a:lnTo>
                                  <a:lnTo>
                                    <a:pt x="402" y="8"/>
                                  </a:lnTo>
                                  <a:lnTo>
                                    <a:pt x="438" y="0"/>
                                  </a:lnTo>
                                </a:path>
                              </a:pathLst>
                            </a:custGeom>
                            <a:noFill/>
                            <a:ln w="4763">
                              <a:solidFill>
                                <a:srgbClr val="FF40F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7015" name="Freeform 3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99" y="1176"/>
                              <a:ext cx="75" cy="12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365"/>
                                </a:cxn>
                                <a:cxn ang="0">
                                  <a:pos x="2" y="335"/>
                                </a:cxn>
                                <a:cxn ang="0">
                                  <a:pos x="0" y="303"/>
                                </a:cxn>
                                <a:cxn ang="0">
                                  <a:pos x="2" y="266"/>
                                </a:cxn>
                                <a:cxn ang="0">
                                  <a:pos x="6" y="241"/>
                                </a:cxn>
                                <a:cxn ang="0">
                                  <a:pos x="14" y="215"/>
                                </a:cxn>
                                <a:cxn ang="0">
                                  <a:pos x="26" y="182"/>
                                </a:cxn>
                                <a:cxn ang="0">
                                  <a:pos x="45" y="153"/>
                                </a:cxn>
                                <a:cxn ang="0">
                                  <a:pos x="63" y="130"/>
                                </a:cxn>
                                <a:cxn ang="0">
                                  <a:pos x="82" y="113"/>
                                </a:cxn>
                                <a:cxn ang="0">
                                  <a:pos x="103" y="94"/>
                                </a:cxn>
                                <a:cxn ang="0">
                                  <a:pos x="126" y="77"/>
                                </a:cxn>
                                <a:cxn ang="0">
                                  <a:pos x="153" y="61"/>
                                </a:cxn>
                                <a:cxn ang="0">
                                  <a:pos x="181" y="45"/>
                                </a:cxn>
                                <a:cxn ang="0">
                                  <a:pos x="207" y="33"/>
                                </a:cxn>
                                <a:cxn ang="0">
                                  <a:pos x="233" y="22"/>
                                </a:cxn>
                                <a:cxn ang="0">
                                  <a:pos x="257" y="14"/>
                                </a:cxn>
                                <a:cxn ang="0">
                                  <a:pos x="282" y="8"/>
                                </a:cxn>
                                <a:cxn ang="0">
                                  <a:pos x="313" y="3"/>
                                </a:cxn>
                                <a:cxn ang="0">
                                  <a:pos x="341" y="1"/>
                                </a:cxn>
                                <a:cxn ang="0">
                                  <a:pos x="361" y="0"/>
                                </a:cxn>
                                <a:cxn ang="0">
                                  <a:pos x="375" y="1"/>
                                </a:cxn>
                                <a:cxn ang="0">
                                  <a:pos x="374" y="18"/>
                                </a:cxn>
                                <a:cxn ang="0">
                                  <a:pos x="372" y="32"/>
                                </a:cxn>
                                <a:cxn ang="0">
                                  <a:pos x="358" y="34"/>
                                </a:cxn>
                                <a:cxn ang="0">
                                  <a:pos x="336" y="39"/>
                                </a:cxn>
                                <a:cxn ang="0">
                                  <a:pos x="312" y="47"/>
                                </a:cxn>
                                <a:cxn ang="0">
                                  <a:pos x="284" y="57"/>
                                </a:cxn>
                                <a:cxn ang="0">
                                  <a:pos x="257" y="69"/>
                                </a:cxn>
                                <a:cxn ang="0">
                                  <a:pos x="227" y="82"/>
                                </a:cxn>
                                <a:cxn ang="0">
                                  <a:pos x="197" y="96"/>
                                </a:cxn>
                                <a:cxn ang="0">
                                  <a:pos x="158" y="119"/>
                                </a:cxn>
                                <a:cxn ang="0">
                                  <a:pos x="119" y="150"/>
                                </a:cxn>
                                <a:cxn ang="0">
                                  <a:pos x="96" y="175"/>
                                </a:cxn>
                                <a:cxn ang="0">
                                  <a:pos x="77" y="204"/>
                                </a:cxn>
                                <a:cxn ang="0">
                                  <a:pos x="62" y="236"/>
                                </a:cxn>
                                <a:cxn ang="0">
                                  <a:pos x="51" y="273"/>
                                </a:cxn>
                                <a:cxn ang="0">
                                  <a:pos x="49" y="309"/>
                                </a:cxn>
                                <a:cxn ang="0">
                                  <a:pos x="58" y="351"/>
                                </a:cxn>
                                <a:cxn ang="0">
                                  <a:pos x="68" y="390"/>
                                </a:cxn>
                                <a:cxn ang="0">
                                  <a:pos x="81" y="423"/>
                                </a:cxn>
                                <a:cxn ang="0">
                                  <a:pos x="102" y="460"/>
                                </a:cxn>
                                <a:cxn ang="0">
                                  <a:pos x="131" y="502"/>
                                </a:cxn>
                                <a:cxn ang="0">
                                  <a:pos x="164" y="540"/>
                                </a:cxn>
                                <a:cxn ang="0">
                                  <a:pos x="186" y="572"/>
                                </a:cxn>
                                <a:cxn ang="0">
                                  <a:pos x="209" y="608"/>
                                </a:cxn>
                                <a:cxn ang="0">
                                  <a:pos x="174" y="614"/>
                                </a:cxn>
                                <a:cxn ang="0">
                                  <a:pos x="156" y="599"/>
                                </a:cxn>
                                <a:cxn ang="0">
                                  <a:pos x="137" y="581"/>
                                </a:cxn>
                                <a:cxn ang="0">
                                  <a:pos x="114" y="561"/>
                                </a:cxn>
                                <a:cxn ang="0">
                                  <a:pos x="94" y="539"/>
                                </a:cxn>
                                <a:cxn ang="0">
                                  <a:pos x="71" y="508"/>
                                </a:cxn>
                                <a:cxn ang="0">
                                  <a:pos x="51" y="476"/>
                                </a:cxn>
                                <a:cxn ang="0">
                                  <a:pos x="33" y="445"/>
                                </a:cxn>
                                <a:cxn ang="0">
                                  <a:pos x="20" y="415"/>
                                </a:cxn>
                                <a:cxn ang="0">
                                  <a:pos x="14" y="395"/>
                                </a:cxn>
                                <a:cxn ang="0">
                                  <a:pos x="6" y="365"/>
                                </a:cxn>
                              </a:cxnLst>
                              <a:rect l="0" t="0" r="r" b="b"/>
                              <a:pathLst>
                                <a:path w="375" h="614">
                                  <a:moveTo>
                                    <a:pt x="6" y="365"/>
                                  </a:moveTo>
                                  <a:lnTo>
                                    <a:pt x="2" y="335"/>
                                  </a:lnTo>
                                  <a:lnTo>
                                    <a:pt x="0" y="303"/>
                                  </a:lnTo>
                                  <a:lnTo>
                                    <a:pt x="2" y="266"/>
                                  </a:lnTo>
                                  <a:lnTo>
                                    <a:pt x="6" y="241"/>
                                  </a:lnTo>
                                  <a:lnTo>
                                    <a:pt x="14" y="215"/>
                                  </a:lnTo>
                                  <a:lnTo>
                                    <a:pt x="26" y="182"/>
                                  </a:lnTo>
                                  <a:lnTo>
                                    <a:pt x="45" y="153"/>
                                  </a:lnTo>
                                  <a:lnTo>
                                    <a:pt x="63" y="130"/>
                                  </a:lnTo>
                                  <a:lnTo>
                                    <a:pt x="82" y="113"/>
                                  </a:lnTo>
                                  <a:lnTo>
                                    <a:pt x="103" y="94"/>
                                  </a:lnTo>
                                  <a:lnTo>
                                    <a:pt x="126" y="77"/>
                                  </a:lnTo>
                                  <a:lnTo>
                                    <a:pt x="153" y="61"/>
                                  </a:lnTo>
                                  <a:lnTo>
                                    <a:pt x="181" y="45"/>
                                  </a:lnTo>
                                  <a:lnTo>
                                    <a:pt x="207" y="33"/>
                                  </a:lnTo>
                                  <a:lnTo>
                                    <a:pt x="233" y="22"/>
                                  </a:lnTo>
                                  <a:lnTo>
                                    <a:pt x="257" y="14"/>
                                  </a:lnTo>
                                  <a:lnTo>
                                    <a:pt x="282" y="8"/>
                                  </a:lnTo>
                                  <a:lnTo>
                                    <a:pt x="313" y="3"/>
                                  </a:lnTo>
                                  <a:lnTo>
                                    <a:pt x="341" y="1"/>
                                  </a:lnTo>
                                  <a:lnTo>
                                    <a:pt x="361" y="0"/>
                                  </a:lnTo>
                                  <a:lnTo>
                                    <a:pt x="375" y="1"/>
                                  </a:lnTo>
                                  <a:lnTo>
                                    <a:pt x="374" y="18"/>
                                  </a:lnTo>
                                  <a:lnTo>
                                    <a:pt x="372" y="32"/>
                                  </a:lnTo>
                                  <a:lnTo>
                                    <a:pt x="358" y="34"/>
                                  </a:lnTo>
                                  <a:lnTo>
                                    <a:pt x="336" y="39"/>
                                  </a:lnTo>
                                  <a:lnTo>
                                    <a:pt x="312" y="47"/>
                                  </a:lnTo>
                                  <a:lnTo>
                                    <a:pt x="284" y="57"/>
                                  </a:lnTo>
                                  <a:lnTo>
                                    <a:pt x="257" y="69"/>
                                  </a:lnTo>
                                  <a:lnTo>
                                    <a:pt x="227" y="82"/>
                                  </a:lnTo>
                                  <a:lnTo>
                                    <a:pt x="197" y="96"/>
                                  </a:lnTo>
                                  <a:lnTo>
                                    <a:pt x="158" y="119"/>
                                  </a:lnTo>
                                  <a:lnTo>
                                    <a:pt x="119" y="150"/>
                                  </a:lnTo>
                                  <a:lnTo>
                                    <a:pt x="96" y="175"/>
                                  </a:lnTo>
                                  <a:lnTo>
                                    <a:pt x="77" y="204"/>
                                  </a:lnTo>
                                  <a:lnTo>
                                    <a:pt x="62" y="236"/>
                                  </a:lnTo>
                                  <a:lnTo>
                                    <a:pt x="51" y="273"/>
                                  </a:lnTo>
                                  <a:lnTo>
                                    <a:pt x="49" y="309"/>
                                  </a:lnTo>
                                  <a:lnTo>
                                    <a:pt x="58" y="351"/>
                                  </a:lnTo>
                                  <a:lnTo>
                                    <a:pt x="68" y="390"/>
                                  </a:lnTo>
                                  <a:lnTo>
                                    <a:pt x="81" y="423"/>
                                  </a:lnTo>
                                  <a:lnTo>
                                    <a:pt x="102" y="460"/>
                                  </a:lnTo>
                                  <a:lnTo>
                                    <a:pt x="131" y="502"/>
                                  </a:lnTo>
                                  <a:lnTo>
                                    <a:pt x="164" y="540"/>
                                  </a:lnTo>
                                  <a:lnTo>
                                    <a:pt x="186" y="572"/>
                                  </a:lnTo>
                                  <a:lnTo>
                                    <a:pt x="209" y="608"/>
                                  </a:lnTo>
                                  <a:lnTo>
                                    <a:pt x="174" y="614"/>
                                  </a:lnTo>
                                  <a:lnTo>
                                    <a:pt x="156" y="599"/>
                                  </a:lnTo>
                                  <a:lnTo>
                                    <a:pt x="137" y="581"/>
                                  </a:lnTo>
                                  <a:lnTo>
                                    <a:pt x="114" y="561"/>
                                  </a:lnTo>
                                  <a:lnTo>
                                    <a:pt x="94" y="539"/>
                                  </a:lnTo>
                                  <a:lnTo>
                                    <a:pt x="71" y="508"/>
                                  </a:lnTo>
                                  <a:lnTo>
                                    <a:pt x="51" y="476"/>
                                  </a:lnTo>
                                  <a:lnTo>
                                    <a:pt x="33" y="445"/>
                                  </a:lnTo>
                                  <a:lnTo>
                                    <a:pt x="20" y="415"/>
                                  </a:lnTo>
                                  <a:lnTo>
                                    <a:pt x="14" y="395"/>
                                  </a:lnTo>
                                  <a:lnTo>
                                    <a:pt x="6" y="36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A000A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7016" name="Freeform 3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08" y="1181"/>
                              <a:ext cx="65" cy="11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" y="355"/>
                                </a:cxn>
                                <a:cxn ang="0">
                                  <a:pos x="2" y="323"/>
                                </a:cxn>
                                <a:cxn ang="0">
                                  <a:pos x="0" y="292"/>
                                </a:cxn>
                                <a:cxn ang="0">
                                  <a:pos x="2" y="255"/>
                                </a:cxn>
                                <a:cxn ang="0">
                                  <a:pos x="7" y="230"/>
                                </a:cxn>
                                <a:cxn ang="0">
                                  <a:pos x="14" y="204"/>
                                </a:cxn>
                                <a:cxn ang="0">
                                  <a:pos x="26" y="171"/>
                                </a:cxn>
                                <a:cxn ang="0">
                                  <a:pos x="46" y="142"/>
                                </a:cxn>
                                <a:cxn ang="0">
                                  <a:pos x="64" y="119"/>
                                </a:cxn>
                                <a:cxn ang="0">
                                  <a:pos x="81" y="103"/>
                                </a:cxn>
                                <a:cxn ang="0">
                                  <a:pos x="104" y="83"/>
                                </a:cxn>
                                <a:cxn ang="0">
                                  <a:pos x="126" y="66"/>
                                </a:cxn>
                                <a:cxn ang="0">
                                  <a:pos x="153" y="50"/>
                                </a:cxn>
                                <a:cxn ang="0">
                                  <a:pos x="181" y="34"/>
                                </a:cxn>
                                <a:cxn ang="0">
                                  <a:pos x="207" y="22"/>
                                </a:cxn>
                                <a:cxn ang="0">
                                  <a:pos x="232" y="11"/>
                                </a:cxn>
                                <a:cxn ang="0">
                                  <a:pos x="256" y="5"/>
                                </a:cxn>
                                <a:cxn ang="0">
                                  <a:pos x="282" y="0"/>
                                </a:cxn>
                                <a:cxn ang="0">
                                  <a:pos x="307" y="0"/>
                                </a:cxn>
                                <a:cxn ang="0">
                                  <a:pos x="325" y="3"/>
                                </a:cxn>
                                <a:cxn ang="0">
                                  <a:pos x="317" y="24"/>
                                </a:cxn>
                                <a:cxn ang="0">
                                  <a:pos x="305" y="37"/>
                                </a:cxn>
                                <a:cxn ang="0">
                                  <a:pos x="288" y="47"/>
                                </a:cxn>
                                <a:cxn ang="0">
                                  <a:pos x="259" y="58"/>
                                </a:cxn>
                                <a:cxn ang="0">
                                  <a:pos x="229" y="71"/>
                                </a:cxn>
                                <a:cxn ang="0">
                                  <a:pos x="198" y="85"/>
                                </a:cxn>
                                <a:cxn ang="0">
                                  <a:pos x="159" y="108"/>
                                </a:cxn>
                                <a:cxn ang="0">
                                  <a:pos x="120" y="139"/>
                                </a:cxn>
                                <a:cxn ang="0">
                                  <a:pos x="96" y="164"/>
                                </a:cxn>
                                <a:cxn ang="0">
                                  <a:pos x="78" y="193"/>
                                </a:cxn>
                                <a:cxn ang="0">
                                  <a:pos x="63" y="225"/>
                                </a:cxn>
                                <a:cxn ang="0">
                                  <a:pos x="52" y="262"/>
                                </a:cxn>
                                <a:cxn ang="0">
                                  <a:pos x="50" y="299"/>
                                </a:cxn>
                                <a:cxn ang="0">
                                  <a:pos x="58" y="341"/>
                                </a:cxn>
                                <a:cxn ang="0">
                                  <a:pos x="68" y="379"/>
                                </a:cxn>
                                <a:cxn ang="0">
                                  <a:pos x="81" y="412"/>
                                </a:cxn>
                                <a:cxn ang="0">
                                  <a:pos x="103" y="448"/>
                                </a:cxn>
                                <a:cxn ang="0">
                                  <a:pos x="132" y="491"/>
                                </a:cxn>
                                <a:cxn ang="0">
                                  <a:pos x="164" y="529"/>
                                </a:cxn>
                                <a:cxn ang="0">
                                  <a:pos x="187" y="561"/>
                                </a:cxn>
                                <a:cxn ang="0">
                                  <a:pos x="200" y="594"/>
                                </a:cxn>
                                <a:cxn ang="0">
                                  <a:pos x="168" y="595"/>
                                </a:cxn>
                                <a:cxn ang="0">
                                  <a:pos x="138" y="570"/>
                                </a:cxn>
                                <a:cxn ang="0">
                                  <a:pos x="115" y="551"/>
                                </a:cxn>
                                <a:cxn ang="0">
                                  <a:pos x="93" y="528"/>
                                </a:cxn>
                                <a:cxn ang="0">
                                  <a:pos x="71" y="497"/>
                                </a:cxn>
                                <a:cxn ang="0">
                                  <a:pos x="52" y="465"/>
                                </a:cxn>
                                <a:cxn ang="0">
                                  <a:pos x="34" y="434"/>
                                </a:cxn>
                                <a:cxn ang="0">
                                  <a:pos x="21" y="404"/>
                                </a:cxn>
                                <a:cxn ang="0">
                                  <a:pos x="14" y="384"/>
                                </a:cxn>
                                <a:cxn ang="0">
                                  <a:pos x="7" y="355"/>
                                </a:cxn>
                              </a:cxnLst>
                              <a:rect l="0" t="0" r="r" b="b"/>
                              <a:pathLst>
                                <a:path w="325" h="595">
                                  <a:moveTo>
                                    <a:pt x="7" y="355"/>
                                  </a:moveTo>
                                  <a:lnTo>
                                    <a:pt x="2" y="323"/>
                                  </a:lnTo>
                                  <a:lnTo>
                                    <a:pt x="0" y="292"/>
                                  </a:lnTo>
                                  <a:lnTo>
                                    <a:pt x="2" y="255"/>
                                  </a:lnTo>
                                  <a:lnTo>
                                    <a:pt x="7" y="230"/>
                                  </a:lnTo>
                                  <a:lnTo>
                                    <a:pt x="14" y="204"/>
                                  </a:lnTo>
                                  <a:lnTo>
                                    <a:pt x="26" y="171"/>
                                  </a:lnTo>
                                  <a:lnTo>
                                    <a:pt x="46" y="142"/>
                                  </a:lnTo>
                                  <a:lnTo>
                                    <a:pt x="64" y="119"/>
                                  </a:lnTo>
                                  <a:lnTo>
                                    <a:pt x="81" y="103"/>
                                  </a:lnTo>
                                  <a:lnTo>
                                    <a:pt x="104" y="83"/>
                                  </a:lnTo>
                                  <a:lnTo>
                                    <a:pt x="126" y="66"/>
                                  </a:lnTo>
                                  <a:lnTo>
                                    <a:pt x="153" y="50"/>
                                  </a:lnTo>
                                  <a:lnTo>
                                    <a:pt x="181" y="34"/>
                                  </a:lnTo>
                                  <a:lnTo>
                                    <a:pt x="207" y="22"/>
                                  </a:lnTo>
                                  <a:lnTo>
                                    <a:pt x="232" y="11"/>
                                  </a:lnTo>
                                  <a:lnTo>
                                    <a:pt x="256" y="5"/>
                                  </a:lnTo>
                                  <a:lnTo>
                                    <a:pt x="282" y="0"/>
                                  </a:lnTo>
                                  <a:lnTo>
                                    <a:pt x="307" y="0"/>
                                  </a:lnTo>
                                  <a:lnTo>
                                    <a:pt x="325" y="3"/>
                                  </a:lnTo>
                                  <a:lnTo>
                                    <a:pt x="317" y="24"/>
                                  </a:lnTo>
                                  <a:lnTo>
                                    <a:pt x="305" y="37"/>
                                  </a:lnTo>
                                  <a:lnTo>
                                    <a:pt x="288" y="47"/>
                                  </a:lnTo>
                                  <a:lnTo>
                                    <a:pt x="259" y="58"/>
                                  </a:lnTo>
                                  <a:lnTo>
                                    <a:pt x="229" y="71"/>
                                  </a:lnTo>
                                  <a:lnTo>
                                    <a:pt x="198" y="85"/>
                                  </a:lnTo>
                                  <a:lnTo>
                                    <a:pt x="159" y="108"/>
                                  </a:lnTo>
                                  <a:lnTo>
                                    <a:pt x="120" y="139"/>
                                  </a:lnTo>
                                  <a:lnTo>
                                    <a:pt x="96" y="164"/>
                                  </a:lnTo>
                                  <a:lnTo>
                                    <a:pt x="78" y="193"/>
                                  </a:lnTo>
                                  <a:lnTo>
                                    <a:pt x="63" y="225"/>
                                  </a:lnTo>
                                  <a:lnTo>
                                    <a:pt x="52" y="262"/>
                                  </a:lnTo>
                                  <a:lnTo>
                                    <a:pt x="50" y="299"/>
                                  </a:lnTo>
                                  <a:lnTo>
                                    <a:pt x="58" y="341"/>
                                  </a:lnTo>
                                  <a:lnTo>
                                    <a:pt x="68" y="379"/>
                                  </a:lnTo>
                                  <a:lnTo>
                                    <a:pt x="81" y="412"/>
                                  </a:lnTo>
                                  <a:lnTo>
                                    <a:pt x="103" y="448"/>
                                  </a:lnTo>
                                  <a:lnTo>
                                    <a:pt x="132" y="491"/>
                                  </a:lnTo>
                                  <a:lnTo>
                                    <a:pt x="164" y="529"/>
                                  </a:lnTo>
                                  <a:lnTo>
                                    <a:pt x="187" y="561"/>
                                  </a:lnTo>
                                  <a:lnTo>
                                    <a:pt x="200" y="594"/>
                                  </a:lnTo>
                                  <a:lnTo>
                                    <a:pt x="168" y="595"/>
                                  </a:lnTo>
                                  <a:lnTo>
                                    <a:pt x="138" y="570"/>
                                  </a:lnTo>
                                  <a:lnTo>
                                    <a:pt x="115" y="551"/>
                                  </a:lnTo>
                                  <a:lnTo>
                                    <a:pt x="93" y="528"/>
                                  </a:lnTo>
                                  <a:lnTo>
                                    <a:pt x="71" y="497"/>
                                  </a:lnTo>
                                  <a:lnTo>
                                    <a:pt x="52" y="465"/>
                                  </a:lnTo>
                                  <a:lnTo>
                                    <a:pt x="34" y="434"/>
                                  </a:lnTo>
                                  <a:lnTo>
                                    <a:pt x="21" y="404"/>
                                  </a:lnTo>
                                  <a:lnTo>
                                    <a:pt x="14" y="384"/>
                                  </a:lnTo>
                                  <a:lnTo>
                                    <a:pt x="7" y="35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004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7017" name="Freeform 3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55" y="1147"/>
                              <a:ext cx="107" cy="18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" y="474"/>
                                </a:cxn>
                                <a:cxn ang="0">
                                  <a:pos x="26" y="369"/>
                                </a:cxn>
                                <a:cxn ang="0">
                                  <a:pos x="56" y="281"/>
                                </a:cxn>
                                <a:cxn ang="0">
                                  <a:pos x="104" y="209"/>
                                </a:cxn>
                                <a:cxn ang="0">
                                  <a:pos x="170" y="141"/>
                                </a:cxn>
                                <a:cxn ang="0">
                                  <a:pos x="258" y="77"/>
                                </a:cxn>
                                <a:cxn ang="0">
                                  <a:pos x="352" y="31"/>
                                </a:cxn>
                                <a:cxn ang="0">
                                  <a:pos x="438" y="5"/>
                                </a:cxn>
                                <a:cxn ang="0">
                                  <a:pos x="487" y="3"/>
                                </a:cxn>
                                <a:cxn ang="0">
                                  <a:pos x="531" y="26"/>
                                </a:cxn>
                                <a:cxn ang="0">
                                  <a:pos x="477" y="35"/>
                                </a:cxn>
                                <a:cxn ang="0">
                                  <a:pos x="415" y="51"/>
                                </a:cxn>
                                <a:cxn ang="0">
                                  <a:pos x="363" y="72"/>
                                </a:cxn>
                                <a:cxn ang="0">
                                  <a:pos x="311" y="100"/>
                                </a:cxn>
                                <a:cxn ang="0">
                                  <a:pos x="261" y="130"/>
                                </a:cxn>
                                <a:cxn ang="0">
                                  <a:pos x="209" y="166"/>
                                </a:cxn>
                                <a:cxn ang="0">
                                  <a:pos x="167" y="200"/>
                                </a:cxn>
                                <a:cxn ang="0">
                                  <a:pos x="134" y="242"/>
                                </a:cxn>
                                <a:cxn ang="0">
                                  <a:pos x="104" y="296"/>
                                </a:cxn>
                                <a:cxn ang="0">
                                  <a:pos x="79" y="349"/>
                                </a:cxn>
                                <a:cxn ang="0">
                                  <a:pos x="64" y="396"/>
                                </a:cxn>
                                <a:cxn ang="0">
                                  <a:pos x="54" y="448"/>
                                </a:cxn>
                                <a:cxn ang="0">
                                  <a:pos x="50" y="516"/>
                                </a:cxn>
                                <a:cxn ang="0">
                                  <a:pos x="54" y="574"/>
                                </a:cxn>
                                <a:cxn ang="0">
                                  <a:pos x="69" y="632"/>
                                </a:cxn>
                                <a:cxn ang="0">
                                  <a:pos x="94" y="685"/>
                                </a:cxn>
                                <a:cxn ang="0">
                                  <a:pos x="124" y="739"/>
                                </a:cxn>
                                <a:cxn ang="0">
                                  <a:pos x="156" y="797"/>
                                </a:cxn>
                                <a:cxn ang="0">
                                  <a:pos x="192" y="851"/>
                                </a:cxn>
                                <a:cxn ang="0">
                                  <a:pos x="236" y="909"/>
                                </a:cxn>
                                <a:cxn ang="0">
                                  <a:pos x="218" y="943"/>
                                </a:cxn>
                                <a:cxn ang="0">
                                  <a:pos x="169" y="901"/>
                                </a:cxn>
                                <a:cxn ang="0">
                                  <a:pos x="114" y="827"/>
                                </a:cxn>
                                <a:cxn ang="0">
                                  <a:pos x="53" y="721"/>
                                </a:cxn>
                                <a:cxn ang="0">
                                  <a:pos x="16" y="632"/>
                                </a:cxn>
                                <a:cxn ang="0">
                                  <a:pos x="0" y="525"/>
                                </a:cxn>
                              </a:cxnLst>
                              <a:rect l="0" t="0" r="r" b="b"/>
                              <a:pathLst>
                                <a:path w="531" h="943">
                                  <a:moveTo>
                                    <a:pt x="0" y="525"/>
                                  </a:moveTo>
                                  <a:lnTo>
                                    <a:pt x="3" y="474"/>
                                  </a:lnTo>
                                  <a:lnTo>
                                    <a:pt x="13" y="418"/>
                                  </a:lnTo>
                                  <a:lnTo>
                                    <a:pt x="26" y="369"/>
                                  </a:lnTo>
                                  <a:lnTo>
                                    <a:pt x="40" y="321"/>
                                  </a:lnTo>
                                  <a:lnTo>
                                    <a:pt x="56" y="281"/>
                                  </a:lnTo>
                                  <a:lnTo>
                                    <a:pt x="78" y="242"/>
                                  </a:lnTo>
                                  <a:lnTo>
                                    <a:pt x="104" y="209"/>
                                  </a:lnTo>
                                  <a:lnTo>
                                    <a:pt x="133" y="175"/>
                                  </a:lnTo>
                                  <a:lnTo>
                                    <a:pt x="170" y="141"/>
                                  </a:lnTo>
                                  <a:lnTo>
                                    <a:pt x="212" y="109"/>
                                  </a:lnTo>
                                  <a:lnTo>
                                    <a:pt x="258" y="77"/>
                                  </a:lnTo>
                                  <a:lnTo>
                                    <a:pt x="302" y="52"/>
                                  </a:lnTo>
                                  <a:lnTo>
                                    <a:pt x="352" y="31"/>
                                  </a:lnTo>
                                  <a:lnTo>
                                    <a:pt x="396" y="16"/>
                                  </a:lnTo>
                                  <a:lnTo>
                                    <a:pt x="438" y="5"/>
                                  </a:lnTo>
                                  <a:lnTo>
                                    <a:pt x="472" y="0"/>
                                  </a:lnTo>
                                  <a:lnTo>
                                    <a:pt x="487" y="3"/>
                                  </a:lnTo>
                                  <a:lnTo>
                                    <a:pt x="507" y="12"/>
                                  </a:lnTo>
                                  <a:lnTo>
                                    <a:pt x="531" y="26"/>
                                  </a:lnTo>
                                  <a:lnTo>
                                    <a:pt x="506" y="30"/>
                                  </a:lnTo>
                                  <a:lnTo>
                                    <a:pt x="477" y="35"/>
                                  </a:lnTo>
                                  <a:lnTo>
                                    <a:pt x="448" y="42"/>
                                  </a:lnTo>
                                  <a:lnTo>
                                    <a:pt x="415" y="51"/>
                                  </a:lnTo>
                                  <a:lnTo>
                                    <a:pt x="390" y="60"/>
                                  </a:lnTo>
                                  <a:lnTo>
                                    <a:pt x="363" y="72"/>
                                  </a:lnTo>
                                  <a:lnTo>
                                    <a:pt x="336" y="86"/>
                                  </a:lnTo>
                                  <a:lnTo>
                                    <a:pt x="311" y="100"/>
                                  </a:lnTo>
                                  <a:lnTo>
                                    <a:pt x="287" y="114"/>
                                  </a:lnTo>
                                  <a:lnTo>
                                    <a:pt x="261" y="130"/>
                                  </a:lnTo>
                                  <a:lnTo>
                                    <a:pt x="234" y="149"/>
                                  </a:lnTo>
                                  <a:lnTo>
                                    <a:pt x="209" y="166"/>
                                  </a:lnTo>
                                  <a:lnTo>
                                    <a:pt x="187" y="183"/>
                                  </a:lnTo>
                                  <a:lnTo>
                                    <a:pt x="167" y="200"/>
                                  </a:lnTo>
                                  <a:lnTo>
                                    <a:pt x="149" y="221"/>
                                  </a:lnTo>
                                  <a:lnTo>
                                    <a:pt x="134" y="242"/>
                                  </a:lnTo>
                                  <a:lnTo>
                                    <a:pt x="121" y="267"/>
                                  </a:lnTo>
                                  <a:lnTo>
                                    <a:pt x="104" y="296"/>
                                  </a:lnTo>
                                  <a:lnTo>
                                    <a:pt x="88" y="324"/>
                                  </a:lnTo>
                                  <a:lnTo>
                                    <a:pt x="79" y="349"/>
                                  </a:lnTo>
                                  <a:lnTo>
                                    <a:pt x="70" y="371"/>
                                  </a:lnTo>
                                  <a:lnTo>
                                    <a:pt x="64" y="396"/>
                                  </a:lnTo>
                                  <a:lnTo>
                                    <a:pt x="59" y="422"/>
                                  </a:lnTo>
                                  <a:lnTo>
                                    <a:pt x="54" y="448"/>
                                  </a:lnTo>
                                  <a:lnTo>
                                    <a:pt x="51" y="480"/>
                                  </a:lnTo>
                                  <a:lnTo>
                                    <a:pt x="50" y="516"/>
                                  </a:lnTo>
                                  <a:lnTo>
                                    <a:pt x="51" y="545"/>
                                  </a:lnTo>
                                  <a:lnTo>
                                    <a:pt x="54" y="574"/>
                                  </a:lnTo>
                                  <a:lnTo>
                                    <a:pt x="62" y="604"/>
                                  </a:lnTo>
                                  <a:lnTo>
                                    <a:pt x="69" y="632"/>
                                  </a:lnTo>
                                  <a:lnTo>
                                    <a:pt x="80" y="660"/>
                                  </a:lnTo>
                                  <a:lnTo>
                                    <a:pt x="94" y="685"/>
                                  </a:lnTo>
                                  <a:lnTo>
                                    <a:pt x="108" y="710"/>
                                  </a:lnTo>
                                  <a:lnTo>
                                    <a:pt x="124" y="739"/>
                                  </a:lnTo>
                                  <a:lnTo>
                                    <a:pt x="140" y="768"/>
                                  </a:lnTo>
                                  <a:lnTo>
                                    <a:pt x="156" y="797"/>
                                  </a:lnTo>
                                  <a:lnTo>
                                    <a:pt x="175" y="825"/>
                                  </a:lnTo>
                                  <a:lnTo>
                                    <a:pt x="192" y="851"/>
                                  </a:lnTo>
                                  <a:lnTo>
                                    <a:pt x="214" y="881"/>
                                  </a:lnTo>
                                  <a:lnTo>
                                    <a:pt x="236" y="909"/>
                                  </a:lnTo>
                                  <a:lnTo>
                                    <a:pt x="225" y="927"/>
                                  </a:lnTo>
                                  <a:lnTo>
                                    <a:pt x="218" y="943"/>
                                  </a:lnTo>
                                  <a:lnTo>
                                    <a:pt x="198" y="928"/>
                                  </a:lnTo>
                                  <a:lnTo>
                                    <a:pt x="169" y="901"/>
                                  </a:lnTo>
                                  <a:lnTo>
                                    <a:pt x="143" y="869"/>
                                  </a:lnTo>
                                  <a:lnTo>
                                    <a:pt x="114" y="827"/>
                                  </a:lnTo>
                                  <a:lnTo>
                                    <a:pt x="82" y="775"/>
                                  </a:lnTo>
                                  <a:lnTo>
                                    <a:pt x="53" y="721"/>
                                  </a:lnTo>
                                  <a:lnTo>
                                    <a:pt x="32" y="681"/>
                                  </a:lnTo>
                                  <a:lnTo>
                                    <a:pt x="16" y="632"/>
                                  </a:lnTo>
                                  <a:lnTo>
                                    <a:pt x="4" y="577"/>
                                  </a:lnTo>
                                  <a:lnTo>
                                    <a:pt x="0" y="52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000E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</p:grpSp>
                    <p:grpSp>
                      <p:nvGrpSpPr>
                        <p:cNvPr id="27018" name="Group 3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8" y="1295"/>
                          <a:ext cx="51" cy="44"/>
                          <a:chOff x="3798" y="1295"/>
                          <a:chExt cx="51" cy="44"/>
                        </a:xfrm>
                      </p:grpSpPr>
                      <p:sp>
                        <p:nvSpPr>
                          <p:cNvPr id="27019" name="Freeform 3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8" y="1295"/>
                            <a:ext cx="51" cy="4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52" y="16"/>
                              </a:cxn>
                              <a:cxn ang="0">
                                <a:pos x="235" y="6"/>
                              </a:cxn>
                              <a:cxn ang="0">
                                <a:pos x="214" y="1"/>
                              </a:cxn>
                              <a:cxn ang="0">
                                <a:pos x="193" y="0"/>
                              </a:cxn>
                              <a:cxn ang="0">
                                <a:pos x="175" y="1"/>
                              </a:cxn>
                              <a:cxn ang="0">
                                <a:pos x="152" y="6"/>
                              </a:cxn>
                              <a:cxn ang="0">
                                <a:pos x="130" y="14"/>
                              </a:cxn>
                              <a:cxn ang="0">
                                <a:pos x="107" y="26"/>
                              </a:cxn>
                              <a:cxn ang="0">
                                <a:pos x="84" y="39"/>
                              </a:cxn>
                              <a:cxn ang="0">
                                <a:pos x="61" y="56"/>
                              </a:cxn>
                              <a:cxn ang="0">
                                <a:pos x="36" y="82"/>
                              </a:cxn>
                              <a:cxn ang="0">
                                <a:pos x="22" y="106"/>
                              </a:cxn>
                              <a:cxn ang="0">
                                <a:pos x="12" y="126"/>
                              </a:cxn>
                              <a:cxn ang="0">
                                <a:pos x="6" y="148"/>
                              </a:cxn>
                              <a:cxn ang="0">
                                <a:pos x="0" y="170"/>
                              </a:cxn>
                              <a:cxn ang="0">
                                <a:pos x="4" y="191"/>
                              </a:cxn>
                              <a:cxn ang="0">
                                <a:pos x="12" y="207"/>
                              </a:cxn>
                              <a:cxn ang="0">
                                <a:pos x="30" y="213"/>
                              </a:cxn>
                              <a:cxn ang="0">
                                <a:pos x="48" y="219"/>
                              </a:cxn>
                              <a:cxn ang="0">
                                <a:pos x="70" y="220"/>
                              </a:cxn>
                              <a:cxn ang="0">
                                <a:pos x="100" y="215"/>
                              </a:cxn>
                              <a:cxn ang="0">
                                <a:pos x="130" y="204"/>
                              </a:cxn>
                              <a:cxn ang="0">
                                <a:pos x="159" y="187"/>
                              </a:cxn>
                              <a:cxn ang="0">
                                <a:pos x="188" y="164"/>
                              </a:cxn>
                              <a:cxn ang="0">
                                <a:pos x="213" y="139"/>
                              </a:cxn>
                              <a:cxn ang="0">
                                <a:pos x="233" y="113"/>
                              </a:cxn>
                              <a:cxn ang="0">
                                <a:pos x="249" y="87"/>
                              </a:cxn>
                              <a:cxn ang="0">
                                <a:pos x="256" y="61"/>
                              </a:cxn>
                              <a:cxn ang="0">
                                <a:pos x="258" y="36"/>
                              </a:cxn>
                              <a:cxn ang="0">
                                <a:pos x="252" y="16"/>
                              </a:cxn>
                            </a:cxnLst>
                            <a:rect l="0" t="0" r="r" b="b"/>
                            <a:pathLst>
                              <a:path w="258" h="220">
                                <a:moveTo>
                                  <a:pt x="252" y="16"/>
                                </a:moveTo>
                                <a:lnTo>
                                  <a:pt x="235" y="6"/>
                                </a:lnTo>
                                <a:lnTo>
                                  <a:pt x="214" y="1"/>
                                </a:lnTo>
                                <a:lnTo>
                                  <a:pt x="193" y="0"/>
                                </a:lnTo>
                                <a:lnTo>
                                  <a:pt x="175" y="1"/>
                                </a:lnTo>
                                <a:lnTo>
                                  <a:pt x="152" y="6"/>
                                </a:lnTo>
                                <a:lnTo>
                                  <a:pt x="130" y="14"/>
                                </a:lnTo>
                                <a:lnTo>
                                  <a:pt x="107" y="26"/>
                                </a:lnTo>
                                <a:lnTo>
                                  <a:pt x="84" y="39"/>
                                </a:lnTo>
                                <a:lnTo>
                                  <a:pt x="61" y="56"/>
                                </a:lnTo>
                                <a:lnTo>
                                  <a:pt x="36" y="82"/>
                                </a:lnTo>
                                <a:lnTo>
                                  <a:pt x="22" y="106"/>
                                </a:lnTo>
                                <a:lnTo>
                                  <a:pt x="12" y="126"/>
                                </a:lnTo>
                                <a:lnTo>
                                  <a:pt x="6" y="148"/>
                                </a:lnTo>
                                <a:lnTo>
                                  <a:pt x="0" y="170"/>
                                </a:lnTo>
                                <a:lnTo>
                                  <a:pt x="4" y="191"/>
                                </a:lnTo>
                                <a:lnTo>
                                  <a:pt x="12" y="207"/>
                                </a:lnTo>
                                <a:lnTo>
                                  <a:pt x="30" y="213"/>
                                </a:lnTo>
                                <a:lnTo>
                                  <a:pt x="48" y="219"/>
                                </a:lnTo>
                                <a:lnTo>
                                  <a:pt x="70" y="220"/>
                                </a:lnTo>
                                <a:lnTo>
                                  <a:pt x="100" y="215"/>
                                </a:lnTo>
                                <a:lnTo>
                                  <a:pt x="130" y="204"/>
                                </a:lnTo>
                                <a:lnTo>
                                  <a:pt x="159" y="187"/>
                                </a:lnTo>
                                <a:lnTo>
                                  <a:pt x="188" y="164"/>
                                </a:lnTo>
                                <a:lnTo>
                                  <a:pt x="213" y="139"/>
                                </a:lnTo>
                                <a:lnTo>
                                  <a:pt x="233" y="113"/>
                                </a:lnTo>
                                <a:lnTo>
                                  <a:pt x="249" y="87"/>
                                </a:lnTo>
                                <a:lnTo>
                                  <a:pt x="256" y="61"/>
                                </a:lnTo>
                                <a:lnTo>
                                  <a:pt x="258" y="36"/>
                                </a:lnTo>
                                <a:lnTo>
                                  <a:pt x="252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000A0"/>
                          </a:solidFill>
                          <a:ln w="3175">
                            <a:solidFill>
                              <a:srgbClr val="20002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7020" name="Freeform 3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4" y="1301"/>
                            <a:ext cx="39" cy="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7" y="12"/>
                              </a:cxn>
                              <a:cxn ang="0">
                                <a:pos x="175" y="4"/>
                              </a:cxn>
                              <a:cxn ang="0">
                                <a:pos x="159" y="0"/>
                              </a:cxn>
                              <a:cxn ang="0">
                                <a:pos x="144" y="0"/>
                              </a:cxn>
                              <a:cxn ang="0">
                                <a:pos x="130" y="0"/>
                              </a:cxn>
                              <a:cxn ang="0">
                                <a:pos x="113" y="4"/>
                              </a:cxn>
                              <a:cxn ang="0">
                                <a:pos x="96" y="10"/>
                              </a:cxn>
                              <a:cxn ang="0">
                                <a:pos x="80" y="18"/>
                              </a:cxn>
                              <a:cxn ang="0">
                                <a:pos x="62" y="28"/>
                              </a:cxn>
                              <a:cxn ang="0">
                                <a:pos x="44" y="41"/>
                              </a:cxn>
                              <a:cxn ang="0">
                                <a:pos x="26" y="59"/>
                              </a:cxn>
                              <a:cxn ang="0">
                                <a:pos x="15" y="78"/>
                              </a:cxn>
                              <a:cxn ang="0">
                                <a:pos x="8" y="94"/>
                              </a:cxn>
                              <a:cxn ang="0">
                                <a:pos x="3" y="109"/>
                              </a:cxn>
                              <a:cxn ang="0">
                                <a:pos x="0" y="126"/>
                              </a:cxn>
                              <a:cxn ang="0">
                                <a:pos x="2" y="141"/>
                              </a:cxn>
                              <a:cxn ang="0">
                                <a:pos x="8" y="154"/>
                              </a:cxn>
                              <a:cxn ang="0">
                                <a:pos x="21" y="158"/>
                              </a:cxn>
                              <a:cxn ang="0">
                                <a:pos x="34" y="163"/>
                              </a:cxn>
                              <a:cxn ang="0">
                                <a:pos x="51" y="163"/>
                              </a:cxn>
                              <a:cxn ang="0">
                                <a:pos x="73" y="161"/>
                              </a:cxn>
                              <a:cxn ang="0">
                                <a:pos x="96" y="151"/>
                              </a:cxn>
                              <a:cxn ang="0">
                                <a:pos x="118" y="139"/>
                              </a:cxn>
                              <a:cxn ang="0">
                                <a:pos x="140" y="122"/>
                              </a:cxn>
                              <a:cxn ang="0">
                                <a:pos x="158" y="103"/>
                              </a:cxn>
                              <a:cxn ang="0">
                                <a:pos x="173" y="84"/>
                              </a:cxn>
                              <a:cxn ang="0">
                                <a:pos x="186" y="65"/>
                              </a:cxn>
                              <a:cxn ang="0">
                                <a:pos x="191" y="45"/>
                              </a:cxn>
                              <a:cxn ang="0">
                                <a:pos x="192" y="26"/>
                              </a:cxn>
                              <a:cxn ang="0">
                                <a:pos x="187" y="12"/>
                              </a:cxn>
                            </a:cxnLst>
                            <a:rect l="0" t="0" r="r" b="b"/>
                            <a:pathLst>
                              <a:path w="192" h="163">
                                <a:moveTo>
                                  <a:pt x="187" y="12"/>
                                </a:moveTo>
                                <a:lnTo>
                                  <a:pt x="175" y="4"/>
                                </a:lnTo>
                                <a:lnTo>
                                  <a:pt x="159" y="0"/>
                                </a:lnTo>
                                <a:lnTo>
                                  <a:pt x="144" y="0"/>
                                </a:lnTo>
                                <a:lnTo>
                                  <a:pt x="130" y="0"/>
                                </a:lnTo>
                                <a:lnTo>
                                  <a:pt x="113" y="4"/>
                                </a:lnTo>
                                <a:lnTo>
                                  <a:pt x="96" y="10"/>
                                </a:lnTo>
                                <a:lnTo>
                                  <a:pt x="80" y="18"/>
                                </a:lnTo>
                                <a:lnTo>
                                  <a:pt x="62" y="28"/>
                                </a:lnTo>
                                <a:lnTo>
                                  <a:pt x="44" y="41"/>
                                </a:lnTo>
                                <a:lnTo>
                                  <a:pt x="26" y="59"/>
                                </a:lnTo>
                                <a:lnTo>
                                  <a:pt x="15" y="78"/>
                                </a:lnTo>
                                <a:lnTo>
                                  <a:pt x="8" y="94"/>
                                </a:lnTo>
                                <a:lnTo>
                                  <a:pt x="3" y="109"/>
                                </a:lnTo>
                                <a:lnTo>
                                  <a:pt x="0" y="126"/>
                                </a:lnTo>
                                <a:lnTo>
                                  <a:pt x="2" y="141"/>
                                </a:lnTo>
                                <a:lnTo>
                                  <a:pt x="8" y="154"/>
                                </a:lnTo>
                                <a:lnTo>
                                  <a:pt x="21" y="158"/>
                                </a:lnTo>
                                <a:lnTo>
                                  <a:pt x="34" y="163"/>
                                </a:lnTo>
                                <a:lnTo>
                                  <a:pt x="51" y="163"/>
                                </a:lnTo>
                                <a:lnTo>
                                  <a:pt x="73" y="161"/>
                                </a:lnTo>
                                <a:lnTo>
                                  <a:pt x="96" y="151"/>
                                </a:lnTo>
                                <a:lnTo>
                                  <a:pt x="118" y="139"/>
                                </a:lnTo>
                                <a:lnTo>
                                  <a:pt x="140" y="122"/>
                                </a:lnTo>
                                <a:lnTo>
                                  <a:pt x="158" y="103"/>
                                </a:lnTo>
                                <a:lnTo>
                                  <a:pt x="173" y="84"/>
                                </a:lnTo>
                                <a:lnTo>
                                  <a:pt x="186" y="65"/>
                                </a:lnTo>
                                <a:lnTo>
                                  <a:pt x="191" y="45"/>
                                </a:lnTo>
                                <a:lnTo>
                                  <a:pt x="192" y="26"/>
                                </a:lnTo>
                                <a:lnTo>
                                  <a:pt x="187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600060"/>
                          </a:solidFill>
                          <a:ln w="3175">
                            <a:solidFill>
                              <a:srgbClr val="20002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7021" name="Group 3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55" y="1206"/>
                      <a:ext cx="227" cy="158"/>
                      <a:chOff x="3755" y="1206"/>
                      <a:chExt cx="227" cy="158"/>
                    </a:xfrm>
                  </p:grpSpPr>
                  <p:grpSp>
                    <p:nvGrpSpPr>
                      <p:cNvPr id="27022" name="Group 3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5" y="1206"/>
                        <a:ext cx="227" cy="147"/>
                        <a:chOff x="3755" y="1206"/>
                        <a:chExt cx="227" cy="147"/>
                      </a:xfrm>
                    </p:grpSpPr>
                    <p:sp>
                      <p:nvSpPr>
                        <p:cNvPr id="27023" name="Freeform 3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55" y="1206"/>
                          <a:ext cx="227" cy="1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"/>
                            </a:cxn>
                            <a:cxn ang="0">
                              <a:pos x="831" y="1"/>
                            </a:cxn>
                            <a:cxn ang="0">
                              <a:pos x="923" y="6"/>
                            </a:cxn>
                            <a:cxn ang="0">
                              <a:pos x="998" y="12"/>
                            </a:cxn>
                            <a:cxn ang="0">
                              <a:pos x="1053" y="21"/>
                            </a:cxn>
                            <a:cxn ang="0">
                              <a:pos x="1091" y="39"/>
                            </a:cxn>
                            <a:cxn ang="0">
                              <a:pos x="1115" y="61"/>
                            </a:cxn>
                            <a:cxn ang="0">
                              <a:pos x="1128" y="91"/>
                            </a:cxn>
                            <a:cxn ang="0">
                              <a:pos x="1130" y="128"/>
                            </a:cxn>
                            <a:cxn ang="0">
                              <a:pos x="1119" y="163"/>
                            </a:cxn>
                            <a:cxn ang="0">
                              <a:pos x="1100" y="184"/>
                            </a:cxn>
                            <a:cxn ang="0">
                              <a:pos x="1079" y="196"/>
                            </a:cxn>
                            <a:cxn ang="0">
                              <a:pos x="1038" y="197"/>
                            </a:cxn>
                            <a:cxn ang="0">
                              <a:pos x="986" y="198"/>
                            </a:cxn>
                            <a:cxn ang="0">
                              <a:pos x="934" y="200"/>
                            </a:cxn>
                            <a:cxn ang="0">
                              <a:pos x="877" y="198"/>
                            </a:cxn>
                            <a:cxn ang="0">
                              <a:pos x="813" y="196"/>
                            </a:cxn>
                            <a:cxn ang="0">
                              <a:pos x="753" y="200"/>
                            </a:cxn>
                            <a:cxn ang="0">
                              <a:pos x="690" y="208"/>
                            </a:cxn>
                            <a:cxn ang="0">
                              <a:pos x="632" y="227"/>
                            </a:cxn>
                            <a:cxn ang="0">
                              <a:pos x="570" y="250"/>
                            </a:cxn>
                            <a:cxn ang="0">
                              <a:pos x="515" y="272"/>
                            </a:cxn>
                            <a:cxn ang="0">
                              <a:pos x="471" y="297"/>
                            </a:cxn>
                            <a:cxn ang="0">
                              <a:pos x="426" y="324"/>
                            </a:cxn>
                            <a:cxn ang="0">
                              <a:pos x="386" y="364"/>
                            </a:cxn>
                            <a:cxn ang="0">
                              <a:pos x="353" y="401"/>
                            </a:cxn>
                            <a:cxn ang="0">
                              <a:pos x="324" y="446"/>
                            </a:cxn>
                            <a:cxn ang="0">
                              <a:pos x="298" y="494"/>
                            </a:cxn>
                            <a:cxn ang="0">
                              <a:pos x="283" y="543"/>
                            </a:cxn>
                            <a:cxn ang="0">
                              <a:pos x="272" y="592"/>
                            </a:cxn>
                            <a:cxn ang="0">
                              <a:pos x="265" y="648"/>
                            </a:cxn>
                            <a:cxn ang="0">
                              <a:pos x="263" y="705"/>
                            </a:cxn>
                            <a:cxn ang="0">
                              <a:pos x="5" y="735"/>
                            </a:cxn>
                            <a:cxn ang="0">
                              <a:pos x="0" y="684"/>
                            </a:cxn>
                            <a:cxn ang="0">
                              <a:pos x="5" y="619"/>
                            </a:cxn>
                            <a:cxn ang="0">
                              <a:pos x="12" y="560"/>
                            </a:cxn>
                            <a:cxn ang="0">
                              <a:pos x="24" y="509"/>
                            </a:cxn>
                            <a:cxn ang="0">
                              <a:pos x="44" y="452"/>
                            </a:cxn>
                            <a:cxn ang="0">
                              <a:pos x="65" y="404"/>
                            </a:cxn>
                            <a:cxn ang="0">
                              <a:pos x="91" y="356"/>
                            </a:cxn>
                            <a:cxn ang="0">
                              <a:pos x="123" y="305"/>
                            </a:cxn>
                            <a:cxn ang="0">
                              <a:pos x="159" y="256"/>
                            </a:cxn>
                            <a:cxn ang="0">
                              <a:pos x="201" y="210"/>
                            </a:cxn>
                            <a:cxn ang="0">
                              <a:pos x="252" y="167"/>
                            </a:cxn>
                            <a:cxn ang="0">
                              <a:pos x="306" y="126"/>
                            </a:cxn>
                            <a:cxn ang="0">
                              <a:pos x="356" y="95"/>
                            </a:cxn>
                            <a:cxn ang="0">
                              <a:pos x="404" y="68"/>
                            </a:cxn>
                            <a:cxn ang="0">
                              <a:pos x="462" y="45"/>
                            </a:cxn>
                            <a:cxn ang="0">
                              <a:pos x="528" y="31"/>
                            </a:cxn>
                            <a:cxn ang="0">
                              <a:pos x="603" y="20"/>
                            </a:cxn>
                            <a:cxn ang="0">
                              <a:pos x="679" y="10"/>
                            </a:cxn>
                          </a:cxnLst>
                          <a:rect l="0" t="0" r="r" b="b"/>
                          <a:pathLst>
                            <a:path w="1131" h="738">
                              <a:moveTo>
                                <a:pt x="717" y="5"/>
                              </a:moveTo>
                              <a:lnTo>
                                <a:pt x="752" y="1"/>
                              </a:lnTo>
                              <a:lnTo>
                                <a:pt x="791" y="0"/>
                              </a:lnTo>
                              <a:lnTo>
                                <a:pt x="831" y="1"/>
                              </a:lnTo>
                              <a:lnTo>
                                <a:pt x="880" y="4"/>
                              </a:lnTo>
                              <a:lnTo>
                                <a:pt x="923" y="6"/>
                              </a:lnTo>
                              <a:lnTo>
                                <a:pt x="961" y="9"/>
                              </a:lnTo>
                              <a:lnTo>
                                <a:pt x="998" y="12"/>
                              </a:lnTo>
                              <a:lnTo>
                                <a:pt x="1028" y="15"/>
                              </a:lnTo>
                              <a:lnTo>
                                <a:pt x="1053" y="21"/>
                              </a:lnTo>
                              <a:lnTo>
                                <a:pt x="1074" y="29"/>
                              </a:lnTo>
                              <a:lnTo>
                                <a:pt x="1091" y="39"/>
                              </a:lnTo>
                              <a:lnTo>
                                <a:pt x="1103" y="48"/>
                              </a:lnTo>
                              <a:lnTo>
                                <a:pt x="1115" y="61"/>
                              </a:lnTo>
                              <a:lnTo>
                                <a:pt x="1122" y="73"/>
                              </a:lnTo>
                              <a:lnTo>
                                <a:pt x="1128" y="91"/>
                              </a:lnTo>
                              <a:lnTo>
                                <a:pt x="1131" y="108"/>
                              </a:lnTo>
                              <a:lnTo>
                                <a:pt x="1130" y="128"/>
                              </a:lnTo>
                              <a:lnTo>
                                <a:pt x="1125" y="150"/>
                              </a:lnTo>
                              <a:lnTo>
                                <a:pt x="1119" y="163"/>
                              </a:lnTo>
                              <a:lnTo>
                                <a:pt x="1111" y="175"/>
                              </a:lnTo>
                              <a:lnTo>
                                <a:pt x="1100" y="184"/>
                              </a:lnTo>
                              <a:lnTo>
                                <a:pt x="1090" y="191"/>
                              </a:lnTo>
                              <a:lnTo>
                                <a:pt x="1079" y="196"/>
                              </a:lnTo>
                              <a:lnTo>
                                <a:pt x="1062" y="198"/>
                              </a:lnTo>
                              <a:lnTo>
                                <a:pt x="1038" y="197"/>
                              </a:lnTo>
                              <a:lnTo>
                                <a:pt x="1012" y="196"/>
                              </a:lnTo>
                              <a:lnTo>
                                <a:pt x="986" y="198"/>
                              </a:lnTo>
                              <a:lnTo>
                                <a:pt x="962" y="199"/>
                              </a:lnTo>
                              <a:lnTo>
                                <a:pt x="934" y="200"/>
                              </a:lnTo>
                              <a:lnTo>
                                <a:pt x="907" y="200"/>
                              </a:lnTo>
                              <a:lnTo>
                                <a:pt x="877" y="198"/>
                              </a:lnTo>
                              <a:lnTo>
                                <a:pt x="844" y="198"/>
                              </a:lnTo>
                              <a:lnTo>
                                <a:pt x="813" y="196"/>
                              </a:lnTo>
                              <a:lnTo>
                                <a:pt x="785" y="198"/>
                              </a:lnTo>
                              <a:lnTo>
                                <a:pt x="753" y="200"/>
                              </a:lnTo>
                              <a:lnTo>
                                <a:pt x="719" y="201"/>
                              </a:lnTo>
                              <a:lnTo>
                                <a:pt x="690" y="208"/>
                              </a:lnTo>
                              <a:lnTo>
                                <a:pt x="661" y="217"/>
                              </a:lnTo>
                              <a:lnTo>
                                <a:pt x="632" y="227"/>
                              </a:lnTo>
                              <a:lnTo>
                                <a:pt x="601" y="239"/>
                              </a:lnTo>
                              <a:lnTo>
                                <a:pt x="570" y="250"/>
                              </a:lnTo>
                              <a:lnTo>
                                <a:pt x="545" y="261"/>
                              </a:lnTo>
                              <a:lnTo>
                                <a:pt x="515" y="272"/>
                              </a:lnTo>
                              <a:lnTo>
                                <a:pt x="492" y="285"/>
                              </a:lnTo>
                              <a:lnTo>
                                <a:pt x="471" y="297"/>
                              </a:lnTo>
                              <a:lnTo>
                                <a:pt x="449" y="310"/>
                              </a:lnTo>
                              <a:lnTo>
                                <a:pt x="426" y="324"/>
                              </a:lnTo>
                              <a:lnTo>
                                <a:pt x="408" y="340"/>
                              </a:lnTo>
                              <a:lnTo>
                                <a:pt x="386" y="364"/>
                              </a:lnTo>
                              <a:lnTo>
                                <a:pt x="369" y="383"/>
                              </a:lnTo>
                              <a:lnTo>
                                <a:pt x="353" y="401"/>
                              </a:lnTo>
                              <a:lnTo>
                                <a:pt x="336" y="423"/>
                              </a:lnTo>
                              <a:lnTo>
                                <a:pt x="324" y="446"/>
                              </a:lnTo>
                              <a:lnTo>
                                <a:pt x="311" y="471"/>
                              </a:lnTo>
                              <a:lnTo>
                                <a:pt x="298" y="494"/>
                              </a:lnTo>
                              <a:lnTo>
                                <a:pt x="288" y="519"/>
                              </a:lnTo>
                              <a:lnTo>
                                <a:pt x="283" y="543"/>
                              </a:lnTo>
                              <a:lnTo>
                                <a:pt x="276" y="566"/>
                              </a:lnTo>
                              <a:lnTo>
                                <a:pt x="272" y="592"/>
                              </a:lnTo>
                              <a:lnTo>
                                <a:pt x="269" y="617"/>
                              </a:lnTo>
                              <a:lnTo>
                                <a:pt x="265" y="648"/>
                              </a:lnTo>
                              <a:lnTo>
                                <a:pt x="264" y="677"/>
                              </a:lnTo>
                              <a:lnTo>
                                <a:pt x="263" y="705"/>
                              </a:lnTo>
                              <a:lnTo>
                                <a:pt x="261" y="738"/>
                              </a:lnTo>
                              <a:lnTo>
                                <a:pt x="5" y="735"/>
                              </a:lnTo>
                              <a:lnTo>
                                <a:pt x="1" y="709"/>
                              </a:lnTo>
                              <a:lnTo>
                                <a:pt x="0" y="684"/>
                              </a:lnTo>
                              <a:lnTo>
                                <a:pt x="2" y="655"/>
                              </a:lnTo>
                              <a:lnTo>
                                <a:pt x="5" y="619"/>
                              </a:lnTo>
                              <a:lnTo>
                                <a:pt x="9" y="586"/>
                              </a:lnTo>
                              <a:lnTo>
                                <a:pt x="12" y="560"/>
                              </a:lnTo>
                              <a:lnTo>
                                <a:pt x="17" y="535"/>
                              </a:lnTo>
                              <a:lnTo>
                                <a:pt x="24" y="509"/>
                              </a:lnTo>
                              <a:lnTo>
                                <a:pt x="35" y="480"/>
                              </a:lnTo>
                              <a:lnTo>
                                <a:pt x="44" y="452"/>
                              </a:lnTo>
                              <a:lnTo>
                                <a:pt x="54" y="427"/>
                              </a:lnTo>
                              <a:lnTo>
                                <a:pt x="65" y="404"/>
                              </a:lnTo>
                              <a:lnTo>
                                <a:pt x="77" y="378"/>
                              </a:lnTo>
                              <a:lnTo>
                                <a:pt x="91" y="356"/>
                              </a:lnTo>
                              <a:lnTo>
                                <a:pt x="106" y="331"/>
                              </a:lnTo>
                              <a:lnTo>
                                <a:pt x="123" y="305"/>
                              </a:lnTo>
                              <a:lnTo>
                                <a:pt x="141" y="279"/>
                              </a:lnTo>
                              <a:lnTo>
                                <a:pt x="159" y="256"/>
                              </a:lnTo>
                              <a:lnTo>
                                <a:pt x="179" y="230"/>
                              </a:lnTo>
                              <a:lnTo>
                                <a:pt x="201" y="210"/>
                              </a:lnTo>
                              <a:lnTo>
                                <a:pt x="226" y="188"/>
                              </a:lnTo>
                              <a:lnTo>
                                <a:pt x="252" y="167"/>
                              </a:lnTo>
                              <a:lnTo>
                                <a:pt x="280" y="144"/>
                              </a:lnTo>
                              <a:lnTo>
                                <a:pt x="306" y="126"/>
                              </a:lnTo>
                              <a:lnTo>
                                <a:pt x="332" y="109"/>
                              </a:lnTo>
                              <a:lnTo>
                                <a:pt x="356" y="95"/>
                              </a:lnTo>
                              <a:lnTo>
                                <a:pt x="382" y="81"/>
                              </a:lnTo>
                              <a:lnTo>
                                <a:pt x="404" y="68"/>
                              </a:lnTo>
                              <a:lnTo>
                                <a:pt x="432" y="55"/>
                              </a:lnTo>
                              <a:lnTo>
                                <a:pt x="462" y="45"/>
                              </a:lnTo>
                              <a:lnTo>
                                <a:pt x="494" y="38"/>
                              </a:lnTo>
                              <a:lnTo>
                                <a:pt x="528" y="31"/>
                              </a:lnTo>
                              <a:lnTo>
                                <a:pt x="562" y="26"/>
                              </a:lnTo>
                              <a:lnTo>
                                <a:pt x="603" y="20"/>
                              </a:lnTo>
                              <a:lnTo>
                                <a:pt x="644" y="15"/>
                              </a:lnTo>
                              <a:lnTo>
                                <a:pt x="679" y="10"/>
                              </a:lnTo>
                              <a:lnTo>
                                <a:pt x="717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008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grpSp>
                      <p:nvGrpSpPr>
                        <p:cNvPr id="27024" name="Group 4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74" y="1215"/>
                          <a:ext cx="208" cy="138"/>
                          <a:chOff x="3774" y="1215"/>
                          <a:chExt cx="208" cy="138"/>
                        </a:xfrm>
                      </p:grpSpPr>
                      <p:grpSp>
                        <p:nvGrpSpPr>
                          <p:cNvPr id="27025" name="Group 40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96" y="1228"/>
                            <a:ext cx="186" cy="125"/>
                            <a:chOff x="3796" y="1228"/>
                            <a:chExt cx="186" cy="125"/>
                          </a:xfrm>
                        </p:grpSpPr>
                        <p:sp>
                          <p:nvSpPr>
                            <p:cNvPr id="27026" name="Freeform 4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96" y="1228"/>
                              <a:ext cx="186" cy="1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87" y="7"/>
                                </a:cxn>
                                <a:cxn ang="0">
                                  <a:pos x="549" y="3"/>
                                </a:cxn>
                                <a:cxn ang="0">
                                  <a:pos x="611" y="2"/>
                                </a:cxn>
                                <a:cxn ang="0">
                                  <a:pos x="675" y="4"/>
                                </a:cxn>
                                <a:cxn ang="0">
                                  <a:pos x="736" y="4"/>
                                </a:cxn>
                                <a:cxn ang="0">
                                  <a:pos x="801" y="1"/>
                                </a:cxn>
                                <a:cxn ang="0">
                                  <a:pos x="859" y="1"/>
                                </a:cxn>
                                <a:cxn ang="0">
                                  <a:pos x="912" y="3"/>
                                </a:cxn>
                                <a:cxn ang="0">
                                  <a:pos x="928" y="20"/>
                                </a:cxn>
                                <a:cxn ang="0">
                                  <a:pos x="921" y="45"/>
                                </a:cxn>
                                <a:cxn ang="0">
                                  <a:pos x="837" y="48"/>
                                </a:cxn>
                                <a:cxn ang="0">
                                  <a:pos x="788" y="46"/>
                                </a:cxn>
                                <a:cxn ang="0">
                                  <a:pos x="737" y="49"/>
                                </a:cxn>
                                <a:cxn ang="0">
                                  <a:pos x="683" y="50"/>
                                </a:cxn>
                                <a:cxn ang="0">
                                  <a:pos x="620" y="48"/>
                                </a:cxn>
                                <a:cxn ang="0">
                                  <a:pos x="560" y="48"/>
                                </a:cxn>
                                <a:cxn ang="0">
                                  <a:pos x="494" y="53"/>
                                </a:cxn>
                                <a:cxn ang="0">
                                  <a:pos x="436" y="69"/>
                                </a:cxn>
                                <a:cxn ang="0">
                                  <a:pos x="376" y="90"/>
                                </a:cxn>
                                <a:cxn ang="0">
                                  <a:pos x="320" y="111"/>
                                </a:cxn>
                                <a:cxn ang="0">
                                  <a:pos x="268" y="135"/>
                                </a:cxn>
                                <a:cxn ang="0">
                                  <a:pos x="225" y="159"/>
                                </a:cxn>
                                <a:cxn ang="0">
                                  <a:pos x="184" y="189"/>
                                </a:cxn>
                                <a:cxn ang="0">
                                  <a:pos x="145" y="232"/>
                                </a:cxn>
                                <a:cxn ang="0">
                                  <a:pos x="113" y="272"/>
                                </a:cxn>
                                <a:cxn ang="0">
                                  <a:pos x="87" y="320"/>
                                </a:cxn>
                                <a:cxn ang="0">
                                  <a:pos x="64" y="368"/>
                                </a:cxn>
                                <a:cxn ang="0">
                                  <a:pos x="51" y="418"/>
                                </a:cxn>
                                <a:cxn ang="0">
                                  <a:pos x="44" y="466"/>
                                </a:cxn>
                                <a:cxn ang="0">
                                  <a:pos x="40" y="526"/>
                                </a:cxn>
                                <a:cxn ang="0">
                                  <a:pos x="36" y="587"/>
                                </a:cxn>
                                <a:cxn ang="0">
                                  <a:pos x="4" y="551"/>
                                </a:cxn>
                                <a:cxn ang="0">
                                  <a:pos x="0" y="498"/>
                                </a:cxn>
                                <a:cxn ang="0">
                                  <a:pos x="3" y="435"/>
                                </a:cxn>
                                <a:cxn ang="0">
                                  <a:pos x="15" y="372"/>
                                </a:cxn>
                                <a:cxn ang="0">
                                  <a:pos x="32" y="320"/>
                                </a:cxn>
                                <a:cxn ang="0">
                                  <a:pos x="56" y="274"/>
                                </a:cxn>
                                <a:cxn ang="0">
                                  <a:pos x="89" y="225"/>
                                </a:cxn>
                                <a:cxn ang="0">
                                  <a:pos x="128" y="181"/>
                                </a:cxn>
                                <a:cxn ang="0">
                                  <a:pos x="171" y="138"/>
                                </a:cxn>
                                <a:cxn ang="0">
                                  <a:pos x="222" y="103"/>
                                </a:cxn>
                                <a:cxn ang="0">
                                  <a:pos x="284" y="72"/>
                                </a:cxn>
                                <a:cxn ang="0">
                                  <a:pos x="349" y="48"/>
                                </a:cxn>
                                <a:cxn ang="0">
                                  <a:pos x="417" y="25"/>
                                </a:cxn>
                                <a:cxn ang="0">
                                  <a:pos x="474" y="11"/>
                                </a:cxn>
                              </a:cxnLst>
                              <a:rect l="0" t="0" r="r" b="b"/>
                              <a:pathLst>
                                <a:path w="930" h="587">
                                  <a:moveTo>
                                    <a:pt x="474" y="11"/>
                                  </a:moveTo>
                                  <a:lnTo>
                                    <a:pt x="487" y="7"/>
                                  </a:lnTo>
                                  <a:lnTo>
                                    <a:pt x="516" y="5"/>
                                  </a:lnTo>
                                  <a:lnTo>
                                    <a:pt x="549" y="3"/>
                                  </a:lnTo>
                                  <a:lnTo>
                                    <a:pt x="581" y="1"/>
                                  </a:lnTo>
                                  <a:lnTo>
                                    <a:pt x="611" y="2"/>
                                  </a:lnTo>
                                  <a:lnTo>
                                    <a:pt x="642" y="3"/>
                                  </a:lnTo>
                                  <a:lnTo>
                                    <a:pt x="675" y="4"/>
                                  </a:lnTo>
                                  <a:lnTo>
                                    <a:pt x="705" y="6"/>
                                  </a:lnTo>
                                  <a:lnTo>
                                    <a:pt x="736" y="4"/>
                                  </a:lnTo>
                                  <a:lnTo>
                                    <a:pt x="765" y="3"/>
                                  </a:lnTo>
                                  <a:lnTo>
                                    <a:pt x="801" y="1"/>
                                  </a:lnTo>
                                  <a:lnTo>
                                    <a:pt x="833" y="0"/>
                                  </a:lnTo>
                                  <a:lnTo>
                                    <a:pt x="859" y="1"/>
                                  </a:lnTo>
                                  <a:lnTo>
                                    <a:pt x="885" y="2"/>
                                  </a:lnTo>
                                  <a:lnTo>
                                    <a:pt x="912" y="3"/>
                                  </a:lnTo>
                                  <a:lnTo>
                                    <a:pt x="930" y="6"/>
                                  </a:lnTo>
                                  <a:lnTo>
                                    <a:pt x="928" y="20"/>
                                  </a:lnTo>
                                  <a:lnTo>
                                    <a:pt x="925" y="33"/>
                                  </a:lnTo>
                                  <a:lnTo>
                                    <a:pt x="921" y="45"/>
                                  </a:lnTo>
                                  <a:lnTo>
                                    <a:pt x="855" y="46"/>
                                  </a:lnTo>
                                  <a:lnTo>
                                    <a:pt x="837" y="48"/>
                                  </a:lnTo>
                                  <a:lnTo>
                                    <a:pt x="814" y="47"/>
                                  </a:lnTo>
                                  <a:lnTo>
                                    <a:pt x="788" y="46"/>
                                  </a:lnTo>
                                  <a:lnTo>
                                    <a:pt x="761" y="48"/>
                                  </a:lnTo>
                                  <a:lnTo>
                                    <a:pt x="737" y="49"/>
                                  </a:lnTo>
                                  <a:lnTo>
                                    <a:pt x="709" y="50"/>
                                  </a:lnTo>
                                  <a:lnTo>
                                    <a:pt x="683" y="50"/>
                                  </a:lnTo>
                                  <a:lnTo>
                                    <a:pt x="653" y="48"/>
                                  </a:lnTo>
                                  <a:lnTo>
                                    <a:pt x="620" y="48"/>
                                  </a:lnTo>
                                  <a:lnTo>
                                    <a:pt x="589" y="46"/>
                                  </a:lnTo>
                                  <a:lnTo>
                                    <a:pt x="560" y="48"/>
                                  </a:lnTo>
                                  <a:lnTo>
                                    <a:pt x="528" y="50"/>
                                  </a:lnTo>
                                  <a:lnTo>
                                    <a:pt x="494" y="53"/>
                                  </a:lnTo>
                                  <a:lnTo>
                                    <a:pt x="465" y="59"/>
                                  </a:lnTo>
                                  <a:lnTo>
                                    <a:pt x="436" y="69"/>
                                  </a:lnTo>
                                  <a:lnTo>
                                    <a:pt x="407" y="78"/>
                                  </a:lnTo>
                                  <a:lnTo>
                                    <a:pt x="376" y="90"/>
                                  </a:lnTo>
                                  <a:lnTo>
                                    <a:pt x="346" y="100"/>
                                  </a:lnTo>
                                  <a:lnTo>
                                    <a:pt x="320" y="111"/>
                                  </a:lnTo>
                                  <a:lnTo>
                                    <a:pt x="291" y="123"/>
                                  </a:lnTo>
                                  <a:lnTo>
                                    <a:pt x="268" y="135"/>
                                  </a:lnTo>
                                  <a:lnTo>
                                    <a:pt x="247" y="146"/>
                                  </a:lnTo>
                                  <a:lnTo>
                                    <a:pt x="225" y="159"/>
                                  </a:lnTo>
                                  <a:lnTo>
                                    <a:pt x="202" y="173"/>
                                  </a:lnTo>
                                  <a:lnTo>
                                    <a:pt x="184" y="189"/>
                                  </a:lnTo>
                                  <a:lnTo>
                                    <a:pt x="162" y="213"/>
                                  </a:lnTo>
                                  <a:lnTo>
                                    <a:pt x="145" y="232"/>
                                  </a:lnTo>
                                  <a:lnTo>
                                    <a:pt x="129" y="250"/>
                                  </a:lnTo>
                                  <a:lnTo>
                                    <a:pt x="113" y="272"/>
                                  </a:lnTo>
                                  <a:lnTo>
                                    <a:pt x="100" y="295"/>
                                  </a:lnTo>
                                  <a:lnTo>
                                    <a:pt x="87" y="320"/>
                                  </a:lnTo>
                                  <a:lnTo>
                                    <a:pt x="74" y="343"/>
                                  </a:lnTo>
                                  <a:lnTo>
                                    <a:pt x="64" y="368"/>
                                  </a:lnTo>
                                  <a:lnTo>
                                    <a:pt x="58" y="393"/>
                                  </a:lnTo>
                                  <a:lnTo>
                                    <a:pt x="51" y="418"/>
                                  </a:lnTo>
                                  <a:lnTo>
                                    <a:pt x="47" y="441"/>
                                  </a:lnTo>
                                  <a:lnTo>
                                    <a:pt x="44" y="466"/>
                                  </a:lnTo>
                                  <a:lnTo>
                                    <a:pt x="41" y="497"/>
                                  </a:lnTo>
                                  <a:lnTo>
                                    <a:pt x="40" y="526"/>
                                  </a:lnTo>
                                  <a:lnTo>
                                    <a:pt x="38" y="554"/>
                                  </a:lnTo>
                                  <a:lnTo>
                                    <a:pt x="36" y="587"/>
                                  </a:lnTo>
                                  <a:lnTo>
                                    <a:pt x="7" y="580"/>
                                  </a:lnTo>
                                  <a:lnTo>
                                    <a:pt x="4" y="551"/>
                                  </a:lnTo>
                                  <a:lnTo>
                                    <a:pt x="2" y="525"/>
                                  </a:lnTo>
                                  <a:lnTo>
                                    <a:pt x="0" y="498"/>
                                  </a:lnTo>
                                  <a:lnTo>
                                    <a:pt x="1" y="466"/>
                                  </a:lnTo>
                                  <a:lnTo>
                                    <a:pt x="3" y="435"/>
                                  </a:lnTo>
                                  <a:lnTo>
                                    <a:pt x="9" y="398"/>
                                  </a:lnTo>
                                  <a:lnTo>
                                    <a:pt x="15" y="372"/>
                                  </a:lnTo>
                                  <a:lnTo>
                                    <a:pt x="23" y="344"/>
                                  </a:lnTo>
                                  <a:lnTo>
                                    <a:pt x="32" y="320"/>
                                  </a:lnTo>
                                  <a:lnTo>
                                    <a:pt x="43" y="297"/>
                                  </a:lnTo>
                                  <a:lnTo>
                                    <a:pt x="56" y="274"/>
                                  </a:lnTo>
                                  <a:lnTo>
                                    <a:pt x="71" y="250"/>
                                  </a:lnTo>
                                  <a:lnTo>
                                    <a:pt x="89" y="225"/>
                                  </a:lnTo>
                                  <a:lnTo>
                                    <a:pt x="107" y="202"/>
                                  </a:lnTo>
                                  <a:lnTo>
                                    <a:pt x="128" y="181"/>
                                  </a:lnTo>
                                  <a:lnTo>
                                    <a:pt x="148" y="158"/>
                                  </a:lnTo>
                                  <a:lnTo>
                                    <a:pt x="171" y="138"/>
                                  </a:lnTo>
                                  <a:lnTo>
                                    <a:pt x="195" y="119"/>
                                  </a:lnTo>
                                  <a:lnTo>
                                    <a:pt x="222" y="103"/>
                                  </a:lnTo>
                                  <a:lnTo>
                                    <a:pt x="251" y="89"/>
                                  </a:lnTo>
                                  <a:lnTo>
                                    <a:pt x="284" y="72"/>
                                  </a:lnTo>
                                  <a:lnTo>
                                    <a:pt x="316" y="61"/>
                                  </a:lnTo>
                                  <a:lnTo>
                                    <a:pt x="349" y="48"/>
                                  </a:lnTo>
                                  <a:lnTo>
                                    <a:pt x="386" y="35"/>
                                  </a:lnTo>
                                  <a:lnTo>
                                    <a:pt x="417" y="25"/>
                                  </a:lnTo>
                                  <a:lnTo>
                                    <a:pt x="448" y="16"/>
                                  </a:lnTo>
                                  <a:lnTo>
                                    <a:pt x="474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00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  <p:sp>
                          <p:nvSpPr>
                            <p:cNvPr id="27027" name="Freeform 4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800" y="1236"/>
                              <a:ext cx="180" cy="1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88" y="8"/>
                                </a:cxn>
                                <a:cxn ang="0">
                                  <a:pos x="550" y="4"/>
                                </a:cxn>
                                <a:cxn ang="0">
                                  <a:pos x="612" y="3"/>
                                </a:cxn>
                                <a:cxn ang="0">
                                  <a:pos x="675" y="5"/>
                                </a:cxn>
                                <a:cxn ang="0">
                                  <a:pos x="737" y="5"/>
                                </a:cxn>
                                <a:cxn ang="0">
                                  <a:pos x="801" y="2"/>
                                </a:cxn>
                                <a:cxn ang="0">
                                  <a:pos x="860" y="2"/>
                                </a:cxn>
                                <a:cxn ang="0">
                                  <a:pos x="901" y="0"/>
                                </a:cxn>
                                <a:cxn ang="0">
                                  <a:pos x="887" y="25"/>
                                </a:cxn>
                                <a:cxn ang="0">
                                  <a:pos x="866" y="42"/>
                                </a:cxn>
                                <a:cxn ang="0">
                                  <a:pos x="838" y="49"/>
                                </a:cxn>
                                <a:cxn ang="0">
                                  <a:pos x="788" y="47"/>
                                </a:cxn>
                                <a:cxn ang="0">
                                  <a:pos x="738" y="50"/>
                                </a:cxn>
                                <a:cxn ang="0">
                                  <a:pos x="683" y="51"/>
                                </a:cxn>
                                <a:cxn ang="0">
                                  <a:pos x="620" y="49"/>
                                </a:cxn>
                                <a:cxn ang="0">
                                  <a:pos x="561" y="49"/>
                                </a:cxn>
                                <a:cxn ang="0">
                                  <a:pos x="495" y="52"/>
                                </a:cxn>
                                <a:cxn ang="0">
                                  <a:pos x="437" y="69"/>
                                </a:cxn>
                                <a:cxn ang="0">
                                  <a:pos x="377" y="90"/>
                                </a:cxn>
                                <a:cxn ang="0">
                                  <a:pos x="321" y="112"/>
                                </a:cxn>
                                <a:cxn ang="0">
                                  <a:pos x="268" y="136"/>
                                </a:cxn>
                                <a:cxn ang="0">
                                  <a:pos x="226" y="160"/>
                                </a:cxn>
                                <a:cxn ang="0">
                                  <a:pos x="185" y="190"/>
                                </a:cxn>
                                <a:cxn ang="0">
                                  <a:pos x="146" y="233"/>
                                </a:cxn>
                                <a:cxn ang="0">
                                  <a:pos x="114" y="273"/>
                                </a:cxn>
                                <a:cxn ang="0">
                                  <a:pos x="88" y="321"/>
                                </a:cxn>
                                <a:cxn ang="0">
                                  <a:pos x="65" y="369"/>
                                </a:cxn>
                                <a:cxn ang="0">
                                  <a:pos x="52" y="417"/>
                                </a:cxn>
                                <a:cxn ang="0">
                                  <a:pos x="45" y="467"/>
                                </a:cxn>
                                <a:cxn ang="0">
                                  <a:pos x="40" y="527"/>
                                </a:cxn>
                                <a:cxn ang="0">
                                  <a:pos x="37" y="588"/>
                                </a:cxn>
                                <a:cxn ang="0">
                                  <a:pos x="5" y="552"/>
                                </a:cxn>
                                <a:cxn ang="0">
                                  <a:pos x="0" y="499"/>
                                </a:cxn>
                                <a:cxn ang="0">
                                  <a:pos x="4" y="436"/>
                                </a:cxn>
                                <a:cxn ang="0">
                                  <a:pos x="15" y="373"/>
                                </a:cxn>
                                <a:cxn ang="0">
                                  <a:pos x="33" y="321"/>
                                </a:cxn>
                                <a:cxn ang="0">
                                  <a:pos x="56" y="275"/>
                                </a:cxn>
                                <a:cxn ang="0">
                                  <a:pos x="90" y="226"/>
                                </a:cxn>
                                <a:cxn ang="0">
                                  <a:pos x="129" y="182"/>
                                </a:cxn>
                                <a:cxn ang="0">
                                  <a:pos x="172" y="139"/>
                                </a:cxn>
                                <a:cxn ang="0">
                                  <a:pos x="222" y="104"/>
                                </a:cxn>
                                <a:cxn ang="0">
                                  <a:pos x="285" y="72"/>
                                </a:cxn>
                                <a:cxn ang="0">
                                  <a:pos x="350" y="49"/>
                                </a:cxn>
                                <a:cxn ang="0">
                                  <a:pos x="418" y="25"/>
                                </a:cxn>
                                <a:cxn ang="0">
                                  <a:pos x="475" y="11"/>
                                </a:cxn>
                              </a:cxnLst>
                              <a:rect l="0" t="0" r="r" b="b"/>
                              <a:pathLst>
                                <a:path w="901" h="588">
                                  <a:moveTo>
                                    <a:pt x="475" y="11"/>
                                  </a:moveTo>
                                  <a:lnTo>
                                    <a:pt x="488" y="8"/>
                                  </a:lnTo>
                                  <a:lnTo>
                                    <a:pt x="517" y="6"/>
                                  </a:lnTo>
                                  <a:lnTo>
                                    <a:pt x="550" y="4"/>
                                  </a:lnTo>
                                  <a:lnTo>
                                    <a:pt x="580" y="2"/>
                                  </a:lnTo>
                                  <a:lnTo>
                                    <a:pt x="612" y="3"/>
                                  </a:lnTo>
                                  <a:lnTo>
                                    <a:pt x="643" y="4"/>
                                  </a:lnTo>
                                  <a:lnTo>
                                    <a:pt x="675" y="5"/>
                                  </a:lnTo>
                                  <a:lnTo>
                                    <a:pt x="705" y="7"/>
                                  </a:lnTo>
                                  <a:lnTo>
                                    <a:pt x="737" y="5"/>
                                  </a:lnTo>
                                  <a:lnTo>
                                    <a:pt x="766" y="4"/>
                                  </a:lnTo>
                                  <a:lnTo>
                                    <a:pt x="801" y="2"/>
                                  </a:lnTo>
                                  <a:lnTo>
                                    <a:pt x="834" y="1"/>
                                  </a:lnTo>
                                  <a:lnTo>
                                    <a:pt x="860" y="2"/>
                                  </a:lnTo>
                                  <a:lnTo>
                                    <a:pt x="885" y="3"/>
                                  </a:lnTo>
                                  <a:lnTo>
                                    <a:pt x="901" y="0"/>
                                  </a:lnTo>
                                  <a:lnTo>
                                    <a:pt x="895" y="13"/>
                                  </a:lnTo>
                                  <a:lnTo>
                                    <a:pt x="887" y="25"/>
                                  </a:lnTo>
                                  <a:lnTo>
                                    <a:pt x="876" y="35"/>
                                  </a:lnTo>
                                  <a:lnTo>
                                    <a:pt x="866" y="42"/>
                                  </a:lnTo>
                                  <a:lnTo>
                                    <a:pt x="855" y="47"/>
                                  </a:lnTo>
                                  <a:lnTo>
                                    <a:pt x="838" y="49"/>
                                  </a:lnTo>
                                  <a:lnTo>
                                    <a:pt x="814" y="48"/>
                                  </a:lnTo>
                                  <a:lnTo>
                                    <a:pt x="788" y="47"/>
                                  </a:lnTo>
                                  <a:lnTo>
                                    <a:pt x="762" y="49"/>
                                  </a:lnTo>
                                  <a:lnTo>
                                    <a:pt x="738" y="50"/>
                                  </a:lnTo>
                                  <a:lnTo>
                                    <a:pt x="710" y="51"/>
                                  </a:lnTo>
                                  <a:lnTo>
                                    <a:pt x="683" y="51"/>
                                  </a:lnTo>
                                  <a:lnTo>
                                    <a:pt x="654" y="49"/>
                                  </a:lnTo>
                                  <a:lnTo>
                                    <a:pt x="620" y="49"/>
                                  </a:lnTo>
                                  <a:lnTo>
                                    <a:pt x="589" y="47"/>
                                  </a:lnTo>
                                  <a:lnTo>
                                    <a:pt x="561" y="49"/>
                                  </a:lnTo>
                                  <a:lnTo>
                                    <a:pt x="529" y="51"/>
                                  </a:lnTo>
                                  <a:lnTo>
                                    <a:pt x="495" y="52"/>
                                  </a:lnTo>
                                  <a:lnTo>
                                    <a:pt x="466" y="59"/>
                                  </a:lnTo>
                                  <a:lnTo>
                                    <a:pt x="437" y="69"/>
                                  </a:lnTo>
                                  <a:lnTo>
                                    <a:pt x="408" y="78"/>
                                  </a:lnTo>
                                  <a:lnTo>
                                    <a:pt x="377" y="90"/>
                                  </a:lnTo>
                                  <a:lnTo>
                                    <a:pt x="346" y="101"/>
                                  </a:lnTo>
                                  <a:lnTo>
                                    <a:pt x="321" y="112"/>
                                  </a:lnTo>
                                  <a:lnTo>
                                    <a:pt x="291" y="123"/>
                                  </a:lnTo>
                                  <a:lnTo>
                                    <a:pt x="268" y="136"/>
                                  </a:lnTo>
                                  <a:lnTo>
                                    <a:pt x="247" y="147"/>
                                  </a:lnTo>
                                  <a:lnTo>
                                    <a:pt x="226" y="160"/>
                                  </a:lnTo>
                                  <a:lnTo>
                                    <a:pt x="203" y="174"/>
                                  </a:lnTo>
                                  <a:lnTo>
                                    <a:pt x="185" y="190"/>
                                  </a:lnTo>
                                  <a:lnTo>
                                    <a:pt x="163" y="214"/>
                                  </a:lnTo>
                                  <a:lnTo>
                                    <a:pt x="146" y="233"/>
                                  </a:lnTo>
                                  <a:lnTo>
                                    <a:pt x="130" y="251"/>
                                  </a:lnTo>
                                  <a:lnTo>
                                    <a:pt x="114" y="273"/>
                                  </a:lnTo>
                                  <a:lnTo>
                                    <a:pt x="101" y="296"/>
                                  </a:lnTo>
                                  <a:lnTo>
                                    <a:pt x="88" y="321"/>
                                  </a:lnTo>
                                  <a:lnTo>
                                    <a:pt x="75" y="344"/>
                                  </a:lnTo>
                                  <a:lnTo>
                                    <a:pt x="65" y="369"/>
                                  </a:lnTo>
                                  <a:lnTo>
                                    <a:pt x="59" y="393"/>
                                  </a:lnTo>
                                  <a:lnTo>
                                    <a:pt x="52" y="417"/>
                                  </a:lnTo>
                                  <a:lnTo>
                                    <a:pt x="48" y="442"/>
                                  </a:lnTo>
                                  <a:lnTo>
                                    <a:pt x="45" y="467"/>
                                  </a:lnTo>
                                  <a:lnTo>
                                    <a:pt x="41" y="498"/>
                                  </a:lnTo>
                                  <a:lnTo>
                                    <a:pt x="40" y="527"/>
                                  </a:lnTo>
                                  <a:lnTo>
                                    <a:pt x="39" y="555"/>
                                  </a:lnTo>
                                  <a:lnTo>
                                    <a:pt x="37" y="588"/>
                                  </a:lnTo>
                                  <a:lnTo>
                                    <a:pt x="8" y="581"/>
                                  </a:lnTo>
                                  <a:lnTo>
                                    <a:pt x="5" y="552"/>
                                  </a:lnTo>
                                  <a:lnTo>
                                    <a:pt x="2" y="526"/>
                                  </a:lnTo>
                                  <a:lnTo>
                                    <a:pt x="0" y="499"/>
                                  </a:lnTo>
                                  <a:lnTo>
                                    <a:pt x="1" y="467"/>
                                  </a:lnTo>
                                  <a:lnTo>
                                    <a:pt x="4" y="436"/>
                                  </a:lnTo>
                                  <a:lnTo>
                                    <a:pt x="10" y="398"/>
                                  </a:lnTo>
                                  <a:lnTo>
                                    <a:pt x="15" y="373"/>
                                  </a:lnTo>
                                  <a:lnTo>
                                    <a:pt x="24" y="345"/>
                                  </a:lnTo>
                                  <a:lnTo>
                                    <a:pt x="33" y="321"/>
                                  </a:lnTo>
                                  <a:lnTo>
                                    <a:pt x="43" y="298"/>
                                  </a:lnTo>
                                  <a:lnTo>
                                    <a:pt x="56" y="275"/>
                                  </a:lnTo>
                                  <a:lnTo>
                                    <a:pt x="71" y="251"/>
                                  </a:lnTo>
                                  <a:lnTo>
                                    <a:pt x="90" y="226"/>
                                  </a:lnTo>
                                  <a:lnTo>
                                    <a:pt x="108" y="203"/>
                                  </a:lnTo>
                                  <a:lnTo>
                                    <a:pt x="129" y="182"/>
                                  </a:lnTo>
                                  <a:lnTo>
                                    <a:pt x="149" y="159"/>
                                  </a:lnTo>
                                  <a:lnTo>
                                    <a:pt x="172" y="139"/>
                                  </a:lnTo>
                                  <a:lnTo>
                                    <a:pt x="195" y="120"/>
                                  </a:lnTo>
                                  <a:lnTo>
                                    <a:pt x="222" y="104"/>
                                  </a:lnTo>
                                  <a:lnTo>
                                    <a:pt x="250" y="89"/>
                                  </a:lnTo>
                                  <a:lnTo>
                                    <a:pt x="285" y="72"/>
                                  </a:lnTo>
                                  <a:lnTo>
                                    <a:pt x="316" y="61"/>
                                  </a:lnTo>
                                  <a:lnTo>
                                    <a:pt x="350" y="49"/>
                                  </a:lnTo>
                                  <a:lnTo>
                                    <a:pt x="386" y="36"/>
                                  </a:lnTo>
                                  <a:lnTo>
                                    <a:pt x="418" y="25"/>
                                  </a:lnTo>
                                  <a:lnTo>
                                    <a:pt x="449" y="17"/>
                                  </a:lnTo>
                                  <a:lnTo>
                                    <a:pt x="475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0006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it-IT"/>
                            </a:p>
                          </p:txBody>
                        </p:sp>
                      </p:grpSp>
                      <p:sp>
                        <p:nvSpPr>
                          <p:cNvPr id="27028" name="Freeform 4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74" y="1215"/>
                            <a:ext cx="189" cy="11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49" y="7"/>
                              </a:cxn>
                              <a:cxn ang="0">
                                <a:pos x="912" y="4"/>
                              </a:cxn>
                              <a:cxn ang="0">
                                <a:pos x="880" y="3"/>
                              </a:cxn>
                              <a:cxn ang="0">
                                <a:pos x="838" y="1"/>
                              </a:cxn>
                              <a:cxn ang="0">
                                <a:pos x="796" y="0"/>
                              </a:cxn>
                              <a:cxn ang="0">
                                <a:pos x="747" y="1"/>
                              </a:cxn>
                              <a:cxn ang="0">
                                <a:pos x="695" y="3"/>
                              </a:cxn>
                              <a:cxn ang="0">
                                <a:pos x="648" y="5"/>
                              </a:cxn>
                              <a:cxn ang="0">
                                <a:pos x="609" y="8"/>
                              </a:cxn>
                              <a:cxn ang="0">
                                <a:pos x="565" y="13"/>
                              </a:cxn>
                              <a:cxn ang="0">
                                <a:pos x="516" y="20"/>
                              </a:cxn>
                              <a:cxn ang="0">
                                <a:pos x="486" y="26"/>
                              </a:cxn>
                              <a:cxn ang="0">
                                <a:pos x="460" y="33"/>
                              </a:cxn>
                              <a:cxn ang="0">
                                <a:pos x="433" y="39"/>
                              </a:cxn>
                              <a:cxn ang="0">
                                <a:pos x="405" y="48"/>
                              </a:cxn>
                              <a:cxn ang="0">
                                <a:pos x="376" y="59"/>
                              </a:cxn>
                              <a:cxn ang="0">
                                <a:pos x="344" y="74"/>
                              </a:cxn>
                              <a:cxn ang="0">
                                <a:pos x="314" y="87"/>
                              </a:cxn>
                              <a:cxn ang="0">
                                <a:pos x="289" y="99"/>
                              </a:cxn>
                              <a:cxn ang="0">
                                <a:pos x="267" y="112"/>
                              </a:cxn>
                              <a:cxn ang="0">
                                <a:pos x="245" y="130"/>
                              </a:cxn>
                              <a:cxn ang="0">
                                <a:pos x="223" y="147"/>
                              </a:cxn>
                              <a:cxn ang="0">
                                <a:pos x="196" y="168"/>
                              </a:cxn>
                              <a:cxn ang="0">
                                <a:pos x="171" y="190"/>
                              </a:cxn>
                              <a:cxn ang="0">
                                <a:pos x="154" y="206"/>
                              </a:cxn>
                              <a:cxn ang="0">
                                <a:pos x="137" y="223"/>
                              </a:cxn>
                              <a:cxn ang="0">
                                <a:pos x="117" y="243"/>
                              </a:cxn>
                              <a:cxn ang="0">
                                <a:pos x="101" y="259"/>
                              </a:cxn>
                              <a:cxn ang="0">
                                <a:pos x="85" y="279"/>
                              </a:cxn>
                              <a:cxn ang="0">
                                <a:pos x="72" y="302"/>
                              </a:cxn>
                              <a:cxn ang="0">
                                <a:pos x="59" y="331"/>
                              </a:cxn>
                              <a:cxn ang="0">
                                <a:pos x="45" y="361"/>
                              </a:cxn>
                              <a:cxn ang="0">
                                <a:pos x="34" y="388"/>
                              </a:cxn>
                              <a:cxn ang="0">
                                <a:pos x="24" y="414"/>
                              </a:cxn>
                              <a:cxn ang="0">
                                <a:pos x="17" y="441"/>
                              </a:cxn>
                              <a:cxn ang="0">
                                <a:pos x="9" y="474"/>
                              </a:cxn>
                              <a:cxn ang="0">
                                <a:pos x="5" y="504"/>
                              </a:cxn>
                              <a:cxn ang="0">
                                <a:pos x="1" y="535"/>
                              </a:cxn>
                              <a:cxn ang="0">
                                <a:pos x="0" y="572"/>
                              </a:cxn>
                            </a:cxnLst>
                            <a:rect l="0" t="0" r="r" b="b"/>
                            <a:pathLst>
                              <a:path w="949" h="572">
                                <a:moveTo>
                                  <a:pt x="949" y="7"/>
                                </a:moveTo>
                                <a:lnTo>
                                  <a:pt x="912" y="4"/>
                                </a:lnTo>
                                <a:lnTo>
                                  <a:pt x="880" y="3"/>
                                </a:lnTo>
                                <a:lnTo>
                                  <a:pt x="838" y="1"/>
                                </a:lnTo>
                                <a:lnTo>
                                  <a:pt x="796" y="0"/>
                                </a:lnTo>
                                <a:lnTo>
                                  <a:pt x="747" y="1"/>
                                </a:lnTo>
                                <a:lnTo>
                                  <a:pt x="695" y="3"/>
                                </a:lnTo>
                                <a:lnTo>
                                  <a:pt x="648" y="5"/>
                                </a:lnTo>
                                <a:lnTo>
                                  <a:pt x="609" y="8"/>
                                </a:lnTo>
                                <a:lnTo>
                                  <a:pt x="565" y="13"/>
                                </a:lnTo>
                                <a:lnTo>
                                  <a:pt x="516" y="20"/>
                                </a:lnTo>
                                <a:lnTo>
                                  <a:pt x="486" y="26"/>
                                </a:lnTo>
                                <a:lnTo>
                                  <a:pt x="460" y="33"/>
                                </a:lnTo>
                                <a:lnTo>
                                  <a:pt x="433" y="39"/>
                                </a:lnTo>
                                <a:lnTo>
                                  <a:pt x="405" y="48"/>
                                </a:lnTo>
                                <a:lnTo>
                                  <a:pt x="376" y="59"/>
                                </a:lnTo>
                                <a:lnTo>
                                  <a:pt x="344" y="74"/>
                                </a:lnTo>
                                <a:lnTo>
                                  <a:pt x="314" y="87"/>
                                </a:lnTo>
                                <a:lnTo>
                                  <a:pt x="289" y="99"/>
                                </a:lnTo>
                                <a:lnTo>
                                  <a:pt x="267" y="112"/>
                                </a:lnTo>
                                <a:lnTo>
                                  <a:pt x="245" y="130"/>
                                </a:lnTo>
                                <a:lnTo>
                                  <a:pt x="223" y="147"/>
                                </a:lnTo>
                                <a:lnTo>
                                  <a:pt x="196" y="168"/>
                                </a:lnTo>
                                <a:lnTo>
                                  <a:pt x="171" y="190"/>
                                </a:lnTo>
                                <a:lnTo>
                                  <a:pt x="154" y="206"/>
                                </a:lnTo>
                                <a:lnTo>
                                  <a:pt x="137" y="223"/>
                                </a:lnTo>
                                <a:lnTo>
                                  <a:pt x="117" y="243"/>
                                </a:lnTo>
                                <a:lnTo>
                                  <a:pt x="101" y="259"/>
                                </a:lnTo>
                                <a:lnTo>
                                  <a:pt x="85" y="279"/>
                                </a:lnTo>
                                <a:lnTo>
                                  <a:pt x="72" y="302"/>
                                </a:lnTo>
                                <a:lnTo>
                                  <a:pt x="59" y="331"/>
                                </a:lnTo>
                                <a:lnTo>
                                  <a:pt x="45" y="361"/>
                                </a:lnTo>
                                <a:lnTo>
                                  <a:pt x="34" y="388"/>
                                </a:lnTo>
                                <a:lnTo>
                                  <a:pt x="24" y="414"/>
                                </a:lnTo>
                                <a:lnTo>
                                  <a:pt x="17" y="441"/>
                                </a:lnTo>
                                <a:lnTo>
                                  <a:pt x="9" y="474"/>
                                </a:lnTo>
                                <a:lnTo>
                                  <a:pt x="5" y="504"/>
                                </a:lnTo>
                                <a:lnTo>
                                  <a:pt x="1" y="535"/>
                                </a:lnTo>
                                <a:lnTo>
                                  <a:pt x="0" y="572"/>
                                </a:lnTo>
                              </a:path>
                            </a:pathLst>
                          </a:custGeom>
                          <a:noFill/>
                          <a:ln w="4763">
                            <a:solidFill>
                              <a:srgbClr val="FFC0F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grpSp>
                    <p:nvGrpSpPr>
                      <p:cNvPr id="27029" name="Group 4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56" y="1339"/>
                        <a:ext cx="51" cy="25"/>
                        <a:chOff x="3756" y="1339"/>
                        <a:chExt cx="51" cy="25"/>
                      </a:xfrm>
                    </p:grpSpPr>
                    <p:sp>
                      <p:nvSpPr>
                        <p:cNvPr id="27030" name="Oval 4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56" y="1339"/>
                          <a:ext cx="51" cy="25"/>
                        </a:xfrm>
                        <a:prstGeom prst="ellipse">
                          <a:avLst/>
                        </a:prstGeom>
                        <a:solidFill>
                          <a:srgbClr val="FF00FF"/>
                        </a:solidFill>
                        <a:ln w="317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  <p:sp>
                      <p:nvSpPr>
                        <p:cNvPr id="27031" name="Oval 4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1" y="1342"/>
                          <a:ext cx="41" cy="20"/>
                        </a:xfrm>
                        <a:prstGeom prst="ellipse">
                          <a:avLst/>
                        </a:prstGeom>
                        <a:solidFill>
                          <a:srgbClr val="600060"/>
                        </a:solidFill>
                        <a:ln w="3175">
                          <a:solidFill>
                            <a:srgbClr val="400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t-IT"/>
                        </a:p>
                      </p:txBody>
                    </p:sp>
                  </p:grpSp>
                </p:grpSp>
              </p:grpSp>
            </p:grpSp>
            <p:sp>
              <p:nvSpPr>
                <p:cNvPr id="27032" name="Freeform 408"/>
                <p:cNvSpPr>
                  <a:spLocks/>
                </p:cNvSpPr>
                <p:nvPr/>
              </p:nvSpPr>
              <p:spPr bwMode="auto">
                <a:xfrm>
                  <a:off x="4030" y="3855"/>
                  <a:ext cx="178" cy="127"/>
                </a:xfrm>
                <a:custGeom>
                  <a:avLst/>
                  <a:gdLst/>
                  <a:ahLst/>
                  <a:cxnLst>
                    <a:cxn ang="0">
                      <a:pos x="91" y="15"/>
                    </a:cxn>
                    <a:cxn ang="0">
                      <a:pos x="89" y="23"/>
                    </a:cxn>
                    <a:cxn ang="0">
                      <a:pos x="83" y="29"/>
                    </a:cxn>
                    <a:cxn ang="0">
                      <a:pos x="75" y="31"/>
                    </a:cxn>
                    <a:cxn ang="0">
                      <a:pos x="65" y="33"/>
                    </a:cxn>
                    <a:cxn ang="0">
                      <a:pos x="59" y="35"/>
                    </a:cxn>
                    <a:cxn ang="0">
                      <a:pos x="55" y="39"/>
                    </a:cxn>
                    <a:cxn ang="0">
                      <a:pos x="55" y="43"/>
                    </a:cxn>
                    <a:cxn ang="0">
                      <a:pos x="57" y="51"/>
                    </a:cxn>
                    <a:cxn ang="0">
                      <a:pos x="59" y="57"/>
                    </a:cxn>
                    <a:cxn ang="0">
                      <a:pos x="57" y="59"/>
                    </a:cxn>
                    <a:cxn ang="0">
                      <a:pos x="53" y="63"/>
                    </a:cxn>
                    <a:cxn ang="0">
                      <a:pos x="47" y="63"/>
                    </a:cxn>
                    <a:cxn ang="0">
                      <a:pos x="40" y="63"/>
                    </a:cxn>
                    <a:cxn ang="0">
                      <a:pos x="36" y="59"/>
                    </a:cxn>
                    <a:cxn ang="0">
                      <a:pos x="34" y="57"/>
                    </a:cxn>
                    <a:cxn ang="0">
                      <a:pos x="34" y="51"/>
                    </a:cxn>
                    <a:cxn ang="0">
                      <a:pos x="36" y="43"/>
                    </a:cxn>
                    <a:cxn ang="0">
                      <a:pos x="36" y="39"/>
                    </a:cxn>
                    <a:cxn ang="0">
                      <a:pos x="34" y="35"/>
                    </a:cxn>
                    <a:cxn ang="0">
                      <a:pos x="28" y="33"/>
                    </a:cxn>
                    <a:cxn ang="0">
                      <a:pos x="18" y="31"/>
                    </a:cxn>
                    <a:cxn ang="0">
                      <a:pos x="10" y="29"/>
                    </a:cxn>
                    <a:cxn ang="0">
                      <a:pos x="2" y="23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14" y="4"/>
                    </a:cxn>
                    <a:cxn ang="0">
                      <a:pos x="28" y="0"/>
                    </a:cxn>
                    <a:cxn ang="0">
                      <a:pos x="47" y="0"/>
                    </a:cxn>
                    <a:cxn ang="0">
                      <a:pos x="63" y="2"/>
                    </a:cxn>
                    <a:cxn ang="0">
                      <a:pos x="77" y="4"/>
                    </a:cxn>
                    <a:cxn ang="0">
                      <a:pos x="87" y="8"/>
                    </a:cxn>
                    <a:cxn ang="0">
                      <a:pos x="91" y="15"/>
                    </a:cxn>
                  </a:cxnLst>
                  <a:rect l="0" t="0" r="r" b="b"/>
                  <a:pathLst>
                    <a:path w="91" h="63">
                      <a:moveTo>
                        <a:pt x="91" y="15"/>
                      </a:moveTo>
                      <a:lnTo>
                        <a:pt x="89" y="23"/>
                      </a:lnTo>
                      <a:lnTo>
                        <a:pt x="83" y="29"/>
                      </a:lnTo>
                      <a:lnTo>
                        <a:pt x="75" y="31"/>
                      </a:lnTo>
                      <a:lnTo>
                        <a:pt x="65" y="33"/>
                      </a:lnTo>
                      <a:lnTo>
                        <a:pt x="59" y="35"/>
                      </a:lnTo>
                      <a:lnTo>
                        <a:pt x="55" y="39"/>
                      </a:lnTo>
                      <a:lnTo>
                        <a:pt x="55" y="43"/>
                      </a:lnTo>
                      <a:lnTo>
                        <a:pt x="57" y="51"/>
                      </a:lnTo>
                      <a:lnTo>
                        <a:pt x="59" y="57"/>
                      </a:lnTo>
                      <a:lnTo>
                        <a:pt x="57" y="59"/>
                      </a:lnTo>
                      <a:lnTo>
                        <a:pt x="53" y="63"/>
                      </a:lnTo>
                      <a:lnTo>
                        <a:pt x="47" y="63"/>
                      </a:lnTo>
                      <a:lnTo>
                        <a:pt x="40" y="63"/>
                      </a:lnTo>
                      <a:lnTo>
                        <a:pt x="36" y="59"/>
                      </a:lnTo>
                      <a:lnTo>
                        <a:pt x="34" y="57"/>
                      </a:lnTo>
                      <a:lnTo>
                        <a:pt x="34" y="51"/>
                      </a:lnTo>
                      <a:lnTo>
                        <a:pt x="36" y="43"/>
                      </a:lnTo>
                      <a:lnTo>
                        <a:pt x="36" y="39"/>
                      </a:lnTo>
                      <a:lnTo>
                        <a:pt x="34" y="35"/>
                      </a:lnTo>
                      <a:lnTo>
                        <a:pt x="28" y="33"/>
                      </a:lnTo>
                      <a:lnTo>
                        <a:pt x="18" y="31"/>
                      </a:lnTo>
                      <a:lnTo>
                        <a:pt x="10" y="29"/>
                      </a:lnTo>
                      <a:lnTo>
                        <a:pt x="2" y="23"/>
                      </a:lnTo>
                      <a:lnTo>
                        <a:pt x="0" y="15"/>
                      </a:lnTo>
                      <a:lnTo>
                        <a:pt x="4" y="8"/>
                      </a:lnTo>
                      <a:lnTo>
                        <a:pt x="14" y="4"/>
                      </a:lnTo>
                      <a:lnTo>
                        <a:pt x="28" y="0"/>
                      </a:lnTo>
                      <a:lnTo>
                        <a:pt x="47" y="0"/>
                      </a:lnTo>
                      <a:lnTo>
                        <a:pt x="63" y="2"/>
                      </a:lnTo>
                      <a:lnTo>
                        <a:pt x="77" y="4"/>
                      </a:lnTo>
                      <a:lnTo>
                        <a:pt x="87" y="8"/>
                      </a:lnTo>
                      <a:lnTo>
                        <a:pt x="91" y="15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33" name="Freeform 409"/>
                <p:cNvSpPr>
                  <a:spLocks/>
                </p:cNvSpPr>
                <p:nvPr/>
              </p:nvSpPr>
              <p:spPr bwMode="auto">
                <a:xfrm>
                  <a:off x="3541" y="3023"/>
                  <a:ext cx="1148" cy="991"/>
                </a:xfrm>
                <a:custGeom>
                  <a:avLst/>
                  <a:gdLst/>
                  <a:ahLst/>
                  <a:cxnLst>
                    <a:cxn ang="0">
                      <a:pos x="267" y="417"/>
                    </a:cxn>
                    <a:cxn ang="0">
                      <a:pos x="184" y="476"/>
                    </a:cxn>
                    <a:cxn ang="0">
                      <a:pos x="53" y="480"/>
                    </a:cxn>
                    <a:cxn ang="0">
                      <a:pos x="49" y="446"/>
                    </a:cxn>
                    <a:cxn ang="0">
                      <a:pos x="148" y="458"/>
                    </a:cxn>
                    <a:cxn ang="0">
                      <a:pos x="221" y="383"/>
                    </a:cxn>
                    <a:cxn ang="0">
                      <a:pos x="81" y="438"/>
                    </a:cxn>
                    <a:cxn ang="0">
                      <a:pos x="10" y="367"/>
                    </a:cxn>
                    <a:cxn ang="0">
                      <a:pos x="28" y="381"/>
                    </a:cxn>
                    <a:cxn ang="0">
                      <a:pos x="168" y="379"/>
                    </a:cxn>
                    <a:cxn ang="0">
                      <a:pos x="202" y="334"/>
                    </a:cxn>
                    <a:cxn ang="0">
                      <a:pos x="30" y="351"/>
                    </a:cxn>
                    <a:cxn ang="0">
                      <a:pos x="20" y="278"/>
                    </a:cxn>
                    <a:cxn ang="0">
                      <a:pos x="126" y="318"/>
                    </a:cxn>
                    <a:cxn ang="0">
                      <a:pos x="233" y="264"/>
                    </a:cxn>
                    <a:cxn ang="0">
                      <a:pos x="47" y="288"/>
                    </a:cxn>
                    <a:cxn ang="0">
                      <a:pos x="26" y="213"/>
                    </a:cxn>
                    <a:cxn ang="0">
                      <a:pos x="217" y="241"/>
                    </a:cxn>
                    <a:cxn ang="0">
                      <a:pos x="111" y="227"/>
                    </a:cxn>
                    <a:cxn ang="0">
                      <a:pos x="47" y="128"/>
                    </a:cxn>
                    <a:cxn ang="0">
                      <a:pos x="176" y="203"/>
                    </a:cxn>
                    <a:cxn ang="0">
                      <a:pos x="188" y="179"/>
                    </a:cxn>
                    <a:cxn ang="0">
                      <a:pos x="77" y="45"/>
                    </a:cxn>
                    <a:cxn ang="0">
                      <a:pos x="152" y="2"/>
                    </a:cxn>
                    <a:cxn ang="0">
                      <a:pos x="111" y="98"/>
                    </a:cxn>
                    <a:cxn ang="0">
                      <a:pos x="235" y="146"/>
                    </a:cxn>
                    <a:cxn ang="0">
                      <a:pos x="304" y="124"/>
                    </a:cxn>
                    <a:cxn ang="0">
                      <a:pos x="415" y="146"/>
                    </a:cxn>
                    <a:cxn ang="0">
                      <a:pos x="480" y="49"/>
                    </a:cxn>
                    <a:cxn ang="0">
                      <a:pos x="461" y="0"/>
                    </a:cxn>
                    <a:cxn ang="0">
                      <a:pos x="518" y="116"/>
                    </a:cxn>
                    <a:cxn ang="0">
                      <a:pos x="338" y="170"/>
                    </a:cxn>
                    <a:cxn ang="0">
                      <a:pos x="492" y="183"/>
                    </a:cxn>
                    <a:cxn ang="0">
                      <a:pos x="554" y="175"/>
                    </a:cxn>
                    <a:cxn ang="0">
                      <a:pos x="417" y="231"/>
                    </a:cxn>
                    <a:cxn ang="0">
                      <a:pos x="457" y="262"/>
                    </a:cxn>
                    <a:cxn ang="0">
                      <a:pos x="575" y="211"/>
                    </a:cxn>
                    <a:cxn ang="0">
                      <a:pos x="476" y="300"/>
                    </a:cxn>
                    <a:cxn ang="0">
                      <a:pos x="362" y="278"/>
                    </a:cxn>
                    <a:cxn ang="0">
                      <a:pos x="512" y="318"/>
                    </a:cxn>
                    <a:cxn ang="0">
                      <a:pos x="587" y="284"/>
                    </a:cxn>
                    <a:cxn ang="0">
                      <a:pos x="516" y="361"/>
                    </a:cxn>
                    <a:cxn ang="0">
                      <a:pos x="364" y="324"/>
                    </a:cxn>
                    <a:cxn ang="0">
                      <a:pos x="476" y="395"/>
                    </a:cxn>
                    <a:cxn ang="0">
                      <a:pos x="573" y="367"/>
                    </a:cxn>
                    <a:cxn ang="0">
                      <a:pos x="573" y="415"/>
                    </a:cxn>
                    <a:cxn ang="0">
                      <a:pos x="457" y="432"/>
                    </a:cxn>
                    <a:cxn ang="0">
                      <a:pos x="389" y="411"/>
                    </a:cxn>
                    <a:cxn ang="0">
                      <a:pos x="484" y="466"/>
                    </a:cxn>
                    <a:cxn ang="0">
                      <a:pos x="552" y="432"/>
                    </a:cxn>
                    <a:cxn ang="0">
                      <a:pos x="510" y="492"/>
                    </a:cxn>
                    <a:cxn ang="0">
                      <a:pos x="354" y="432"/>
                    </a:cxn>
                    <a:cxn ang="0">
                      <a:pos x="310" y="432"/>
                    </a:cxn>
                  </a:cxnLst>
                  <a:rect l="0" t="0" r="r" b="b"/>
                  <a:pathLst>
                    <a:path w="593" h="492">
                      <a:moveTo>
                        <a:pt x="295" y="438"/>
                      </a:moveTo>
                      <a:lnTo>
                        <a:pt x="289" y="438"/>
                      </a:lnTo>
                      <a:lnTo>
                        <a:pt x="285" y="436"/>
                      </a:lnTo>
                      <a:lnTo>
                        <a:pt x="279" y="432"/>
                      </a:lnTo>
                      <a:lnTo>
                        <a:pt x="269" y="421"/>
                      </a:lnTo>
                      <a:lnTo>
                        <a:pt x="267" y="417"/>
                      </a:lnTo>
                      <a:lnTo>
                        <a:pt x="263" y="409"/>
                      </a:lnTo>
                      <a:lnTo>
                        <a:pt x="257" y="399"/>
                      </a:lnTo>
                      <a:lnTo>
                        <a:pt x="255" y="393"/>
                      </a:lnTo>
                      <a:lnTo>
                        <a:pt x="237" y="432"/>
                      </a:lnTo>
                      <a:lnTo>
                        <a:pt x="211" y="458"/>
                      </a:lnTo>
                      <a:lnTo>
                        <a:pt x="184" y="476"/>
                      </a:lnTo>
                      <a:lnTo>
                        <a:pt x="154" y="486"/>
                      </a:lnTo>
                      <a:lnTo>
                        <a:pt x="126" y="492"/>
                      </a:lnTo>
                      <a:lnTo>
                        <a:pt x="101" y="492"/>
                      </a:lnTo>
                      <a:lnTo>
                        <a:pt x="81" y="492"/>
                      </a:lnTo>
                      <a:lnTo>
                        <a:pt x="71" y="490"/>
                      </a:lnTo>
                      <a:lnTo>
                        <a:pt x="53" y="480"/>
                      </a:lnTo>
                      <a:lnTo>
                        <a:pt x="39" y="464"/>
                      </a:lnTo>
                      <a:lnTo>
                        <a:pt x="33" y="446"/>
                      </a:lnTo>
                      <a:lnTo>
                        <a:pt x="37" y="428"/>
                      </a:lnTo>
                      <a:lnTo>
                        <a:pt x="39" y="432"/>
                      </a:lnTo>
                      <a:lnTo>
                        <a:pt x="41" y="440"/>
                      </a:lnTo>
                      <a:lnTo>
                        <a:pt x="49" y="446"/>
                      </a:lnTo>
                      <a:lnTo>
                        <a:pt x="57" y="454"/>
                      </a:lnTo>
                      <a:lnTo>
                        <a:pt x="71" y="460"/>
                      </a:lnTo>
                      <a:lnTo>
                        <a:pt x="87" y="464"/>
                      </a:lnTo>
                      <a:lnTo>
                        <a:pt x="107" y="466"/>
                      </a:lnTo>
                      <a:lnTo>
                        <a:pt x="132" y="464"/>
                      </a:lnTo>
                      <a:lnTo>
                        <a:pt x="148" y="458"/>
                      </a:lnTo>
                      <a:lnTo>
                        <a:pt x="164" y="450"/>
                      </a:lnTo>
                      <a:lnTo>
                        <a:pt x="180" y="438"/>
                      </a:lnTo>
                      <a:lnTo>
                        <a:pt x="194" y="426"/>
                      </a:lnTo>
                      <a:lnTo>
                        <a:pt x="204" y="411"/>
                      </a:lnTo>
                      <a:lnTo>
                        <a:pt x="215" y="397"/>
                      </a:lnTo>
                      <a:lnTo>
                        <a:pt x="221" y="383"/>
                      </a:lnTo>
                      <a:lnTo>
                        <a:pt x="225" y="371"/>
                      </a:lnTo>
                      <a:lnTo>
                        <a:pt x="194" y="401"/>
                      </a:lnTo>
                      <a:lnTo>
                        <a:pt x="162" y="419"/>
                      </a:lnTo>
                      <a:lnTo>
                        <a:pt x="134" y="432"/>
                      </a:lnTo>
                      <a:lnTo>
                        <a:pt x="105" y="436"/>
                      </a:lnTo>
                      <a:lnTo>
                        <a:pt x="81" y="438"/>
                      </a:lnTo>
                      <a:lnTo>
                        <a:pt x="59" y="434"/>
                      </a:lnTo>
                      <a:lnTo>
                        <a:pt x="45" y="432"/>
                      </a:lnTo>
                      <a:lnTo>
                        <a:pt x="37" y="428"/>
                      </a:lnTo>
                      <a:lnTo>
                        <a:pt x="18" y="415"/>
                      </a:lnTo>
                      <a:lnTo>
                        <a:pt x="10" y="393"/>
                      </a:lnTo>
                      <a:lnTo>
                        <a:pt x="10" y="367"/>
                      </a:lnTo>
                      <a:lnTo>
                        <a:pt x="20" y="347"/>
                      </a:lnTo>
                      <a:lnTo>
                        <a:pt x="18" y="351"/>
                      </a:lnTo>
                      <a:lnTo>
                        <a:pt x="18" y="359"/>
                      </a:lnTo>
                      <a:lnTo>
                        <a:pt x="18" y="367"/>
                      </a:lnTo>
                      <a:lnTo>
                        <a:pt x="22" y="373"/>
                      </a:lnTo>
                      <a:lnTo>
                        <a:pt x="28" y="381"/>
                      </a:lnTo>
                      <a:lnTo>
                        <a:pt x="41" y="389"/>
                      </a:lnTo>
                      <a:lnTo>
                        <a:pt x="59" y="393"/>
                      </a:lnTo>
                      <a:lnTo>
                        <a:pt x="83" y="395"/>
                      </a:lnTo>
                      <a:lnTo>
                        <a:pt x="115" y="395"/>
                      </a:lnTo>
                      <a:lnTo>
                        <a:pt x="144" y="389"/>
                      </a:lnTo>
                      <a:lnTo>
                        <a:pt x="168" y="379"/>
                      </a:lnTo>
                      <a:lnTo>
                        <a:pt x="188" y="367"/>
                      </a:lnTo>
                      <a:lnTo>
                        <a:pt x="204" y="355"/>
                      </a:lnTo>
                      <a:lnTo>
                        <a:pt x="219" y="338"/>
                      </a:lnTo>
                      <a:lnTo>
                        <a:pt x="227" y="324"/>
                      </a:lnTo>
                      <a:lnTo>
                        <a:pt x="233" y="310"/>
                      </a:lnTo>
                      <a:lnTo>
                        <a:pt x="202" y="334"/>
                      </a:lnTo>
                      <a:lnTo>
                        <a:pt x="170" y="349"/>
                      </a:lnTo>
                      <a:lnTo>
                        <a:pt x="138" y="359"/>
                      </a:lnTo>
                      <a:lnTo>
                        <a:pt x="105" y="361"/>
                      </a:lnTo>
                      <a:lnTo>
                        <a:pt x="75" y="361"/>
                      </a:lnTo>
                      <a:lnTo>
                        <a:pt x="51" y="357"/>
                      </a:lnTo>
                      <a:lnTo>
                        <a:pt x="30" y="351"/>
                      </a:lnTo>
                      <a:lnTo>
                        <a:pt x="20" y="347"/>
                      </a:lnTo>
                      <a:lnTo>
                        <a:pt x="4" y="330"/>
                      </a:lnTo>
                      <a:lnTo>
                        <a:pt x="0" y="308"/>
                      </a:lnTo>
                      <a:lnTo>
                        <a:pt x="4" y="284"/>
                      </a:lnTo>
                      <a:lnTo>
                        <a:pt x="20" y="268"/>
                      </a:lnTo>
                      <a:lnTo>
                        <a:pt x="20" y="278"/>
                      </a:lnTo>
                      <a:lnTo>
                        <a:pt x="26" y="292"/>
                      </a:lnTo>
                      <a:lnTo>
                        <a:pt x="41" y="306"/>
                      </a:lnTo>
                      <a:lnTo>
                        <a:pt x="65" y="316"/>
                      </a:lnTo>
                      <a:lnTo>
                        <a:pt x="79" y="318"/>
                      </a:lnTo>
                      <a:lnTo>
                        <a:pt x="101" y="318"/>
                      </a:lnTo>
                      <a:lnTo>
                        <a:pt x="126" y="318"/>
                      </a:lnTo>
                      <a:lnTo>
                        <a:pt x="154" y="314"/>
                      </a:lnTo>
                      <a:lnTo>
                        <a:pt x="180" y="306"/>
                      </a:lnTo>
                      <a:lnTo>
                        <a:pt x="206" y="294"/>
                      </a:lnTo>
                      <a:lnTo>
                        <a:pt x="229" y="278"/>
                      </a:lnTo>
                      <a:lnTo>
                        <a:pt x="245" y="253"/>
                      </a:lnTo>
                      <a:lnTo>
                        <a:pt x="233" y="264"/>
                      </a:lnTo>
                      <a:lnTo>
                        <a:pt x="213" y="276"/>
                      </a:lnTo>
                      <a:lnTo>
                        <a:pt x="184" y="288"/>
                      </a:lnTo>
                      <a:lnTo>
                        <a:pt x="152" y="296"/>
                      </a:lnTo>
                      <a:lnTo>
                        <a:pt x="115" y="300"/>
                      </a:lnTo>
                      <a:lnTo>
                        <a:pt x="79" y="298"/>
                      </a:lnTo>
                      <a:lnTo>
                        <a:pt x="47" y="288"/>
                      </a:lnTo>
                      <a:lnTo>
                        <a:pt x="20" y="268"/>
                      </a:lnTo>
                      <a:lnTo>
                        <a:pt x="12" y="253"/>
                      </a:lnTo>
                      <a:lnTo>
                        <a:pt x="10" y="233"/>
                      </a:lnTo>
                      <a:lnTo>
                        <a:pt x="16" y="211"/>
                      </a:lnTo>
                      <a:lnTo>
                        <a:pt x="30" y="195"/>
                      </a:lnTo>
                      <a:lnTo>
                        <a:pt x="26" y="213"/>
                      </a:lnTo>
                      <a:lnTo>
                        <a:pt x="39" y="231"/>
                      </a:lnTo>
                      <a:lnTo>
                        <a:pt x="63" y="247"/>
                      </a:lnTo>
                      <a:lnTo>
                        <a:pt x="95" y="258"/>
                      </a:lnTo>
                      <a:lnTo>
                        <a:pt x="134" y="262"/>
                      </a:lnTo>
                      <a:lnTo>
                        <a:pt x="176" y="255"/>
                      </a:lnTo>
                      <a:lnTo>
                        <a:pt x="217" y="241"/>
                      </a:lnTo>
                      <a:lnTo>
                        <a:pt x="253" y="213"/>
                      </a:lnTo>
                      <a:lnTo>
                        <a:pt x="231" y="221"/>
                      </a:lnTo>
                      <a:lnTo>
                        <a:pt x="204" y="227"/>
                      </a:lnTo>
                      <a:lnTo>
                        <a:pt x="174" y="231"/>
                      </a:lnTo>
                      <a:lnTo>
                        <a:pt x="142" y="231"/>
                      </a:lnTo>
                      <a:lnTo>
                        <a:pt x="111" y="227"/>
                      </a:lnTo>
                      <a:lnTo>
                        <a:pt x="85" y="221"/>
                      </a:lnTo>
                      <a:lnTo>
                        <a:pt x="63" y="213"/>
                      </a:lnTo>
                      <a:lnTo>
                        <a:pt x="49" y="201"/>
                      </a:lnTo>
                      <a:lnTo>
                        <a:pt x="37" y="175"/>
                      </a:lnTo>
                      <a:lnTo>
                        <a:pt x="37" y="150"/>
                      </a:lnTo>
                      <a:lnTo>
                        <a:pt x="47" y="128"/>
                      </a:lnTo>
                      <a:lnTo>
                        <a:pt x="65" y="112"/>
                      </a:lnTo>
                      <a:lnTo>
                        <a:pt x="59" y="138"/>
                      </a:lnTo>
                      <a:lnTo>
                        <a:pt x="73" y="162"/>
                      </a:lnTo>
                      <a:lnTo>
                        <a:pt x="99" y="183"/>
                      </a:lnTo>
                      <a:lnTo>
                        <a:pt x="136" y="197"/>
                      </a:lnTo>
                      <a:lnTo>
                        <a:pt x="176" y="203"/>
                      </a:lnTo>
                      <a:lnTo>
                        <a:pt x="217" y="199"/>
                      </a:lnTo>
                      <a:lnTo>
                        <a:pt x="249" y="187"/>
                      </a:lnTo>
                      <a:lnTo>
                        <a:pt x="273" y="160"/>
                      </a:lnTo>
                      <a:lnTo>
                        <a:pt x="253" y="170"/>
                      </a:lnTo>
                      <a:lnTo>
                        <a:pt x="223" y="177"/>
                      </a:lnTo>
                      <a:lnTo>
                        <a:pt x="188" y="179"/>
                      </a:lnTo>
                      <a:lnTo>
                        <a:pt x="152" y="175"/>
                      </a:lnTo>
                      <a:lnTo>
                        <a:pt x="117" y="162"/>
                      </a:lnTo>
                      <a:lnTo>
                        <a:pt x="91" y="144"/>
                      </a:lnTo>
                      <a:lnTo>
                        <a:pt x="73" y="116"/>
                      </a:lnTo>
                      <a:lnTo>
                        <a:pt x="71" y="75"/>
                      </a:lnTo>
                      <a:lnTo>
                        <a:pt x="77" y="45"/>
                      </a:lnTo>
                      <a:lnTo>
                        <a:pt x="87" y="25"/>
                      </a:lnTo>
                      <a:lnTo>
                        <a:pt x="101" y="13"/>
                      </a:lnTo>
                      <a:lnTo>
                        <a:pt x="115" y="4"/>
                      </a:lnTo>
                      <a:lnTo>
                        <a:pt x="130" y="0"/>
                      </a:lnTo>
                      <a:lnTo>
                        <a:pt x="144" y="0"/>
                      </a:lnTo>
                      <a:lnTo>
                        <a:pt x="152" y="2"/>
                      </a:lnTo>
                      <a:lnTo>
                        <a:pt x="158" y="4"/>
                      </a:lnTo>
                      <a:lnTo>
                        <a:pt x="140" y="13"/>
                      </a:lnTo>
                      <a:lnTo>
                        <a:pt x="124" y="27"/>
                      </a:lnTo>
                      <a:lnTo>
                        <a:pt x="111" y="49"/>
                      </a:lnTo>
                      <a:lnTo>
                        <a:pt x="107" y="79"/>
                      </a:lnTo>
                      <a:lnTo>
                        <a:pt x="111" y="98"/>
                      </a:lnTo>
                      <a:lnTo>
                        <a:pt x="119" y="114"/>
                      </a:lnTo>
                      <a:lnTo>
                        <a:pt x="134" y="126"/>
                      </a:lnTo>
                      <a:lnTo>
                        <a:pt x="152" y="138"/>
                      </a:lnTo>
                      <a:lnTo>
                        <a:pt x="176" y="146"/>
                      </a:lnTo>
                      <a:lnTo>
                        <a:pt x="204" y="148"/>
                      </a:lnTo>
                      <a:lnTo>
                        <a:pt x="235" y="146"/>
                      </a:lnTo>
                      <a:lnTo>
                        <a:pt x="269" y="140"/>
                      </a:lnTo>
                      <a:lnTo>
                        <a:pt x="273" y="136"/>
                      </a:lnTo>
                      <a:lnTo>
                        <a:pt x="279" y="130"/>
                      </a:lnTo>
                      <a:lnTo>
                        <a:pt x="287" y="126"/>
                      </a:lnTo>
                      <a:lnTo>
                        <a:pt x="295" y="124"/>
                      </a:lnTo>
                      <a:lnTo>
                        <a:pt x="304" y="124"/>
                      </a:lnTo>
                      <a:lnTo>
                        <a:pt x="310" y="128"/>
                      </a:lnTo>
                      <a:lnTo>
                        <a:pt x="316" y="134"/>
                      </a:lnTo>
                      <a:lnTo>
                        <a:pt x="320" y="140"/>
                      </a:lnTo>
                      <a:lnTo>
                        <a:pt x="354" y="146"/>
                      </a:lnTo>
                      <a:lnTo>
                        <a:pt x="387" y="148"/>
                      </a:lnTo>
                      <a:lnTo>
                        <a:pt x="415" y="146"/>
                      </a:lnTo>
                      <a:lnTo>
                        <a:pt x="439" y="138"/>
                      </a:lnTo>
                      <a:lnTo>
                        <a:pt x="457" y="126"/>
                      </a:lnTo>
                      <a:lnTo>
                        <a:pt x="471" y="114"/>
                      </a:lnTo>
                      <a:lnTo>
                        <a:pt x="480" y="98"/>
                      </a:lnTo>
                      <a:lnTo>
                        <a:pt x="484" y="79"/>
                      </a:lnTo>
                      <a:lnTo>
                        <a:pt x="480" y="49"/>
                      </a:lnTo>
                      <a:lnTo>
                        <a:pt x="467" y="27"/>
                      </a:lnTo>
                      <a:lnTo>
                        <a:pt x="451" y="13"/>
                      </a:lnTo>
                      <a:lnTo>
                        <a:pt x="433" y="4"/>
                      </a:lnTo>
                      <a:lnTo>
                        <a:pt x="439" y="2"/>
                      </a:lnTo>
                      <a:lnTo>
                        <a:pt x="447" y="0"/>
                      </a:lnTo>
                      <a:lnTo>
                        <a:pt x="461" y="0"/>
                      </a:lnTo>
                      <a:lnTo>
                        <a:pt x="476" y="4"/>
                      </a:lnTo>
                      <a:lnTo>
                        <a:pt x="490" y="13"/>
                      </a:lnTo>
                      <a:lnTo>
                        <a:pt x="504" y="25"/>
                      </a:lnTo>
                      <a:lnTo>
                        <a:pt x="514" y="45"/>
                      </a:lnTo>
                      <a:lnTo>
                        <a:pt x="520" y="75"/>
                      </a:lnTo>
                      <a:lnTo>
                        <a:pt x="518" y="116"/>
                      </a:lnTo>
                      <a:lnTo>
                        <a:pt x="500" y="144"/>
                      </a:lnTo>
                      <a:lnTo>
                        <a:pt x="473" y="162"/>
                      </a:lnTo>
                      <a:lnTo>
                        <a:pt x="439" y="175"/>
                      </a:lnTo>
                      <a:lnTo>
                        <a:pt x="403" y="179"/>
                      </a:lnTo>
                      <a:lnTo>
                        <a:pt x="368" y="177"/>
                      </a:lnTo>
                      <a:lnTo>
                        <a:pt x="338" y="170"/>
                      </a:lnTo>
                      <a:lnTo>
                        <a:pt x="316" y="160"/>
                      </a:lnTo>
                      <a:lnTo>
                        <a:pt x="340" y="187"/>
                      </a:lnTo>
                      <a:lnTo>
                        <a:pt x="374" y="199"/>
                      </a:lnTo>
                      <a:lnTo>
                        <a:pt x="415" y="203"/>
                      </a:lnTo>
                      <a:lnTo>
                        <a:pt x="455" y="197"/>
                      </a:lnTo>
                      <a:lnTo>
                        <a:pt x="492" y="183"/>
                      </a:lnTo>
                      <a:lnTo>
                        <a:pt x="518" y="162"/>
                      </a:lnTo>
                      <a:lnTo>
                        <a:pt x="532" y="138"/>
                      </a:lnTo>
                      <a:lnTo>
                        <a:pt x="526" y="112"/>
                      </a:lnTo>
                      <a:lnTo>
                        <a:pt x="544" y="128"/>
                      </a:lnTo>
                      <a:lnTo>
                        <a:pt x="554" y="150"/>
                      </a:lnTo>
                      <a:lnTo>
                        <a:pt x="554" y="175"/>
                      </a:lnTo>
                      <a:lnTo>
                        <a:pt x="542" y="201"/>
                      </a:lnTo>
                      <a:lnTo>
                        <a:pt x="528" y="213"/>
                      </a:lnTo>
                      <a:lnTo>
                        <a:pt x="506" y="221"/>
                      </a:lnTo>
                      <a:lnTo>
                        <a:pt x="480" y="227"/>
                      </a:lnTo>
                      <a:lnTo>
                        <a:pt x="449" y="231"/>
                      </a:lnTo>
                      <a:lnTo>
                        <a:pt x="417" y="231"/>
                      </a:lnTo>
                      <a:lnTo>
                        <a:pt x="387" y="227"/>
                      </a:lnTo>
                      <a:lnTo>
                        <a:pt x="358" y="221"/>
                      </a:lnTo>
                      <a:lnTo>
                        <a:pt x="336" y="213"/>
                      </a:lnTo>
                      <a:lnTo>
                        <a:pt x="374" y="241"/>
                      </a:lnTo>
                      <a:lnTo>
                        <a:pt x="415" y="255"/>
                      </a:lnTo>
                      <a:lnTo>
                        <a:pt x="457" y="262"/>
                      </a:lnTo>
                      <a:lnTo>
                        <a:pt x="496" y="258"/>
                      </a:lnTo>
                      <a:lnTo>
                        <a:pt x="528" y="247"/>
                      </a:lnTo>
                      <a:lnTo>
                        <a:pt x="552" y="231"/>
                      </a:lnTo>
                      <a:lnTo>
                        <a:pt x="565" y="213"/>
                      </a:lnTo>
                      <a:lnTo>
                        <a:pt x="560" y="195"/>
                      </a:lnTo>
                      <a:lnTo>
                        <a:pt x="575" y="211"/>
                      </a:lnTo>
                      <a:lnTo>
                        <a:pt x="581" y="233"/>
                      </a:lnTo>
                      <a:lnTo>
                        <a:pt x="579" y="253"/>
                      </a:lnTo>
                      <a:lnTo>
                        <a:pt x="571" y="268"/>
                      </a:lnTo>
                      <a:lnTo>
                        <a:pt x="544" y="288"/>
                      </a:lnTo>
                      <a:lnTo>
                        <a:pt x="512" y="298"/>
                      </a:lnTo>
                      <a:lnTo>
                        <a:pt x="476" y="300"/>
                      </a:lnTo>
                      <a:lnTo>
                        <a:pt x="439" y="296"/>
                      </a:lnTo>
                      <a:lnTo>
                        <a:pt x="407" y="288"/>
                      </a:lnTo>
                      <a:lnTo>
                        <a:pt x="378" y="276"/>
                      </a:lnTo>
                      <a:lnTo>
                        <a:pt x="356" y="264"/>
                      </a:lnTo>
                      <a:lnTo>
                        <a:pt x="344" y="253"/>
                      </a:lnTo>
                      <a:lnTo>
                        <a:pt x="362" y="278"/>
                      </a:lnTo>
                      <a:lnTo>
                        <a:pt x="384" y="294"/>
                      </a:lnTo>
                      <a:lnTo>
                        <a:pt x="411" y="306"/>
                      </a:lnTo>
                      <a:lnTo>
                        <a:pt x="439" y="314"/>
                      </a:lnTo>
                      <a:lnTo>
                        <a:pt x="465" y="318"/>
                      </a:lnTo>
                      <a:lnTo>
                        <a:pt x="490" y="318"/>
                      </a:lnTo>
                      <a:lnTo>
                        <a:pt x="512" y="318"/>
                      </a:lnTo>
                      <a:lnTo>
                        <a:pt x="526" y="316"/>
                      </a:lnTo>
                      <a:lnTo>
                        <a:pt x="550" y="306"/>
                      </a:lnTo>
                      <a:lnTo>
                        <a:pt x="565" y="292"/>
                      </a:lnTo>
                      <a:lnTo>
                        <a:pt x="571" y="278"/>
                      </a:lnTo>
                      <a:lnTo>
                        <a:pt x="571" y="268"/>
                      </a:lnTo>
                      <a:lnTo>
                        <a:pt x="587" y="284"/>
                      </a:lnTo>
                      <a:lnTo>
                        <a:pt x="593" y="308"/>
                      </a:lnTo>
                      <a:lnTo>
                        <a:pt x="587" y="330"/>
                      </a:lnTo>
                      <a:lnTo>
                        <a:pt x="571" y="347"/>
                      </a:lnTo>
                      <a:lnTo>
                        <a:pt x="560" y="351"/>
                      </a:lnTo>
                      <a:lnTo>
                        <a:pt x="542" y="357"/>
                      </a:lnTo>
                      <a:lnTo>
                        <a:pt x="516" y="361"/>
                      </a:lnTo>
                      <a:lnTo>
                        <a:pt x="488" y="361"/>
                      </a:lnTo>
                      <a:lnTo>
                        <a:pt x="455" y="359"/>
                      </a:lnTo>
                      <a:lnTo>
                        <a:pt x="421" y="349"/>
                      </a:lnTo>
                      <a:lnTo>
                        <a:pt x="389" y="334"/>
                      </a:lnTo>
                      <a:lnTo>
                        <a:pt x="358" y="310"/>
                      </a:lnTo>
                      <a:lnTo>
                        <a:pt x="364" y="324"/>
                      </a:lnTo>
                      <a:lnTo>
                        <a:pt x="372" y="338"/>
                      </a:lnTo>
                      <a:lnTo>
                        <a:pt x="387" y="355"/>
                      </a:lnTo>
                      <a:lnTo>
                        <a:pt x="403" y="367"/>
                      </a:lnTo>
                      <a:lnTo>
                        <a:pt x="423" y="379"/>
                      </a:lnTo>
                      <a:lnTo>
                        <a:pt x="447" y="389"/>
                      </a:lnTo>
                      <a:lnTo>
                        <a:pt x="476" y="395"/>
                      </a:lnTo>
                      <a:lnTo>
                        <a:pt x="508" y="395"/>
                      </a:lnTo>
                      <a:lnTo>
                        <a:pt x="532" y="393"/>
                      </a:lnTo>
                      <a:lnTo>
                        <a:pt x="550" y="389"/>
                      </a:lnTo>
                      <a:lnTo>
                        <a:pt x="562" y="381"/>
                      </a:lnTo>
                      <a:lnTo>
                        <a:pt x="571" y="373"/>
                      </a:lnTo>
                      <a:lnTo>
                        <a:pt x="573" y="367"/>
                      </a:lnTo>
                      <a:lnTo>
                        <a:pt x="575" y="359"/>
                      </a:lnTo>
                      <a:lnTo>
                        <a:pt x="573" y="351"/>
                      </a:lnTo>
                      <a:lnTo>
                        <a:pt x="571" y="347"/>
                      </a:lnTo>
                      <a:lnTo>
                        <a:pt x="581" y="367"/>
                      </a:lnTo>
                      <a:lnTo>
                        <a:pt x="581" y="393"/>
                      </a:lnTo>
                      <a:lnTo>
                        <a:pt x="573" y="415"/>
                      </a:lnTo>
                      <a:lnTo>
                        <a:pt x="554" y="428"/>
                      </a:lnTo>
                      <a:lnTo>
                        <a:pt x="546" y="432"/>
                      </a:lnTo>
                      <a:lnTo>
                        <a:pt x="532" y="434"/>
                      </a:lnTo>
                      <a:lnTo>
                        <a:pt x="510" y="438"/>
                      </a:lnTo>
                      <a:lnTo>
                        <a:pt x="486" y="436"/>
                      </a:lnTo>
                      <a:lnTo>
                        <a:pt x="457" y="432"/>
                      </a:lnTo>
                      <a:lnTo>
                        <a:pt x="429" y="419"/>
                      </a:lnTo>
                      <a:lnTo>
                        <a:pt x="397" y="401"/>
                      </a:lnTo>
                      <a:lnTo>
                        <a:pt x="366" y="371"/>
                      </a:lnTo>
                      <a:lnTo>
                        <a:pt x="370" y="383"/>
                      </a:lnTo>
                      <a:lnTo>
                        <a:pt x="378" y="397"/>
                      </a:lnTo>
                      <a:lnTo>
                        <a:pt x="389" y="411"/>
                      </a:lnTo>
                      <a:lnTo>
                        <a:pt x="399" y="426"/>
                      </a:lnTo>
                      <a:lnTo>
                        <a:pt x="413" y="438"/>
                      </a:lnTo>
                      <a:lnTo>
                        <a:pt x="427" y="450"/>
                      </a:lnTo>
                      <a:lnTo>
                        <a:pt x="443" y="458"/>
                      </a:lnTo>
                      <a:lnTo>
                        <a:pt x="459" y="464"/>
                      </a:lnTo>
                      <a:lnTo>
                        <a:pt x="484" y="466"/>
                      </a:lnTo>
                      <a:lnTo>
                        <a:pt x="506" y="464"/>
                      </a:lnTo>
                      <a:lnTo>
                        <a:pt x="522" y="460"/>
                      </a:lnTo>
                      <a:lnTo>
                        <a:pt x="534" y="454"/>
                      </a:lnTo>
                      <a:lnTo>
                        <a:pt x="544" y="446"/>
                      </a:lnTo>
                      <a:lnTo>
                        <a:pt x="550" y="440"/>
                      </a:lnTo>
                      <a:lnTo>
                        <a:pt x="552" y="432"/>
                      </a:lnTo>
                      <a:lnTo>
                        <a:pt x="554" y="428"/>
                      </a:lnTo>
                      <a:lnTo>
                        <a:pt x="558" y="446"/>
                      </a:lnTo>
                      <a:lnTo>
                        <a:pt x="552" y="464"/>
                      </a:lnTo>
                      <a:lnTo>
                        <a:pt x="538" y="480"/>
                      </a:lnTo>
                      <a:lnTo>
                        <a:pt x="520" y="490"/>
                      </a:lnTo>
                      <a:lnTo>
                        <a:pt x="510" y="492"/>
                      </a:lnTo>
                      <a:lnTo>
                        <a:pt x="490" y="492"/>
                      </a:lnTo>
                      <a:lnTo>
                        <a:pt x="465" y="492"/>
                      </a:lnTo>
                      <a:lnTo>
                        <a:pt x="437" y="486"/>
                      </a:lnTo>
                      <a:lnTo>
                        <a:pt x="407" y="476"/>
                      </a:lnTo>
                      <a:lnTo>
                        <a:pt x="378" y="458"/>
                      </a:lnTo>
                      <a:lnTo>
                        <a:pt x="354" y="432"/>
                      </a:lnTo>
                      <a:lnTo>
                        <a:pt x="334" y="393"/>
                      </a:lnTo>
                      <a:lnTo>
                        <a:pt x="332" y="399"/>
                      </a:lnTo>
                      <a:lnTo>
                        <a:pt x="328" y="409"/>
                      </a:lnTo>
                      <a:lnTo>
                        <a:pt x="322" y="417"/>
                      </a:lnTo>
                      <a:lnTo>
                        <a:pt x="320" y="421"/>
                      </a:lnTo>
                      <a:lnTo>
                        <a:pt x="310" y="432"/>
                      </a:lnTo>
                      <a:lnTo>
                        <a:pt x="304" y="436"/>
                      </a:lnTo>
                      <a:lnTo>
                        <a:pt x="300" y="438"/>
                      </a:lnTo>
                      <a:lnTo>
                        <a:pt x="295" y="438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34" name="Freeform 410"/>
                <p:cNvSpPr>
                  <a:spLocks/>
                </p:cNvSpPr>
                <p:nvPr/>
              </p:nvSpPr>
              <p:spPr bwMode="auto">
                <a:xfrm>
                  <a:off x="3678" y="4019"/>
                  <a:ext cx="280" cy="82"/>
                </a:xfrm>
                <a:custGeom>
                  <a:avLst/>
                  <a:gdLst/>
                  <a:ahLst/>
                  <a:cxnLst>
                    <a:cxn ang="0">
                      <a:pos x="144" y="6"/>
                    </a:cxn>
                    <a:cxn ang="0">
                      <a:pos x="123" y="10"/>
                    </a:cxn>
                    <a:cxn ang="0">
                      <a:pos x="103" y="10"/>
                    </a:cxn>
                    <a:cxn ang="0">
                      <a:pos x="83" y="10"/>
                    </a:cxn>
                    <a:cxn ang="0">
                      <a:pos x="63" y="8"/>
                    </a:cxn>
                    <a:cxn ang="0">
                      <a:pos x="46" y="6"/>
                    </a:cxn>
                    <a:cxn ang="0">
                      <a:pos x="30" y="4"/>
                    </a:cxn>
                    <a:cxn ang="0">
                      <a:pos x="20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0" y="10"/>
                    </a:cxn>
                    <a:cxn ang="0">
                      <a:pos x="4" y="23"/>
                    </a:cxn>
                    <a:cxn ang="0">
                      <a:pos x="18" y="33"/>
                    </a:cxn>
                    <a:cxn ang="0">
                      <a:pos x="36" y="39"/>
                    </a:cxn>
                    <a:cxn ang="0">
                      <a:pos x="57" y="41"/>
                    </a:cxn>
                    <a:cxn ang="0">
                      <a:pos x="75" y="39"/>
                    </a:cxn>
                    <a:cxn ang="0">
                      <a:pos x="93" y="35"/>
                    </a:cxn>
                    <a:cxn ang="0">
                      <a:pos x="111" y="29"/>
                    </a:cxn>
                    <a:cxn ang="0">
                      <a:pos x="125" y="23"/>
                    </a:cxn>
                    <a:cxn ang="0">
                      <a:pos x="135" y="15"/>
                    </a:cxn>
                    <a:cxn ang="0">
                      <a:pos x="144" y="6"/>
                    </a:cxn>
                  </a:cxnLst>
                  <a:rect l="0" t="0" r="r" b="b"/>
                  <a:pathLst>
                    <a:path w="144" h="41">
                      <a:moveTo>
                        <a:pt x="144" y="6"/>
                      </a:moveTo>
                      <a:lnTo>
                        <a:pt x="123" y="10"/>
                      </a:lnTo>
                      <a:lnTo>
                        <a:pt x="103" y="10"/>
                      </a:lnTo>
                      <a:lnTo>
                        <a:pt x="83" y="10"/>
                      </a:lnTo>
                      <a:lnTo>
                        <a:pt x="63" y="8"/>
                      </a:lnTo>
                      <a:lnTo>
                        <a:pt x="46" y="6"/>
                      </a:lnTo>
                      <a:lnTo>
                        <a:pt x="30" y="4"/>
                      </a:lnTo>
                      <a:lnTo>
                        <a:pt x="20" y="2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10"/>
                      </a:lnTo>
                      <a:lnTo>
                        <a:pt x="4" y="23"/>
                      </a:lnTo>
                      <a:lnTo>
                        <a:pt x="18" y="33"/>
                      </a:lnTo>
                      <a:lnTo>
                        <a:pt x="36" y="39"/>
                      </a:lnTo>
                      <a:lnTo>
                        <a:pt x="57" y="41"/>
                      </a:lnTo>
                      <a:lnTo>
                        <a:pt x="75" y="39"/>
                      </a:lnTo>
                      <a:lnTo>
                        <a:pt x="93" y="35"/>
                      </a:lnTo>
                      <a:lnTo>
                        <a:pt x="111" y="29"/>
                      </a:lnTo>
                      <a:lnTo>
                        <a:pt x="125" y="23"/>
                      </a:lnTo>
                      <a:lnTo>
                        <a:pt x="135" y="15"/>
                      </a:lnTo>
                      <a:lnTo>
                        <a:pt x="144" y="6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35" name="Freeform 411"/>
                <p:cNvSpPr>
                  <a:spLocks/>
                </p:cNvSpPr>
                <p:nvPr/>
              </p:nvSpPr>
              <p:spPr bwMode="auto">
                <a:xfrm>
                  <a:off x="4268" y="4019"/>
                  <a:ext cx="280" cy="8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1" y="10"/>
                    </a:cxn>
                    <a:cxn ang="0">
                      <a:pos x="41" y="10"/>
                    </a:cxn>
                    <a:cxn ang="0">
                      <a:pos x="61" y="10"/>
                    </a:cxn>
                    <a:cxn ang="0">
                      <a:pos x="81" y="8"/>
                    </a:cxn>
                    <a:cxn ang="0">
                      <a:pos x="97" y="6"/>
                    </a:cxn>
                    <a:cxn ang="0">
                      <a:pos x="114" y="4"/>
                    </a:cxn>
                    <a:cxn ang="0">
                      <a:pos x="124" y="2"/>
                    </a:cxn>
                    <a:cxn ang="0">
                      <a:pos x="132" y="0"/>
                    </a:cxn>
                    <a:cxn ang="0">
                      <a:pos x="140" y="2"/>
                    </a:cxn>
                    <a:cxn ang="0">
                      <a:pos x="144" y="10"/>
                    </a:cxn>
                    <a:cxn ang="0">
                      <a:pos x="140" y="23"/>
                    </a:cxn>
                    <a:cxn ang="0">
                      <a:pos x="126" y="33"/>
                    </a:cxn>
                    <a:cxn ang="0">
                      <a:pos x="108" y="39"/>
                    </a:cxn>
                    <a:cxn ang="0">
                      <a:pos x="89" y="41"/>
                    </a:cxn>
                    <a:cxn ang="0">
                      <a:pos x="69" y="39"/>
                    </a:cxn>
                    <a:cxn ang="0">
                      <a:pos x="51" y="35"/>
                    </a:cxn>
                    <a:cxn ang="0">
                      <a:pos x="35" y="29"/>
                    </a:cxn>
                    <a:cxn ang="0">
                      <a:pos x="19" y="23"/>
                    </a:cxn>
                    <a:cxn ang="0">
                      <a:pos x="8" y="1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4" h="41">
                      <a:moveTo>
                        <a:pt x="0" y="6"/>
                      </a:moveTo>
                      <a:lnTo>
                        <a:pt x="21" y="10"/>
                      </a:lnTo>
                      <a:lnTo>
                        <a:pt x="41" y="10"/>
                      </a:lnTo>
                      <a:lnTo>
                        <a:pt x="61" y="10"/>
                      </a:lnTo>
                      <a:lnTo>
                        <a:pt x="81" y="8"/>
                      </a:lnTo>
                      <a:lnTo>
                        <a:pt x="97" y="6"/>
                      </a:lnTo>
                      <a:lnTo>
                        <a:pt x="114" y="4"/>
                      </a:lnTo>
                      <a:lnTo>
                        <a:pt x="124" y="2"/>
                      </a:lnTo>
                      <a:lnTo>
                        <a:pt x="132" y="0"/>
                      </a:lnTo>
                      <a:lnTo>
                        <a:pt x="140" y="2"/>
                      </a:lnTo>
                      <a:lnTo>
                        <a:pt x="144" y="10"/>
                      </a:lnTo>
                      <a:lnTo>
                        <a:pt x="140" y="23"/>
                      </a:lnTo>
                      <a:lnTo>
                        <a:pt x="126" y="33"/>
                      </a:lnTo>
                      <a:lnTo>
                        <a:pt x="108" y="39"/>
                      </a:lnTo>
                      <a:lnTo>
                        <a:pt x="89" y="41"/>
                      </a:lnTo>
                      <a:lnTo>
                        <a:pt x="69" y="39"/>
                      </a:lnTo>
                      <a:lnTo>
                        <a:pt x="51" y="35"/>
                      </a:lnTo>
                      <a:lnTo>
                        <a:pt x="35" y="29"/>
                      </a:lnTo>
                      <a:lnTo>
                        <a:pt x="19" y="23"/>
                      </a:lnTo>
                      <a:lnTo>
                        <a:pt x="8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36" name="Freeform 412"/>
                <p:cNvSpPr>
                  <a:spLocks/>
                </p:cNvSpPr>
                <p:nvPr/>
              </p:nvSpPr>
              <p:spPr bwMode="auto">
                <a:xfrm>
                  <a:off x="4116" y="3016"/>
                  <a:ext cx="471" cy="230"/>
                </a:xfrm>
                <a:custGeom>
                  <a:avLst/>
                  <a:gdLst/>
                  <a:ahLst/>
                  <a:cxnLst>
                    <a:cxn ang="0">
                      <a:pos x="271" y="10"/>
                    </a:cxn>
                    <a:cxn ang="0">
                      <a:pos x="265" y="13"/>
                    </a:cxn>
                    <a:cxn ang="0">
                      <a:pos x="257" y="15"/>
                    </a:cxn>
                    <a:cxn ang="0">
                      <a:pos x="244" y="17"/>
                    </a:cxn>
                    <a:cxn ang="0">
                      <a:pos x="232" y="17"/>
                    </a:cxn>
                    <a:cxn ang="0">
                      <a:pos x="218" y="17"/>
                    </a:cxn>
                    <a:cxn ang="0">
                      <a:pos x="204" y="17"/>
                    </a:cxn>
                    <a:cxn ang="0">
                      <a:pos x="190" y="19"/>
                    </a:cxn>
                    <a:cxn ang="0">
                      <a:pos x="178" y="21"/>
                    </a:cxn>
                    <a:cxn ang="0">
                      <a:pos x="166" y="25"/>
                    </a:cxn>
                    <a:cxn ang="0">
                      <a:pos x="151" y="29"/>
                    </a:cxn>
                    <a:cxn ang="0">
                      <a:pos x="137" y="33"/>
                    </a:cxn>
                    <a:cxn ang="0">
                      <a:pos x="121" y="39"/>
                    </a:cxn>
                    <a:cxn ang="0">
                      <a:pos x="107" y="45"/>
                    </a:cxn>
                    <a:cxn ang="0">
                      <a:pos x="95" y="49"/>
                    </a:cxn>
                    <a:cxn ang="0">
                      <a:pos x="85" y="53"/>
                    </a:cxn>
                    <a:cxn ang="0">
                      <a:pos x="77" y="57"/>
                    </a:cxn>
                    <a:cxn ang="0">
                      <a:pos x="64" y="65"/>
                    </a:cxn>
                    <a:cxn ang="0">
                      <a:pos x="52" y="71"/>
                    </a:cxn>
                    <a:cxn ang="0">
                      <a:pos x="38" y="77"/>
                    </a:cxn>
                    <a:cxn ang="0">
                      <a:pos x="28" y="77"/>
                    </a:cxn>
                    <a:cxn ang="0">
                      <a:pos x="18" y="79"/>
                    </a:cxn>
                    <a:cxn ang="0">
                      <a:pos x="8" y="87"/>
                    </a:cxn>
                    <a:cxn ang="0">
                      <a:pos x="2" y="98"/>
                    </a:cxn>
                    <a:cxn ang="0">
                      <a:pos x="0" y="112"/>
                    </a:cxn>
                    <a:cxn ang="0">
                      <a:pos x="4" y="122"/>
                    </a:cxn>
                    <a:cxn ang="0">
                      <a:pos x="8" y="128"/>
                    </a:cxn>
                    <a:cxn ang="0">
                      <a:pos x="12" y="130"/>
                    </a:cxn>
                    <a:cxn ang="0">
                      <a:pos x="18" y="132"/>
                    </a:cxn>
                    <a:cxn ang="0">
                      <a:pos x="30" y="132"/>
                    </a:cxn>
                    <a:cxn ang="0">
                      <a:pos x="46" y="130"/>
                    </a:cxn>
                    <a:cxn ang="0">
                      <a:pos x="60" y="124"/>
                    </a:cxn>
                    <a:cxn ang="0">
                      <a:pos x="72" y="116"/>
                    </a:cxn>
                    <a:cxn ang="0">
                      <a:pos x="81" y="108"/>
                    </a:cxn>
                    <a:cxn ang="0">
                      <a:pos x="91" y="98"/>
                    </a:cxn>
                    <a:cxn ang="0">
                      <a:pos x="101" y="89"/>
                    </a:cxn>
                    <a:cxn ang="0">
                      <a:pos x="115" y="83"/>
                    </a:cxn>
                    <a:cxn ang="0">
                      <a:pos x="123" y="81"/>
                    </a:cxn>
                    <a:cxn ang="0">
                      <a:pos x="133" y="77"/>
                    </a:cxn>
                    <a:cxn ang="0">
                      <a:pos x="145" y="73"/>
                    </a:cxn>
                    <a:cxn ang="0">
                      <a:pos x="157" y="71"/>
                    </a:cxn>
                    <a:cxn ang="0">
                      <a:pos x="172" y="67"/>
                    </a:cxn>
                    <a:cxn ang="0">
                      <a:pos x="184" y="67"/>
                    </a:cxn>
                    <a:cxn ang="0">
                      <a:pos x="196" y="65"/>
                    </a:cxn>
                    <a:cxn ang="0">
                      <a:pos x="206" y="67"/>
                    </a:cxn>
                    <a:cxn ang="0">
                      <a:pos x="216" y="69"/>
                    </a:cxn>
                    <a:cxn ang="0">
                      <a:pos x="226" y="71"/>
                    </a:cxn>
                    <a:cxn ang="0">
                      <a:pos x="238" y="73"/>
                    </a:cxn>
                    <a:cxn ang="0">
                      <a:pos x="248" y="73"/>
                    </a:cxn>
                    <a:cxn ang="0">
                      <a:pos x="261" y="71"/>
                    </a:cxn>
                    <a:cxn ang="0">
                      <a:pos x="271" y="71"/>
                    </a:cxn>
                    <a:cxn ang="0">
                      <a:pos x="279" y="67"/>
                    </a:cxn>
                    <a:cxn ang="0">
                      <a:pos x="287" y="63"/>
                    </a:cxn>
                    <a:cxn ang="0">
                      <a:pos x="301" y="51"/>
                    </a:cxn>
                    <a:cxn ang="0">
                      <a:pos x="311" y="39"/>
                    </a:cxn>
                    <a:cxn ang="0">
                      <a:pos x="315" y="23"/>
                    </a:cxn>
                    <a:cxn ang="0">
                      <a:pos x="311" y="8"/>
                    </a:cxn>
                    <a:cxn ang="0">
                      <a:pos x="301" y="0"/>
                    </a:cxn>
                    <a:cxn ang="0">
                      <a:pos x="289" y="0"/>
                    </a:cxn>
                    <a:cxn ang="0">
                      <a:pos x="279" y="4"/>
                    </a:cxn>
                    <a:cxn ang="0">
                      <a:pos x="271" y="10"/>
                    </a:cxn>
                  </a:cxnLst>
                  <a:rect l="0" t="0" r="r" b="b"/>
                  <a:pathLst>
                    <a:path w="315" h="132">
                      <a:moveTo>
                        <a:pt x="271" y="10"/>
                      </a:moveTo>
                      <a:lnTo>
                        <a:pt x="265" y="13"/>
                      </a:lnTo>
                      <a:lnTo>
                        <a:pt x="257" y="15"/>
                      </a:lnTo>
                      <a:lnTo>
                        <a:pt x="244" y="17"/>
                      </a:lnTo>
                      <a:lnTo>
                        <a:pt x="232" y="17"/>
                      </a:lnTo>
                      <a:lnTo>
                        <a:pt x="218" y="17"/>
                      </a:lnTo>
                      <a:lnTo>
                        <a:pt x="204" y="17"/>
                      </a:lnTo>
                      <a:lnTo>
                        <a:pt x="190" y="19"/>
                      </a:lnTo>
                      <a:lnTo>
                        <a:pt x="178" y="21"/>
                      </a:lnTo>
                      <a:lnTo>
                        <a:pt x="166" y="25"/>
                      </a:lnTo>
                      <a:lnTo>
                        <a:pt x="151" y="29"/>
                      </a:lnTo>
                      <a:lnTo>
                        <a:pt x="137" y="33"/>
                      </a:lnTo>
                      <a:lnTo>
                        <a:pt x="121" y="39"/>
                      </a:lnTo>
                      <a:lnTo>
                        <a:pt x="107" y="45"/>
                      </a:lnTo>
                      <a:lnTo>
                        <a:pt x="95" y="49"/>
                      </a:lnTo>
                      <a:lnTo>
                        <a:pt x="85" y="53"/>
                      </a:lnTo>
                      <a:lnTo>
                        <a:pt x="77" y="57"/>
                      </a:lnTo>
                      <a:lnTo>
                        <a:pt x="64" y="65"/>
                      </a:lnTo>
                      <a:lnTo>
                        <a:pt x="52" y="71"/>
                      </a:lnTo>
                      <a:lnTo>
                        <a:pt x="38" y="77"/>
                      </a:lnTo>
                      <a:lnTo>
                        <a:pt x="28" y="77"/>
                      </a:lnTo>
                      <a:lnTo>
                        <a:pt x="18" y="79"/>
                      </a:lnTo>
                      <a:lnTo>
                        <a:pt x="8" y="87"/>
                      </a:lnTo>
                      <a:lnTo>
                        <a:pt x="2" y="98"/>
                      </a:lnTo>
                      <a:lnTo>
                        <a:pt x="0" y="112"/>
                      </a:lnTo>
                      <a:lnTo>
                        <a:pt x="4" y="122"/>
                      </a:lnTo>
                      <a:lnTo>
                        <a:pt x="8" y="128"/>
                      </a:lnTo>
                      <a:lnTo>
                        <a:pt x="12" y="130"/>
                      </a:lnTo>
                      <a:lnTo>
                        <a:pt x="18" y="132"/>
                      </a:lnTo>
                      <a:lnTo>
                        <a:pt x="30" y="132"/>
                      </a:lnTo>
                      <a:lnTo>
                        <a:pt x="46" y="130"/>
                      </a:lnTo>
                      <a:lnTo>
                        <a:pt x="60" y="124"/>
                      </a:lnTo>
                      <a:lnTo>
                        <a:pt x="72" y="116"/>
                      </a:lnTo>
                      <a:lnTo>
                        <a:pt x="81" y="108"/>
                      </a:lnTo>
                      <a:lnTo>
                        <a:pt x="91" y="98"/>
                      </a:lnTo>
                      <a:lnTo>
                        <a:pt x="101" y="89"/>
                      </a:lnTo>
                      <a:lnTo>
                        <a:pt x="115" y="83"/>
                      </a:lnTo>
                      <a:lnTo>
                        <a:pt x="123" y="81"/>
                      </a:lnTo>
                      <a:lnTo>
                        <a:pt x="133" y="77"/>
                      </a:lnTo>
                      <a:lnTo>
                        <a:pt x="145" y="73"/>
                      </a:lnTo>
                      <a:lnTo>
                        <a:pt x="157" y="71"/>
                      </a:lnTo>
                      <a:lnTo>
                        <a:pt x="172" y="67"/>
                      </a:lnTo>
                      <a:lnTo>
                        <a:pt x="184" y="67"/>
                      </a:lnTo>
                      <a:lnTo>
                        <a:pt x="196" y="65"/>
                      </a:lnTo>
                      <a:lnTo>
                        <a:pt x="206" y="67"/>
                      </a:lnTo>
                      <a:lnTo>
                        <a:pt x="216" y="69"/>
                      </a:lnTo>
                      <a:lnTo>
                        <a:pt x="226" y="71"/>
                      </a:lnTo>
                      <a:lnTo>
                        <a:pt x="238" y="73"/>
                      </a:lnTo>
                      <a:lnTo>
                        <a:pt x="248" y="73"/>
                      </a:lnTo>
                      <a:lnTo>
                        <a:pt x="261" y="71"/>
                      </a:lnTo>
                      <a:lnTo>
                        <a:pt x="271" y="71"/>
                      </a:lnTo>
                      <a:lnTo>
                        <a:pt x="279" y="67"/>
                      </a:lnTo>
                      <a:lnTo>
                        <a:pt x="287" y="63"/>
                      </a:lnTo>
                      <a:lnTo>
                        <a:pt x="301" y="51"/>
                      </a:lnTo>
                      <a:lnTo>
                        <a:pt x="311" y="39"/>
                      </a:lnTo>
                      <a:lnTo>
                        <a:pt x="315" y="23"/>
                      </a:lnTo>
                      <a:lnTo>
                        <a:pt x="311" y="8"/>
                      </a:lnTo>
                      <a:lnTo>
                        <a:pt x="301" y="0"/>
                      </a:lnTo>
                      <a:lnTo>
                        <a:pt x="289" y="0"/>
                      </a:lnTo>
                      <a:lnTo>
                        <a:pt x="279" y="4"/>
                      </a:lnTo>
                      <a:lnTo>
                        <a:pt x="271" y="1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37" name="Freeform 413"/>
                <p:cNvSpPr>
                  <a:spLocks/>
                </p:cNvSpPr>
                <p:nvPr/>
              </p:nvSpPr>
              <p:spPr bwMode="auto">
                <a:xfrm>
                  <a:off x="3598" y="3016"/>
                  <a:ext cx="465" cy="230"/>
                </a:xfrm>
                <a:custGeom>
                  <a:avLst/>
                  <a:gdLst/>
                  <a:ahLst/>
                  <a:cxnLst>
                    <a:cxn ang="0">
                      <a:pos x="42" y="10"/>
                    </a:cxn>
                    <a:cxn ang="0">
                      <a:pos x="48" y="13"/>
                    </a:cxn>
                    <a:cxn ang="0">
                      <a:pos x="56" y="15"/>
                    </a:cxn>
                    <a:cxn ang="0">
                      <a:pos x="69" y="17"/>
                    </a:cxn>
                    <a:cxn ang="0">
                      <a:pos x="81" y="17"/>
                    </a:cxn>
                    <a:cxn ang="0">
                      <a:pos x="95" y="17"/>
                    </a:cxn>
                    <a:cxn ang="0">
                      <a:pos x="109" y="17"/>
                    </a:cxn>
                    <a:cxn ang="0">
                      <a:pos x="123" y="19"/>
                    </a:cxn>
                    <a:cxn ang="0">
                      <a:pos x="135" y="21"/>
                    </a:cxn>
                    <a:cxn ang="0">
                      <a:pos x="147" y="25"/>
                    </a:cxn>
                    <a:cxn ang="0">
                      <a:pos x="162" y="29"/>
                    </a:cxn>
                    <a:cxn ang="0">
                      <a:pos x="178" y="33"/>
                    </a:cxn>
                    <a:cxn ang="0">
                      <a:pos x="192" y="39"/>
                    </a:cxn>
                    <a:cxn ang="0">
                      <a:pos x="206" y="45"/>
                    </a:cxn>
                    <a:cxn ang="0">
                      <a:pos x="218" y="49"/>
                    </a:cxn>
                    <a:cxn ang="0">
                      <a:pos x="228" y="53"/>
                    </a:cxn>
                    <a:cxn ang="0">
                      <a:pos x="236" y="57"/>
                    </a:cxn>
                    <a:cxn ang="0">
                      <a:pos x="249" y="65"/>
                    </a:cxn>
                    <a:cxn ang="0">
                      <a:pos x="261" y="71"/>
                    </a:cxn>
                    <a:cxn ang="0">
                      <a:pos x="273" y="77"/>
                    </a:cxn>
                    <a:cxn ang="0">
                      <a:pos x="283" y="77"/>
                    </a:cxn>
                    <a:cxn ang="0">
                      <a:pos x="293" y="79"/>
                    </a:cxn>
                    <a:cxn ang="0">
                      <a:pos x="303" y="87"/>
                    </a:cxn>
                    <a:cxn ang="0">
                      <a:pos x="311" y="98"/>
                    </a:cxn>
                    <a:cxn ang="0">
                      <a:pos x="311" y="112"/>
                    </a:cxn>
                    <a:cxn ang="0">
                      <a:pos x="307" y="122"/>
                    </a:cxn>
                    <a:cxn ang="0">
                      <a:pos x="305" y="128"/>
                    </a:cxn>
                    <a:cxn ang="0">
                      <a:pos x="299" y="130"/>
                    </a:cxn>
                    <a:cxn ang="0">
                      <a:pos x="293" y="132"/>
                    </a:cxn>
                    <a:cxn ang="0">
                      <a:pos x="283" y="132"/>
                    </a:cxn>
                    <a:cxn ang="0">
                      <a:pos x="267" y="130"/>
                    </a:cxn>
                    <a:cxn ang="0">
                      <a:pos x="253" y="124"/>
                    </a:cxn>
                    <a:cxn ang="0">
                      <a:pos x="240" y="116"/>
                    </a:cxn>
                    <a:cxn ang="0">
                      <a:pos x="232" y="108"/>
                    </a:cxn>
                    <a:cxn ang="0">
                      <a:pos x="224" y="98"/>
                    </a:cxn>
                    <a:cxn ang="0">
                      <a:pos x="212" y="89"/>
                    </a:cxn>
                    <a:cxn ang="0">
                      <a:pos x="200" y="83"/>
                    </a:cxn>
                    <a:cxn ang="0">
                      <a:pos x="192" y="81"/>
                    </a:cxn>
                    <a:cxn ang="0">
                      <a:pos x="182" y="77"/>
                    </a:cxn>
                    <a:cxn ang="0">
                      <a:pos x="170" y="73"/>
                    </a:cxn>
                    <a:cxn ang="0">
                      <a:pos x="156" y="71"/>
                    </a:cxn>
                    <a:cxn ang="0">
                      <a:pos x="141" y="67"/>
                    </a:cxn>
                    <a:cxn ang="0">
                      <a:pos x="129" y="67"/>
                    </a:cxn>
                    <a:cxn ang="0">
                      <a:pos x="117" y="65"/>
                    </a:cxn>
                    <a:cxn ang="0">
                      <a:pos x="107" y="67"/>
                    </a:cxn>
                    <a:cxn ang="0">
                      <a:pos x="97" y="69"/>
                    </a:cxn>
                    <a:cxn ang="0">
                      <a:pos x="87" y="71"/>
                    </a:cxn>
                    <a:cxn ang="0">
                      <a:pos x="75" y="73"/>
                    </a:cxn>
                    <a:cxn ang="0">
                      <a:pos x="64" y="73"/>
                    </a:cxn>
                    <a:cxn ang="0">
                      <a:pos x="52" y="71"/>
                    </a:cxn>
                    <a:cxn ang="0">
                      <a:pos x="42" y="71"/>
                    </a:cxn>
                    <a:cxn ang="0">
                      <a:pos x="34" y="67"/>
                    </a:cxn>
                    <a:cxn ang="0">
                      <a:pos x="26" y="63"/>
                    </a:cxn>
                    <a:cxn ang="0">
                      <a:pos x="14" y="51"/>
                    </a:cxn>
                    <a:cxn ang="0">
                      <a:pos x="4" y="39"/>
                    </a:cxn>
                    <a:cxn ang="0">
                      <a:pos x="0" y="23"/>
                    </a:cxn>
                    <a:cxn ang="0">
                      <a:pos x="2" y="8"/>
                    </a:cxn>
                    <a:cxn ang="0">
                      <a:pos x="12" y="0"/>
                    </a:cxn>
                    <a:cxn ang="0">
                      <a:pos x="24" y="0"/>
                    </a:cxn>
                    <a:cxn ang="0">
                      <a:pos x="34" y="4"/>
                    </a:cxn>
                    <a:cxn ang="0">
                      <a:pos x="42" y="10"/>
                    </a:cxn>
                  </a:cxnLst>
                  <a:rect l="0" t="0" r="r" b="b"/>
                  <a:pathLst>
                    <a:path w="311" h="132">
                      <a:moveTo>
                        <a:pt x="42" y="10"/>
                      </a:moveTo>
                      <a:lnTo>
                        <a:pt x="48" y="13"/>
                      </a:lnTo>
                      <a:lnTo>
                        <a:pt x="56" y="15"/>
                      </a:lnTo>
                      <a:lnTo>
                        <a:pt x="69" y="17"/>
                      </a:lnTo>
                      <a:lnTo>
                        <a:pt x="81" y="17"/>
                      </a:lnTo>
                      <a:lnTo>
                        <a:pt x="95" y="17"/>
                      </a:lnTo>
                      <a:lnTo>
                        <a:pt x="109" y="17"/>
                      </a:lnTo>
                      <a:lnTo>
                        <a:pt x="123" y="19"/>
                      </a:lnTo>
                      <a:lnTo>
                        <a:pt x="135" y="21"/>
                      </a:lnTo>
                      <a:lnTo>
                        <a:pt x="147" y="25"/>
                      </a:lnTo>
                      <a:lnTo>
                        <a:pt x="162" y="29"/>
                      </a:lnTo>
                      <a:lnTo>
                        <a:pt x="178" y="33"/>
                      </a:lnTo>
                      <a:lnTo>
                        <a:pt x="192" y="39"/>
                      </a:lnTo>
                      <a:lnTo>
                        <a:pt x="206" y="45"/>
                      </a:lnTo>
                      <a:lnTo>
                        <a:pt x="218" y="49"/>
                      </a:lnTo>
                      <a:lnTo>
                        <a:pt x="228" y="53"/>
                      </a:lnTo>
                      <a:lnTo>
                        <a:pt x="236" y="57"/>
                      </a:lnTo>
                      <a:lnTo>
                        <a:pt x="249" y="65"/>
                      </a:lnTo>
                      <a:lnTo>
                        <a:pt x="261" y="71"/>
                      </a:lnTo>
                      <a:lnTo>
                        <a:pt x="273" y="77"/>
                      </a:lnTo>
                      <a:lnTo>
                        <a:pt x="283" y="77"/>
                      </a:lnTo>
                      <a:lnTo>
                        <a:pt x="293" y="79"/>
                      </a:lnTo>
                      <a:lnTo>
                        <a:pt x="303" y="87"/>
                      </a:lnTo>
                      <a:lnTo>
                        <a:pt x="311" y="98"/>
                      </a:lnTo>
                      <a:lnTo>
                        <a:pt x="311" y="112"/>
                      </a:lnTo>
                      <a:lnTo>
                        <a:pt x="307" y="122"/>
                      </a:lnTo>
                      <a:lnTo>
                        <a:pt x="305" y="128"/>
                      </a:lnTo>
                      <a:lnTo>
                        <a:pt x="299" y="130"/>
                      </a:lnTo>
                      <a:lnTo>
                        <a:pt x="293" y="132"/>
                      </a:lnTo>
                      <a:lnTo>
                        <a:pt x="283" y="132"/>
                      </a:lnTo>
                      <a:lnTo>
                        <a:pt x="267" y="130"/>
                      </a:lnTo>
                      <a:lnTo>
                        <a:pt x="253" y="124"/>
                      </a:lnTo>
                      <a:lnTo>
                        <a:pt x="240" y="116"/>
                      </a:lnTo>
                      <a:lnTo>
                        <a:pt x="232" y="108"/>
                      </a:lnTo>
                      <a:lnTo>
                        <a:pt x="224" y="98"/>
                      </a:lnTo>
                      <a:lnTo>
                        <a:pt x="212" y="89"/>
                      </a:lnTo>
                      <a:lnTo>
                        <a:pt x="200" y="83"/>
                      </a:lnTo>
                      <a:lnTo>
                        <a:pt x="192" y="81"/>
                      </a:lnTo>
                      <a:lnTo>
                        <a:pt x="182" y="77"/>
                      </a:lnTo>
                      <a:lnTo>
                        <a:pt x="170" y="73"/>
                      </a:lnTo>
                      <a:lnTo>
                        <a:pt x="156" y="71"/>
                      </a:lnTo>
                      <a:lnTo>
                        <a:pt x="141" y="67"/>
                      </a:lnTo>
                      <a:lnTo>
                        <a:pt x="129" y="67"/>
                      </a:lnTo>
                      <a:lnTo>
                        <a:pt x="117" y="65"/>
                      </a:lnTo>
                      <a:lnTo>
                        <a:pt x="107" y="67"/>
                      </a:lnTo>
                      <a:lnTo>
                        <a:pt x="97" y="69"/>
                      </a:lnTo>
                      <a:lnTo>
                        <a:pt x="87" y="71"/>
                      </a:lnTo>
                      <a:lnTo>
                        <a:pt x="75" y="73"/>
                      </a:lnTo>
                      <a:lnTo>
                        <a:pt x="64" y="73"/>
                      </a:lnTo>
                      <a:lnTo>
                        <a:pt x="52" y="71"/>
                      </a:lnTo>
                      <a:lnTo>
                        <a:pt x="42" y="71"/>
                      </a:lnTo>
                      <a:lnTo>
                        <a:pt x="34" y="67"/>
                      </a:lnTo>
                      <a:lnTo>
                        <a:pt x="26" y="63"/>
                      </a:lnTo>
                      <a:lnTo>
                        <a:pt x="14" y="51"/>
                      </a:lnTo>
                      <a:lnTo>
                        <a:pt x="4" y="39"/>
                      </a:lnTo>
                      <a:lnTo>
                        <a:pt x="0" y="23"/>
                      </a:lnTo>
                      <a:lnTo>
                        <a:pt x="2" y="8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4" y="4"/>
                      </a:lnTo>
                      <a:lnTo>
                        <a:pt x="42" y="1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38" name="Freeform 414"/>
                <p:cNvSpPr>
                  <a:spLocks/>
                </p:cNvSpPr>
                <p:nvPr/>
              </p:nvSpPr>
              <p:spPr bwMode="auto">
                <a:xfrm>
                  <a:off x="4116" y="3030"/>
                  <a:ext cx="471" cy="216"/>
                </a:xfrm>
                <a:custGeom>
                  <a:avLst/>
                  <a:gdLst/>
                  <a:ahLst/>
                  <a:cxnLst>
                    <a:cxn ang="0">
                      <a:pos x="315" y="15"/>
                    </a:cxn>
                    <a:cxn ang="0">
                      <a:pos x="301" y="43"/>
                    </a:cxn>
                    <a:cxn ang="0">
                      <a:pos x="279" y="59"/>
                    </a:cxn>
                    <a:cxn ang="0">
                      <a:pos x="261" y="63"/>
                    </a:cxn>
                    <a:cxn ang="0">
                      <a:pos x="238" y="65"/>
                    </a:cxn>
                    <a:cxn ang="0">
                      <a:pos x="216" y="61"/>
                    </a:cxn>
                    <a:cxn ang="0">
                      <a:pos x="196" y="57"/>
                    </a:cxn>
                    <a:cxn ang="0">
                      <a:pos x="172" y="59"/>
                    </a:cxn>
                    <a:cxn ang="0">
                      <a:pos x="145" y="65"/>
                    </a:cxn>
                    <a:cxn ang="0">
                      <a:pos x="123" y="73"/>
                    </a:cxn>
                    <a:cxn ang="0">
                      <a:pos x="101" y="81"/>
                    </a:cxn>
                    <a:cxn ang="0">
                      <a:pos x="81" y="100"/>
                    </a:cxn>
                    <a:cxn ang="0">
                      <a:pos x="60" y="116"/>
                    </a:cxn>
                    <a:cxn ang="0">
                      <a:pos x="30" y="124"/>
                    </a:cxn>
                    <a:cxn ang="0">
                      <a:pos x="12" y="122"/>
                    </a:cxn>
                    <a:cxn ang="0">
                      <a:pos x="4" y="114"/>
                    </a:cxn>
                    <a:cxn ang="0">
                      <a:pos x="6" y="108"/>
                    </a:cxn>
                    <a:cxn ang="0">
                      <a:pos x="20" y="110"/>
                    </a:cxn>
                    <a:cxn ang="0">
                      <a:pos x="36" y="106"/>
                    </a:cxn>
                    <a:cxn ang="0">
                      <a:pos x="54" y="100"/>
                    </a:cxn>
                    <a:cxn ang="0">
                      <a:pos x="68" y="88"/>
                    </a:cxn>
                    <a:cxn ang="0">
                      <a:pos x="81" y="77"/>
                    </a:cxn>
                    <a:cxn ang="0">
                      <a:pos x="95" y="67"/>
                    </a:cxn>
                    <a:cxn ang="0">
                      <a:pos x="113" y="59"/>
                    </a:cxn>
                    <a:cxn ang="0">
                      <a:pos x="135" y="51"/>
                    </a:cxn>
                    <a:cxn ang="0">
                      <a:pos x="159" y="45"/>
                    </a:cxn>
                    <a:cxn ang="0">
                      <a:pos x="184" y="39"/>
                    </a:cxn>
                    <a:cxn ang="0">
                      <a:pos x="208" y="39"/>
                    </a:cxn>
                    <a:cxn ang="0">
                      <a:pos x="228" y="41"/>
                    </a:cxn>
                    <a:cxn ang="0">
                      <a:pos x="250" y="43"/>
                    </a:cxn>
                    <a:cxn ang="0">
                      <a:pos x="269" y="41"/>
                    </a:cxn>
                    <a:cxn ang="0">
                      <a:pos x="283" y="37"/>
                    </a:cxn>
                    <a:cxn ang="0">
                      <a:pos x="295" y="25"/>
                    </a:cxn>
                    <a:cxn ang="0">
                      <a:pos x="309" y="9"/>
                    </a:cxn>
                  </a:cxnLst>
                  <a:rect l="0" t="0" r="r" b="b"/>
                  <a:pathLst>
                    <a:path w="315" h="124">
                      <a:moveTo>
                        <a:pt x="311" y="0"/>
                      </a:moveTo>
                      <a:lnTo>
                        <a:pt x="315" y="15"/>
                      </a:lnTo>
                      <a:lnTo>
                        <a:pt x="311" y="31"/>
                      </a:lnTo>
                      <a:lnTo>
                        <a:pt x="301" y="43"/>
                      </a:lnTo>
                      <a:lnTo>
                        <a:pt x="287" y="55"/>
                      </a:lnTo>
                      <a:lnTo>
                        <a:pt x="279" y="59"/>
                      </a:lnTo>
                      <a:lnTo>
                        <a:pt x="271" y="63"/>
                      </a:lnTo>
                      <a:lnTo>
                        <a:pt x="261" y="63"/>
                      </a:lnTo>
                      <a:lnTo>
                        <a:pt x="248" y="65"/>
                      </a:lnTo>
                      <a:lnTo>
                        <a:pt x="238" y="65"/>
                      </a:lnTo>
                      <a:lnTo>
                        <a:pt x="226" y="63"/>
                      </a:lnTo>
                      <a:lnTo>
                        <a:pt x="216" y="61"/>
                      </a:lnTo>
                      <a:lnTo>
                        <a:pt x="206" y="59"/>
                      </a:lnTo>
                      <a:lnTo>
                        <a:pt x="196" y="57"/>
                      </a:lnTo>
                      <a:lnTo>
                        <a:pt x="184" y="59"/>
                      </a:lnTo>
                      <a:lnTo>
                        <a:pt x="172" y="59"/>
                      </a:lnTo>
                      <a:lnTo>
                        <a:pt x="157" y="63"/>
                      </a:lnTo>
                      <a:lnTo>
                        <a:pt x="145" y="65"/>
                      </a:lnTo>
                      <a:lnTo>
                        <a:pt x="133" y="69"/>
                      </a:lnTo>
                      <a:lnTo>
                        <a:pt x="123" y="73"/>
                      </a:lnTo>
                      <a:lnTo>
                        <a:pt x="115" y="75"/>
                      </a:lnTo>
                      <a:lnTo>
                        <a:pt x="101" y="81"/>
                      </a:lnTo>
                      <a:lnTo>
                        <a:pt x="91" y="90"/>
                      </a:lnTo>
                      <a:lnTo>
                        <a:pt x="81" y="100"/>
                      </a:lnTo>
                      <a:lnTo>
                        <a:pt x="72" y="108"/>
                      </a:lnTo>
                      <a:lnTo>
                        <a:pt x="60" y="116"/>
                      </a:lnTo>
                      <a:lnTo>
                        <a:pt x="46" y="122"/>
                      </a:lnTo>
                      <a:lnTo>
                        <a:pt x="30" y="124"/>
                      </a:lnTo>
                      <a:lnTo>
                        <a:pt x="18" y="124"/>
                      </a:lnTo>
                      <a:lnTo>
                        <a:pt x="12" y="122"/>
                      </a:lnTo>
                      <a:lnTo>
                        <a:pt x="8" y="120"/>
                      </a:lnTo>
                      <a:lnTo>
                        <a:pt x="4" y="114"/>
                      </a:lnTo>
                      <a:lnTo>
                        <a:pt x="0" y="104"/>
                      </a:lnTo>
                      <a:lnTo>
                        <a:pt x="6" y="108"/>
                      </a:lnTo>
                      <a:lnTo>
                        <a:pt x="12" y="108"/>
                      </a:lnTo>
                      <a:lnTo>
                        <a:pt x="20" y="110"/>
                      </a:lnTo>
                      <a:lnTo>
                        <a:pt x="28" y="108"/>
                      </a:lnTo>
                      <a:lnTo>
                        <a:pt x="36" y="106"/>
                      </a:lnTo>
                      <a:lnTo>
                        <a:pt x="46" y="104"/>
                      </a:lnTo>
                      <a:lnTo>
                        <a:pt x="54" y="100"/>
                      </a:lnTo>
                      <a:lnTo>
                        <a:pt x="62" y="94"/>
                      </a:lnTo>
                      <a:lnTo>
                        <a:pt x="68" y="88"/>
                      </a:lnTo>
                      <a:lnTo>
                        <a:pt x="75" y="81"/>
                      </a:lnTo>
                      <a:lnTo>
                        <a:pt x="81" y="77"/>
                      </a:lnTo>
                      <a:lnTo>
                        <a:pt x="89" y="71"/>
                      </a:lnTo>
                      <a:lnTo>
                        <a:pt x="95" y="67"/>
                      </a:lnTo>
                      <a:lnTo>
                        <a:pt x="103" y="63"/>
                      </a:lnTo>
                      <a:lnTo>
                        <a:pt x="113" y="59"/>
                      </a:lnTo>
                      <a:lnTo>
                        <a:pt x="123" y="55"/>
                      </a:lnTo>
                      <a:lnTo>
                        <a:pt x="135" y="51"/>
                      </a:lnTo>
                      <a:lnTo>
                        <a:pt x="147" y="47"/>
                      </a:lnTo>
                      <a:lnTo>
                        <a:pt x="159" y="45"/>
                      </a:lnTo>
                      <a:lnTo>
                        <a:pt x="172" y="41"/>
                      </a:lnTo>
                      <a:lnTo>
                        <a:pt x="184" y="39"/>
                      </a:lnTo>
                      <a:lnTo>
                        <a:pt x="196" y="39"/>
                      </a:lnTo>
                      <a:lnTo>
                        <a:pt x="208" y="39"/>
                      </a:lnTo>
                      <a:lnTo>
                        <a:pt x="218" y="39"/>
                      </a:lnTo>
                      <a:lnTo>
                        <a:pt x="228" y="41"/>
                      </a:lnTo>
                      <a:lnTo>
                        <a:pt x="240" y="41"/>
                      </a:lnTo>
                      <a:lnTo>
                        <a:pt x="250" y="43"/>
                      </a:lnTo>
                      <a:lnTo>
                        <a:pt x="261" y="41"/>
                      </a:lnTo>
                      <a:lnTo>
                        <a:pt x="269" y="41"/>
                      </a:lnTo>
                      <a:lnTo>
                        <a:pt x="277" y="39"/>
                      </a:lnTo>
                      <a:lnTo>
                        <a:pt x="283" y="37"/>
                      </a:lnTo>
                      <a:lnTo>
                        <a:pt x="287" y="33"/>
                      </a:lnTo>
                      <a:lnTo>
                        <a:pt x="295" y="25"/>
                      </a:lnTo>
                      <a:lnTo>
                        <a:pt x="303" y="17"/>
                      </a:lnTo>
                      <a:lnTo>
                        <a:pt x="309" y="9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39" name="Freeform 415"/>
                <p:cNvSpPr>
                  <a:spLocks/>
                </p:cNvSpPr>
                <p:nvPr/>
              </p:nvSpPr>
              <p:spPr bwMode="auto">
                <a:xfrm>
                  <a:off x="3598" y="3030"/>
                  <a:ext cx="465" cy="2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4" y="43"/>
                    </a:cxn>
                    <a:cxn ang="0">
                      <a:pos x="34" y="59"/>
                    </a:cxn>
                    <a:cxn ang="0">
                      <a:pos x="52" y="63"/>
                    </a:cxn>
                    <a:cxn ang="0">
                      <a:pos x="75" y="65"/>
                    </a:cxn>
                    <a:cxn ang="0">
                      <a:pos x="97" y="61"/>
                    </a:cxn>
                    <a:cxn ang="0">
                      <a:pos x="117" y="57"/>
                    </a:cxn>
                    <a:cxn ang="0">
                      <a:pos x="141" y="59"/>
                    </a:cxn>
                    <a:cxn ang="0">
                      <a:pos x="170" y="65"/>
                    </a:cxn>
                    <a:cxn ang="0">
                      <a:pos x="192" y="73"/>
                    </a:cxn>
                    <a:cxn ang="0">
                      <a:pos x="212" y="81"/>
                    </a:cxn>
                    <a:cxn ang="0">
                      <a:pos x="232" y="100"/>
                    </a:cxn>
                    <a:cxn ang="0">
                      <a:pos x="253" y="116"/>
                    </a:cxn>
                    <a:cxn ang="0">
                      <a:pos x="283" y="124"/>
                    </a:cxn>
                    <a:cxn ang="0">
                      <a:pos x="299" y="122"/>
                    </a:cxn>
                    <a:cxn ang="0">
                      <a:pos x="307" y="114"/>
                    </a:cxn>
                    <a:cxn ang="0">
                      <a:pos x="299" y="108"/>
                    </a:cxn>
                    <a:cxn ang="0">
                      <a:pos x="267" y="104"/>
                    </a:cxn>
                    <a:cxn ang="0">
                      <a:pos x="245" y="88"/>
                    </a:cxn>
                    <a:cxn ang="0">
                      <a:pos x="232" y="77"/>
                    </a:cxn>
                    <a:cxn ang="0">
                      <a:pos x="218" y="67"/>
                    </a:cxn>
                    <a:cxn ang="0">
                      <a:pos x="200" y="59"/>
                    </a:cxn>
                    <a:cxn ang="0">
                      <a:pos x="178" y="51"/>
                    </a:cxn>
                    <a:cxn ang="0">
                      <a:pos x="153" y="45"/>
                    </a:cxn>
                    <a:cxn ang="0">
                      <a:pos x="129" y="39"/>
                    </a:cxn>
                    <a:cxn ang="0">
                      <a:pos x="105" y="39"/>
                    </a:cxn>
                    <a:cxn ang="0">
                      <a:pos x="85" y="41"/>
                    </a:cxn>
                    <a:cxn ang="0">
                      <a:pos x="64" y="43"/>
                    </a:cxn>
                    <a:cxn ang="0">
                      <a:pos x="44" y="41"/>
                    </a:cxn>
                    <a:cxn ang="0">
                      <a:pos x="30" y="37"/>
                    </a:cxn>
                    <a:cxn ang="0">
                      <a:pos x="18" y="25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311" h="124">
                      <a:moveTo>
                        <a:pt x="2" y="0"/>
                      </a:moveTo>
                      <a:lnTo>
                        <a:pt x="0" y="15"/>
                      </a:lnTo>
                      <a:lnTo>
                        <a:pt x="4" y="31"/>
                      </a:lnTo>
                      <a:lnTo>
                        <a:pt x="14" y="43"/>
                      </a:lnTo>
                      <a:lnTo>
                        <a:pt x="26" y="55"/>
                      </a:lnTo>
                      <a:lnTo>
                        <a:pt x="34" y="59"/>
                      </a:lnTo>
                      <a:lnTo>
                        <a:pt x="42" y="63"/>
                      </a:lnTo>
                      <a:lnTo>
                        <a:pt x="52" y="63"/>
                      </a:lnTo>
                      <a:lnTo>
                        <a:pt x="64" y="65"/>
                      </a:lnTo>
                      <a:lnTo>
                        <a:pt x="75" y="65"/>
                      </a:lnTo>
                      <a:lnTo>
                        <a:pt x="87" y="63"/>
                      </a:lnTo>
                      <a:lnTo>
                        <a:pt x="97" y="61"/>
                      </a:lnTo>
                      <a:lnTo>
                        <a:pt x="107" y="59"/>
                      </a:lnTo>
                      <a:lnTo>
                        <a:pt x="117" y="57"/>
                      </a:lnTo>
                      <a:lnTo>
                        <a:pt x="129" y="59"/>
                      </a:lnTo>
                      <a:lnTo>
                        <a:pt x="141" y="59"/>
                      </a:lnTo>
                      <a:lnTo>
                        <a:pt x="156" y="63"/>
                      </a:lnTo>
                      <a:lnTo>
                        <a:pt x="170" y="65"/>
                      </a:lnTo>
                      <a:lnTo>
                        <a:pt x="182" y="69"/>
                      </a:lnTo>
                      <a:lnTo>
                        <a:pt x="192" y="73"/>
                      </a:lnTo>
                      <a:lnTo>
                        <a:pt x="200" y="75"/>
                      </a:lnTo>
                      <a:lnTo>
                        <a:pt x="212" y="81"/>
                      </a:lnTo>
                      <a:lnTo>
                        <a:pt x="224" y="90"/>
                      </a:lnTo>
                      <a:lnTo>
                        <a:pt x="232" y="100"/>
                      </a:lnTo>
                      <a:lnTo>
                        <a:pt x="240" y="108"/>
                      </a:lnTo>
                      <a:lnTo>
                        <a:pt x="253" y="116"/>
                      </a:lnTo>
                      <a:lnTo>
                        <a:pt x="267" y="122"/>
                      </a:lnTo>
                      <a:lnTo>
                        <a:pt x="283" y="124"/>
                      </a:lnTo>
                      <a:lnTo>
                        <a:pt x="293" y="124"/>
                      </a:lnTo>
                      <a:lnTo>
                        <a:pt x="299" y="122"/>
                      </a:lnTo>
                      <a:lnTo>
                        <a:pt x="305" y="120"/>
                      </a:lnTo>
                      <a:lnTo>
                        <a:pt x="307" y="114"/>
                      </a:lnTo>
                      <a:lnTo>
                        <a:pt x="311" y="104"/>
                      </a:lnTo>
                      <a:lnTo>
                        <a:pt x="299" y="108"/>
                      </a:lnTo>
                      <a:lnTo>
                        <a:pt x="283" y="108"/>
                      </a:lnTo>
                      <a:lnTo>
                        <a:pt x="267" y="104"/>
                      </a:lnTo>
                      <a:lnTo>
                        <a:pt x="253" y="94"/>
                      </a:lnTo>
                      <a:lnTo>
                        <a:pt x="245" y="88"/>
                      </a:lnTo>
                      <a:lnTo>
                        <a:pt x="238" y="81"/>
                      </a:lnTo>
                      <a:lnTo>
                        <a:pt x="232" y="77"/>
                      </a:lnTo>
                      <a:lnTo>
                        <a:pt x="224" y="71"/>
                      </a:lnTo>
                      <a:lnTo>
                        <a:pt x="218" y="67"/>
                      </a:lnTo>
                      <a:lnTo>
                        <a:pt x="210" y="63"/>
                      </a:lnTo>
                      <a:lnTo>
                        <a:pt x="200" y="59"/>
                      </a:lnTo>
                      <a:lnTo>
                        <a:pt x="190" y="55"/>
                      </a:lnTo>
                      <a:lnTo>
                        <a:pt x="178" y="51"/>
                      </a:lnTo>
                      <a:lnTo>
                        <a:pt x="166" y="47"/>
                      </a:lnTo>
                      <a:lnTo>
                        <a:pt x="153" y="45"/>
                      </a:lnTo>
                      <a:lnTo>
                        <a:pt x="141" y="41"/>
                      </a:lnTo>
                      <a:lnTo>
                        <a:pt x="129" y="39"/>
                      </a:lnTo>
                      <a:lnTo>
                        <a:pt x="117" y="39"/>
                      </a:lnTo>
                      <a:lnTo>
                        <a:pt x="105" y="39"/>
                      </a:lnTo>
                      <a:lnTo>
                        <a:pt x="95" y="39"/>
                      </a:lnTo>
                      <a:lnTo>
                        <a:pt x="85" y="41"/>
                      </a:lnTo>
                      <a:lnTo>
                        <a:pt x="75" y="41"/>
                      </a:lnTo>
                      <a:lnTo>
                        <a:pt x="64" y="43"/>
                      </a:lnTo>
                      <a:lnTo>
                        <a:pt x="54" y="41"/>
                      </a:lnTo>
                      <a:lnTo>
                        <a:pt x="44" y="41"/>
                      </a:lnTo>
                      <a:lnTo>
                        <a:pt x="36" y="39"/>
                      </a:lnTo>
                      <a:lnTo>
                        <a:pt x="30" y="37"/>
                      </a:lnTo>
                      <a:lnTo>
                        <a:pt x="26" y="33"/>
                      </a:lnTo>
                      <a:lnTo>
                        <a:pt x="18" y="25"/>
                      </a:lnTo>
                      <a:lnTo>
                        <a:pt x="12" y="17"/>
                      </a:lnTo>
                      <a:lnTo>
                        <a:pt x="4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7040" name="Group 416"/>
              <p:cNvGrpSpPr>
                <a:grpSpLocks/>
              </p:cNvGrpSpPr>
              <p:nvPr/>
            </p:nvGrpSpPr>
            <p:grpSpPr bwMode="auto">
              <a:xfrm rot="2401471">
                <a:off x="5220" y="3236"/>
                <a:ext cx="123" cy="332"/>
                <a:chOff x="3689" y="1332"/>
                <a:chExt cx="87" cy="252"/>
              </a:xfrm>
            </p:grpSpPr>
            <p:sp>
              <p:nvSpPr>
                <p:cNvPr id="27041" name="Freeform 417"/>
                <p:cNvSpPr>
                  <a:spLocks/>
                </p:cNvSpPr>
                <p:nvPr/>
              </p:nvSpPr>
              <p:spPr bwMode="auto">
                <a:xfrm>
                  <a:off x="3689" y="1332"/>
                  <a:ext cx="86" cy="25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0" y="83"/>
                    </a:cxn>
                    <a:cxn ang="0">
                      <a:pos x="23" y="159"/>
                    </a:cxn>
                    <a:cxn ang="0">
                      <a:pos x="43" y="254"/>
                    </a:cxn>
                    <a:cxn ang="0">
                      <a:pos x="60" y="331"/>
                    </a:cxn>
                    <a:cxn ang="0">
                      <a:pos x="79" y="417"/>
                    </a:cxn>
                    <a:cxn ang="0">
                      <a:pos x="97" y="515"/>
                    </a:cxn>
                    <a:cxn ang="0">
                      <a:pos x="107" y="579"/>
                    </a:cxn>
                    <a:cxn ang="0">
                      <a:pos x="115" y="662"/>
                    </a:cxn>
                    <a:cxn ang="0">
                      <a:pos x="129" y="766"/>
                    </a:cxn>
                    <a:cxn ang="0">
                      <a:pos x="135" y="850"/>
                    </a:cxn>
                    <a:cxn ang="0">
                      <a:pos x="140" y="932"/>
                    </a:cxn>
                    <a:cxn ang="0">
                      <a:pos x="140" y="1023"/>
                    </a:cxn>
                    <a:cxn ang="0">
                      <a:pos x="143" y="1107"/>
                    </a:cxn>
                    <a:cxn ang="0">
                      <a:pos x="139" y="1165"/>
                    </a:cxn>
                    <a:cxn ang="0">
                      <a:pos x="146" y="1203"/>
                    </a:cxn>
                    <a:cxn ang="0">
                      <a:pos x="166" y="1229"/>
                    </a:cxn>
                    <a:cxn ang="0">
                      <a:pos x="202" y="1243"/>
                    </a:cxn>
                    <a:cxn ang="0">
                      <a:pos x="252" y="1255"/>
                    </a:cxn>
                    <a:cxn ang="0">
                      <a:pos x="307" y="1258"/>
                    </a:cxn>
                    <a:cxn ang="0">
                      <a:pos x="354" y="1257"/>
                    </a:cxn>
                    <a:cxn ang="0">
                      <a:pos x="392" y="1247"/>
                    </a:cxn>
                    <a:cxn ang="0">
                      <a:pos x="417" y="1232"/>
                    </a:cxn>
                    <a:cxn ang="0">
                      <a:pos x="428" y="1212"/>
                    </a:cxn>
                    <a:cxn ang="0">
                      <a:pos x="424" y="1148"/>
                    </a:cxn>
                    <a:cxn ang="0">
                      <a:pos x="429" y="1074"/>
                    </a:cxn>
                    <a:cxn ang="0">
                      <a:pos x="430" y="1017"/>
                    </a:cxn>
                    <a:cxn ang="0">
                      <a:pos x="427" y="952"/>
                    </a:cxn>
                    <a:cxn ang="0">
                      <a:pos x="419" y="894"/>
                    </a:cxn>
                    <a:cxn ang="0">
                      <a:pos x="413" y="825"/>
                    </a:cxn>
                    <a:cxn ang="0">
                      <a:pos x="410" y="755"/>
                    </a:cxn>
                    <a:cxn ang="0">
                      <a:pos x="404" y="674"/>
                    </a:cxn>
                    <a:cxn ang="0">
                      <a:pos x="395" y="584"/>
                    </a:cxn>
                    <a:cxn ang="0">
                      <a:pos x="387" y="512"/>
                    </a:cxn>
                    <a:cxn ang="0">
                      <a:pos x="377" y="444"/>
                    </a:cxn>
                    <a:cxn ang="0">
                      <a:pos x="365" y="368"/>
                    </a:cxn>
                    <a:cxn ang="0">
                      <a:pos x="353" y="290"/>
                    </a:cxn>
                    <a:cxn ang="0">
                      <a:pos x="333" y="199"/>
                    </a:cxn>
                    <a:cxn ang="0">
                      <a:pos x="309" y="85"/>
                    </a:cxn>
                    <a:cxn ang="0">
                      <a:pos x="285" y="0"/>
                    </a:cxn>
                  </a:cxnLst>
                  <a:rect l="0" t="0" r="r" b="b"/>
                  <a:pathLst>
                    <a:path w="432" h="1259">
                      <a:moveTo>
                        <a:pt x="285" y="0"/>
                      </a:moveTo>
                      <a:lnTo>
                        <a:pt x="0" y="19"/>
                      </a:lnTo>
                      <a:lnTo>
                        <a:pt x="3" y="50"/>
                      </a:lnTo>
                      <a:lnTo>
                        <a:pt x="10" y="83"/>
                      </a:lnTo>
                      <a:lnTo>
                        <a:pt x="16" y="119"/>
                      </a:lnTo>
                      <a:lnTo>
                        <a:pt x="23" y="159"/>
                      </a:lnTo>
                      <a:lnTo>
                        <a:pt x="32" y="208"/>
                      </a:lnTo>
                      <a:lnTo>
                        <a:pt x="43" y="254"/>
                      </a:lnTo>
                      <a:lnTo>
                        <a:pt x="52" y="293"/>
                      </a:lnTo>
                      <a:lnTo>
                        <a:pt x="60" y="331"/>
                      </a:lnTo>
                      <a:lnTo>
                        <a:pt x="69" y="372"/>
                      </a:lnTo>
                      <a:lnTo>
                        <a:pt x="79" y="417"/>
                      </a:lnTo>
                      <a:lnTo>
                        <a:pt x="87" y="464"/>
                      </a:lnTo>
                      <a:lnTo>
                        <a:pt x="97" y="515"/>
                      </a:lnTo>
                      <a:lnTo>
                        <a:pt x="102" y="543"/>
                      </a:lnTo>
                      <a:lnTo>
                        <a:pt x="107" y="579"/>
                      </a:lnTo>
                      <a:lnTo>
                        <a:pt x="111" y="623"/>
                      </a:lnTo>
                      <a:lnTo>
                        <a:pt x="115" y="662"/>
                      </a:lnTo>
                      <a:lnTo>
                        <a:pt x="123" y="713"/>
                      </a:lnTo>
                      <a:lnTo>
                        <a:pt x="129" y="766"/>
                      </a:lnTo>
                      <a:lnTo>
                        <a:pt x="134" y="808"/>
                      </a:lnTo>
                      <a:lnTo>
                        <a:pt x="135" y="850"/>
                      </a:lnTo>
                      <a:lnTo>
                        <a:pt x="137" y="885"/>
                      </a:lnTo>
                      <a:lnTo>
                        <a:pt x="140" y="932"/>
                      </a:lnTo>
                      <a:lnTo>
                        <a:pt x="142" y="979"/>
                      </a:lnTo>
                      <a:lnTo>
                        <a:pt x="140" y="1023"/>
                      </a:lnTo>
                      <a:lnTo>
                        <a:pt x="141" y="1076"/>
                      </a:lnTo>
                      <a:lnTo>
                        <a:pt x="143" y="1107"/>
                      </a:lnTo>
                      <a:lnTo>
                        <a:pt x="141" y="1133"/>
                      </a:lnTo>
                      <a:lnTo>
                        <a:pt x="139" y="1165"/>
                      </a:lnTo>
                      <a:lnTo>
                        <a:pt x="140" y="1188"/>
                      </a:lnTo>
                      <a:lnTo>
                        <a:pt x="146" y="1203"/>
                      </a:lnTo>
                      <a:lnTo>
                        <a:pt x="154" y="1217"/>
                      </a:lnTo>
                      <a:lnTo>
                        <a:pt x="166" y="1229"/>
                      </a:lnTo>
                      <a:lnTo>
                        <a:pt x="184" y="1237"/>
                      </a:lnTo>
                      <a:lnTo>
                        <a:pt x="202" y="1243"/>
                      </a:lnTo>
                      <a:lnTo>
                        <a:pt x="223" y="1249"/>
                      </a:lnTo>
                      <a:lnTo>
                        <a:pt x="252" y="1255"/>
                      </a:lnTo>
                      <a:lnTo>
                        <a:pt x="280" y="1256"/>
                      </a:lnTo>
                      <a:lnTo>
                        <a:pt x="307" y="1258"/>
                      </a:lnTo>
                      <a:lnTo>
                        <a:pt x="332" y="1259"/>
                      </a:lnTo>
                      <a:lnTo>
                        <a:pt x="354" y="1257"/>
                      </a:lnTo>
                      <a:lnTo>
                        <a:pt x="373" y="1254"/>
                      </a:lnTo>
                      <a:lnTo>
                        <a:pt x="392" y="1247"/>
                      </a:lnTo>
                      <a:lnTo>
                        <a:pt x="405" y="1240"/>
                      </a:lnTo>
                      <a:lnTo>
                        <a:pt x="417" y="1232"/>
                      </a:lnTo>
                      <a:lnTo>
                        <a:pt x="426" y="1222"/>
                      </a:lnTo>
                      <a:lnTo>
                        <a:pt x="428" y="1212"/>
                      </a:lnTo>
                      <a:lnTo>
                        <a:pt x="426" y="1179"/>
                      </a:lnTo>
                      <a:lnTo>
                        <a:pt x="424" y="1148"/>
                      </a:lnTo>
                      <a:lnTo>
                        <a:pt x="426" y="1106"/>
                      </a:lnTo>
                      <a:lnTo>
                        <a:pt x="429" y="1074"/>
                      </a:lnTo>
                      <a:lnTo>
                        <a:pt x="432" y="1045"/>
                      </a:lnTo>
                      <a:lnTo>
                        <a:pt x="430" y="1017"/>
                      </a:lnTo>
                      <a:lnTo>
                        <a:pt x="428" y="979"/>
                      </a:lnTo>
                      <a:lnTo>
                        <a:pt x="427" y="952"/>
                      </a:lnTo>
                      <a:lnTo>
                        <a:pt x="425" y="922"/>
                      </a:lnTo>
                      <a:lnTo>
                        <a:pt x="419" y="894"/>
                      </a:lnTo>
                      <a:lnTo>
                        <a:pt x="414" y="863"/>
                      </a:lnTo>
                      <a:lnTo>
                        <a:pt x="413" y="825"/>
                      </a:lnTo>
                      <a:lnTo>
                        <a:pt x="411" y="794"/>
                      </a:lnTo>
                      <a:lnTo>
                        <a:pt x="410" y="755"/>
                      </a:lnTo>
                      <a:lnTo>
                        <a:pt x="408" y="715"/>
                      </a:lnTo>
                      <a:lnTo>
                        <a:pt x="404" y="674"/>
                      </a:lnTo>
                      <a:lnTo>
                        <a:pt x="399" y="628"/>
                      </a:lnTo>
                      <a:lnTo>
                        <a:pt x="395" y="584"/>
                      </a:lnTo>
                      <a:lnTo>
                        <a:pt x="391" y="543"/>
                      </a:lnTo>
                      <a:lnTo>
                        <a:pt x="387" y="512"/>
                      </a:lnTo>
                      <a:lnTo>
                        <a:pt x="382" y="477"/>
                      </a:lnTo>
                      <a:lnTo>
                        <a:pt x="377" y="444"/>
                      </a:lnTo>
                      <a:lnTo>
                        <a:pt x="372" y="407"/>
                      </a:lnTo>
                      <a:lnTo>
                        <a:pt x="365" y="368"/>
                      </a:lnTo>
                      <a:lnTo>
                        <a:pt x="359" y="326"/>
                      </a:lnTo>
                      <a:lnTo>
                        <a:pt x="353" y="290"/>
                      </a:lnTo>
                      <a:lnTo>
                        <a:pt x="343" y="243"/>
                      </a:lnTo>
                      <a:lnTo>
                        <a:pt x="333" y="199"/>
                      </a:lnTo>
                      <a:lnTo>
                        <a:pt x="323" y="144"/>
                      </a:lnTo>
                      <a:lnTo>
                        <a:pt x="309" y="85"/>
                      </a:lnTo>
                      <a:lnTo>
                        <a:pt x="298" y="39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7042" name="Group 418"/>
                <p:cNvGrpSpPr>
                  <a:grpSpLocks/>
                </p:cNvGrpSpPr>
                <p:nvPr/>
              </p:nvGrpSpPr>
              <p:grpSpPr bwMode="auto">
                <a:xfrm>
                  <a:off x="3689" y="1332"/>
                  <a:ext cx="87" cy="251"/>
                  <a:chOff x="3689" y="1332"/>
                  <a:chExt cx="87" cy="251"/>
                </a:xfrm>
              </p:grpSpPr>
              <p:grpSp>
                <p:nvGrpSpPr>
                  <p:cNvPr id="27043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3689" y="1332"/>
                    <a:ext cx="87" cy="251"/>
                    <a:chOff x="3689" y="1332"/>
                    <a:chExt cx="87" cy="251"/>
                  </a:xfrm>
                </p:grpSpPr>
                <p:grpSp>
                  <p:nvGrpSpPr>
                    <p:cNvPr id="27044" name="Group 4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9" y="1332"/>
                      <a:ext cx="87" cy="251"/>
                      <a:chOff x="3689" y="1332"/>
                      <a:chExt cx="87" cy="251"/>
                    </a:xfrm>
                  </p:grpSpPr>
                  <p:sp>
                    <p:nvSpPr>
                      <p:cNvPr id="27045" name="Freeform 4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9" y="1336"/>
                        <a:ext cx="38" cy="2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74"/>
                          </a:cxn>
                          <a:cxn ang="0">
                            <a:pos x="43" y="29"/>
                          </a:cxn>
                          <a:cxn ang="0">
                            <a:pos x="0" y="0"/>
                          </a:cxn>
                          <a:cxn ang="0">
                            <a:pos x="3" y="31"/>
                          </a:cxn>
                          <a:cxn ang="0">
                            <a:pos x="10" y="64"/>
                          </a:cxn>
                          <a:cxn ang="0">
                            <a:pos x="16" y="99"/>
                          </a:cxn>
                          <a:cxn ang="0">
                            <a:pos x="23" y="140"/>
                          </a:cxn>
                          <a:cxn ang="0">
                            <a:pos x="32" y="189"/>
                          </a:cxn>
                          <a:cxn ang="0">
                            <a:pos x="43" y="235"/>
                          </a:cxn>
                          <a:cxn ang="0">
                            <a:pos x="51" y="274"/>
                          </a:cxn>
                          <a:cxn ang="0">
                            <a:pos x="59" y="312"/>
                          </a:cxn>
                          <a:cxn ang="0">
                            <a:pos x="68" y="353"/>
                          </a:cxn>
                          <a:cxn ang="0">
                            <a:pos x="78" y="398"/>
                          </a:cxn>
                          <a:cxn ang="0">
                            <a:pos x="86" y="445"/>
                          </a:cxn>
                          <a:cxn ang="0">
                            <a:pos x="96" y="496"/>
                          </a:cxn>
                          <a:cxn ang="0">
                            <a:pos x="101" y="524"/>
                          </a:cxn>
                          <a:cxn ang="0">
                            <a:pos x="106" y="560"/>
                          </a:cxn>
                          <a:cxn ang="0">
                            <a:pos x="111" y="603"/>
                          </a:cxn>
                          <a:cxn ang="0">
                            <a:pos x="115" y="643"/>
                          </a:cxn>
                          <a:cxn ang="0">
                            <a:pos x="123" y="694"/>
                          </a:cxn>
                          <a:cxn ang="0">
                            <a:pos x="129" y="747"/>
                          </a:cxn>
                          <a:cxn ang="0">
                            <a:pos x="134" y="789"/>
                          </a:cxn>
                          <a:cxn ang="0">
                            <a:pos x="135" y="831"/>
                          </a:cxn>
                          <a:cxn ang="0">
                            <a:pos x="137" y="866"/>
                          </a:cxn>
                          <a:cxn ang="0">
                            <a:pos x="140" y="911"/>
                          </a:cxn>
                          <a:cxn ang="0">
                            <a:pos x="142" y="960"/>
                          </a:cxn>
                          <a:cxn ang="0">
                            <a:pos x="140" y="1004"/>
                          </a:cxn>
                          <a:cxn ang="0">
                            <a:pos x="141" y="1057"/>
                          </a:cxn>
                          <a:cxn ang="0">
                            <a:pos x="143" y="1088"/>
                          </a:cxn>
                          <a:cxn ang="0">
                            <a:pos x="141" y="1114"/>
                          </a:cxn>
                          <a:cxn ang="0">
                            <a:pos x="139" y="1146"/>
                          </a:cxn>
                          <a:cxn ang="0">
                            <a:pos x="140" y="1169"/>
                          </a:cxn>
                          <a:cxn ang="0">
                            <a:pos x="144" y="1184"/>
                          </a:cxn>
                          <a:cxn ang="0">
                            <a:pos x="153" y="1198"/>
                          </a:cxn>
                          <a:cxn ang="0">
                            <a:pos x="165" y="1210"/>
                          </a:cxn>
                          <a:cxn ang="0">
                            <a:pos x="171" y="1179"/>
                          </a:cxn>
                          <a:cxn ang="0">
                            <a:pos x="175" y="1143"/>
                          </a:cxn>
                          <a:cxn ang="0">
                            <a:pos x="178" y="1104"/>
                          </a:cxn>
                          <a:cxn ang="0">
                            <a:pos x="182" y="1059"/>
                          </a:cxn>
                          <a:cxn ang="0">
                            <a:pos x="188" y="1004"/>
                          </a:cxn>
                          <a:cxn ang="0">
                            <a:pos x="191" y="941"/>
                          </a:cxn>
                          <a:cxn ang="0">
                            <a:pos x="185" y="886"/>
                          </a:cxn>
                          <a:cxn ang="0">
                            <a:pos x="184" y="829"/>
                          </a:cxn>
                          <a:cxn ang="0">
                            <a:pos x="178" y="768"/>
                          </a:cxn>
                          <a:cxn ang="0">
                            <a:pos x="171" y="715"/>
                          </a:cxn>
                          <a:cxn ang="0">
                            <a:pos x="166" y="665"/>
                          </a:cxn>
                          <a:cxn ang="0">
                            <a:pos x="162" y="620"/>
                          </a:cxn>
                          <a:cxn ang="0">
                            <a:pos x="158" y="575"/>
                          </a:cxn>
                          <a:cxn ang="0">
                            <a:pos x="155" y="537"/>
                          </a:cxn>
                          <a:cxn ang="0">
                            <a:pos x="153" y="496"/>
                          </a:cxn>
                          <a:cxn ang="0">
                            <a:pos x="147" y="451"/>
                          </a:cxn>
                          <a:cxn ang="0">
                            <a:pos x="141" y="401"/>
                          </a:cxn>
                          <a:cxn ang="0">
                            <a:pos x="128" y="359"/>
                          </a:cxn>
                          <a:cxn ang="0">
                            <a:pos x="116" y="315"/>
                          </a:cxn>
                          <a:cxn ang="0">
                            <a:pos x="106" y="279"/>
                          </a:cxn>
                          <a:cxn ang="0">
                            <a:pos x="99" y="244"/>
                          </a:cxn>
                          <a:cxn ang="0">
                            <a:pos x="93" y="204"/>
                          </a:cxn>
                          <a:cxn ang="0">
                            <a:pos x="87" y="164"/>
                          </a:cxn>
                          <a:cxn ang="0">
                            <a:pos x="73" y="119"/>
                          </a:cxn>
                          <a:cxn ang="0">
                            <a:pos x="58" y="74"/>
                          </a:cxn>
                        </a:cxnLst>
                        <a:rect l="0" t="0" r="r" b="b"/>
                        <a:pathLst>
                          <a:path w="191" h="1210">
                            <a:moveTo>
                              <a:pt x="58" y="74"/>
                            </a:moveTo>
                            <a:lnTo>
                              <a:pt x="43" y="29"/>
                            </a:lnTo>
                            <a:lnTo>
                              <a:pt x="0" y="0"/>
                            </a:lnTo>
                            <a:lnTo>
                              <a:pt x="3" y="31"/>
                            </a:lnTo>
                            <a:lnTo>
                              <a:pt x="10" y="64"/>
                            </a:lnTo>
                            <a:lnTo>
                              <a:pt x="16" y="99"/>
                            </a:lnTo>
                            <a:lnTo>
                              <a:pt x="23" y="140"/>
                            </a:lnTo>
                            <a:lnTo>
                              <a:pt x="32" y="189"/>
                            </a:lnTo>
                            <a:lnTo>
                              <a:pt x="43" y="235"/>
                            </a:lnTo>
                            <a:lnTo>
                              <a:pt x="51" y="274"/>
                            </a:lnTo>
                            <a:lnTo>
                              <a:pt x="59" y="312"/>
                            </a:lnTo>
                            <a:lnTo>
                              <a:pt x="68" y="353"/>
                            </a:lnTo>
                            <a:lnTo>
                              <a:pt x="78" y="398"/>
                            </a:lnTo>
                            <a:lnTo>
                              <a:pt x="86" y="445"/>
                            </a:lnTo>
                            <a:lnTo>
                              <a:pt x="96" y="496"/>
                            </a:lnTo>
                            <a:lnTo>
                              <a:pt x="101" y="524"/>
                            </a:lnTo>
                            <a:lnTo>
                              <a:pt x="106" y="560"/>
                            </a:lnTo>
                            <a:lnTo>
                              <a:pt x="111" y="603"/>
                            </a:lnTo>
                            <a:lnTo>
                              <a:pt x="115" y="643"/>
                            </a:lnTo>
                            <a:lnTo>
                              <a:pt x="123" y="694"/>
                            </a:lnTo>
                            <a:lnTo>
                              <a:pt x="129" y="747"/>
                            </a:lnTo>
                            <a:lnTo>
                              <a:pt x="134" y="789"/>
                            </a:lnTo>
                            <a:lnTo>
                              <a:pt x="135" y="831"/>
                            </a:lnTo>
                            <a:lnTo>
                              <a:pt x="137" y="866"/>
                            </a:lnTo>
                            <a:lnTo>
                              <a:pt x="140" y="911"/>
                            </a:lnTo>
                            <a:lnTo>
                              <a:pt x="142" y="960"/>
                            </a:lnTo>
                            <a:lnTo>
                              <a:pt x="140" y="1004"/>
                            </a:lnTo>
                            <a:lnTo>
                              <a:pt x="141" y="1057"/>
                            </a:lnTo>
                            <a:lnTo>
                              <a:pt x="143" y="1088"/>
                            </a:lnTo>
                            <a:lnTo>
                              <a:pt x="141" y="1114"/>
                            </a:lnTo>
                            <a:lnTo>
                              <a:pt x="139" y="1146"/>
                            </a:lnTo>
                            <a:lnTo>
                              <a:pt x="140" y="1169"/>
                            </a:lnTo>
                            <a:lnTo>
                              <a:pt x="144" y="1184"/>
                            </a:lnTo>
                            <a:lnTo>
                              <a:pt x="153" y="1198"/>
                            </a:lnTo>
                            <a:lnTo>
                              <a:pt x="165" y="1210"/>
                            </a:lnTo>
                            <a:lnTo>
                              <a:pt x="171" y="1179"/>
                            </a:lnTo>
                            <a:lnTo>
                              <a:pt x="175" y="1143"/>
                            </a:lnTo>
                            <a:lnTo>
                              <a:pt x="178" y="1104"/>
                            </a:lnTo>
                            <a:lnTo>
                              <a:pt x="182" y="1059"/>
                            </a:lnTo>
                            <a:lnTo>
                              <a:pt x="188" y="1004"/>
                            </a:lnTo>
                            <a:lnTo>
                              <a:pt x="191" y="941"/>
                            </a:lnTo>
                            <a:lnTo>
                              <a:pt x="185" y="886"/>
                            </a:lnTo>
                            <a:lnTo>
                              <a:pt x="184" y="829"/>
                            </a:lnTo>
                            <a:lnTo>
                              <a:pt x="178" y="768"/>
                            </a:lnTo>
                            <a:lnTo>
                              <a:pt x="171" y="715"/>
                            </a:lnTo>
                            <a:lnTo>
                              <a:pt x="166" y="665"/>
                            </a:lnTo>
                            <a:lnTo>
                              <a:pt x="162" y="620"/>
                            </a:lnTo>
                            <a:lnTo>
                              <a:pt x="158" y="575"/>
                            </a:lnTo>
                            <a:lnTo>
                              <a:pt x="155" y="537"/>
                            </a:lnTo>
                            <a:lnTo>
                              <a:pt x="153" y="496"/>
                            </a:lnTo>
                            <a:lnTo>
                              <a:pt x="147" y="451"/>
                            </a:lnTo>
                            <a:lnTo>
                              <a:pt x="141" y="401"/>
                            </a:lnTo>
                            <a:lnTo>
                              <a:pt x="128" y="359"/>
                            </a:lnTo>
                            <a:lnTo>
                              <a:pt x="116" y="315"/>
                            </a:lnTo>
                            <a:lnTo>
                              <a:pt x="106" y="279"/>
                            </a:lnTo>
                            <a:lnTo>
                              <a:pt x="99" y="244"/>
                            </a:lnTo>
                            <a:lnTo>
                              <a:pt x="93" y="204"/>
                            </a:lnTo>
                            <a:lnTo>
                              <a:pt x="87" y="164"/>
                            </a:lnTo>
                            <a:lnTo>
                              <a:pt x="73" y="119"/>
                            </a:lnTo>
                            <a:lnTo>
                              <a:pt x="58" y="74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7046" name="Freeform 4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6" y="1332"/>
                        <a:ext cx="40" cy="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0"/>
                          </a:cxn>
                          <a:cxn ang="0">
                            <a:pos x="30" y="82"/>
                          </a:cxn>
                          <a:cxn ang="0">
                            <a:pos x="43" y="156"/>
                          </a:cxn>
                          <a:cxn ang="0">
                            <a:pos x="64" y="252"/>
                          </a:cxn>
                          <a:cxn ang="0">
                            <a:pos x="83" y="351"/>
                          </a:cxn>
                          <a:cxn ang="0">
                            <a:pos x="97" y="449"/>
                          </a:cxn>
                          <a:cxn ang="0">
                            <a:pos x="116" y="542"/>
                          </a:cxn>
                          <a:cxn ang="0">
                            <a:pos x="119" y="641"/>
                          </a:cxn>
                          <a:cxn ang="0">
                            <a:pos x="126" y="739"/>
                          </a:cxn>
                          <a:cxn ang="0">
                            <a:pos x="133" y="867"/>
                          </a:cxn>
                          <a:cxn ang="0">
                            <a:pos x="148" y="975"/>
                          </a:cxn>
                          <a:cxn ang="0">
                            <a:pos x="150" y="1068"/>
                          </a:cxn>
                          <a:cxn ang="0">
                            <a:pos x="145" y="1175"/>
                          </a:cxn>
                          <a:cxn ang="0">
                            <a:pos x="140" y="1254"/>
                          </a:cxn>
                          <a:cxn ang="0">
                            <a:pos x="171" y="1240"/>
                          </a:cxn>
                          <a:cxn ang="0">
                            <a:pos x="192" y="1222"/>
                          </a:cxn>
                          <a:cxn ang="0">
                            <a:pos x="192" y="1179"/>
                          </a:cxn>
                          <a:cxn ang="0">
                            <a:pos x="192" y="1106"/>
                          </a:cxn>
                          <a:cxn ang="0">
                            <a:pos x="198" y="1045"/>
                          </a:cxn>
                          <a:cxn ang="0">
                            <a:pos x="194" y="979"/>
                          </a:cxn>
                          <a:cxn ang="0">
                            <a:pos x="191" y="922"/>
                          </a:cxn>
                          <a:cxn ang="0">
                            <a:pos x="180" y="863"/>
                          </a:cxn>
                          <a:cxn ang="0">
                            <a:pos x="177" y="794"/>
                          </a:cxn>
                          <a:cxn ang="0">
                            <a:pos x="174" y="715"/>
                          </a:cxn>
                          <a:cxn ang="0">
                            <a:pos x="165" y="628"/>
                          </a:cxn>
                          <a:cxn ang="0">
                            <a:pos x="157" y="543"/>
                          </a:cxn>
                          <a:cxn ang="0">
                            <a:pos x="149" y="477"/>
                          </a:cxn>
                          <a:cxn ang="0">
                            <a:pos x="139" y="407"/>
                          </a:cxn>
                          <a:cxn ang="0">
                            <a:pos x="126" y="326"/>
                          </a:cxn>
                          <a:cxn ang="0">
                            <a:pos x="110" y="243"/>
                          </a:cxn>
                          <a:cxn ang="0">
                            <a:pos x="90" y="144"/>
                          </a:cxn>
                          <a:cxn ang="0">
                            <a:pos x="64" y="39"/>
                          </a:cxn>
                        </a:cxnLst>
                        <a:rect l="0" t="0" r="r" b="b"/>
                        <a:pathLst>
                          <a:path w="198" h="1254">
                            <a:moveTo>
                              <a:pt x="51" y="0"/>
                            </a:moveTo>
                            <a:lnTo>
                              <a:pt x="0" y="40"/>
                            </a:lnTo>
                            <a:lnTo>
                              <a:pt x="17" y="60"/>
                            </a:lnTo>
                            <a:lnTo>
                              <a:pt x="30" y="82"/>
                            </a:lnTo>
                            <a:lnTo>
                              <a:pt x="37" y="112"/>
                            </a:lnTo>
                            <a:lnTo>
                              <a:pt x="43" y="156"/>
                            </a:lnTo>
                            <a:lnTo>
                              <a:pt x="52" y="198"/>
                            </a:lnTo>
                            <a:lnTo>
                              <a:pt x="64" y="252"/>
                            </a:lnTo>
                            <a:lnTo>
                              <a:pt x="73" y="305"/>
                            </a:lnTo>
                            <a:lnTo>
                              <a:pt x="83" y="351"/>
                            </a:lnTo>
                            <a:lnTo>
                              <a:pt x="90" y="403"/>
                            </a:lnTo>
                            <a:lnTo>
                              <a:pt x="97" y="449"/>
                            </a:lnTo>
                            <a:lnTo>
                              <a:pt x="107" y="500"/>
                            </a:lnTo>
                            <a:lnTo>
                              <a:pt x="116" y="542"/>
                            </a:lnTo>
                            <a:lnTo>
                              <a:pt x="123" y="592"/>
                            </a:lnTo>
                            <a:lnTo>
                              <a:pt x="119" y="641"/>
                            </a:lnTo>
                            <a:lnTo>
                              <a:pt x="123" y="684"/>
                            </a:lnTo>
                            <a:lnTo>
                              <a:pt x="126" y="739"/>
                            </a:lnTo>
                            <a:lnTo>
                              <a:pt x="128" y="800"/>
                            </a:lnTo>
                            <a:lnTo>
                              <a:pt x="133" y="867"/>
                            </a:lnTo>
                            <a:lnTo>
                              <a:pt x="141" y="931"/>
                            </a:lnTo>
                            <a:lnTo>
                              <a:pt x="148" y="975"/>
                            </a:lnTo>
                            <a:lnTo>
                              <a:pt x="148" y="1017"/>
                            </a:lnTo>
                            <a:lnTo>
                              <a:pt x="150" y="1068"/>
                            </a:lnTo>
                            <a:lnTo>
                              <a:pt x="146" y="1127"/>
                            </a:lnTo>
                            <a:lnTo>
                              <a:pt x="145" y="1175"/>
                            </a:lnTo>
                            <a:lnTo>
                              <a:pt x="139" y="1218"/>
                            </a:lnTo>
                            <a:lnTo>
                              <a:pt x="140" y="1254"/>
                            </a:lnTo>
                            <a:lnTo>
                              <a:pt x="159" y="1247"/>
                            </a:lnTo>
                            <a:lnTo>
                              <a:pt x="171" y="1240"/>
                            </a:lnTo>
                            <a:lnTo>
                              <a:pt x="183" y="1232"/>
                            </a:lnTo>
                            <a:lnTo>
                              <a:pt x="192" y="1222"/>
                            </a:lnTo>
                            <a:lnTo>
                              <a:pt x="194" y="1212"/>
                            </a:lnTo>
                            <a:lnTo>
                              <a:pt x="192" y="1179"/>
                            </a:lnTo>
                            <a:lnTo>
                              <a:pt x="190" y="1148"/>
                            </a:lnTo>
                            <a:lnTo>
                              <a:pt x="192" y="1106"/>
                            </a:lnTo>
                            <a:lnTo>
                              <a:pt x="195" y="1074"/>
                            </a:lnTo>
                            <a:lnTo>
                              <a:pt x="198" y="1045"/>
                            </a:lnTo>
                            <a:lnTo>
                              <a:pt x="196" y="1017"/>
                            </a:lnTo>
                            <a:lnTo>
                              <a:pt x="194" y="979"/>
                            </a:lnTo>
                            <a:lnTo>
                              <a:pt x="193" y="952"/>
                            </a:lnTo>
                            <a:lnTo>
                              <a:pt x="191" y="922"/>
                            </a:lnTo>
                            <a:lnTo>
                              <a:pt x="185" y="894"/>
                            </a:lnTo>
                            <a:lnTo>
                              <a:pt x="180" y="863"/>
                            </a:lnTo>
                            <a:lnTo>
                              <a:pt x="179" y="825"/>
                            </a:lnTo>
                            <a:lnTo>
                              <a:pt x="177" y="794"/>
                            </a:lnTo>
                            <a:lnTo>
                              <a:pt x="176" y="755"/>
                            </a:lnTo>
                            <a:lnTo>
                              <a:pt x="174" y="715"/>
                            </a:lnTo>
                            <a:lnTo>
                              <a:pt x="170" y="674"/>
                            </a:lnTo>
                            <a:lnTo>
                              <a:pt x="165" y="628"/>
                            </a:lnTo>
                            <a:lnTo>
                              <a:pt x="161" y="584"/>
                            </a:lnTo>
                            <a:lnTo>
                              <a:pt x="157" y="543"/>
                            </a:lnTo>
                            <a:lnTo>
                              <a:pt x="153" y="512"/>
                            </a:lnTo>
                            <a:lnTo>
                              <a:pt x="149" y="477"/>
                            </a:lnTo>
                            <a:lnTo>
                              <a:pt x="145" y="444"/>
                            </a:lnTo>
                            <a:lnTo>
                              <a:pt x="139" y="407"/>
                            </a:lnTo>
                            <a:lnTo>
                              <a:pt x="133" y="368"/>
                            </a:lnTo>
                            <a:lnTo>
                              <a:pt x="126" y="326"/>
                            </a:lnTo>
                            <a:lnTo>
                              <a:pt x="120" y="290"/>
                            </a:lnTo>
                            <a:lnTo>
                              <a:pt x="110" y="243"/>
                            </a:lnTo>
                            <a:lnTo>
                              <a:pt x="100" y="199"/>
                            </a:lnTo>
                            <a:lnTo>
                              <a:pt x="90" y="144"/>
                            </a:lnTo>
                            <a:lnTo>
                              <a:pt x="76" y="85"/>
                            </a:lnTo>
                            <a:lnTo>
                              <a:pt x="64" y="39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7047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3698" y="1342"/>
                      <a:ext cx="43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81" y="60"/>
                        </a:cxn>
                        <a:cxn ang="0">
                          <a:pos x="95" y="116"/>
                        </a:cxn>
                        <a:cxn ang="0">
                          <a:pos x="113" y="166"/>
                        </a:cxn>
                        <a:cxn ang="0">
                          <a:pos x="131" y="228"/>
                        </a:cxn>
                        <a:cxn ang="0">
                          <a:pos x="142" y="295"/>
                        </a:cxn>
                        <a:cxn ang="0">
                          <a:pos x="158" y="368"/>
                        </a:cxn>
                        <a:cxn ang="0">
                          <a:pos x="172" y="427"/>
                        </a:cxn>
                        <a:cxn ang="0">
                          <a:pos x="183" y="474"/>
                        </a:cxn>
                        <a:cxn ang="0">
                          <a:pos x="188" y="529"/>
                        </a:cxn>
                        <a:cxn ang="0">
                          <a:pos x="195" y="603"/>
                        </a:cxn>
                        <a:cxn ang="0">
                          <a:pos x="204" y="676"/>
                        </a:cxn>
                        <a:cxn ang="0">
                          <a:pos x="211" y="743"/>
                        </a:cxn>
                        <a:cxn ang="0">
                          <a:pos x="216" y="834"/>
                        </a:cxn>
                        <a:cxn ang="0">
                          <a:pos x="217" y="906"/>
                        </a:cxn>
                        <a:cxn ang="0">
                          <a:pos x="214" y="989"/>
                        </a:cxn>
                        <a:cxn ang="0">
                          <a:pos x="213" y="1068"/>
                        </a:cxn>
                        <a:cxn ang="0">
                          <a:pos x="209" y="1132"/>
                        </a:cxn>
                        <a:cxn ang="0">
                          <a:pos x="202" y="1172"/>
                        </a:cxn>
                        <a:cxn ang="0">
                          <a:pos x="207" y="1206"/>
                        </a:cxn>
                        <a:cxn ang="0">
                          <a:pos x="161" y="1195"/>
                        </a:cxn>
                        <a:cxn ang="0">
                          <a:pos x="123" y="1180"/>
                        </a:cxn>
                        <a:cxn ang="0">
                          <a:pos x="133" y="1113"/>
                        </a:cxn>
                        <a:cxn ang="0">
                          <a:pos x="140" y="1029"/>
                        </a:cxn>
                        <a:cxn ang="0">
                          <a:pos x="149" y="911"/>
                        </a:cxn>
                        <a:cxn ang="0">
                          <a:pos x="142" y="799"/>
                        </a:cxn>
                        <a:cxn ang="0">
                          <a:pos x="130" y="686"/>
                        </a:cxn>
                        <a:cxn ang="0">
                          <a:pos x="120" y="590"/>
                        </a:cxn>
                        <a:cxn ang="0">
                          <a:pos x="113" y="507"/>
                        </a:cxn>
                        <a:cxn ang="0">
                          <a:pos x="105" y="421"/>
                        </a:cxn>
                        <a:cxn ang="0">
                          <a:pos x="85" y="329"/>
                        </a:cxn>
                        <a:cxn ang="0">
                          <a:pos x="63" y="249"/>
                        </a:cxn>
                        <a:cxn ang="0">
                          <a:pos x="51" y="174"/>
                        </a:cxn>
                        <a:cxn ang="0">
                          <a:pos x="31" y="89"/>
                        </a:cxn>
                      </a:cxnLst>
                      <a:rect l="0" t="0" r="r" b="b"/>
                      <a:pathLst>
                        <a:path w="217" h="1206">
                          <a:moveTo>
                            <a:pt x="16" y="44"/>
                          </a:moveTo>
                          <a:lnTo>
                            <a:pt x="0" y="0"/>
                          </a:lnTo>
                          <a:lnTo>
                            <a:pt x="77" y="29"/>
                          </a:lnTo>
                          <a:lnTo>
                            <a:pt x="81" y="60"/>
                          </a:lnTo>
                          <a:lnTo>
                            <a:pt x="86" y="86"/>
                          </a:lnTo>
                          <a:lnTo>
                            <a:pt x="95" y="116"/>
                          </a:lnTo>
                          <a:lnTo>
                            <a:pt x="104" y="140"/>
                          </a:lnTo>
                          <a:lnTo>
                            <a:pt x="113" y="166"/>
                          </a:lnTo>
                          <a:lnTo>
                            <a:pt x="124" y="198"/>
                          </a:lnTo>
                          <a:lnTo>
                            <a:pt x="131" y="228"/>
                          </a:lnTo>
                          <a:lnTo>
                            <a:pt x="136" y="261"/>
                          </a:lnTo>
                          <a:lnTo>
                            <a:pt x="142" y="295"/>
                          </a:lnTo>
                          <a:lnTo>
                            <a:pt x="148" y="331"/>
                          </a:lnTo>
                          <a:lnTo>
                            <a:pt x="158" y="368"/>
                          </a:lnTo>
                          <a:lnTo>
                            <a:pt x="163" y="395"/>
                          </a:lnTo>
                          <a:lnTo>
                            <a:pt x="172" y="427"/>
                          </a:lnTo>
                          <a:lnTo>
                            <a:pt x="178" y="450"/>
                          </a:lnTo>
                          <a:lnTo>
                            <a:pt x="183" y="474"/>
                          </a:lnTo>
                          <a:lnTo>
                            <a:pt x="186" y="502"/>
                          </a:lnTo>
                          <a:lnTo>
                            <a:pt x="188" y="529"/>
                          </a:lnTo>
                          <a:lnTo>
                            <a:pt x="190" y="562"/>
                          </a:lnTo>
                          <a:lnTo>
                            <a:pt x="195" y="603"/>
                          </a:lnTo>
                          <a:lnTo>
                            <a:pt x="200" y="638"/>
                          </a:lnTo>
                          <a:lnTo>
                            <a:pt x="204" y="676"/>
                          </a:lnTo>
                          <a:lnTo>
                            <a:pt x="209" y="711"/>
                          </a:lnTo>
                          <a:lnTo>
                            <a:pt x="211" y="743"/>
                          </a:lnTo>
                          <a:lnTo>
                            <a:pt x="215" y="796"/>
                          </a:lnTo>
                          <a:lnTo>
                            <a:pt x="216" y="834"/>
                          </a:lnTo>
                          <a:lnTo>
                            <a:pt x="216" y="878"/>
                          </a:lnTo>
                          <a:lnTo>
                            <a:pt x="217" y="906"/>
                          </a:lnTo>
                          <a:lnTo>
                            <a:pt x="216" y="945"/>
                          </a:lnTo>
                          <a:lnTo>
                            <a:pt x="214" y="989"/>
                          </a:lnTo>
                          <a:lnTo>
                            <a:pt x="210" y="1025"/>
                          </a:lnTo>
                          <a:lnTo>
                            <a:pt x="213" y="1068"/>
                          </a:lnTo>
                          <a:lnTo>
                            <a:pt x="214" y="1108"/>
                          </a:lnTo>
                          <a:lnTo>
                            <a:pt x="209" y="1132"/>
                          </a:lnTo>
                          <a:lnTo>
                            <a:pt x="206" y="1157"/>
                          </a:lnTo>
                          <a:lnTo>
                            <a:pt x="202" y="1172"/>
                          </a:lnTo>
                          <a:lnTo>
                            <a:pt x="203" y="1191"/>
                          </a:lnTo>
                          <a:lnTo>
                            <a:pt x="207" y="1206"/>
                          </a:lnTo>
                          <a:lnTo>
                            <a:pt x="178" y="1201"/>
                          </a:lnTo>
                          <a:lnTo>
                            <a:pt x="161" y="1195"/>
                          </a:lnTo>
                          <a:lnTo>
                            <a:pt x="141" y="1188"/>
                          </a:lnTo>
                          <a:lnTo>
                            <a:pt x="123" y="1180"/>
                          </a:lnTo>
                          <a:lnTo>
                            <a:pt x="130" y="1149"/>
                          </a:lnTo>
                          <a:lnTo>
                            <a:pt x="133" y="1113"/>
                          </a:lnTo>
                          <a:lnTo>
                            <a:pt x="136" y="1074"/>
                          </a:lnTo>
                          <a:lnTo>
                            <a:pt x="140" y="1029"/>
                          </a:lnTo>
                          <a:lnTo>
                            <a:pt x="146" y="974"/>
                          </a:lnTo>
                          <a:lnTo>
                            <a:pt x="149" y="911"/>
                          </a:lnTo>
                          <a:lnTo>
                            <a:pt x="144" y="856"/>
                          </a:lnTo>
                          <a:lnTo>
                            <a:pt x="142" y="799"/>
                          </a:lnTo>
                          <a:lnTo>
                            <a:pt x="136" y="738"/>
                          </a:lnTo>
                          <a:lnTo>
                            <a:pt x="130" y="686"/>
                          </a:lnTo>
                          <a:lnTo>
                            <a:pt x="124" y="635"/>
                          </a:lnTo>
                          <a:lnTo>
                            <a:pt x="120" y="590"/>
                          </a:lnTo>
                          <a:lnTo>
                            <a:pt x="117" y="546"/>
                          </a:lnTo>
                          <a:lnTo>
                            <a:pt x="113" y="507"/>
                          </a:lnTo>
                          <a:lnTo>
                            <a:pt x="111" y="466"/>
                          </a:lnTo>
                          <a:lnTo>
                            <a:pt x="105" y="421"/>
                          </a:lnTo>
                          <a:lnTo>
                            <a:pt x="98" y="371"/>
                          </a:lnTo>
                          <a:lnTo>
                            <a:pt x="85" y="329"/>
                          </a:lnTo>
                          <a:lnTo>
                            <a:pt x="73" y="286"/>
                          </a:lnTo>
                          <a:lnTo>
                            <a:pt x="63" y="249"/>
                          </a:lnTo>
                          <a:lnTo>
                            <a:pt x="56" y="214"/>
                          </a:lnTo>
                          <a:lnTo>
                            <a:pt x="51" y="174"/>
                          </a:lnTo>
                          <a:lnTo>
                            <a:pt x="45" y="134"/>
                          </a:lnTo>
                          <a:lnTo>
                            <a:pt x="31" y="89"/>
                          </a:lnTo>
                          <a:lnTo>
                            <a:pt x="16" y="44"/>
                          </a:lnTo>
                          <a:close/>
                        </a:path>
                      </a:pathLst>
                    </a:custGeom>
                    <a:solidFill>
                      <a:srgbClr val="404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27048" name="Freeform 424"/>
                  <p:cNvSpPr>
                    <a:spLocks/>
                  </p:cNvSpPr>
                  <p:nvPr/>
                </p:nvSpPr>
                <p:spPr bwMode="auto">
                  <a:xfrm>
                    <a:off x="3728" y="1350"/>
                    <a:ext cx="29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35"/>
                      </a:cxn>
                      <a:cxn ang="0">
                        <a:pos x="27" y="68"/>
                      </a:cxn>
                      <a:cxn ang="0">
                        <a:pos x="39" y="103"/>
                      </a:cxn>
                      <a:cxn ang="0">
                        <a:pos x="50" y="141"/>
                      </a:cxn>
                      <a:cxn ang="0">
                        <a:pos x="57" y="177"/>
                      </a:cxn>
                      <a:cxn ang="0">
                        <a:pos x="66" y="214"/>
                      </a:cxn>
                      <a:cxn ang="0">
                        <a:pos x="74" y="259"/>
                      </a:cxn>
                      <a:cxn ang="0">
                        <a:pos x="83" y="314"/>
                      </a:cxn>
                      <a:cxn ang="0">
                        <a:pos x="93" y="370"/>
                      </a:cxn>
                      <a:cxn ang="0">
                        <a:pos x="99" y="407"/>
                      </a:cxn>
                      <a:cxn ang="0">
                        <a:pos x="107" y="456"/>
                      </a:cxn>
                      <a:cxn ang="0">
                        <a:pos x="113" y="503"/>
                      </a:cxn>
                      <a:cxn ang="0">
                        <a:pos x="117" y="549"/>
                      </a:cxn>
                      <a:cxn ang="0">
                        <a:pos x="120" y="598"/>
                      </a:cxn>
                      <a:cxn ang="0">
                        <a:pos x="123" y="648"/>
                      </a:cxn>
                      <a:cxn ang="0">
                        <a:pos x="126" y="705"/>
                      </a:cxn>
                      <a:cxn ang="0">
                        <a:pos x="131" y="759"/>
                      </a:cxn>
                      <a:cxn ang="0">
                        <a:pos x="135" y="817"/>
                      </a:cxn>
                      <a:cxn ang="0">
                        <a:pos x="138" y="860"/>
                      </a:cxn>
                      <a:cxn ang="0">
                        <a:pos x="143" y="897"/>
                      </a:cxn>
                      <a:cxn ang="0">
                        <a:pos x="146" y="944"/>
                      </a:cxn>
                      <a:cxn ang="0">
                        <a:pos x="145" y="990"/>
                      </a:cxn>
                      <a:cxn ang="0">
                        <a:pos x="142" y="1035"/>
                      </a:cxn>
                      <a:cxn ang="0">
                        <a:pos x="140" y="1088"/>
                      </a:cxn>
                    </a:cxnLst>
                    <a:rect l="0" t="0" r="r" b="b"/>
                    <a:pathLst>
                      <a:path w="146" h="1088">
                        <a:moveTo>
                          <a:pt x="0" y="0"/>
                        </a:moveTo>
                        <a:lnTo>
                          <a:pt x="13" y="35"/>
                        </a:lnTo>
                        <a:lnTo>
                          <a:pt x="27" y="68"/>
                        </a:lnTo>
                        <a:lnTo>
                          <a:pt x="39" y="103"/>
                        </a:lnTo>
                        <a:lnTo>
                          <a:pt x="50" y="141"/>
                        </a:lnTo>
                        <a:lnTo>
                          <a:pt x="57" y="177"/>
                        </a:lnTo>
                        <a:lnTo>
                          <a:pt x="66" y="214"/>
                        </a:lnTo>
                        <a:lnTo>
                          <a:pt x="74" y="259"/>
                        </a:lnTo>
                        <a:lnTo>
                          <a:pt x="83" y="314"/>
                        </a:lnTo>
                        <a:lnTo>
                          <a:pt x="93" y="370"/>
                        </a:lnTo>
                        <a:lnTo>
                          <a:pt x="99" y="407"/>
                        </a:lnTo>
                        <a:lnTo>
                          <a:pt x="107" y="456"/>
                        </a:lnTo>
                        <a:lnTo>
                          <a:pt x="113" y="503"/>
                        </a:lnTo>
                        <a:lnTo>
                          <a:pt x="117" y="549"/>
                        </a:lnTo>
                        <a:lnTo>
                          <a:pt x="120" y="598"/>
                        </a:lnTo>
                        <a:lnTo>
                          <a:pt x="123" y="648"/>
                        </a:lnTo>
                        <a:lnTo>
                          <a:pt x="126" y="705"/>
                        </a:lnTo>
                        <a:lnTo>
                          <a:pt x="131" y="759"/>
                        </a:lnTo>
                        <a:lnTo>
                          <a:pt x="135" y="817"/>
                        </a:lnTo>
                        <a:lnTo>
                          <a:pt x="138" y="860"/>
                        </a:lnTo>
                        <a:lnTo>
                          <a:pt x="143" y="897"/>
                        </a:lnTo>
                        <a:lnTo>
                          <a:pt x="146" y="944"/>
                        </a:lnTo>
                        <a:lnTo>
                          <a:pt x="145" y="990"/>
                        </a:lnTo>
                        <a:lnTo>
                          <a:pt x="142" y="1035"/>
                        </a:lnTo>
                        <a:lnTo>
                          <a:pt x="140" y="1088"/>
                        </a:lnTo>
                      </a:path>
                    </a:pathLst>
                  </a:custGeom>
                  <a:noFill/>
                  <a:ln w="4763">
                    <a:solidFill>
                      <a:srgbClr val="C0C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7049" name="Group 425"/>
              <p:cNvGrpSpPr>
                <a:grpSpLocks/>
              </p:cNvGrpSpPr>
              <p:nvPr/>
            </p:nvGrpSpPr>
            <p:grpSpPr bwMode="auto">
              <a:xfrm rot="2401471">
                <a:off x="5330" y="3248"/>
                <a:ext cx="80" cy="34"/>
                <a:chOff x="3690" y="1322"/>
                <a:chExt cx="56" cy="26"/>
              </a:xfrm>
            </p:grpSpPr>
            <p:sp>
              <p:nvSpPr>
                <p:cNvPr id="27050" name="Oval 426"/>
                <p:cNvSpPr>
                  <a:spLocks noChangeArrowheads="1"/>
                </p:cNvSpPr>
                <p:nvPr/>
              </p:nvSpPr>
              <p:spPr bwMode="auto">
                <a:xfrm>
                  <a:off x="3690" y="1322"/>
                  <a:ext cx="56" cy="26"/>
                </a:xfrm>
                <a:prstGeom prst="ellipse">
                  <a:avLst/>
                </a:prstGeom>
                <a:solidFill>
                  <a:srgbClr val="4040FF"/>
                </a:solidFill>
                <a:ln w="3175">
                  <a:solidFill>
                    <a:srgbClr val="000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51" name="Oval 427"/>
                <p:cNvSpPr>
                  <a:spLocks noChangeArrowheads="1"/>
                </p:cNvSpPr>
                <p:nvPr/>
              </p:nvSpPr>
              <p:spPr bwMode="auto">
                <a:xfrm>
                  <a:off x="3696" y="1324"/>
                  <a:ext cx="43" cy="21"/>
                </a:xfrm>
                <a:prstGeom prst="ellipse">
                  <a:avLst/>
                </a:prstGeom>
                <a:solidFill>
                  <a:srgbClr val="000080"/>
                </a:solidFill>
                <a:ln w="3175">
                  <a:solidFill>
                    <a:srgbClr val="000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7052" name="Oval 428"/>
                <p:cNvSpPr>
                  <a:spLocks noChangeArrowheads="1"/>
                </p:cNvSpPr>
                <p:nvPr/>
              </p:nvSpPr>
              <p:spPr bwMode="auto">
                <a:xfrm>
                  <a:off x="3699" y="1327"/>
                  <a:ext cx="37" cy="16"/>
                </a:xfrm>
                <a:prstGeom prst="ellipse">
                  <a:avLst/>
                </a:prstGeom>
                <a:solidFill>
                  <a:srgbClr val="400040"/>
                </a:solidFill>
                <a:ln w="3175">
                  <a:solidFill>
                    <a:srgbClr val="00002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7053" name="Group 429"/>
              <p:cNvGrpSpPr>
                <a:grpSpLocks/>
              </p:cNvGrpSpPr>
              <p:nvPr/>
            </p:nvGrpSpPr>
            <p:grpSpPr bwMode="auto">
              <a:xfrm>
                <a:off x="5220" y="2753"/>
                <a:ext cx="207" cy="561"/>
                <a:chOff x="3689" y="1332"/>
                <a:chExt cx="87" cy="252"/>
              </a:xfrm>
            </p:grpSpPr>
            <p:sp>
              <p:nvSpPr>
                <p:cNvPr id="27054" name="Freeform 430"/>
                <p:cNvSpPr>
                  <a:spLocks/>
                </p:cNvSpPr>
                <p:nvPr/>
              </p:nvSpPr>
              <p:spPr bwMode="auto">
                <a:xfrm>
                  <a:off x="3689" y="1332"/>
                  <a:ext cx="86" cy="25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0" y="83"/>
                    </a:cxn>
                    <a:cxn ang="0">
                      <a:pos x="23" y="159"/>
                    </a:cxn>
                    <a:cxn ang="0">
                      <a:pos x="43" y="254"/>
                    </a:cxn>
                    <a:cxn ang="0">
                      <a:pos x="60" y="331"/>
                    </a:cxn>
                    <a:cxn ang="0">
                      <a:pos x="79" y="417"/>
                    </a:cxn>
                    <a:cxn ang="0">
                      <a:pos x="97" y="515"/>
                    </a:cxn>
                    <a:cxn ang="0">
                      <a:pos x="107" y="579"/>
                    </a:cxn>
                    <a:cxn ang="0">
                      <a:pos x="115" y="662"/>
                    </a:cxn>
                    <a:cxn ang="0">
                      <a:pos x="129" y="766"/>
                    </a:cxn>
                    <a:cxn ang="0">
                      <a:pos x="135" y="850"/>
                    </a:cxn>
                    <a:cxn ang="0">
                      <a:pos x="140" y="932"/>
                    </a:cxn>
                    <a:cxn ang="0">
                      <a:pos x="140" y="1023"/>
                    </a:cxn>
                    <a:cxn ang="0">
                      <a:pos x="143" y="1107"/>
                    </a:cxn>
                    <a:cxn ang="0">
                      <a:pos x="139" y="1165"/>
                    </a:cxn>
                    <a:cxn ang="0">
                      <a:pos x="146" y="1203"/>
                    </a:cxn>
                    <a:cxn ang="0">
                      <a:pos x="166" y="1229"/>
                    </a:cxn>
                    <a:cxn ang="0">
                      <a:pos x="202" y="1243"/>
                    </a:cxn>
                    <a:cxn ang="0">
                      <a:pos x="252" y="1255"/>
                    </a:cxn>
                    <a:cxn ang="0">
                      <a:pos x="307" y="1258"/>
                    </a:cxn>
                    <a:cxn ang="0">
                      <a:pos x="354" y="1257"/>
                    </a:cxn>
                    <a:cxn ang="0">
                      <a:pos x="392" y="1247"/>
                    </a:cxn>
                    <a:cxn ang="0">
                      <a:pos x="417" y="1232"/>
                    </a:cxn>
                    <a:cxn ang="0">
                      <a:pos x="428" y="1212"/>
                    </a:cxn>
                    <a:cxn ang="0">
                      <a:pos x="424" y="1148"/>
                    </a:cxn>
                    <a:cxn ang="0">
                      <a:pos x="429" y="1074"/>
                    </a:cxn>
                    <a:cxn ang="0">
                      <a:pos x="430" y="1017"/>
                    </a:cxn>
                    <a:cxn ang="0">
                      <a:pos x="427" y="952"/>
                    </a:cxn>
                    <a:cxn ang="0">
                      <a:pos x="419" y="894"/>
                    </a:cxn>
                    <a:cxn ang="0">
                      <a:pos x="413" y="825"/>
                    </a:cxn>
                    <a:cxn ang="0">
                      <a:pos x="410" y="755"/>
                    </a:cxn>
                    <a:cxn ang="0">
                      <a:pos x="404" y="674"/>
                    </a:cxn>
                    <a:cxn ang="0">
                      <a:pos x="395" y="584"/>
                    </a:cxn>
                    <a:cxn ang="0">
                      <a:pos x="387" y="512"/>
                    </a:cxn>
                    <a:cxn ang="0">
                      <a:pos x="377" y="444"/>
                    </a:cxn>
                    <a:cxn ang="0">
                      <a:pos x="365" y="368"/>
                    </a:cxn>
                    <a:cxn ang="0">
                      <a:pos x="353" y="290"/>
                    </a:cxn>
                    <a:cxn ang="0">
                      <a:pos x="333" y="199"/>
                    </a:cxn>
                    <a:cxn ang="0">
                      <a:pos x="309" y="85"/>
                    </a:cxn>
                    <a:cxn ang="0">
                      <a:pos x="285" y="0"/>
                    </a:cxn>
                  </a:cxnLst>
                  <a:rect l="0" t="0" r="r" b="b"/>
                  <a:pathLst>
                    <a:path w="432" h="1259">
                      <a:moveTo>
                        <a:pt x="285" y="0"/>
                      </a:moveTo>
                      <a:lnTo>
                        <a:pt x="0" y="19"/>
                      </a:lnTo>
                      <a:lnTo>
                        <a:pt x="3" y="50"/>
                      </a:lnTo>
                      <a:lnTo>
                        <a:pt x="10" y="83"/>
                      </a:lnTo>
                      <a:lnTo>
                        <a:pt x="16" y="119"/>
                      </a:lnTo>
                      <a:lnTo>
                        <a:pt x="23" y="159"/>
                      </a:lnTo>
                      <a:lnTo>
                        <a:pt x="32" y="208"/>
                      </a:lnTo>
                      <a:lnTo>
                        <a:pt x="43" y="254"/>
                      </a:lnTo>
                      <a:lnTo>
                        <a:pt x="52" y="293"/>
                      </a:lnTo>
                      <a:lnTo>
                        <a:pt x="60" y="331"/>
                      </a:lnTo>
                      <a:lnTo>
                        <a:pt x="69" y="372"/>
                      </a:lnTo>
                      <a:lnTo>
                        <a:pt x="79" y="417"/>
                      </a:lnTo>
                      <a:lnTo>
                        <a:pt x="87" y="464"/>
                      </a:lnTo>
                      <a:lnTo>
                        <a:pt x="97" y="515"/>
                      </a:lnTo>
                      <a:lnTo>
                        <a:pt x="102" y="543"/>
                      </a:lnTo>
                      <a:lnTo>
                        <a:pt x="107" y="579"/>
                      </a:lnTo>
                      <a:lnTo>
                        <a:pt x="111" y="623"/>
                      </a:lnTo>
                      <a:lnTo>
                        <a:pt x="115" y="662"/>
                      </a:lnTo>
                      <a:lnTo>
                        <a:pt x="123" y="713"/>
                      </a:lnTo>
                      <a:lnTo>
                        <a:pt x="129" y="766"/>
                      </a:lnTo>
                      <a:lnTo>
                        <a:pt x="134" y="808"/>
                      </a:lnTo>
                      <a:lnTo>
                        <a:pt x="135" y="850"/>
                      </a:lnTo>
                      <a:lnTo>
                        <a:pt x="137" y="885"/>
                      </a:lnTo>
                      <a:lnTo>
                        <a:pt x="140" y="932"/>
                      </a:lnTo>
                      <a:lnTo>
                        <a:pt x="142" y="979"/>
                      </a:lnTo>
                      <a:lnTo>
                        <a:pt x="140" y="1023"/>
                      </a:lnTo>
                      <a:lnTo>
                        <a:pt x="141" y="1076"/>
                      </a:lnTo>
                      <a:lnTo>
                        <a:pt x="143" y="1107"/>
                      </a:lnTo>
                      <a:lnTo>
                        <a:pt x="141" y="1133"/>
                      </a:lnTo>
                      <a:lnTo>
                        <a:pt x="139" y="1165"/>
                      </a:lnTo>
                      <a:lnTo>
                        <a:pt x="140" y="1188"/>
                      </a:lnTo>
                      <a:lnTo>
                        <a:pt x="146" y="1203"/>
                      </a:lnTo>
                      <a:lnTo>
                        <a:pt x="154" y="1217"/>
                      </a:lnTo>
                      <a:lnTo>
                        <a:pt x="166" y="1229"/>
                      </a:lnTo>
                      <a:lnTo>
                        <a:pt x="184" y="1237"/>
                      </a:lnTo>
                      <a:lnTo>
                        <a:pt x="202" y="1243"/>
                      </a:lnTo>
                      <a:lnTo>
                        <a:pt x="223" y="1249"/>
                      </a:lnTo>
                      <a:lnTo>
                        <a:pt x="252" y="1255"/>
                      </a:lnTo>
                      <a:lnTo>
                        <a:pt x="280" y="1256"/>
                      </a:lnTo>
                      <a:lnTo>
                        <a:pt x="307" y="1258"/>
                      </a:lnTo>
                      <a:lnTo>
                        <a:pt x="332" y="1259"/>
                      </a:lnTo>
                      <a:lnTo>
                        <a:pt x="354" y="1257"/>
                      </a:lnTo>
                      <a:lnTo>
                        <a:pt x="373" y="1254"/>
                      </a:lnTo>
                      <a:lnTo>
                        <a:pt x="392" y="1247"/>
                      </a:lnTo>
                      <a:lnTo>
                        <a:pt x="405" y="1240"/>
                      </a:lnTo>
                      <a:lnTo>
                        <a:pt x="417" y="1232"/>
                      </a:lnTo>
                      <a:lnTo>
                        <a:pt x="426" y="1222"/>
                      </a:lnTo>
                      <a:lnTo>
                        <a:pt x="428" y="1212"/>
                      </a:lnTo>
                      <a:lnTo>
                        <a:pt x="426" y="1179"/>
                      </a:lnTo>
                      <a:lnTo>
                        <a:pt x="424" y="1148"/>
                      </a:lnTo>
                      <a:lnTo>
                        <a:pt x="426" y="1106"/>
                      </a:lnTo>
                      <a:lnTo>
                        <a:pt x="429" y="1074"/>
                      </a:lnTo>
                      <a:lnTo>
                        <a:pt x="432" y="1045"/>
                      </a:lnTo>
                      <a:lnTo>
                        <a:pt x="430" y="1017"/>
                      </a:lnTo>
                      <a:lnTo>
                        <a:pt x="428" y="979"/>
                      </a:lnTo>
                      <a:lnTo>
                        <a:pt x="427" y="952"/>
                      </a:lnTo>
                      <a:lnTo>
                        <a:pt x="425" y="922"/>
                      </a:lnTo>
                      <a:lnTo>
                        <a:pt x="419" y="894"/>
                      </a:lnTo>
                      <a:lnTo>
                        <a:pt x="414" y="863"/>
                      </a:lnTo>
                      <a:lnTo>
                        <a:pt x="413" y="825"/>
                      </a:lnTo>
                      <a:lnTo>
                        <a:pt x="411" y="794"/>
                      </a:lnTo>
                      <a:lnTo>
                        <a:pt x="410" y="755"/>
                      </a:lnTo>
                      <a:lnTo>
                        <a:pt x="408" y="715"/>
                      </a:lnTo>
                      <a:lnTo>
                        <a:pt x="404" y="674"/>
                      </a:lnTo>
                      <a:lnTo>
                        <a:pt x="399" y="628"/>
                      </a:lnTo>
                      <a:lnTo>
                        <a:pt x="395" y="584"/>
                      </a:lnTo>
                      <a:lnTo>
                        <a:pt x="391" y="543"/>
                      </a:lnTo>
                      <a:lnTo>
                        <a:pt x="387" y="512"/>
                      </a:lnTo>
                      <a:lnTo>
                        <a:pt x="382" y="477"/>
                      </a:lnTo>
                      <a:lnTo>
                        <a:pt x="377" y="444"/>
                      </a:lnTo>
                      <a:lnTo>
                        <a:pt x="372" y="407"/>
                      </a:lnTo>
                      <a:lnTo>
                        <a:pt x="365" y="368"/>
                      </a:lnTo>
                      <a:lnTo>
                        <a:pt x="359" y="326"/>
                      </a:lnTo>
                      <a:lnTo>
                        <a:pt x="353" y="290"/>
                      </a:lnTo>
                      <a:lnTo>
                        <a:pt x="343" y="243"/>
                      </a:lnTo>
                      <a:lnTo>
                        <a:pt x="333" y="199"/>
                      </a:lnTo>
                      <a:lnTo>
                        <a:pt x="323" y="144"/>
                      </a:lnTo>
                      <a:lnTo>
                        <a:pt x="309" y="85"/>
                      </a:lnTo>
                      <a:lnTo>
                        <a:pt x="298" y="39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000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27055" name="Group 431"/>
                <p:cNvGrpSpPr>
                  <a:grpSpLocks/>
                </p:cNvGrpSpPr>
                <p:nvPr/>
              </p:nvGrpSpPr>
              <p:grpSpPr bwMode="auto">
                <a:xfrm>
                  <a:off x="3689" y="1332"/>
                  <a:ext cx="87" cy="251"/>
                  <a:chOff x="3689" y="1332"/>
                  <a:chExt cx="87" cy="251"/>
                </a:xfrm>
              </p:grpSpPr>
              <p:grpSp>
                <p:nvGrpSpPr>
                  <p:cNvPr id="27056" name="Group 432"/>
                  <p:cNvGrpSpPr>
                    <a:grpSpLocks/>
                  </p:cNvGrpSpPr>
                  <p:nvPr/>
                </p:nvGrpSpPr>
                <p:grpSpPr bwMode="auto">
                  <a:xfrm>
                    <a:off x="3689" y="1332"/>
                    <a:ext cx="87" cy="251"/>
                    <a:chOff x="3689" y="1332"/>
                    <a:chExt cx="87" cy="251"/>
                  </a:xfrm>
                </p:grpSpPr>
                <p:grpSp>
                  <p:nvGrpSpPr>
                    <p:cNvPr id="27057" name="Group 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9" y="1332"/>
                      <a:ext cx="87" cy="251"/>
                      <a:chOff x="3689" y="1332"/>
                      <a:chExt cx="87" cy="251"/>
                    </a:xfrm>
                  </p:grpSpPr>
                  <p:sp>
                    <p:nvSpPr>
                      <p:cNvPr id="27058" name="Freeform 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9" y="1336"/>
                        <a:ext cx="38" cy="2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74"/>
                          </a:cxn>
                          <a:cxn ang="0">
                            <a:pos x="43" y="29"/>
                          </a:cxn>
                          <a:cxn ang="0">
                            <a:pos x="0" y="0"/>
                          </a:cxn>
                          <a:cxn ang="0">
                            <a:pos x="3" y="31"/>
                          </a:cxn>
                          <a:cxn ang="0">
                            <a:pos x="10" y="64"/>
                          </a:cxn>
                          <a:cxn ang="0">
                            <a:pos x="16" y="99"/>
                          </a:cxn>
                          <a:cxn ang="0">
                            <a:pos x="23" y="140"/>
                          </a:cxn>
                          <a:cxn ang="0">
                            <a:pos x="32" y="189"/>
                          </a:cxn>
                          <a:cxn ang="0">
                            <a:pos x="43" y="235"/>
                          </a:cxn>
                          <a:cxn ang="0">
                            <a:pos x="51" y="274"/>
                          </a:cxn>
                          <a:cxn ang="0">
                            <a:pos x="59" y="312"/>
                          </a:cxn>
                          <a:cxn ang="0">
                            <a:pos x="68" y="353"/>
                          </a:cxn>
                          <a:cxn ang="0">
                            <a:pos x="78" y="398"/>
                          </a:cxn>
                          <a:cxn ang="0">
                            <a:pos x="86" y="445"/>
                          </a:cxn>
                          <a:cxn ang="0">
                            <a:pos x="96" y="496"/>
                          </a:cxn>
                          <a:cxn ang="0">
                            <a:pos x="101" y="524"/>
                          </a:cxn>
                          <a:cxn ang="0">
                            <a:pos x="106" y="560"/>
                          </a:cxn>
                          <a:cxn ang="0">
                            <a:pos x="111" y="603"/>
                          </a:cxn>
                          <a:cxn ang="0">
                            <a:pos x="115" y="643"/>
                          </a:cxn>
                          <a:cxn ang="0">
                            <a:pos x="123" y="694"/>
                          </a:cxn>
                          <a:cxn ang="0">
                            <a:pos x="129" y="747"/>
                          </a:cxn>
                          <a:cxn ang="0">
                            <a:pos x="134" y="789"/>
                          </a:cxn>
                          <a:cxn ang="0">
                            <a:pos x="135" y="831"/>
                          </a:cxn>
                          <a:cxn ang="0">
                            <a:pos x="137" y="866"/>
                          </a:cxn>
                          <a:cxn ang="0">
                            <a:pos x="140" y="911"/>
                          </a:cxn>
                          <a:cxn ang="0">
                            <a:pos x="142" y="960"/>
                          </a:cxn>
                          <a:cxn ang="0">
                            <a:pos x="140" y="1004"/>
                          </a:cxn>
                          <a:cxn ang="0">
                            <a:pos x="141" y="1057"/>
                          </a:cxn>
                          <a:cxn ang="0">
                            <a:pos x="143" y="1088"/>
                          </a:cxn>
                          <a:cxn ang="0">
                            <a:pos x="141" y="1114"/>
                          </a:cxn>
                          <a:cxn ang="0">
                            <a:pos x="139" y="1146"/>
                          </a:cxn>
                          <a:cxn ang="0">
                            <a:pos x="140" y="1169"/>
                          </a:cxn>
                          <a:cxn ang="0">
                            <a:pos x="144" y="1184"/>
                          </a:cxn>
                          <a:cxn ang="0">
                            <a:pos x="153" y="1198"/>
                          </a:cxn>
                          <a:cxn ang="0">
                            <a:pos x="165" y="1210"/>
                          </a:cxn>
                          <a:cxn ang="0">
                            <a:pos x="171" y="1179"/>
                          </a:cxn>
                          <a:cxn ang="0">
                            <a:pos x="175" y="1143"/>
                          </a:cxn>
                          <a:cxn ang="0">
                            <a:pos x="178" y="1104"/>
                          </a:cxn>
                          <a:cxn ang="0">
                            <a:pos x="182" y="1059"/>
                          </a:cxn>
                          <a:cxn ang="0">
                            <a:pos x="188" y="1004"/>
                          </a:cxn>
                          <a:cxn ang="0">
                            <a:pos x="191" y="941"/>
                          </a:cxn>
                          <a:cxn ang="0">
                            <a:pos x="185" y="886"/>
                          </a:cxn>
                          <a:cxn ang="0">
                            <a:pos x="184" y="829"/>
                          </a:cxn>
                          <a:cxn ang="0">
                            <a:pos x="178" y="768"/>
                          </a:cxn>
                          <a:cxn ang="0">
                            <a:pos x="171" y="715"/>
                          </a:cxn>
                          <a:cxn ang="0">
                            <a:pos x="166" y="665"/>
                          </a:cxn>
                          <a:cxn ang="0">
                            <a:pos x="162" y="620"/>
                          </a:cxn>
                          <a:cxn ang="0">
                            <a:pos x="158" y="575"/>
                          </a:cxn>
                          <a:cxn ang="0">
                            <a:pos x="155" y="537"/>
                          </a:cxn>
                          <a:cxn ang="0">
                            <a:pos x="153" y="496"/>
                          </a:cxn>
                          <a:cxn ang="0">
                            <a:pos x="147" y="451"/>
                          </a:cxn>
                          <a:cxn ang="0">
                            <a:pos x="141" y="401"/>
                          </a:cxn>
                          <a:cxn ang="0">
                            <a:pos x="128" y="359"/>
                          </a:cxn>
                          <a:cxn ang="0">
                            <a:pos x="116" y="315"/>
                          </a:cxn>
                          <a:cxn ang="0">
                            <a:pos x="106" y="279"/>
                          </a:cxn>
                          <a:cxn ang="0">
                            <a:pos x="99" y="244"/>
                          </a:cxn>
                          <a:cxn ang="0">
                            <a:pos x="93" y="204"/>
                          </a:cxn>
                          <a:cxn ang="0">
                            <a:pos x="87" y="164"/>
                          </a:cxn>
                          <a:cxn ang="0">
                            <a:pos x="73" y="119"/>
                          </a:cxn>
                          <a:cxn ang="0">
                            <a:pos x="58" y="74"/>
                          </a:cxn>
                        </a:cxnLst>
                        <a:rect l="0" t="0" r="r" b="b"/>
                        <a:pathLst>
                          <a:path w="191" h="1210">
                            <a:moveTo>
                              <a:pt x="58" y="74"/>
                            </a:moveTo>
                            <a:lnTo>
                              <a:pt x="43" y="29"/>
                            </a:lnTo>
                            <a:lnTo>
                              <a:pt x="0" y="0"/>
                            </a:lnTo>
                            <a:lnTo>
                              <a:pt x="3" y="31"/>
                            </a:lnTo>
                            <a:lnTo>
                              <a:pt x="10" y="64"/>
                            </a:lnTo>
                            <a:lnTo>
                              <a:pt x="16" y="99"/>
                            </a:lnTo>
                            <a:lnTo>
                              <a:pt x="23" y="140"/>
                            </a:lnTo>
                            <a:lnTo>
                              <a:pt x="32" y="189"/>
                            </a:lnTo>
                            <a:lnTo>
                              <a:pt x="43" y="235"/>
                            </a:lnTo>
                            <a:lnTo>
                              <a:pt x="51" y="274"/>
                            </a:lnTo>
                            <a:lnTo>
                              <a:pt x="59" y="312"/>
                            </a:lnTo>
                            <a:lnTo>
                              <a:pt x="68" y="353"/>
                            </a:lnTo>
                            <a:lnTo>
                              <a:pt x="78" y="398"/>
                            </a:lnTo>
                            <a:lnTo>
                              <a:pt x="86" y="445"/>
                            </a:lnTo>
                            <a:lnTo>
                              <a:pt x="96" y="496"/>
                            </a:lnTo>
                            <a:lnTo>
                              <a:pt x="101" y="524"/>
                            </a:lnTo>
                            <a:lnTo>
                              <a:pt x="106" y="560"/>
                            </a:lnTo>
                            <a:lnTo>
                              <a:pt x="111" y="603"/>
                            </a:lnTo>
                            <a:lnTo>
                              <a:pt x="115" y="643"/>
                            </a:lnTo>
                            <a:lnTo>
                              <a:pt x="123" y="694"/>
                            </a:lnTo>
                            <a:lnTo>
                              <a:pt x="129" y="747"/>
                            </a:lnTo>
                            <a:lnTo>
                              <a:pt x="134" y="789"/>
                            </a:lnTo>
                            <a:lnTo>
                              <a:pt x="135" y="831"/>
                            </a:lnTo>
                            <a:lnTo>
                              <a:pt x="137" y="866"/>
                            </a:lnTo>
                            <a:lnTo>
                              <a:pt x="140" y="911"/>
                            </a:lnTo>
                            <a:lnTo>
                              <a:pt x="142" y="960"/>
                            </a:lnTo>
                            <a:lnTo>
                              <a:pt x="140" y="1004"/>
                            </a:lnTo>
                            <a:lnTo>
                              <a:pt x="141" y="1057"/>
                            </a:lnTo>
                            <a:lnTo>
                              <a:pt x="143" y="1088"/>
                            </a:lnTo>
                            <a:lnTo>
                              <a:pt x="141" y="1114"/>
                            </a:lnTo>
                            <a:lnTo>
                              <a:pt x="139" y="1146"/>
                            </a:lnTo>
                            <a:lnTo>
                              <a:pt x="140" y="1169"/>
                            </a:lnTo>
                            <a:lnTo>
                              <a:pt x="144" y="1184"/>
                            </a:lnTo>
                            <a:lnTo>
                              <a:pt x="153" y="1198"/>
                            </a:lnTo>
                            <a:lnTo>
                              <a:pt x="165" y="1210"/>
                            </a:lnTo>
                            <a:lnTo>
                              <a:pt x="171" y="1179"/>
                            </a:lnTo>
                            <a:lnTo>
                              <a:pt x="175" y="1143"/>
                            </a:lnTo>
                            <a:lnTo>
                              <a:pt x="178" y="1104"/>
                            </a:lnTo>
                            <a:lnTo>
                              <a:pt x="182" y="1059"/>
                            </a:lnTo>
                            <a:lnTo>
                              <a:pt x="188" y="1004"/>
                            </a:lnTo>
                            <a:lnTo>
                              <a:pt x="191" y="941"/>
                            </a:lnTo>
                            <a:lnTo>
                              <a:pt x="185" y="886"/>
                            </a:lnTo>
                            <a:lnTo>
                              <a:pt x="184" y="829"/>
                            </a:lnTo>
                            <a:lnTo>
                              <a:pt x="178" y="768"/>
                            </a:lnTo>
                            <a:lnTo>
                              <a:pt x="171" y="715"/>
                            </a:lnTo>
                            <a:lnTo>
                              <a:pt x="166" y="665"/>
                            </a:lnTo>
                            <a:lnTo>
                              <a:pt x="162" y="620"/>
                            </a:lnTo>
                            <a:lnTo>
                              <a:pt x="158" y="575"/>
                            </a:lnTo>
                            <a:lnTo>
                              <a:pt x="155" y="537"/>
                            </a:lnTo>
                            <a:lnTo>
                              <a:pt x="153" y="496"/>
                            </a:lnTo>
                            <a:lnTo>
                              <a:pt x="147" y="451"/>
                            </a:lnTo>
                            <a:lnTo>
                              <a:pt x="141" y="401"/>
                            </a:lnTo>
                            <a:lnTo>
                              <a:pt x="128" y="359"/>
                            </a:lnTo>
                            <a:lnTo>
                              <a:pt x="116" y="315"/>
                            </a:lnTo>
                            <a:lnTo>
                              <a:pt x="106" y="279"/>
                            </a:lnTo>
                            <a:lnTo>
                              <a:pt x="99" y="244"/>
                            </a:lnTo>
                            <a:lnTo>
                              <a:pt x="93" y="204"/>
                            </a:lnTo>
                            <a:lnTo>
                              <a:pt x="87" y="164"/>
                            </a:lnTo>
                            <a:lnTo>
                              <a:pt x="73" y="119"/>
                            </a:lnTo>
                            <a:lnTo>
                              <a:pt x="58" y="74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27059" name="Freeform 4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36" y="1332"/>
                        <a:ext cx="40" cy="2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0"/>
                          </a:cxn>
                          <a:cxn ang="0">
                            <a:pos x="30" y="82"/>
                          </a:cxn>
                          <a:cxn ang="0">
                            <a:pos x="43" y="156"/>
                          </a:cxn>
                          <a:cxn ang="0">
                            <a:pos x="64" y="252"/>
                          </a:cxn>
                          <a:cxn ang="0">
                            <a:pos x="83" y="351"/>
                          </a:cxn>
                          <a:cxn ang="0">
                            <a:pos x="97" y="449"/>
                          </a:cxn>
                          <a:cxn ang="0">
                            <a:pos x="116" y="542"/>
                          </a:cxn>
                          <a:cxn ang="0">
                            <a:pos x="119" y="641"/>
                          </a:cxn>
                          <a:cxn ang="0">
                            <a:pos x="126" y="739"/>
                          </a:cxn>
                          <a:cxn ang="0">
                            <a:pos x="133" y="867"/>
                          </a:cxn>
                          <a:cxn ang="0">
                            <a:pos x="148" y="975"/>
                          </a:cxn>
                          <a:cxn ang="0">
                            <a:pos x="150" y="1068"/>
                          </a:cxn>
                          <a:cxn ang="0">
                            <a:pos x="145" y="1175"/>
                          </a:cxn>
                          <a:cxn ang="0">
                            <a:pos x="140" y="1254"/>
                          </a:cxn>
                          <a:cxn ang="0">
                            <a:pos x="171" y="1240"/>
                          </a:cxn>
                          <a:cxn ang="0">
                            <a:pos x="192" y="1222"/>
                          </a:cxn>
                          <a:cxn ang="0">
                            <a:pos x="192" y="1179"/>
                          </a:cxn>
                          <a:cxn ang="0">
                            <a:pos x="192" y="1106"/>
                          </a:cxn>
                          <a:cxn ang="0">
                            <a:pos x="198" y="1045"/>
                          </a:cxn>
                          <a:cxn ang="0">
                            <a:pos x="194" y="979"/>
                          </a:cxn>
                          <a:cxn ang="0">
                            <a:pos x="191" y="922"/>
                          </a:cxn>
                          <a:cxn ang="0">
                            <a:pos x="180" y="863"/>
                          </a:cxn>
                          <a:cxn ang="0">
                            <a:pos x="177" y="794"/>
                          </a:cxn>
                          <a:cxn ang="0">
                            <a:pos x="174" y="715"/>
                          </a:cxn>
                          <a:cxn ang="0">
                            <a:pos x="165" y="628"/>
                          </a:cxn>
                          <a:cxn ang="0">
                            <a:pos x="157" y="543"/>
                          </a:cxn>
                          <a:cxn ang="0">
                            <a:pos x="149" y="477"/>
                          </a:cxn>
                          <a:cxn ang="0">
                            <a:pos x="139" y="407"/>
                          </a:cxn>
                          <a:cxn ang="0">
                            <a:pos x="126" y="326"/>
                          </a:cxn>
                          <a:cxn ang="0">
                            <a:pos x="110" y="243"/>
                          </a:cxn>
                          <a:cxn ang="0">
                            <a:pos x="90" y="144"/>
                          </a:cxn>
                          <a:cxn ang="0">
                            <a:pos x="64" y="39"/>
                          </a:cxn>
                        </a:cxnLst>
                        <a:rect l="0" t="0" r="r" b="b"/>
                        <a:pathLst>
                          <a:path w="198" h="1254">
                            <a:moveTo>
                              <a:pt x="51" y="0"/>
                            </a:moveTo>
                            <a:lnTo>
                              <a:pt x="0" y="40"/>
                            </a:lnTo>
                            <a:lnTo>
                              <a:pt x="17" y="60"/>
                            </a:lnTo>
                            <a:lnTo>
                              <a:pt x="30" y="82"/>
                            </a:lnTo>
                            <a:lnTo>
                              <a:pt x="37" y="112"/>
                            </a:lnTo>
                            <a:lnTo>
                              <a:pt x="43" y="156"/>
                            </a:lnTo>
                            <a:lnTo>
                              <a:pt x="52" y="198"/>
                            </a:lnTo>
                            <a:lnTo>
                              <a:pt x="64" y="252"/>
                            </a:lnTo>
                            <a:lnTo>
                              <a:pt x="73" y="305"/>
                            </a:lnTo>
                            <a:lnTo>
                              <a:pt x="83" y="351"/>
                            </a:lnTo>
                            <a:lnTo>
                              <a:pt x="90" y="403"/>
                            </a:lnTo>
                            <a:lnTo>
                              <a:pt x="97" y="449"/>
                            </a:lnTo>
                            <a:lnTo>
                              <a:pt x="107" y="500"/>
                            </a:lnTo>
                            <a:lnTo>
                              <a:pt x="116" y="542"/>
                            </a:lnTo>
                            <a:lnTo>
                              <a:pt x="123" y="592"/>
                            </a:lnTo>
                            <a:lnTo>
                              <a:pt x="119" y="641"/>
                            </a:lnTo>
                            <a:lnTo>
                              <a:pt x="123" y="684"/>
                            </a:lnTo>
                            <a:lnTo>
                              <a:pt x="126" y="739"/>
                            </a:lnTo>
                            <a:lnTo>
                              <a:pt x="128" y="800"/>
                            </a:lnTo>
                            <a:lnTo>
                              <a:pt x="133" y="867"/>
                            </a:lnTo>
                            <a:lnTo>
                              <a:pt x="141" y="931"/>
                            </a:lnTo>
                            <a:lnTo>
                              <a:pt x="148" y="975"/>
                            </a:lnTo>
                            <a:lnTo>
                              <a:pt x="148" y="1017"/>
                            </a:lnTo>
                            <a:lnTo>
                              <a:pt x="150" y="1068"/>
                            </a:lnTo>
                            <a:lnTo>
                              <a:pt x="146" y="1127"/>
                            </a:lnTo>
                            <a:lnTo>
                              <a:pt x="145" y="1175"/>
                            </a:lnTo>
                            <a:lnTo>
                              <a:pt x="139" y="1218"/>
                            </a:lnTo>
                            <a:lnTo>
                              <a:pt x="140" y="1254"/>
                            </a:lnTo>
                            <a:lnTo>
                              <a:pt x="159" y="1247"/>
                            </a:lnTo>
                            <a:lnTo>
                              <a:pt x="171" y="1240"/>
                            </a:lnTo>
                            <a:lnTo>
                              <a:pt x="183" y="1232"/>
                            </a:lnTo>
                            <a:lnTo>
                              <a:pt x="192" y="1222"/>
                            </a:lnTo>
                            <a:lnTo>
                              <a:pt x="194" y="1212"/>
                            </a:lnTo>
                            <a:lnTo>
                              <a:pt x="192" y="1179"/>
                            </a:lnTo>
                            <a:lnTo>
                              <a:pt x="190" y="1148"/>
                            </a:lnTo>
                            <a:lnTo>
                              <a:pt x="192" y="1106"/>
                            </a:lnTo>
                            <a:lnTo>
                              <a:pt x="195" y="1074"/>
                            </a:lnTo>
                            <a:lnTo>
                              <a:pt x="198" y="1045"/>
                            </a:lnTo>
                            <a:lnTo>
                              <a:pt x="196" y="1017"/>
                            </a:lnTo>
                            <a:lnTo>
                              <a:pt x="194" y="979"/>
                            </a:lnTo>
                            <a:lnTo>
                              <a:pt x="193" y="952"/>
                            </a:lnTo>
                            <a:lnTo>
                              <a:pt x="191" y="922"/>
                            </a:lnTo>
                            <a:lnTo>
                              <a:pt x="185" y="894"/>
                            </a:lnTo>
                            <a:lnTo>
                              <a:pt x="180" y="863"/>
                            </a:lnTo>
                            <a:lnTo>
                              <a:pt x="179" y="825"/>
                            </a:lnTo>
                            <a:lnTo>
                              <a:pt x="177" y="794"/>
                            </a:lnTo>
                            <a:lnTo>
                              <a:pt x="176" y="755"/>
                            </a:lnTo>
                            <a:lnTo>
                              <a:pt x="174" y="715"/>
                            </a:lnTo>
                            <a:lnTo>
                              <a:pt x="170" y="674"/>
                            </a:lnTo>
                            <a:lnTo>
                              <a:pt x="165" y="628"/>
                            </a:lnTo>
                            <a:lnTo>
                              <a:pt x="161" y="584"/>
                            </a:lnTo>
                            <a:lnTo>
                              <a:pt x="157" y="543"/>
                            </a:lnTo>
                            <a:lnTo>
                              <a:pt x="153" y="512"/>
                            </a:lnTo>
                            <a:lnTo>
                              <a:pt x="149" y="477"/>
                            </a:lnTo>
                            <a:lnTo>
                              <a:pt x="145" y="444"/>
                            </a:lnTo>
                            <a:lnTo>
                              <a:pt x="139" y="407"/>
                            </a:lnTo>
                            <a:lnTo>
                              <a:pt x="133" y="368"/>
                            </a:lnTo>
                            <a:lnTo>
                              <a:pt x="126" y="326"/>
                            </a:lnTo>
                            <a:lnTo>
                              <a:pt x="120" y="290"/>
                            </a:lnTo>
                            <a:lnTo>
                              <a:pt x="110" y="243"/>
                            </a:lnTo>
                            <a:lnTo>
                              <a:pt x="100" y="199"/>
                            </a:lnTo>
                            <a:lnTo>
                              <a:pt x="90" y="144"/>
                            </a:lnTo>
                            <a:lnTo>
                              <a:pt x="76" y="85"/>
                            </a:lnTo>
                            <a:lnTo>
                              <a:pt x="64" y="39"/>
                            </a:lnTo>
                            <a:lnTo>
                              <a:pt x="51" y="0"/>
                            </a:lnTo>
                            <a:close/>
                          </a:path>
                        </a:pathLst>
                      </a:custGeom>
                      <a:solidFill>
                        <a:srgbClr val="00004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/>
                      </a:p>
                    </p:txBody>
                  </p:sp>
                </p:grpSp>
                <p:sp>
                  <p:nvSpPr>
                    <p:cNvPr id="27060" name="Freeform 436"/>
                    <p:cNvSpPr>
                      <a:spLocks/>
                    </p:cNvSpPr>
                    <p:nvPr/>
                  </p:nvSpPr>
                  <p:spPr bwMode="auto">
                    <a:xfrm>
                      <a:off x="3698" y="1342"/>
                      <a:ext cx="43" cy="2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81" y="60"/>
                        </a:cxn>
                        <a:cxn ang="0">
                          <a:pos x="95" y="116"/>
                        </a:cxn>
                        <a:cxn ang="0">
                          <a:pos x="113" y="166"/>
                        </a:cxn>
                        <a:cxn ang="0">
                          <a:pos x="131" y="228"/>
                        </a:cxn>
                        <a:cxn ang="0">
                          <a:pos x="142" y="295"/>
                        </a:cxn>
                        <a:cxn ang="0">
                          <a:pos x="158" y="368"/>
                        </a:cxn>
                        <a:cxn ang="0">
                          <a:pos x="172" y="427"/>
                        </a:cxn>
                        <a:cxn ang="0">
                          <a:pos x="183" y="474"/>
                        </a:cxn>
                        <a:cxn ang="0">
                          <a:pos x="188" y="529"/>
                        </a:cxn>
                        <a:cxn ang="0">
                          <a:pos x="195" y="603"/>
                        </a:cxn>
                        <a:cxn ang="0">
                          <a:pos x="204" y="676"/>
                        </a:cxn>
                        <a:cxn ang="0">
                          <a:pos x="211" y="743"/>
                        </a:cxn>
                        <a:cxn ang="0">
                          <a:pos x="216" y="834"/>
                        </a:cxn>
                        <a:cxn ang="0">
                          <a:pos x="217" y="906"/>
                        </a:cxn>
                        <a:cxn ang="0">
                          <a:pos x="214" y="989"/>
                        </a:cxn>
                        <a:cxn ang="0">
                          <a:pos x="213" y="1068"/>
                        </a:cxn>
                        <a:cxn ang="0">
                          <a:pos x="209" y="1132"/>
                        </a:cxn>
                        <a:cxn ang="0">
                          <a:pos x="202" y="1172"/>
                        </a:cxn>
                        <a:cxn ang="0">
                          <a:pos x="207" y="1206"/>
                        </a:cxn>
                        <a:cxn ang="0">
                          <a:pos x="161" y="1195"/>
                        </a:cxn>
                        <a:cxn ang="0">
                          <a:pos x="123" y="1180"/>
                        </a:cxn>
                        <a:cxn ang="0">
                          <a:pos x="133" y="1113"/>
                        </a:cxn>
                        <a:cxn ang="0">
                          <a:pos x="140" y="1029"/>
                        </a:cxn>
                        <a:cxn ang="0">
                          <a:pos x="149" y="911"/>
                        </a:cxn>
                        <a:cxn ang="0">
                          <a:pos x="142" y="799"/>
                        </a:cxn>
                        <a:cxn ang="0">
                          <a:pos x="130" y="686"/>
                        </a:cxn>
                        <a:cxn ang="0">
                          <a:pos x="120" y="590"/>
                        </a:cxn>
                        <a:cxn ang="0">
                          <a:pos x="113" y="507"/>
                        </a:cxn>
                        <a:cxn ang="0">
                          <a:pos x="105" y="421"/>
                        </a:cxn>
                        <a:cxn ang="0">
                          <a:pos x="85" y="329"/>
                        </a:cxn>
                        <a:cxn ang="0">
                          <a:pos x="63" y="249"/>
                        </a:cxn>
                        <a:cxn ang="0">
                          <a:pos x="51" y="174"/>
                        </a:cxn>
                        <a:cxn ang="0">
                          <a:pos x="31" y="89"/>
                        </a:cxn>
                      </a:cxnLst>
                      <a:rect l="0" t="0" r="r" b="b"/>
                      <a:pathLst>
                        <a:path w="217" h="1206">
                          <a:moveTo>
                            <a:pt x="16" y="44"/>
                          </a:moveTo>
                          <a:lnTo>
                            <a:pt x="0" y="0"/>
                          </a:lnTo>
                          <a:lnTo>
                            <a:pt x="77" y="29"/>
                          </a:lnTo>
                          <a:lnTo>
                            <a:pt x="81" y="60"/>
                          </a:lnTo>
                          <a:lnTo>
                            <a:pt x="86" y="86"/>
                          </a:lnTo>
                          <a:lnTo>
                            <a:pt x="95" y="116"/>
                          </a:lnTo>
                          <a:lnTo>
                            <a:pt x="104" y="140"/>
                          </a:lnTo>
                          <a:lnTo>
                            <a:pt x="113" y="166"/>
                          </a:lnTo>
                          <a:lnTo>
                            <a:pt x="124" y="198"/>
                          </a:lnTo>
                          <a:lnTo>
                            <a:pt x="131" y="228"/>
                          </a:lnTo>
                          <a:lnTo>
                            <a:pt x="136" y="261"/>
                          </a:lnTo>
                          <a:lnTo>
                            <a:pt x="142" y="295"/>
                          </a:lnTo>
                          <a:lnTo>
                            <a:pt x="148" y="331"/>
                          </a:lnTo>
                          <a:lnTo>
                            <a:pt x="158" y="368"/>
                          </a:lnTo>
                          <a:lnTo>
                            <a:pt x="163" y="395"/>
                          </a:lnTo>
                          <a:lnTo>
                            <a:pt x="172" y="427"/>
                          </a:lnTo>
                          <a:lnTo>
                            <a:pt x="178" y="450"/>
                          </a:lnTo>
                          <a:lnTo>
                            <a:pt x="183" y="474"/>
                          </a:lnTo>
                          <a:lnTo>
                            <a:pt x="186" y="502"/>
                          </a:lnTo>
                          <a:lnTo>
                            <a:pt x="188" y="529"/>
                          </a:lnTo>
                          <a:lnTo>
                            <a:pt x="190" y="562"/>
                          </a:lnTo>
                          <a:lnTo>
                            <a:pt x="195" y="603"/>
                          </a:lnTo>
                          <a:lnTo>
                            <a:pt x="200" y="638"/>
                          </a:lnTo>
                          <a:lnTo>
                            <a:pt x="204" y="676"/>
                          </a:lnTo>
                          <a:lnTo>
                            <a:pt x="209" y="711"/>
                          </a:lnTo>
                          <a:lnTo>
                            <a:pt x="211" y="743"/>
                          </a:lnTo>
                          <a:lnTo>
                            <a:pt x="215" y="796"/>
                          </a:lnTo>
                          <a:lnTo>
                            <a:pt x="216" y="834"/>
                          </a:lnTo>
                          <a:lnTo>
                            <a:pt x="216" y="878"/>
                          </a:lnTo>
                          <a:lnTo>
                            <a:pt x="217" y="906"/>
                          </a:lnTo>
                          <a:lnTo>
                            <a:pt x="216" y="945"/>
                          </a:lnTo>
                          <a:lnTo>
                            <a:pt x="214" y="989"/>
                          </a:lnTo>
                          <a:lnTo>
                            <a:pt x="210" y="1025"/>
                          </a:lnTo>
                          <a:lnTo>
                            <a:pt x="213" y="1068"/>
                          </a:lnTo>
                          <a:lnTo>
                            <a:pt x="214" y="1108"/>
                          </a:lnTo>
                          <a:lnTo>
                            <a:pt x="209" y="1132"/>
                          </a:lnTo>
                          <a:lnTo>
                            <a:pt x="206" y="1157"/>
                          </a:lnTo>
                          <a:lnTo>
                            <a:pt x="202" y="1172"/>
                          </a:lnTo>
                          <a:lnTo>
                            <a:pt x="203" y="1191"/>
                          </a:lnTo>
                          <a:lnTo>
                            <a:pt x="207" y="1206"/>
                          </a:lnTo>
                          <a:lnTo>
                            <a:pt x="178" y="1201"/>
                          </a:lnTo>
                          <a:lnTo>
                            <a:pt x="161" y="1195"/>
                          </a:lnTo>
                          <a:lnTo>
                            <a:pt x="141" y="1188"/>
                          </a:lnTo>
                          <a:lnTo>
                            <a:pt x="123" y="1180"/>
                          </a:lnTo>
                          <a:lnTo>
                            <a:pt x="130" y="1149"/>
                          </a:lnTo>
                          <a:lnTo>
                            <a:pt x="133" y="1113"/>
                          </a:lnTo>
                          <a:lnTo>
                            <a:pt x="136" y="1074"/>
                          </a:lnTo>
                          <a:lnTo>
                            <a:pt x="140" y="1029"/>
                          </a:lnTo>
                          <a:lnTo>
                            <a:pt x="146" y="974"/>
                          </a:lnTo>
                          <a:lnTo>
                            <a:pt x="149" y="911"/>
                          </a:lnTo>
                          <a:lnTo>
                            <a:pt x="144" y="856"/>
                          </a:lnTo>
                          <a:lnTo>
                            <a:pt x="142" y="799"/>
                          </a:lnTo>
                          <a:lnTo>
                            <a:pt x="136" y="738"/>
                          </a:lnTo>
                          <a:lnTo>
                            <a:pt x="130" y="686"/>
                          </a:lnTo>
                          <a:lnTo>
                            <a:pt x="124" y="635"/>
                          </a:lnTo>
                          <a:lnTo>
                            <a:pt x="120" y="590"/>
                          </a:lnTo>
                          <a:lnTo>
                            <a:pt x="117" y="546"/>
                          </a:lnTo>
                          <a:lnTo>
                            <a:pt x="113" y="507"/>
                          </a:lnTo>
                          <a:lnTo>
                            <a:pt x="111" y="466"/>
                          </a:lnTo>
                          <a:lnTo>
                            <a:pt x="105" y="421"/>
                          </a:lnTo>
                          <a:lnTo>
                            <a:pt x="98" y="371"/>
                          </a:lnTo>
                          <a:lnTo>
                            <a:pt x="85" y="329"/>
                          </a:lnTo>
                          <a:lnTo>
                            <a:pt x="73" y="286"/>
                          </a:lnTo>
                          <a:lnTo>
                            <a:pt x="63" y="249"/>
                          </a:lnTo>
                          <a:lnTo>
                            <a:pt x="56" y="214"/>
                          </a:lnTo>
                          <a:lnTo>
                            <a:pt x="51" y="174"/>
                          </a:lnTo>
                          <a:lnTo>
                            <a:pt x="45" y="134"/>
                          </a:lnTo>
                          <a:lnTo>
                            <a:pt x="31" y="89"/>
                          </a:lnTo>
                          <a:lnTo>
                            <a:pt x="16" y="44"/>
                          </a:lnTo>
                          <a:close/>
                        </a:path>
                      </a:pathLst>
                    </a:custGeom>
                    <a:solidFill>
                      <a:srgbClr val="4040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27061" name="Freeform 437"/>
                  <p:cNvSpPr>
                    <a:spLocks/>
                  </p:cNvSpPr>
                  <p:nvPr/>
                </p:nvSpPr>
                <p:spPr bwMode="auto">
                  <a:xfrm>
                    <a:off x="3728" y="1350"/>
                    <a:ext cx="29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35"/>
                      </a:cxn>
                      <a:cxn ang="0">
                        <a:pos x="27" y="68"/>
                      </a:cxn>
                      <a:cxn ang="0">
                        <a:pos x="39" y="103"/>
                      </a:cxn>
                      <a:cxn ang="0">
                        <a:pos x="50" y="141"/>
                      </a:cxn>
                      <a:cxn ang="0">
                        <a:pos x="57" y="177"/>
                      </a:cxn>
                      <a:cxn ang="0">
                        <a:pos x="66" y="214"/>
                      </a:cxn>
                      <a:cxn ang="0">
                        <a:pos x="74" y="259"/>
                      </a:cxn>
                      <a:cxn ang="0">
                        <a:pos x="83" y="314"/>
                      </a:cxn>
                      <a:cxn ang="0">
                        <a:pos x="93" y="370"/>
                      </a:cxn>
                      <a:cxn ang="0">
                        <a:pos x="99" y="407"/>
                      </a:cxn>
                      <a:cxn ang="0">
                        <a:pos x="107" y="456"/>
                      </a:cxn>
                      <a:cxn ang="0">
                        <a:pos x="113" y="503"/>
                      </a:cxn>
                      <a:cxn ang="0">
                        <a:pos x="117" y="549"/>
                      </a:cxn>
                      <a:cxn ang="0">
                        <a:pos x="120" y="598"/>
                      </a:cxn>
                      <a:cxn ang="0">
                        <a:pos x="123" y="648"/>
                      </a:cxn>
                      <a:cxn ang="0">
                        <a:pos x="126" y="705"/>
                      </a:cxn>
                      <a:cxn ang="0">
                        <a:pos x="131" y="759"/>
                      </a:cxn>
                      <a:cxn ang="0">
                        <a:pos x="135" y="817"/>
                      </a:cxn>
                      <a:cxn ang="0">
                        <a:pos x="138" y="860"/>
                      </a:cxn>
                      <a:cxn ang="0">
                        <a:pos x="143" y="897"/>
                      </a:cxn>
                      <a:cxn ang="0">
                        <a:pos x="146" y="944"/>
                      </a:cxn>
                      <a:cxn ang="0">
                        <a:pos x="145" y="990"/>
                      </a:cxn>
                      <a:cxn ang="0">
                        <a:pos x="142" y="1035"/>
                      </a:cxn>
                      <a:cxn ang="0">
                        <a:pos x="140" y="1088"/>
                      </a:cxn>
                    </a:cxnLst>
                    <a:rect l="0" t="0" r="r" b="b"/>
                    <a:pathLst>
                      <a:path w="146" h="1088">
                        <a:moveTo>
                          <a:pt x="0" y="0"/>
                        </a:moveTo>
                        <a:lnTo>
                          <a:pt x="13" y="35"/>
                        </a:lnTo>
                        <a:lnTo>
                          <a:pt x="27" y="68"/>
                        </a:lnTo>
                        <a:lnTo>
                          <a:pt x="39" y="103"/>
                        </a:lnTo>
                        <a:lnTo>
                          <a:pt x="50" y="141"/>
                        </a:lnTo>
                        <a:lnTo>
                          <a:pt x="57" y="177"/>
                        </a:lnTo>
                        <a:lnTo>
                          <a:pt x="66" y="214"/>
                        </a:lnTo>
                        <a:lnTo>
                          <a:pt x="74" y="259"/>
                        </a:lnTo>
                        <a:lnTo>
                          <a:pt x="83" y="314"/>
                        </a:lnTo>
                        <a:lnTo>
                          <a:pt x="93" y="370"/>
                        </a:lnTo>
                        <a:lnTo>
                          <a:pt x="99" y="407"/>
                        </a:lnTo>
                        <a:lnTo>
                          <a:pt x="107" y="456"/>
                        </a:lnTo>
                        <a:lnTo>
                          <a:pt x="113" y="503"/>
                        </a:lnTo>
                        <a:lnTo>
                          <a:pt x="117" y="549"/>
                        </a:lnTo>
                        <a:lnTo>
                          <a:pt x="120" y="598"/>
                        </a:lnTo>
                        <a:lnTo>
                          <a:pt x="123" y="648"/>
                        </a:lnTo>
                        <a:lnTo>
                          <a:pt x="126" y="705"/>
                        </a:lnTo>
                        <a:lnTo>
                          <a:pt x="131" y="759"/>
                        </a:lnTo>
                        <a:lnTo>
                          <a:pt x="135" y="817"/>
                        </a:lnTo>
                        <a:lnTo>
                          <a:pt x="138" y="860"/>
                        </a:lnTo>
                        <a:lnTo>
                          <a:pt x="143" y="897"/>
                        </a:lnTo>
                        <a:lnTo>
                          <a:pt x="146" y="944"/>
                        </a:lnTo>
                        <a:lnTo>
                          <a:pt x="145" y="990"/>
                        </a:lnTo>
                        <a:lnTo>
                          <a:pt x="142" y="1035"/>
                        </a:lnTo>
                        <a:lnTo>
                          <a:pt x="140" y="1088"/>
                        </a:lnTo>
                      </a:path>
                    </a:pathLst>
                  </a:custGeom>
                  <a:noFill/>
                  <a:ln w="4763">
                    <a:solidFill>
                      <a:srgbClr val="C0C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7062" name="Freeform 438"/>
              <p:cNvSpPr>
                <a:spLocks/>
              </p:cNvSpPr>
              <p:nvPr/>
            </p:nvSpPr>
            <p:spPr bwMode="auto">
              <a:xfrm rot="19198529" flipH="1">
                <a:off x="5372" y="3260"/>
                <a:ext cx="122" cy="33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0" y="83"/>
                  </a:cxn>
                  <a:cxn ang="0">
                    <a:pos x="23" y="159"/>
                  </a:cxn>
                  <a:cxn ang="0">
                    <a:pos x="43" y="254"/>
                  </a:cxn>
                  <a:cxn ang="0">
                    <a:pos x="60" y="331"/>
                  </a:cxn>
                  <a:cxn ang="0">
                    <a:pos x="79" y="417"/>
                  </a:cxn>
                  <a:cxn ang="0">
                    <a:pos x="97" y="515"/>
                  </a:cxn>
                  <a:cxn ang="0">
                    <a:pos x="107" y="579"/>
                  </a:cxn>
                  <a:cxn ang="0">
                    <a:pos x="115" y="662"/>
                  </a:cxn>
                  <a:cxn ang="0">
                    <a:pos x="129" y="766"/>
                  </a:cxn>
                  <a:cxn ang="0">
                    <a:pos x="135" y="850"/>
                  </a:cxn>
                  <a:cxn ang="0">
                    <a:pos x="140" y="932"/>
                  </a:cxn>
                  <a:cxn ang="0">
                    <a:pos x="140" y="1023"/>
                  </a:cxn>
                  <a:cxn ang="0">
                    <a:pos x="143" y="1107"/>
                  </a:cxn>
                  <a:cxn ang="0">
                    <a:pos x="139" y="1165"/>
                  </a:cxn>
                  <a:cxn ang="0">
                    <a:pos x="146" y="1203"/>
                  </a:cxn>
                  <a:cxn ang="0">
                    <a:pos x="166" y="1229"/>
                  </a:cxn>
                  <a:cxn ang="0">
                    <a:pos x="202" y="1243"/>
                  </a:cxn>
                  <a:cxn ang="0">
                    <a:pos x="252" y="1255"/>
                  </a:cxn>
                  <a:cxn ang="0">
                    <a:pos x="307" y="1258"/>
                  </a:cxn>
                  <a:cxn ang="0">
                    <a:pos x="354" y="1257"/>
                  </a:cxn>
                  <a:cxn ang="0">
                    <a:pos x="392" y="1247"/>
                  </a:cxn>
                  <a:cxn ang="0">
                    <a:pos x="417" y="1232"/>
                  </a:cxn>
                  <a:cxn ang="0">
                    <a:pos x="428" y="1212"/>
                  </a:cxn>
                  <a:cxn ang="0">
                    <a:pos x="424" y="1148"/>
                  </a:cxn>
                  <a:cxn ang="0">
                    <a:pos x="429" y="1074"/>
                  </a:cxn>
                  <a:cxn ang="0">
                    <a:pos x="430" y="1017"/>
                  </a:cxn>
                  <a:cxn ang="0">
                    <a:pos x="427" y="952"/>
                  </a:cxn>
                  <a:cxn ang="0">
                    <a:pos x="419" y="894"/>
                  </a:cxn>
                  <a:cxn ang="0">
                    <a:pos x="413" y="825"/>
                  </a:cxn>
                  <a:cxn ang="0">
                    <a:pos x="410" y="755"/>
                  </a:cxn>
                  <a:cxn ang="0">
                    <a:pos x="404" y="674"/>
                  </a:cxn>
                  <a:cxn ang="0">
                    <a:pos x="395" y="584"/>
                  </a:cxn>
                  <a:cxn ang="0">
                    <a:pos x="387" y="512"/>
                  </a:cxn>
                  <a:cxn ang="0">
                    <a:pos x="377" y="444"/>
                  </a:cxn>
                  <a:cxn ang="0">
                    <a:pos x="365" y="368"/>
                  </a:cxn>
                  <a:cxn ang="0">
                    <a:pos x="353" y="290"/>
                  </a:cxn>
                  <a:cxn ang="0">
                    <a:pos x="333" y="199"/>
                  </a:cxn>
                  <a:cxn ang="0">
                    <a:pos x="309" y="85"/>
                  </a:cxn>
                  <a:cxn ang="0">
                    <a:pos x="285" y="0"/>
                  </a:cxn>
                </a:cxnLst>
                <a:rect l="0" t="0" r="r" b="b"/>
                <a:pathLst>
                  <a:path w="432" h="1259">
                    <a:moveTo>
                      <a:pt x="285" y="0"/>
                    </a:moveTo>
                    <a:lnTo>
                      <a:pt x="0" y="19"/>
                    </a:lnTo>
                    <a:lnTo>
                      <a:pt x="3" y="50"/>
                    </a:lnTo>
                    <a:lnTo>
                      <a:pt x="10" y="83"/>
                    </a:lnTo>
                    <a:lnTo>
                      <a:pt x="16" y="119"/>
                    </a:lnTo>
                    <a:lnTo>
                      <a:pt x="23" y="159"/>
                    </a:lnTo>
                    <a:lnTo>
                      <a:pt x="32" y="208"/>
                    </a:lnTo>
                    <a:lnTo>
                      <a:pt x="43" y="254"/>
                    </a:lnTo>
                    <a:lnTo>
                      <a:pt x="52" y="293"/>
                    </a:lnTo>
                    <a:lnTo>
                      <a:pt x="60" y="331"/>
                    </a:lnTo>
                    <a:lnTo>
                      <a:pt x="69" y="372"/>
                    </a:lnTo>
                    <a:lnTo>
                      <a:pt x="79" y="417"/>
                    </a:lnTo>
                    <a:lnTo>
                      <a:pt x="87" y="464"/>
                    </a:lnTo>
                    <a:lnTo>
                      <a:pt x="97" y="515"/>
                    </a:lnTo>
                    <a:lnTo>
                      <a:pt x="102" y="543"/>
                    </a:lnTo>
                    <a:lnTo>
                      <a:pt x="107" y="579"/>
                    </a:lnTo>
                    <a:lnTo>
                      <a:pt x="111" y="623"/>
                    </a:lnTo>
                    <a:lnTo>
                      <a:pt x="115" y="662"/>
                    </a:lnTo>
                    <a:lnTo>
                      <a:pt x="123" y="713"/>
                    </a:lnTo>
                    <a:lnTo>
                      <a:pt x="129" y="766"/>
                    </a:lnTo>
                    <a:lnTo>
                      <a:pt x="134" y="808"/>
                    </a:lnTo>
                    <a:lnTo>
                      <a:pt x="135" y="850"/>
                    </a:lnTo>
                    <a:lnTo>
                      <a:pt x="137" y="885"/>
                    </a:lnTo>
                    <a:lnTo>
                      <a:pt x="140" y="932"/>
                    </a:lnTo>
                    <a:lnTo>
                      <a:pt x="142" y="979"/>
                    </a:lnTo>
                    <a:lnTo>
                      <a:pt x="140" y="1023"/>
                    </a:lnTo>
                    <a:lnTo>
                      <a:pt x="141" y="1076"/>
                    </a:lnTo>
                    <a:lnTo>
                      <a:pt x="143" y="1107"/>
                    </a:lnTo>
                    <a:lnTo>
                      <a:pt x="141" y="1133"/>
                    </a:lnTo>
                    <a:lnTo>
                      <a:pt x="139" y="1165"/>
                    </a:lnTo>
                    <a:lnTo>
                      <a:pt x="140" y="1188"/>
                    </a:lnTo>
                    <a:lnTo>
                      <a:pt x="146" y="1203"/>
                    </a:lnTo>
                    <a:lnTo>
                      <a:pt x="154" y="1217"/>
                    </a:lnTo>
                    <a:lnTo>
                      <a:pt x="166" y="1229"/>
                    </a:lnTo>
                    <a:lnTo>
                      <a:pt x="184" y="1237"/>
                    </a:lnTo>
                    <a:lnTo>
                      <a:pt x="202" y="1243"/>
                    </a:lnTo>
                    <a:lnTo>
                      <a:pt x="223" y="1249"/>
                    </a:lnTo>
                    <a:lnTo>
                      <a:pt x="252" y="1255"/>
                    </a:lnTo>
                    <a:lnTo>
                      <a:pt x="280" y="1256"/>
                    </a:lnTo>
                    <a:lnTo>
                      <a:pt x="307" y="1258"/>
                    </a:lnTo>
                    <a:lnTo>
                      <a:pt x="332" y="1259"/>
                    </a:lnTo>
                    <a:lnTo>
                      <a:pt x="354" y="1257"/>
                    </a:lnTo>
                    <a:lnTo>
                      <a:pt x="373" y="1254"/>
                    </a:lnTo>
                    <a:lnTo>
                      <a:pt x="392" y="1247"/>
                    </a:lnTo>
                    <a:lnTo>
                      <a:pt x="405" y="1240"/>
                    </a:lnTo>
                    <a:lnTo>
                      <a:pt x="417" y="1232"/>
                    </a:lnTo>
                    <a:lnTo>
                      <a:pt x="426" y="1222"/>
                    </a:lnTo>
                    <a:lnTo>
                      <a:pt x="428" y="1212"/>
                    </a:lnTo>
                    <a:lnTo>
                      <a:pt x="426" y="1179"/>
                    </a:lnTo>
                    <a:lnTo>
                      <a:pt x="424" y="1148"/>
                    </a:lnTo>
                    <a:lnTo>
                      <a:pt x="426" y="1106"/>
                    </a:lnTo>
                    <a:lnTo>
                      <a:pt x="429" y="1074"/>
                    </a:lnTo>
                    <a:lnTo>
                      <a:pt x="432" y="1045"/>
                    </a:lnTo>
                    <a:lnTo>
                      <a:pt x="430" y="1017"/>
                    </a:lnTo>
                    <a:lnTo>
                      <a:pt x="428" y="979"/>
                    </a:lnTo>
                    <a:lnTo>
                      <a:pt x="427" y="952"/>
                    </a:lnTo>
                    <a:lnTo>
                      <a:pt x="425" y="922"/>
                    </a:lnTo>
                    <a:lnTo>
                      <a:pt x="419" y="894"/>
                    </a:lnTo>
                    <a:lnTo>
                      <a:pt x="414" y="863"/>
                    </a:lnTo>
                    <a:lnTo>
                      <a:pt x="413" y="825"/>
                    </a:lnTo>
                    <a:lnTo>
                      <a:pt x="411" y="794"/>
                    </a:lnTo>
                    <a:lnTo>
                      <a:pt x="410" y="755"/>
                    </a:lnTo>
                    <a:lnTo>
                      <a:pt x="408" y="715"/>
                    </a:lnTo>
                    <a:lnTo>
                      <a:pt x="404" y="674"/>
                    </a:lnTo>
                    <a:lnTo>
                      <a:pt x="399" y="628"/>
                    </a:lnTo>
                    <a:lnTo>
                      <a:pt x="395" y="584"/>
                    </a:lnTo>
                    <a:lnTo>
                      <a:pt x="391" y="543"/>
                    </a:lnTo>
                    <a:lnTo>
                      <a:pt x="387" y="512"/>
                    </a:lnTo>
                    <a:lnTo>
                      <a:pt x="382" y="477"/>
                    </a:lnTo>
                    <a:lnTo>
                      <a:pt x="377" y="444"/>
                    </a:lnTo>
                    <a:lnTo>
                      <a:pt x="372" y="407"/>
                    </a:lnTo>
                    <a:lnTo>
                      <a:pt x="365" y="368"/>
                    </a:lnTo>
                    <a:lnTo>
                      <a:pt x="359" y="326"/>
                    </a:lnTo>
                    <a:lnTo>
                      <a:pt x="353" y="290"/>
                    </a:lnTo>
                    <a:lnTo>
                      <a:pt x="343" y="243"/>
                    </a:lnTo>
                    <a:lnTo>
                      <a:pt x="333" y="199"/>
                    </a:lnTo>
                    <a:lnTo>
                      <a:pt x="323" y="144"/>
                    </a:lnTo>
                    <a:lnTo>
                      <a:pt x="309" y="85"/>
                    </a:lnTo>
                    <a:lnTo>
                      <a:pt x="298" y="39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7063" name="Group 439"/>
              <p:cNvGrpSpPr>
                <a:grpSpLocks/>
              </p:cNvGrpSpPr>
              <p:nvPr/>
            </p:nvGrpSpPr>
            <p:grpSpPr bwMode="auto">
              <a:xfrm rot="19198529" flipH="1">
                <a:off x="5371" y="3260"/>
                <a:ext cx="123" cy="331"/>
                <a:chOff x="3689" y="1332"/>
                <a:chExt cx="87" cy="251"/>
              </a:xfrm>
            </p:grpSpPr>
            <p:grpSp>
              <p:nvGrpSpPr>
                <p:cNvPr id="27064" name="Group 440"/>
                <p:cNvGrpSpPr>
                  <a:grpSpLocks/>
                </p:cNvGrpSpPr>
                <p:nvPr/>
              </p:nvGrpSpPr>
              <p:grpSpPr bwMode="auto">
                <a:xfrm>
                  <a:off x="3689" y="1332"/>
                  <a:ext cx="87" cy="251"/>
                  <a:chOff x="3689" y="1332"/>
                  <a:chExt cx="87" cy="251"/>
                </a:xfrm>
              </p:grpSpPr>
              <p:grpSp>
                <p:nvGrpSpPr>
                  <p:cNvPr id="27065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3689" y="1332"/>
                    <a:ext cx="87" cy="251"/>
                    <a:chOff x="3689" y="1332"/>
                    <a:chExt cx="87" cy="251"/>
                  </a:xfrm>
                </p:grpSpPr>
                <p:sp>
                  <p:nvSpPr>
                    <p:cNvPr id="27066" name="Freeform 442"/>
                    <p:cNvSpPr>
                      <a:spLocks/>
                    </p:cNvSpPr>
                    <p:nvPr/>
                  </p:nvSpPr>
                  <p:spPr bwMode="auto">
                    <a:xfrm>
                      <a:off x="3689" y="1336"/>
                      <a:ext cx="38" cy="242"/>
                    </a:xfrm>
                    <a:custGeom>
                      <a:avLst/>
                      <a:gdLst/>
                      <a:ahLst/>
                      <a:cxnLst>
                        <a:cxn ang="0">
                          <a:pos x="58" y="74"/>
                        </a:cxn>
                        <a:cxn ang="0">
                          <a:pos x="43" y="29"/>
                        </a:cxn>
                        <a:cxn ang="0">
                          <a:pos x="0" y="0"/>
                        </a:cxn>
                        <a:cxn ang="0">
                          <a:pos x="3" y="31"/>
                        </a:cxn>
                        <a:cxn ang="0">
                          <a:pos x="10" y="64"/>
                        </a:cxn>
                        <a:cxn ang="0">
                          <a:pos x="16" y="99"/>
                        </a:cxn>
                        <a:cxn ang="0">
                          <a:pos x="23" y="140"/>
                        </a:cxn>
                        <a:cxn ang="0">
                          <a:pos x="32" y="189"/>
                        </a:cxn>
                        <a:cxn ang="0">
                          <a:pos x="43" y="235"/>
                        </a:cxn>
                        <a:cxn ang="0">
                          <a:pos x="51" y="274"/>
                        </a:cxn>
                        <a:cxn ang="0">
                          <a:pos x="59" y="312"/>
                        </a:cxn>
                        <a:cxn ang="0">
                          <a:pos x="68" y="353"/>
                        </a:cxn>
                        <a:cxn ang="0">
                          <a:pos x="78" y="398"/>
                        </a:cxn>
                        <a:cxn ang="0">
                          <a:pos x="86" y="445"/>
                        </a:cxn>
                        <a:cxn ang="0">
                          <a:pos x="96" y="496"/>
                        </a:cxn>
                        <a:cxn ang="0">
                          <a:pos x="101" y="524"/>
                        </a:cxn>
                        <a:cxn ang="0">
                          <a:pos x="106" y="560"/>
                        </a:cxn>
                        <a:cxn ang="0">
                          <a:pos x="111" y="603"/>
                        </a:cxn>
                        <a:cxn ang="0">
                          <a:pos x="115" y="643"/>
                        </a:cxn>
                        <a:cxn ang="0">
                          <a:pos x="123" y="694"/>
                        </a:cxn>
                        <a:cxn ang="0">
                          <a:pos x="129" y="747"/>
                        </a:cxn>
                        <a:cxn ang="0">
                          <a:pos x="134" y="789"/>
                        </a:cxn>
                        <a:cxn ang="0">
                          <a:pos x="135" y="831"/>
                        </a:cxn>
                        <a:cxn ang="0">
                          <a:pos x="137" y="866"/>
                        </a:cxn>
                        <a:cxn ang="0">
                          <a:pos x="140" y="911"/>
                        </a:cxn>
                        <a:cxn ang="0">
                          <a:pos x="142" y="960"/>
                        </a:cxn>
                        <a:cxn ang="0">
                          <a:pos x="140" y="1004"/>
                        </a:cxn>
                        <a:cxn ang="0">
                          <a:pos x="141" y="1057"/>
                        </a:cxn>
                        <a:cxn ang="0">
                          <a:pos x="143" y="1088"/>
                        </a:cxn>
                        <a:cxn ang="0">
                          <a:pos x="141" y="1114"/>
                        </a:cxn>
                        <a:cxn ang="0">
                          <a:pos x="139" y="1146"/>
                        </a:cxn>
                        <a:cxn ang="0">
                          <a:pos x="140" y="1169"/>
                        </a:cxn>
                        <a:cxn ang="0">
                          <a:pos x="144" y="1184"/>
                        </a:cxn>
                        <a:cxn ang="0">
                          <a:pos x="153" y="1198"/>
                        </a:cxn>
                        <a:cxn ang="0">
                          <a:pos x="165" y="1210"/>
                        </a:cxn>
                        <a:cxn ang="0">
                          <a:pos x="171" y="1179"/>
                        </a:cxn>
                        <a:cxn ang="0">
                          <a:pos x="175" y="1143"/>
                        </a:cxn>
                        <a:cxn ang="0">
                          <a:pos x="178" y="1104"/>
                        </a:cxn>
                        <a:cxn ang="0">
                          <a:pos x="182" y="1059"/>
                        </a:cxn>
                        <a:cxn ang="0">
                          <a:pos x="188" y="1004"/>
                        </a:cxn>
                        <a:cxn ang="0">
                          <a:pos x="191" y="941"/>
                        </a:cxn>
                        <a:cxn ang="0">
                          <a:pos x="185" y="886"/>
                        </a:cxn>
                        <a:cxn ang="0">
                          <a:pos x="184" y="829"/>
                        </a:cxn>
                        <a:cxn ang="0">
                          <a:pos x="178" y="768"/>
                        </a:cxn>
                        <a:cxn ang="0">
                          <a:pos x="171" y="715"/>
                        </a:cxn>
                        <a:cxn ang="0">
                          <a:pos x="166" y="665"/>
                        </a:cxn>
                        <a:cxn ang="0">
                          <a:pos x="162" y="620"/>
                        </a:cxn>
                        <a:cxn ang="0">
                          <a:pos x="158" y="575"/>
                        </a:cxn>
                        <a:cxn ang="0">
                          <a:pos x="155" y="537"/>
                        </a:cxn>
                        <a:cxn ang="0">
                          <a:pos x="153" y="496"/>
                        </a:cxn>
                        <a:cxn ang="0">
                          <a:pos x="147" y="451"/>
                        </a:cxn>
                        <a:cxn ang="0">
                          <a:pos x="141" y="401"/>
                        </a:cxn>
                        <a:cxn ang="0">
                          <a:pos x="128" y="359"/>
                        </a:cxn>
                        <a:cxn ang="0">
                          <a:pos x="116" y="315"/>
                        </a:cxn>
                        <a:cxn ang="0">
                          <a:pos x="106" y="279"/>
                        </a:cxn>
                        <a:cxn ang="0">
                          <a:pos x="99" y="244"/>
                        </a:cxn>
                        <a:cxn ang="0">
                          <a:pos x="93" y="204"/>
                        </a:cxn>
                        <a:cxn ang="0">
                          <a:pos x="87" y="164"/>
                        </a:cxn>
                        <a:cxn ang="0">
                          <a:pos x="73" y="119"/>
                        </a:cxn>
                        <a:cxn ang="0">
                          <a:pos x="58" y="74"/>
                        </a:cxn>
                      </a:cxnLst>
                      <a:rect l="0" t="0" r="r" b="b"/>
                      <a:pathLst>
                        <a:path w="191" h="1210">
                          <a:moveTo>
                            <a:pt x="58" y="74"/>
                          </a:moveTo>
                          <a:lnTo>
                            <a:pt x="43" y="29"/>
                          </a:lnTo>
                          <a:lnTo>
                            <a:pt x="0" y="0"/>
                          </a:lnTo>
                          <a:lnTo>
                            <a:pt x="3" y="31"/>
                          </a:lnTo>
                          <a:lnTo>
                            <a:pt x="10" y="64"/>
                          </a:lnTo>
                          <a:lnTo>
                            <a:pt x="16" y="99"/>
                          </a:lnTo>
                          <a:lnTo>
                            <a:pt x="23" y="140"/>
                          </a:lnTo>
                          <a:lnTo>
                            <a:pt x="32" y="189"/>
                          </a:lnTo>
                          <a:lnTo>
                            <a:pt x="43" y="235"/>
                          </a:lnTo>
                          <a:lnTo>
                            <a:pt x="51" y="274"/>
                          </a:lnTo>
                          <a:lnTo>
                            <a:pt x="59" y="312"/>
                          </a:lnTo>
                          <a:lnTo>
                            <a:pt x="68" y="353"/>
                          </a:lnTo>
                          <a:lnTo>
                            <a:pt x="78" y="398"/>
                          </a:lnTo>
                          <a:lnTo>
                            <a:pt x="86" y="445"/>
                          </a:lnTo>
                          <a:lnTo>
                            <a:pt x="96" y="496"/>
                          </a:lnTo>
                          <a:lnTo>
                            <a:pt x="101" y="524"/>
                          </a:lnTo>
                          <a:lnTo>
                            <a:pt x="106" y="560"/>
                          </a:lnTo>
                          <a:lnTo>
                            <a:pt x="111" y="603"/>
                          </a:lnTo>
                          <a:lnTo>
                            <a:pt x="115" y="643"/>
                          </a:lnTo>
                          <a:lnTo>
                            <a:pt x="123" y="694"/>
                          </a:lnTo>
                          <a:lnTo>
                            <a:pt x="129" y="747"/>
                          </a:lnTo>
                          <a:lnTo>
                            <a:pt x="134" y="789"/>
                          </a:lnTo>
                          <a:lnTo>
                            <a:pt x="135" y="831"/>
                          </a:lnTo>
                          <a:lnTo>
                            <a:pt x="137" y="866"/>
                          </a:lnTo>
                          <a:lnTo>
                            <a:pt x="140" y="911"/>
                          </a:lnTo>
                          <a:lnTo>
                            <a:pt x="142" y="960"/>
                          </a:lnTo>
                          <a:lnTo>
                            <a:pt x="140" y="1004"/>
                          </a:lnTo>
                          <a:lnTo>
                            <a:pt x="141" y="1057"/>
                          </a:lnTo>
                          <a:lnTo>
                            <a:pt x="143" y="1088"/>
                          </a:lnTo>
                          <a:lnTo>
                            <a:pt x="141" y="1114"/>
                          </a:lnTo>
                          <a:lnTo>
                            <a:pt x="139" y="1146"/>
                          </a:lnTo>
                          <a:lnTo>
                            <a:pt x="140" y="1169"/>
                          </a:lnTo>
                          <a:lnTo>
                            <a:pt x="144" y="1184"/>
                          </a:lnTo>
                          <a:lnTo>
                            <a:pt x="153" y="1198"/>
                          </a:lnTo>
                          <a:lnTo>
                            <a:pt x="165" y="1210"/>
                          </a:lnTo>
                          <a:lnTo>
                            <a:pt x="171" y="1179"/>
                          </a:lnTo>
                          <a:lnTo>
                            <a:pt x="175" y="1143"/>
                          </a:lnTo>
                          <a:lnTo>
                            <a:pt x="178" y="1104"/>
                          </a:lnTo>
                          <a:lnTo>
                            <a:pt x="182" y="1059"/>
                          </a:lnTo>
                          <a:lnTo>
                            <a:pt x="188" y="1004"/>
                          </a:lnTo>
                          <a:lnTo>
                            <a:pt x="191" y="941"/>
                          </a:lnTo>
                          <a:lnTo>
                            <a:pt x="185" y="886"/>
                          </a:lnTo>
                          <a:lnTo>
                            <a:pt x="184" y="829"/>
                          </a:lnTo>
                          <a:lnTo>
                            <a:pt x="178" y="768"/>
                          </a:lnTo>
                          <a:lnTo>
                            <a:pt x="171" y="715"/>
                          </a:lnTo>
                          <a:lnTo>
                            <a:pt x="166" y="665"/>
                          </a:lnTo>
                          <a:lnTo>
                            <a:pt x="162" y="620"/>
                          </a:lnTo>
                          <a:lnTo>
                            <a:pt x="158" y="575"/>
                          </a:lnTo>
                          <a:lnTo>
                            <a:pt x="155" y="537"/>
                          </a:lnTo>
                          <a:lnTo>
                            <a:pt x="153" y="496"/>
                          </a:lnTo>
                          <a:lnTo>
                            <a:pt x="147" y="451"/>
                          </a:lnTo>
                          <a:lnTo>
                            <a:pt x="141" y="401"/>
                          </a:lnTo>
                          <a:lnTo>
                            <a:pt x="128" y="359"/>
                          </a:lnTo>
                          <a:lnTo>
                            <a:pt x="116" y="315"/>
                          </a:lnTo>
                          <a:lnTo>
                            <a:pt x="106" y="279"/>
                          </a:lnTo>
                          <a:lnTo>
                            <a:pt x="99" y="244"/>
                          </a:lnTo>
                          <a:lnTo>
                            <a:pt x="93" y="204"/>
                          </a:lnTo>
                          <a:lnTo>
                            <a:pt x="87" y="164"/>
                          </a:lnTo>
                          <a:lnTo>
                            <a:pt x="73" y="119"/>
                          </a:lnTo>
                          <a:lnTo>
                            <a:pt x="58" y="74"/>
                          </a:lnTo>
                          <a:close/>
                        </a:path>
                      </a:pathLst>
                    </a:custGeom>
                    <a:solidFill>
                      <a:srgbClr val="000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067" name="Freeform 443"/>
                    <p:cNvSpPr>
                      <a:spLocks/>
                    </p:cNvSpPr>
                    <p:nvPr/>
                  </p:nvSpPr>
                  <p:spPr bwMode="auto">
                    <a:xfrm>
                      <a:off x="3736" y="1332"/>
                      <a:ext cx="40" cy="25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0"/>
                        </a:cxn>
                        <a:cxn ang="0">
                          <a:pos x="30" y="82"/>
                        </a:cxn>
                        <a:cxn ang="0">
                          <a:pos x="43" y="156"/>
                        </a:cxn>
                        <a:cxn ang="0">
                          <a:pos x="64" y="252"/>
                        </a:cxn>
                        <a:cxn ang="0">
                          <a:pos x="83" y="351"/>
                        </a:cxn>
                        <a:cxn ang="0">
                          <a:pos x="97" y="449"/>
                        </a:cxn>
                        <a:cxn ang="0">
                          <a:pos x="116" y="542"/>
                        </a:cxn>
                        <a:cxn ang="0">
                          <a:pos x="119" y="641"/>
                        </a:cxn>
                        <a:cxn ang="0">
                          <a:pos x="126" y="739"/>
                        </a:cxn>
                        <a:cxn ang="0">
                          <a:pos x="133" y="867"/>
                        </a:cxn>
                        <a:cxn ang="0">
                          <a:pos x="148" y="975"/>
                        </a:cxn>
                        <a:cxn ang="0">
                          <a:pos x="150" y="1068"/>
                        </a:cxn>
                        <a:cxn ang="0">
                          <a:pos x="145" y="1175"/>
                        </a:cxn>
                        <a:cxn ang="0">
                          <a:pos x="140" y="1254"/>
                        </a:cxn>
                        <a:cxn ang="0">
                          <a:pos x="171" y="1240"/>
                        </a:cxn>
                        <a:cxn ang="0">
                          <a:pos x="192" y="1222"/>
                        </a:cxn>
                        <a:cxn ang="0">
                          <a:pos x="192" y="1179"/>
                        </a:cxn>
                        <a:cxn ang="0">
                          <a:pos x="192" y="1106"/>
                        </a:cxn>
                        <a:cxn ang="0">
                          <a:pos x="198" y="1045"/>
                        </a:cxn>
                        <a:cxn ang="0">
                          <a:pos x="194" y="979"/>
                        </a:cxn>
                        <a:cxn ang="0">
                          <a:pos x="191" y="922"/>
                        </a:cxn>
                        <a:cxn ang="0">
                          <a:pos x="180" y="863"/>
                        </a:cxn>
                        <a:cxn ang="0">
                          <a:pos x="177" y="794"/>
                        </a:cxn>
                        <a:cxn ang="0">
                          <a:pos x="174" y="715"/>
                        </a:cxn>
                        <a:cxn ang="0">
                          <a:pos x="165" y="628"/>
                        </a:cxn>
                        <a:cxn ang="0">
                          <a:pos x="157" y="543"/>
                        </a:cxn>
                        <a:cxn ang="0">
                          <a:pos x="149" y="477"/>
                        </a:cxn>
                        <a:cxn ang="0">
                          <a:pos x="139" y="407"/>
                        </a:cxn>
                        <a:cxn ang="0">
                          <a:pos x="126" y="326"/>
                        </a:cxn>
                        <a:cxn ang="0">
                          <a:pos x="110" y="243"/>
                        </a:cxn>
                        <a:cxn ang="0">
                          <a:pos x="90" y="144"/>
                        </a:cxn>
                        <a:cxn ang="0">
                          <a:pos x="64" y="39"/>
                        </a:cxn>
                      </a:cxnLst>
                      <a:rect l="0" t="0" r="r" b="b"/>
                      <a:pathLst>
                        <a:path w="198" h="1254">
                          <a:moveTo>
                            <a:pt x="51" y="0"/>
                          </a:moveTo>
                          <a:lnTo>
                            <a:pt x="0" y="40"/>
                          </a:lnTo>
                          <a:lnTo>
                            <a:pt x="17" y="60"/>
                          </a:lnTo>
                          <a:lnTo>
                            <a:pt x="30" y="82"/>
                          </a:lnTo>
                          <a:lnTo>
                            <a:pt x="37" y="112"/>
                          </a:lnTo>
                          <a:lnTo>
                            <a:pt x="43" y="156"/>
                          </a:lnTo>
                          <a:lnTo>
                            <a:pt x="52" y="198"/>
                          </a:lnTo>
                          <a:lnTo>
                            <a:pt x="64" y="252"/>
                          </a:lnTo>
                          <a:lnTo>
                            <a:pt x="73" y="305"/>
                          </a:lnTo>
                          <a:lnTo>
                            <a:pt x="83" y="351"/>
                          </a:lnTo>
                          <a:lnTo>
                            <a:pt x="90" y="403"/>
                          </a:lnTo>
                          <a:lnTo>
                            <a:pt x="97" y="449"/>
                          </a:lnTo>
                          <a:lnTo>
                            <a:pt x="107" y="500"/>
                          </a:lnTo>
                          <a:lnTo>
                            <a:pt x="116" y="542"/>
                          </a:lnTo>
                          <a:lnTo>
                            <a:pt x="123" y="592"/>
                          </a:lnTo>
                          <a:lnTo>
                            <a:pt x="119" y="641"/>
                          </a:lnTo>
                          <a:lnTo>
                            <a:pt x="123" y="684"/>
                          </a:lnTo>
                          <a:lnTo>
                            <a:pt x="126" y="739"/>
                          </a:lnTo>
                          <a:lnTo>
                            <a:pt x="128" y="800"/>
                          </a:lnTo>
                          <a:lnTo>
                            <a:pt x="133" y="867"/>
                          </a:lnTo>
                          <a:lnTo>
                            <a:pt x="141" y="931"/>
                          </a:lnTo>
                          <a:lnTo>
                            <a:pt x="148" y="975"/>
                          </a:lnTo>
                          <a:lnTo>
                            <a:pt x="148" y="1017"/>
                          </a:lnTo>
                          <a:lnTo>
                            <a:pt x="150" y="1068"/>
                          </a:lnTo>
                          <a:lnTo>
                            <a:pt x="146" y="1127"/>
                          </a:lnTo>
                          <a:lnTo>
                            <a:pt x="145" y="1175"/>
                          </a:lnTo>
                          <a:lnTo>
                            <a:pt x="139" y="1218"/>
                          </a:lnTo>
                          <a:lnTo>
                            <a:pt x="140" y="1254"/>
                          </a:lnTo>
                          <a:lnTo>
                            <a:pt x="159" y="1247"/>
                          </a:lnTo>
                          <a:lnTo>
                            <a:pt x="171" y="1240"/>
                          </a:lnTo>
                          <a:lnTo>
                            <a:pt x="183" y="1232"/>
                          </a:lnTo>
                          <a:lnTo>
                            <a:pt x="192" y="1222"/>
                          </a:lnTo>
                          <a:lnTo>
                            <a:pt x="194" y="1212"/>
                          </a:lnTo>
                          <a:lnTo>
                            <a:pt x="192" y="1179"/>
                          </a:lnTo>
                          <a:lnTo>
                            <a:pt x="190" y="1148"/>
                          </a:lnTo>
                          <a:lnTo>
                            <a:pt x="192" y="1106"/>
                          </a:lnTo>
                          <a:lnTo>
                            <a:pt x="195" y="1074"/>
                          </a:lnTo>
                          <a:lnTo>
                            <a:pt x="198" y="1045"/>
                          </a:lnTo>
                          <a:lnTo>
                            <a:pt x="196" y="1017"/>
                          </a:lnTo>
                          <a:lnTo>
                            <a:pt x="194" y="979"/>
                          </a:lnTo>
                          <a:lnTo>
                            <a:pt x="193" y="952"/>
                          </a:lnTo>
                          <a:lnTo>
                            <a:pt x="191" y="922"/>
                          </a:lnTo>
                          <a:lnTo>
                            <a:pt x="185" y="894"/>
                          </a:lnTo>
                          <a:lnTo>
                            <a:pt x="180" y="863"/>
                          </a:lnTo>
                          <a:lnTo>
                            <a:pt x="179" y="825"/>
                          </a:lnTo>
                          <a:lnTo>
                            <a:pt x="177" y="794"/>
                          </a:lnTo>
                          <a:lnTo>
                            <a:pt x="176" y="755"/>
                          </a:lnTo>
                          <a:lnTo>
                            <a:pt x="174" y="715"/>
                          </a:lnTo>
                          <a:lnTo>
                            <a:pt x="170" y="674"/>
                          </a:lnTo>
                          <a:lnTo>
                            <a:pt x="165" y="628"/>
                          </a:lnTo>
                          <a:lnTo>
                            <a:pt x="161" y="584"/>
                          </a:lnTo>
                          <a:lnTo>
                            <a:pt x="157" y="543"/>
                          </a:lnTo>
                          <a:lnTo>
                            <a:pt x="153" y="512"/>
                          </a:lnTo>
                          <a:lnTo>
                            <a:pt x="149" y="477"/>
                          </a:lnTo>
                          <a:lnTo>
                            <a:pt x="145" y="444"/>
                          </a:lnTo>
                          <a:lnTo>
                            <a:pt x="139" y="407"/>
                          </a:lnTo>
                          <a:lnTo>
                            <a:pt x="133" y="368"/>
                          </a:lnTo>
                          <a:lnTo>
                            <a:pt x="126" y="326"/>
                          </a:lnTo>
                          <a:lnTo>
                            <a:pt x="120" y="290"/>
                          </a:lnTo>
                          <a:lnTo>
                            <a:pt x="110" y="243"/>
                          </a:lnTo>
                          <a:lnTo>
                            <a:pt x="100" y="199"/>
                          </a:lnTo>
                          <a:lnTo>
                            <a:pt x="90" y="144"/>
                          </a:lnTo>
                          <a:lnTo>
                            <a:pt x="76" y="85"/>
                          </a:lnTo>
                          <a:lnTo>
                            <a:pt x="64" y="39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rgbClr val="000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27068" name="Freeform 444"/>
                  <p:cNvSpPr>
                    <a:spLocks/>
                  </p:cNvSpPr>
                  <p:nvPr/>
                </p:nvSpPr>
                <p:spPr bwMode="auto">
                  <a:xfrm>
                    <a:off x="3698" y="1342"/>
                    <a:ext cx="43" cy="24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1" y="60"/>
                      </a:cxn>
                      <a:cxn ang="0">
                        <a:pos x="95" y="116"/>
                      </a:cxn>
                      <a:cxn ang="0">
                        <a:pos x="113" y="166"/>
                      </a:cxn>
                      <a:cxn ang="0">
                        <a:pos x="131" y="228"/>
                      </a:cxn>
                      <a:cxn ang="0">
                        <a:pos x="142" y="295"/>
                      </a:cxn>
                      <a:cxn ang="0">
                        <a:pos x="158" y="368"/>
                      </a:cxn>
                      <a:cxn ang="0">
                        <a:pos x="172" y="427"/>
                      </a:cxn>
                      <a:cxn ang="0">
                        <a:pos x="183" y="474"/>
                      </a:cxn>
                      <a:cxn ang="0">
                        <a:pos x="188" y="529"/>
                      </a:cxn>
                      <a:cxn ang="0">
                        <a:pos x="195" y="603"/>
                      </a:cxn>
                      <a:cxn ang="0">
                        <a:pos x="204" y="676"/>
                      </a:cxn>
                      <a:cxn ang="0">
                        <a:pos x="211" y="743"/>
                      </a:cxn>
                      <a:cxn ang="0">
                        <a:pos x="216" y="834"/>
                      </a:cxn>
                      <a:cxn ang="0">
                        <a:pos x="217" y="906"/>
                      </a:cxn>
                      <a:cxn ang="0">
                        <a:pos x="214" y="989"/>
                      </a:cxn>
                      <a:cxn ang="0">
                        <a:pos x="213" y="1068"/>
                      </a:cxn>
                      <a:cxn ang="0">
                        <a:pos x="209" y="1132"/>
                      </a:cxn>
                      <a:cxn ang="0">
                        <a:pos x="202" y="1172"/>
                      </a:cxn>
                      <a:cxn ang="0">
                        <a:pos x="207" y="1206"/>
                      </a:cxn>
                      <a:cxn ang="0">
                        <a:pos x="161" y="1195"/>
                      </a:cxn>
                      <a:cxn ang="0">
                        <a:pos x="123" y="1180"/>
                      </a:cxn>
                      <a:cxn ang="0">
                        <a:pos x="133" y="1113"/>
                      </a:cxn>
                      <a:cxn ang="0">
                        <a:pos x="140" y="1029"/>
                      </a:cxn>
                      <a:cxn ang="0">
                        <a:pos x="149" y="911"/>
                      </a:cxn>
                      <a:cxn ang="0">
                        <a:pos x="142" y="799"/>
                      </a:cxn>
                      <a:cxn ang="0">
                        <a:pos x="130" y="686"/>
                      </a:cxn>
                      <a:cxn ang="0">
                        <a:pos x="120" y="590"/>
                      </a:cxn>
                      <a:cxn ang="0">
                        <a:pos x="113" y="507"/>
                      </a:cxn>
                      <a:cxn ang="0">
                        <a:pos x="105" y="421"/>
                      </a:cxn>
                      <a:cxn ang="0">
                        <a:pos x="85" y="329"/>
                      </a:cxn>
                      <a:cxn ang="0">
                        <a:pos x="63" y="249"/>
                      </a:cxn>
                      <a:cxn ang="0">
                        <a:pos x="51" y="174"/>
                      </a:cxn>
                      <a:cxn ang="0">
                        <a:pos x="31" y="89"/>
                      </a:cxn>
                    </a:cxnLst>
                    <a:rect l="0" t="0" r="r" b="b"/>
                    <a:pathLst>
                      <a:path w="217" h="1206">
                        <a:moveTo>
                          <a:pt x="16" y="44"/>
                        </a:moveTo>
                        <a:lnTo>
                          <a:pt x="0" y="0"/>
                        </a:lnTo>
                        <a:lnTo>
                          <a:pt x="77" y="29"/>
                        </a:lnTo>
                        <a:lnTo>
                          <a:pt x="81" y="60"/>
                        </a:lnTo>
                        <a:lnTo>
                          <a:pt x="86" y="86"/>
                        </a:lnTo>
                        <a:lnTo>
                          <a:pt x="95" y="116"/>
                        </a:lnTo>
                        <a:lnTo>
                          <a:pt x="104" y="140"/>
                        </a:lnTo>
                        <a:lnTo>
                          <a:pt x="113" y="166"/>
                        </a:lnTo>
                        <a:lnTo>
                          <a:pt x="124" y="198"/>
                        </a:lnTo>
                        <a:lnTo>
                          <a:pt x="131" y="228"/>
                        </a:lnTo>
                        <a:lnTo>
                          <a:pt x="136" y="261"/>
                        </a:lnTo>
                        <a:lnTo>
                          <a:pt x="142" y="295"/>
                        </a:lnTo>
                        <a:lnTo>
                          <a:pt x="148" y="331"/>
                        </a:lnTo>
                        <a:lnTo>
                          <a:pt x="158" y="368"/>
                        </a:lnTo>
                        <a:lnTo>
                          <a:pt x="163" y="395"/>
                        </a:lnTo>
                        <a:lnTo>
                          <a:pt x="172" y="427"/>
                        </a:lnTo>
                        <a:lnTo>
                          <a:pt x="178" y="450"/>
                        </a:lnTo>
                        <a:lnTo>
                          <a:pt x="183" y="474"/>
                        </a:lnTo>
                        <a:lnTo>
                          <a:pt x="186" y="502"/>
                        </a:lnTo>
                        <a:lnTo>
                          <a:pt x="188" y="529"/>
                        </a:lnTo>
                        <a:lnTo>
                          <a:pt x="190" y="562"/>
                        </a:lnTo>
                        <a:lnTo>
                          <a:pt x="195" y="603"/>
                        </a:lnTo>
                        <a:lnTo>
                          <a:pt x="200" y="638"/>
                        </a:lnTo>
                        <a:lnTo>
                          <a:pt x="204" y="676"/>
                        </a:lnTo>
                        <a:lnTo>
                          <a:pt x="209" y="711"/>
                        </a:lnTo>
                        <a:lnTo>
                          <a:pt x="211" y="743"/>
                        </a:lnTo>
                        <a:lnTo>
                          <a:pt x="215" y="796"/>
                        </a:lnTo>
                        <a:lnTo>
                          <a:pt x="216" y="834"/>
                        </a:lnTo>
                        <a:lnTo>
                          <a:pt x="216" y="878"/>
                        </a:lnTo>
                        <a:lnTo>
                          <a:pt x="217" y="906"/>
                        </a:lnTo>
                        <a:lnTo>
                          <a:pt x="216" y="945"/>
                        </a:lnTo>
                        <a:lnTo>
                          <a:pt x="214" y="989"/>
                        </a:lnTo>
                        <a:lnTo>
                          <a:pt x="210" y="1025"/>
                        </a:lnTo>
                        <a:lnTo>
                          <a:pt x="213" y="1068"/>
                        </a:lnTo>
                        <a:lnTo>
                          <a:pt x="214" y="1108"/>
                        </a:lnTo>
                        <a:lnTo>
                          <a:pt x="209" y="1132"/>
                        </a:lnTo>
                        <a:lnTo>
                          <a:pt x="206" y="1157"/>
                        </a:lnTo>
                        <a:lnTo>
                          <a:pt x="202" y="1172"/>
                        </a:lnTo>
                        <a:lnTo>
                          <a:pt x="203" y="1191"/>
                        </a:lnTo>
                        <a:lnTo>
                          <a:pt x="207" y="1206"/>
                        </a:lnTo>
                        <a:lnTo>
                          <a:pt x="178" y="1201"/>
                        </a:lnTo>
                        <a:lnTo>
                          <a:pt x="161" y="1195"/>
                        </a:lnTo>
                        <a:lnTo>
                          <a:pt x="141" y="1188"/>
                        </a:lnTo>
                        <a:lnTo>
                          <a:pt x="123" y="1180"/>
                        </a:lnTo>
                        <a:lnTo>
                          <a:pt x="130" y="1149"/>
                        </a:lnTo>
                        <a:lnTo>
                          <a:pt x="133" y="1113"/>
                        </a:lnTo>
                        <a:lnTo>
                          <a:pt x="136" y="1074"/>
                        </a:lnTo>
                        <a:lnTo>
                          <a:pt x="140" y="1029"/>
                        </a:lnTo>
                        <a:lnTo>
                          <a:pt x="146" y="974"/>
                        </a:lnTo>
                        <a:lnTo>
                          <a:pt x="149" y="911"/>
                        </a:lnTo>
                        <a:lnTo>
                          <a:pt x="144" y="856"/>
                        </a:lnTo>
                        <a:lnTo>
                          <a:pt x="142" y="799"/>
                        </a:lnTo>
                        <a:lnTo>
                          <a:pt x="136" y="738"/>
                        </a:lnTo>
                        <a:lnTo>
                          <a:pt x="130" y="686"/>
                        </a:lnTo>
                        <a:lnTo>
                          <a:pt x="124" y="635"/>
                        </a:lnTo>
                        <a:lnTo>
                          <a:pt x="120" y="590"/>
                        </a:lnTo>
                        <a:lnTo>
                          <a:pt x="117" y="546"/>
                        </a:lnTo>
                        <a:lnTo>
                          <a:pt x="113" y="507"/>
                        </a:lnTo>
                        <a:lnTo>
                          <a:pt x="111" y="466"/>
                        </a:lnTo>
                        <a:lnTo>
                          <a:pt x="105" y="421"/>
                        </a:lnTo>
                        <a:lnTo>
                          <a:pt x="98" y="371"/>
                        </a:lnTo>
                        <a:lnTo>
                          <a:pt x="85" y="329"/>
                        </a:lnTo>
                        <a:lnTo>
                          <a:pt x="73" y="286"/>
                        </a:lnTo>
                        <a:lnTo>
                          <a:pt x="63" y="249"/>
                        </a:lnTo>
                        <a:lnTo>
                          <a:pt x="56" y="214"/>
                        </a:lnTo>
                        <a:lnTo>
                          <a:pt x="51" y="174"/>
                        </a:lnTo>
                        <a:lnTo>
                          <a:pt x="45" y="134"/>
                        </a:lnTo>
                        <a:lnTo>
                          <a:pt x="31" y="89"/>
                        </a:lnTo>
                        <a:lnTo>
                          <a:pt x="16" y="44"/>
                        </a:lnTo>
                        <a:close/>
                      </a:path>
                    </a:pathLst>
                  </a:custGeom>
                  <a:solidFill>
                    <a:srgbClr val="404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7069" name="Freeform 445"/>
                <p:cNvSpPr>
                  <a:spLocks/>
                </p:cNvSpPr>
                <p:nvPr/>
              </p:nvSpPr>
              <p:spPr bwMode="auto">
                <a:xfrm>
                  <a:off x="3728" y="1350"/>
                  <a:ext cx="29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35"/>
                    </a:cxn>
                    <a:cxn ang="0">
                      <a:pos x="27" y="68"/>
                    </a:cxn>
                    <a:cxn ang="0">
                      <a:pos x="39" y="103"/>
                    </a:cxn>
                    <a:cxn ang="0">
                      <a:pos x="50" y="141"/>
                    </a:cxn>
                    <a:cxn ang="0">
                      <a:pos x="57" y="177"/>
                    </a:cxn>
                    <a:cxn ang="0">
                      <a:pos x="66" y="214"/>
                    </a:cxn>
                    <a:cxn ang="0">
                      <a:pos x="74" y="259"/>
                    </a:cxn>
                    <a:cxn ang="0">
                      <a:pos x="83" y="314"/>
                    </a:cxn>
                    <a:cxn ang="0">
                      <a:pos x="93" y="370"/>
                    </a:cxn>
                    <a:cxn ang="0">
                      <a:pos x="99" y="407"/>
                    </a:cxn>
                    <a:cxn ang="0">
                      <a:pos x="107" y="456"/>
                    </a:cxn>
                    <a:cxn ang="0">
                      <a:pos x="113" y="503"/>
                    </a:cxn>
                    <a:cxn ang="0">
                      <a:pos x="117" y="549"/>
                    </a:cxn>
                    <a:cxn ang="0">
                      <a:pos x="120" y="598"/>
                    </a:cxn>
                    <a:cxn ang="0">
                      <a:pos x="123" y="648"/>
                    </a:cxn>
                    <a:cxn ang="0">
                      <a:pos x="126" y="705"/>
                    </a:cxn>
                    <a:cxn ang="0">
                      <a:pos x="131" y="759"/>
                    </a:cxn>
                    <a:cxn ang="0">
                      <a:pos x="135" y="817"/>
                    </a:cxn>
                    <a:cxn ang="0">
                      <a:pos x="138" y="860"/>
                    </a:cxn>
                    <a:cxn ang="0">
                      <a:pos x="143" y="897"/>
                    </a:cxn>
                    <a:cxn ang="0">
                      <a:pos x="146" y="944"/>
                    </a:cxn>
                    <a:cxn ang="0">
                      <a:pos x="145" y="990"/>
                    </a:cxn>
                    <a:cxn ang="0">
                      <a:pos x="142" y="1035"/>
                    </a:cxn>
                    <a:cxn ang="0">
                      <a:pos x="140" y="1088"/>
                    </a:cxn>
                  </a:cxnLst>
                  <a:rect l="0" t="0" r="r" b="b"/>
                  <a:pathLst>
                    <a:path w="146" h="1088">
                      <a:moveTo>
                        <a:pt x="0" y="0"/>
                      </a:moveTo>
                      <a:lnTo>
                        <a:pt x="13" y="35"/>
                      </a:lnTo>
                      <a:lnTo>
                        <a:pt x="27" y="68"/>
                      </a:lnTo>
                      <a:lnTo>
                        <a:pt x="39" y="103"/>
                      </a:lnTo>
                      <a:lnTo>
                        <a:pt x="50" y="141"/>
                      </a:lnTo>
                      <a:lnTo>
                        <a:pt x="57" y="177"/>
                      </a:lnTo>
                      <a:lnTo>
                        <a:pt x="66" y="214"/>
                      </a:lnTo>
                      <a:lnTo>
                        <a:pt x="74" y="259"/>
                      </a:lnTo>
                      <a:lnTo>
                        <a:pt x="83" y="314"/>
                      </a:lnTo>
                      <a:lnTo>
                        <a:pt x="93" y="370"/>
                      </a:lnTo>
                      <a:lnTo>
                        <a:pt x="99" y="407"/>
                      </a:lnTo>
                      <a:lnTo>
                        <a:pt x="107" y="456"/>
                      </a:lnTo>
                      <a:lnTo>
                        <a:pt x="113" y="503"/>
                      </a:lnTo>
                      <a:lnTo>
                        <a:pt x="117" y="549"/>
                      </a:lnTo>
                      <a:lnTo>
                        <a:pt x="120" y="598"/>
                      </a:lnTo>
                      <a:lnTo>
                        <a:pt x="123" y="648"/>
                      </a:lnTo>
                      <a:lnTo>
                        <a:pt x="126" y="705"/>
                      </a:lnTo>
                      <a:lnTo>
                        <a:pt x="131" y="759"/>
                      </a:lnTo>
                      <a:lnTo>
                        <a:pt x="135" y="817"/>
                      </a:lnTo>
                      <a:lnTo>
                        <a:pt x="138" y="860"/>
                      </a:lnTo>
                      <a:lnTo>
                        <a:pt x="143" y="897"/>
                      </a:lnTo>
                      <a:lnTo>
                        <a:pt x="146" y="944"/>
                      </a:lnTo>
                      <a:lnTo>
                        <a:pt x="145" y="990"/>
                      </a:lnTo>
                      <a:lnTo>
                        <a:pt x="142" y="1035"/>
                      </a:lnTo>
                      <a:lnTo>
                        <a:pt x="140" y="1088"/>
                      </a:lnTo>
                    </a:path>
                  </a:pathLst>
                </a:custGeom>
                <a:noFill/>
                <a:ln w="4763">
                  <a:solidFill>
                    <a:srgbClr val="C0C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27070" name="Freeform 446"/>
            <p:cNvSpPr>
              <a:spLocks/>
            </p:cNvSpPr>
            <p:nvPr/>
          </p:nvSpPr>
          <p:spPr bwMode="auto">
            <a:xfrm>
              <a:off x="4543" y="3044"/>
              <a:ext cx="682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40" y="76"/>
                </a:cxn>
                <a:cxn ang="0">
                  <a:pos x="304" y="10"/>
                </a:cxn>
                <a:cxn ang="0">
                  <a:pos x="428" y="18"/>
                </a:cxn>
                <a:cxn ang="0">
                  <a:pos x="576" y="59"/>
                </a:cxn>
                <a:cxn ang="0">
                  <a:pos x="682" y="207"/>
                </a:cxn>
              </a:cxnLst>
              <a:rect l="0" t="0" r="r" b="b"/>
              <a:pathLst>
                <a:path w="682" h="240">
                  <a:moveTo>
                    <a:pt x="0" y="240"/>
                  </a:moveTo>
                  <a:cubicBezTo>
                    <a:pt x="44" y="177"/>
                    <a:pt x="89" y="114"/>
                    <a:pt x="140" y="76"/>
                  </a:cubicBezTo>
                  <a:cubicBezTo>
                    <a:pt x="191" y="38"/>
                    <a:pt x="256" y="20"/>
                    <a:pt x="304" y="10"/>
                  </a:cubicBezTo>
                  <a:cubicBezTo>
                    <a:pt x="352" y="0"/>
                    <a:pt x="383" y="10"/>
                    <a:pt x="428" y="18"/>
                  </a:cubicBezTo>
                  <a:cubicBezTo>
                    <a:pt x="473" y="26"/>
                    <a:pt x="534" y="28"/>
                    <a:pt x="576" y="59"/>
                  </a:cubicBezTo>
                  <a:cubicBezTo>
                    <a:pt x="618" y="90"/>
                    <a:pt x="650" y="148"/>
                    <a:pt x="682" y="207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7071" name="Group 447"/>
          <p:cNvGrpSpPr>
            <a:grpSpLocks/>
          </p:cNvGrpSpPr>
          <p:nvPr/>
        </p:nvGrpSpPr>
        <p:grpSpPr bwMode="auto">
          <a:xfrm>
            <a:off x="3767138" y="3014663"/>
            <a:ext cx="671512" cy="1204912"/>
            <a:chOff x="5055" y="2934"/>
            <a:chExt cx="522" cy="830"/>
          </a:xfrm>
        </p:grpSpPr>
        <p:sp>
          <p:nvSpPr>
            <p:cNvPr id="27072" name="Freeform 448"/>
            <p:cNvSpPr>
              <a:spLocks/>
            </p:cNvSpPr>
            <p:nvPr/>
          </p:nvSpPr>
          <p:spPr bwMode="auto">
            <a:xfrm>
              <a:off x="5055" y="2934"/>
              <a:ext cx="274" cy="822"/>
            </a:xfrm>
            <a:custGeom>
              <a:avLst/>
              <a:gdLst/>
              <a:ahLst/>
              <a:cxnLst>
                <a:cxn ang="0">
                  <a:pos x="0" y="822"/>
                </a:cxn>
                <a:cxn ang="0">
                  <a:pos x="230" y="526"/>
                </a:cxn>
                <a:cxn ang="0">
                  <a:pos x="263" y="0"/>
                </a:cxn>
              </a:cxnLst>
              <a:rect l="0" t="0" r="r" b="b"/>
              <a:pathLst>
                <a:path w="274" h="822">
                  <a:moveTo>
                    <a:pt x="0" y="822"/>
                  </a:moveTo>
                  <a:cubicBezTo>
                    <a:pt x="38" y="773"/>
                    <a:pt x="186" y="663"/>
                    <a:pt x="230" y="526"/>
                  </a:cubicBezTo>
                  <a:cubicBezTo>
                    <a:pt x="274" y="389"/>
                    <a:pt x="256" y="110"/>
                    <a:pt x="263" y="0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073" name="Freeform 449"/>
            <p:cNvSpPr>
              <a:spLocks/>
            </p:cNvSpPr>
            <p:nvPr/>
          </p:nvSpPr>
          <p:spPr bwMode="auto">
            <a:xfrm flipH="1">
              <a:off x="5303" y="2942"/>
              <a:ext cx="274" cy="822"/>
            </a:xfrm>
            <a:custGeom>
              <a:avLst/>
              <a:gdLst/>
              <a:ahLst/>
              <a:cxnLst>
                <a:cxn ang="0">
                  <a:pos x="0" y="822"/>
                </a:cxn>
                <a:cxn ang="0">
                  <a:pos x="230" y="526"/>
                </a:cxn>
                <a:cxn ang="0">
                  <a:pos x="263" y="0"/>
                </a:cxn>
              </a:cxnLst>
              <a:rect l="0" t="0" r="r" b="b"/>
              <a:pathLst>
                <a:path w="274" h="822">
                  <a:moveTo>
                    <a:pt x="0" y="822"/>
                  </a:moveTo>
                  <a:cubicBezTo>
                    <a:pt x="38" y="773"/>
                    <a:pt x="186" y="663"/>
                    <a:pt x="230" y="526"/>
                  </a:cubicBezTo>
                  <a:cubicBezTo>
                    <a:pt x="274" y="389"/>
                    <a:pt x="256" y="110"/>
                    <a:pt x="263" y="0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7540" name="Group 916"/>
          <p:cNvGrpSpPr>
            <a:grpSpLocks/>
          </p:cNvGrpSpPr>
          <p:nvPr/>
        </p:nvGrpSpPr>
        <p:grpSpPr bwMode="auto">
          <a:xfrm rot="885548">
            <a:off x="4200525" y="4157663"/>
            <a:ext cx="96838" cy="1225550"/>
            <a:chOff x="3689" y="1332"/>
            <a:chExt cx="87" cy="252"/>
          </a:xfrm>
        </p:grpSpPr>
        <p:sp>
          <p:nvSpPr>
            <p:cNvPr id="27541" name="Freeform 917"/>
            <p:cNvSpPr>
              <a:spLocks/>
            </p:cNvSpPr>
            <p:nvPr/>
          </p:nvSpPr>
          <p:spPr bwMode="auto">
            <a:xfrm>
              <a:off x="3689" y="1332"/>
              <a:ext cx="86" cy="25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83"/>
                </a:cxn>
                <a:cxn ang="0">
                  <a:pos x="23" y="159"/>
                </a:cxn>
                <a:cxn ang="0">
                  <a:pos x="43" y="254"/>
                </a:cxn>
                <a:cxn ang="0">
                  <a:pos x="60" y="331"/>
                </a:cxn>
                <a:cxn ang="0">
                  <a:pos x="79" y="417"/>
                </a:cxn>
                <a:cxn ang="0">
                  <a:pos x="97" y="515"/>
                </a:cxn>
                <a:cxn ang="0">
                  <a:pos x="107" y="579"/>
                </a:cxn>
                <a:cxn ang="0">
                  <a:pos x="115" y="662"/>
                </a:cxn>
                <a:cxn ang="0">
                  <a:pos x="129" y="766"/>
                </a:cxn>
                <a:cxn ang="0">
                  <a:pos x="135" y="850"/>
                </a:cxn>
                <a:cxn ang="0">
                  <a:pos x="140" y="932"/>
                </a:cxn>
                <a:cxn ang="0">
                  <a:pos x="140" y="1023"/>
                </a:cxn>
                <a:cxn ang="0">
                  <a:pos x="143" y="1107"/>
                </a:cxn>
                <a:cxn ang="0">
                  <a:pos x="139" y="1165"/>
                </a:cxn>
                <a:cxn ang="0">
                  <a:pos x="146" y="1203"/>
                </a:cxn>
                <a:cxn ang="0">
                  <a:pos x="166" y="1229"/>
                </a:cxn>
                <a:cxn ang="0">
                  <a:pos x="202" y="1243"/>
                </a:cxn>
                <a:cxn ang="0">
                  <a:pos x="252" y="1255"/>
                </a:cxn>
                <a:cxn ang="0">
                  <a:pos x="307" y="1258"/>
                </a:cxn>
                <a:cxn ang="0">
                  <a:pos x="354" y="1257"/>
                </a:cxn>
                <a:cxn ang="0">
                  <a:pos x="392" y="1247"/>
                </a:cxn>
                <a:cxn ang="0">
                  <a:pos x="417" y="1232"/>
                </a:cxn>
                <a:cxn ang="0">
                  <a:pos x="428" y="1212"/>
                </a:cxn>
                <a:cxn ang="0">
                  <a:pos x="424" y="1148"/>
                </a:cxn>
                <a:cxn ang="0">
                  <a:pos x="429" y="1074"/>
                </a:cxn>
                <a:cxn ang="0">
                  <a:pos x="430" y="1017"/>
                </a:cxn>
                <a:cxn ang="0">
                  <a:pos x="427" y="952"/>
                </a:cxn>
                <a:cxn ang="0">
                  <a:pos x="419" y="894"/>
                </a:cxn>
                <a:cxn ang="0">
                  <a:pos x="413" y="825"/>
                </a:cxn>
                <a:cxn ang="0">
                  <a:pos x="410" y="755"/>
                </a:cxn>
                <a:cxn ang="0">
                  <a:pos x="404" y="674"/>
                </a:cxn>
                <a:cxn ang="0">
                  <a:pos x="395" y="584"/>
                </a:cxn>
                <a:cxn ang="0">
                  <a:pos x="387" y="512"/>
                </a:cxn>
                <a:cxn ang="0">
                  <a:pos x="377" y="444"/>
                </a:cxn>
                <a:cxn ang="0">
                  <a:pos x="365" y="368"/>
                </a:cxn>
                <a:cxn ang="0">
                  <a:pos x="353" y="290"/>
                </a:cxn>
                <a:cxn ang="0">
                  <a:pos x="333" y="199"/>
                </a:cxn>
                <a:cxn ang="0">
                  <a:pos x="309" y="85"/>
                </a:cxn>
                <a:cxn ang="0">
                  <a:pos x="285" y="0"/>
                </a:cxn>
              </a:cxnLst>
              <a:rect l="0" t="0" r="r" b="b"/>
              <a:pathLst>
                <a:path w="432" h="1259">
                  <a:moveTo>
                    <a:pt x="285" y="0"/>
                  </a:moveTo>
                  <a:lnTo>
                    <a:pt x="0" y="19"/>
                  </a:lnTo>
                  <a:lnTo>
                    <a:pt x="3" y="50"/>
                  </a:lnTo>
                  <a:lnTo>
                    <a:pt x="10" y="83"/>
                  </a:lnTo>
                  <a:lnTo>
                    <a:pt x="16" y="119"/>
                  </a:lnTo>
                  <a:lnTo>
                    <a:pt x="23" y="159"/>
                  </a:lnTo>
                  <a:lnTo>
                    <a:pt x="32" y="208"/>
                  </a:lnTo>
                  <a:lnTo>
                    <a:pt x="43" y="254"/>
                  </a:lnTo>
                  <a:lnTo>
                    <a:pt x="52" y="293"/>
                  </a:lnTo>
                  <a:lnTo>
                    <a:pt x="60" y="331"/>
                  </a:lnTo>
                  <a:lnTo>
                    <a:pt x="69" y="372"/>
                  </a:lnTo>
                  <a:lnTo>
                    <a:pt x="79" y="417"/>
                  </a:lnTo>
                  <a:lnTo>
                    <a:pt x="87" y="464"/>
                  </a:lnTo>
                  <a:lnTo>
                    <a:pt x="97" y="515"/>
                  </a:lnTo>
                  <a:lnTo>
                    <a:pt x="102" y="543"/>
                  </a:lnTo>
                  <a:lnTo>
                    <a:pt x="107" y="579"/>
                  </a:lnTo>
                  <a:lnTo>
                    <a:pt x="111" y="623"/>
                  </a:lnTo>
                  <a:lnTo>
                    <a:pt x="115" y="662"/>
                  </a:lnTo>
                  <a:lnTo>
                    <a:pt x="123" y="713"/>
                  </a:lnTo>
                  <a:lnTo>
                    <a:pt x="129" y="766"/>
                  </a:lnTo>
                  <a:lnTo>
                    <a:pt x="134" y="808"/>
                  </a:lnTo>
                  <a:lnTo>
                    <a:pt x="135" y="850"/>
                  </a:lnTo>
                  <a:lnTo>
                    <a:pt x="137" y="885"/>
                  </a:lnTo>
                  <a:lnTo>
                    <a:pt x="140" y="932"/>
                  </a:lnTo>
                  <a:lnTo>
                    <a:pt x="142" y="979"/>
                  </a:lnTo>
                  <a:lnTo>
                    <a:pt x="140" y="1023"/>
                  </a:lnTo>
                  <a:lnTo>
                    <a:pt x="141" y="1076"/>
                  </a:lnTo>
                  <a:lnTo>
                    <a:pt x="143" y="1107"/>
                  </a:lnTo>
                  <a:lnTo>
                    <a:pt x="141" y="1133"/>
                  </a:lnTo>
                  <a:lnTo>
                    <a:pt x="139" y="1165"/>
                  </a:lnTo>
                  <a:lnTo>
                    <a:pt x="140" y="1188"/>
                  </a:lnTo>
                  <a:lnTo>
                    <a:pt x="146" y="1203"/>
                  </a:lnTo>
                  <a:lnTo>
                    <a:pt x="154" y="1217"/>
                  </a:lnTo>
                  <a:lnTo>
                    <a:pt x="166" y="1229"/>
                  </a:lnTo>
                  <a:lnTo>
                    <a:pt x="184" y="1237"/>
                  </a:lnTo>
                  <a:lnTo>
                    <a:pt x="202" y="1243"/>
                  </a:lnTo>
                  <a:lnTo>
                    <a:pt x="223" y="1249"/>
                  </a:lnTo>
                  <a:lnTo>
                    <a:pt x="252" y="1255"/>
                  </a:lnTo>
                  <a:lnTo>
                    <a:pt x="280" y="1256"/>
                  </a:lnTo>
                  <a:lnTo>
                    <a:pt x="307" y="1258"/>
                  </a:lnTo>
                  <a:lnTo>
                    <a:pt x="332" y="1259"/>
                  </a:lnTo>
                  <a:lnTo>
                    <a:pt x="354" y="1257"/>
                  </a:lnTo>
                  <a:lnTo>
                    <a:pt x="373" y="1254"/>
                  </a:lnTo>
                  <a:lnTo>
                    <a:pt x="392" y="1247"/>
                  </a:lnTo>
                  <a:lnTo>
                    <a:pt x="405" y="1240"/>
                  </a:lnTo>
                  <a:lnTo>
                    <a:pt x="417" y="1232"/>
                  </a:lnTo>
                  <a:lnTo>
                    <a:pt x="426" y="1222"/>
                  </a:lnTo>
                  <a:lnTo>
                    <a:pt x="428" y="1212"/>
                  </a:lnTo>
                  <a:lnTo>
                    <a:pt x="426" y="1179"/>
                  </a:lnTo>
                  <a:lnTo>
                    <a:pt x="424" y="1148"/>
                  </a:lnTo>
                  <a:lnTo>
                    <a:pt x="426" y="1106"/>
                  </a:lnTo>
                  <a:lnTo>
                    <a:pt x="429" y="1074"/>
                  </a:lnTo>
                  <a:lnTo>
                    <a:pt x="432" y="1045"/>
                  </a:lnTo>
                  <a:lnTo>
                    <a:pt x="430" y="1017"/>
                  </a:lnTo>
                  <a:lnTo>
                    <a:pt x="428" y="979"/>
                  </a:lnTo>
                  <a:lnTo>
                    <a:pt x="427" y="952"/>
                  </a:lnTo>
                  <a:lnTo>
                    <a:pt x="425" y="922"/>
                  </a:lnTo>
                  <a:lnTo>
                    <a:pt x="419" y="894"/>
                  </a:lnTo>
                  <a:lnTo>
                    <a:pt x="414" y="863"/>
                  </a:lnTo>
                  <a:lnTo>
                    <a:pt x="413" y="825"/>
                  </a:lnTo>
                  <a:lnTo>
                    <a:pt x="411" y="794"/>
                  </a:lnTo>
                  <a:lnTo>
                    <a:pt x="410" y="755"/>
                  </a:lnTo>
                  <a:lnTo>
                    <a:pt x="408" y="715"/>
                  </a:lnTo>
                  <a:lnTo>
                    <a:pt x="404" y="674"/>
                  </a:lnTo>
                  <a:lnTo>
                    <a:pt x="399" y="628"/>
                  </a:lnTo>
                  <a:lnTo>
                    <a:pt x="395" y="584"/>
                  </a:lnTo>
                  <a:lnTo>
                    <a:pt x="391" y="543"/>
                  </a:lnTo>
                  <a:lnTo>
                    <a:pt x="387" y="512"/>
                  </a:lnTo>
                  <a:lnTo>
                    <a:pt x="382" y="477"/>
                  </a:lnTo>
                  <a:lnTo>
                    <a:pt x="377" y="444"/>
                  </a:lnTo>
                  <a:lnTo>
                    <a:pt x="372" y="407"/>
                  </a:lnTo>
                  <a:lnTo>
                    <a:pt x="365" y="368"/>
                  </a:lnTo>
                  <a:lnTo>
                    <a:pt x="359" y="326"/>
                  </a:lnTo>
                  <a:lnTo>
                    <a:pt x="353" y="290"/>
                  </a:lnTo>
                  <a:lnTo>
                    <a:pt x="343" y="243"/>
                  </a:lnTo>
                  <a:lnTo>
                    <a:pt x="333" y="199"/>
                  </a:lnTo>
                  <a:lnTo>
                    <a:pt x="323" y="144"/>
                  </a:lnTo>
                  <a:lnTo>
                    <a:pt x="309" y="85"/>
                  </a:lnTo>
                  <a:lnTo>
                    <a:pt x="298" y="3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7542" name="Group 918"/>
            <p:cNvGrpSpPr>
              <a:grpSpLocks/>
            </p:cNvGrpSpPr>
            <p:nvPr/>
          </p:nvGrpSpPr>
          <p:grpSpPr bwMode="auto">
            <a:xfrm>
              <a:off x="3689" y="1332"/>
              <a:ext cx="87" cy="251"/>
              <a:chOff x="3689" y="1332"/>
              <a:chExt cx="87" cy="251"/>
            </a:xfrm>
          </p:grpSpPr>
          <p:grpSp>
            <p:nvGrpSpPr>
              <p:cNvPr id="27543" name="Group 919"/>
              <p:cNvGrpSpPr>
                <a:grpSpLocks/>
              </p:cNvGrpSpPr>
              <p:nvPr/>
            </p:nvGrpSpPr>
            <p:grpSpPr bwMode="auto">
              <a:xfrm>
                <a:off x="3689" y="1332"/>
                <a:ext cx="87" cy="251"/>
                <a:chOff x="3689" y="1332"/>
                <a:chExt cx="87" cy="251"/>
              </a:xfrm>
            </p:grpSpPr>
            <p:grpSp>
              <p:nvGrpSpPr>
                <p:cNvPr id="27544" name="Group 920"/>
                <p:cNvGrpSpPr>
                  <a:grpSpLocks/>
                </p:cNvGrpSpPr>
                <p:nvPr/>
              </p:nvGrpSpPr>
              <p:grpSpPr bwMode="auto">
                <a:xfrm>
                  <a:off x="3689" y="1332"/>
                  <a:ext cx="87" cy="251"/>
                  <a:chOff x="3689" y="1332"/>
                  <a:chExt cx="87" cy="251"/>
                </a:xfrm>
              </p:grpSpPr>
              <p:sp>
                <p:nvSpPr>
                  <p:cNvPr id="27545" name="Freeform 921"/>
                  <p:cNvSpPr>
                    <a:spLocks/>
                  </p:cNvSpPr>
                  <p:nvPr/>
                </p:nvSpPr>
                <p:spPr bwMode="auto">
                  <a:xfrm>
                    <a:off x="3689" y="1336"/>
                    <a:ext cx="38" cy="242"/>
                  </a:xfrm>
                  <a:custGeom>
                    <a:avLst/>
                    <a:gdLst/>
                    <a:ahLst/>
                    <a:cxnLst>
                      <a:cxn ang="0">
                        <a:pos x="58" y="74"/>
                      </a:cxn>
                      <a:cxn ang="0">
                        <a:pos x="43" y="29"/>
                      </a:cxn>
                      <a:cxn ang="0">
                        <a:pos x="0" y="0"/>
                      </a:cxn>
                      <a:cxn ang="0">
                        <a:pos x="3" y="31"/>
                      </a:cxn>
                      <a:cxn ang="0">
                        <a:pos x="10" y="64"/>
                      </a:cxn>
                      <a:cxn ang="0">
                        <a:pos x="16" y="99"/>
                      </a:cxn>
                      <a:cxn ang="0">
                        <a:pos x="23" y="140"/>
                      </a:cxn>
                      <a:cxn ang="0">
                        <a:pos x="32" y="189"/>
                      </a:cxn>
                      <a:cxn ang="0">
                        <a:pos x="43" y="235"/>
                      </a:cxn>
                      <a:cxn ang="0">
                        <a:pos x="51" y="274"/>
                      </a:cxn>
                      <a:cxn ang="0">
                        <a:pos x="59" y="312"/>
                      </a:cxn>
                      <a:cxn ang="0">
                        <a:pos x="68" y="353"/>
                      </a:cxn>
                      <a:cxn ang="0">
                        <a:pos x="78" y="398"/>
                      </a:cxn>
                      <a:cxn ang="0">
                        <a:pos x="86" y="445"/>
                      </a:cxn>
                      <a:cxn ang="0">
                        <a:pos x="96" y="496"/>
                      </a:cxn>
                      <a:cxn ang="0">
                        <a:pos x="101" y="524"/>
                      </a:cxn>
                      <a:cxn ang="0">
                        <a:pos x="106" y="560"/>
                      </a:cxn>
                      <a:cxn ang="0">
                        <a:pos x="111" y="603"/>
                      </a:cxn>
                      <a:cxn ang="0">
                        <a:pos x="115" y="643"/>
                      </a:cxn>
                      <a:cxn ang="0">
                        <a:pos x="123" y="694"/>
                      </a:cxn>
                      <a:cxn ang="0">
                        <a:pos x="129" y="747"/>
                      </a:cxn>
                      <a:cxn ang="0">
                        <a:pos x="134" y="789"/>
                      </a:cxn>
                      <a:cxn ang="0">
                        <a:pos x="135" y="831"/>
                      </a:cxn>
                      <a:cxn ang="0">
                        <a:pos x="137" y="866"/>
                      </a:cxn>
                      <a:cxn ang="0">
                        <a:pos x="140" y="911"/>
                      </a:cxn>
                      <a:cxn ang="0">
                        <a:pos x="142" y="960"/>
                      </a:cxn>
                      <a:cxn ang="0">
                        <a:pos x="140" y="1004"/>
                      </a:cxn>
                      <a:cxn ang="0">
                        <a:pos x="141" y="1057"/>
                      </a:cxn>
                      <a:cxn ang="0">
                        <a:pos x="143" y="1088"/>
                      </a:cxn>
                      <a:cxn ang="0">
                        <a:pos x="141" y="1114"/>
                      </a:cxn>
                      <a:cxn ang="0">
                        <a:pos x="139" y="1146"/>
                      </a:cxn>
                      <a:cxn ang="0">
                        <a:pos x="140" y="1169"/>
                      </a:cxn>
                      <a:cxn ang="0">
                        <a:pos x="144" y="1184"/>
                      </a:cxn>
                      <a:cxn ang="0">
                        <a:pos x="153" y="1198"/>
                      </a:cxn>
                      <a:cxn ang="0">
                        <a:pos x="165" y="1210"/>
                      </a:cxn>
                      <a:cxn ang="0">
                        <a:pos x="171" y="1179"/>
                      </a:cxn>
                      <a:cxn ang="0">
                        <a:pos x="175" y="1143"/>
                      </a:cxn>
                      <a:cxn ang="0">
                        <a:pos x="178" y="1104"/>
                      </a:cxn>
                      <a:cxn ang="0">
                        <a:pos x="182" y="1059"/>
                      </a:cxn>
                      <a:cxn ang="0">
                        <a:pos x="188" y="1004"/>
                      </a:cxn>
                      <a:cxn ang="0">
                        <a:pos x="191" y="941"/>
                      </a:cxn>
                      <a:cxn ang="0">
                        <a:pos x="185" y="886"/>
                      </a:cxn>
                      <a:cxn ang="0">
                        <a:pos x="184" y="829"/>
                      </a:cxn>
                      <a:cxn ang="0">
                        <a:pos x="178" y="768"/>
                      </a:cxn>
                      <a:cxn ang="0">
                        <a:pos x="171" y="715"/>
                      </a:cxn>
                      <a:cxn ang="0">
                        <a:pos x="166" y="665"/>
                      </a:cxn>
                      <a:cxn ang="0">
                        <a:pos x="162" y="620"/>
                      </a:cxn>
                      <a:cxn ang="0">
                        <a:pos x="158" y="575"/>
                      </a:cxn>
                      <a:cxn ang="0">
                        <a:pos x="155" y="537"/>
                      </a:cxn>
                      <a:cxn ang="0">
                        <a:pos x="153" y="496"/>
                      </a:cxn>
                      <a:cxn ang="0">
                        <a:pos x="147" y="451"/>
                      </a:cxn>
                      <a:cxn ang="0">
                        <a:pos x="141" y="401"/>
                      </a:cxn>
                      <a:cxn ang="0">
                        <a:pos x="128" y="359"/>
                      </a:cxn>
                      <a:cxn ang="0">
                        <a:pos x="116" y="315"/>
                      </a:cxn>
                      <a:cxn ang="0">
                        <a:pos x="106" y="279"/>
                      </a:cxn>
                      <a:cxn ang="0">
                        <a:pos x="99" y="244"/>
                      </a:cxn>
                      <a:cxn ang="0">
                        <a:pos x="93" y="204"/>
                      </a:cxn>
                      <a:cxn ang="0">
                        <a:pos x="87" y="164"/>
                      </a:cxn>
                      <a:cxn ang="0">
                        <a:pos x="73" y="119"/>
                      </a:cxn>
                      <a:cxn ang="0">
                        <a:pos x="58" y="74"/>
                      </a:cxn>
                    </a:cxnLst>
                    <a:rect l="0" t="0" r="r" b="b"/>
                    <a:pathLst>
                      <a:path w="191" h="1210">
                        <a:moveTo>
                          <a:pt x="58" y="74"/>
                        </a:moveTo>
                        <a:lnTo>
                          <a:pt x="43" y="29"/>
                        </a:lnTo>
                        <a:lnTo>
                          <a:pt x="0" y="0"/>
                        </a:lnTo>
                        <a:lnTo>
                          <a:pt x="3" y="31"/>
                        </a:lnTo>
                        <a:lnTo>
                          <a:pt x="10" y="64"/>
                        </a:lnTo>
                        <a:lnTo>
                          <a:pt x="16" y="99"/>
                        </a:lnTo>
                        <a:lnTo>
                          <a:pt x="23" y="140"/>
                        </a:lnTo>
                        <a:lnTo>
                          <a:pt x="32" y="189"/>
                        </a:lnTo>
                        <a:lnTo>
                          <a:pt x="43" y="235"/>
                        </a:lnTo>
                        <a:lnTo>
                          <a:pt x="51" y="274"/>
                        </a:lnTo>
                        <a:lnTo>
                          <a:pt x="59" y="312"/>
                        </a:lnTo>
                        <a:lnTo>
                          <a:pt x="68" y="353"/>
                        </a:lnTo>
                        <a:lnTo>
                          <a:pt x="78" y="398"/>
                        </a:lnTo>
                        <a:lnTo>
                          <a:pt x="86" y="445"/>
                        </a:lnTo>
                        <a:lnTo>
                          <a:pt x="96" y="496"/>
                        </a:lnTo>
                        <a:lnTo>
                          <a:pt x="101" y="524"/>
                        </a:lnTo>
                        <a:lnTo>
                          <a:pt x="106" y="560"/>
                        </a:lnTo>
                        <a:lnTo>
                          <a:pt x="111" y="603"/>
                        </a:lnTo>
                        <a:lnTo>
                          <a:pt x="115" y="643"/>
                        </a:lnTo>
                        <a:lnTo>
                          <a:pt x="123" y="694"/>
                        </a:lnTo>
                        <a:lnTo>
                          <a:pt x="129" y="747"/>
                        </a:lnTo>
                        <a:lnTo>
                          <a:pt x="134" y="789"/>
                        </a:lnTo>
                        <a:lnTo>
                          <a:pt x="135" y="831"/>
                        </a:lnTo>
                        <a:lnTo>
                          <a:pt x="137" y="866"/>
                        </a:lnTo>
                        <a:lnTo>
                          <a:pt x="140" y="911"/>
                        </a:lnTo>
                        <a:lnTo>
                          <a:pt x="142" y="960"/>
                        </a:lnTo>
                        <a:lnTo>
                          <a:pt x="140" y="1004"/>
                        </a:lnTo>
                        <a:lnTo>
                          <a:pt x="141" y="1057"/>
                        </a:lnTo>
                        <a:lnTo>
                          <a:pt x="143" y="1088"/>
                        </a:lnTo>
                        <a:lnTo>
                          <a:pt x="141" y="1114"/>
                        </a:lnTo>
                        <a:lnTo>
                          <a:pt x="139" y="1146"/>
                        </a:lnTo>
                        <a:lnTo>
                          <a:pt x="140" y="1169"/>
                        </a:lnTo>
                        <a:lnTo>
                          <a:pt x="144" y="1184"/>
                        </a:lnTo>
                        <a:lnTo>
                          <a:pt x="153" y="1198"/>
                        </a:lnTo>
                        <a:lnTo>
                          <a:pt x="165" y="1210"/>
                        </a:lnTo>
                        <a:lnTo>
                          <a:pt x="171" y="1179"/>
                        </a:lnTo>
                        <a:lnTo>
                          <a:pt x="175" y="1143"/>
                        </a:lnTo>
                        <a:lnTo>
                          <a:pt x="178" y="1104"/>
                        </a:lnTo>
                        <a:lnTo>
                          <a:pt x="182" y="1059"/>
                        </a:lnTo>
                        <a:lnTo>
                          <a:pt x="188" y="1004"/>
                        </a:lnTo>
                        <a:lnTo>
                          <a:pt x="191" y="941"/>
                        </a:lnTo>
                        <a:lnTo>
                          <a:pt x="185" y="886"/>
                        </a:lnTo>
                        <a:lnTo>
                          <a:pt x="184" y="829"/>
                        </a:lnTo>
                        <a:lnTo>
                          <a:pt x="178" y="768"/>
                        </a:lnTo>
                        <a:lnTo>
                          <a:pt x="171" y="715"/>
                        </a:lnTo>
                        <a:lnTo>
                          <a:pt x="166" y="665"/>
                        </a:lnTo>
                        <a:lnTo>
                          <a:pt x="162" y="620"/>
                        </a:lnTo>
                        <a:lnTo>
                          <a:pt x="158" y="575"/>
                        </a:lnTo>
                        <a:lnTo>
                          <a:pt x="155" y="537"/>
                        </a:lnTo>
                        <a:lnTo>
                          <a:pt x="153" y="496"/>
                        </a:lnTo>
                        <a:lnTo>
                          <a:pt x="147" y="451"/>
                        </a:lnTo>
                        <a:lnTo>
                          <a:pt x="141" y="401"/>
                        </a:lnTo>
                        <a:lnTo>
                          <a:pt x="128" y="359"/>
                        </a:lnTo>
                        <a:lnTo>
                          <a:pt x="116" y="315"/>
                        </a:lnTo>
                        <a:lnTo>
                          <a:pt x="106" y="279"/>
                        </a:lnTo>
                        <a:lnTo>
                          <a:pt x="99" y="244"/>
                        </a:lnTo>
                        <a:lnTo>
                          <a:pt x="93" y="204"/>
                        </a:lnTo>
                        <a:lnTo>
                          <a:pt x="87" y="164"/>
                        </a:lnTo>
                        <a:lnTo>
                          <a:pt x="73" y="119"/>
                        </a:lnTo>
                        <a:lnTo>
                          <a:pt x="58" y="74"/>
                        </a:lnTo>
                        <a:close/>
                      </a:path>
                    </a:pathLst>
                  </a:custGeom>
                  <a:solidFill>
                    <a:srgbClr val="000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46" name="Freeform 922"/>
                  <p:cNvSpPr>
                    <a:spLocks/>
                  </p:cNvSpPr>
                  <p:nvPr/>
                </p:nvSpPr>
                <p:spPr bwMode="auto">
                  <a:xfrm>
                    <a:off x="3736" y="1332"/>
                    <a:ext cx="40" cy="251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30" y="82"/>
                      </a:cxn>
                      <a:cxn ang="0">
                        <a:pos x="43" y="156"/>
                      </a:cxn>
                      <a:cxn ang="0">
                        <a:pos x="64" y="252"/>
                      </a:cxn>
                      <a:cxn ang="0">
                        <a:pos x="83" y="351"/>
                      </a:cxn>
                      <a:cxn ang="0">
                        <a:pos x="97" y="449"/>
                      </a:cxn>
                      <a:cxn ang="0">
                        <a:pos x="116" y="542"/>
                      </a:cxn>
                      <a:cxn ang="0">
                        <a:pos x="119" y="641"/>
                      </a:cxn>
                      <a:cxn ang="0">
                        <a:pos x="126" y="739"/>
                      </a:cxn>
                      <a:cxn ang="0">
                        <a:pos x="133" y="867"/>
                      </a:cxn>
                      <a:cxn ang="0">
                        <a:pos x="148" y="975"/>
                      </a:cxn>
                      <a:cxn ang="0">
                        <a:pos x="150" y="1068"/>
                      </a:cxn>
                      <a:cxn ang="0">
                        <a:pos x="145" y="1175"/>
                      </a:cxn>
                      <a:cxn ang="0">
                        <a:pos x="140" y="1254"/>
                      </a:cxn>
                      <a:cxn ang="0">
                        <a:pos x="171" y="1240"/>
                      </a:cxn>
                      <a:cxn ang="0">
                        <a:pos x="192" y="1222"/>
                      </a:cxn>
                      <a:cxn ang="0">
                        <a:pos x="192" y="1179"/>
                      </a:cxn>
                      <a:cxn ang="0">
                        <a:pos x="192" y="1106"/>
                      </a:cxn>
                      <a:cxn ang="0">
                        <a:pos x="198" y="1045"/>
                      </a:cxn>
                      <a:cxn ang="0">
                        <a:pos x="194" y="979"/>
                      </a:cxn>
                      <a:cxn ang="0">
                        <a:pos x="191" y="922"/>
                      </a:cxn>
                      <a:cxn ang="0">
                        <a:pos x="180" y="863"/>
                      </a:cxn>
                      <a:cxn ang="0">
                        <a:pos x="177" y="794"/>
                      </a:cxn>
                      <a:cxn ang="0">
                        <a:pos x="174" y="715"/>
                      </a:cxn>
                      <a:cxn ang="0">
                        <a:pos x="165" y="628"/>
                      </a:cxn>
                      <a:cxn ang="0">
                        <a:pos x="157" y="543"/>
                      </a:cxn>
                      <a:cxn ang="0">
                        <a:pos x="149" y="477"/>
                      </a:cxn>
                      <a:cxn ang="0">
                        <a:pos x="139" y="407"/>
                      </a:cxn>
                      <a:cxn ang="0">
                        <a:pos x="126" y="326"/>
                      </a:cxn>
                      <a:cxn ang="0">
                        <a:pos x="110" y="243"/>
                      </a:cxn>
                      <a:cxn ang="0">
                        <a:pos x="90" y="144"/>
                      </a:cxn>
                      <a:cxn ang="0">
                        <a:pos x="64" y="39"/>
                      </a:cxn>
                    </a:cxnLst>
                    <a:rect l="0" t="0" r="r" b="b"/>
                    <a:pathLst>
                      <a:path w="198" h="1254">
                        <a:moveTo>
                          <a:pt x="51" y="0"/>
                        </a:moveTo>
                        <a:lnTo>
                          <a:pt x="0" y="40"/>
                        </a:lnTo>
                        <a:lnTo>
                          <a:pt x="17" y="60"/>
                        </a:lnTo>
                        <a:lnTo>
                          <a:pt x="30" y="82"/>
                        </a:lnTo>
                        <a:lnTo>
                          <a:pt x="37" y="112"/>
                        </a:lnTo>
                        <a:lnTo>
                          <a:pt x="43" y="156"/>
                        </a:lnTo>
                        <a:lnTo>
                          <a:pt x="52" y="198"/>
                        </a:lnTo>
                        <a:lnTo>
                          <a:pt x="64" y="252"/>
                        </a:lnTo>
                        <a:lnTo>
                          <a:pt x="73" y="305"/>
                        </a:lnTo>
                        <a:lnTo>
                          <a:pt x="83" y="351"/>
                        </a:lnTo>
                        <a:lnTo>
                          <a:pt x="90" y="403"/>
                        </a:lnTo>
                        <a:lnTo>
                          <a:pt x="97" y="449"/>
                        </a:lnTo>
                        <a:lnTo>
                          <a:pt x="107" y="500"/>
                        </a:lnTo>
                        <a:lnTo>
                          <a:pt x="116" y="542"/>
                        </a:lnTo>
                        <a:lnTo>
                          <a:pt x="123" y="592"/>
                        </a:lnTo>
                        <a:lnTo>
                          <a:pt x="119" y="641"/>
                        </a:lnTo>
                        <a:lnTo>
                          <a:pt x="123" y="684"/>
                        </a:lnTo>
                        <a:lnTo>
                          <a:pt x="126" y="739"/>
                        </a:lnTo>
                        <a:lnTo>
                          <a:pt x="128" y="800"/>
                        </a:lnTo>
                        <a:lnTo>
                          <a:pt x="133" y="867"/>
                        </a:lnTo>
                        <a:lnTo>
                          <a:pt x="141" y="931"/>
                        </a:lnTo>
                        <a:lnTo>
                          <a:pt x="148" y="975"/>
                        </a:lnTo>
                        <a:lnTo>
                          <a:pt x="148" y="1017"/>
                        </a:lnTo>
                        <a:lnTo>
                          <a:pt x="150" y="1068"/>
                        </a:lnTo>
                        <a:lnTo>
                          <a:pt x="146" y="1127"/>
                        </a:lnTo>
                        <a:lnTo>
                          <a:pt x="145" y="1175"/>
                        </a:lnTo>
                        <a:lnTo>
                          <a:pt x="139" y="1218"/>
                        </a:lnTo>
                        <a:lnTo>
                          <a:pt x="140" y="1254"/>
                        </a:lnTo>
                        <a:lnTo>
                          <a:pt x="159" y="1247"/>
                        </a:lnTo>
                        <a:lnTo>
                          <a:pt x="171" y="1240"/>
                        </a:lnTo>
                        <a:lnTo>
                          <a:pt x="183" y="1232"/>
                        </a:lnTo>
                        <a:lnTo>
                          <a:pt x="192" y="1222"/>
                        </a:lnTo>
                        <a:lnTo>
                          <a:pt x="194" y="1212"/>
                        </a:lnTo>
                        <a:lnTo>
                          <a:pt x="192" y="1179"/>
                        </a:lnTo>
                        <a:lnTo>
                          <a:pt x="190" y="1148"/>
                        </a:lnTo>
                        <a:lnTo>
                          <a:pt x="192" y="1106"/>
                        </a:lnTo>
                        <a:lnTo>
                          <a:pt x="195" y="1074"/>
                        </a:lnTo>
                        <a:lnTo>
                          <a:pt x="198" y="1045"/>
                        </a:lnTo>
                        <a:lnTo>
                          <a:pt x="196" y="1017"/>
                        </a:lnTo>
                        <a:lnTo>
                          <a:pt x="194" y="979"/>
                        </a:lnTo>
                        <a:lnTo>
                          <a:pt x="193" y="952"/>
                        </a:lnTo>
                        <a:lnTo>
                          <a:pt x="191" y="922"/>
                        </a:lnTo>
                        <a:lnTo>
                          <a:pt x="185" y="894"/>
                        </a:lnTo>
                        <a:lnTo>
                          <a:pt x="180" y="863"/>
                        </a:lnTo>
                        <a:lnTo>
                          <a:pt x="179" y="825"/>
                        </a:lnTo>
                        <a:lnTo>
                          <a:pt x="177" y="794"/>
                        </a:lnTo>
                        <a:lnTo>
                          <a:pt x="176" y="755"/>
                        </a:lnTo>
                        <a:lnTo>
                          <a:pt x="174" y="715"/>
                        </a:lnTo>
                        <a:lnTo>
                          <a:pt x="170" y="674"/>
                        </a:lnTo>
                        <a:lnTo>
                          <a:pt x="165" y="628"/>
                        </a:lnTo>
                        <a:lnTo>
                          <a:pt x="161" y="584"/>
                        </a:lnTo>
                        <a:lnTo>
                          <a:pt x="157" y="543"/>
                        </a:lnTo>
                        <a:lnTo>
                          <a:pt x="153" y="512"/>
                        </a:lnTo>
                        <a:lnTo>
                          <a:pt x="149" y="477"/>
                        </a:lnTo>
                        <a:lnTo>
                          <a:pt x="145" y="444"/>
                        </a:lnTo>
                        <a:lnTo>
                          <a:pt x="139" y="407"/>
                        </a:lnTo>
                        <a:lnTo>
                          <a:pt x="133" y="368"/>
                        </a:lnTo>
                        <a:lnTo>
                          <a:pt x="126" y="326"/>
                        </a:lnTo>
                        <a:lnTo>
                          <a:pt x="120" y="290"/>
                        </a:lnTo>
                        <a:lnTo>
                          <a:pt x="110" y="243"/>
                        </a:lnTo>
                        <a:lnTo>
                          <a:pt x="100" y="199"/>
                        </a:lnTo>
                        <a:lnTo>
                          <a:pt x="90" y="144"/>
                        </a:lnTo>
                        <a:lnTo>
                          <a:pt x="76" y="85"/>
                        </a:lnTo>
                        <a:lnTo>
                          <a:pt x="64" y="39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7547" name="Freeform 923"/>
                <p:cNvSpPr>
                  <a:spLocks/>
                </p:cNvSpPr>
                <p:nvPr/>
              </p:nvSpPr>
              <p:spPr bwMode="auto">
                <a:xfrm>
                  <a:off x="3698" y="1342"/>
                  <a:ext cx="43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60"/>
                    </a:cxn>
                    <a:cxn ang="0">
                      <a:pos x="95" y="116"/>
                    </a:cxn>
                    <a:cxn ang="0">
                      <a:pos x="113" y="166"/>
                    </a:cxn>
                    <a:cxn ang="0">
                      <a:pos x="131" y="228"/>
                    </a:cxn>
                    <a:cxn ang="0">
                      <a:pos x="142" y="295"/>
                    </a:cxn>
                    <a:cxn ang="0">
                      <a:pos x="158" y="368"/>
                    </a:cxn>
                    <a:cxn ang="0">
                      <a:pos x="172" y="427"/>
                    </a:cxn>
                    <a:cxn ang="0">
                      <a:pos x="183" y="474"/>
                    </a:cxn>
                    <a:cxn ang="0">
                      <a:pos x="188" y="529"/>
                    </a:cxn>
                    <a:cxn ang="0">
                      <a:pos x="195" y="603"/>
                    </a:cxn>
                    <a:cxn ang="0">
                      <a:pos x="204" y="676"/>
                    </a:cxn>
                    <a:cxn ang="0">
                      <a:pos x="211" y="743"/>
                    </a:cxn>
                    <a:cxn ang="0">
                      <a:pos x="216" y="834"/>
                    </a:cxn>
                    <a:cxn ang="0">
                      <a:pos x="217" y="906"/>
                    </a:cxn>
                    <a:cxn ang="0">
                      <a:pos x="214" y="989"/>
                    </a:cxn>
                    <a:cxn ang="0">
                      <a:pos x="213" y="1068"/>
                    </a:cxn>
                    <a:cxn ang="0">
                      <a:pos x="209" y="1132"/>
                    </a:cxn>
                    <a:cxn ang="0">
                      <a:pos x="202" y="1172"/>
                    </a:cxn>
                    <a:cxn ang="0">
                      <a:pos x="207" y="1206"/>
                    </a:cxn>
                    <a:cxn ang="0">
                      <a:pos x="161" y="1195"/>
                    </a:cxn>
                    <a:cxn ang="0">
                      <a:pos x="123" y="1180"/>
                    </a:cxn>
                    <a:cxn ang="0">
                      <a:pos x="133" y="1113"/>
                    </a:cxn>
                    <a:cxn ang="0">
                      <a:pos x="140" y="1029"/>
                    </a:cxn>
                    <a:cxn ang="0">
                      <a:pos x="149" y="911"/>
                    </a:cxn>
                    <a:cxn ang="0">
                      <a:pos x="142" y="799"/>
                    </a:cxn>
                    <a:cxn ang="0">
                      <a:pos x="130" y="686"/>
                    </a:cxn>
                    <a:cxn ang="0">
                      <a:pos x="120" y="590"/>
                    </a:cxn>
                    <a:cxn ang="0">
                      <a:pos x="113" y="507"/>
                    </a:cxn>
                    <a:cxn ang="0">
                      <a:pos x="105" y="421"/>
                    </a:cxn>
                    <a:cxn ang="0">
                      <a:pos x="85" y="329"/>
                    </a:cxn>
                    <a:cxn ang="0">
                      <a:pos x="63" y="249"/>
                    </a:cxn>
                    <a:cxn ang="0">
                      <a:pos x="51" y="174"/>
                    </a:cxn>
                    <a:cxn ang="0">
                      <a:pos x="31" y="89"/>
                    </a:cxn>
                  </a:cxnLst>
                  <a:rect l="0" t="0" r="r" b="b"/>
                  <a:pathLst>
                    <a:path w="217" h="1206">
                      <a:moveTo>
                        <a:pt x="16" y="44"/>
                      </a:moveTo>
                      <a:lnTo>
                        <a:pt x="0" y="0"/>
                      </a:lnTo>
                      <a:lnTo>
                        <a:pt x="77" y="29"/>
                      </a:lnTo>
                      <a:lnTo>
                        <a:pt x="81" y="60"/>
                      </a:lnTo>
                      <a:lnTo>
                        <a:pt x="86" y="86"/>
                      </a:lnTo>
                      <a:lnTo>
                        <a:pt x="95" y="116"/>
                      </a:lnTo>
                      <a:lnTo>
                        <a:pt x="104" y="140"/>
                      </a:lnTo>
                      <a:lnTo>
                        <a:pt x="113" y="166"/>
                      </a:lnTo>
                      <a:lnTo>
                        <a:pt x="124" y="198"/>
                      </a:lnTo>
                      <a:lnTo>
                        <a:pt x="131" y="228"/>
                      </a:lnTo>
                      <a:lnTo>
                        <a:pt x="136" y="261"/>
                      </a:lnTo>
                      <a:lnTo>
                        <a:pt x="142" y="295"/>
                      </a:lnTo>
                      <a:lnTo>
                        <a:pt x="148" y="331"/>
                      </a:lnTo>
                      <a:lnTo>
                        <a:pt x="158" y="368"/>
                      </a:lnTo>
                      <a:lnTo>
                        <a:pt x="163" y="395"/>
                      </a:lnTo>
                      <a:lnTo>
                        <a:pt x="172" y="427"/>
                      </a:lnTo>
                      <a:lnTo>
                        <a:pt x="178" y="450"/>
                      </a:lnTo>
                      <a:lnTo>
                        <a:pt x="183" y="474"/>
                      </a:lnTo>
                      <a:lnTo>
                        <a:pt x="186" y="502"/>
                      </a:lnTo>
                      <a:lnTo>
                        <a:pt x="188" y="529"/>
                      </a:lnTo>
                      <a:lnTo>
                        <a:pt x="190" y="562"/>
                      </a:lnTo>
                      <a:lnTo>
                        <a:pt x="195" y="603"/>
                      </a:lnTo>
                      <a:lnTo>
                        <a:pt x="200" y="638"/>
                      </a:lnTo>
                      <a:lnTo>
                        <a:pt x="204" y="676"/>
                      </a:lnTo>
                      <a:lnTo>
                        <a:pt x="209" y="711"/>
                      </a:lnTo>
                      <a:lnTo>
                        <a:pt x="211" y="743"/>
                      </a:lnTo>
                      <a:lnTo>
                        <a:pt x="215" y="796"/>
                      </a:lnTo>
                      <a:lnTo>
                        <a:pt x="216" y="834"/>
                      </a:lnTo>
                      <a:lnTo>
                        <a:pt x="216" y="878"/>
                      </a:lnTo>
                      <a:lnTo>
                        <a:pt x="217" y="906"/>
                      </a:lnTo>
                      <a:lnTo>
                        <a:pt x="216" y="945"/>
                      </a:lnTo>
                      <a:lnTo>
                        <a:pt x="214" y="989"/>
                      </a:lnTo>
                      <a:lnTo>
                        <a:pt x="210" y="1025"/>
                      </a:lnTo>
                      <a:lnTo>
                        <a:pt x="213" y="1068"/>
                      </a:lnTo>
                      <a:lnTo>
                        <a:pt x="214" y="1108"/>
                      </a:lnTo>
                      <a:lnTo>
                        <a:pt x="209" y="1132"/>
                      </a:lnTo>
                      <a:lnTo>
                        <a:pt x="206" y="1157"/>
                      </a:lnTo>
                      <a:lnTo>
                        <a:pt x="202" y="1172"/>
                      </a:lnTo>
                      <a:lnTo>
                        <a:pt x="203" y="1191"/>
                      </a:lnTo>
                      <a:lnTo>
                        <a:pt x="207" y="1206"/>
                      </a:lnTo>
                      <a:lnTo>
                        <a:pt x="178" y="1201"/>
                      </a:lnTo>
                      <a:lnTo>
                        <a:pt x="161" y="1195"/>
                      </a:lnTo>
                      <a:lnTo>
                        <a:pt x="141" y="1188"/>
                      </a:lnTo>
                      <a:lnTo>
                        <a:pt x="123" y="1180"/>
                      </a:lnTo>
                      <a:lnTo>
                        <a:pt x="130" y="1149"/>
                      </a:lnTo>
                      <a:lnTo>
                        <a:pt x="133" y="1113"/>
                      </a:lnTo>
                      <a:lnTo>
                        <a:pt x="136" y="1074"/>
                      </a:lnTo>
                      <a:lnTo>
                        <a:pt x="140" y="1029"/>
                      </a:lnTo>
                      <a:lnTo>
                        <a:pt x="146" y="974"/>
                      </a:lnTo>
                      <a:lnTo>
                        <a:pt x="149" y="911"/>
                      </a:lnTo>
                      <a:lnTo>
                        <a:pt x="144" y="856"/>
                      </a:lnTo>
                      <a:lnTo>
                        <a:pt x="142" y="799"/>
                      </a:lnTo>
                      <a:lnTo>
                        <a:pt x="136" y="738"/>
                      </a:lnTo>
                      <a:lnTo>
                        <a:pt x="130" y="686"/>
                      </a:lnTo>
                      <a:lnTo>
                        <a:pt x="124" y="635"/>
                      </a:lnTo>
                      <a:lnTo>
                        <a:pt x="120" y="590"/>
                      </a:lnTo>
                      <a:lnTo>
                        <a:pt x="117" y="546"/>
                      </a:lnTo>
                      <a:lnTo>
                        <a:pt x="113" y="507"/>
                      </a:lnTo>
                      <a:lnTo>
                        <a:pt x="111" y="466"/>
                      </a:lnTo>
                      <a:lnTo>
                        <a:pt x="105" y="421"/>
                      </a:lnTo>
                      <a:lnTo>
                        <a:pt x="98" y="371"/>
                      </a:lnTo>
                      <a:lnTo>
                        <a:pt x="85" y="329"/>
                      </a:lnTo>
                      <a:lnTo>
                        <a:pt x="73" y="286"/>
                      </a:lnTo>
                      <a:lnTo>
                        <a:pt x="63" y="249"/>
                      </a:lnTo>
                      <a:lnTo>
                        <a:pt x="56" y="214"/>
                      </a:lnTo>
                      <a:lnTo>
                        <a:pt x="51" y="174"/>
                      </a:lnTo>
                      <a:lnTo>
                        <a:pt x="45" y="134"/>
                      </a:lnTo>
                      <a:lnTo>
                        <a:pt x="31" y="89"/>
                      </a:lnTo>
                      <a:lnTo>
                        <a:pt x="16" y="44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7548" name="Freeform 924"/>
              <p:cNvSpPr>
                <a:spLocks/>
              </p:cNvSpPr>
              <p:nvPr/>
            </p:nvSpPr>
            <p:spPr bwMode="auto">
              <a:xfrm>
                <a:off x="3728" y="1350"/>
                <a:ext cx="29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35"/>
                  </a:cxn>
                  <a:cxn ang="0">
                    <a:pos x="27" y="68"/>
                  </a:cxn>
                  <a:cxn ang="0">
                    <a:pos x="39" y="103"/>
                  </a:cxn>
                  <a:cxn ang="0">
                    <a:pos x="50" y="141"/>
                  </a:cxn>
                  <a:cxn ang="0">
                    <a:pos x="57" y="177"/>
                  </a:cxn>
                  <a:cxn ang="0">
                    <a:pos x="66" y="214"/>
                  </a:cxn>
                  <a:cxn ang="0">
                    <a:pos x="74" y="259"/>
                  </a:cxn>
                  <a:cxn ang="0">
                    <a:pos x="83" y="314"/>
                  </a:cxn>
                  <a:cxn ang="0">
                    <a:pos x="93" y="370"/>
                  </a:cxn>
                  <a:cxn ang="0">
                    <a:pos x="99" y="407"/>
                  </a:cxn>
                  <a:cxn ang="0">
                    <a:pos x="107" y="456"/>
                  </a:cxn>
                  <a:cxn ang="0">
                    <a:pos x="113" y="503"/>
                  </a:cxn>
                  <a:cxn ang="0">
                    <a:pos x="117" y="549"/>
                  </a:cxn>
                  <a:cxn ang="0">
                    <a:pos x="120" y="598"/>
                  </a:cxn>
                  <a:cxn ang="0">
                    <a:pos x="123" y="648"/>
                  </a:cxn>
                  <a:cxn ang="0">
                    <a:pos x="126" y="705"/>
                  </a:cxn>
                  <a:cxn ang="0">
                    <a:pos x="131" y="759"/>
                  </a:cxn>
                  <a:cxn ang="0">
                    <a:pos x="135" y="817"/>
                  </a:cxn>
                  <a:cxn ang="0">
                    <a:pos x="138" y="860"/>
                  </a:cxn>
                  <a:cxn ang="0">
                    <a:pos x="143" y="897"/>
                  </a:cxn>
                  <a:cxn ang="0">
                    <a:pos x="146" y="944"/>
                  </a:cxn>
                  <a:cxn ang="0">
                    <a:pos x="145" y="990"/>
                  </a:cxn>
                  <a:cxn ang="0">
                    <a:pos x="142" y="1035"/>
                  </a:cxn>
                  <a:cxn ang="0">
                    <a:pos x="140" y="1088"/>
                  </a:cxn>
                </a:cxnLst>
                <a:rect l="0" t="0" r="r" b="b"/>
                <a:pathLst>
                  <a:path w="146" h="1088">
                    <a:moveTo>
                      <a:pt x="0" y="0"/>
                    </a:moveTo>
                    <a:lnTo>
                      <a:pt x="13" y="35"/>
                    </a:lnTo>
                    <a:lnTo>
                      <a:pt x="27" y="68"/>
                    </a:lnTo>
                    <a:lnTo>
                      <a:pt x="39" y="103"/>
                    </a:lnTo>
                    <a:lnTo>
                      <a:pt x="50" y="141"/>
                    </a:lnTo>
                    <a:lnTo>
                      <a:pt x="57" y="177"/>
                    </a:lnTo>
                    <a:lnTo>
                      <a:pt x="66" y="214"/>
                    </a:lnTo>
                    <a:lnTo>
                      <a:pt x="74" y="259"/>
                    </a:lnTo>
                    <a:lnTo>
                      <a:pt x="83" y="314"/>
                    </a:lnTo>
                    <a:lnTo>
                      <a:pt x="93" y="370"/>
                    </a:lnTo>
                    <a:lnTo>
                      <a:pt x="99" y="407"/>
                    </a:lnTo>
                    <a:lnTo>
                      <a:pt x="107" y="456"/>
                    </a:lnTo>
                    <a:lnTo>
                      <a:pt x="113" y="503"/>
                    </a:lnTo>
                    <a:lnTo>
                      <a:pt x="117" y="549"/>
                    </a:lnTo>
                    <a:lnTo>
                      <a:pt x="120" y="598"/>
                    </a:lnTo>
                    <a:lnTo>
                      <a:pt x="123" y="648"/>
                    </a:lnTo>
                    <a:lnTo>
                      <a:pt x="126" y="705"/>
                    </a:lnTo>
                    <a:lnTo>
                      <a:pt x="131" y="759"/>
                    </a:lnTo>
                    <a:lnTo>
                      <a:pt x="135" y="817"/>
                    </a:lnTo>
                    <a:lnTo>
                      <a:pt x="138" y="860"/>
                    </a:lnTo>
                    <a:lnTo>
                      <a:pt x="143" y="897"/>
                    </a:lnTo>
                    <a:lnTo>
                      <a:pt x="146" y="944"/>
                    </a:lnTo>
                    <a:lnTo>
                      <a:pt x="145" y="990"/>
                    </a:lnTo>
                    <a:lnTo>
                      <a:pt x="142" y="1035"/>
                    </a:lnTo>
                    <a:lnTo>
                      <a:pt x="140" y="1088"/>
                    </a:lnTo>
                  </a:path>
                </a:pathLst>
              </a:custGeom>
              <a:noFill/>
              <a:ln w="4763">
                <a:solidFill>
                  <a:srgbClr val="C0C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27549" name="Group 925"/>
          <p:cNvGrpSpPr>
            <a:grpSpLocks/>
          </p:cNvGrpSpPr>
          <p:nvPr/>
        </p:nvGrpSpPr>
        <p:grpSpPr bwMode="auto">
          <a:xfrm rot="327143">
            <a:off x="4324350" y="4308475"/>
            <a:ext cx="69850" cy="1284288"/>
            <a:chOff x="3689" y="1332"/>
            <a:chExt cx="87" cy="252"/>
          </a:xfrm>
        </p:grpSpPr>
        <p:sp>
          <p:nvSpPr>
            <p:cNvPr id="27550" name="Freeform 926"/>
            <p:cNvSpPr>
              <a:spLocks/>
            </p:cNvSpPr>
            <p:nvPr/>
          </p:nvSpPr>
          <p:spPr bwMode="auto">
            <a:xfrm>
              <a:off x="3689" y="1332"/>
              <a:ext cx="86" cy="25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83"/>
                </a:cxn>
                <a:cxn ang="0">
                  <a:pos x="23" y="159"/>
                </a:cxn>
                <a:cxn ang="0">
                  <a:pos x="43" y="254"/>
                </a:cxn>
                <a:cxn ang="0">
                  <a:pos x="60" y="331"/>
                </a:cxn>
                <a:cxn ang="0">
                  <a:pos x="79" y="417"/>
                </a:cxn>
                <a:cxn ang="0">
                  <a:pos x="97" y="515"/>
                </a:cxn>
                <a:cxn ang="0">
                  <a:pos x="107" y="579"/>
                </a:cxn>
                <a:cxn ang="0">
                  <a:pos x="115" y="662"/>
                </a:cxn>
                <a:cxn ang="0">
                  <a:pos x="129" y="766"/>
                </a:cxn>
                <a:cxn ang="0">
                  <a:pos x="135" y="850"/>
                </a:cxn>
                <a:cxn ang="0">
                  <a:pos x="140" y="932"/>
                </a:cxn>
                <a:cxn ang="0">
                  <a:pos x="140" y="1023"/>
                </a:cxn>
                <a:cxn ang="0">
                  <a:pos x="143" y="1107"/>
                </a:cxn>
                <a:cxn ang="0">
                  <a:pos x="139" y="1165"/>
                </a:cxn>
                <a:cxn ang="0">
                  <a:pos x="146" y="1203"/>
                </a:cxn>
                <a:cxn ang="0">
                  <a:pos x="166" y="1229"/>
                </a:cxn>
                <a:cxn ang="0">
                  <a:pos x="202" y="1243"/>
                </a:cxn>
                <a:cxn ang="0">
                  <a:pos x="252" y="1255"/>
                </a:cxn>
                <a:cxn ang="0">
                  <a:pos x="307" y="1258"/>
                </a:cxn>
                <a:cxn ang="0">
                  <a:pos x="354" y="1257"/>
                </a:cxn>
                <a:cxn ang="0">
                  <a:pos x="392" y="1247"/>
                </a:cxn>
                <a:cxn ang="0">
                  <a:pos x="417" y="1232"/>
                </a:cxn>
                <a:cxn ang="0">
                  <a:pos x="428" y="1212"/>
                </a:cxn>
                <a:cxn ang="0">
                  <a:pos x="424" y="1148"/>
                </a:cxn>
                <a:cxn ang="0">
                  <a:pos x="429" y="1074"/>
                </a:cxn>
                <a:cxn ang="0">
                  <a:pos x="430" y="1017"/>
                </a:cxn>
                <a:cxn ang="0">
                  <a:pos x="427" y="952"/>
                </a:cxn>
                <a:cxn ang="0">
                  <a:pos x="419" y="894"/>
                </a:cxn>
                <a:cxn ang="0">
                  <a:pos x="413" y="825"/>
                </a:cxn>
                <a:cxn ang="0">
                  <a:pos x="410" y="755"/>
                </a:cxn>
                <a:cxn ang="0">
                  <a:pos x="404" y="674"/>
                </a:cxn>
                <a:cxn ang="0">
                  <a:pos x="395" y="584"/>
                </a:cxn>
                <a:cxn ang="0">
                  <a:pos x="387" y="512"/>
                </a:cxn>
                <a:cxn ang="0">
                  <a:pos x="377" y="444"/>
                </a:cxn>
                <a:cxn ang="0">
                  <a:pos x="365" y="368"/>
                </a:cxn>
                <a:cxn ang="0">
                  <a:pos x="353" y="290"/>
                </a:cxn>
                <a:cxn ang="0">
                  <a:pos x="333" y="199"/>
                </a:cxn>
                <a:cxn ang="0">
                  <a:pos x="309" y="85"/>
                </a:cxn>
                <a:cxn ang="0">
                  <a:pos x="285" y="0"/>
                </a:cxn>
              </a:cxnLst>
              <a:rect l="0" t="0" r="r" b="b"/>
              <a:pathLst>
                <a:path w="432" h="1259">
                  <a:moveTo>
                    <a:pt x="285" y="0"/>
                  </a:moveTo>
                  <a:lnTo>
                    <a:pt x="0" y="19"/>
                  </a:lnTo>
                  <a:lnTo>
                    <a:pt x="3" y="50"/>
                  </a:lnTo>
                  <a:lnTo>
                    <a:pt x="10" y="83"/>
                  </a:lnTo>
                  <a:lnTo>
                    <a:pt x="16" y="119"/>
                  </a:lnTo>
                  <a:lnTo>
                    <a:pt x="23" y="159"/>
                  </a:lnTo>
                  <a:lnTo>
                    <a:pt x="32" y="208"/>
                  </a:lnTo>
                  <a:lnTo>
                    <a:pt x="43" y="254"/>
                  </a:lnTo>
                  <a:lnTo>
                    <a:pt x="52" y="293"/>
                  </a:lnTo>
                  <a:lnTo>
                    <a:pt x="60" y="331"/>
                  </a:lnTo>
                  <a:lnTo>
                    <a:pt x="69" y="372"/>
                  </a:lnTo>
                  <a:lnTo>
                    <a:pt x="79" y="417"/>
                  </a:lnTo>
                  <a:lnTo>
                    <a:pt x="87" y="464"/>
                  </a:lnTo>
                  <a:lnTo>
                    <a:pt x="97" y="515"/>
                  </a:lnTo>
                  <a:lnTo>
                    <a:pt x="102" y="543"/>
                  </a:lnTo>
                  <a:lnTo>
                    <a:pt x="107" y="579"/>
                  </a:lnTo>
                  <a:lnTo>
                    <a:pt x="111" y="623"/>
                  </a:lnTo>
                  <a:lnTo>
                    <a:pt x="115" y="662"/>
                  </a:lnTo>
                  <a:lnTo>
                    <a:pt x="123" y="713"/>
                  </a:lnTo>
                  <a:lnTo>
                    <a:pt x="129" y="766"/>
                  </a:lnTo>
                  <a:lnTo>
                    <a:pt x="134" y="808"/>
                  </a:lnTo>
                  <a:lnTo>
                    <a:pt x="135" y="850"/>
                  </a:lnTo>
                  <a:lnTo>
                    <a:pt x="137" y="885"/>
                  </a:lnTo>
                  <a:lnTo>
                    <a:pt x="140" y="932"/>
                  </a:lnTo>
                  <a:lnTo>
                    <a:pt x="142" y="979"/>
                  </a:lnTo>
                  <a:lnTo>
                    <a:pt x="140" y="1023"/>
                  </a:lnTo>
                  <a:lnTo>
                    <a:pt x="141" y="1076"/>
                  </a:lnTo>
                  <a:lnTo>
                    <a:pt x="143" y="1107"/>
                  </a:lnTo>
                  <a:lnTo>
                    <a:pt x="141" y="1133"/>
                  </a:lnTo>
                  <a:lnTo>
                    <a:pt x="139" y="1165"/>
                  </a:lnTo>
                  <a:lnTo>
                    <a:pt x="140" y="1188"/>
                  </a:lnTo>
                  <a:lnTo>
                    <a:pt x="146" y="1203"/>
                  </a:lnTo>
                  <a:lnTo>
                    <a:pt x="154" y="1217"/>
                  </a:lnTo>
                  <a:lnTo>
                    <a:pt x="166" y="1229"/>
                  </a:lnTo>
                  <a:lnTo>
                    <a:pt x="184" y="1237"/>
                  </a:lnTo>
                  <a:lnTo>
                    <a:pt x="202" y="1243"/>
                  </a:lnTo>
                  <a:lnTo>
                    <a:pt x="223" y="1249"/>
                  </a:lnTo>
                  <a:lnTo>
                    <a:pt x="252" y="1255"/>
                  </a:lnTo>
                  <a:lnTo>
                    <a:pt x="280" y="1256"/>
                  </a:lnTo>
                  <a:lnTo>
                    <a:pt x="307" y="1258"/>
                  </a:lnTo>
                  <a:lnTo>
                    <a:pt x="332" y="1259"/>
                  </a:lnTo>
                  <a:lnTo>
                    <a:pt x="354" y="1257"/>
                  </a:lnTo>
                  <a:lnTo>
                    <a:pt x="373" y="1254"/>
                  </a:lnTo>
                  <a:lnTo>
                    <a:pt x="392" y="1247"/>
                  </a:lnTo>
                  <a:lnTo>
                    <a:pt x="405" y="1240"/>
                  </a:lnTo>
                  <a:lnTo>
                    <a:pt x="417" y="1232"/>
                  </a:lnTo>
                  <a:lnTo>
                    <a:pt x="426" y="1222"/>
                  </a:lnTo>
                  <a:lnTo>
                    <a:pt x="428" y="1212"/>
                  </a:lnTo>
                  <a:lnTo>
                    <a:pt x="426" y="1179"/>
                  </a:lnTo>
                  <a:lnTo>
                    <a:pt x="424" y="1148"/>
                  </a:lnTo>
                  <a:lnTo>
                    <a:pt x="426" y="1106"/>
                  </a:lnTo>
                  <a:lnTo>
                    <a:pt x="429" y="1074"/>
                  </a:lnTo>
                  <a:lnTo>
                    <a:pt x="432" y="1045"/>
                  </a:lnTo>
                  <a:lnTo>
                    <a:pt x="430" y="1017"/>
                  </a:lnTo>
                  <a:lnTo>
                    <a:pt x="428" y="979"/>
                  </a:lnTo>
                  <a:lnTo>
                    <a:pt x="427" y="952"/>
                  </a:lnTo>
                  <a:lnTo>
                    <a:pt x="425" y="922"/>
                  </a:lnTo>
                  <a:lnTo>
                    <a:pt x="419" y="894"/>
                  </a:lnTo>
                  <a:lnTo>
                    <a:pt x="414" y="863"/>
                  </a:lnTo>
                  <a:lnTo>
                    <a:pt x="413" y="825"/>
                  </a:lnTo>
                  <a:lnTo>
                    <a:pt x="411" y="794"/>
                  </a:lnTo>
                  <a:lnTo>
                    <a:pt x="410" y="755"/>
                  </a:lnTo>
                  <a:lnTo>
                    <a:pt x="408" y="715"/>
                  </a:lnTo>
                  <a:lnTo>
                    <a:pt x="404" y="674"/>
                  </a:lnTo>
                  <a:lnTo>
                    <a:pt x="399" y="628"/>
                  </a:lnTo>
                  <a:lnTo>
                    <a:pt x="395" y="584"/>
                  </a:lnTo>
                  <a:lnTo>
                    <a:pt x="391" y="543"/>
                  </a:lnTo>
                  <a:lnTo>
                    <a:pt x="387" y="512"/>
                  </a:lnTo>
                  <a:lnTo>
                    <a:pt x="382" y="477"/>
                  </a:lnTo>
                  <a:lnTo>
                    <a:pt x="377" y="444"/>
                  </a:lnTo>
                  <a:lnTo>
                    <a:pt x="372" y="407"/>
                  </a:lnTo>
                  <a:lnTo>
                    <a:pt x="365" y="368"/>
                  </a:lnTo>
                  <a:lnTo>
                    <a:pt x="359" y="326"/>
                  </a:lnTo>
                  <a:lnTo>
                    <a:pt x="353" y="290"/>
                  </a:lnTo>
                  <a:lnTo>
                    <a:pt x="343" y="243"/>
                  </a:lnTo>
                  <a:lnTo>
                    <a:pt x="333" y="199"/>
                  </a:lnTo>
                  <a:lnTo>
                    <a:pt x="323" y="144"/>
                  </a:lnTo>
                  <a:lnTo>
                    <a:pt x="309" y="85"/>
                  </a:lnTo>
                  <a:lnTo>
                    <a:pt x="298" y="3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0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7551" name="Group 927"/>
            <p:cNvGrpSpPr>
              <a:grpSpLocks/>
            </p:cNvGrpSpPr>
            <p:nvPr/>
          </p:nvGrpSpPr>
          <p:grpSpPr bwMode="auto">
            <a:xfrm>
              <a:off x="3689" y="1332"/>
              <a:ext cx="87" cy="251"/>
              <a:chOff x="3689" y="1332"/>
              <a:chExt cx="87" cy="251"/>
            </a:xfrm>
          </p:grpSpPr>
          <p:grpSp>
            <p:nvGrpSpPr>
              <p:cNvPr id="27552" name="Group 928"/>
              <p:cNvGrpSpPr>
                <a:grpSpLocks/>
              </p:cNvGrpSpPr>
              <p:nvPr/>
            </p:nvGrpSpPr>
            <p:grpSpPr bwMode="auto">
              <a:xfrm>
                <a:off x="3689" y="1332"/>
                <a:ext cx="87" cy="251"/>
                <a:chOff x="3689" y="1332"/>
                <a:chExt cx="87" cy="251"/>
              </a:xfrm>
            </p:grpSpPr>
            <p:grpSp>
              <p:nvGrpSpPr>
                <p:cNvPr id="27553" name="Group 929"/>
                <p:cNvGrpSpPr>
                  <a:grpSpLocks/>
                </p:cNvGrpSpPr>
                <p:nvPr/>
              </p:nvGrpSpPr>
              <p:grpSpPr bwMode="auto">
                <a:xfrm>
                  <a:off x="3689" y="1332"/>
                  <a:ext cx="87" cy="251"/>
                  <a:chOff x="3689" y="1332"/>
                  <a:chExt cx="87" cy="251"/>
                </a:xfrm>
              </p:grpSpPr>
              <p:sp>
                <p:nvSpPr>
                  <p:cNvPr id="27554" name="Freeform 930"/>
                  <p:cNvSpPr>
                    <a:spLocks/>
                  </p:cNvSpPr>
                  <p:nvPr/>
                </p:nvSpPr>
                <p:spPr bwMode="auto">
                  <a:xfrm>
                    <a:off x="3689" y="1336"/>
                    <a:ext cx="38" cy="242"/>
                  </a:xfrm>
                  <a:custGeom>
                    <a:avLst/>
                    <a:gdLst/>
                    <a:ahLst/>
                    <a:cxnLst>
                      <a:cxn ang="0">
                        <a:pos x="58" y="74"/>
                      </a:cxn>
                      <a:cxn ang="0">
                        <a:pos x="43" y="29"/>
                      </a:cxn>
                      <a:cxn ang="0">
                        <a:pos x="0" y="0"/>
                      </a:cxn>
                      <a:cxn ang="0">
                        <a:pos x="3" y="31"/>
                      </a:cxn>
                      <a:cxn ang="0">
                        <a:pos x="10" y="64"/>
                      </a:cxn>
                      <a:cxn ang="0">
                        <a:pos x="16" y="99"/>
                      </a:cxn>
                      <a:cxn ang="0">
                        <a:pos x="23" y="140"/>
                      </a:cxn>
                      <a:cxn ang="0">
                        <a:pos x="32" y="189"/>
                      </a:cxn>
                      <a:cxn ang="0">
                        <a:pos x="43" y="235"/>
                      </a:cxn>
                      <a:cxn ang="0">
                        <a:pos x="51" y="274"/>
                      </a:cxn>
                      <a:cxn ang="0">
                        <a:pos x="59" y="312"/>
                      </a:cxn>
                      <a:cxn ang="0">
                        <a:pos x="68" y="353"/>
                      </a:cxn>
                      <a:cxn ang="0">
                        <a:pos x="78" y="398"/>
                      </a:cxn>
                      <a:cxn ang="0">
                        <a:pos x="86" y="445"/>
                      </a:cxn>
                      <a:cxn ang="0">
                        <a:pos x="96" y="496"/>
                      </a:cxn>
                      <a:cxn ang="0">
                        <a:pos x="101" y="524"/>
                      </a:cxn>
                      <a:cxn ang="0">
                        <a:pos x="106" y="560"/>
                      </a:cxn>
                      <a:cxn ang="0">
                        <a:pos x="111" y="603"/>
                      </a:cxn>
                      <a:cxn ang="0">
                        <a:pos x="115" y="643"/>
                      </a:cxn>
                      <a:cxn ang="0">
                        <a:pos x="123" y="694"/>
                      </a:cxn>
                      <a:cxn ang="0">
                        <a:pos x="129" y="747"/>
                      </a:cxn>
                      <a:cxn ang="0">
                        <a:pos x="134" y="789"/>
                      </a:cxn>
                      <a:cxn ang="0">
                        <a:pos x="135" y="831"/>
                      </a:cxn>
                      <a:cxn ang="0">
                        <a:pos x="137" y="866"/>
                      </a:cxn>
                      <a:cxn ang="0">
                        <a:pos x="140" y="911"/>
                      </a:cxn>
                      <a:cxn ang="0">
                        <a:pos x="142" y="960"/>
                      </a:cxn>
                      <a:cxn ang="0">
                        <a:pos x="140" y="1004"/>
                      </a:cxn>
                      <a:cxn ang="0">
                        <a:pos x="141" y="1057"/>
                      </a:cxn>
                      <a:cxn ang="0">
                        <a:pos x="143" y="1088"/>
                      </a:cxn>
                      <a:cxn ang="0">
                        <a:pos x="141" y="1114"/>
                      </a:cxn>
                      <a:cxn ang="0">
                        <a:pos x="139" y="1146"/>
                      </a:cxn>
                      <a:cxn ang="0">
                        <a:pos x="140" y="1169"/>
                      </a:cxn>
                      <a:cxn ang="0">
                        <a:pos x="144" y="1184"/>
                      </a:cxn>
                      <a:cxn ang="0">
                        <a:pos x="153" y="1198"/>
                      </a:cxn>
                      <a:cxn ang="0">
                        <a:pos x="165" y="1210"/>
                      </a:cxn>
                      <a:cxn ang="0">
                        <a:pos x="171" y="1179"/>
                      </a:cxn>
                      <a:cxn ang="0">
                        <a:pos x="175" y="1143"/>
                      </a:cxn>
                      <a:cxn ang="0">
                        <a:pos x="178" y="1104"/>
                      </a:cxn>
                      <a:cxn ang="0">
                        <a:pos x="182" y="1059"/>
                      </a:cxn>
                      <a:cxn ang="0">
                        <a:pos x="188" y="1004"/>
                      </a:cxn>
                      <a:cxn ang="0">
                        <a:pos x="191" y="941"/>
                      </a:cxn>
                      <a:cxn ang="0">
                        <a:pos x="185" y="886"/>
                      </a:cxn>
                      <a:cxn ang="0">
                        <a:pos x="184" y="829"/>
                      </a:cxn>
                      <a:cxn ang="0">
                        <a:pos x="178" y="768"/>
                      </a:cxn>
                      <a:cxn ang="0">
                        <a:pos x="171" y="715"/>
                      </a:cxn>
                      <a:cxn ang="0">
                        <a:pos x="166" y="665"/>
                      </a:cxn>
                      <a:cxn ang="0">
                        <a:pos x="162" y="620"/>
                      </a:cxn>
                      <a:cxn ang="0">
                        <a:pos x="158" y="575"/>
                      </a:cxn>
                      <a:cxn ang="0">
                        <a:pos x="155" y="537"/>
                      </a:cxn>
                      <a:cxn ang="0">
                        <a:pos x="153" y="496"/>
                      </a:cxn>
                      <a:cxn ang="0">
                        <a:pos x="147" y="451"/>
                      </a:cxn>
                      <a:cxn ang="0">
                        <a:pos x="141" y="401"/>
                      </a:cxn>
                      <a:cxn ang="0">
                        <a:pos x="128" y="359"/>
                      </a:cxn>
                      <a:cxn ang="0">
                        <a:pos x="116" y="315"/>
                      </a:cxn>
                      <a:cxn ang="0">
                        <a:pos x="106" y="279"/>
                      </a:cxn>
                      <a:cxn ang="0">
                        <a:pos x="99" y="244"/>
                      </a:cxn>
                      <a:cxn ang="0">
                        <a:pos x="93" y="204"/>
                      </a:cxn>
                      <a:cxn ang="0">
                        <a:pos x="87" y="164"/>
                      </a:cxn>
                      <a:cxn ang="0">
                        <a:pos x="73" y="119"/>
                      </a:cxn>
                      <a:cxn ang="0">
                        <a:pos x="58" y="74"/>
                      </a:cxn>
                    </a:cxnLst>
                    <a:rect l="0" t="0" r="r" b="b"/>
                    <a:pathLst>
                      <a:path w="191" h="1210">
                        <a:moveTo>
                          <a:pt x="58" y="74"/>
                        </a:moveTo>
                        <a:lnTo>
                          <a:pt x="43" y="29"/>
                        </a:lnTo>
                        <a:lnTo>
                          <a:pt x="0" y="0"/>
                        </a:lnTo>
                        <a:lnTo>
                          <a:pt x="3" y="31"/>
                        </a:lnTo>
                        <a:lnTo>
                          <a:pt x="10" y="64"/>
                        </a:lnTo>
                        <a:lnTo>
                          <a:pt x="16" y="99"/>
                        </a:lnTo>
                        <a:lnTo>
                          <a:pt x="23" y="140"/>
                        </a:lnTo>
                        <a:lnTo>
                          <a:pt x="32" y="189"/>
                        </a:lnTo>
                        <a:lnTo>
                          <a:pt x="43" y="235"/>
                        </a:lnTo>
                        <a:lnTo>
                          <a:pt x="51" y="274"/>
                        </a:lnTo>
                        <a:lnTo>
                          <a:pt x="59" y="312"/>
                        </a:lnTo>
                        <a:lnTo>
                          <a:pt x="68" y="353"/>
                        </a:lnTo>
                        <a:lnTo>
                          <a:pt x="78" y="398"/>
                        </a:lnTo>
                        <a:lnTo>
                          <a:pt x="86" y="445"/>
                        </a:lnTo>
                        <a:lnTo>
                          <a:pt x="96" y="496"/>
                        </a:lnTo>
                        <a:lnTo>
                          <a:pt x="101" y="524"/>
                        </a:lnTo>
                        <a:lnTo>
                          <a:pt x="106" y="560"/>
                        </a:lnTo>
                        <a:lnTo>
                          <a:pt x="111" y="603"/>
                        </a:lnTo>
                        <a:lnTo>
                          <a:pt x="115" y="643"/>
                        </a:lnTo>
                        <a:lnTo>
                          <a:pt x="123" y="694"/>
                        </a:lnTo>
                        <a:lnTo>
                          <a:pt x="129" y="747"/>
                        </a:lnTo>
                        <a:lnTo>
                          <a:pt x="134" y="789"/>
                        </a:lnTo>
                        <a:lnTo>
                          <a:pt x="135" y="831"/>
                        </a:lnTo>
                        <a:lnTo>
                          <a:pt x="137" y="866"/>
                        </a:lnTo>
                        <a:lnTo>
                          <a:pt x="140" y="911"/>
                        </a:lnTo>
                        <a:lnTo>
                          <a:pt x="142" y="960"/>
                        </a:lnTo>
                        <a:lnTo>
                          <a:pt x="140" y="1004"/>
                        </a:lnTo>
                        <a:lnTo>
                          <a:pt x="141" y="1057"/>
                        </a:lnTo>
                        <a:lnTo>
                          <a:pt x="143" y="1088"/>
                        </a:lnTo>
                        <a:lnTo>
                          <a:pt x="141" y="1114"/>
                        </a:lnTo>
                        <a:lnTo>
                          <a:pt x="139" y="1146"/>
                        </a:lnTo>
                        <a:lnTo>
                          <a:pt x="140" y="1169"/>
                        </a:lnTo>
                        <a:lnTo>
                          <a:pt x="144" y="1184"/>
                        </a:lnTo>
                        <a:lnTo>
                          <a:pt x="153" y="1198"/>
                        </a:lnTo>
                        <a:lnTo>
                          <a:pt x="165" y="1210"/>
                        </a:lnTo>
                        <a:lnTo>
                          <a:pt x="171" y="1179"/>
                        </a:lnTo>
                        <a:lnTo>
                          <a:pt x="175" y="1143"/>
                        </a:lnTo>
                        <a:lnTo>
                          <a:pt x="178" y="1104"/>
                        </a:lnTo>
                        <a:lnTo>
                          <a:pt x="182" y="1059"/>
                        </a:lnTo>
                        <a:lnTo>
                          <a:pt x="188" y="1004"/>
                        </a:lnTo>
                        <a:lnTo>
                          <a:pt x="191" y="941"/>
                        </a:lnTo>
                        <a:lnTo>
                          <a:pt x="185" y="886"/>
                        </a:lnTo>
                        <a:lnTo>
                          <a:pt x="184" y="829"/>
                        </a:lnTo>
                        <a:lnTo>
                          <a:pt x="178" y="768"/>
                        </a:lnTo>
                        <a:lnTo>
                          <a:pt x="171" y="715"/>
                        </a:lnTo>
                        <a:lnTo>
                          <a:pt x="166" y="665"/>
                        </a:lnTo>
                        <a:lnTo>
                          <a:pt x="162" y="620"/>
                        </a:lnTo>
                        <a:lnTo>
                          <a:pt x="158" y="575"/>
                        </a:lnTo>
                        <a:lnTo>
                          <a:pt x="155" y="537"/>
                        </a:lnTo>
                        <a:lnTo>
                          <a:pt x="153" y="496"/>
                        </a:lnTo>
                        <a:lnTo>
                          <a:pt x="147" y="451"/>
                        </a:lnTo>
                        <a:lnTo>
                          <a:pt x="141" y="401"/>
                        </a:lnTo>
                        <a:lnTo>
                          <a:pt x="128" y="359"/>
                        </a:lnTo>
                        <a:lnTo>
                          <a:pt x="116" y="315"/>
                        </a:lnTo>
                        <a:lnTo>
                          <a:pt x="106" y="279"/>
                        </a:lnTo>
                        <a:lnTo>
                          <a:pt x="99" y="244"/>
                        </a:lnTo>
                        <a:lnTo>
                          <a:pt x="93" y="204"/>
                        </a:lnTo>
                        <a:lnTo>
                          <a:pt x="87" y="164"/>
                        </a:lnTo>
                        <a:lnTo>
                          <a:pt x="73" y="119"/>
                        </a:lnTo>
                        <a:lnTo>
                          <a:pt x="58" y="74"/>
                        </a:lnTo>
                        <a:close/>
                      </a:path>
                    </a:pathLst>
                  </a:custGeom>
                  <a:solidFill>
                    <a:srgbClr val="000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7555" name="Freeform 931"/>
                  <p:cNvSpPr>
                    <a:spLocks/>
                  </p:cNvSpPr>
                  <p:nvPr/>
                </p:nvSpPr>
                <p:spPr bwMode="auto">
                  <a:xfrm>
                    <a:off x="3736" y="1332"/>
                    <a:ext cx="40" cy="251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30" y="82"/>
                      </a:cxn>
                      <a:cxn ang="0">
                        <a:pos x="43" y="156"/>
                      </a:cxn>
                      <a:cxn ang="0">
                        <a:pos x="64" y="252"/>
                      </a:cxn>
                      <a:cxn ang="0">
                        <a:pos x="83" y="351"/>
                      </a:cxn>
                      <a:cxn ang="0">
                        <a:pos x="97" y="449"/>
                      </a:cxn>
                      <a:cxn ang="0">
                        <a:pos x="116" y="542"/>
                      </a:cxn>
                      <a:cxn ang="0">
                        <a:pos x="119" y="641"/>
                      </a:cxn>
                      <a:cxn ang="0">
                        <a:pos x="126" y="739"/>
                      </a:cxn>
                      <a:cxn ang="0">
                        <a:pos x="133" y="867"/>
                      </a:cxn>
                      <a:cxn ang="0">
                        <a:pos x="148" y="975"/>
                      </a:cxn>
                      <a:cxn ang="0">
                        <a:pos x="150" y="1068"/>
                      </a:cxn>
                      <a:cxn ang="0">
                        <a:pos x="145" y="1175"/>
                      </a:cxn>
                      <a:cxn ang="0">
                        <a:pos x="140" y="1254"/>
                      </a:cxn>
                      <a:cxn ang="0">
                        <a:pos x="171" y="1240"/>
                      </a:cxn>
                      <a:cxn ang="0">
                        <a:pos x="192" y="1222"/>
                      </a:cxn>
                      <a:cxn ang="0">
                        <a:pos x="192" y="1179"/>
                      </a:cxn>
                      <a:cxn ang="0">
                        <a:pos x="192" y="1106"/>
                      </a:cxn>
                      <a:cxn ang="0">
                        <a:pos x="198" y="1045"/>
                      </a:cxn>
                      <a:cxn ang="0">
                        <a:pos x="194" y="979"/>
                      </a:cxn>
                      <a:cxn ang="0">
                        <a:pos x="191" y="922"/>
                      </a:cxn>
                      <a:cxn ang="0">
                        <a:pos x="180" y="863"/>
                      </a:cxn>
                      <a:cxn ang="0">
                        <a:pos x="177" y="794"/>
                      </a:cxn>
                      <a:cxn ang="0">
                        <a:pos x="174" y="715"/>
                      </a:cxn>
                      <a:cxn ang="0">
                        <a:pos x="165" y="628"/>
                      </a:cxn>
                      <a:cxn ang="0">
                        <a:pos x="157" y="543"/>
                      </a:cxn>
                      <a:cxn ang="0">
                        <a:pos x="149" y="477"/>
                      </a:cxn>
                      <a:cxn ang="0">
                        <a:pos x="139" y="407"/>
                      </a:cxn>
                      <a:cxn ang="0">
                        <a:pos x="126" y="326"/>
                      </a:cxn>
                      <a:cxn ang="0">
                        <a:pos x="110" y="243"/>
                      </a:cxn>
                      <a:cxn ang="0">
                        <a:pos x="90" y="144"/>
                      </a:cxn>
                      <a:cxn ang="0">
                        <a:pos x="64" y="39"/>
                      </a:cxn>
                    </a:cxnLst>
                    <a:rect l="0" t="0" r="r" b="b"/>
                    <a:pathLst>
                      <a:path w="198" h="1254">
                        <a:moveTo>
                          <a:pt x="51" y="0"/>
                        </a:moveTo>
                        <a:lnTo>
                          <a:pt x="0" y="40"/>
                        </a:lnTo>
                        <a:lnTo>
                          <a:pt x="17" y="60"/>
                        </a:lnTo>
                        <a:lnTo>
                          <a:pt x="30" y="82"/>
                        </a:lnTo>
                        <a:lnTo>
                          <a:pt x="37" y="112"/>
                        </a:lnTo>
                        <a:lnTo>
                          <a:pt x="43" y="156"/>
                        </a:lnTo>
                        <a:lnTo>
                          <a:pt x="52" y="198"/>
                        </a:lnTo>
                        <a:lnTo>
                          <a:pt x="64" y="252"/>
                        </a:lnTo>
                        <a:lnTo>
                          <a:pt x="73" y="305"/>
                        </a:lnTo>
                        <a:lnTo>
                          <a:pt x="83" y="351"/>
                        </a:lnTo>
                        <a:lnTo>
                          <a:pt x="90" y="403"/>
                        </a:lnTo>
                        <a:lnTo>
                          <a:pt x="97" y="449"/>
                        </a:lnTo>
                        <a:lnTo>
                          <a:pt x="107" y="500"/>
                        </a:lnTo>
                        <a:lnTo>
                          <a:pt x="116" y="542"/>
                        </a:lnTo>
                        <a:lnTo>
                          <a:pt x="123" y="592"/>
                        </a:lnTo>
                        <a:lnTo>
                          <a:pt x="119" y="641"/>
                        </a:lnTo>
                        <a:lnTo>
                          <a:pt x="123" y="684"/>
                        </a:lnTo>
                        <a:lnTo>
                          <a:pt x="126" y="739"/>
                        </a:lnTo>
                        <a:lnTo>
                          <a:pt x="128" y="800"/>
                        </a:lnTo>
                        <a:lnTo>
                          <a:pt x="133" y="867"/>
                        </a:lnTo>
                        <a:lnTo>
                          <a:pt x="141" y="931"/>
                        </a:lnTo>
                        <a:lnTo>
                          <a:pt x="148" y="975"/>
                        </a:lnTo>
                        <a:lnTo>
                          <a:pt x="148" y="1017"/>
                        </a:lnTo>
                        <a:lnTo>
                          <a:pt x="150" y="1068"/>
                        </a:lnTo>
                        <a:lnTo>
                          <a:pt x="146" y="1127"/>
                        </a:lnTo>
                        <a:lnTo>
                          <a:pt x="145" y="1175"/>
                        </a:lnTo>
                        <a:lnTo>
                          <a:pt x="139" y="1218"/>
                        </a:lnTo>
                        <a:lnTo>
                          <a:pt x="140" y="1254"/>
                        </a:lnTo>
                        <a:lnTo>
                          <a:pt x="159" y="1247"/>
                        </a:lnTo>
                        <a:lnTo>
                          <a:pt x="171" y="1240"/>
                        </a:lnTo>
                        <a:lnTo>
                          <a:pt x="183" y="1232"/>
                        </a:lnTo>
                        <a:lnTo>
                          <a:pt x="192" y="1222"/>
                        </a:lnTo>
                        <a:lnTo>
                          <a:pt x="194" y="1212"/>
                        </a:lnTo>
                        <a:lnTo>
                          <a:pt x="192" y="1179"/>
                        </a:lnTo>
                        <a:lnTo>
                          <a:pt x="190" y="1148"/>
                        </a:lnTo>
                        <a:lnTo>
                          <a:pt x="192" y="1106"/>
                        </a:lnTo>
                        <a:lnTo>
                          <a:pt x="195" y="1074"/>
                        </a:lnTo>
                        <a:lnTo>
                          <a:pt x="198" y="1045"/>
                        </a:lnTo>
                        <a:lnTo>
                          <a:pt x="196" y="1017"/>
                        </a:lnTo>
                        <a:lnTo>
                          <a:pt x="194" y="979"/>
                        </a:lnTo>
                        <a:lnTo>
                          <a:pt x="193" y="952"/>
                        </a:lnTo>
                        <a:lnTo>
                          <a:pt x="191" y="922"/>
                        </a:lnTo>
                        <a:lnTo>
                          <a:pt x="185" y="894"/>
                        </a:lnTo>
                        <a:lnTo>
                          <a:pt x="180" y="863"/>
                        </a:lnTo>
                        <a:lnTo>
                          <a:pt x="179" y="825"/>
                        </a:lnTo>
                        <a:lnTo>
                          <a:pt x="177" y="794"/>
                        </a:lnTo>
                        <a:lnTo>
                          <a:pt x="176" y="755"/>
                        </a:lnTo>
                        <a:lnTo>
                          <a:pt x="174" y="715"/>
                        </a:lnTo>
                        <a:lnTo>
                          <a:pt x="170" y="674"/>
                        </a:lnTo>
                        <a:lnTo>
                          <a:pt x="165" y="628"/>
                        </a:lnTo>
                        <a:lnTo>
                          <a:pt x="161" y="584"/>
                        </a:lnTo>
                        <a:lnTo>
                          <a:pt x="157" y="543"/>
                        </a:lnTo>
                        <a:lnTo>
                          <a:pt x="153" y="512"/>
                        </a:lnTo>
                        <a:lnTo>
                          <a:pt x="149" y="477"/>
                        </a:lnTo>
                        <a:lnTo>
                          <a:pt x="145" y="444"/>
                        </a:lnTo>
                        <a:lnTo>
                          <a:pt x="139" y="407"/>
                        </a:lnTo>
                        <a:lnTo>
                          <a:pt x="133" y="368"/>
                        </a:lnTo>
                        <a:lnTo>
                          <a:pt x="126" y="326"/>
                        </a:lnTo>
                        <a:lnTo>
                          <a:pt x="120" y="290"/>
                        </a:lnTo>
                        <a:lnTo>
                          <a:pt x="110" y="243"/>
                        </a:lnTo>
                        <a:lnTo>
                          <a:pt x="100" y="199"/>
                        </a:lnTo>
                        <a:lnTo>
                          <a:pt x="90" y="144"/>
                        </a:lnTo>
                        <a:lnTo>
                          <a:pt x="76" y="85"/>
                        </a:lnTo>
                        <a:lnTo>
                          <a:pt x="64" y="39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004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27556" name="Freeform 932"/>
                <p:cNvSpPr>
                  <a:spLocks/>
                </p:cNvSpPr>
                <p:nvPr/>
              </p:nvSpPr>
              <p:spPr bwMode="auto">
                <a:xfrm>
                  <a:off x="3698" y="1342"/>
                  <a:ext cx="43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" y="60"/>
                    </a:cxn>
                    <a:cxn ang="0">
                      <a:pos x="95" y="116"/>
                    </a:cxn>
                    <a:cxn ang="0">
                      <a:pos x="113" y="166"/>
                    </a:cxn>
                    <a:cxn ang="0">
                      <a:pos x="131" y="228"/>
                    </a:cxn>
                    <a:cxn ang="0">
                      <a:pos x="142" y="295"/>
                    </a:cxn>
                    <a:cxn ang="0">
                      <a:pos x="158" y="368"/>
                    </a:cxn>
                    <a:cxn ang="0">
                      <a:pos x="172" y="427"/>
                    </a:cxn>
                    <a:cxn ang="0">
                      <a:pos x="183" y="474"/>
                    </a:cxn>
                    <a:cxn ang="0">
                      <a:pos x="188" y="529"/>
                    </a:cxn>
                    <a:cxn ang="0">
                      <a:pos x="195" y="603"/>
                    </a:cxn>
                    <a:cxn ang="0">
                      <a:pos x="204" y="676"/>
                    </a:cxn>
                    <a:cxn ang="0">
                      <a:pos x="211" y="743"/>
                    </a:cxn>
                    <a:cxn ang="0">
                      <a:pos x="216" y="834"/>
                    </a:cxn>
                    <a:cxn ang="0">
                      <a:pos x="217" y="906"/>
                    </a:cxn>
                    <a:cxn ang="0">
                      <a:pos x="214" y="989"/>
                    </a:cxn>
                    <a:cxn ang="0">
                      <a:pos x="213" y="1068"/>
                    </a:cxn>
                    <a:cxn ang="0">
                      <a:pos x="209" y="1132"/>
                    </a:cxn>
                    <a:cxn ang="0">
                      <a:pos x="202" y="1172"/>
                    </a:cxn>
                    <a:cxn ang="0">
                      <a:pos x="207" y="1206"/>
                    </a:cxn>
                    <a:cxn ang="0">
                      <a:pos x="161" y="1195"/>
                    </a:cxn>
                    <a:cxn ang="0">
                      <a:pos x="123" y="1180"/>
                    </a:cxn>
                    <a:cxn ang="0">
                      <a:pos x="133" y="1113"/>
                    </a:cxn>
                    <a:cxn ang="0">
                      <a:pos x="140" y="1029"/>
                    </a:cxn>
                    <a:cxn ang="0">
                      <a:pos x="149" y="911"/>
                    </a:cxn>
                    <a:cxn ang="0">
                      <a:pos x="142" y="799"/>
                    </a:cxn>
                    <a:cxn ang="0">
                      <a:pos x="130" y="686"/>
                    </a:cxn>
                    <a:cxn ang="0">
                      <a:pos x="120" y="590"/>
                    </a:cxn>
                    <a:cxn ang="0">
                      <a:pos x="113" y="507"/>
                    </a:cxn>
                    <a:cxn ang="0">
                      <a:pos x="105" y="421"/>
                    </a:cxn>
                    <a:cxn ang="0">
                      <a:pos x="85" y="329"/>
                    </a:cxn>
                    <a:cxn ang="0">
                      <a:pos x="63" y="249"/>
                    </a:cxn>
                    <a:cxn ang="0">
                      <a:pos x="51" y="174"/>
                    </a:cxn>
                    <a:cxn ang="0">
                      <a:pos x="31" y="89"/>
                    </a:cxn>
                  </a:cxnLst>
                  <a:rect l="0" t="0" r="r" b="b"/>
                  <a:pathLst>
                    <a:path w="217" h="1206">
                      <a:moveTo>
                        <a:pt x="16" y="44"/>
                      </a:moveTo>
                      <a:lnTo>
                        <a:pt x="0" y="0"/>
                      </a:lnTo>
                      <a:lnTo>
                        <a:pt x="77" y="29"/>
                      </a:lnTo>
                      <a:lnTo>
                        <a:pt x="81" y="60"/>
                      </a:lnTo>
                      <a:lnTo>
                        <a:pt x="86" y="86"/>
                      </a:lnTo>
                      <a:lnTo>
                        <a:pt x="95" y="116"/>
                      </a:lnTo>
                      <a:lnTo>
                        <a:pt x="104" y="140"/>
                      </a:lnTo>
                      <a:lnTo>
                        <a:pt x="113" y="166"/>
                      </a:lnTo>
                      <a:lnTo>
                        <a:pt x="124" y="198"/>
                      </a:lnTo>
                      <a:lnTo>
                        <a:pt x="131" y="228"/>
                      </a:lnTo>
                      <a:lnTo>
                        <a:pt x="136" y="261"/>
                      </a:lnTo>
                      <a:lnTo>
                        <a:pt x="142" y="295"/>
                      </a:lnTo>
                      <a:lnTo>
                        <a:pt x="148" y="331"/>
                      </a:lnTo>
                      <a:lnTo>
                        <a:pt x="158" y="368"/>
                      </a:lnTo>
                      <a:lnTo>
                        <a:pt x="163" y="395"/>
                      </a:lnTo>
                      <a:lnTo>
                        <a:pt x="172" y="427"/>
                      </a:lnTo>
                      <a:lnTo>
                        <a:pt x="178" y="450"/>
                      </a:lnTo>
                      <a:lnTo>
                        <a:pt x="183" y="474"/>
                      </a:lnTo>
                      <a:lnTo>
                        <a:pt x="186" y="502"/>
                      </a:lnTo>
                      <a:lnTo>
                        <a:pt x="188" y="529"/>
                      </a:lnTo>
                      <a:lnTo>
                        <a:pt x="190" y="562"/>
                      </a:lnTo>
                      <a:lnTo>
                        <a:pt x="195" y="603"/>
                      </a:lnTo>
                      <a:lnTo>
                        <a:pt x="200" y="638"/>
                      </a:lnTo>
                      <a:lnTo>
                        <a:pt x="204" y="676"/>
                      </a:lnTo>
                      <a:lnTo>
                        <a:pt x="209" y="711"/>
                      </a:lnTo>
                      <a:lnTo>
                        <a:pt x="211" y="743"/>
                      </a:lnTo>
                      <a:lnTo>
                        <a:pt x="215" y="796"/>
                      </a:lnTo>
                      <a:lnTo>
                        <a:pt x="216" y="834"/>
                      </a:lnTo>
                      <a:lnTo>
                        <a:pt x="216" y="878"/>
                      </a:lnTo>
                      <a:lnTo>
                        <a:pt x="217" y="906"/>
                      </a:lnTo>
                      <a:lnTo>
                        <a:pt x="216" y="945"/>
                      </a:lnTo>
                      <a:lnTo>
                        <a:pt x="214" y="989"/>
                      </a:lnTo>
                      <a:lnTo>
                        <a:pt x="210" y="1025"/>
                      </a:lnTo>
                      <a:lnTo>
                        <a:pt x="213" y="1068"/>
                      </a:lnTo>
                      <a:lnTo>
                        <a:pt x="214" y="1108"/>
                      </a:lnTo>
                      <a:lnTo>
                        <a:pt x="209" y="1132"/>
                      </a:lnTo>
                      <a:lnTo>
                        <a:pt x="206" y="1157"/>
                      </a:lnTo>
                      <a:lnTo>
                        <a:pt x="202" y="1172"/>
                      </a:lnTo>
                      <a:lnTo>
                        <a:pt x="203" y="1191"/>
                      </a:lnTo>
                      <a:lnTo>
                        <a:pt x="207" y="1206"/>
                      </a:lnTo>
                      <a:lnTo>
                        <a:pt x="178" y="1201"/>
                      </a:lnTo>
                      <a:lnTo>
                        <a:pt x="161" y="1195"/>
                      </a:lnTo>
                      <a:lnTo>
                        <a:pt x="141" y="1188"/>
                      </a:lnTo>
                      <a:lnTo>
                        <a:pt x="123" y="1180"/>
                      </a:lnTo>
                      <a:lnTo>
                        <a:pt x="130" y="1149"/>
                      </a:lnTo>
                      <a:lnTo>
                        <a:pt x="133" y="1113"/>
                      </a:lnTo>
                      <a:lnTo>
                        <a:pt x="136" y="1074"/>
                      </a:lnTo>
                      <a:lnTo>
                        <a:pt x="140" y="1029"/>
                      </a:lnTo>
                      <a:lnTo>
                        <a:pt x="146" y="974"/>
                      </a:lnTo>
                      <a:lnTo>
                        <a:pt x="149" y="911"/>
                      </a:lnTo>
                      <a:lnTo>
                        <a:pt x="144" y="856"/>
                      </a:lnTo>
                      <a:lnTo>
                        <a:pt x="142" y="799"/>
                      </a:lnTo>
                      <a:lnTo>
                        <a:pt x="136" y="738"/>
                      </a:lnTo>
                      <a:lnTo>
                        <a:pt x="130" y="686"/>
                      </a:lnTo>
                      <a:lnTo>
                        <a:pt x="124" y="635"/>
                      </a:lnTo>
                      <a:lnTo>
                        <a:pt x="120" y="590"/>
                      </a:lnTo>
                      <a:lnTo>
                        <a:pt x="117" y="546"/>
                      </a:lnTo>
                      <a:lnTo>
                        <a:pt x="113" y="507"/>
                      </a:lnTo>
                      <a:lnTo>
                        <a:pt x="111" y="466"/>
                      </a:lnTo>
                      <a:lnTo>
                        <a:pt x="105" y="421"/>
                      </a:lnTo>
                      <a:lnTo>
                        <a:pt x="98" y="371"/>
                      </a:lnTo>
                      <a:lnTo>
                        <a:pt x="85" y="329"/>
                      </a:lnTo>
                      <a:lnTo>
                        <a:pt x="73" y="286"/>
                      </a:lnTo>
                      <a:lnTo>
                        <a:pt x="63" y="249"/>
                      </a:lnTo>
                      <a:lnTo>
                        <a:pt x="56" y="214"/>
                      </a:lnTo>
                      <a:lnTo>
                        <a:pt x="51" y="174"/>
                      </a:lnTo>
                      <a:lnTo>
                        <a:pt x="45" y="134"/>
                      </a:lnTo>
                      <a:lnTo>
                        <a:pt x="31" y="89"/>
                      </a:lnTo>
                      <a:lnTo>
                        <a:pt x="16" y="44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7557" name="Freeform 933"/>
              <p:cNvSpPr>
                <a:spLocks/>
              </p:cNvSpPr>
              <p:nvPr/>
            </p:nvSpPr>
            <p:spPr bwMode="auto">
              <a:xfrm>
                <a:off x="3728" y="1350"/>
                <a:ext cx="29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35"/>
                  </a:cxn>
                  <a:cxn ang="0">
                    <a:pos x="27" y="68"/>
                  </a:cxn>
                  <a:cxn ang="0">
                    <a:pos x="39" y="103"/>
                  </a:cxn>
                  <a:cxn ang="0">
                    <a:pos x="50" y="141"/>
                  </a:cxn>
                  <a:cxn ang="0">
                    <a:pos x="57" y="177"/>
                  </a:cxn>
                  <a:cxn ang="0">
                    <a:pos x="66" y="214"/>
                  </a:cxn>
                  <a:cxn ang="0">
                    <a:pos x="74" y="259"/>
                  </a:cxn>
                  <a:cxn ang="0">
                    <a:pos x="83" y="314"/>
                  </a:cxn>
                  <a:cxn ang="0">
                    <a:pos x="93" y="370"/>
                  </a:cxn>
                  <a:cxn ang="0">
                    <a:pos x="99" y="407"/>
                  </a:cxn>
                  <a:cxn ang="0">
                    <a:pos x="107" y="456"/>
                  </a:cxn>
                  <a:cxn ang="0">
                    <a:pos x="113" y="503"/>
                  </a:cxn>
                  <a:cxn ang="0">
                    <a:pos x="117" y="549"/>
                  </a:cxn>
                  <a:cxn ang="0">
                    <a:pos x="120" y="598"/>
                  </a:cxn>
                  <a:cxn ang="0">
                    <a:pos x="123" y="648"/>
                  </a:cxn>
                  <a:cxn ang="0">
                    <a:pos x="126" y="705"/>
                  </a:cxn>
                  <a:cxn ang="0">
                    <a:pos x="131" y="759"/>
                  </a:cxn>
                  <a:cxn ang="0">
                    <a:pos x="135" y="817"/>
                  </a:cxn>
                  <a:cxn ang="0">
                    <a:pos x="138" y="860"/>
                  </a:cxn>
                  <a:cxn ang="0">
                    <a:pos x="143" y="897"/>
                  </a:cxn>
                  <a:cxn ang="0">
                    <a:pos x="146" y="944"/>
                  </a:cxn>
                  <a:cxn ang="0">
                    <a:pos x="145" y="990"/>
                  </a:cxn>
                  <a:cxn ang="0">
                    <a:pos x="142" y="1035"/>
                  </a:cxn>
                  <a:cxn ang="0">
                    <a:pos x="140" y="1088"/>
                  </a:cxn>
                </a:cxnLst>
                <a:rect l="0" t="0" r="r" b="b"/>
                <a:pathLst>
                  <a:path w="146" h="1088">
                    <a:moveTo>
                      <a:pt x="0" y="0"/>
                    </a:moveTo>
                    <a:lnTo>
                      <a:pt x="13" y="35"/>
                    </a:lnTo>
                    <a:lnTo>
                      <a:pt x="27" y="68"/>
                    </a:lnTo>
                    <a:lnTo>
                      <a:pt x="39" y="103"/>
                    </a:lnTo>
                    <a:lnTo>
                      <a:pt x="50" y="141"/>
                    </a:lnTo>
                    <a:lnTo>
                      <a:pt x="57" y="177"/>
                    </a:lnTo>
                    <a:lnTo>
                      <a:pt x="66" y="214"/>
                    </a:lnTo>
                    <a:lnTo>
                      <a:pt x="74" y="259"/>
                    </a:lnTo>
                    <a:lnTo>
                      <a:pt x="83" y="314"/>
                    </a:lnTo>
                    <a:lnTo>
                      <a:pt x="93" y="370"/>
                    </a:lnTo>
                    <a:lnTo>
                      <a:pt x="99" y="407"/>
                    </a:lnTo>
                    <a:lnTo>
                      <a:pt x="107" y="456"/>
                    </a:lnTo>
                    <a:lnTo>
                      <a:pt x="113" y="503"/>
                    </a:lnTo>
                    <a:lnTo>
                      <a:pt x="117" y="549"/>
                    </a:lnTo>
                    <a:lnTo>
                      <a:pt x="120" y="598"/>
                    </a:lnTo>
                    <a:lnTo>
                      <a:pt x="123" y="648"/>
                    </a:lnTo>
                    <a:lnTo>
                      <a:pt x="126" y="705"/>
                    </a:lnTo>
                    <a:lnTo>
                      <a:pt x="131" y="759"/>
                    </a:lnTo>
                    <a:lnTo>
                      <a:pt x="135" y="817"/>
                    </a:lnTo>
                    <a:lnTo>
                      <a:pt x="138" y="860"/>
                    </a:lnTo>
                    <a:lnTo>
                      <a:pt x="143" y="897"/>
                    </a:lnTo>
                    <a:lnTo>
                      <a:pt x="146" y="944"/>
                    </a:lnTo>
                    <a:lnTo>
                      <a:pt x="145" y="990"/>
                    </a:lnTo>
                    <a:lnTo>
                      <a:pt x="142" y="1035"/>
                    </a:lnTo>
                    <a:lnTo>
                      <a:pt x="140" y="1088"/>
                    </a:lnTo>
                  </a:path>
                </a:pathLst>
              </a:custGeom>
              <a:noFill/>
              <a:ln w="4763">
                <a:solidFill>
                  <a:srgbClr val="C0C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7558" name="Text Box 934"/>
          <p:cNvSpPr txBox="1">
            <a:spLocks noChangeArrowheads="1"/>
          </p:cNvSpPr>
          <p:nvPr/>
        </p:nvSpPr>
        <p:spPr bwMode="auto">
          <a:xfrm>
            <a:off x="5400675" y="1308100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Inspiracion/Expiracion</a:t>
            </a:r>
          </a:p>
        </p:txBody>
      </p:sp>
      <p:sp>
        <p:nvSpPr>
          <p:cNvPr id="27560" name="Text Box 936"/>
          <p:cNvSpPr txBox="1">
            <a:spLocks noChangeArrowheads="1"/>
          </p:cNvSpPr>
          <p:nvPr/>
        </p:nvSpPr>
        <p:spPr bwMode="auto">
          <a:xfrm>
            <a:off x="5359400" y="6316663"/>
            <a:ext cx="310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 (Franceschi)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06" name="Group 2"/>
          <p:cNvGrpSpPr>
            <a:grpSpLocks/>
          </p:cNvGrpSpPr>
          <p:nvPr/>
        </p:nvGrpSpPr>
        <p:grpSpPr bwMode="auto">
          <a:xfrm>
            <a:off x="3036888" y="1484313"/>
            <a:ext cx="2584450" cy="4572000"/>
            <a:chOff x="2112" y="624"/>
            <a:chExt cx="1832" cy="2880"/>
          </a:xfrm>
        </p:grpSpPr>
        <p:sp>
          <p:nvSpPr>
            <p:cNvPr id="661507" name="Line 3"/>
            <p:cNvSpPr>
              <a:spLocks noChangeShapeType="1"/>
            </p:cNvSpPr>
            <p:nvPr/>
          </p:nvSpPr>
          <p:spPr bwMode="auto">
            <a:xfrm>
              <a:off x="2112" y="624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08" name="Line 4"/>
            <p:cNvSpPr>
              <a:spLocks noChangeShapeType="1"/>
            </p:cNvSpPr>
            <p:nvPr/>
          </p:nvSpPr>
          <p:spPr bwMode="auto">
            <a:xfrm>
              <a:off x="2928" y="2112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09" name="Line 5"/>
            <p:cNvSpPr>
              <a:spLocks noChangeShapeType="1"/>
            </p:cNvSpPr>
            <p:nvPr/>
          </p:nvSpPr>
          <p:spPr bwMode="auto">
            <a:xfrm>
              <a:off x="2928" y="624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10" name="Freeform 6"/>
            <p:cNvSpPr>
              <a:spLocks/>
            </p:cNvSpPr>
            <p:nvPr/>
          </p:nvSpPr>
          <p:spPr bwMode="auto">
            <a:xfrm>
              <a:off x="2928" y="1536"/>
              <a:ext cx="1016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48"/>
                </a:cxn>
                <a:cxn ang="0">
                  <a:pos x="768" y="192"/>
                </a:cxn>
                <a:cxn ang="0">
                  <a:pos x="960" y="528"/>
                </a:cxn>
                <a:cxn ang="0">
                  <a:pos x="1008" y="1104"/>
                </a:cxn>
                <a:cxn ang="0">
                  <a:pos x="1008" y="1920"/>
                </a:cxn>
              </a:cxnLst>
              <a:rect l="0" t="0" r="r" b="b"/>
              <a:pathLst>
                <a:path w="1016" h="1920">
                  <a:moveTo>
                    <a:pt x="0" y="0"/>
                  </a:moveTo>
                  <a:cubicBezTo>
                    <a:pt x="176" y="8"/>
                    <a:pt x="352" y="16"/>
                    <a:pt x="480" y="48"/>
                  </a:cubicBezTo>
                  <a:cubicBezTo>
                    <a:pt x="608" y="80"/>
                    <a:pt x="688" y="112"/>
                    <a:pt x="768" y="192"/>
                  </a:cubicBezTo>
                  <a:cubicBezTo>
                    <a:pt x="848" y="272"/>
                    <a:pt x="920" y="376"/>
                    <a:pt x="960" y="528"/>
                  </a:cubicBezTo>
                  <a:cubicBezTo>
                    <a:pt x="1000" y="680"/>
                    <a:pt x="1000" y="872"/>
                    <a:pt x="1008" y="1104"/>
                  </a:cubicBezTo>
                  <a:cubicBezTo>
                    <a:pt x="1016" y="1336"/>
                    <a:pt x="1008" y="1784"/>
                    <a:pt x="1008" y="192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11" name="Freeform 7"/>
            <p:cNvSpPr>
              <a:spLocks/>
            </p:cNvSpPr>
            <p:nvPr/>
          </p:nvSpPr>
          <p:spPr bwMode="auto">
            <a:xfrm>
              <a:off x="2928" y="2112"/>
              <a:ext cx="626" cy="1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1" y="77"/>
                </a:cxn>
                <a:cxn ang="0">
                  <a:pos x="583" y="277"/>
                </a:cxn>
                <a:cxn ang="0">
                  <a:pos x="617" y="710"/>
                </a:cxn>
                <a:cxn ang="0">
                  <a:pos x="617" y="1154"/>
                </a:cxn>
                <a:cxn ang="0">
                  <a:pos x="606" y="1377"/>
                </a:cxn>
              </a:cxnLst>
              <a:rect l="0" t="0" r="r" b="b"/>
              <a:pathLst>
                <a:path w="626" h="1377">
                  <a:moveTo>
                    <a:pt x="0" y="0"/>
                  </a:moveTo>
                  <a:cubicBezTo>
                    <a:pt x="60" y="13"/>
                    <a:pt x="264" y="31"/>
                    <a:pt x="361" y="77"/>
                  </a:cubicBezTo>
                  <a:cubicBezTo>
                    <a:pt x="458" y="123"/>
                    <a:pt x="540" y="171"/>
                    <a:pt x="583" y="277"/>
                  </a:cubicBezTo>
                  <a:cubicBezTo>
                    <a:pt x="626" y="383"/>
                    <a:pt x="611" y="564"/>
                    <a:pt x="617" y="710"/>
                  </a:cubicBezTo>
                  <a:cubicBezTo>
                    <a:pt x="623" y="856"/>
                    <a:pt x="619" y="1043"/>
                    <a:pt x="617" y="1154"/>
                  </a:cubicBezTo>
                  <a:cubicBezTo>
                    <a:pt x="615" y="1265"/>
                    <a:pt x="608" y="1331"/>
                    <a:pt x="606" y="137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12" name="Line 8"/>
            <p:cNvSpPr>
              <a:spLocks noChangeShapeType="1"/>
            </p:cNvSpPr>
            <p:nvPr/>
          </p:nvSpPr>
          <p:spPr bwMode="auto">
            <a:xfrm flipV="1">
              <a:off x="3552" y="2256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13" name="Line 9"/>
            <p:cNvSpPr>
              <a:spLocks noChangeShapeType="1"/>
            </p:cNvSpPr>
            <p:nvPr/>
          </p:nvSpPr>
          <p:spPr bwMode="auto">
            <a:xfrm flipH="1" flipV="1">
              <a:off x="2832" y="1920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14" name="Line 10"/>
            <p:cNvSpPr>
              <a:spLocks noChangeShapeType="1"/>
            </p:cNvSpPr>
            <p:nvPr/>
          </p:nvSpPr>
          <p:spPr bwMode="auto">
            <a:xfrm flipH="1">
              <a:off x="2832" y="1536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1515" name="Line 11"/>
            <p:cNvSpPr>
              <a:spLocks noChangeShapeType="1"/>
            </p:cNvSpPr>
            <p:nvPr/>
          </p:nvSpPr>
          <p:spPr bwMode="auto">
            <a:xfrm flipH="1" flipV="1">
              <a:off x="3696" y="216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61516" name="Text Box 12"/>
          <p:cNvSpPr txBox="1">
            <a:spLocks noChangeArrowheads="1"/>
          </p:cNvSpPr>
          <p:nvPr/>
        </p:nvSpPr>
        <p:spPr bwMode="auto">
          <a:xfrm>
            <a:off x="468313" y="31750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SAFENO-FEMORAL: Complejo valvular</a:t>
            </a:r>
          </a:p>
        </p:txBody>
      </p:sp>
      <p:sp>
        <p:nvSpPr>
          <p:cNvPr id="661517" name="Text Box 13"/>
          <p:cNvSpPr txBox="1">
            <a:spLocks noChangeArrowheads="1"/>
          </p:cNvSpPr>
          <p:nvPr/>
        </p:nvSpPr>
        <p:spPr bwMode="auto">
          <a:xfrm>
            <a:off x="4198938" y="2474913"/>
            <a:ext cx="176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V. ostial</a:t>
            </a:r>
          </a:p>
        </p:txBody>
      </p:sp>
      <p:sp>
        <p:nvSpPr>
          <p:cNvPr id="661518" name="Text Box 14"/>
          <p:cNvSpPr txBox="1">
            <a:spLocks noChangeArrowheads="1"/>
          </p:cNvSpPr>
          <p:nvPr/>
        </p:nvSpPr>
        <p:spPr bwMode="auto">
          <a:xfrm>
            <a:off x="5621338" y="3860800"/>
            <a:ext cx="237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V. paraostial</a:t>
            </a: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 flipH="1" flipV="1">
            <a:off x="37068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 flipV="1">
            <a:off x="3059113" y="37369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V="1">
            <a:off x="3059113" y="1844675"/>
            <a:ext cx="5048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 flipV="1">
            <a:off x="3706813" y="1844675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1523" name="Text Box 19"/>
          <p:cNvSpPr txBox="1">
            <a:spLocks noChangeArrowheads="1"/>
          </p:cNvSpPr>
          <p:nvPr/>
        </p:nvSpPr>
        <p:spPr bwMode="auto">
          <a:xfrm>
            <a:off x="1476375" y="22701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 Femoral</a:t>
            </a:r>
          </a:p>
        </p:txBody>
      </p:sp>
      <p:sp>
        <p:nvSpPr>
          <p:cNvPr id="661524" name="Text Box 20"/>
          <p:cNvSpPr txBox="1">
            <a:spLocks noChangeArrowheads="1"/>
          </p:cNvSpPr>
          <p:nvPr/>
        </p:nvSpPr>
        <p:spPr bwMode="auto">
          <a:xfrm>
            <a:off x="2987675" y="6381750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1_30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554" name="Group 2"/>
          <p:cNvGrpSpPr>
            <a:grpSpLocks/>
          </p:cNvGrpSpPr>
          <p:nvPr/>
        </p:nvGrpSpPr>
        <p:grpSpPr bwMode="auto">
          <a:xfrm>
            <a:off x="2051050" y="1373188"/>
            <a:ext cx="4341813" cy="4648200"/>
            <a:chOff x="867" y="624"/>
            <a:chExt cx="3077" cy="2928"/>
          </a:xfrm>
        </p:grpSpPr>
        <p:sp>
          <p:nvSpPr>
            <p:cNvPr id="663555" name="Line 3"/>
            <p:cNvSpPr>
              <a:spLocks noChangeShapeType="1"/>
            </p:cNvSpPr>
            <p:nvPr/>
          </p:nvSpPr>
          <p:spPr bwMode="auto">
            <a:xfrm>
              <a:off x="2112" y="624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56" name="Line 4"/>
            <p:cNvSpPr>
              <a:spLocks noChangeShapeType="1"/>
            </p:cNvSpPr>
            <p:nvPr/>
          </p:nvSpPr>
          <p:spPr bwMode="auto">
            <a:xfrm>
              <a:off x="2928" y="2400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57" name="Line 5"/>
            <p:cNvSpPr>
              <a:spLocks noChangeShapeType="1"/>
            </p:cNvSpPr>
            <p:nvPr/>
          </p:nvSpPr>
          <p:spPr bwMode="auto">
            <a:xfrm>
              <a:off x="2928" y="624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58" name="Freeform 6"/>
            <p:cNvSpPr>
              <a:spLocks/>
            </p:cNvSpPr>
            <p:nvPr/>
          </p:nvSpPr>
          <p:spPr bwMode="auto">
            <a:xfrm>
              <a:off x="3445" y="1589"/>
              <a:ext cx="499" cy="1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" y="89"/>
                </a:cxn>
                <a:cxn ang="0">
                  <a:pos x="322" y="233"/>
                </a:cxn>
                <a:cxn ang="0">
                  <a:pos x="443" y="475"/>
                </a:cxn>
                <a:cxn ang="0">
                  <a:pos x="491" y="1051"/>
                </a:cxn>
                <a:cxn ang="0">
                  <a:pos x="491" y="1867"/>
                </a:cxn>
              </a:cxnLst>
              <a:rect l="0" t="0" r="r" b="b"/>
              <a:pathLst>
                <a:path w="499" h="1867">
                  <a:moveTo>
                    <a:pt x="0" y="0"/>
                  </a:moveTo>
                  <a:cubicBezTo>
                    <a:pt x="33" y="15"/>
                    <a:pt x="135" y="50"/>
                    <a:pt x="189" y="89"/>
                  </a:cubicBezTo>
                  <a:cubicBezTo>
                    <a:pt x="243" y="128"/>
                    <a:pt x="280" y="169"/>
                    <a:pt x="322" y="233"/>
                  </a:cubicBezTo>
                  <a:cubicBezTo>
                    <a:pt x="364" y="297"/>
                    <a:pt x="415" y="339"/>
                    <a:pt x="443" y="475"/>
                  </a:cubicBezTo>
                  <a:cubicBezTo>
                    <a:pt x="471" y="611"/>
                    <a:pt x="483" y="819"/>
                    <a:pt x="491" y="1051"/>
                  </a:cubicBezTo>
                  <a:cubicBezTo>
                    <a:pt x="499" y="1283"/>
                    <a:pt x="491" y="1731"/>
                    <a:pt x="491" y="186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59" name="Freeform 7"/>
            <p:cNvSpPr>
              <a:spLocks/>
            </p:cNvSpPr>
            <p:nvPr/>
          </p:nvSpPr>
          <p:spPr bwMode="auto">
            <a:xfrm>
              <a:off x="3156" y="2152"/>
              <a:ext cx="398" cy="133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33" y="37"/>
                </a:cxn>
                <a:cxn ang="0">
                  <a:pos x="355" y="237"/>
                </a:cxn>
                <a:cxn ang="0">
                  <a:pos x="389" y="670"/>
                </a:cxn>
                <a:cxn ang="0">
                  <a:pos x="389" y="1114"/>
                </a:cxn>
                <a:cxn ang="0">
                  <a:pos x="378" y="1337"/>
                </a:cxn>
              </a:cxnLst>
              <a:rect l="0" t="0" r="r" b="b"/>
              <a:pathLst>
                <a:path w="398" h="1337">
                  <a:moveTo>
                    <a:pt x="0" y="14"/>
                  </a:moveTo>
                  <a:cubicBezTo>
                    <a:pt x="24" y="18"/>
                    <a:pt x="74" y="0"/>
                    <a:pt x="133" y="37"/>
                  </a:cubicBezTo>
                  <a:cubicBezTo>
                    <a:pt x="192" y="74"/>
                    <a:pt x="312" y="131"/>
                    <a:pt x="355" y="237"/>
                  </a:cubicBezTo>
                  <a:cubicBezTo>
                    <a:pt x="398" y="343"/>
                    <a:pt x="383" y="524"/>
                    <a:pt x="389" y="670"/>
                  </a:cubicBezTo>
                  <a:cubicBezTo>
                    <a:pt x="395" y="816"/>
                    <a:pt x="391" y="1003"/>
                    <a:pt x="389" y="1114"/>
                  </a:cubicBezTo>
                  <a:cubicBezTo>
                    <a:pt x="387" y="1225"/>
                    <a:pt x="380" y="1291"/>
                    <a:pt x="378" y="133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0" name="Line 8"/>
            <p:cNvSpPr>
              <a:spLocks noChangeShapeType="1"/>
            </p:cNvSpPr>
            <p:nvPr/>
          </p:nvSpPr>
          <p:spPr bwMode="auto">
            <a:xfrm flipV="1">
              <a:off x="3552" y="2256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1" name="Line 9"/>
            <p:cNvSpPr>
              <a:spLocks noChangeShapeType="1"/>
            </p:cNvSpPr>
            <p:nvPr/>
          </p:nvSpPr>
          <p:spPr bwMode="auto">
            <a:xfrm flipH="1" flipV="1">
              <a:off x="2832" y="1920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2" name="Line 10"/>
            <p:cNvSpPr>
              <a:spLocks noChangeShapeType="1"/>
            </p:cNvSpPr>
            <p:nvPr/>
          </p:nvSpPr>
          <p:spPr bwMode="auto">
            <a:xfrm flipH="1">
              <a:off x="2832" y="1536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3" name="Line 11"/>
            <p:cNvSpPr>
              <a:spLocks noChangeShapeType="1"/>
            </p:cNvSpPr>
            <p:nvPr/>
          </p:nvSpPr>
          <p:spPr bwMode="auto">
            <a:xfrm flipH="1" flipV="1">
              <a:off x="3696" y="216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4" name="Freeform 12"/>
            <p:cNvSpPr>
              <a:spLocks/>
            </p:cNvSpPr>
            <p:nvPr/>
          </p:nvSpPr>
          <p:spPr bwMode="auto">
            <a:xfrm>
              <a:off x="1008" y="1632"/>
              <a:ext cx="1926" cy="7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432"/>
                </a:cxn>
                <a:cxn ang="0">
                  <a:pos x="1081" y="668"/>
                </a:cxn>
                <a:cxn ang="0">
                  <a:pos x="1414" y="734"/>
                </a:cxn>
                <a:cxn ang="0">
                  <a:pos x="1681" y="668"/>
                </a:cxn>
                <a:cxn ang="0">
                  <a:pos x="1926" y="490"/>
                </a:cxn>
              </a:cxnLst>
              <a:rect l="0" t="0" r="r" b="b"/>
              <a:pathLst>
                <a:path w="1926" h="734">
                  <a:moveTo>
                    <a:pt x="0" y="0"/>
                  </a:moveTo>
                  <a:cubicBezTo>
                    <a:pt x="136" y="156"/>
                    <a:pt x="348" y="321"/>
                    <a:pt x="528" y="432"/>
                  </a:cubicBezTo>
                  <a:cubicBezTo>
                    <a:pt x="708" y="543"/>
                    <a:pt x="933" y="618"/>
                    <a:pt x="1081" y="668"/>
                  </a:cubicBezTo>
                  <a:cubicBezTo>
                    <a:pt x="1229" y="718"/>
                    <a:pt x="1314" y="734"/>
                    <a:pt x="1414" y="734"/>
                  </a:cubicBezTo>
                  <a:cubicBezTo>
                    <a:pt x="1514" y="734"/>
                    <a:pt x="1596" y="709"/>
                    <a:pt x="1681" y="668"/>
                  </a:cubicBezTo>
                  <a:cubicBezTo>
                    <a:pt x="1766" y="627"/>
                    <a:pt x="1875" y="527"/>
                    <a:pt x="1926" y="49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5" name="Freeform 13"/>
            <p:cNvSpPr>
              <a:spLocks/>
            </p:cNvSpPr>
            <p:nvPr/>
          </p:nvSpPr>
          <p:spPr bwMode="auto">
            <a:xfrm>
              <a:off x="867" y="1755"/>
              <a:ext cx="2301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0" y="367"/>
                </a:cxn>
                <a:cxn ang="0">
                  <a:pos x="1000" y="667"/>
                </a:cxn>
                <a:cxn ang="0">
                  <a:pos x="1544" y="789"/>
                </a:cxn>
                <a:cxn ang="0">
                  <a:pos x="2011" y="656"/>
                </a:cxn>
                <a:cxn ang="0">
                  <a:pos x="2301" y="405"/>
                </a:cxn>
              </a:cxnLst>
              <a:rect l="0" t="0" r="r" b="b"/>
              <a:pathLst>
                <a:path w="2301" h="791">
                  <a:moveTo>
                    <a:pt x="0" y="0"/>
                  </a:moveTo>
                  <a:cubicBezTo>
                    <a:pt x="67" y="63"/>
                    <a:pt x="233" y="256"/>
                    <a:pt x="400" y="367"/>
                  </a:cubicBezTo>
                  <a:cubicBezTo>
                    <a:pt x="567" y="478"/>
                    <a:pt x="809" y="597"/>
                    <a:pt x="1000" y="667"/>
                  </a:cubicBezTo>
                  <a:cubicBezTo>
                    <a:pt x="1191" y="737"/>
                    <a:pt x="1376" y="791"/>
                    <a:pt x="1544" y="789"/>
                  </a:cubicBezTo>
                  <a:cubicBezTo>
                    <a:pt x="1712" y="787"/>
                    <a:pt x="1885" y="720"/>
                    <a:pt x="2011" y="656"/>
                  </a:cubicBezTo>
                  <a:cubicBezTo>
                    <a:pt x="2137" y="592"/>
                    <a:pt x="2241" y="457"/>
                    <a:pt x="2301" y="40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6" name="Line 14"/>
            <p:cNvSpPr>
              <a:spLocks noChangeShapeType="1"/>
            </p:cNvSpPr>
            <p:nvPr/>
          </p:nvSpPr>
          <p:spPr bwMode="auto">
            <a:xfrm>
              <a:off x="2112" y="2496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7" name="Freeform 15"/>
            <p:cNvSpPr>
              <a:spLocks/>
            </p:cNvSpPr>
            <p:nvPr/>
          </p:nvSpPr>
          <p:spPr bwMode="auto">
            <a:xfrm>
              <a:off x="2928" y="1536"/>
              <a:ext cx="28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288" y="0"/>
                </a:cxn>
              </a:cxnLst>
              <a:rect l="0" t="0" r="r" b="b"/>
              <a:pathLst>
                <a:path w="288" h="1">
                  <a:moveTo>
                    <a:pt x="0" y="0"/>
                  </a:moveTo>
                  <a:cubicBezTo>
                    <a:pt x="24" y="0"/>
                    <a:pt x="48" y="0"/>
                    <a:pt x="96" y="0"/>
                  </a:cubicBezTo>
                  <a:cubicBezTo>
                    <a:pt x="144" y="0"/>
                    <a:pt x="256" y="0"/>
                    <a:pt x="288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8" name="Line 16"/>
            <p:cNvSpPr>
              <a:spLocks noChangeShapeType="1"/>
            </p:cNvSpPr>
            <p:nvPr/>
          </p:nvSpPr>
          <p:spPr bwMode="auto">
            <a:xfrm flipV="1">
              <a:off x="3456" y="864"/>
              <a:ext cx="432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3569" name="Line 17"/>
            <p:cNvSpPr>
              <a:spLocks noChangeShapeType="1"/>
            </p:cNvSpPr>
            <p:nvPr/>
          </p:nvSpPr>
          <p:spPr bwMode="auto">
            <a:xfrm flipV="1">
              <a:off x="3216" y="816"/>
              <a:ext cx="384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63570" name="Text Box 18"/>
          <p:cNvSpPr txBox="1">
            <a:spLocks noChangeArrowheads="1"/>
          </p:cNvSpPr>
          <p:nvPr/>
        </p:nvSpPr>
        <p:spPr bwMode="auto">
          <a:xfrm>
            <a:off x="881063" y="304800"/>
            <a:ext cx="74501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SAFENO-FEMORAL: Colaterales</a:t>
            </a:r>
          </a:p>
          <a:p>
            <a:pPr algn="ctr"/>
            <a:endParaRPr lang="es-ES_tradnl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3571" name="Text Box 19"/>
          <p:cNvSpPr txBox="1">
            <a:spLocks noChangeArrowheads="1"/>
          </p:cNvSpPr>
          <p:nvPr/>
        </p:nvSpPr>
        <p:spPr bwMode="auto">
          <a:xfrm>
            <a:off x="5980113" y="2266950"/>
            <a:ext cx="176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C. Epigástrica</a:t>
            </a:r>
          </a:p>
        </p:txBody>
      </p:sp>
      <p:sp>
        <p:nvSpPr>
          <p:cNvPr id="663572" name="Text Box 20"/>
          <p:cNvSpPr txBox="1">
            <a:spLocks noChangeArrowheads="1"/>
          </p:cNvSpPr>
          <p:nvPr/>
        </p:nvSpPr>
        <p:spPr bwMode="auto">
          <a:xfrm>
            <a:off x="2152650" y="4221163"/>
            <a:ext cx="176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C. Pudenda</a:t>
            </a:r>
          </a:p>
        </p:txBody>
      </p:sp>
      <p:sp>
        <p:nvSpPr>
          <p:cNvPr id="663573" name="Line 21"/>
          <p:cNvSpPr>
            <a:spLocks noChangeShapeType="1"/>
          </p:cNvSpPr>
          <p:nvPr/>
        </p:nvSpPr>
        <p:spPr bwMode="auto">
          <a:xfrm flipH="1">
            <a:off x="5505450" y="2266950"/>
            <a:ext cx="339725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3574" name="Line 22"/>
          <p:cNvSpPr>
            <a:spLocks noChangeShapeType="1"/>
          </p:cNvSpPr>
          <p:nvPr/>
        </p:nvSpPr>
        <p:spPr bwMode="auto">
          <a:xfrm flipV="1">
            <a:off x="4895850" y="3638550"/>
            <a:ext cx="271463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3576" name="Rectangle 24"/>
          <p:cNvSpPr>
            <a:spLocks noChangeArrowheads="1"/>
          </p:cNvSpPr>
          <p:nvPr/>
        </p:nvSpPr>
        <p:spPr bwMode="auto">
          <a:xfrm>
            <a:off x="3635375" y="623728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1_31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188913"/>
            <a:ext cx="8178800" cy="1143000"/>
          </a:xfrm>
        </p:spPr>
        <p:txBody>
          <a:bodyPr/>
          <a:lstStyle/>
          <a:p>
            <a:r>
              <a:rPr lang="es-ES_tradnl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CSI. EXPLORACIÓN NORMAL</a:t>
            </a:r>
            <a:br>
              <a:rPr lang="es-ES_tradnl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M. Valsalva</a:t>
            </a:r>
          </a:p>
        </p:txBody>
      </p:sp>
      <p:sp>
        <p:nvSpPr>
          <p:cNvPr id="671747" name="Line 3"/>
          <p:cNvSpPr>
            <a:spLocks noChangeShapeType="1"/>
          </p:cNvSpPr>
          <p:nvPr/>
        </p:nvSpPr>
        <p:spPr bwMode="auto">
          <a:xfrm>
            <a:off x="2979738" y="1520825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48" name="Line 4"/>
          <p:cNvSpPr>
            <a:spLocks noChangeShapeType="1"/>
          </p:cNvSpPr>
          <p:nvPr/>
        </p:nvSpPr>
        <p:spPr bwMode="auto">
          <a:xfrm>
            <a:off x="4132263" y="3883025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49" name="Line 5"/>
          <p:cNvSpPr>
            <a:spLocks noChangeShapeType="1"/>
          </p:cNvSpPr>
          <p:nvPr/>
        </p:nvSpPr>
        <p:spPr bwMode="auto">
          <a:xfrm>
            <a:off x="4132263" y="1520825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50" name="Freeform 6"/>
          <p:cNvSpPr>
            <a:spLocks/>
          </p:cNvSpPr>
          <p:nvPr/>
        </p:nvSpPr>
        <p:spPr bwMode="auto">
          <a:xfrm>
            <a:off x="4132263" y="2968625"/>
            <a:ext cx="1433512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"/>
              </a:cxn>
              <a:cxn ang="0">
                <a:pos x="768" y="192"/>
              </a:cxn>
              <a:cxn ang="0">
                <a:pos x="960" y="528"/>
              </a:cxn>
              <a:cxn ang="0">
                <a:pos x="1008" y="1104"/>
              </a:cxn>
              <a:cxn ang="0">
                <a:pos x="1008" y="1920"/>
              </a:cxn>
            </a:cxnLst>
            <a:rect l="0" t="0" r="r" b="b"/>
            <a:pathLst>
              <a:path w="1016" h="1920">
                <a:moveTo>
                  <a:pt x="0" y="0"/>
                </a:moveTo>
                <a:cubicBezTo>
                  <a:pt x="176" y="8"/>
                  <a:pt x="352" y="16"/>
                  <a:pt x="480" y="48"/>
                </a:cubicBezTo>
                <a:cubicBezTo>
                  <a:pt x="608" y="80"/>
                  <a:pt x="688" y="112"/>
                  <a:pt x="768" y="192"/>
                </a:cubicBezTo>
                <a:cubicBezTo>
                  <a:pt x="848" y="272"/>
                  <a:pt x="920" y="376"/>
                  <a:pt x="960" y="528"/>
                </a:cubicBezTo>
                <a:cubicBezTo>
                  <a:pt x="1000" y="680"/>
                  <a:pt x="1000" y="872"/>
                  <a:pt x="1008" y="1104"/>
                </a:cubicBezTo>
                <a:cubicBezTo>
                  <a:pt x="1016" y="1336"/>
                  <a:pt x="1008" y="1784"/>
                  <a:pt x="1008" y="1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51" name="Freeform 7"/>
          <p:cNvSpPr>
            <a:spLocks/>
          </p:cNvSpPr>
          <p:nvPr/>
        </p:nvSpPr>
        <p:spPr bwMode="auto">
          <a:xfrm>
            <a:off x="4132263" y="3883025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52" name="Line 8"/>
          <p:cNvSpPr>
            <a:spLocks noChangeShapeType="1"/>
          </p:cNvSpPr>
          <p:nvPr/>
        </p:nvSpPr>
        <p:spPr bwMode="auto">
          <a:xfrm flipV="1">
            <a:off x="5011738" y="4111625"/>
            <a:ext cx="13652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53" name="Line 9"/>
          <p:cNvSpPr>
            <a:spLocks noChangeShapeType="1"/>
          </p:cNvSpPr>
          <p:nvPr/>
        </p:nvSpPr>
        <p:spPr bwMode="auto">
          <a:xfrm flipH="1" flipV="1">
            <a:off x="3995738" y="3425825"/>
            <a:ext cx="136525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54" name="Line 10"/>
          <p:cNvSpPr>
            <a:spLocks noChangeShapeType="1"/>
          </p:cNvSpPr>
          <p:nvPr/>
        </p:nvSpPr>
        <p:spPr bwMode="auto">
          <a:xfrm flipH="1">
            <a:off x="3995738" y="2968625"/>
            <a:ext cx="136525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55" name="Line 11"/>
          <p:cNvSpPr>
            <a:spLocks noChangeShapeType="1"/>
          </p:cNvSpPr>
          <p:nvPr/>
        </p:nvSpPr>
        <p:spPr bwMode="auto">
          <a:xfrm flipH="1" flipV="1">
            <a:off x="5148263" y="4111625"/>
            <a:ext cx="338137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1756" name="Text Box 12"/>
          <p:cNvSpPr txBox="1">
            <a:spLocks noChangeArrowheads="1"/>
          </p:cNvSpPr>
          <p:nvPr/>
        </p:nvSpPr>
        <p:spPr bwMode="auto">
          <a:xfrm>
            <a:off x="4467225" y="33496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671757" name="Text Box 13"/>
          <p:cNvSpPr txBox="1">
            <a:spLocks noChangeArrowheads="1"/>
          </p:cNvSpPr>
          <p:nvPr/>
        </p:nvSpPr>
        <p:spPr bwMode="auto">
          <a:xfrm>
            <a:off x="3251200" y="30448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71768" name="Text Box 24"/>
          <p:cNvSpPr txBox="1">
            <a:spLocks noChangeArrowheads="1"/>
          </p:cNvSpPr>
          <p:nvPr/>
        </p:nvSpPr>
        <p:spPr bwMode="auto">
          <a:xfrm>
            <a:off x="3132138" y="6272213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1_32</a:t>
            </a:r>
          </a:p>
        </p:txBody>
      </p:sp>
      <p:sp>
        <p:nvSpPr>
          <p:cNvPr id="671769" name="Line 25"/>
          <p:cNvSpPr>
            <a:spLocks noChangeShapeType="1"/>
          </p:cNvSpPr>
          <p:nvPr/>
        </p:nvSpPr>
        <p:spPr bwMode="auto">
          <a:xfrm flipV="1">
            <a:off x="2987675" y="4005263"/>
            <a:ext cx="5762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1770" name="Line 26"/>
          <p:cNvSpPr>
            <a:spLocks noChangeShapeType="1"/>
          </p:cNvSpPr>
          <p:nvPr/>
        </p:nvSpPr>
        <p:spPr bwMode="auto">
          <a:xfrm flipH="1" flipV="1">
            <a:off x="3563938" y="4005263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1771" name="Text Box 27"/>
          <p:cNvSpPr txBox="1">
            <a:spLocks noChangeArrowheads="1"/>
          </p:cNvSpPr>
          <p:nvPr/>
        </p:nvSpPr>
        <p:spPr bwMode="auto">
          <a:xfrm>
            <a:off x="827088" y="27352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71772" name="Line 28"/>
          <p:cNvSpPr>
            <a:spLocks noChangeShapeType="1"/>
          </p:cNvSpPr>
          <p:nvPr/>
        </p:nvSpPr>
        <p:spPr bwMode="auto">
          <a:xfrm>
            <a:off x="1042988" y="3459163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1773" name="Freeform 29"/>
          <p:cNvSpPr>
            <a:spLocks/>
          </p:cNvSpPr>
          <p:nvPr/>
        </p:nvSpPr>
        <p:spPr bwMode="auto">
          <a:xfrm>
            <a:off x="1187450" y="3429000"/>
            <a:ext cx="142875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803275" y="3671888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1775" name="Text Box 31"/>
          <p:cNvSpPr txBox="1">
            <a:spLocks noChangeArrowheads="1"/>
          </p:cNvSpPr>
          <p:nvPr/>
        </p:nvSpPr>
        <p:spPr bwMode="auto">
          <a:xfrm>
            <a:off x="6227763" y="249237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71776" name="Line 32"/>
          <p:cNvSpPr>
            <a:spLocks noChangeShapeType="1"/>
          </p:cNvSpPr>
          <p:nvPr/>
        </p:nvSpPr>
        <p:spPr bwMode="auto">
          <a:xfrm>
            <a:off x="6443663" y="3216275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1777" name="Freeform 33"/>
          <p:cNvSpPr>
            <a:spLocks/>
          </p:cNvSpPr>
          <p:nvPr/>
        </p:nvSpPr>
        <p:spPr bwMode="auto">
          <a:xfrm>
            <a:off x="6588125" y="3186113"/>
            <a:ext cx="142875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1778" name="Rectangle 34"/>
          <p:cNvSpPr>
            <a:spLocks noChangeArrowheads="1"/>
          </p:cNvSpPr>
          <p:nvPr/>
        </p:nvSpPr>
        <p:spPr bwMode="auto">
          <a:xfrm>
            <a:off x="6203950" y="342900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1779" name="Rectangle 35"/>
          <p:cNvSpPr>
            <a:spLocks noChangeArrowheads="1"/>
          </p:cNvSpPr>
          <p:nvPr/>
        </p:nvSpPr>
        <p:spPr bwMode="auto">
          <a:xfrm>
            <a:off x="3276600" y="4754563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71780" name="Rectangle 36"/>
          <p:cNvSpPr>
            <a:spLocks noChangeArrowheads="1"/>
          </p:cNvSpPr>
          <p:nvPr/>
        </p:nvSpPr>
        <p:spPr bwMode="auto">
          <a:xfrm>
            <a:off x="5002213" y="4727575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2" descr="no ostial5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3929" t="9555" r="19106" b="13637"/>
          <a:stretch>
            <a:fillRect/>
          </a:stretch>
        </p:blipFill>
        <p:spPr bwMode="auto">
          <a:xfrm>
            <a:off x="1033463" y="1425575"/>
            <a:ext cx="7067550" cy="4811713"/>
          </a:xfrm>
          <a:prstGeom prst="rect">
            <a:avLst/>
          </a:prstGeom>
          <a:noFill/>
        </p:spPr>
      </p:pic>
      <p:sp>
        <p:nvSpPr>
          <p:cNvPr id="672771" name="Text Box 3"/>
          <p:cNvSpPr txBox="1">
            <a:spLocks noChangeArrowheads="1"/>
          </p:cNvSpPr>
          <p:nvPr/>
        </p:nvSpPr>
        <p:spPr bwMode="auto">
          <a:xfrm>
            <a:off x="541338" y="260350"/>
            <a:ext cx="812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UNIÓN SAFENO-FEMORAL NORMAL: MANIOBRA DE VALSALVA</a:t>
            </a:r>
          </a:p>
        </p:txBody>
      </p:sp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3492500" y="634523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1_33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Line 2"/>
          <p:cNvSpPr>
            <a:spLocks noChangeShapeType="1"/>
          </p:cNvSpPr>
          <p:nvPr/>
        </p:nvSpPr>
        <p:spPr bwMode="auto">
          <a:xfrm>
            <a:off x="2979738" y="137795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19" name="Line 3"/>
          <p:cNvSpPr>
            <a:spLocks noChangeShapeType="1"/>
          </p:cNvSpPr>
          <p:nvPr/>
        </p:nvSpPr>
        <p:spPr bwMode="auto">
          <a:xfrm>
            <a:off x="4132263" y="374015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0" name="Line 4"/>
          <p:cNvSpPr>
            <a:spLocks noChangeShapeType="1"/>
          </p:cNvSpPr>
          <p:nvPr/>
        </p:nvSpPr>
        <p:spPr bwMode="auto">
          <a:xfrm>
            <a:off x="4132263" y="137795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1" name="Freeform 5"/>
          <p:cNvSpPr>
            <a:spLocks/>
          </p:cNvSpPr>
          <p:nvPr/>
        </p:nvSpPr>
        <p:spPr bwMode="auto">
          <a:xfrm>
            <a:off x="4132263" y="2825750"/>
            <a:ext cx="1433512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"/>
              </a:cxn>
              <a:cxn ang="0">
                <a:pos x="768" y="192"/>
              </a:cxn>
              <a:cxn ang="0">
                <a:pos x="960" y="528"/>
              </a:cxn>
              <a:cxn ang="0">
                <a:pos x="1008" y="1104"/>
              </a:cxn>
              <a:cxn ang="0">
                <a:pos x="1008" y="1920"/>
              </a:cxn>
            </a:cxnLst>
            <a:rect l="0" t="0" r="r" b="b"/>
            <a:pathLst>
              <a:path w="1016" h="1920">
                <a:moveTo>
                  <a:pt x="0" y="0"/>
                </a:moveTo>
                <a:cubicBezTo>
                  <a:pt x="176" y="8"/>
                  <a:pt x="352" y="16"/>
                  <a:pt x="480" y="48"/>
                </a:cubicBezTo>
                <a:cubicBezTo>
                  <a:pt x="608" y="80"/>
                  <a:pt x="688" y="112"/>
                  <a:pt x="768" y="192"/>
                </a:cubicBezTo>
                <a:cubicBezTo>
                  <a:pt x="848" y="272"/>
                  <a:pt x="920" y="376"/>
                  <a:pt x="960" y="528"/>
                </a:cubicBezTo>
                <a:cubicBezTo>
                  <a:pt x="1000" y="680"/>
                  <a:pt x="1000" y="872"/>
                  <a:pt x="1008" y="1104"/>
                </a:cubicBezTo>
                <a:cubicBezTo>
                  <a:pt x="1016" y="1336"/>
                  <a:pt x="1008" y="1784"/>
                  <a:pt x="1008" y="1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2" name="Freeform 6"/>
          <p:cNvSpPr>
            <a:spLocks/>
          </p:cNvSpPr>
          <p:nvPr/>
        </p:nvSpPr>
        <p:spPr bwMode="auto">
          <a:xfrm>
            <a:off x="4132263" y="3740150"/>
            <a:ext cx="882650" cy="2185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3" name="Line 7"/>
          <p:cNvSpPr>
            <a:spLocks noChangeShapeType="1"/>
          </p:cNvSpPr>
          <p:nvPr/>
        </p:nvSpPr>
        <p:spPr bwMode="auto">
          <a:xfrm>
            <a:off x="5011738" y="4273550"/>
            <a:ext cx="136525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4" name="Line 8"/>
          <p:cNvSpPr>
            <a:spLocks noChangeShapeType="1"/>
          </p:cNvSpPr>
          <p:nvPr/>
        </p:nvSpPr>
        <p:spPr bwMode="auto">
          <a:xfrm flipV="1">
            <a:off x="4132263" y="3511550"/>
            <a:ext cx="203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5" name="Line 9"/>
          <p:cNvSpPr>
            <a:spLocks noChangeShapeType="1"/>
          </p:cNvSpPr>
          <p:nvPr/>
        </p:nvSpPr>
        <p:spPr bwMode="auto">
          <a:xfrm>
            <a:off x="4132263" y="2825750"/>
            <a:ext cx="203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6" name="Line 10"/>
          <p:cNvSpPr>
            <a:spLocks noChangeShapeType="1"/>
          </p:cNvSpPr>
          <p:nvPr/>
        </p:nvSpPr>
        <p:spPr bwMode="auto">
          <a:xfrm flipH="1">
            <a:off x="5351463" y="4044950"/>
            <a:ext cx="134937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4335463" y="313055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674828" name="Text Box 12"/>
          <p:cNvSpPr txBox="1">
            <a:spLocks noChangeArrowheads="1"/>
          </p:cNvSpPr>
          <p:nvPr/>
        </p:nvSpPr>
        <p:spPr bwMode="auto">
          <a:xfrm>
            <a:off x="3251200" y="290195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</a:p>
        </p:txBody>
      </p:sp>
      <p:sp>
        <p:nvSpPr>
          <p:cNvPr id="674829" name="Text Box 13"/>
          <p:cNvSpPr txBox="1">
            <a:spLocks noChangeArrowheads="1"/>
          </p:cNvSpPr>
          <p:nvPr/>
        </p:nvSpPr>
        <p:spPr bwMode="auto">
          <a:xfrm>
            <a:off x="881063" y="-52388"/>
            <a:ext cx="74501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OSTIAL CSI</a:t>
            </a:r>
          </a:p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Valsalva</a:t>
            </a:r>
          </a:p>
        </p:txBody>
      </p:sp>
      <p:sp>
        <p:nvSpPr>
          <p:cNvPr id="674831" name="Line 15"/>
          <p:cNvSpPr>
            <a:spLocks noChangeShapeType="1"/>
          </p:cNvSpPr>
          <p:nvPr/>
        </p:nvSpPr>
        <p:spPr bwMode="auto">
          <a:xfrm>
            <a:off x="528638" y="2770188"/>
            <a:ext cx="20558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32" name="Text Box 16"/>
          <p:cNvSpPr txBox="1">
            <a:spLocks noChangeArrowheads="1"/>
          </p:cNvSpPr>
          <p:nvPr/>
        </p:nvSpPr>
        <p:spPr bwMode="auto">
          <a:xfrm>
            <a:off x="395288" y="1965325"/>
            <a:ext cx="596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74833" name="Text Box 17"/>
          <p:cNvSpPr txBox="1">
            <a:spLocks noChangeArrowheads="1"/>
          </p:cNvSpPr>
          <p:nvPr/>
        </p:nvSpPr>
        <p:spPr bwMode="auto">
          <a:xfrm>
            <a:off x="461963" y="2989263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74834" name="Freeform 18"/>
          <p:cNvSpPr>
            <a:spLocks/>
          </p:cNvSpPr>
          <p:nvPr/>
        </p:nvSpPr>
        <p:spPr bwMode="auto">
          <a:xfrm>
            <a:off x="827088" y="2295525"/>
            <a:ext cx="1873250" cy="1182688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36" name="Line 20"/>
          <p:cNvSpPr>
            <a:spLocks noChangeShapeType="1"/>
          </p:cNvSpPr>
          <p:nvPr/>
        </p:nvSpPr>
        <p:spPr bwMode="auto">
          <a:xfrm>
            <a:off x="6002338" y="4748213"/>
            <a:ext cx="2100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37" name="Text Box 21"/>
          <p:cNvSpPr txBox="1">
            <a:spLocks noChangeArrowheads="1"/>
          </p:cNvSpPr>
          <p:nvPr/>
        </p:nvSpPr>
        <p:spPr bwMode="auto">
          <a:xfrm>
            <a:off x="5867400" y="391001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74838" name="Text Box 22"/>
          <p:cNvSpPr txBox="1">
            <a:spLocks noChangeArrowheads="1"/>
          </p:cNvSpPr>
          <p:nvPr/>
        </p:nvSpPr>
        <p:spPr bwMode="auto">
          <a:xfrm>
            <a:off x="5935663" y="497681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74839" name="Freeform 23"/>
          <p:cNvSpPr>
            <a:spLocks/>
          </p:cNvSpPr>
          <p:nvPr/>
        </p:nvSpPr>
        <p:spPr bwMode="auto">
          <a:xfrm>
            <a:off x="6300788" y="4270375"/>
            <a:ext cx="1871662" cy="1152525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4840" name="Text Box 24"/>
          <p:cNvSpPr txBox="1">
            <a:spLocks noChangeArrowheads="1"/>
          </p:cNvSpPr>
          <p:nvPr/>
        </p:nvSpPr>
        <p:spPr bwMode="auto">
          <a:xfrm>
            <a:off x="3348038" y="6237288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1_34</a:t>
            </a:r>
          </a:p>
        </p:txBody>
      </p:sp>
      <p:sp>
        <p:nvSpPr>
          <p:cNvPr id="674841" name="Line 25"/>
          <p:cNvSpPr>
            <a:spLocks noChangeShapeType="1"/>
          </p:cNvSpPr>
          <p:nvPr/>
        </p:nvSpPr>
        <p:spPr bwMode="auto">
          <a:xfrm flipV="1">
            <a:off x="2987675" y="4005263"/>
            <a:ext cx="576263" cy="19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4842" name="Line 26"/>
          <p:cNvSpPr>
            <a:spLocks noChangeShapeType="1"/>
          </p:cNvSpPr>
          <p:nvPr/>
        </p:nvSpPr>
        <p:spPr bwMode="auto">
          <a:xfrm flipH="1" flipV="1">
            <a:off x="3563938" y="4005263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4843" name="Text Box 27"/>
          <p:cNvSpPr txBox="1">
            <a:spLocks noChangeArrowheads="1"/>
          </p:cNvSpPr>
          <p:nvPr/>
        </p:nvSpPr>
        <p:spPr bwMode="auto">
          <a:xfrm>
            <a:off x="755650" y="460692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74844" name="Line 28"/>
          <p:cNvSpPr>
            <a:spLocks noChangeShapeType="1"/>
          </p:cNvSpPr>
          <p:nvPr/>
        </p:nvSpPr>
        <p:spPr bwMode="auto">
          <a:xfrm>
            <a:off x="971550" y="533082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4845" name="Freeform 29"/>
          <p:cNvSpPr>
            <a:spLocks/>
          </p:cNvSpPr>
          <p:nvPr/>
        </p:nvSpPr>
        <p:spPr bwMode="auto">
          <a:xfrm>
            <a:off x="1116013" y="5300663"/>
            <a:ext cx="142875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4847" name="Rectangle 31"/>
          <p:cNvSpPr>
            <a:spLocks noChangeArrowheads="1"/>
          </p:cNvSpPr>
          <p:nvPr/>
        </p:nvSpPr>
        <p:spPr bwMode="auto">
          <a:xfrm>
            <a:off x="731838" y="554355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4848" name="Rectangle 32"/>
          <p:cNvSpPr>
            <a:spLocks noChangeArrowheads="1"/>
          </p:cNvSpPr>
          <p:nvPr/>
        </p:nvSpPr>
        <p:spPr bwMode="auto">
          <a:xfrm>
            <a:off x="3203575" y="4967288"/>
            <a:ext cx="5318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</a:t>
            </a:r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4849" name="Rectangle 33"/>
          <p:cNvSpPr>
            <a:spLocks noChangeArrowheads="1"/>
          </p:cNvSpPr>
          <p:nvPr/>
        </p:nvSpPr>
        <p:spPr bwMode="auto">
          <a:xfrm>
            <a:off x="4994275" y="494347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12" name="Text Box 12"/>
          <p:cNvSpPr txBox="1">
            <a:spLocks noChangeArrowheads="1"/>
          </p:cNvSpPr>
          <p:nvPr/>
        </p:nvSpPr>
        <p:spPr bwMode="auto">
          <a:xfrm>
            <a:off x="468313" y="4445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VÁLVULA FEMORAL</a:t>
            </a:r>
          </a:p>
        </p:txBody>
      </p:sp>
      <p:sp>
        <p:nvSpPr>
          <p:cNvPr id="691203" name="Line 3"/>
          <p:cNvSpPr>
            <a:spLocks noChangeShapeType="1"/>
          </p:cNvSpPr>
          <p:nvPr/>
        </p:nvSpPr>
        <p:spPr bwMode="auto">
          <a:xfrm>
            <a:off x="3752850" y="1484313"/>
            <a:ext cx="0" cy="4681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04" name="Line 4"/>
          <p:cNvSpPr>
            <a:spLocks noChangeShapeType="1"/>
          </p:cNvSpPr>
          <p:nvPr/>
        </p:nvSpPr>
        <p:spPr bwMode="auto">
          <a:xfrm>
            <a:off x="4778375" y="4156075"/>
            <a:ext cx="0" cy="2009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05" name="Line 5"/>
          <p:cNvSpPr>
            <a:spLocks noChangeShapeType="1"/>
          </p:cNvSpPr>
          <p:nvPr/>
        </p:nvSpPr>
        <p:spPr bwMode="auto">
          <a:xfrm flipH="1">
            <a:off x="4778375" y="1484313"/>
            <a:ext cx="1588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06" name="Freeform 6"/>
          <p:cNvSpPr>
            <a:spLocks/>
          </p:cNvSpPr>
          <p:nvPr/>
        </p:nvSpPr>
        <p:spPr bwMode="auto">
          <a:xfrm>
            <a:off x="4778375" y="3324225"/>
            <a:ext cx="1276350" cy="2771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"/>
              </a:cxn>
              <a:cxn ang="0">
                <a:pos x="768" y="192"/>
              </a:cxn>
              <a:cxn ang="0">
                <a:pos x="960" y="528"/>
              </a:cxn>
              <a:cxn ang="0">
                <a:pos x="1008" y="1104"/>
              </a:cxn>
              <a:cxn ang="0">
                <a:pos x="1008" y="1920"/>
              </a:cxn>
            </a:cxnLst>
            <a:rect l="0" t="0" r="r" b="b"/>
            <a:pathLst>
              <a:path w="1016" h="1920">
                <a:moveTo>
                  <a:pt x="0" y="0"/>
                </a:moveTo>
                <a:cubicBezTo>
                  <a:pt x="176" y="8"/>
                  <a:pt x="352" y="16"/>
                  <a:pt x="480" y="48"/>
                </a:cubicBezTo>
                <a:cubicBezTo>
                  <a:pt x="608" y="80"/>
                  <a:pt x="688" y="112"/>
                  <a:pt x="768" y="192"/>
                </a:cubicBezTo>
                <a:cubicBezTo>
                  <a:pt x="848" y="272"/>
                  <a:pt x="920" y="376"/>
                  <a:pt x="960" y="528"/>
                </a:cubicBezTo>
                <a:cubicBezTo>
                  <a:pt x="1000" y="680"/>
                  <a:pt x="1000" y="872"/>
                  <a:pt x="1008" y="1104"/>
                </a:cubicBezTo>
                <a:cubicBezTo>
                  <a:pt x="1016" y="1336"/>
                  <a:pt x="1008" y="1784"/>
                  <a:pt x="1008" y="1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07" name="Freeform 7"/>
          <p:cNvSpPr>
            <a:spLocks/>
          </p:cNvSpPr>
          <p:nvPr/>
        </p:nvSpPr>
        <p:spPr bwMode="auto">
          <a:xfrm>
            <a:off x="4778375" y="4156075"/>
            <a:ext cx="785813" cy="1987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 flipH="1" flipV="1">
            <a:off x="5484813" y="4300538"/>
            <a:ext cx="77787" cy="341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09" name="Line 9"/>
          <p:cNvSpPr>
            <a:spLocks noChangeShapeType="1"/>
          </p:cNvSpPr>
          <p:nvPr/>
        </p:nvSpPr>
        <p:spPr bwMode="auto">
          <a:xfrm flipH="1" flipV="1">
            <a:off x="4524375" y="3973513"/>
            <a:ext cx="254000" cy="182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 flipH="1">
            <a:off x="4459288" y="3324225"/>
            <a:ext cx="3190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 flipH="1" flipV="1">
            <a:off x="5868988" y="3973513"/>
            <a:ext cx="128587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13" name="Text Box 13"/>
          <p:cNvSpPr txBox="1">
            <a:spLocks noChangeArrowheads="1"/>
          </p:cNvSpPr>
          <p:nvPr/>
        </p:nvSpPr>
        <p:spPr bwMode="auto">
          <a:xfrm>
            <a:off x="4768850" y="29098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V. ostial</a:t>
            </a:r>
          </a:p>
        </p:txBody>
      </p:sp>
      <p:sp>
        <p:nvSpPr>
          <p:cNvPr id="691214" name="Text Box 14"/>
          <p:cNvSpPr txBox="1">
            <a:spLocks noChangeArrowheads="1"/>
          </p:cNvSpPr>
          <p:nvPr/>
        </p:nvSpPr>
        <p:spPr bwMode="auto">
          <a:xfrm>
            <a:off x="6061075" y="4168775"/>
            <a:ext cx="2111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V. paraostial</a:t>
            </a: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H="1" flipV="1">
            <a:off x="4211638" y="4076700"/>
            <a:ext cx="568325" cy="17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 flipV="1">
            <a:off x="3752850" y="4076700"/>
            <a:ext cx="458788" cy="176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 flipV="1">
            <a:off x="3752850" y="2074863"/>
            <a:ext cx="257175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1218" name="Line 18"/>
          <p:cNvSpPr>
            <a:spLocks noChangeShapeType="1"/>
          </p:cNvSpPr>
          <p:nvPr/>
        </p:nvSpPr>
        <p:spPr bwMode="auto">
          <a:xfrm flipH="1" flipV="1">
            <a:off x="4524375" y="2074863"/>
            <a:ext cx="25558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1219" name="Text Box 19"/>
          <p:cNvSpPr txBox="1">
            <a:spLocks noChangeArrowheads="1"/>
          </p:cNvSpPr>
          <p:nvPr/>
        </p:nvSpPr>
        <p:spPr bwMode="auto">
          <a:xfrm>
            <a:off x="2344738" y="2400300"/>
            <a:ext cx="1281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V.Femoral</a:t>
            </a:r>
          </a:p>
        </p:txBody>
      </p:sp>
      <p:sp>
        <p:nvSpPr>
          <p:cNvPr id="691220" name="Text Box 20"/>
          <p:cNvSpPr txBox="1">
            <a:spLocks noChangeArrowheads="1"/>
          </p:cNvSpPr>
          <p:nvPr/>
        </p:nvSpPr>
        <p:spPr bwMode="auto">
          <a:xfrm>
            <a:off x="3136900" y="634523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1_35</a:t>
            </a:r>
          </a:p>
        </p:txBody>
      </p:sp>
      <p:sp>
        <p:nvSpPr>
          <p:cNvPr id="691222" name="Line 22"/>
          <p:cNvSpPr>
            <a:spLocks noChangeShapeType="1"/>
          </p:cNvSpPr>
          <p:nvPr/>
        </p:nvSpPr>
        <p:spPr bwMode="auto">
          <a:xfrm>
            <a:off x="1736725" y="1773238"/>
            <a:ext cx="16827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23" name="Text Box 23"/>
          <p:cNvSpPr txBox="1">
            <a:spLocks noChangeArrowheads="1"/>
          </p:cNvSpPr>
          <p:nvPr/>
        </p:nvSpPr>
        <p:spPr bwMode="auto">
          <a:xfrm>
            <a:off x="1619250" y="1196975"/>
            <a:ext cx="596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91224" name="Text Box 24"/>
          <p:cNvSpPr txBox="1">
            <a:spLocks noChangeArrowheads="1"/>
          </p:cNvSpPr>
          <p:nvPr/>
        </p:nvSpPr>
        <p:spPr bwMode="auto">
          <a:xfrm>
            <a:off x="1671638" y="1704975"/>
            <a:ext cx="596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91225" name="Freeform 25"/>
          <p:cNvSpPr>
            <a:spLocks/>
          </p:cNvSpPr>
          <p:nvPr/>
        </p:nvSpPr>
        <p:spPr bwMode="auto">
          <a:xfrm>
            <a:off x="2035175" y="1485900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28" name="Line 28"/>
          <p:cNvSpPr>
            <a:spLocks noChangeShapeType="1"/>
          </p:cNvSpPr>
          <p:nvPr/>
        </p:nvSpPr>
        <p:spPr bwMode="auto">
          <a:xfrm>
            <a:off x="1958975" y="3678238"/>
            <a:ext cx="16827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29" name="Text Box 29"/>
          <p:cNvSpPr txBox="1">
            <a:spLocks noChangeArrowheads="1"/>
          </p:cNvSpPr>
          <p:nvPr/>
        </p:nvSpPr>
        <p:spPr bwMode="auto">
          <a:xfrm>
            <a:off x="1841500" y="3097213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91230" name="Text Box 30"/>
          <p:cNvSpPr txBox="1">
            <a:spLocks noChangeArrowheads="1"/>
          </p:cNvSpPr>
          <p:nvPr/>
        </p:nvSpPr>
        <p:spPr bwMode="auto">
          <a:xfrm>
            <a:off x="1893888" y="3605213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91231" name="Freeform 31"/>
          <p:cNvSpPr>
            <a:spLocks/>
          </p:cNvSpPr>
          <p:nvPr/>
        </p:nvSpPr>
        <p:spPr bwMode="auto">
          <a:xfrm>
            <a:off x="2257425" y="3429000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33" name="Line 33"/>
          <p:cNvSpPr>
            <a:spLocks noChangeShapeType="1"/>
          </p:cNvSpPr>
          <p:nvPr/>
        </p:nvSpPr>
        <p:spPr bwMode="auto">
          <a:xfrm>
            <a:off x="5984875" y="3605213"/>
            <a:ext cx="16827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34" name="Text Box 34"/>
          <p:cNvSpPr txBox="1">
            <a:spLocks noChangeArrowheads="1"/>
          </p:cNvSpPr>
          <p:nvPr/>
        </p:nvSpPr>
        <p:spPr bwMode="auto">
          <a:xfrm>
            <a:off x="5867400" y="3024188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91235" name="Text Box 35"/>
          <p:cNvSpPr txBox="1">
            <a:spLocks noChangeArrowheads="1"/>
          </p:cNvSpPr>
          <p:nvPr/>
        </p:nvSpPr>
        <p:spPr bwMode="auto">
          <a:xfrm>
            <a:off x="5919788" y="3532188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91236" name="Freeform 36"/>
          <p:cNvSpPr>
            <a:spLocks/>
          </p:cNvSpPr>
          <p:nvPr/>
        </p:nvSpPr>
        <p:spPr bwMode="auto">
          <a:xfrm>
            <a:off x="6283325" y="3357563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1237" name="Text Box 37"/>
          <p:cNvSpPr txBox="1">
            <a:spLocks noChangeArrowheads="1"/>
          </p:cNvSpPr>
          <p:nvPr/>
        </p:nvSpPr>
        <p:spPr bwMode="auto">
          <a:xfrm>
            <a:off x="2555875" y="549275"/>
            <a:ext cx="3529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M. Valsalva</a:t>
            </a:r>
          </a:p>
        </p:txBody>
      </p:sp>
      <p:sp>
        <p:nvSpPr>
          <p:cNvPr id="691238" name="Line 38"/>
          <p:cNvSpPr>
            <a:spLocks noChangeShapeType="1"/>
          </p:cNvSpPr>
          <p:nvPr/>
        </p:nvSpPr>
        <p:spPr bwMode="auto">
          <a:xfrm>
            <a:off x="4284663" y="1773238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1239" name="Line 39"/>
          <p:cNvSpPr>
            <a:spLocks noChangeShapeType="1"/>
          </p:cNvSpPr>
          <p:nvPr/>
        </p:nvSpPr>
        <p:spPr bwMode="auto">
          <a:xfrm>
            <a:off x="4140200" y="3644900"/>
            <a:ext cx="10080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1241" name="Line 41"/>
          <p:cNvSpPr>
            <a:spLocks noChangeShapeType="1"/>
          </p:cNvSpPr>
          <p:nvPr/>
        </p:nvSpPr>
        <p:spPr bwMode="auto">
          <a:xfrm>
            <a:off x="5724525" y="3933825"/>
            <a:ext cx="71438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1242" name="Rectangle 42"/>
          <p:cNvSpPr>
            <a:spLocks noChangeArrowheads="1"/>
          </p:cNvSpPr>
          <p:nvPr/>
        </p:nvSpPr>
        <p:spPr bwMode="auto">
          <a:xfrm>
            <a:off x="3995738" y="461010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1243" name="Rectangle 43"/>
          <p:cNvSpPr>
            <a:spLocks noChangeArrowheads="1"/>
          </p:cNvSpPr>
          <p:nvPr/>
        </p:nvSpPr>
        <p:spPr bwMode="auto">
          <a:xfrm>
            <a:off x="3995738" y="120015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1244" name="Rectangle 44"/>
          <p:cNvSpPr>
            <a:spLocks noChangeArrowheads="1"/>
          </p:cNvSpPr>
          <p:nvPr/>
        </p:nvSpPr>
        <p:spPr bwMode="auto">
          <a:xfrm>
            <a:off x="3924300" y="2998788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1245" name="Rectangle 45"/>
          <p:cNvSpPr>
            <a:spLocks noChangeArrowheads="1"/>
          </p:cNvSpPr>
          <p:nvPr/>
        </p:nvSpPr>
        <p:spPr bwMode="auto">
          <a:xfrm>
            <a:off x="5076825" y="37465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1246" name="Rectangle 46"/>
          <p:cNvSpPr>
            <a:spLocks noChangeArrowheads="1"/>
          </p:cNvSpPr>
          <p:nvPr/>
        </p:nvSpPr>
        <p:spPr bwMode="auto">
          <a:xfrm>
            <a:off x="5508625" y="5348288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468313" y="44450"/>
            <a:ext cx="833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CONTINENCIA VÁLVULA FEMORAL</a:t>
            </a:r>
          </a:p>
        </p:txBody>
      </p:sp>
      <p:sp>
        <p:nvSpPr>
          <p:cNvPr id="692228" name="Line 4"/>
          <p:cNvSpPr>
            <a:spLocks noChangeShapeType="1"/>
          </p:cNvSpPr>
          <p:nvPr/>
        </p:nvSpPr>
        <p:spPr bwMode="auto">
          <a:xfrm>
            <a:off x="3752850" y="1519238"/>
            <a:ext cx="0" cy="4681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29" name="Line 5"/>
          <p:cNvSpPr>
            <a:spLocks noChangeShapeType="1"/>
          </p:cNvSpPr>
          <p:nvPr/>
        </p:nvSpPr>
        <p:spPr bwMode="auto">
          <a:xfrm>
            <a:off x="4778375" y="4191000"/>
            <a:ext cx="0" cy="2009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0" name="Line 6"/>
          <p:cNvSpPr>
            <a:spLocks noChangeShapeType="1"/>
          </p:cNvSpPr>
          <p:nvPr/>
        </p:nvSpPr>
        <p:spPr bwMode="auto">
          <a:xfrm flipH="1">
            <a:off x="4778375" y="1519238"/>
            <a:ext cx="1588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1" name="Freeform 7"/>
          <p:cNvSpPr>
            <a:spLocks/>
          </p:cNvSpPr>
          <p:nvPr/>
        </p:nvSpPr>
        <p:spPr bwMode="auto">
          <a:xfrm>
            <a:off x="4778375" y="3359150"/>
            <a:ext cx="1276350" cy="2771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"/>
              </a:cxn>
              <a:cxn ang="0">
                <a:pos x="768" y="192"/>
              </a:cxn>
              <a:cxn ang="0">
                <a:pos x="960" y="528"/>
              </a:cxn>
              <a:cxn ang="0">
                <a:pos x="1008" y="1104"/>
              </a:cxn>
              <a:cxn ang="0">
                <a:pos x="1008" y="1920"/>
              </a:cxn>
            </a:cxnLst>
            <a:rect l="0" t="0" r="r" b="b"/>
            <a:pathLst>
              <a:path w="1016" h="1920">
                <a:moveTo>
                  <a:pt x="0" y="0"/>
                </a:moveTo>
                <a:cubicBezTo>
                  <a:pt x="176" y="8"/>
                  <a:pt x="352" y="16"/>
                  <a:pt x="480" y="48"/>
                </a:cubicBezTo>
                <a:cubicBezTo>
                  <a:pt x="608" y="80"/>
                  <a:pt x="688" y="112"/>
                  <a:pt x="768" y="192"/>
                </a:cubicBezTo>
                <a:cubicBezTo>
                  <a:pt x="848" y="272"/>
                  <a:pt x="920" y="376"/>
                  <a:pt x="960" y="528"/>
                </a:cubicBezTo>
                <a:cubicBezTo>
                  <a:pt x="1000" y="680"/>
                  <a:pt x="1000" y="872"/>
                  <a:pt x="1008" y="1104"/>
                </a:cubicBezTo>
                <a:cubicBezTo>
                  <a:pt x="1016" y="1336"/>
                  <a:pt x="1008" y="1784"/>
                  <a:pt x="1008" y="1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2" name="Freeform 8"/>
          <p:cNvSpPr>
            <a:spLocks/>
          </p:cNvSpPr>
          <p:nvPr/>
        </p:nvSpPr>
        <p:spPr bwMode="auto">
          <a:xfrm>
            <a:off x="4778375" y="4191000"/>
            <a:ext cx="785813" cy="1987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3" name="Line 9"/>
          <p:cNvSpPr>
            <a:spLocks noChangeShapeType="1"/>
          </p:cNvSpPr>
          <p:nvPr/>
        </p:nvSpPr>
        <p:spPr bwMode="auto">
          <a:xfrm flipH="1" flipV="1">
            <a:off x="5484813" y="4335463"/>
            <a:ext cx="77787" cy="341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4" name="Line 10"/>
          <p:cNvSpPr>
            <a:spLocks noChangeShapeType="1"/>
          </p:cNvSpPr>
          <p:nvPr/>
        </p:nvSpPr>
        <p:spPr bwMode="auto">
          <a:xfrm flipH="1" flipV="1">
            <a:off x="4524375" y="4008438"/>
            <a:ext cx="254000" cy="182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5" name="Line 11"/>
          <p:cNvSpPr>
            <a:spLocks noChangeShapeType="1"/>
          </p:cNvSpPr>
          <p:nvPr/>
        </p:nvSpPr>
        <p:spPr bwMode="auto">
          <a:xfrm flipH="1">
            <a:off x="4459288" y="3359150"/>
            <a:ext cx="319087" cy="190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6" name="Line 12"/>
          <p:cNvSpPr>
            <a:spLocks noChangeShapeType="1"/>
          </p:cNvSpPr>
          <p:nvPr/>
        </p:nvSpPr>
        <p:spPr bwMode="auto">
          <a:xfrm flipH="1" flipV="1">
            <a:off x="5868988" y="4008438"/>
            <a:ext cx="128587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37" name="Text Box 13"/>
          <p:cNvSpPr txBox="1">
            <a:spLocks noChangeArrowheads="1"/>
          </p:cNvSpPr>
          <p:nvPr/>
        </p:nvSpPr>
        <p:spPr bwMode="auto">
          <a:xfrm>
            <a:off x="4768850" y="294481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V. ostial</a:t>
            </a:r>
          </a:p>
        </p:txBody>
      </p:sp>
      <p:sp>
        <p:nvSpPr>
          <p:cNvPr id="692238" name="Text Box 14"/>
          <p:cNvSpPr txBox="1">
            <a:spLocks noChangeArrowheads="1"/>
          </p:cNvSpPr>
          <p:nvPr/>
        </p:nvSpPr>
        <p:spPr bwMode="auto">
          <a:xfrm>
            <a:off x="6061075" y="4203700"/>
            <a:ext cx="2111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800" b="1">
                <a:solidFill>
                  <a:schemeClr val="tx1"/>
                </a:solidFill>
              </a:rPr>
              <a:t>V. paraostial</a:t>
            </a:r>
          </a:p>
        </p:txBody>
      </p:sp>
      <p:sp>
        <p:nvSpPr>
          <p:cNvPr id="692239" name="Line 15"/>
          <p:cNvSpPr>
            <a:spLocks noChangeShapeType="1"/>
          </p:cNvSpPr>
          <p:nvPr/>
        </p:nvSpPr>
        <p:spPr bwMode="auto">
          <a:xfrm flipH="1" flipV="1">
            <a:off x="4284663" y="4076700"/>
            <a:ext cx="49530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40" name="Line 16"/>
          <p:cNvSpPr>
            <a:spLocks noChangeShapeType="1"/>
          </p:cNvSpPr>
          <p:nvPr/>
        </p:nvSpPr>
        <p:spPr bwMode="auto">
          <a:xfrm flipV="1">
            <a:off x="3752850" y="4076700"/>
            <a:ext cx="531813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41" name="Line 17"/>
          <p:cNvSpPr>
            <a:spLocks noChangeShapeType="1"/>
          </p:cNvSpPr>
          <p:nvPr/>
        </p:nvSpPr>
        <p:spPr bwMode="auto">
          <a:xfrm flipV="1">
            <a:off x="3752850" y="2420938"/>
            <a:ext cx="531813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42" name="Line 18"/>
          <p:cNvSpPr>
            <a:spLocks noChangeShapeType="1"/>
          </p:cNvSpPr>
          <p:nvPr/>
        </p:nvSpPr>
        <p:spPr bwMode="auto">
          <a:xfrm flipH="1" flipV="1">
            <a:off x="4284663" y="2420938"/>
            <a:ext cx="495300" cy="14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43" name="Text Box 19"/>
          <p:cNvSpPr txBox="1">
            <a:spLocks noChangeArrowheads="1"/>
          </p:cNvSpPr>
          <p:nvPr/>
        </p:nvSpPr>
        <p:spPr bwMode="auto">
          <a:xfrm>
            <a:off x="2344738" y="2565400"/>
            <a:ext cx="1281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>
                <a:solidFill>
                  <a:schemeClr val="tx1"/>
                </a:solidFill>
              </a:rPr>
              <a:t>V.Femoral</a:t>
            </a:r>
          </a:p>
        </p:txBody>
      </p:sp>
      <p:sp>
        <p:nvSpPr>
          <p:cNvPr id="692244" name="Text Box 20"/>
          <p:cNvSpPr txBox="1">
            <a:spLocks noChangeArrowheads="1"/>
          </p:cNvSpPr>
          <p:nvPr/>
        </p:nvSpPr>
        <p:spPr bwMode="auto">
          <a:xfrm>
            <a:off x="3136900" y="634523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1_36</a:t>
            </a:r>
          </a:p>
        </p:txBody>
      </p:sp>
      <p:sp>
        <p:nvSpPr>
          <p:cNvPr id="692251" name="Line 27"/>
          <p:cNvSpPr>
            <a:spLocks noChangeShapeType="1"/>
          </p:cNvSpPr>
          <p:nvPr/>
        </p:nvSpPr>
        <p:spPr bwMode="auto">
          <a:xfrm>
            <a:off x="1958975" y="3678238"/>
            <a:ext cx="16827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52" name="Text Box 28"/>
          <p:cNvSpPr txBox="1">
            <a:spLocks noChangeArrowheads="1"/>
          </p:cNvSpPr>
          <p:nvPr/>
        </p:nvSpPr>
        <p:spPr bwMode="auto">
          <a:xfrm>
            <a:off x="1841500" y="3097213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92253" name="Text Box 29"/>
          <p:cNvSpPr txBox="1">
            <a:spLocks noChangeArrowheads="1"/>
          </p:cNvSpPr>
          <p:nvPr/>
        </p:nvSpPr>
        <p:spPr bwMode="auto">
          <a:xfrm>
            <a:off x="1893888" y="3605213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92254" name="Freeform 30"/>
          <p:cNvSpPr>
            <a:spLocks/>
          </p:cNvSpPr>
          <p:nvPr/>
        </p:nvSpPr>
        <p:spPr bwMode="auto">
          <a:xfrm>
            <a:off x="2257425" y="3429000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56" name="Line 32"/>
          <p:cNvSpPr>
            <a:spLocks noChangeShapeType="1"/>
          </p:cNvSpPr>
          <p:nvPr/>
        </p:nvSpPr>
        <p:spPr bwMode="auto">
          <a:xfrm>
            <a:off x="5846763" y="3605213"/>
            <a:ext cx="16827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57" name="Text Box 33"/>
          <p:cNvSpPr txBox="1">
            <a:spLocks noChangeArrowheads="1"/>
          </p:cNvSpPr>
          <p:nvPr/>
        </p:nvSpPr>
        <p:spPr bwMode="auto">
          <a:xfrm>
            <a:off x="5795963" y="3024188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92258" name="Text Box 34"/>
          <p:cNvSpPr txBox="1">
            <a:spLocks noChangeArrowheads="1"/>
          </p:cNvSpPr>
          <p:nvPr/>
        </p:nvSpPr>
        <p:spPr bwMode="auto">
          <a:xfrm>
            <a:off x="5867400" y="3532188"/>
            <a:ext cx="596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92259" name="Freeform 35"/>
          <p:cNvSpPr>
            <a:spLocks/>
          </p:cNvSpPr>
          <p:nvPr/>
        </p:nvSpPr>
        <p:spPr bwMode="auto">
          <a:xfrm>
            <a:off x="6145213" y="3357563"/>
            <a:ext cx="1296987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2260" name="Text Box 36"/>
          <p:cNvSpPr txBox="1">
            <a:spLocks noChangeArrowheads="1"/>
          </p:cNvSpPr>
          <p:nvPr/>
        </p:nvSpPr>
        <p:spPr bwMode="auto">
          <a:xfrm>
            <a:off x="2555875" y="549275"/>
            <a:ext cx="3529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chemeClr val="tx1"/>
                </a:solidFill>
              </a:rPr>
              <a:t>M. Valsalva</a:t>
            </a:r>
          </a:p>
        </p:txBody>
      </p:sp>
      <p:sp>
        <p:nvSpPr>
          <p:cNvPr id="692264" name="Text Box 40"/>
          <p:cNvSpPr txBox="1">
            <a:spLocks noChangeArrowheads="1"/>
          </p:cNvSpPr>
          <p:nvPr/>
        </p:nvSpPr>
        <p:spPr bwMode="auto">
          <a:xfrm>
            <a:off x="1835150" y="133667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92265" name="Text Box 41"/>
          <p:cNvSpPr txBox="1">
            <a:spLocks noChangeArrowheads="1"/>
          </p:cNvSpPr>
          <p:nvPr/>
        </p:nvSpPr>
        <p:spPr bwMode="auto">
          <a:xfrm>
            <a:off x="1874838" y="20574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3200" b="1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92267" name="Line 43"/>
          <p:cNvSpPr>
            <a:spLocks noChangeShapeType="1"/>
          </p:cNvSpPr>
          <p:nvPr/>
        </p:nvSpPr>
        <p:spPr bwMode="auto">
          <a:xfrm>
            <a:off x="2051050" y="206057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70" name="Freeform 46"/>
          <p:cNvSpPr>
            <a:spLocks/>
          </p:cNvSpPr>
          <p:nvPr/>
        </p:nvSpPr>
        <p:spPr bwMode="auto">
          <a:xfrm>
            <a:off x="2195513" y="2060575"/>
            <a:ext cx="8572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71" name="Line 47"/>
          <p:cNvSpPr>
            <a:spLocks noChangeShapeType="1"/>
          </p:cNvSpPr>
          <p:nvPr/>
        </p:nvSpPr>
        <p:spPr bwMode="auto">
          <a:xfrm>
            <a:off x="4067175" y="3789363"/>
            <a:ext cx="865188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72" name="Line 48"/>
          <p:cNvSpPr>
            <a:spLocks noChangeShapeType="1"/>
          </p:cNvSpPr>
          <p:nvPr/>
        </p:nvSpPr>
        <p:spPr bwMode="auto">
          <a:xfrm>
            <a:off x="5580063" y="4005263"/>
            <a:ext cx="21590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2273" name="Rectangle 49"/>
          <p:cNvSpPr>
            <a:spLocks noChangeArrowheads="1"/>
          </p:cNvSpPr>
          <p:nvPr/>
        </p:nvSpPr>
        <p:spPr bwMode="auto">
          <a:xfrm>
            <a:off x="3994150" y="177323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2274" name="Rectangle 50"/>
          <p:cNvSpPr>
            <a:spLocks noChangeArrowheads="1"/>
          </p:cNvSpPr>
          <p:nvPr/>
        </p:nvSpPr>
        <p:spPr bwMode="auto">
          <a:xfrm>
            <a:off x="3924300" y="340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2275" name="Rectangle 51"/>
          <p:cNvSpPr>
            <a:spLocks noChangeArrowheads="1"/>
          </p:cNvSpPr>
          <p:nvPr/>
        </p:nvSpPr>
        <p:spPr bwMode="auto">
          <a:xfrm>
            <a:off x="4903788" y="3648075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2276" name="Rectangle 52"/>
          <p:cNvSpPr>
            <a:spLocks noChangeArrowheads="1"/>
          </p:cNvSpPr>
          <p:nvPr/>
        </p:nvSpPr>
        <p:spPr bwMode="auto">
          <a:xfrm>
            <a:off x="3995738" y="4754563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92277" name="Rectangle 53"/>
          <p:cNvSpPr>
            <a:spLocks noChangeArrowheads="1"/>
          </p:cNvSpPr>
          <p:nvPr/>
        </p:nvSpPr>
        <p:spPr bwMode="auto">
          <a:xfrm>
            <a:off x="5508625" y="50419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3" name="Line 3"/>
          <p:cNvSpPr>
            <a:spLocks noChangeShapeType="1"/>
          </p:cNvSpPr>
          <p:nvPr/>
        </p:nvSpPr>
        <p:spPr bwMode="auto">
          <a:xfrm>
            <a:off x="3308350" y="1665288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04" name="Line 4"/>
          <p:cNvSpPr>
            <a:spLocks noChangeShapeType="1"/>
          </p:cNvSpPr>
          <p:nvPr/>
        </p:nvSpPr>
        <p:spPr bwMode="auto">
          <a:xfrm>
            <a:off x="4459288" y="4027488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05" name="Line 5"/>
          <p:cNvSpPr>
            <a:spLocks noChangeShapeType="1"/>
          </p:cNvSpPr>
          <p:nvPr/>
        </p:nvSpPr>
        <p:spPr bwMode="auto">
          <a:xfrm>
            <a:off x="4459288" y="1665288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06" name="Freeform 6"/>
          <p:cNvSpPr>
            <a:spLocks/>
          </p:cNvSpPr>
          <p:nvPr/>
        </p:nvSpPr>
        <p:spPr bwMode="auto">
          <a:xfrm>
            <a:off x="4459288" y="3113088"/>
            <a:ext cx="1433512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"/>
              </a:cxn>
              <a:cxn ang="0">
                <a:pos x="768" y="192"/>
              </a:cxn>
              <a:cxn ang="0">
                <a:pos x="960" y="528"/>
              </a:cxn>
              <a:cxn ang="0">
                <a:pos x="1008" y="1104"/>
              </a:cxn>
              <a:cxn ang="0">
                <a:pos x="1008" y="1920"/>
              </a:cxn>
            </a:cxnLst>
            <a:rect l="0" t="0" r="r" b="b"/>
            <a:pathLst>
              <a:path w="1016" h="1920">
                <a:moveTo>
                  <a:pt x="0" y="0"/>
                </a:moveTo>
                <a:cubicBezTo>
                  <a:pt x="176" y="8"/>
                  <a:pt x="352" y="16"/>
                  <a:pt x="480" y="48"/>
                </a:cubicBezTo>
                <a:cubicBezTo>
                  <a:pt x="608" y="80"/>
                  <a:pt x="688" y="112"/>
                  <a:pt x="768" y="192"/>
                </a:cubicBezTo>
                <a:cubicBezTo>
                  <a:pt x="848" y="272"/>
                  <a:pt x="920" y="376"/>
                  <a:pt x="960" y="528"/>
                </a:cubicBezTo>
                <a:cubicBezTo>
                  <a:pt x="1000" y="680"/>
                  <a:pt x="1000" y="872"/>
                  <a:pt x="1008" y="1104"/>
                </a:cubicBezTo>
                <a:cubicBezTo>
                  <a:pt x="1016" y="1336"/>
                  <a:pt x="1008" y="1784"/>
                  <a:pt x="1008" y="192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07" name="Freeform 7"/>
          <p:cNvSpPr>
            <a:spLocks/>
          </p:cNvSpPr>
          <p:nvPr/>
        </p:nvSpPr>
        <p:spPr bwMode="auto">
          <a:xfrm>
            <a:off x="4459288" y="4027488"/>
            <a:ext cx="882650" cy="2185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" y="77"/>
              </a:cxn>
              <a:cxn ang="0">
                <a:pos x="583" y="277"/>
              </a:cxn>
              <a:cxn ang="0">
                <a:pos x="617" y="710"/>
              </a:cxn>
              <a:cxn ang="0">
                <a:pos x="617" y="1154"/>
              </a:cxn>
              <a:cxn ang="0">
                <a:pos x="606" y="1377"/>
              </a:cxn>
            </a:cxnLst>
            <a:rect l="0" t="0" r="r" b="b"/>
            <a:pathLst>
              <a:path w="626" h="1377">
                <a:moveTo>
                  <a:pt x="0" y="0"/>
                </a:moveTo>
                <a:cubicBezTo>
                  <a:pt x="60" y="13"/>
                  <a:pt x="264" y="31"/>
                  <a:pt x="361" y="77"/>
                </a:cubicBezTo>
                <a:cubicBezTo>
                  <a:pt x="458" y="123"/>
                  <a:pt x="540" y="171"/>
                  <a:pt x="583" y="277"/>
                </a:cubicBezTo>
                <a:cubicBezTo>
                  <a:pt x="626" y="383"/>
                  <a:pt x="611" y="564"/>
                  <a:pt x="617" y="710"/>
                </a:cubicBezTo>
                <a:cubicBezTo>
                  <a:pt x="623" y="856"/>
                  <a:pt x="619" y="1043"/>
                  <a:pt x="617" y="1154"/>
                </a:cubicBezTo>
                <a:cubicBezTo>
                  <a:pt x="615" y="1265"/>
                  <a:pt x="608" y="1331"/>
                  <a:pt x="606" y="137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08" name="Line 8"/>
          <p:cNvSpPr>
            <a:spLocks noChangeShapeType="1"/>
          </p:cNvSpPr>
          <p:nvPr/>
        </p:nvSpPr>
        <p:spPr bwMode="auto">
          <a:xfrm flipV="1">
            <a:off x="5340350" y="4256088"/>
            <a:ext cx="666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09" name="Line 9"/>
          <p:cNvSpPr>
            <a:spLocks noChangeShapeType="1"/>
          </p:cNvSpPr>
          <p:nvPr/>
        </p:nvSpPr>
        <p:spPr bwMode="auto">
          <a:xfrm flipH="1" flipV="1">
            <a:off x="4324350" y="3570288"/>
            <a:ext cx="13493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10" name="Line 10"/>
          <p:cNvSpPr>
            <a:spLocks noChangeShapeType="1"/>
          </p:cNvSpPr>
          <p:nvPr/>
        </p:nvSpPr>
        <p:spPr bwMode="auto">
          <a:xfrm flipH="1">
            <a:off x="4324350" y="3113088"/>
            <a:ext cx="13493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11" name="Line 11"/>
          <p:cNvSpPr>
            <a:spLocks noChangeShapeType="1"/>
          </p:cNvSpPr>
          <p:nvPr/>
        </p:nvSpPr>
        <p:spPr bwMode="auto">
          <a:xfrm flipH="1" flipV="1">
            <a:off x="5543550" y="4103688"/>
            <a:ext cx="269875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13" name="Line 13"/>
          <p:cNvSpPr>
            <a:spLocks noChangeShapeType="1"/>
          </p:cNvSpPr>
          <p:nvPr/>
        </p:nvSpPr>
        <p:spPr bwMode="auto">
          <a:xfrm>
            <a:off x="5272088" y="3875088"/>
            <a:ext cx="338137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14" name="Text Box 14"/>
          <p:cNvSpPr txBox="1">
            <a:spLocks noChangeArrowheads="1"/>
          </p:cNvSpPr>
          <p:nvPr/>
        </p:nvSpPr>
        <p:spPr bwMode="auto">
          <a:xfrm>
            <a:off x="881063" y="333375"/>
            <a:ext cx="7450137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PARAOSTIAL C.S.I</a:t>
            </a:r>
          </a:p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Valsalva</a:t>
            </a:r>
          </a:p>
          <a:p>
            <a:pPr algn="ctr"/>
            <a:r>
              <a:rPr lang="es-ES_tradnl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65615" name="Line 15"/>
          <p:cNvSpPr>
            <a:spLocks noChangeShapeType="1"/>
          </p:cNvSpPr>
          <p:nvPr/>
        </p:nvSpPr>
        <p:spPr bwMode="auto">
          <a:xfrm flipH="1" flipV="1">
            <a:off x="3851275" y="4076700"/>
            <a:ext cx="5762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616" name="Line 16"/>
          <p:cNvSpPr>
            <a:spLocks noChangeShapeType="1"/>
          </p:cNvSpPr>
          <p:nvPr/>
        </p:nvSpPr>
        <p:spPr bwMode="auto">
          <a:xfrm flipV="1">
            <a:off x="3276600" y="4076700"/>
            <a:ext cx="57467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617" name="Text Box 17"/>
          <p:cNvSpPr txBox="1">
            <a:spLocks noChangeArrowheads="1"/>
          </p:cNvSpPr>
          <p:nvPr/>
        </p:nvSpPr>
        <p:spPr bwMode="auto">
          <a:xfrm>
            <a:off x="3132138" y="6453188"/>
            <a:ext cx="280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1_37</a:t>
            </a:r>
          </a:p>
        </p:txBody>
      </p:sp>
      <p:sp>
        <p:nvSpPr>
          <p:cNvPr id="665618" name="Line 18"/>
          <p:cNvSpPr>
            <a:spLocks noChangeShapeType="1"/>
          </p:cNvSpPr>
          <p:nvPr/>
        </p:nvSpPr>
        <p:spPr bwMode="auto">
          <a:xfrm>
            <a:off x="1835150" y="3530600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619" name="Freeform 19"/>
          <p:cNvSpPr>
            <a:spLocks/>
          </p:cNvSpPr>
          <p:nvPr/>
        </p:nvSpPr>
        <p:spPr bwMode="auto">
          <a:xfrm>
            <a:off x="1979613" y="3530600"/>
            <a:ext cx="85725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622" name="Freeform 22"/>
          <p:cNvSpPr>
            <a:spLocks/>
          </p:cNvSpPr>
          <p:nvPr/>
        </p:nvSpPr>
        <p:spPr bwMode="auto">
          <a:xfrm>
            <a:off x="6145213" y="3068638"/>
            <a:ext cx="1296987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5623" name="Rectangle 23"/>
          <p:cNvSpPr>
            <a:spLocks noChangeArrowheads="1"/>
          </p:cNvSpPr>
          <p:nvPr/>
        </p:nvSpPr>
        <p:spPr bwMode="auto">
          <a:xfrm>
            <a:off x="1403350" y="2951163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5624" name="Rectangle 24"/>
          <p:cNvSpPr>
            <a:spLocks noChangeArrowheads="1"/>
          </p:cNvSpPr>
          <p:nvPr/>
        </p:nvSpPr>
        <p:spPr bwMode="auto">
          <a:xfrm>
            <a:off x="5899150" y="2781300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5625" name="Rectangle 25"/>
          <p:cNvSpPr>
            <a:spLocks noChangeArrowheads="1"/>
          </p:cNvSpPr>
          <p:nvPr/>
        </p:nvSpPr>
        <p:spPr bwMode="auto">
          <a:xfrm>
            <a:off x="1452563" y="3500438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5626" name="Rectangle 26"/>
          <p:cNvSpPr>
            <a:spLocks noChangeArrowheads="1"/>
          </p:cNvSpPr>
          <p:nvPr/>
        </p:nvSpPr>
        <p:spPr bwMode="auto">
          <a:xfrm>
            <a:off x="5940425" y="3455988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5627" name="Rectangle 27"/>
          <p:cNvSpPr>
            <a:spLocks noChangeArrowheads="1"/>
          </p:cNvSpPr>
          <p:nvPr/>
        </p:nvSpPr>
        <p:spPr bwMode="auto">
          <a:xfrm>
            <a:off x="4643438" y="3357563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65628" name="Rectangle 28"/>
          <p:cNvSpPr>
            <a:spLocks noChangeArrowheads="1"/>
          </p:cNvSpPr>
          <p:nvPr/>
        </p:nvSpPr>
        <p:spPr bwMode="auto">
          <a:xfrm>
            <a:off x="3633788" y="331470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65629" name="Rectangle 29"/>
          <p:cNvSpPr>
            <a:spLocks noChangeArrowheads="1"/>
          </p:cNvSpPr>
          <p:nvPr/>
        </p:nvSpPr>
        <p:spPr bwMode="auto">
          <a:xfrm>
            <a:off x="3635375" y="4754563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Line 3"/>
          <p:cNvSpPr>
            <a:spLocks noChangeShapeType="1"/>
          </p:cNvSpPr>
          <p:nvPr/>
        </p:nvSpPr>
        <p:spPr bwMode="auto">
          <a:xfrm>
            <a:off x="3492500" y="16637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2" name="Line 4"/>
          <p:cNvSpPr>
            <a:spLocks noChangeShapeType="1"/>
          </p:cNvSpPr>
          <p:nvPr/>
        </p:nvSpPr>
        <p:spPr bwMode="auto">
          <a:xfrm>
            <a:off x="4643438" y="40259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3" name="Line 5"/>
          <p:cNvSpPr>
            <a:spLocks noChangeShapeType="1"/>
          </p:cNvSpPr>
          <p:nvPr/>
        </p:nvSpPr>
        <p:spPr bwMode="auto">
          <a:xfrm>
            <a:off x="4643438" y="16637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4" name="Freeform 6"/>
          <p:cNvSpPr>
            <a:spLocks/>
          </p:cNvSpPr>
          <p:nvPr/>
        </p:nvSpPr>
        <p:spPr bwMode="auto">
          <a:xfrm>
            <a:off x="5373688" y="3195638"/>
            <a:ext cx="703262" cy="2963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91" y="1051"/>
              </a:cxn>
              <a:cxn ang="0">
                <a:pos x="491" y="1867"/>
              </a:cxn>
            </a:cxnLst>
            <a:rect l="0" t="0" r="r" b="b"/>
            <a:pathLst>
              <a:path w="499" h="1867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5" y="339"/>
                  <a:pt x="443" y="475"/>
                </a:cubicBezTo>
                <a:cubicBezTo>
                  <a:pt x="471" y="611"/>
                  <a:pt x="483" y="819"/>
                  <a:pt x="491" y="1051"/>
                </a:cubicBezTo>
                <a:cubicBezTo>
                  <a:pt x="499" y="1283"/>
                  <a:pt x="491" y="1731"/>
                  <a:pt x="491" y="18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5" name="Freeform 7"/>
          <p:cNvSpPr>
            <a:spLocks/>
          </p:cNvSpPr>
          <p:nvPr/>
        </p:nvSpPr>
        <p:spPr bwMode="auto">
          <a:xfrm>
            <a:off x="4640263" y="4041775"/>
            <a:ext cx="887412" cy="2170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6" name="Line 8"/>
          <p:cNvSpPr>
            <a:spLocks noChangeShapeType="1"/>
          </p:cNvSpPr>
          <p:nvPr/>
        </p:nvSpPr>
        <p:spPr bwMode="auto">
          <a:xfrm flipV="1">
            <a:off x="5524500" y="4254500"/>
            <a:ext cx="68263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7" name="Line 9"/>
          <p:cNvSpPr>
            <a:spLocks noChangeShapeType="1"/>
          </p:cNvSpPr>
          <p:nvPr/>
        </p:nvSpPr>
        <p:spPr bwMode="auto">
          <a:xfrm flipH="1" flipV="1">
            <a:off x="4508500" y="3568700"/>
            <a:ext cx="13493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8" name="Line 10"/>
          <p:cNvSpPr>
            <a:spLocks noChangeShapeType="1"/>
          </p:cNvSpPr>
          <p:nvPr/>
        </p:nvSpPr>
        <p:spPr bwMode="auto">
          <a:xfrm flipH="1">
            <a:off x="4508500" y="3111500"/>
            <a:ext cx="13493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59" name="Line 11"/>
          <p:cNvSpPr>
            <a:spLocks noChangeShapeType="1"/>
          </p:cNvSpPr>
          <p:nvPr/>
        </p:nvSpPr>
        <p:spPr bwMode="auto">
          <a:xfrm flipH="1" flipV="1">
            <a:off x="5727700" y="4102100"/>
            <a:ext cx="271463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60" name="Line 12"/>
          <p:cNvSpPr>
            <a:spLocks noChangeShapeType="1"/>
          </p:cNvSpPr>
          <p:nvPr/>
        </p:nvSpPr>
        <p:spPr bwMode="auto">
          <a:xfrm>
            <a:off x="3492500" y="43307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61" name="Freeform 13"/>
          <p:cNvSpPr>
            <a:spLocks/>
          </p:cNvSpPr>
          <p:nvPr/>
        </p:nvSpPr>
        <p:spPr bwMode="auto">
          <a:xfrm>
            <a:off x="4643438" y="3111500"/>
            <a:ext cx="406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62" name="Line 14"/>
          <p:cNvSpPr>
            <a:spLocks noChangeShapeType="1"/>
          </p:cNvSpPr>
          <p:nvPr/>
        </p:nvSpPr>
        <p:spPr bwMode="auto">
          <a:xfrm flipV="1">
            <a:off x="5389563" y="2044700"/>
            <a:ext cx="609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63" name="Line 15"/>
          <p:cNvSpPr>
            <a:spLocks noChangeShapeType="1"/>
          </p:cNvSpPr>
          <p:nvPr/>
        </p:nvSpPr>
        <p:spPr bwMode="auto">
          <a:xfrm flipV="1">
            <a:off x="5049838" y="1968500"/>
            <a:ext cx="542925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77" name="Line 29"/>
          <p:cNvSpPr>
            <a:spLocks noChangeShapeType="1"/>
          </p:cNvSpPr>
          <p:nvPr/>
        </p:nvSpPr>
        <p:spPr bwMode="auto">
          <a:xfrm flipH="1">
            <a:off x="5321300" y="2120900"/>
            <a:ext cx="406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79" name="Line 31"/>
          <p:cNvSpPr>
            <a:spLocks noChangeShapeType="1"/>
          </p:cNvSpPr>
          <p:nvPr/>
        </p:nvSpPr>
        <p:spPr bwMode="auto">
          <a:xfrm>
            <a:off x="5456238" y="3873500"/>
            <a:ext cx="339725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81" name="Text Box 33"/>
          <p:cNvSpPr txBox="1">
            <a:spLocks noChangeArrowheads="1"/>
          </p:cNvSpPr>
          <p:nvPr/>
        </p:nvSpPr>
        <p:spPr bwMode="auto">
          <a:xfrm>
            <a:off x="900113" y="180975"/>
            <a:ext cx="74501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PARAOSTIAL</a:t>
            </a:r>
          </a:p>
          <a:p>
            <a:pPr algn="ctr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 punto de fuga proximal</a:t>
            </a:r>
          </a:p>
        </p:txBody>
      </p:sp>
      <p:sp>
        <p:nvSpPr>
          <p:cNvPr id="667682" name="Text Box 34"/>
          <p:cNvSpPr txBox="1">
            <a:spLocks noChangeArrowheads="1"/>
          </p:cNvSpPr>
          <p:nvPr/>
        </p:nvSpPr>
        <p:spPr bwMode="auto">
          <a:xfrm>
            <a:off x="6357938" y="1744663"/>
            <a:ext cx="15811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_tradnl" sz="1800" b="1">
                <a:solidFill>
                  <a:schemeClr val="tx1"/>
                </a:solidFill>
              </a:rPr>
              <a:t>C. Epigástrica</a:t>
            </a:r>
          </a:p>
        </p:txBody>
      </p:sp>
      <p:sp>
        <p:nvSpPr>
          <p:cNvPr id="667684" name="Line 36"/>
          <p:cNvSpPr>
            <a:spLocks noChangeShapeType="1"/>
          </p:cNvSpPr>
          <p:nvPr/>
        </p:nvSpPr>
        <p:spPr bwMode="auto">
          <a:xfrm>
            <a:off x="6227763" y="2640013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7685" name="Freeform 37"/>
          <p:cNvSpPr>
            <a:spLocks/>
          </p:cNvSpPr>
          <p:nvPr/>
        </p:nvSpPr>
        <p:spPr bwMode="auto">
          <a:xfrm>
            <a:off x="6372225" y="2640013"/>
            <a:ext cx="85725" cy="185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7686" name="Rectangle 38"/>
          <p:cNvSpPr>
            <a:spLocks noChangeArrowheads="1"/>
          </p:cNvSpPr>
          <p:nvPr/>
        </p:nvSpPr>
        <p:spPr bwMode="auto">
          <a:xfrm>
            <a:off x="5795963" y="2060575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7687" name="Rectangle 39"/>
          <p:cNvSpPr>
            <a:spLocks noChangeArrowheads="1"/>
          </p:cNvSpPr>
          <p:nvPr/>
        </p:nvSpPr>
        <p:spPr bwMode="auto">
          <a:xfrm>
            <a:off x="5845175" y="260985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7688" name="Line 40"/>
          <p:cNvSpPr>
            <a:spLocks noChangeShapeType="1"/>
          </p:cNvSpPr>
          <p:nvPr/>
        </p:nvSpPr>
        <p:spPr bwMode="auto">
          <a:xfrm>
            <a:off x="1979613" y="3414713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7689" name="Freeform 41"/>
          <p:cNvSpPr>
            <a:spLocks/>
          </p:cNvSpPr>
          <p:nvPr/>
        </p:nvSpPr>
        <p:spPr bwMode="auto">
          <a:xfrm>
            <a:off x="2124075" y="3414713"/>
            <a:ext cx="85725" cy="185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7690" name="Rectangle 42"/>
          <p:cNvSpPr>
            <a:spLocks noChangeArrowheads="1"/>
          </p:cNvSpPr>
          <p:nvPr/>
        </p:nvSpPr>
        <p:spPr bwMode="auto">
          <a:xfrm>
            <a:off x="1547813" y="2924175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7691" name="Rectangle 43"/>
          <p:cNvSpPr>
            <a:spLocks noChangeArrowheads="1"/>
          </p:cNvSpPr>
          <p:nvPr/>
        </p:nvSpPr>
        <p:spPr bwMode="auto">
          <a:xfrm>
            <a:off x="1597025" y="338455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7692" name="Freeform 44"/>
          <p:cNvSpPr>
            <a:spLocks/>
          </p:cNvSpPr>
          <p:nvPr/>
        </p:nvSpPr>
        <p:spPr bwMode="auto">
          <a:xfrm>
            <a:off x="6370638" y="3284538"/>
            <a:ext cx="1296987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67693" name="Rectangle 45"/>
          <p:cNvSpPr>
            <a:spLocks noChangeArrowheads="1"/>
          </p:cNvSpPr>
          <p:nvPr/>
        </p:nvSpPr>
        <p:spPr bwMode="auto">
          <a:xfrm>
            <a:off x="6084888" y="2997200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7694" name="Rectangle 46"/>
          <p:cNvSpPr>
            <a:spLocks noChangeArrowheads="1"/>
          </p:cNvSpPr>
          <p:nvPr/>
        </p:nvSpPr>
        <p:spPr bwMode="auto">
          <a:xfrm>
            <a:off x="6165850" y="3671888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67695" name="Rectangle 47"/>
          <p:cNvSpPr>
            <a:spLocks noChangeArrowheads="1"/>
          </p:cNvSpPr>
          <p:nvPr/>
        </p:nvSpPr>
        <p:spPr bwMode="auto">
          <a:xfrm>
            <a:off x="3679825" y="324167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67696" name="Rectangle 48"/>
          <p:cNvSpPr>
            <a:spLocks noChangeArrowheads="1"/>
          </p:cNvSpPr>
          <p:nvPr/>
        </p:nvSpPr>
        <p:spPr bwMode="auto">
          <a:xfrm>
            <a:off x="5048250" y="3459163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67697" name="Rectangle 49"/>
          <p:cNvSpPr>
            <a:spLocks noChangeArrowheads="1"/>
          </p:cNvSpPr>
          <p:nvPr/>
        </p:nvSpPr>
        <p:spPr bwMode="auto">
          <a:xfrm>
            <a:off x="4787900" y="209073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V-</a:t>
            </a:r>
            <a:endParaRPr lang="es-ES" sz="2400" b="1">
              <a:solidFill>
                <a:schemeClr val="tx1"/>
              </a:solidFill>
            </a:endParaRPr>
          </a:p>
        </p:txBody>
      </p:sp>
      <p:sp>
        <p:nvSpPr>
          <p:cNvPr id="667698" name="Text Box 50"/>
          <p:cNvSpPr txBox="1">
            <a:spLocks noChangeArrowheads="1"/>
          </p:cNvSpPr>
          <p:nvPr/>
        </p:nvSpPr>
        <p:spPr bwMode="auto">
          <a:xfrm>
            <a:off x="3492500" y="6453188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1_38</a:t>
            </a:r>
          </a:p>
        </p:txBody>
      </p:sp>
      <p:sp>
        <p:nvSpPr>
          <p:cNvPr id="667699" name="Rectangle 51"/>
          <p:cNvSpPr>
            <a:spLocks noChangeArrowheads="1"/>
          </p:cNvSpPr>
          <p:nvPr/>
        </p:nvSpPr>
        <p:spPr bwMode="auto">
          <a:xfrm>
            <a:off x="5480050" y="48260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tx1"/>
                </a:solidFill>
              </a:rPr>
              <a:t>V+</a:t>
            </a:r>
            <a:endParaRPr lang="es-E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5" name="Line 3"/>
          <p:cNvSpPr>
            <a:spLocks noChangeShapeType="1"/>
          </p:cNvSpPr>
          <p:nvPr/>
        </p:nvSpPr>
        <p:spPr bwMode="auto">
          <a:xfrm>
            <a:off x="611188" y="1525588"/>
            <a:ext cx="0" cy="257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16" name="Line 4"/>
          <p:cNvSpPr>
            <a:spLocks noChangeShapeType="1"/>
          </p:cNvSpPr>
          <p:nvPr/>
        </p:nvSpPr>
        <p:spPr bwMode="auto">
          <a:xfrm>
            <a:off x="1543050" y="3811588"/>
            <a:ext cx="0" cy="2136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17" name="Line 5"/>
          <p:cNvSpPr>
            <a:spLocks noChangeShapeType="1"/>
          </p:cNvSpPr>
          <p:nvPr/>
        </p:nvSpPr>
        <p:spPr bwMode="auto">
          <a:xfrm>
            <a:off x="1543050" y="1525588"/>
            <a:ext cx="0" cy="140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18" name="Freeform 6"/>
          <p:cNvSpPr>
            <a:spLocks/>
          </p:cNvSpPr>
          <p:nvPr/>
        </p:nvSpPr>
        <p:spPr bwMode="auto">
          <a:xfrm>
            <a:off x="2039938" y="3006725"/>
            <a:ext cx="469900" cy="1878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81" y="901"/>
              </a:cxn>
              <a:cxn ang="0">
                <a:pos x="481" y="1223"/>
              </a:cxn>
            </a:cxnLst>
            <a:rect l="0" t="0" r="r" b="b"/>
            <a:pathLst>
              <a:path w="487" h="1223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7" y="364"/>
                  <a:pt x="443" y="475"/>
                </a:cubicBezTo>
                <a:cubicBezTo>
                  <a:pt x="469" y="586"/>
                  <a:pt x="475" y="776"/>
                  <a:pt x="481" y="901"/>
                </a:cubicBezTo>
                <a:cubicBezTo>
                  <a:pt x="487" y="1026"/>
                  <a:pt x="481" y="1156"/>
                  <a:pt x="481" y="122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19" name="Freeform 7"/>
          <p:cNvSpPr>
            <a:spLocks/>
          </p:cNvSpPr>
          <p:nvPr/>
        </p:nvSpPr>
        <p:spPr bwMode="auto">
          <a:xfrm>
            <a:off x="1539875" y="3824288"/>
            <a:ext cx="604838" cy="2100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 flipV="1">
            <a:off x="2143125" y="4030663"/>
            <a:ext cx="46038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1" name="Line 9"/>
          <p:cNvSpPr>
            <a:spLocks noChangeShapeType="1"/>
          </p:cNvSpPr>
          <p:nvPr/>
        </p:nvSpPr>
        <p:spPr bwMode="auto">
          <a:xfrm flipH="1" flipV="1">
            <a:off x="1449388" y="3367088"/>
            <a:ext cx="93662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2" name="Line 10"/>
          <p:cNvSpPr>
            <a:spLocks noChangeShapeType="1"/>
          </p:cNvSpPr>
          <p:nvPr/>
        </p:nvSpPr>
        <p:spPr bwMode="auto">
          <a:xfrm flipH="1">
            <a:off x="1449388" y="2925763"/>
            <a:ext cx="93662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3" name="Line 11"/>
          <p:cNvSpPr>
            <a:spLocks noChangeShapeType="1"/>
          </p:cNvSpPr>
          <p:nvPr/>
        </p:nvSpPr>
        <p:spPr bwMode="auto">
          <a:xfrm flipH="1" flipV="1">
            <a:off x="2281238" y="3884613"/>
            <a:ext cx="185737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4" name="Line 12"/>
          <p:cNvSpPr>
            <a:spLocks noChangeShapeType="1"/>
          </p:cNvSpPr>
          <p:nvPr/>
        </p:nvSpPr>
        <p:spPr bwMode="auto">
          <a:xfrm>
            <a:off x="611188" y="4103688"/>
            <a:ext cx="0" cy="191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5" name="Freeform 13"/>
          <p:cNvSpPr>
            <a:spLocks/>
          </p:cNvSpPr>
          <p:nvPr/>
        </p:nvSpPr>
        <p:spPr bwMode="auto">
          <a:xfrm>
            <a:off x="1543050" y="2925763"/>
            <a:ext cx="2762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6" name="Line 14"/>
          <p:cNvSpPr>
            <a:spLocks noChangeShapeType="1"/>
          </p:cNvSpPr>
          <p:nvPr/>
        </p:nvSpPr>
        <p:spPr bwMode="auto">
          <a:xfrm flipV="1">
            <a:off x="2051050" y="1893888"/>
            <a:ext cx="415925" cy="110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7" name="Line 15"/>
          <p:cNvSpPr>
            <a:spLocks noChangeShapeType="1"/>
          </p:cNvSpPr>
          <p:nvPr/>
        </p:nvSpPr>
        <p:spPr bwMode="auto">
          <a:xfrm flipV="1">
            <a:off x="1819275" y="1820863"/>
            <a:ext cx="369888" cy="110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8" name="Line 16"/>
          <p:cNvSpPr>
            <a:spLocks noChangeShapeType="1"/>
          </p:cNvSpPr>
          <p:nvPr/>
        </p:nvSpPr>
        <p:spPr bwMode="auto">
          <a:xfrm flipH="1">
            <a:off x="2005013" y="1966913"/>
            <a:ext cx="276225" cy="81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29" name="Text Box 17"/>
          <p:cNvSpPr txBox="1">
            <a:spLocks noChangeArrowheads="1"/>
          </p:cNvSpPr>
          <p:nvPr/>
        </p:nvSpPr>
        <p:spPr bwMode="auto">
          <a:xfrm>
            <a:off x="684213" y="270827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78930" name="Text Box 18"/>
          <p:cNvSpPr txBox="1">
            <a:spLocks noChangeArrowheads="1"/>
          </p:cNvSpPr>
          <p:nvPr/>
        </p:nvSpPr>
        <p:spPr bwMode="auto">
          <a:xfrm>
            <a:off x="1587500" y="3148013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V+</a:t>
            </a:r>
          </a:p>
        </p:txBody>
      </p:sp>
      <p:sp>
        <p:nvSpPr>
          <p:cNvPr id="678931" name="Text Box 19"/>
          <p:cNvSpPr txBox="1">
            <a:spLocks noChangeArrowheads="1"/>
          </p:cNvSpPr>
          <p:nvPr/>
        </p:nvSpPr>
        <p:spPr bwMode="auto">
          <a:xfrm>
            <a:off x="2374900" y="2335213"/>
            <a:ext cx="554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78932" name="Line 20"/>
          <p:cNvSpPr>
            <a:spLocks noChangeShapeType="1"/>
          </p:cNvSpPr>
          <p:nvPr/>
        </p:nvSpPr>
        <p:spPr bwMode="auto">
          <a:xfrm>
            <a:off x="2095500" y="3516313"/>
            <a:ext cx="231775" cy="73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33" name="Freeform 21"/>
          <p:cNvSpPr>
            <a:spLocks/>
          </p:cNvSpPr>
          <p:nvPr/>
        </p:nvSpPr>
        <p:spPr bwMode="auto">
          <a:xfrm>
            <a:off x="2513013" y="4843463"/>
            <a:ext cx="477837" cy="103187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44" y="24"/>
              </a:cxn>
              <a:cxn ang="0">
                <a:pos x="192" y="168"/>
              </a:cxn>
              <a:cxn ang="0">
                <a:pos x="336" y="216"/>
              </a:cxn>
              <a:cxn ang="0">
                <a:pos x="240" y="312"/>
              </a:cxn>
              <a:cxn ang="0">
                <a:pos x="384" y="408"/>
              </a:cxn>
              <a:cxn ang="0">
                <a:pos x="336" y="504"/>
              </a:cxn>
              <a:cxn ang="0">
                <a:pos x="432" y="552"/>
              </a:cxn>
              <a:cxn ang="0">
                <a:pos x="432" y="648"/>
              </a:cxn>
            </a:cxnLst>
            <a:rect l="0" t="0" r="r" b="b"/>
            <a:pathLst>
              <a:path w="448" h="648">
                <a:moveTo>
                  <a:pt x="0" y="24"/>
                </a:moveTo>
                <a:cubicBezTo>
                  <a:pt x="56" y="12"/>
                  <a:pt x="112" y="0"/>
                  <a:pt x="144" y="24"/>
                </a:cubicBezTo>
                <a:cubicBezTo>
                  <a:pt x="176" y="48"/>
                  <a:pt x="160" y="136"/>
                  <a:pt x="192" y="168"/>
                </a:cubicBezTo>
                <a:cubicBezTo>
                  <a:pt x="224" y="200"/>
                  <a:pt x="328" y="192"/>
                  <a:pt x="336" y="216"/>
                </a:cubicBezTo>
                <a:cubicBezTo>
                  <a:pt x="344" y="240"/>
                  <a:pt x="232" y="280"/>
                  <a:pt x="240" y="312"/>
                </a:cubicBezTo>
                <a:cubicBezTo>
                  <a:pt x="248" y="344"/>
                  <a:pt x="368" y="376"/>
                  <a:pt x="384" y="408"/>
                </a:cubicBezTo>
                <a:cubicBezTo>
                  <a:pt x="400" y="440"/>
                  <a:pt x="328" y="480"/>
                  <a:pt x="336" y="504"/>
                </a:cubicBezTo>
                <a:cubicBezTo>
                  <a:pt x="344" y="528"/>
                  <a:pt x="416" y="528"/>
                  <a:pt x="432" y="552"/>
                </a:cubicBezTo>
                <a:cubicBezTo>
                  <a:pt x="448" y="576"/>
                  <a:pt x="440" y="612"/>
                  <a:pt x="432" y="6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34" name="Freeform 22"/>
          <p:cNvSpPr>
            <a:spLocks/>
          </p:cNvSpPr>
          <p:nvPr/>
        </p:nvSpPr>
        <p:spPr bwMode="auto">
          <a:xfrm>
            <a:off x="2513013" y="5211763"/>
            <a:ext cx="323850" cy="58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48" y="96"/>
              </a:cxn>
              <a:cxn ang="0">
                <a:pos x="144" y="144"/>
              </a:cxn>
              <a:cxn ang="0">
                <a:pos x="96" y="192"/>
              </a:cxn>
              <a:cxn ang="0">
                <a:pos x="240" y="240"/>
              </a:cxn>
              <a:cxn ang="0">
                <a:pos x="192" y="288"/>
              </a:cxn>
              <a:cxn ang="0">
                <a:pos x="336" y="384"/>
              </a:cxn>
            </a:cxnLst>
            <a:rect l="0" t="0" r="r" b="b"/>
            <a:pathLst>
              <a:path w="336" h="384">
                <a:moveTo>
                  <a:pt x="0" y="0"/>
                </a:moveTo>
                <a:cubicBezTo>
                  <a:pt x="44" y="16"/>
                  <a:pt x="88" y="32"/>
                  <a:pt x="96" y="48"/>
                </a:cubicBezTo>
                <a:cubicBezTo>
                  <a:pt x="104" y="64"/>
                  <a:pt x="40" y="80"/>
                  <a:pt x="48" y="96"/>
                </a:cubicBezTo>
                <a:cubicBezTo>
                  <a:pt x="56" y="112"/>
                  <a:pt x="136" y="128"/>
                  <a:pt x="144" y="144"/>
                </a:cubicBezTo>
                <a:cubicBezTo>
                  <a:pt x="152" y="160"/>
                  <a:pt x="80" y="176"/>
                  <a:pt x="96" y="192"/>
                </a:cubicBezTo>
                <a:cubicBezTo>
                  <a:pt x="112" y="208"/>
                  <a:pt x="224" y="224"/>
                  <a:pt x="240" y="240"/>
                </a:cubicBezTo>
                <a:cubicBezTo>
                  <a:pt x="256" y="256"/>
                  <a:pt x="176" y="264"/>
                  <a:pt x="192" y="288"/>
                </a:cubicBezTo>
                <a:cubicBezTo>
                  <a:pt x="208" y="312"/>
                  <a:pt x="272" y="348"/>
                  <a:pt x="336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35" name="Line 23"/>
          <p:cNvSpPr>
            <a:spLocks noChangeShapeType="1"/>
          </p:cNvSpPr>
          <p:nvPr/>
        </p:nvSpPr>
        <p:spPr bwMode="auto">
          <a:xfrm>
            <a:off x="2513013" y="5211763"/>
            <a:ext cx="0" cy="66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36" name="Line 24"/>
          <p:cNvSpPr>
            <a:spLocks noChangeShapeType="1"/>
          </p:cNvSpPr>
          <p:nvPr/>
        </p:nvSpPr>
        <p:spPr bwMode="auto">
          <a:xfrm>
            <a:off x="2789238" y="4767263"/>
            <a:ext cx="139700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37" name="Line 25"/>
          <p:cNvSpPr>
            <a:spLocks noChangeShapeType="1"/>
          </p:cNvSpPr>
          <p:nvPr/>
        </p:nvSpPr>
        <p:spPr bwMode="auto">
          <a:xfrm flipV="1">
            <a:off x="2327275" y="5284788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38" name="Line 26"/>
          <p:cNvSpPr>
            <a:spLocks noChangeShapeType="1"/>
          </p:cNvSpPr>
          <p:nvPr/>
        </p:nvSpPr>
        <p:spPr bwMode="auto">
          <a:xfrm>
            <a:off x="4787900" y="1517650"/>
            <a:ext cx="0" cy="257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39" name="Line 27"/>
          <p:cNvSpPr>
            <a:spLocks noChangeShapeType="1"/>
          </p:cNvSpPr>
          <p:nvPr/>
        </p:nvSpPr>
        <p:spPr bwMode="auto">
          <a:xfrm>
            <a:off x="5689600" y="3803650"/>
            <a:ext cx="0" cy="2136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0" name="Line 28"/>
          <p:cNvSpPr>
            <a:spLocks noChangeShapeType="1"/>
          </p:cNvSpPr>
          <p:nvPr/>
        </p:nvSpPr>
        <p:spPr bwMode="auto">
          <a:xfrm>
            <a:off x="5689600" y="1517650"/>
            <a:ext cx="0" cy="140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1" name="Freeform 29"/>
          <p:cNvSpPr>
            <a:spLocks/>
          </p:cNvSpPr>
          <p:nvPr/>
        </p:nvSpPr>
        <p:spPr bwMode="auto">
          <a:xfrm>
            <a:off x="6186488" y="2998788"/>
            <a:ext cx="469900" cy="1878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89"/>
              </a:cxn>
              <a:cxn ang="0">
                <a:pos x="322" y="233"/>
              </a:cxn>
              <a:cxn ang="0">
                <a:pos x="443" y="475"/>
              </a:cxn>
              <a:cxn ang="0">
                <a:pos x="481" y="901"/>
              </a:cxn>
              <a:cxn ang="0">
                <a:pos x="481" y="1223"/>
              </a:cxn>
            </a:cxnLst>
            <a:rect l="0" t="0" r="r" b="b"/>
            <a:pathLst>
              <a:path w="487" h="1223">
                <a:moveTo>
                  <a:pt x="0" y="0"/>
                </a:moveTo>
                <a:cubicBezTo>
                  <a:pt x="33" y="15"/>
                  <a:pt x="135" y="50"/>
                  <a:pt x="189" y="89"/>
                </a:cubicBezTo>
                <a:cubicBezTo>
                  <a:pt x="243" y="128"/>
                  <a:pt x="280" y="169"/>
                  <a:pt x="322" y="233"/>
                </a:cubicBezTo>
                <a:cubicBezTo>
                  <a:pt x="364" y="297"/>
                  <a:pt x="417" y="364"/>
                  <a:pt x="443" y="475"/>
                </a:cubicBezTo>
                <a:cubicBezTo>
                  <a:pt x="469" y="586"/>
                  <a:pt x="475" y="776"/>
                  <a:pt x="481" y="901"/>
                </a:cubicBezTo>
                <a:cubicBezTo>
                  <a:pt x="487" y="1026"/>
                  <a:pt x="481" y="1156"/>
                  <a:pt x="481" y="122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2" name="Freeform 30"/>
          <p:cNvSpPr>
            <a:spLocks/>
          </p:cNvSpPr>
          <p:nvPr/>
        </p:nvSpPr>
        <p:spPr bwMode="auto">
          <a:xfrm>
            <a:off x="5686425" y="3816350"/>
            <a:ext cx="606425" cy="2100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67"/>
              </a:cxn>
              <a:cxn ang="0">
                <a:pos x="585" y="267"/>
              </a:cxn>
              <a:cxn ang="0">
                <a:pos x="619" y="700"/>
              </a:cxn>
              <a:cxn ang="0">
                <a:pos x="619" y="1144"/>
              </a:cxn>
              <a:cxn ang="0">
                <a:pos x="608" y="1367"/>
              </a:cxn>
            </a:cxnLst>
            <a:rect l="0" t="0" r="r" b="b"/>
            <a:pathLst>
              <a:path w="628" h="1367">
                <a:moveTo>
                  <a:pt x="0" y="0"/>
                </a:moveTo>
                <a:cubicBezTo>
                  <a:pt x="59" y="11"/>
                  <a:pt x="266" y="23"/>
                  <a:pt x="363" y="67"/>
                </a:cubicBezTo>
                <a:cubicBezTo>
                  <a:pt x="460" y="111"/>
                  <a:pt x="542" y="161"/>
                  <a:pt x="585" y="267"/>
                </a:cubicBezTo>
                <a:cubicBezTo>
                  <a:pt x="628" y="373"/>
                  <a:pt x="613" y="554"/>
                  <a:pt x="619" y="700"/>
                </a:cubicBezTo>
                <a:cubicBezTo>
                  <a:pt x="625" y="846"/>
                  <a:pt x="621" y="1033"/>
                  <a:pt x="619" y="1144"/>
                </a:cubicBezTo>
                <a:cubicBezTo>
                  <a:pt x="617" y="1255"/>
                  <a:pt x="610" y="1321"/>
                  <a:pt x="608" y="136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3" name="Line 31"/>
          <p:cNvSpPr>
            <a:spLocks noChangeShapeType="1"/>
          </p:cNvSpPr>
          <p:nvPr/>
        </p:nvSpPr>
        <p:spPr bwMode="auto">
          <a:xfrm flipV="1">
            <a:off x="6289675" y="4022725"/>
            <a:ext cx="46038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4" name="Line 32"/>
          <p:cNvSpPr>
            <a:spLocks noChangeShapeType="1"/>
          </p:cNvSpPr>
          <p:nvPr/>
        </p:nvSpPr>
        <p:spPr bwMode="auto">
          <a:xfrm flipH="1" flipV="1">
            <a:off x="5595938" y="3359150"/>
            <a:ext cx="93662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5" name="Line 33"/>
          <p:cNvSpPr>
            <a:spLocks noChangeShapeType="1"/>
          </p:cNvSpPr>
          <p:nvPr/>
        </p:nvSpPr>
        <p:spPr bwMode="auto">
          <a:xfrm flipH="1">
            <a:off x="5595938" y="2917825"/>
            <a:ext cx="93662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6" name="Line 34"/>
          <p:cNvSpPr>
            <a:spLocks noChangeShapeType="1"/>
          </p:cNvSpPr>
          <p:nvPr/>
        </p:nvSpPr>
        <p:spPr bwMode="auto">
          <a:xfrm flipH="1" flipV="1">
            <a:off x="6427788" y="3876675"/>
            <a:ext cx="184150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7" name="Line 35"/>
          <p:cNvSpPr>
            <a:spLocks noChangeShapeType="1"/>
          </p:cNvSpPr>
          <p:nvPr/>
        </p:nvSpPr>
        <p:spPr bwMode="auto">
          <a:xfrm>
            <a:off x="4787900" y="4095750"/>
            <a:ext cx="0" cy="191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8" name="Freeform 36"/>
          <p:cNvSpPr>
            <a:spLocks/>
          </p:cNvSpPr>
          <p:nvPr/>
        </p:nvSpPr>
        <p:spPr bwMode="auto">
          <a:xfrm>
            <a:off x="5689600" y="2917825"/>
            <a:ext cx="2762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49" name="Line 37"/>
          <p:cNvSpPr>
            <a:spLocks noChangeShapeType="1"/>
          </p:cNvSpPr>
          <p:nvPr/>
        </p:nvSpPr>
        <p:spPr bwMode="auto">
          <a:xfrm flipV="1">
            <a:off x="6197600" y="1885950"/>
            <a:ext cx="414338" cy="110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50" name="Line 38"/>
          <p:cNvSpPr>
            <a:spLocks noChangeShapeType="1"/>
          </p:cNvSpPr>
          <p:nvPr/>
        </p:nvSpPr>
        <p:spPr bwMode="auto">
          <a:xfrm flipV="1">
            <a:off x="5965825" y="1812925"/>
            <a:ext cx="369888" cy="110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51" name="Text Box 39"/>
          <p:cNvSpPr txBox="1">
            <a:spLocks noChangeArrowheads="1"/>
          </p:cNvSpPr>
          <p:nvPr/>
        </p:nvSpPr>
        <p:spPr bwMode="auto">
          <a:xfrm>
            <a:off x="4859338" y="269557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2000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78952" name="Text Box 40"/>
          <p:cNvSpPr txBox="1">
            <a:spLocks noChangeArrowheads="1"/>
          </p:cNvSpPr>
          <p:nvPr/>
        </p:nvSpPr>
        <p:spPr bwMode="auto">
          <a:xfrm>
            <a:off x="5734050" y="3140075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78953" name="Text Box 41"/>
          <p:cNvSpPr txBox="1">
            <a:spLocks noChangeArrowheads="1"/>
          </p:cNvSpPr>
          <p:nvPr/>
        </p:nvSpPr>
        <p:spPr bwMode="auto">
          <a:xfrm>
            <a:off x="6372225" y="2327275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78954" name="Freeform 42"/>
          <p:cNvSpPr>
            <a:spLocks/>
          </p:cNvSpPr>
          <p:nvPr/>
        </p:nvSpPr>
        <p:spPr bwMode="auto">
          <a:xfrm>
            <a:off x="6659563" y="4813300"/>
            <a:ext cx="477837" cy="1054100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09" y="38"/>
              </a:cxn>
              <a:cxn ang="0">
                <a:pos x="86" y="268"/>
              </a:cxn>
              <a:cxn ang="0">
                <a:pos x="98" y="357"/>
              </a:cxn>
              <a:cxn ang="0">
                <a:pos x="109" y="424"/>
              </a:cxn>
              <a:cxn ang="0">
                <a:pos x="291" y="423"/>
              </a:cxn>
              <a:cxn ang="0">
                <a:pos x="254" y="520"/>
              </a:cxn>
              <a:cxn ang="0">
                <a:pos x="327" y="568"/>
              </a:cxn>
              <a:cxn ang="0">
                <a:pos x="327" y="664"/>
              </a:cxn>
            </a:cxnLst>
            <a:rect l="0" t="0" r="r" b="b"/>
            <a:pathLst>
              <a:path w="339" h="664">
                <a:moveTo>
                  <a:pt x="0" y="38"/>
                </a:moveTo>
                <a:cubicBezTo>
                  <a:pt x="42" y="26"/>
                  <a:pt x="95" y="0"/>
                  <a:pt x="109" y="38"/>
                </a:cubicBezTo>
                <a:cubicBezTo>
                  <a:pt x="123" y="76"/>
                  <a:pt x="88" y="215"/>
                  <a:pt x="86" y="268"/>
                </a:cubicBezTo>
                <a:cubicBezTo>
                  <a:pt x="84" y="321"/>
                  <a:pt x="94" y="331"/>
                  <a:pt x="98" y="357"/>
                </a:cubicBezTo>
                <a:cubicBezTo>
                  <a:pt x="102" y="383"/>
                  <a:pt x="77" y="413"/>
                  <a:pt x="109" y="424"/>
                </a:cubicBezTo>
                <a:cubicBezTo>
                  <a:pt x="141" y="435"/>
                  <a:pt x="267" y="407"/>
                  <a:pt x="291" y="423"/>
                </a:cubicBezTo>
                <a:cubicBezTo>
                  <a:pt x="315" y="439"/>
                  <a:pt x="248" y="495"/>
                  <a:pt x="254" y="520"/>
                </a:cubicBezTo>
                <a:cubicBezTo>
                  <a:pt x="260" y="544"/>
                  <a:pt x="315" y="544"/>
                  <a:pt x="327" y="568"/>
                </a:cubicBezTo>
                <a:cubicBezTo>
                  <a:pt x="339" y="592"/>
                  <a:pt x="333" y="628"/>
                  <a:pt x="327" y="66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55" name="Freeform 43"/>
          <p:cNvSpPr>
            <a:spLocks/>
          </p:cNvSpPr>
          <p:nvPr/>
        </p:nvSpPr>
        <p:spPr bwMode="auto">
          <a:xfrm>
            <a:off x="6659563" y="5203825"/>
            <a:ext cx="323850" cy="587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48" y="96"/>
              </a:cxn>
              <a:cxn ang="0">
                <a:pos x="144" y="144"/>
              </a:cxn>
              <a:cxn ang="0">
                <a:pos x="96" y="192"/>
              </a:cxn>
              <a:cxn ang="0">
                <a:pos x="240" y="240"/>
              </a:cxn>
              <a:cxn ang="0">
                <a:pos x="192" y="288"/>
              </a:cxn>
              <a:cxn ang="0">
                <a:pos x="336" y="384"/>
              </a:cxn>
            </a:cxnLst>
            <a:rect l="0" t="0" r="r" b="b"/>
            <a:pathLst>
              <a:path w="336" h="384">
                <a:moveTo>
                  <a:pt x="0" y="0"/>
                </a:moveTo>
                <a:cubicBezTo>
                  <a:pt x="44" y="16"/>
                  <a:pt x="88" y="32"/>
                  <a:pt x="96" y="48"/>
                </a:cubicBezTo>
                <a:cubicBezTo>
                  <a:pt x="104" y="64"/>
                  <a:pt x="40" y="80"/>
                  <a:pt x="48" y="96"/>
                </a:cubicBezTo>
                <a:cubicBezTo>
                  <a:pt x="56" y="112"/>
                  <a:pt x="136" y="128"/>
                  <a:pt x="144" y="144"/>
                </a:cubicBezTo>
                <a:cubicBezTo>
                  <a:pt x="152" y="160"/>
                  <a:pt x="80" y="176"/>
                  <a:pt x="96" y="192"/>
                </a:cubicBezTo>
                <a:cubicBezTo>
                  <a:pt x="112" y="208"/>
                  <a:pt x="224" y="224"/>
                  <a:pt x="240" y="240"/>
                </a:cubicBezTo>
                <a:cubicBezTo>
                  <a:pt x="256" y="256"/>
                  <a:pt x="176" y="264"/>
                  <a:pt x="192" y="288"/>
                </a:cubicBezTo>
                <a:cubicBezTo>
                  <a:pt x="208" y="312"/>
                  <a:pt x="272" y="348"/>
                  <a:pt x="336" y="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56" name="Line 44"/>
          <p:cNvSpPr>
            <a:spLocks noChangeShapeType="1"/>
          </p:cNvSpPr>
          <p:nvPr/>
        </p:nvSpPr>
        <p:spPr bwMode="auto">
          <a:xfrm>
            <a:off x="6659563" y="5203825"/>
            <a:ext cx="0" cy="66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57" name="Line 45"/>
          <p:cNvSpPr>
            <a:spLocks noChangeShapeType="1"/>
          </p:cNvSpPr>
          <p:nvPr/>
        </p:nvSpPr>
        <p:spPr bwMode="auto">
          <a:xfrm flipV="1">
            <a:off x="6473825" y="5276850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58" name="Line 46"/>
          <p:cNvSpPr>
            <a:spLocks noChangeShapeType="1"/>
          </p:cNvSpPr>
          <p:nvPr/>
        </p:nvSpPr>
        <p:spPr bwMode="auto">
          <a:xfrm flipH="1">
            <a:off x="7002463" y="525145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69" name="Rectangle 57"/>
          <p:cNvSpPr>
            <a:spLocks noChangeArrowheads="1"/>
          </p:cNvSpPr>
          <p:nvPr/>
        </p:nvSpPr>
        <p:spPr bwMode="auto">
          <a:xfrm>
            <a:off x="490538" y="381000"/>
            <a:ext cx="817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PARAOSTIAL</a:t>
            </a:r>
            <a:b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 punto de fuga proximal</a:t>
            </a:r>
            <a:r>
              <a:rPr lang="es-ES_tradnl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_tradnl" sz="4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8970" name="Line 58"/>
          <p:cNvSpPr>
            <a:spLocks noChangeShapeType="1"/>
          </p:cNvSpPr>
          <p:nvPr/>
        </p:nvSpPr>
        <p:spPr bwMode="auto">
          <a:xfrm>
            <a:off x="6964363" y="3538538"/>
            <a:ext cx="178435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8971" name="AutoShape 59"/>
          <p:cNvSpPr>
            <a:spLocks noChangeArrowheads="1"/>
          </p:cNvSpPr>
          <p:nvPr/>
        </p:nvSpPr>
        <p:spPr bwMode="auto">
          <a:xfrm rot="10800000">
            <a:off x="7375525" y="3541713"/>
            <a:ext cx="168275" cy="3238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678974" name="Freeform 62"/>
          <p:cNvSpPr>
            <a:spLocks/>
          </p:cNvSpPr>
          <p:nvPr/>
        </p:nvSpPr>
        <p:spPr bwMode="auto">
          <a:xfrm>
            <a:off x="2905125" y="3181350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8975" name="Rectangle 63"/>
          <p:cNvSpPr>
            <a:spLocks noChangeArrowheads="1"/>
          </p:cNvSpPr>
          <p:nvPr/>
        </p:nvSpPr>
        <p:spPr bwMode="auto">
          <a:xfrm>
            <a:off x="2700338" y="356870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8976" name="Rectangle 64"/>
          <p:cNvSpPr>
            <a:spLocks noChangeArrowheads="1"/>
          </p:cNvSpPr>
          <p:nvPr/>
        </p:nvSpPr>
        <p:spPr bwMode="auto">
          <a:xfrm>
            <a:off x="2627313" y="2847975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8977" name="Rectangle 65"/>
          <p:cNvSpPr>
            <a:spLocks noChangeArrowheads="1"/>
          </p:cNvSpPr>
          <p:nvPr/>
        </p:nvSpPr>
        <p:spPr bwMode="auto">
          <a:xfrm>
            <a:off x="6877050" y="2894013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8978" name="Rectangle 66"/>
          <p:cNvSpPr>
            <a:spLocks noChangeArrowheads="1"/>
          </p:cNvSpPr>
          <p:nvPr/>
        </p:nvSpPr>
        <p:spPr bwMode="auto">
          <a:xfrm>
            <a:off x="6924675" y="361315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78979" name="Rectangle 67"/>
          <p:cNvSpPr>
            <a:spLocks noChangeArrowheads="1"/>
          </p:cNvSpPr>
          <p:nvPr/>
        </p:nvSpPr>
        <p:spPr bwMode="auto">
          <a:xfrm>
            <a:off x="3614738" y="631666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1_39</a:t>
            </a:r>
          </a:p>
        </p:txBody>
      </p:sp>
      <p:sp>
        <p:nvSpPr>
          <p:cNvPr id="678980" name="Line 68"/>
          <p:cNvSpPr>
            <a:spLocks noChangeShapeType="1"/>
          </p:cNvSpPr>
          <p:nvPr/>
        </p:nvSpPr>
        <p:spPr bwMode="auto">
          <a:xfrm flipH="1">
            <a:off x="611188" y="3860800"/>
            <a:ext cx="5048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8982" name="Line 70"/>
          <p:cNvSpPr>
            <a:spLocks noChangeShapeType="1"/>
          </p:cNvSpPr>
          <p:nvPr/>
        </p:nvSpPr>
        <p:spPr bwMode="auto">
          <a:xfrm flipH="1">
            <a:off x="4787900" y="3860800"/>
            <a:ext cx="50323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8983" name="Line 71"/>
          <p:cNvSpPr>
            <a:spLocks noChangeShapeType="1"/>
          </p:cNvSpPr>
          <p:nvPr/>
        </p:nvSpPr>
        <p:spPr bwMode="auto">
          <a:xfrm>
            <a:off x="1116013" y="3860800"/>
            <a:ext cx="4318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8984" name="Line 72"/>
          <p:cNvSpPr>
            <a:spLocks noChangeShapeType="1"/>
          </p:cNvSpPr>
          <p:nvPr/>
        </p:nvSpPr>
        <p:spPr bwMode="auto">
          <a:xfrm>
            <a:off x="5292725" y="3860800"/>
            <a:ext cx="4318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3200400" y="3048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3200400" y="6884988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3200400" y="3048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6267450" y="90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0</a:t>
            </a:r>
          </a:p>
        </p:txBody>
      </p: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4038600" y="2108200"/>
            <a:ext cx="746125" cy="3121025"/>
            <a:chOff x="3034" y="1152"/>
            <a:chExt cx="470" cy="1966"/>
          </a:xfrm>
        </p:grpSpPr>
        <p:grpSp>
          <p:nvGrpSpPr>
            <p:cNvPr id="50203" name="Group 27"/>
            <p:cNvGrpSpPr>
              <a:grpSpLocks/>
            </p:cNvGrpSpPr>
            <p:nvPr/>
          </p:nvGrpSpPr>
          <p:grpSpPr bwMode="auto">
            <a:xfrm rot="396069">
              <a:off x="3157" y="2145"/>
              <a:ext cx="347" cy="958"/>
              <a:chOff x="3174" y="2145"/>
              <a:chExt cx="347" cy="958"/>
            </a:xfrm>
          </p:grpSpPr>
          <p:sp>
            <p:nvSpPr>
              <p:cNvPr id="50204" name="Oval 28"/>
              <p:cNvSpPr>
                <a:spLocks noChangeArrowheads="1"/>
              </p:cNvSpPr>
              <p:nvPr/>
            </p:nvSpPr>
            <p:spPr bwMode="auto">
              <a:xfrm rot="21196348" flipH="1">
                <a:off x="3174" y="2145"/>
                <a:ext cx="186" cy="60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05" name="Oval 29"/>
              <p:cNvSpPr>
                <a:spLocks noChangeArrowheads="1"/>
              </p:cNvSpPr>
              <p:nvPr/>
            </p:nvSpPr>
            <p:spPr bwMode="auto">
              <a:xfrm>
                <a:off x="3210" y="2682"/>
                <a:ext cx="148" cy="40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06" name="Oval 30"/>
              <p:cNvSpPr>
                <a:spLocks noChangeArrowheads="1"/>
              </p:cNvSpPr>
              <p:nvPr/>
            </p:nvSpPr>
            <p:spPr bwMode="auto">
              <a:xfrm>
                <a:off x="3258" y="3014"/>
                <a:ext cx="263" cy="8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07" name="Oval 31"/>
              <p:cNvSpPr>
                <a:spLocks noChangeArrowheads="1"/>
              </p:cNvSpPr>
              <p:nvPr/>
            </p:nvSpPr>
            <p:spPr bwMode="auto">
              <a:xfrm>
                <a:off x="3278" y="2637"/>
                <a:ext cx="76" cy="115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0208" name="Oval 32" descr="blanc)"/>
            <p:cNvSpPr>
              <a:spLocks noChangeArrowheads="1"/>
            </p:cNvSpPr>
            <p:nvPr/>
          </p:nvSpPr>
          <p:spPr bwMode="auto">
            <a:xfrm>
              <a:off x="3190" y="1575"/>
              <a:ext cx="156" cy="21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09" name="Oval 33"/>
            <p:cNvSpPr>
              <a:spLocks noChangeArrowheads="1"/>
            </p:cNvSpPr>
            <p:nvPr/>
          </p:nvSpPr>
          <p:spPr bwMode="auto">
            <a:xfrm>
              <a:off x="3034" y="1551"/>
              <a:ext cx="378" cy="704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59608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>
              <a:off x="3165" y="1430"/>
              <a:ext cx="91" cy="165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11" name="Oval 35"/>
            <p:cNvSpPr>
              <a:spLocks noChangeArrowheads="1"/>
            </p:cNvSpPr>
            <p:nvPr/>
          </p:nvSpPr>
          <p:spPr bwMode="auto">
            <a:xfrm>
              <a:off x="3096" y="1152"/>
              <a:ext cx="231" cy="326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6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12" name="Oval 36"/>
            <p:cNvSpPr>
              <a:spLocks noChangeArrowheads="1"/>
            </p:cNvSpPr>
            <p:nvPr/>
          </p:nvSpPr>
          <p:spPr bwMode="auto">
            <a:xfrm>
              <a:off x="3292" y="1229"/>
              <a:ext cx="116" cy="6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13" name="AutoShape 37"/>
            <p:cNvSpPr>
              <a:spLocks noChangeArrowheads="1"/>
            </p:cNvSpPr>
            <p:nvPr/>
          </p:nvSpPr>
          <p:spPr bwMode="auto">
            <a:xfrm rot="174512">
              <a:off x="3216" y="1776"/>
              <a:ext cx="194" cy="25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0214" name="Group 38"/>
            <p:cNvGrpSpPr>
              <a:grpSpLocks/>
            </p:cNvGrpSpPr>
            <p:nvPr/>
          </p:nvGrpSpPr>
          <p:grpSpPr bwMode="auto">
            <a:xfrm rot="396069">
              <a:off x="3055" y="2160"/>
              <a:ext cx="347" cy="958"/>
              <a:chOff x="3174" y="2145"/>
              <a:chExt cx="347" cy="958"/>
            </a:xfrm>
          </p:grpSpPr>
          <p:sp>
            <p:nvSpPr>
              <p:cNvPr id="50215" name="Oval 39"/>
              <p:cNvSpPr>
                <a:spLocks noChangeArrowheads="1"/>
              </p:cNvSpPr>
              <p:nvPr/>
            </p:nvSpPr>
            <p:spPr bwMode="auto">
              <a:xfrm rot="21196348" flipH="1">
                <a:off x="3174" y="2145"/>
                <a:ext cx="186" cy="60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6" name="Oval 40"/>
              <p:cNvSpPr>
                <a:spLocks noChangeArrowheads="1"/>
              </p:cNvSpPr>
              <p:nvPr/>
            </p:nvSpPr>
            <p:spPr bwMode="auto">
              <a:xfrm>
                <a:off x="3210" y="2682"/>
                <a:ext cx="148" cy="40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7" name="Oval 41"/>
              <p:cNvSpPr>
                <a:spLocks noChangeArrowheads="1"/>
              </p:cNvSpPr>
              <p:nvPr/>
            </p:nvSpPr>
            <p:spPr bwMode="auto">
              <a:xfrm>
                <a:off x="3258" y="3014"/>
                <a:ext cx="263" cy="8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8" name="Oval 42"/>
              <p:cNvSpPr>
                <a:spLocks noChangeArrowheads="1"/>
              </p:cNvSpPr>
              <p:nvPr/>
            </p:nvSpPr>
            <p:spPr bwMode="auto">
              <a:xfrm>
                <a:off x="3278" y="2637"/>
                <a:ext cx="76" cy="115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0219" name="Group 43"/>
            <p:cNvGrpSpPr>
              <a:grpSpLocks/>
            </p:cNvGrpSpPr>
            <p:nvPr/>
          </p:nvGrpSpPr>
          <p:grpSpPr bwMode="auto">
            <a:xfrm>
              <a:off x="3081" y="1584"/>
              <a:ext cx="183" cy="793"/>
              <a:chOff x="2688" y="2241"/>
              <a:chExt cx="183" cy="793"/>
            </a:xfrm>
          </p:grpSpPr>
          <p:sp>
            <p:nvSpPr>
              <p:cNvPr id="50220" name="Oval 44"/>
              <p:cNvSpPr>
                <a:spLocks noChangeArrowheads="1"/>
              </p:cNvSpPr>
              <p:nvPr/>
            </p:nvSpPr>
            <p:spPr bwMode="auto">
              <a:xfrm>
                <a:off x="2712" y="2241"/>
                <a:ext cx="159" cy="16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21" name="Oval 45"/>
              <p:cNvSpPr>
                <a:spLocks noChangeArrowheads="1"/>
              </p:cNvSpPr>
              <p:nvPr/>
            </p:nvSpPr>
            <p:spPr bwMode="auto">
              <a:xfrm rot="471525">
                <a:off x="2717" y="2256"/>
                <a:ext cx="115" cy="379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22" name="Oval 46"/>
              <p:cNvSpPr>
                <a:spLocks noChangeArrowheads="1"/>
              </p:cNvSpPr>
              <p:nvPr/>
            </p:nvSpPr>
            <p:spPr bwMode="auto">
              <a:xfrm>
                <a:off x="2688" y="2536"/>
                <a:ext cx="85" cy="353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23" name="Oval 47"/>
              <p:cNvSpPr>
                <a:spLocks noChangeArrowheads="1"/>
              </p:cNvSpPr>
              <p:nvPr/>
            </p:nvSpPr>
            <p:spPr bwMode="auto">
              <a:xfrm>
                <a:off x="2715" y="2844"/>
                <a:ext cx="31" cy="190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50267" name="Group 91"/>
          <p:cNvGrpSpPr>
            <a:grpSpLocks/>
          </p:cNvGrpSpPr>
          <p:nvPr/>
        </p:nvGrpSpPr>
        <p:grpSpPr bwMode="auto">
          <a:xfrm>
            <a:off x="990600" y="2708275"/>
            <a:ext cx="8001000" cy="2881313"/>
            <a:chOff x="624" y="576"/>
            <a:chExt cx="5040" cy="1815"/>
          </a:xfrm>
        </p:grpSpPr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624" y="2160"/>
              <a:ext cx="40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4032" y="959"/>
              <a:ext cx="163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50224" name="Text Box 48"/>
            <p:cNvSpPr txBox="1">
              <a:spLocks noChangeArrowheads="1"/>
            </p:cNvSpPr>
            <p:nvPr/>
          </p:nvSpPr>
          <p:spPr bwMode="auto">
            <a:xfrm>
              <a:off x="3744" y="2064"/>
              <a:ext cx="5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fr-FR" sz="2400">
                  <a:solidFill>
                    <a:schemeClr val="tx1"/>
                  </a:solidFill>
                </a:rPr>
                <a:t> </a:t>
              </a:r>
              <a:r>
                <a:rPr lang="fr-FR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 g</a:t>
              </a:r>
            </a:p>
          </p:txBody>
        </p:sp>
        <p:sp>
          <p:nvSpPr>
            <p:cNvPr id="50232" name="Oval 56"/>
            <p:cNvSpPr>
              <a:spLocks noChangeArrowheads="1"/>
            </p:cNvSpPr>
            <p:nvPr/>
          </p:nvSpPr>
          <p:spPr bwMode="auto">
            <a:xfrm>
              <a:off x="1670" y="1196"/>
              <a:ext cx="249" cy="494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33" name="Rectangle 57" descr="Diagonales larges vers le haut"/>
            <p:cNvSpPr>
              <a:spLocks noChangeArrowheads="1"/>
            </p:cNvSpPr>
            <p:nvPr/>
          </p:nvSpPr>
          <p:spPr bwMode="auto">
            <a:xfrm>
              <a:off x="1678" y="1619"/>
              <a:ext cx="248" cy="479"/>
            </a:xfrm>
            <a:prstGeom prst="rect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34" name="Rectangle 58"/>
            <p:cNvSpPr>
              <a:spLocks noChangeArrowheads="1"/>
            </p:cNvSpPr>
            <p:nvPr/>
          </p:nvSpPr>
          <p:spPr bwMode="auto">
            <a:xfrm>
              <a:off x="1695" y="1619"/>
              <a:ext cx="214" cy="479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35" name="AutoShape 59"/>
            <p:cNvSpPr>
              <a:spLocks noChangeArrowheads="1"/>
            </p:cNvSpPr>
            <p:nvPr/>
          </p:nvSpPr>
          <p:spPr bwMode="auto">
            <a:xfrm rot="5400000" flipV="1">
              <a:off x="1681" y="1778"/>
              <a:ext cx="141" cy="94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36" name="AutoShape 60"/>
            <p:cNvSpPr>
              <a:spLocks noChangeArrowheads="1"/>
            </p:cNvSpPr>
            <p:nvPr/>
          </p:nvSpPr>
          <p:spPr bwMode="auto">
            <a:xfrm rot="-5400000" flipH="1" flipV="1">
              <a:off x="1781" y="1778"/>
              <a:ext cx="141" cy="94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37" name="Oval 61" descr="Diagonales larges vers le haut"/>
            <p:cNvSpPr>
              <a:spLocks noChangeArrowheads="1"/>
            </p:cNvSpPr>
            <p:nvPr/>
          </p:nvSpPr>
          <p:spPr bwMode="auto">
            <a:xfrm>
              <a:off x="1660" y="1750"/>
              <a:ext cx="96" cy="144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38" name="Oval 62" descr="Diagonales larges vers le haut"/>
            <p:cNvSpPr>
              <a:spLocks noChangeArrowheads="1"/>
            </p:cNvSpPr>
            <p:nvPr/>
          </p:nvSpPr>
          <p:spPr bwMode="auto">
            <a:xfrm>
              <a:off x="1860" y="1749"/>
              <a:ext cx="78" cy="143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39" name="Oval 63"/>
            <p:cNvSpPr>
              <a:spLocks noChangeArrowheads="1"/>
            </p:cNvSpPr>
            <p:nvPr/>
          </p:nvSpPr>
          <p:spPr bwMode="auto">
            <a:xfrm>
              <a:off x="1869" y="1759"/>
              <a:ext cx="59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0" name="Oval 64"/>
            <p:cNvSpPr>
              <a:spLocks noChangeArrowheads="1"/>
            </p:cNvSpPr>
            <p:nvPr/>
          </p:nvSpPr>
          <p:spPr bwMode="auto">
            <a:xfrm>
              <a:off x="1675" y="1759"/>
              <a:ext cx="71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1" name="AutoShape 65"/>
            <p:cNvSpPr>
              <a:spLocks noChangeArrowheads="1"/>
            </p:cNvSpPr>
            <p:nvPr/>
          </p:nvSpPr>
          <p:spPr bwMode="auto">
            <a:xfrm>
              <a:off x="1693" y="1694"/>
              <a:ext cx="218" cy="75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2" name="Oval 66"/>
            <p:cNvSpPr>
              <a:spLocks noChangeArrowheads="1"/>
            </p:cNvSpPr>
            <p:nvPr/>
          </p:nvSpPr>
          <p:spPr bwMode="auto">
            <a:xfrm>
              <a:off x="1688" y="1513"/>
              <a:ext cx="223" cy="129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3" name="AutoShape 67"/>
            <p:cNvSpPr>
              <a:spLocks noChangeArrowheads="1"/>
            </p:cNvSpPr>
            <p:nvPr/>
          </p:nvSpPr>
          <p:spPr bwMode="auto">
            <a:xfrm>
              <a:off x="1764" y="1846"/>
              <a:ext cx="60" cy="176"/>
            </a:xfrm>
            <a:prstGeom prst="upArrow">
              <a:avLst>
                <a:gd name="adj1" fmla="val 50000"/>
                <a:gd name="adj2" fmla="val 146653"/>
              </a:avLst>
            </a:prstGeom>
            <a:gradFill rotWithShape="0">
              <a:gsLst>
                <a:gs pos="0">
                  <a:srgbClr val="FF3399">
                    <a:gamma/>
                    <a:shade val="89804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4" name="Oval 68" descr="Diagonales larges vers le haut"/>
            <p:cNvSpPr>
              <a:spLocks noChangeArrowheads="1"/>
            </p:cNvSpPr>
            <p:nvPr/>
          </p:nvSpPr>
          <p:spPr bwMode="auto">
            <a:xfrm>
              <a:off x="1633" y="1310"/>
              <a:ext cx="81" cy="380"/>
            </a:xfrm>
            <a:prstGeom prst="ellipse">
              <a:avLst/>
            </a:prstGeom>
            <a:pattFill prst="wdUpDiag">
              <a:fgClr>
                <a:srgbClr val="CC33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5" name="Oval 69"/>
            <p:cNvSpPr>
              <a:spLocks noChangeArrowheads="1"/>
            </p:cNvSpPr>
            <p:nvPr/>
          </p:nvSpPr>
          <p:spPr bwMode="auto">
            <a:xfrm>
              <a:off x="1593" y="1310"/>
              <a:ext cx="99" cy="380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6" name="Oval 70" descr="Diagonales larges vers le haut"/>
            <p:cNvSpPr>
              <a:spLocks noChangeArrowheads="1"/>
            </p:cNvSpPr>
            <p:nvPr/>
          </p:nvSpPr>
          <p:spPr bwMode="auto">
            <a:xfrm>
              <a:off x="1861" y="1310"/>
              <a:ext cx="80" cy="380"/>
            </a:xfrm>
            <a:prstGeom prst="ellipse">
              <a:avLst/>
            </a:prstGeom>
            <a:pattFill prst="wdUpDiag">
              <a:fgClr>
                <a:srgbClr val="CC33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7" name="Oval 71"/>
            <p:cNvSpPr>
              <a:spLocks noChangeArrowheads="1"/>
            </p:cNvSpPr>
            <p:nvPr/>
          </p:nvSpPr>
          <p:spPr bwMode="auto">
            <a:xfrm>
              <a:off x="1883" y="1310"/>
              <a:ext cx="109" cy="380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8" name="Rectangle 72" descr="Diagonales larges vers le haut"/>
            <p:cNvSpPr>
              <a:spLocks noChangeArrowheads="1"/>
            </p:cNvSpPr>
            <p:nvPr/>
          </p:nvSpPr>
          <p:spPr bwMode="auto">
            <a:xfrm>
              <a:off x="1675" y="952"/>
              <a:ext cx="249" cy="353"/>
            </a:xfrm>
            <a:prstGeom prst="rect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49" name="Rectangle 73"/>
            <p:cNvSpPr>
              <a:spLocks noChangeArrowheads="1"/>
            </p:cNvSpPr>
            <p:nvPr/>
          </p:nvSpPr>
          <p:spPr bwMode="auto">
            <a:xfrm>
              <a:off x="1691" y="951"/>
              <a:ext cx="218" cy="355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solidFill>
                <a:srgbClr val="33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0" name="AutoShape 74"/>
            <p:cNvSpPr>
              <a:spLocks noChangeArrowheads="1"/>
            </p:cNvSpPr>
            <p:nvPr/>
          </p:nvSpPr>
          <p:spPr bwMode="auto">
            <a:xfrm rot="5400000" flipV="1">
              <a:off x="1679" y="1112"/>
              <a:ext cx="142" cy="94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1" name="AutoShape 75"/>
            <p:cNvSpPr>
              <a:spLocks noChangeArrowheads="1"/>
            </p:cNvSpPr>
            <p:nvPr/>
          </p:nvSpPr>
          <p:spPr bwMode="auto">
            <a:xfrm rot="-5400000" flipH="1" flipV="1">
              <a:off x="1779" y="1112"/>
              <a:ext cx="142" cy="93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rgbClr val="66CC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2" name="Oval 76" descr="Diagonales larges vers le haut"/>
            <p:cNvSpPr>
              <a:spLocks noChangeArrowheads="1"/>
            </p:cNvSpPr>
            <p:nvPr/>
          </p:nvSpPr>
          <p:spPr bwMode="auto">
            <a:xfrm>
              <a:off x="1658" y="1085"/>
              <a:ext cx="96" cy="143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3" name="Oval 77" descr="Diagonales larges vers le haut"/>
            <p:cNvSpPr>
              <a:spLocks noChangeArrowheads="1"/>
            </p:cNvSpPr>
            <p:nvPr/>
          </p:nvSpPr>
          <p:spPr bwMode="auto">
            <a:xfrm>
              <a:off x="1858" y="1082"/>
              <a:ext cx="78" cy="144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4" name="Oval 78"/>
            <p:cNvSpPr>
              <a:spLocks noChangeArrowheads="1"/>
            </p:cNvSpPr>
            <p:nvPr/>
          </p:nvSpPr>
          <p:spPr bwMode="auto">
            <a:xfrm>
              <a:off x="1867" y="1093"/>
              <a:ext cx="59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5" name="Oval 79"/>
            <p:cNvSpPr>
              <a:spLocks noChangeArrowheads="1"/>
            </p:cNvSpPr>
            <p:nvPr/>
          </p:nvSpPr>
          <p:spPr bwMode="auto">
            <a:xfrm>
              <a:off x="1673" y="1093"/>
              <a:ext cx="71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6" name="AutoShape 80"/>
            <p:cNvSpPr>
              <a:spLocks noChangeArrowheads="1"/>
            </p:cNvSpPr>
            <p:nvPr/>
          </p:nvSpPr>
          <p:spPr bwMode="auto">
            <a:xfrm>
              <a:off x="1691" y="1027"/>
              <a:ext cx="218" cy="76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7" name="Oval 81" descr="Diagonales larges vers le bas"/>
            <p:cNvSpPr>
              <a:spLocks noChangeArrowheads="1"/>
            </p:cNvSpPr>
            <p:nvPr/>
          </p:nvSpPr>
          <p:spPr bwMode="auto">
            <a:xfrm>
              <a:off x="1673" y="925"/>
              <a:ext cx="247" cy="46"/>
            </a:xfrm>
            <a:prstGeom prst="ellipse">
              <a:avLst/>
            </a:prstGeom>
            <a:pattFill prst="wdDnDiag">
              <a:fgClr>
                <a:srgbClr val="FF33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8" name="Oval 82"/>
            <p:cNvSpPr>
              <a:spLocks noChangeArrowheads="1"/>
            </p:cNvSpPr>
            <p:nvPr/>
          </p:nvSpPr>
          <p:spPr bwMode="auto">
            <a:xfrm>
              <a:off x="1685" y="935"/>
              <a:ext cx="224" cy="41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59" name="AutoShape 83"/>
            <p:cNvSpPr>
              <a:spLocks noChangeArrowheads="1"/>
            </p:cNvSpPr>
            <p:nvPr/>
          </p:nvSpPr>
          <p:spPr bwMode="auto">
            <a:xfrm>
              <a:off x="1764" y="1556"/>
              <a:ext cx="60" cy="176"/>
            </a:xfrm>
            <a:prstGeom prst="upArrow">
              <a:avLst>
                <a:gd name="adj1" fmla="val 50000"/>
                <a:gd name="adj2" fmla="val 146653"/>
              </a:avLst>
            </a:prstGeom>
            <a:gradFill rotWithShape="0">
              <a:gsLst>
                <a:gs pos="0">
                  <a:srgbClr val="FF3399">
                    <a:gamma/>
                    <a:shade val="89804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60" name="AutoShape 84"/>
            <p:cNvSpPr>
              <a:spLocks noChangeArrowheads="1"/>
            </p:cNvSpPr>
            <p:nvPr/>
          </p:nvSpPr>
          <p:spPr bwMode="auto">
            <a:xfrm>
              <a:off x="1764" y="1265"/>
              <a:ext cx="60" cy="178"/>
            </a:xfrm>
            <a:prstGeom prst="upArrow">
              <a:avLst>
                <a:gd name="adj1" fmla="val 50000"/>
                <a:gd name="adj2" fmla="val 148320"/>
              </a:avLst>
            </a:prstGeom>
            <a:gradFill rotWithShape="0">
              <a:gsLst>
                <a:gs pos="0">
                  <a:srgbClr val="FF3399">
                    <a:gamma/>
                    <a:shade val="89804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61" name="AutoShape 85"/>
            <p:cNvSpPr>
              <a:spLocks noChangeArrowheads="1"/>
            </p:cNvSpPr>
            <p:nvPr/>
          </p:nvSpPr>
          <p:spPr bwMode="auto">
            <a:xfrm>
              <a:off x="1764" y="975"/>
              <a:ext cx="60" cy="177"/>
            </a:xfrm>
            <a:prstGeom prst="upArrow">
              <a:avLst>
                <a:gd name="adj1" fmla="val 50000"/>
                <a:gd name="adj2" fmla="val 147486"/>
              </a:avLst>
            </a:prstGeom>
            <a:gradFill rotWithShape="0">
              <a:gsLst>
                <a:gs pos="0">
                  <a:srgbClr val="FF3399">
                    <a:gamma/>
                    <a:shade val="89804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62" name="Rectangle 86"/>
            <p:cNvSpPr>
              <a:spLocks noChangeArrowheads="1"/>
            </p:cNvSpPr>
            <p:nvPr/>
          </p:nvSpPr>
          <p:spPr bwMode="auto">
            <a:xfrm>
              <a:off x="1488" y="576"/>
              <a:ext cx="84" cy="155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63" name="Rectangle 87"/>
            <p:cNvSpPr>
              <a:spLocks noChangeArrowheads="1"/>
            </p:cNvSpPr>
            <p:nvPr/>
          </p:nvSpPr>
          <p:spPr bwMode="auto">
            <a:xfrm>
              <a:off x="1628" y="671"/>
              <a:ext cx="330" cy="1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46038" tIns="22225" rIns="46038" bIns="22225">
              <a:spAutoFit/>
            </a:bodyPr>
            <a:lstStyle/>
            <a:p>
              <a:pPr defTabSz="231775">
                <a:spcBef>
                  <a:spcPct val="0"/>
                </a:spcBef>
              </a:pPr>
              <a:r>
                <a:rPr lang="fr-FR" sz="1200" b="1">
                  <a:solidFill>
                    <a:schemeClr val="tx1"/>
                  </a:solidFill>
                </a:rPr>
                <a:t>PARO</a:t>
              </a:r>
              <a:endParaRPr lang="fr-FR" sz="1600" b="1">
                <a:solidFill>
                  <a:schemeClr val="tx1"/>
                </a:solidFill>
              </a:endParaRPr>
            </a:p>
          </p:txBody>
        </p:sp>
        <p:sp>
          <p:nvSpPr>
            <p:cNvPr id="50264" name="Oval 88"/>
            <p:cNvSpPr>
              <a:spLocks noChangeArrowheads="1"/>
            </p:cNvSpPr>
            <p:nvPr/>
          </p:nvSpPr>
          <p:spPr bwMode="auto">
            <a:xfrm>
              <a:off x="1681" y="2061"/>
              <a:ext cx="240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0266" name="Text Box 90"/>
          <p:cNvSpPr txBox="1">
            <a:spLocks noChangeArrowheads="1"/>
          </p:cNvSpPr>
          <p:nvPr/>
        </p:nvSpPr>
        <p:spPr bwMode="auto">
          <a:xfrm>
            <a:off x="3276600" y="623728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1_4 (Franceschi)</a:t>
            </a:r>
          </a:p>
        </p:txBody>
      </p:sp>
      <p:sp>
        <p:nvSpPr>
          <p:cNvPr id="50268" name="Text Box 92"/>
          <p:cNvSpPr txBox="1">
            <a:spLocks noChangeArrowheads="1"/>
          </p:cNvSpPr>
          <p:nvPr/>
        </p:nvSpPr>
        <p:spPr bwMode="auto">
          <a:xfrm>
            <a:off x="2916238" y="1087438"/>
            <a:ext cx="3671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BIPEDESTACIÓN INMÓVIL</a:t>
            </a:r>
          </a:p>
          <a:p>
            <a:pPr algn="ctr"/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50269" name="Text Box 93"/>
          <p:cNvSpPr txBox="1">
            <a:spLocks noChangeArrowheads="1"/>
          </p:cNvSpPr>
          <p:nvPr/>
        </p:nvSpPr>
        <p:spPr bwMode="auto">
          <a:xfrm>
            <a:off x="6443663" y="2533650"/>
            <a:ext cx="21605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Gradiente de presión hidrostática NO FRACCIONADO  en tobillo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8" name="Picture 2" descr="No ostial4"/>
          <p:cNvPicPr>
            <a:picLocks noChangeAspect="1" noChangeArrowheads="1"/>
          </p:cNvPicPr>
          <p:nvPr/>
        </p:nvPicPr>
        <p:blipFill>
          <a:blip r:embed="rId2" cstate="print">
            <a:lum bright="6000" contrast="54000"/>
          </a:blip>
          <a:srcRect l="10329" t="13161" r="18311" b="7878"/>
          <a:stretch>
            <a:fillRect/>
          </a:stretch>
        </p:blipFill>
        <p:spPr bwMode="auto">
          <a:xfrm>
            <a:off x="1547813" y="1341438"/>
            <a:ext cx="6348412" cy="4608512"/>
          </a:xfrm>
          <a:prstGeom prst="rect">
            <a:avLst/>
          </a:prstGeom>
          <a:noFill/>
        </p:spPr>
      </p:pic>
      <p:sp>
        <p:nvSpPr>
          <p:cNvPr id="679939" name="Rectangle 3"/>
          <p:cNvSpPr>
            <a:spLocks noChangeArrowheads="1"/>
          </p:cNvSpPr>
          <p:nvPr/>
        </p:nvSpPr>
        <p:spPr bwMode="auto">
          <a:xfrm>
            <a:off x="0" y="2698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s-ES_tradn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PARAOSTIAL C.S.I.</a:t>
            </a:r>
            <a:br>
              <a:rPr lang="es-ES_tradn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Valsalva</a:t>
            </a:r>
          </a:p>
        </p:txBody>
      </p:sp>
      <p:sp>
        <p:nvSpPr>
          <p:cNvPr id="679940" name="Rectangle 4"/>
          <p:cNvSpPr>
            <a:spLocks noChangeArrowheads="1"/>
          </p:cNvSpPr>
          <p:nvPr/>
        </p:nvSpPr>
        <p:spPr bwMode="auto">
          <a:xfrm>
            <a:off x="3554413" y="62436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1_40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12" name="Line 16"/>
          <p:cNvSpPr>
            <a:spLocks noChangeShapeType="1"/>
          </p:cNvSpPr>
          <p:nvPr/>
        </p:nvSpPr>
        <p:spPr bwMode="auto">
          <a:xfrm>
            <a:off x="3787775" y="151765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13" name="Line 17"/>
          <p:cNvSpPr>
            <a:spLocks noChangeShapeType="1"/>
          </p:cNvSpPr>
          <p:nvPr/>
        </p:nvSpPr>
        <p:spPr bwMode="auto">
          <a:xfrm>
            <a:off x="4938713" y="433705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14" name="Line 18"/>
          <p:cNvSpPr>
            <a:spLocks noChangeShapeType="1"/>
          </p:cNvSpPr>
          <p:nvPr/>
        </p:nvSpPr>
        <p:spPr bwMode="auto">
          <a:xfrm>
            <a:off x="4938713" y="151765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15" name="Freeform 19"/>
          <p:cNvSpPr>
            <a:spLocks/>
          </p:cNvSpPr>
          <p:nvPr/>
        </p:nvSpPr>
        <p:spPr bwMode="auto">
          <a:xfrm>
            <a:off x="4991100" y="2949575"/>
            <a:ext cx="1381125" cy="306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3" y="33"/>
              </a:cxn>
              <a:cxn ang="0">
                <a:pos x="755" y="200"/>
              </a:cxn>
              <a:cxn ang="0">
                <a:pos x="923" y="538"/>
              </a:cxn>
              <a:cxn ang="0">
                <a:pos x="971" y="1114"/>
              </a:cxn>
              <a:cxn ang="0">
                <a:pos x="971" y="1930"/>
              </a:cxn>
            </a:cxnLst>
            <a:rect l="0" t="0" r="r" b="b"/>
            <a:pathLst>
              <a:path w="979" h="1930">
                <a:moveTo>
                  <a:pt x="0" y="0"/>
                </a:moveTo>
                <a:cubicBezTo>
                  <a:pt x="72" y="5"/>
                  <a:pt x="307" y="0"/>
                  <a:pt x="433" y="33"/>
                </a:cubicBezTo>
                <a:cubicBezTo>
                  <a:pt x="559" y="66"/>
                  <a:pt x="673" y="116"/>
                  <a:pt x="755" y="200"/>
                </a:cubicBezTo>
                <a:cubicBezTo>
                  <a:pt x="837" y="284"/>
                  <a:pt x="887" y="386"/>
                  <a:pt x="923" y="538"/>
                </a:cubicBezTo>
                <a:cubicBezTo>
                  <a:pt x="959" y="690"/>
                  <a:pt x="963" y="882"/>
                  <a:pt x="971" y="1114"/>
                </a:cubicBezTo>
                <a:cubicBezTo>
                  <a:pt x="979" y="1346"/>
                  <a:pt x="971" y="1794"/>
                  <a:pt x="971" y="193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16" name="Freeform 20"/>
          <p:cNvSpPr>
            <a:spLocks/>
          </p:cNvSpPr>
          <p:nvPr/>
        </p:nvSpPr>
        <p:spPr bwMode="auto">
          <a:xfrm>
            <a:off x="5260975" y="3943350"/>
            <a:ext cx="560388" cy="2122488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3" y="37"/>
              </a:cxn>
              <a:cxn ang="0">
                <a:pos x="355" y="237"/>
              </a:cxn>
              <a:cxn ang="0">
                <a:pos x="389" y="670"/>
              </a:cxn>
              <a:cxn ang="0">
                <a:pos x="389" y="1114"/>
              </a:cxn>
              <a:cxn ang="0">
                <a:pos x="378" y="1337"/>
              </a:cxn>
            </a:cxnLst>
            <a:rect l="0" t="0" r="r" b="b"/>
            <a:pathLst>
              <a:path w="398" h="1337">
                <a:moveTo>
                  <a:pt x="0" y="14"/>
                </a:moveTo>
                <a:cubicBezTo>
                  <a:pt x="24" y="18"/>
                  <a:pt x="74" y="0"/>
                  <a:pt x="133" y="37"/>
                </a:cubicBezTo>
                <a:cubicBezTo>
                  <a:pt x="192" y="74"/>
                  <a:pt x="312" y="131"/>
                  <a:pt x="355" y="237"/>
                </a:cubicBezTo>
                <a:cubicBezTo>
                  <a:pt x="398" y="343"/>
                  <a:pt x="383" y="524"/>
                  <a:pt x="389" y="670"/>
                </a:cubicBezTo>
                <a:cubicBezTo>
                  <a:pt x="395" y="816"/>
                  <a:pt x="391" y="1003"/>
                  <a:pt x="389" y="1114"/>
                </a:cubicBezTo>
                <a:cubicBezTo>
                  <a:pt x="387" y="1225"/>
                  <a:pt x="380" y="1291"/>
                  <a:pt x="378" y="1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17" name="Line 21"/>
          <p:cNvSpPr>
            <a:spLocks noChangeShapeType="1"/>
          </p:cNvSpPr>
          <p:nvPr/>
        </p:nvSpPr>
        <p:spPr bwMode="auto">
          <a:xfrm flipV="1">
            <a:off x="5819775" y="4108450"/>
            <a:ext cx="666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18" name="Line 22"/>
          <p:cNvSpPr>
            <a:spLocks noChangeShapeType="1"/>
          </p:cNvSpPr>
          <p:nvPr/>
        </p:nvSpPr>
        <p:spPr bwMode="auto">
          <a:xfrm flipH="1" flipV="1">
            <a:off x="4803775" y="3422650"/>
            <a:ext cx="13493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19" name="Line 23"/>
          <p:cNvSpPr>
            <a:spLocks noChangeShapeType="1"/>
          </p:cNvSpPr>
          <p:nvPr/>
        </p:nvSpPr>
        <p:spPr bwMode="auto">
          <a:xfrm flipH="1">
            <a:off x="4803775" y="2965450"/>
            <a:ext cx="134938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0" name="Line 24"/>
          <p:cNvSpPr>
            <a:spLocks noChangeShapeType="1"/>
          </p:cNvSpPr>
          <p:nvPr/>
        </p:nvSpPr>
        <p:spPr bwMode="auto">
          <a:xfrm flipH="1" flipV="1">
            <a:off x="6022975" y="3956050"/>
            <a:ext cx="269875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1" name="Freeform 25"/>
          <p:cNvSpPr>
            <a:spLocks/>
          </p:cNvSpPr>
          <p:nvPr/>
        </p:nvSpPr>
        <p:spPr bwMode="auto">
          <a:xfrm>
            <a:off x="2228850" y="3117850"/>
            <a:ext cx="2717800" cy="1165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432"/>
              </a:cxn>
              <a:cxn ang="0">
                <a:pos x="1081" y="668"/>
              </a:cxn>
              <a:cxn ang="0">
                <a:pos x="1414" y="734"/>
              </a:cxn>
              <a:cxn ang="0">
                <a:pos x="1681" y="668"/>
              </a:cxn>
              <a:cxn ang="0">
                <a:pos x="1926" y="490"/>
              </a:cxn>
            </a:cxnLst>
            <a:rect l="0" t="0" r="r" b="b"/>
            <a:pathLst>
              <a:path w="1926" h="734">
                <a:moveTo>
                  <a:pt x="0" y="0"/>
                </a:moveTo>
                <a:cubicBezTo>
                  <a:pt x="136" y="156"/>
                  <a:pt x="348" y="321"/>
                  <a:pt x="528" y="432"/>
                </a:cubicBezTo>
                <a:cubicBezTo>
                  <a:pt x="708" y="543"/>
                  <a:pt x="933" y="618"/>
                  <a:pt x="1081" y="668"/>
                </a:cubicBezTo>
                <a:cubicBezTo>
                  <a:pt x="1229" y="718"/>
                  <a:pt x="1314" y="734"/>
                  <a:pt x="1414" y="734"/>
                </a:cubicBezTo>
                <a:cubicBezTo>
                  <a:pt x="1514" y="734"/>
                  <a:pt x="1596" y="709"/>
                  <a:pt x="1681" y="668"/>
                </a:cubicBezTo>
                <a:cubicBezTo>
                  <a:pt x="1766" y="627"/>
                  <a:pt x="1875" y="527"/>
                  <a:pt x="1926" y="49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2" name="Freeform 26"/>
          <p:cNvSpPr>
            <a:spLocks/>
          </p:cNvSpPr>
          <p:nvPr/>
        </p:nvSpPr>
        <p:spPr bwMode="auto">
          <a:xfrm>
            <a:off x="2030413" y="3313113"/>
            <a:ext cx="3246437" cy="1255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367"/>
              </a:cxn>
              <a:cxn ang="0">
                <a:pos x="1000" y="667"/>
              </a:cxn>
              <a:cxn ang="0">
                <a:pos x="1544" y="789"/>
              </a:cxn>
              <a:cxn ang="0">
                <a:pos x="2011" y="656"/>
              </a:cxn>
              <a:cxn ang="0">
                <a:pos x="2301" y="405"/>
              </a:cxn>
            </a:cxnLst>
            <a:rect l="0" t="0" r="r" b="b"/>
            <a:pathLst>
              <a:path w="2301" h="791">
                <a:moveTo>
                  <a:pt x="0" y="0"/>
                </a:moveTo>
                <a:cubicBezTo>
                  <a:pt x="67" y="63"/>
                  <a:pt x="233" y="256"/>
                  <a:pt x="400" y="367"/>
                </a:cubicBezTo>
                <a:cubicBezTo>
                  <a:pt x="567" y="478"/>
                  <a:pt x="809" y="597"/>
                  <a:pt x="1000" y="667"/>
                </a:cubicBezTo>
                <a:cubicBezTo>
                  <a:pt x="1191" y="737"/>
                  <a:pt x="1376" y="791"/>
                  <a:pt x="1544" y="789"/>
                </a:cubicBezTo>
                <a:cubicBezTo>
                  <a:pt x="1712" y="787"/>
                  <a:pt x="1885" y="720"/>
                  <a:pt x="2011" y="656"/>
                </a:cubicBezTo>
                <a:cubicBezTo>
                  <a:pt x="2137" y="592"/>
                  <a:pt x="2241" y="457"/>
                  <a:pt x="2301" y="40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3" name="Line 27"/>
          <p:cNvSpPr>
            <a:spLocks noChangeShapeType="1"/>
          </p:cNvSpPr>
          <p:nvPr/>
        </p:nvSpPr>
        <p:spPr bwMode="auto">
          <a:xfrm>
            <a:off x="3787775" y="448945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4" name="Freeform 28"/>
          <p:cNvSpPr>
            <a:spLocks/>
          </p:cNvSpPr>
          <p:nvPr/>
        </p:nvSpPr>
        <p:spPr bwMode="auto">
          <a:xfrm>
            <a:off x="4938713" y="2965450"/>
            <a:ext cx="406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6" name="Line 30"/>
          <p:cNvSpPr>
            <a:spLocks noChangeShapeType="1"/>
          </p:cNvSpPr>
          <p:nvPr/>
        </p:nvSpPr>
        <p:spPr bwMode="auto">
          <a:xfrm>
            <a:off x="2551113" y="3714750"/>
            <a:ext cx="609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8" name="Line 32"/>
          <p:cNvSpPr>
            <a:spLocks noChangeShapeType="1"/>
          </p:cNvSpPr>
          <p:nvPr/>
        </p:nvSpPr>
        <p:spPr bwMode="auto">
          <a:xfrm>
            <a:off x="5816600" y="3790950"/>
            <a:ext cx="339725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29" name="Text Box 33"/>
          <p:cNvSpPr txBox="1">
            <a:spLocks noChangeArrowheads="1"/>
          </p:cNvSpPr>
          <p:nvPr/>
        </p:nvSpPr>
        <p:spPr bwMode="auto">
          <a:xfrm>
            <a:off x="971550" y="115888"/>
            <a:ext cx="745013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PARAOSTIAL </a:t>
            </a:r>
          </a:p>
          <a:p>
            <a:pPr algn="ctr"/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punto de fuga proximal</a:t>
            </a:r>
          </a:p>
          <a:p>
            <a:pPr algn="ctr"/>
            <a:endParaRPr lang="es-ES_tradnl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5331" name="Text Box 35"/>
          <p:cNvSpPr txBox="1">
            <a:spLocks noChangeArrowheads="1"/>
          </p:cNvSpPr>
          <p:nvPr/>
        </p:nvSpPr>
        <p:spPr bwMode="auto">
          <a:xfrm>
            <a:off x="1139825" y="3500438"/>
            <a:ext cx="11430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_tradnl" sz="1800" b="1">
                <a:solidFill>
                  <a:schemeClr val="tx1"/>
                </a:solidFill>
              </a:rPr>
              <a:t>C.Pudeda</a:t>
            </a:r>
          </a:p>
        </p:txBody>
      </p:sp>
      <p:sp>
        <p:nvSpPr>
          <p:cNvPr id="695332" name="Freeform 36"/>
          <p:cNvSpPr>
            <a:spLocks/>
          </p:cNvSpPr>
          <p:nvPr/>
        </p:nvSpPr>
        <p:spPr bwMode="auto">
          <a:xfrm>
            <a:off x="6002338" y="2349500"/>
            <a:ext cx="1296987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33" name="Rectangle 37"/>
          <p:cNvSpPr>
            <a:spLocks noChangeArrowheads="1"/>
          </p:cNvSpPr>
          <p:nvPr/>
        </p:nvSpPr>
        <p:spPr bwMode="auto">
          <a:xfrm>
            <a:off x="5797550" y="2708275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5334" name="Rectangle 38"/>
          <p:cNvSpPr>
            <a:spLocks noChangeArrowheads="1"/>
          </p:cNvSpPr>
          <p:nvPr/>
        </p:nvSpPr>
        <p:spPr bwMode="auto">
          <a:xfrm>
            <a:off x="5724525" y="2060575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5335" name="Freeform 39"/>
          <p:cNvSpPr>
            <a:spLocks/>
          </p:cNvSpPr>
          <p:nvPr/>
        </p:nvSpPr>
        <p:spPr bwMode="auto">
          <a:xfrm>
            <a:off x="1835150" y="4292600"/>
            <a:ext cx="1296988" cy="647700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5336" name="Rectangle 40"/>
          <p:cNvSpPr>
            <a:spLocks noChangeArrowheads="1"/>
          </p:cNvSpPr>
          <p:nvPr/>
        </p:nvSpPr>
        <p:spPr bwMode="auto">
          <a:xfrm>
            <a:off x="1619250" y="4679950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5337" name="Rectangle 41"/>
          <p:cNvSpPr>
            <a:spLocks noChangeArrowheads="1"/>
          </p:cNvSpPr>
          <p:nvPr/>
        </p:nvSpPr>
        <p:spPr bwMode="auto">
          <a:xfrm>
            <a:off x="1619250" y="3860800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5338" name="Line 42"/>
          <p:cNvSpPr>
            <a:spLocks noChangeShapeType="1"/>
          </p:cNvSpPr>
          <p:nvPr/>
        </p:nvSpPr>
        <p:spPr bwMode="auto">
          <a:xfrm>
            <a:off x="2411413" y="2479675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5339" name="Freeform 43"/>
          <p:cNvSpPr>
            <a:spLocks/>
          </p:cNvSpPr>
          <p:nvPr/>
        </p:nvSpPr>
        <p:spPr bwMode="auto">
          <a:xfrm>
            <a:off x="2555875" y="2479675"/>
            <a:ext cx="85725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7"/>
              </a:cxn>
              <a:cxn ang="0">
                <a:pos x="39" y="66"/>
              </a:cxn>
              <a:cxn ang="0">
                <a:pos x="54" y="9"/>
              </a:cxn>
            </a:cxnLst>
            <a:rect l="0" t="0" r="r" b="b"/>
            <a:pathLst>
              <a:path w="54" h="117">
                <a:moveTo>
                  <a:pt x="0" y="0"/>
                </a:moveTo>
                <a:cubicBezTo>
                  <a:pt x="6" y="39"/>
                  <a:pt x="10" y="77"/>
                  <a:pt x="12" y="117"/>
                </a:cubicBezTo>
                <a:cubicBezTo>
                  <a:pt x="26" y="103"/>
                  <a:pt x="30" y="84"/>
                  <a:pt x="39" y="66"/>
                </a:cubicBezTo>
                <a:cubicBezTo>
                  <a:pt x="43" y="45"/>
                  <a:pt x="54" y="30"/>
                  <a:pt x="54" y="9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5340" name="Rectangle 44"/>
          <p:cNvSpPr>
            <a:spLocks noChangeArrowheads="1"/>
          </p:cNvSpPr>
          <p:nvPr/>
        </p:nvSpPr>
        <p:spPr bwMode="auto">
          <a:xfrm>
            <a:off x="1979613" y="1989138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5341" name="Rectangle 45"/>
          <p:cNvSpPr>
            <a:spLocks noChangeArrowheads="1"/>
          </p:cNvSpPr>
          <p:nvPr/>
        </p:nvSpPr>
        <p:spPr bwMode="auto">
          <a:xfrm>
            <a:off x="2028825" y="2449513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5342" name="Rectangle 46"/>
          <p:cNvSpPr>
            <a:spLocks noChangeArrowheads="1"/>
          </p:cNvSpPr>
          <p:nvPr/>
        </p:nvSpPr>
        <p:spPr bwMode="auto">
          <a:xfrm>
            <a:off x="3659188" y="62722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1_41</a:t>
            </a:r>
          </a:p>
        </p:txBody>
      </p:sp>
      <p:sp>
        <p:nvSpPr>
          <p:cNvPr id="695343" name="Rectangle 47"/>
          <p:cNvSpPr>
            <a:spLocks noChangeArrowheads="1"/>
          </p:cNvSpPr>
          <p:nvPr/>
        </p:nvSpPr>
        <p:spPr bwMode="auto">
          <a:xfrm>
            <a:off x="4067175" y="2663825"/>
            <a:ext cx="585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95344" name="Rectangle 48"/>
          <p:cNvSpPr>
            <a:spLocks noChangeArrowheads="1"/>
          </p:cNvSpPr>
          <p:nvPr/>
        </p:nvSpPr>
        <p:spPr bwMode="auto">
          <a:xfrm>
            <a:off x="5210175" y="3240088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V+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5345" name="Rectangle 49"/>
          <p:cNvSpPr>
            <a:spLocks noChangeArrowheads="1"/>
          </p:cNvSpPr>
          <p:nvPr/>
        </p:nvSpPr>
        <p:spPr bwMode="auto">
          <a:xfrm>
            <a:off x="2484438" y="3068638"/>
            <a:ext cx="676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V+</a:t>
            </a:r>
            <a:endParaRPr lang="es-E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971550" y="115888"/>
            <a:ext cx="74501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PARAOSTIAL </a:t>
            </a:r>
          </a:p>
          <a:p>
            <a:pPr algn="ctr"/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punto de fuga proximal</a:t>
            </a:r>
          </a:p>
          <a:p>
            <a:endParaRPr lang="es-ES_tradnl" b="1">
              <a:solidFill>
                <a:schemeClr val="tx1"/>
              </a:solidFill>
            </a:endParaRPr>
          </a:p>
          <a:p>
            <a:pPr algn="ctr"/>
            <a:endParaRPr lang="es-ES_tradnl" sz="36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322" name="Line 2"/>
          <p:cNvSpPr>
            <a:spLocks noChangeShapeType="1"/>
          </p:cNvSpPr>
          <p:nvPr/>
        </p:nvSpPr>
        <p:spPr bwMode="auto">
          <a:xfrm>
            <a:off x="2297113" y="2022475"/>
            <a:ext cx="0" cy="2128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23" name="Line 3"/>
          <p:cNvSpPr>
            <a:spLocks noChangeShapeType="1"/>
          </p:cNvSpPr>
          <p:nvPr/>
        </p:nvSpPr>
        <p:spPr bwMode="auto">
          <a:xfrm>
            <a:off x="2924175" y="4273550"/>
            <a:ext cx="1588" cy="140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24" name="Line 4"/>
          <p:cNvSpPr>
            <a:spLocks noChangeShapeType="1"/>
          </p:cNvSpPr>
          <p:nvPr/>
        </p:nvSpPr>
        <p:spPr bwMode="auto">
          <a:xfrm>
            <a:off x="2924175" y="2022475"/>
            <a:ext cx="1588" cy="1155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25" name="Freeform 5"/>
          <p:cNvSpPr>
            <a:spLocks/>
          </p:cNvSpPr>
          <p:nvPr/>
        </p:nvSpPr>
        <p:spPr bwMode="auto">
          <a:xfrm>
            <a:off x="2952750" y="3165475"/>
            <a:ext cx="755650" cy="184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3" y="33"/>
              </a:cxn>
              <a:cxn ang="0">
                <a:pos x="755" y="200"/>
              </a:cxn>
              <a:cxn ang="0">
                <a:pos x="923" y="538"/>
              </a:cxn>
              <a:cxn ang="0">
                <a:pos x="971" y="1114"/>
              </a:cxn>
              <a:cxn ang="0">
                <a:pos x="971" y="1930"/>
              </a:cxn>
            </a:cxnLst>
            <a:rect l="0" t="0" r="r" b="b"/>
            <a:pathLst>
              <a:path w="979" h="1930">
                <a:moveTo>
                  <a:pt x="0" y="0"/>
                </a:moveTo>
                <a:cubicBezTo>
                  <a:pt x="72" y="5"/>
                  <a:pt x="307" y="0"/>
                  <a:pt x="433" y="33"/>
                </a:cubicBezTo>
                <a:cubicBezTo>
                  <a:pt x="559" y="66"/>
                  <a:pt x="673" y="116"/>
                  <a:pt x="755" y="200"/>
                </a:cubicBezTo>
                <a:cubicBezTo>
                  <a:pt x="837" y="284"/>
                  <a:pt x="887" y="386"/>
                  <a:pt x="923" y="538"/>
                </a:cubicBezTo>
                <a:cubicBezTo>
                  <a:pt x="959" y="690"/>
                  <a:pt x="963" y="882"/>
                  <a:pt x="971" y="1114"/>
                </a:cubicBezTo>
                <a:cubicBezTo>
                  <a:pt x="979" y="1346"/>
                  <a:pt x="971" y="1794"/>
                  <a:pt x="971" y="193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26" name="Freeform 6"/>
          <p:cNvSpPr>
            <a:spLocks/>
          </p:cNvSpPr>
          <p:nvPr/>
        </p:nvSpPr>
        <p:spPr bwMode="auto">
          <a:xfrm>
            <a:off x="3100388" y="3959225"/>
            <a:ext cx="304800" cy="169545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3" y="37"/>
              </a:cxn>
              <a:cxn ang="0">
                <a:pos x="355" y="237"/>
              </a:cxn>
              <a:cxn ang="0">
                <a:pos x="389" y="670"/>
              </a:cxn>
              <a:cxn ang="0">
                <a:pos x="389" y="1114"/>
              </a:cxn>
              <a:cxn ang="0">
                <a:pos x="378" y="1337"/>
              </a:cxn>
            </a:cxnLst>
            <a:rect l="0" t="0" r="r" b="b"/>
            <a:pathLst>
              <a:path w="398" h="1337">
                <a:moveTo>
                  <a:pt x="0" y="14"/>
                </a:moveTo>
                <a:cubicBezTo>
                  <a:pt x="24" y="18"/>
                  <a:pt x="74" y="0"/>
                  <a:pt x="133" y="37"/>
                </a:cubicBezTo>
                <a:cubicBezTo>
                  <a:pt x="192" y="74"/>
                  <a:pt x="312" y="131"/>
                  <a:pt x="355" y="237"/>
                </a:cubicBezTo>
                <a:cubicBezTo>
                  <a:pt x="398" y="343"/>
                  <a:pt x="383" y="524"/>
                  <a:pt x="389" y="670"/>
                </a:cubicBezTo>
                <a:cubicBezTo>
                  <a:pt x="395" y="816"/>
                  <a:pt x="391" y="1003"/>
                  <a:pt x="389" y="1114"/>
                </a:cubicBezTo>
                <a:cubicBezTo>
                  <a:pt x="387" y="1225"/>
                  <a:pt x="380" y="1291"/>
                  <a:pt x="378" y="1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27" name="Line 7"/>
          <p:cNvSpPr>
            <a:spLocks noChangeShapeType="1"/>
          </p:cNvSpPr>
          <p:nvPr/>
        </p:nvSpPr>
        <p:spPr bwMode="auto">
          <a:xfrm flipV="1">
            <a:off x="3405188" y="4090988"/>
            <a:ext cx="36512" cy="24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28" name="Line 8"/>
          <p:cNvSpPr>
            <a:spLocks noChangeShapeType="1"/>
          </p:cNvSpPr>
          <p:nvPr/>
        </p:nvSpPr>
        <p:spPr bwMode="auto">
          <a:xfrm flipH="1" flipV="1">
            <a:off x="2851150" y="3543300"/>
            <a:ext cx="73025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29" name="Line 9"/>
          <p:cNvSpPr>
            <a:spLocks noChangeShapeType="1"/>
          </p:cNvSpPr>
          <p:nvPr/>
        </p:nvSpPr>
        <p:spPr bwMode="auto">
          <a:xfrm flipH="1">
            <a:off x="2851150" y="3178175"/>
            <a:ext cx="73025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0" name="Line 10"/>
          <p:cNvSpPr>
            <a:spLocks noChangeShapeType="1"/>
          </p:cNvSpPr>
          <p:nvPr/>
        </p:nvSpPr>
        <p:spPr bwMode="auto">
          <a:xfrm flipH="1" flipV="1">
            <a:off x="3516313" y="3968750"/>
            <a:ext cx="146050" cy="182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1" name="Freeform 11"/>
          <p:cNvSpPr>
            <a:spLocks/>
          </p:cNvSpPr>
          <p:nvPr/>
        </p:nvSpPr>
        <p:spPr bwMode="auto">
          <a:xfrm>
            <a:off x="1446213" y="3300413"/>
            <a:ext cx="1482725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432"/>
              </a:cxn>
              <a:cxn ang="0">
                <a:pos x="1081" y="668"/>
              </a:cxn>
              <a:cxn ang="0">
                <a:pos x="1414" y="734"/>
              </a:cxn>
              <a:cxn ang="0">
                <a:pos x="1681" y="668"/>
              </a:cxn>
              <a:cxn ang="0">
                <a:pos x="1926" y="490"/>
              </a:cxn>
            </a:cxnLst>
            <a:rect l="0" t="0" r="r" b="b"/>
            <a:pathLst>
              <a:path w="1926" h="734">
                <a:moveTo>
                  <a:pt x="0" y="0"/>
                </a:moveTo>
                <a:cubicBezTo>
                  <a:pt x="136" y="156"/>
                  <a:pt x="348" y="321"/>
                  <a:pt x="528" y="432"/>
                </a:cubicBezTo>
                <a:cubicBezTo>
                  <a:pt x="708" y="543"/>
                  <a:pt x="933" y="618"/>
                  <a:pt x="1081" y="668"/>
                </a:cubicBezTo>
                <a:cubicBezTo>
                  <a:pt x="1229" y="718"/>
                  <a:pt x="1314" y="734"/>
                  <a:pt x="1414" y="734"/>
                </a:cubicBezTo>
                <a:cubicBezTo>
                  <a:pt x="1514" y="734"/>
                  <a:pt x="1596" y="709"/>
                  <a:pt x="1681" y="668"/>
                </a:cubicBezTo>
                <a:cubicBezTo>
                  <a:pt x="1766" y="627"/>
                  <a:pt x="1875" y="527"/>
                  <a:pt x="1926" y="49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2" name="Freeform 12"/>
          <p:cNvSpPr>
            <a:spLocks/>
          </p:cNvSpPr>
          <p:nvPr/>
        </p:nvSpPr>
        <p:spPr bwMode="auto">
          <a:xfrm>
            <a:off x="1338263" y="3455988"/>
            <a:ext cx="1770062" cy="100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367"/>
              </a:cxn>
              <a:cxn ang="0">
                <a:pos x="1000" y="667"/>
              </a:cxn>
              <a:cxn ang="0">
                <a:pos x="1544" y="789"/>
              </a:cxn>
              <a:cxn ang="0">
                <a:pos x="2011" y="656"/>
              </a:cxn>
              <a:cxn ang="0">
                <a:pos x="2301" y="405"/>
              </a:cxn>
            </a:cxnLst>
            <a:rect l="0" t="0" r="r" b="b"/>
            <a:pathLst>
              <a:path w="2301" h="791">
                <a:moveTo>
                  <a:pt x="0" y="0"/>
                </a:moveTo>
                <a:cubicBezTo>
                  <a:pt x="67" y="63"/>
                  <a:pt x="233" y="256"/>
                  <a:pt x="400" y="367"/>
                </a:cubicBezTo>
                <a:cubicBezTo>
                  <a:pt x="567" y="478"/>
                  <a:pt x="809" y="597"/>
                  <a:pt x="1000" y="667"/>
                </a:cubicBezTo>
                <a:cubicBezTo>
                  <a:pt x="1191" y="737"/>
                  <a:pt x="1376" y="791"/>
                  <a:pt x="1544" y="789"/>
                </a:cubicBezTo>
                <a:cubicBezTo>
                  <a:pt x="1712" y="787"/>
                  <a:pt x="1885" y="720"/>
                  <a:pt x="2011" y="656"/>
                </a:cubicBezTo>
                <a:cubicBezTo>
                  <a:pt x="2137" y="592"/>
                  <a:pt x="2241" y="457"/>
                  <a:pt x="2301" y="40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3" name="Line 13"/>
          <p:cNvSpPr>
            <a:spLocks noChangeShapeType="1"/>
          </p:cNvSpPr>
          <p:nvPr/>
        </p:nvSpPr>
        <p:spPr bwMode="auto">
          <a:xfrm>
            <a:off x="2297113" y="4395788"/>
            <a:ext cx="0" cy="133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4" name="Freeform 14"/>
          <p:cNvSpPr>
            <a:spLocks/>
          </p:cNvSpPr>
          <p:nvPr/>
        </p:nvSpPr>
        <p:spPr bwMode="auto">
          <a:xfrm>
            <a:off x="2924175" y="3178175"/>
            <a:ext cx="222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5" name="Line 15"/>
          <p:cNvSpPr>
            <a:spLocks noChangeShapeType="1"/>
          </p:cNvSpPr>
          <p:nvPr/>
        </p:nvSpPr>
        <p:spPr bwMode="auto">
          <a:xfrm>
            <a:off x="1622425" y="3776663"/>
            <a:ext cx="331788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6" name="Line 16"/>
          <p:cNvSpPr>
            <a:spLocks noChangeShapeType="1"/>
          </p:cNvSpPr>
          <p:nvPr/>
        </p:nvSpPr>
        <p:spPr bwMode="auto">
          <a:xfrm>
            <a:off x="3403600" y="3836988"/>
            <a:ext cx="184150" cy="487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39" name="Freeform 19"/>
          <p:cNvSpPr>
            <a:spLocks/>
          </p:cNvSpPr>
          <p:nvPr/>
        </p:nvSpPr>
        <p:spPr bwMode="auto">
          <a:xfrm>
            <a:off x="3503613" y="2686050"/>
            <a:ext cx="708025" cy="517525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40" name="Rectangle 20"/>
          <p:cNvSpPr>
            <a:spLocks noChangeArrowheads="1"/>
          </p:cNvSpPr>
          <p:nvPr/>
        </p:nvSpPr>
        <p:spPr bwMode="auto">
          <a:xfrm>
            <a:off x="3419475" y="2924175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341" name="Rectangle 21"/>
          <p:cNvSpPr>
            <a:spLocks noChangeArrowheads="1"/>
          </p:cNvSpPr>
          <p:nvPr/>
        </p:nvSpPr>
        <p:spPr bwMode="auto">
          <a:xfrm>
            <a:off x="3352800" y="2303463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342" name="Freeform 22"/>
          <p:cNvSpPr>
            <a:spLocks/>
          </p:cNvSpPr>
          <p:nvPr/>
        </p:nvSpPr>
        <p:spPr bwMode="auto">
          <a:xfrm>
            <a:off x="1231900" y="4238625"/>
            <a:ext cx="708025" cy="517525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43" name="Rectangle 23"/>
          <p:cNvSpPr>
            <a:spLocks noChangeArrowheads="1"/>
          </p:cNvSpPr>
          <p:nvPr/>
        </p:nvSpPr>
        <p:spPr bwMode="auto">
          <a:xfrm>
            <a:off x="1106488" y="4548188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344" name="Rectangle 24"/>
          <p:cNvSpPr>
            <a:spLocks noChangeArrowheads="1"/>
          </p:cNvSpPr>
          <p:nvPr/>
        </p:nvSpPr>
        <p:spPr bwMode="auto">
          <a:xfrm>
            <a:off x="1114425" y="3894138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349" name="Rectangle 29"/>
          <p:cNvSpPr>
            <a:spLocks noChangeArrowheads="1"/>
          </p:cNvSpPr>
          <p:nvPr/>
        </p:nvSpPr>
        <p:spPr bwMode="auto">
          <a:xfrm>
            <a:off x="40909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1_42</a:t>
            </a:r>
          </a:p>
        </p:txBody>
      </p:sp>
      <p:sp>
        <p:nvSpPr>
          <p:cNvPr id="696377" name="Freeform 57"/>
          <p:cNvSpPr>
            <a:spLocks/>
          </p:cNvSpPr>
          <p:nvPr/>
        </p:nvSpPr>
        <p:spPr bwMode="auto">
          <a:xfrm>
            <a:off x="3733800" y="4941888"/>
            <a:ext cx="477838" cy="103187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44" y="24"/>
              </a:cxn>
              <a:cxn ang="0">
                <a:pos x="192" y="168"/>
              </a:cxn>
              <a:cxn ang="0">
                <a:pos x="336" y="216"/>
              </a:cxn>
              <a:cxn ang="0">
                <a:pos x="240" y="312"/>
              </a:cxn>
              <a:cxn ang="0">
                <a:pos x="384" y="408"/>
              </a:cxn>
              <a:cxn ang="0">
                <a:pos x="336" y="504"/>
              </a:cxn>
              <a:cxn ang="0">
                <a:pos x="432" y="552"/>
              </a:cxn>
              <a:cxn ang="0">
                <a:pos x="432" y="648"/>
              </a:cxn>
            </a:cxnLst>
            <a:rect l="0" t="0" r="r" b="b"/>
            <a:pathLst>
              <a:path w="448" h="648">
                <a:moveTo>
                  <a:pt x="0" y="24"/>
                </a:moveTo>
                <a:cubicBezTo>
                  <a:pt x="56" y="12"/>
                  <a:pt x="112" y="0"/>
                  <a:pt x="144" y="24"/>
                </a:cubicBezTo>
                <a:cubicBezTo>
                  <a:pt x="176" y="48"/>
                  <a:pt x="160" y="136"/>
                  <a:pt x="192" y="168"/>
                </a:cubicBezTo>
                <a:cubicBezTo>
                  <a:pt x="224" y="200"/>
                  <a:pt x="328" y="192"/>
                  <a:pt x="336" y="216"/>
                </a:cubicBezTo>
                <a:cubicBezTo>
                  <a:pt x="344" y="240"/>
                  <a:pt x="232" y="280"/>
                  <a:pt x="240" y="312"/>
                </a:cubicBezTo>
                <a:cubicBezTo>
                  <a:pt x="248" y="344"/>
                  <a:pt x="368" y="376"/>
                  <a:pt x="384" y="408"/>
                </a:cubicBezTo>
                <a:cubicBezTo>
                  <a:pt x="400" y="440"/>
                  <a:pt x="328" y="480"/>
                  <a:pt x="336" y="504"/>
                </a:cubicBezTo>
                <a:cubicBezTo>
                  <a:pt x="344" y="528"/>
                  <a:pt x="416" y="528"/>
                  <a:pt x="432" y="552"/>
                </a:cubicBezTo>
                <a:cubicBezTo>
                  <a:pt x="448" y="576"/>
                  <a:pt x="440" y="612"/>
                  <a:pt x="432" y="6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78" name="Freeform 58"/>
          <p:cNvSpPr>
            <a:spLocks/>
          </p:cNvSpPr>
          <p:nvPr/>
        </p:nvSpPr>
        <p:spPr bwMode="auto">
          <a:xfrm>
            <a:off x="3708400" y="5229225"/>
            <a:ext cx="404813" cy="100806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44" y="24"/>
              </a:cxn>
              <a:cxn ang="0">
                <a:pos x="192" y="168"/>
              </a:cxn>
              <a:cxn ang="0">
                <a:pos x="336" y="216"/>
              </a:cxn>
              <a:cxn ang="0">
                <a:pos x="240" y="312"/>
              </a:cxn>
              <a:cxn ang="0">
                <a:pos x="384" y="408"/>
              </a:cxn>
              <a:cxn ang="0">
                <a:pos x="336" y="504"/>
              </a:cxn>
              <a:cxn ang="0">
                <a:pos x="432" y="552"/>
              </a:cxn>
              <a:cxn ang="0">
                <a:pos x="432" y="648"/>
              </a:cxn>
            </a:cxnLst>
            <a:rect l="0" t="0" r="r" b="b"/>
            <a:pathLst>
              <a:path w="448" h="648">
                <a:moveTo>
                  <a:pt x="0" y="24"/>
                </a:moveTo>
                <a:cubicBezTo>
                  <a:pt x="56" y="12"/>
                  <a:pt x="112" y="0"/>
                  <a:pt x="144" y="24"/>
                </a:cubicBezTo>
                <a:cubicBezTo>
                  <a:pt x="176" y="48"/>
                  <a:pt x="160" y="136"/>
                  <a:pt x="192" y="168"/>
                </a:cubicBezTo>
                <a:cubicBezTo>
                  <a:pt x="224" y="200"/>
                  <a:pt x="328" y="192"/>
                  <a:pt x="336" y="216"/>
                </a:cubicBezTo>
                <a:cubicBezTo>
                  <a:pt x="344" y="240"/>
                  <a:pt x="232" y="280"/>
                  <a:pt x="240" y="312"/>
                </a:cubicBezTo>
                <a:cubicBezTo>
                  <a:pt x="248" y="344"/>
                  <a:pt x="368" y="376"/>
                  <a:pt x="384" y="408"/>
                </a:cubicBezTo>
                <a:cubicBezTo>
                  <a:pt x="400" y="440"/>
                  <a:pt x="328" y="480"/>
                  <a:pt x="336" y="504"/>
                </a:cubicBezTo>
                <a:cubicBezTo>
                  <a:pt x="344" y="528"/>
                  <a:pt x="416" y="528"/>
                  <a:pt x="432" y="552"/>
                </a:cubicBezTo>
                <a:cubicBezTo>
                  <a:pt x="448" y="576"/>
                  <a:pt x="440" y="612"/>
                  <a:pt x="432" y="6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0" name="Line 60"/>
          <p:cNvSpPr>
            <a:spLocks noChangeShapeType="1"/>
          </p:cNvSpPr>
          <p:nvPr/>
        </p:nvSpPr>
        <p:spPr bwMode="auto">
          <a:xfrm>
            <a:off x="3708400" y="52292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6381" name="Line 61"/>
          <p:cNvSpPr>
            <a:spLocks noChangeShapeType="1"/>
          </p:cNvSpPr>
          <p:nvPr/>
        </p:nvSpPr>
        <p:spPr bwMode="auto">
          <a:xfrm>
            <a:off x="6113463" y="2238375"/>
            <a:ext cx="0" cy="2128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2" name="Line 62"/>
          <p:cNvSpPr>
            <a:spLocks noChangeShapeType="1"/>
          </p:cNvSpPr>
          <p:nvPr/>
        </p:nvSpPr>
        <p:spPr bwMode="auto">
          <a:xfrm>
            <a:off x="6740525" y="4489450"/>
            <a:ext cx="1588" cy="1400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3" name="Line 63"/>
          <p:cNvSpPr>
            <a:spLocks noChangeShapeType="1"/>
          </p:cNvSpPr>
          <p:nvPr/>
        </p:nvSpPr>
        <p:spPr bwMode="auto">
          <a:xfrm>
            <a:off x="6740525" y="2238375"/>
            <a:ext cx="1588" cy="1155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4" name="Freeform 64"/>
          <p:cNvSpPr>
            <a:spLocks/>
          </p:cNvSpPr>
          <p:nvPr/>
        </p:nvSpPr>
        <p:spPr bwMode="auto">
          <a:xfrm>
            <a:off x="6769100" y="3381375"/>
            <a:ext cx="755650" cy="184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3" y="33"/>
              </a:cxn>
              <a:cxn ang="0">
                <a:pos x="755" y="200"/>
              </a:cxn>
              <a:cxn ang="0">
                <a:pos x="923" y="538"/>
              </a:cxn>
              <a:cxn ang="0">
                <a:pos x="971" y="1114"/>
              </a:cxn>
              <a:cxn ang="0">
                <a:pos x="971" y="1930"/>
              </a:cxn>
            </a:cxnLst>
            <a:rect l="0" t="0" r="r" b="b"/>
            <a:pathLst>
              <a:path w="979" h="1930">
                <a:moveTo>
                  <a:pt x="0" y="0"/>
                </a:moveTo>
                <a:cubicBezTo>
                  <a:pt x="72" y="5"/>
                  <a:pt x="307" y="0"/>
                  <a:pt x="433" y="33"/>
                </a:cubicBezTo>
                <a:cubicBezTo>
                  <a:pt x="559" y="66"/>
                  <a:pt x="673" y="116"/>
                  <a:pt x="755" y="200"/>
                </a:cubicBezTo>
                <a:cubicBezTo>
                  <a:pt x="837" y="284"/>
                  <a:pt x="887" y="386"/>
                  <a:pt x="923" y="538"/>
                </a:cubicBezTo>
                <a:cubicBezTo>
                  <a:pt x="959" y="690"/>
                  <a:pt x="963" y="882"/>
                  <a:pt x="971" y="1114"/>
                </a:cubicBezTo>
                <a:cubicBezTo>
                  <a:pt x="979" y="1346"/>
                  <a:pt x="971" y="1794"/>
                  <a:pt x="971" y="193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5" name="Freeform 65"/>
          <p:cNvSpPr>
            <a:spLocks/>
          </p:cNvSpPr>
          <p:nvPr/>
        </p:nvSpPr>
        <p:spPr bwMode="auto">
          <a:xfrm>
            <a:off x="6916738" y="4175125"/>
            <a:ext cx="304800" cy="169545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33" y="37"/>
              </a:cxn>
              <a:cxn ang="0">
                <a:pos x="355" y="237"/>
              </a:cxn>
              <a:cxn ang="0">
                <a:pos x="389" y="670"/>
              </a:cxn>
              <a:cxn ang="0">
                <a:pos x="389" y="1114"/>
              </a:cxn>
              <a:cxn ang="0">
                <a:pos x="378" y="1337"/>
              </a:cxn>
            </a:cxnLst>
            <a:rect l="0" t="0" r="r" b="b"/>
            <a:pathLst>
              <a:path w="398" h="1337">
                <a:moveTo>
                  <a:pt x="0" y="14"/>
                </a:moveTo>
                <a:cubicBezTo>
                  <a:pt x="24" y="18"/>
                  <a:pt x="74" y="0"/>
                  <a:pt x="133" y="37"/>
                </a:cubicBezTo>
                <a:cubicBezTo>
                  <a:pt x="192" y="74"/>
                  <a:pt x="312" y="131"/>
                  <a:pt x="355" y="237"/>
                </a:cubicBezTo>
                <a:cubicBezTo>
                  <a:pt x="398" y="343"/>
                  <a:pt x="383" y="524"/>
                  <a:pt x="389" y="670"/>
                </a:cubicBezTo>
                <a:cubicBezTo>
                  <a:pt x="395" y="816"/>
                  <a:pt x="391" y="1003"/>
                  <a:pt x="389" y="1114"/>
                </a:cubicBezTo>
                <a:cubicBezTo>
                  <a:pt x="387" y="1225"/>
                  <a:pt x="380" y="1291"/>
                  <a:pt x="378" y="1337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6" name="Line 66"/>
          <p:cNvSpPr>
            <a:spLocks noChangeShapeType="1"/>
          </p:cNvSpPr>
          <p:nvPr/>
        </p:nvSpPr>
        <p:spPr bwMode="auto">
          <a:xfrm flipV="1">
            <a:off x="7221538" y="4306888"/>
            <a:ext cx="36512" cy="24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7" name="Line 67"/>
          <p:cNvSpPr>
            <a:spLocks noChangeShapeType="1"/>
          </p:cNvSpPr>
          <p:nvPr/>
        </p:nvSpPr>
        <p:spPr bwMode="auto">
          <a:xfrm flipH="1" flipV="1">
            <a:off x="6588125" y="3860800"/>
            <a:ext cx="152400" cy="26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8" name="Line 68"/>
          <p:cNvSpPr>
            <a:spLocks noChangeShapeType="1"/>
          </p:cNvSpPr>
          <p:nvPr/>
        </p:nvSpPr>
        <p:spPr bwMode="auto">
          <a:xfrm flipH="1">
            <a:off x="6588125" y="3394075"/>
            <a:ext cx="152400" cy="32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89" name="Line 69"/>
          <p:cNvSpPr>
            <a:spLocks noChangeShapeType="1"/>
          </p:cNvSpPr>
          <p:nvPr/>
        </p:nvSpPr>
        <p:spPr bwMode="auto">
          <a:xfrm flipH="1" flipV="1">
            <a:off x="7332663" y="4184650"/>
            <a:ext cx="146050" cy="182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0" name="Freeform 70"/>
          <p:cNvSpPr>
            <a:spLocks/>
          </p:cNvSpPr>
          <p:nvPr/>
        </p:nvSpPr>
        <p:spPr bwMode="auto">
          <a:xfrm>
            <a:off x="5262563" y="3516313"/>
            <a:ext cx="1482725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432"/>
              </a:cxn>
              <a:cxn ang="0">
                <a:pos x="1081" y="668"/>
              </a:cxn>
              <a:cxn ang="0">
                <a:pos x="1414" y="734"/>
              </a:cxn>
              <a:cxn ang="0">
                <a:pos x="1681" y="668"/>
              </a:cxn>
              <a:cxn ang="0">
                <a:pos x="1926" y="490"/>
              </a:cxn>
            </a:cxnLst>
            <a:rect l="0" t="0" r="r" b="b"/>
            <a:pathLst>
              <a:path w="1926" h="734">
                <a:moveTo>
                  <a:pt x="0" y="0"/>
                </a:moveTo>
                <a:cubicBezTo>
                  <a:pt x="136" y="156"/>
                  <a:pt x="348" y="321"/>
                  <a:pt x="528" y="432"/>
                </a:cubicBezTo>
                <a:cubicBezTo>
                  <a:pt x="708" y="543"/>
                  <a:pt x="933" y="618"/>
                  <a:pt x="1081" y="668"/>
                </a:cubicBezTo>
                <a:cubicBezTo>
                  <a:pt x="1229" y="718"/>
                  <a:pt x="1314" y="734"/>
                  <a:pt x="1414" y="734"/>
                </a:cubicBezTo>
                <a:cubicBezTo>
                  <a:pt x="1514" y="734"/>
                  <a:pt x="1596" y="709"/>
                  <a:pt x="1681" y="668"/>
                </a:cubicBezTo>
                <a:cubicBezTo>
                  <a:pt x="1766" y="627"/>
                  <a:pt x="1875" y="527"/>
                  <a:pt x="1926" y="49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1" name="Freeform 71"/>
          <p:cNvSpPr>
            <a:spLocks/>
          </p:cNvSpPr>
          <p:nvPr/>
        </p:nvSpPr>
        <p:spPr bwMode="auto">
          <a:xfrm>
            <a:off x="5154613" y="3671888"/>
            <a:ext cx="1770062" cy="100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0" y="367"/>
              </a:cxn>
              <a:cxn ang="0">
                <a:pos x="1000" y="667"/>
              </a:cxn>
              <a:cxn ang="0">
                <a:pos x="1544" y="789"/>
              </a:cxn>
              <a:cxn ang="0">
                <a:pos x="2011" y="656"/>
              </a:cxn>
              <a:cxn ang="0">
                <a:pos x="2301" y="405"/>
              </a:cxn>
            </a:cxnLst>
            <a:rect l="0" t="0" r="r" b="b"/>
            <a:pathLst>
              <a:path w="2301" h="791">
                <a:moveTo>
                  <a:pt x="0" y="0"/>
                </a:moveTo>
                <a:cubicBezTo>
                  <a:pt x="67" y="63"/>
                  <a:pt x="233" y="256"/>
                  <a:pt x="400" y="367"/>
                </a:cubicBezTo>
                <a:cubicBezTo>
                  <a:pt x="567" y="478"/>
                  <a:pt x="809" y="597"/>
                  <a:pt x="1000" y="667"/>
                </a:cubicBezTo>
                <a:cubicBezTo>
                  <a:pt x="1191" y="737"/>
                  <a:pt x="1376" y="791"/>
                  <a:pt x="1544" y="789"/>
                </a:cubicBezTo>
                <a:cubicBezTo>
                  <a:pt x="1712" y="787"/>
                  <a:pt x="1885" y="720"/>
                  <a:pt x="2011" y="656"/>
                </a:cubicBezTo>
                <a:cubicBezTo>
                  <a:pt x="2137" y="592"/>
                  <a:pt x="2241" y="457"/>
                  <a:pt x="2301" y="40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2" name="Line 72"/>
          <p:cNvSpPr>
            <a:spLocks noChangeShapeType="1"/>
          </p:cNvSpPr>
          <p:nvPr/>
        </p:nvSpPr>
        <p:spPr bwMode="auto">
          <a:xfrm>
            <a:off x="6113463" y="4611688"/>
            <a:ext cx="0" cy="1338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3" name="Freeform 73"/>
          <p:cNvSpPr>
            <a:spLocks/>
          </p:cNvSpPr>
          <p:nvPr/>
        </p:nvSpPr>
        <p:spPr bwMode="auto">
          <a:xfrm>
            <a:off x="6740525" y="3394075"/>
            <a:ext cx="2222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0"/>
              </a:cxn>
              <a:cxn ang="0">
                <a:pos x="288" y="0"/>
              </a:cxn>
            </a:cxnLst>
            <a:rect l="0" t="0" r="r" b="b"/>
            <a:pathLst>
              <a:path w="288" h="1">
                <a:moveTo>
                  <a:pt x="0" y="0"/>
                </a:moveTo>
                <a:cubicBezTo>
                  <a:pt x="24" y="0"/>
                  <a:pt x="48" y="0"/>
                  <a:pt x="96" y="0"/>
                </a:cubicBezTo>
                <a:cubicBezTo>
                  <a:pt x="144" y="0"/>
                  <a:pt x="256" y="0"/>
                  <a:pt x="288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4" name="Line 74"/>
          <p:cNvSpPr>
            <a:spLocks noChangeShapeType="1"/>
          </p:cNvSpPr>
          <p:nvPr/>
        </p:nvSpPr>
        <p:spPr bwMode="auto">
          <a:xfrm>
            <a:off x="5438775" y="3992563"/>
            <a:ext cx="331788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5" name="Line 75"/>
          <p:cNvSpPr>
            <a:spLocks noChangeShapeType="1"/>
          </p:cNvSpPr>
          <p:nvPr/>
        </p:nvSpPr>
        <p:spPr bwMode="auto">
          <a:xfrm flipH="1" flipV="1">
            <a:off x="6734175" y="3789363"/>
            <a:ext cx="501650" cy="144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97" name="Rectangle 77"/>
          <p:cNvSpPr>
            <a:spLocks noChangeArrowheads="1"/>
          </p:cNvSpPr>
          <p:nvPr/>
        </p:nvSpPr>
        <p:spPr bwMode="auto">
          <a:xfrm>
            <a:off x="7235825" y="3140075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398" name="Rectangle 78"/>
          <p:cNvSpPr>
            <a:spLocks noChangeArrowheads="1"/>
          </p:cNvSpPr>
          <p:nvPr/>
        </p:nvSpPr>
        <p:spPr bwMode="auto">
          <a:xfrm>
            <a:off x="7164388" y="2349500"/>
            <a:ext cx="4016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399" name="Freeform 79"/>
          <p:cNvSpPr>
            <a:spLocks/>
          </p:cNvSpPr>
          <p:nvPr/>
        </p:nvSpPr>
        <p:spPr bwMode="auto">
          <a:xfrm>
            <a:off x="5048250" y="4454525"/>
            <a:ext cx="708025" cy="517525"/>
          </a:xfrm>
          <a:custGeom>
            <a:avLst/>
            <a:gdLst/>
            <a:ahLst/>
            <a:cxnLst>
              <a:cxn ang="0">
                <a:pos x="0" y="300"/>
              </a:cxn>
              <a:cxn ang="0">
                <a:pos x="96" y="540"/>
              </a:cxn>
              <a:cxn ang="0">
                <a:pos x="120" y="612"/>
              </a:cxn>
              <a:cxn ang="0">
                <a:pos x="132" y="648"/>
              </a:cxn>
              <a:cxn ang="0">
                <a:pos x="156" y="504"/>
              </a:cxn>
              <a:cxn ang="0">
                <a:pos x="240" y="288"/>
              </a:cxn>
              <a:cxn ang="0">
                <a:pos x="360" y="120"/>
              </a:cxn>
              <a:cxn ang="0">
                <a:pos x="684" y="0"/>
              </a:cxn>
              <a:cxn ang="0">
                <a:pos x="900" y="12"/>
              </a:cxn>
              <a:cxn ang="0">
                <a:pos x="1008" y="48"/>
              </a:cxn>
              <a:cxn ang="0">
                <a:pos x="1200" y="120"/>
              </a:cxn>
              <a:cxn ang="0">
                <a:pos x="1296" y="204"/>
              </a:cxn>
              <a:cxn ang="0">
                <a:pos x="1332" y="228"/>
              </a:cxn>
              <a:cxn ang="0">
                <a:pos x="1356" y="264"/>
              </a:cxn>
              <a:cxn ang="0">
                <a:pos x="0" y="300"/>
              </a:cxn>
            </a:cxnLst>
            <a:rect l="0" t="0" r="r" b="b"/>
            <a:pathLst>
              <a:path w="1356" h="705">
                <a:moveTo>
                  <a:pt x="0" y="300"/>
                </a:moveTo>
                <a:cubicBezTo>
                  <a:pt x="54" y="372"/>
                  <a:pt x="71" y="455"/>
                  <a:pt x="96" y="540"/>
                </a:cubicBezTo>
                <a:cubicBezTo>
                  <a:pt x="103" y="564"/>
                  <a:pt x="112" y="588"/>
                  <a:pt x="120" y="612"/>
                </a:cubicBezTo>
                <a:cubicBezTo>
                  <a:pt x="124" y="624"/>
                  <a:pt x="132" y="648"/>
                  <a:pt x="132" y="648"/>
                </a:cubicBezTo>
                <a:cubicBezTo>
                  <a:pt x="165" y="550"/>
                  <a:pt x="116" y="705"/>
                  <a:pt x="156" y="504"/>
                </a:cubicBezTo>
                <a:cubicBezTo>
                  <a:pt x="171" y="428"/>
                  <a:pt x="206" y="356"/>
                  <a:pt x="240" y="288"/>
                </a:cubicBezTo>
                <a:cubicBezTo>
                  <a:pt x="273" y="223"/>
                  <a:pt x="298" y="161"/>
                  <a:pt x="360" y="120"/>
                </a:cubicBezTo>
                <a:cubicBezTo>
                  <a:pt x="430" y="16"/>
                  <a:pt x="573" y="22"/>
                  <a:pt x="684" y="0"/>
                </a:cubicBezTo>
                <a:cubicBezTo>
                  <a:pt x="756" y="4"/>
                  <a:pt x="828" y="3"/>
                  <a:pt x="900" y="12"/>
                </a:cubicBezTo>
                <a:cubicBezTo>
                  <a:pt x="938" y="17"/>
                  <a:pt x="972" y="36"/>
                  <a:pt x="1008" y="48"/>
                </a:cubicBezTo>
                <a:cubicBezTo>
                  <a:pt x="1074" y="70"/>
                  <a:pt x="1141" y="81"/>
                  <a:pt x="1200" y="120"/>
                </a:cubicBezTo>
                <a:cubicBezTo>
                  <a:pt x="1240" y="180"/>
                  <a:pt x="1212" y="148"/>
                  <a:pt x="1296" y="204"/>
                </a:cubicBezTo>
                <a:cubicBezTo>
                  <a:pt x="1308" y="212"/>
                  <a:pt x="1332" y="228"/>
                  <a:pt x="1332" y="228"/>
                </a:cubicBezTo>
                <a:cubicBezTo>
                  <a:pt x="1340" y="240"/>
                  <a:pt x="1356" y="264"/>
                  <a:pt x="1356" y="264"/>
                </a:cubicBezTo>
                <a:lnTo>
                  <a:pt x="0" y="300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400" name="Rectangle 80"/>
          <p:cNvSpPr>
            <a:spLocks noChangeArrowheads="1"/>
          </p:cNvSpPr>
          <p:nvPr/>
        </p:nvSpPr>
        <p:spPr bwMode="auto">
          <a:xfrm>
            <a:off x="4922838" y="4764088"/>
            <a:ext cx="311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-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401" name="Rectangle 81"/>
          <p:cNvSpPr>
            <a:spLocks noChangeArrowheads="1"/>
          </p:cNvSpPr>
          <p:nvPr/>
        </p:nvSpPr>
        <p:spPr bwMode="auto">
          <a:xfrm>
            <a:off x="4930775" y="4110038"/>
            <a:ext cx="40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tx1"/>
                </a:solidFill>
              </a:rPr>
              <a:t>+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696407" name="Freeform 87"/>
          <p:cNvSpPr>
            <a:spLocks/>
          </p:cNvSpPr>
          <p:nvPr/>
        </p:nvSpPr>
        <p:spPr bwMode="auto">
          <a:xfrm>
            <a:off x="7524750" y="5445125"/>
            <a:ext cx="404813" cy="100806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44" y="24"/>
              </a:cxn>
              <a:cxn ang="0">
                <a:pos x="192" y="168"/>
              </a:cxn>
              <a:cxn ang="0">
                <a:pos x="336" y="216"/>
              </a:cxn>
              <a:cxn ang="0">
                <a:pos x="240" y="312"/>
              </a:cxn>
              <a:cxn ang="0">
                <a:pos x="384" y="408"/>
              </a:cxn>
              <a:cxn ang="0">
                <a:pos x="336" y="504"/>
              </a:cxn>
              <a:cxn ang="0">
                <a:pos x="432" y="552"/>
              </a:cxn>
              <a:cxn ang="0">
                <a:pos x="432" y="648"/>
              </a:cxn>
            </a:cxnLst>
            <a:rect l="0" t="0" r="r" b="b"/>
            <a:pathLst>
              <a:path w="448" h="648">
                <a:moveTo>
                  <a:pt x="0" y="24"/>
                </a:moveTo>
                <a:cubicBezTo>
                  <a:pt x="56" y="12"/>
                  <a:pt x="112" y="0"/>
                  <a:pt x="144" y="24"/>
                </a:cubicBezTo>
                <a:cubicBezTo>
                  <a:pt x="176" y="48"/>
                  <a:pt x="160" y="136"/>
                  <a:pt x="192" y="168"/>
                </a:cubicBezTo>
                <a:cubicBezTo>
                  <a:pt x="224" y="200"/>
                  <a:pt x="328" y="192"/>
                  <a:pt x="336" y="216"/>
                </a:cubicBezTo>
                <a:cubicBezTo>
                  <a:pt x="344" y="240"/>
                  <a:pt x="232" y="280"/>
                  <a:pt x="240" y="312"/>
                </a:cubicBezTo>
                <a:cubicBezTo>
                  <a:pt x="248" y="344"/>
                  <a:pt x="368" y="376"/>
                  <a:pt x="384" y="408"/>
                </a:cubicBezTo>
                <a:cubicBezTo>
                  <a:pt x="400" y="440"/>
                  <a:pt x="328" y="480"/>
                  <a:pt x="336" y="504"/>
                </a:cubicBezTo>
                <a:cubicBezTo>
                  <a:pt x="344" y="528"/>
                  <a:pt x="416" y="528"/>
                  <a:pt x="432" y="552"/>
                </a:cubicBezTo>
                <a:cubicBezTo>
                  <a:pt x="448" y="576"/>
                  <a:pt x="440" y="612"/>
                  <a:pt x="432" y="6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408" name="Line 88"/>
          <p:cNvSpPr>
            <a:spLocks noChangeShapeType="1"/>
          </p:cNvSpPr>
          <p:nvPr/>
        </p:nvSpPr>
        <p:spPr bwMode="auto">
          <a:xfrm>
            <a:off x="7524750" y="54451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6409" name="Freeform 89"/>
          <p:cNvSpPr>
            <a:spLocks/>
          </p:cNvSpPr>
          <p:nvPr/>
        </p:nvSpPr>
        <p:spPr bwMode="auto">
          <a:xfrm>
            <a:off x="7524750" y="5157788"/>
            <a:ext cx="477838" cy="1054100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09" y="38"/>
              </a:cxn>
              <a:cxn ang="0">
                <a:pos x="86" y="268"/>
              </a:cxn>
              <a:cxn ang="0">
                <a:pos x="98" y="357"/>
              </a:cxn>
              <a:cxn ang="0">
                <a:pos x="109" y="424"/>
              </a:cxn>
              <a:cxn ang="0">
                <a:pos x="291" y="423"/>
              </a:cxn>
              <a:cxn ang="0">
                <a:pos x="254" y="520"/>
              </a:cxn>
              <a:cxn ang="0">
                <a:pos x="327" y="568"/>
              </a:cxn>
              <a:cxn ang="0">
                <a:pos x="327" y="664"/>
              </a:cxn>
            </a:cxnLst>
            <a:rect l="0" t="0" r="r" b="b"/>
            <a:pathLst>
              <a:path w="339" h="664">
                <a:moveTo>
                  <a:pt x="0" y="38"/>
                </a:moveTo>
                <a:cubicBezTo>
                  <a:pt x="42" y="26"/>
                  <a:pt x="95" y="0"/>
                  <a:pt x="109" y="38"/>
                </a:cubicBezTo>
                <a:cubicBezTo>
                  <a:pt x="123" y="76"/>
                  <a:pt x="88" y="215"/>
                  <a:pt x="86" y="268"/>
                </a:cubicBezTo>
                <a:cubicBezTo>
                  <a:pt x="84" y="321"/>
                  <a:pt x="94" y="331"/>
                  <a:pt x="98" y="357"/>
                </a:cubicBezTo>
                <a:cubicBezTo>
                  <a:pt x="102" y="383"/>
                  <a:pt x="77" y="413"/>
                  <a:pt x="109" y="424"/>
                </a:cubicBezTo>
                <a:cubicBezTo>
                  <a:pt x="141" y="435"/>
                  <a:pt x="267" y="407"/>
                  <a:pt x="291" y="423"/>
                </a:cubicBezTo>
                <a:cubicBezTo>
                  <a:pt x="315" y="439"/>
                  <a:pt x="248" y="495"/>
                  <a:pt x="254" y="520"/>
                </a:cubicBezTo>
                <a:cubicBezTo>
                  <a:pt x="260" y="544"/>
                  <a:pt x="315" y="544"/>
                  <a:pt x="327" y="568"/>
                </a:cubicBezTo>
                <a:cubicBezTo>
                  <a:pt x="339" y="592"/>
                  <a:pt x="333" y="628"/>
                  <a:pt x="327" y="66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410" name="Freeform 90"/>
          <p:cNvSpPr>
            <a:spLocks/>
          </p:cNvSpPr>
          <p:nvPr/>
        </p:nvSpPr>
        <p:spPr bwMode="auto">
          <a:xfrm>
            <a:off x="7453313" y="2852738"/>
            <a:ext cx="806450" cy="517525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32" y="250"/>
              </a:cxn>
              <a:cxn ang="0">
                <a:pos x="39" y="283"/>
              </a:cxn>
              <a:cxn ang="0">
                <a:pos x="43" y="300"/>
              </a:cxn>
              <a:cxn ang="0">
                <a:pos x="51" y="233"/>
              </a:cxn>
              <a:cxn ang="0">
                <a:pos x="79" y="133"/>
              </a:cxn>
              <a:cxn ang="0">
                <a:pos x="118" y="55"/>
              </a:cxn>
              <a:cxn ang="0">
                <a:pos x="225" y="0"/>
              </a:cxn>
              <a:cxn ang="0">
                <a:pos x="324" y="252"/>
              </a:cxn>
              <a:cxn ang="0">
                <a:pos x="420" y="192"/>
              </a:cxn>
              <a:cxn ang="0">
                <a:pos x="480" y="153"/>
              </a:cxn>
              <a:cxn ang="0">
                <a:pos x="504" y="135"/>
              </a:cxn>
              <a:cxn ang="0">
                <a:pos x="447" y="132"/>
              </a:cxn>
              <a:cxn ang="0">
                <a:pos x="446" y="122"/>
              </a:cxn>
              <a:cxn ang="0">
                <a:pos x="0" y="139"/>
              </a:cxn>
            </a:cxnLst>
            <a:rect l="0" t="0" r="r" b="b"/>
            <a:pathLst>
              <a:path w="508" h="326">
                <a:moveTo>
                  <a:pt x="0" y="139"/>
                </a:moveTo>
                <a:cubicBezTo>
                  <a:pt x="18" y="172"/>
                  <a:pt x="23" y="210"/>
                  <a:pt x="32" y="250"/>
                </a:cubicBezTo>
                <a:cubicBezTo>
                  <a:pt x="34" y="261"/>
                  <a:pt x="37" y="272"/>
                  <a:pt x="39" y="283"/>
                </a:cubicBezTo>
                <a:cubicBezTo>
                  <a:pt x="41" y="289"/>
                  <a:pt x="43" y="300"/>
                  <a:pt x="43" y="300"/>
                </a:cubicBezTo>
                <a:cubicBezTo>
                  <a:pt x="54" y="254"/>
                  <a:pt x="38" y="326"/>
                  <a:pt x="51" y="233"/>
                </a:cubicBezTo>
                <a:cubicBezTo>
                  <a:pt x="56" y="198"/>
                  <a:pt x="68" y="165"/>
                  <a:pt x="79" y="133"/>
                </a:cubicBezTo>
                <a:cubicBezTo>
                  <a:pt x="90" y="103"/>
                  <a:pt x="98" y="74"/>
                  <a:pt x="118" y="55"/>
                </a:cubicBezTo>
                <a:cubicBezTo>
                  <a:pt x="141" y="7"/>
                  <a:pt x="188" y="10"/>
                  <a:pt x="225" y="0"/>
                </a:cubicBezTo>
                <a:cubicBezTo>
                  <a:pt x="249" y="2"/>
                  <a:pt x="300" y="247"/>
                  <a:pt x="324" y="252"/>
                </a:cubicBezTo>
                <a:cubicBezTo>
                  <a:pt x="337" y="254"/>
                  <a:pt x="408" y="187"/>
                  <a:pt x="420" y="192"/>
                </a:cubicBezTo>
                <a:cubicBezTo>
                  <a:pt x="441" y="202"/>
                  <a:pt x="460" y="135"/>
                  <a:pt x="480" y="153"/>
                </a:cubicBezTo>
                <a:cubicBezTo>
                  <a:pt x="493" y="181"/>
                  <a:pt x="477" y="109"/>
                  <a:pt x="504" y="135"/>
                </a:cubicBezTo>
                <a:cubicBezTo>
                  <a:pt x="508" y="139"/>
                  <a:pt x="447" y="132"/>
                  <a:pt x="447" y="132"/>
                </a:cubicBezTo>
                <a:cubicBezTo>
                  <a:pt x="450" y="138"/>
                  <a:pt x="446" y="122"/>
                  <a:pt x="446" y="122"/>
                </a:cubicBezTo>
                <a:lnTo>
                  <a:pt x="0" y="139"/>
                </a:lnTo>
                <a:close/>
              </a:path>
            </a:pathLst>
          </a:custGeom>
          <a:solidFill>
            <a:schemeClr val="tx1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411" name="Line 91"/>
          <p:cNvSpPr>
            <a:spLocks noChangeShapeType="1"/>
          </p:cNvSpPr>
          <p:nvPr/>
        </p:nvSpPr>
        <p:spPr bwMode="auto">
          <a:xfrm>
            <a:off x="7092950" y="3070225"/>
            <a:ext cx="1512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6412" name="Line 92"/>
          <p:cNvSpPr>
            <a:spLocks noChangeShapeType="1"/>
          </p:cNvSpPr>
          <p:nvPr/>
        </p:nvSpPr>
        <p:spPr bwMode="auto">
          <a:xfrm flipH="1">
            <a:off x="7778750" y="5589588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413" name="Line 93"/>
          <p:cNvSpPr>
            <a:spLocks noChangeShapeType="1"/>
          </p:cNvSpPr>
          <p:nvPr/>
        </p:nvSpPr>
        <p:spPr bwMode="auto">
          <a:xfrm flipV="1">
            <a:off x="3563938" y="5229225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414" name="Line 94"/>
          <p:cNvSpPr>
            <a:spLocks noChangeShapeType="1"/>
          </p:cNvSpPr>
          <p:nvPr/>
        </p:nvSpPr>
        <p:spPr bwMode="auto">
          <a:xfrm flipV="1">
            <a:off x="7380288" y="5435600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415" name="Rectangle 95"/>
          <p:cNvSpPr>
            <a:spLocks noChangeArrowheads="1"/>
          </p:cNvSpPr>
          <p:nvPr/>
        </p:nvSpPr>
        <p:spPr bwMode="auto">
          <a:xfrm>
            <a:off x="2411413" y="3032125"/>
            <a:ext cx="452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V-</a:t>
            </a:r>
          </a:p>
        </p:txBody>
      </p:sp>
      <p:sp>
        <p:nvSpPr>
          <p:cNvPr id="696416" name="Rectangle 96"/>
          <p:cNvSpPr>
            <a:spLocks noChangeArrowheads="1"/>
          </p:cNvSpPr>
          <p:nvPr/>
        </p:nvSpPr>
        <p:spPr bwMode="auto">
          <a:xfrm>
            <a:off x="963613" y="3608388"/>
            <a:ext cx="512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V+</a:t>
            </a:r>
          </a:p>
        </p:txBody>
      </p:sp>
      <p:sp>
        <p:nvSpPr>
          <p:cNvPr id="696417" name="Rectangle 97"/>
          <p:cNvSpPr>
            <a:spLocks noChangeArrowheads="1"/>
          </p:cNvSpPr>
          <p:nvPr/>
        </p:nvSpPr>
        <p:spPr bwMode="auto">
          <a:xfrm>
            <a:off x="3051175" y="3435350"/>
            <a:ext cx="51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V+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696418" name="Rectangle 98"/>
          <p:cNvSpPr>
            <a:spLocks noChangeArrowheads="1"/>
          </p:cNvSpPr>
          <p:nvPr/>
        </p:nvSpPr>
        <p:spPr bwMode="auto">
          <a:xfrm>
            <a:off x="6796088" y="3463925"/>
            <a:ext cx="512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V+</a:t>
            </a:r>
            <a:endParaRPr lang="es-ES" sz="2000" b="1">
              <a:solidFill>
                <a:schemeClr val="tx1"/>
              </a:solidFill>
            </a:endParaRPr>
          </a:p>
        </p:txBody>
      </p:sp>
      <p:sp>
        <p:nvSpPr>
          <p:cNvPr id="696419" name="Rectangle 99"/>
          <p:cNvSpPr>
            <a:spLocks noChangeArrowheads="1"/>
          </p:cNvSpPr>
          <p:nvPr/>
        </p:nvSpPr>
        <p:spPr bwMode="auto">
          <a:xfrm>
            <a:off x="6156325" y="3176588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tx1"/>
                </a:solidFill>
              </a:rPr>
              <a:t>V-</a:t>
            </a:r>
            <a:endParaRPr lang="es-E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0" name="Picture 2" descr="no ostial"/>
          <p:cNvPicPr>
            <a:picLocks noChangeAspect="1" noChangeArrowheads="1"/>
          </p:cNvPicPr>
          <p:nvPr/>
        </p:nvPicPr>
        <p:blipFill>
          <a:blip r:embed="rId2" cstate="print">
            <a:lum bright="6000" contrast="54000"/>
          </a:blip>
          <a:srcRect t="17731" r="23233"/>
          <a:stretch>
            <a:fillRect/>
          </a:stretch>
        </p:blipFill>
        <p:spPr bwMode="auto">
          <a:xfrm>
            <a:off x="1331913" y="1489075"/>
            <a:ext cx="6773862" cy="4676775"/>
          </a:xfrm>
          <a:prstGeom prst="rect">
            <a:avLst/>
          </a:prstGeom>
          <a:noFill/>
        </p:spPr>
      </p:pic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490538" y="381000"/>
            <a:ext cx="817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s-ES_tradnl" sz="36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1331913" y="-26988"/>
            <a:ext cx="6858000" cy="19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INCONTINENCIA PARAOSTIAL </a:t>
            </a:r>
          </a:p>
          <a:p>
            <a:pPr algn="ctr"/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punto de fuga proximal</a:t>
            </a:r>
          </a:p>
          <a:p>
            <a:pPr algn="ctr"/>
            <a:endParaRPr lang="es-ES_tradnl" b="1">
              <a:solidFill>
                <a:schemeClr val="tx1"/>
              </a:solidFill>
            </a:endParaRPr>
          </a:p>
        </p:txBody>
      </p:sp>
      <p:sp>
        <p:nvSpPr>
          <p:cNvPr id="683013" name="Rectangle 5"/>
          <p:cNvSpPr>
            <a:spLocks noChangeArrowheads="1"/>
          </p:cNvSpPr>
          <p:nvPr/>
        </p:nvSpPr>
        <p:spPr bwMode="auto">
          <a:xfrm>
            <a:off x="3730625" y="63881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1_43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47" name="Picture 7" descr="a04f11"/>
          <p:cNvPicPr>
            <a:picLocks noChangeAspect="1" noChangeArrowheads="1"/>
          </p:cNvPicPr>
          <p:nvPr/>
        </p:nvPicPr>
        <p:blipFill>
          <a:blip r:embed="rId2" cstate="print"/>
          <a:srcRect l="36427" t="6413" r="2200" b="2293"/>
          <a:stretch>
            <a:fillRect/>
          </a:stretch>
        </p:blipFill>
        <p:spPr bwMode="auto">
          <a:xfrm>
            <a:off x="2124075" y="908050"/>
            <a:ext cx="4786313" cy="5400675"/>
          </a:xfrm>
          <a:prstGeom prst="rect">
            <a:avLst/>
          </a:prstGeom>
          <a:noFill/>
        </p:spPr>
      </p:pic>
      <p:sp>
        <p:nvSpPr>
          <p:cNvPr id="445448" name="Rectangle 8"/>
          <p:cNvSpPr>
            <a:spLocks noChangeArrowheads="1"/>
          </p:cNvSpPr>
          <p:nvPr/>
        </p:nvSpPr>
        <p:spPr bwMode="auto">
          <a:xfrm>
            <a:off x="3990975" y="63817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1_44</a:t>
            </a:r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1331913" y="188913"/>
            <a:ext cx="626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800">
                <a:solidFill>
                  <a:schemeClr val="tx1"/>
                </a:solidFill>
              </a:rPr>
              <a:t>Angioresonancia Nuclear Magnética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1" name="Picture 5" descr="flebografia"/>
          <p:cNvPicPr>
            <a:picLocks noChangeAspect="1" noChangeArrowheads="1"/>
          </p:cNvPicPr>
          <p:nvPr/>
        </p:nvPicPr>
        <p:blipFill>
          <a:blip r:embed="rId2" cstate="print"/>
          <a:srcRect l="50481" r="24348"/>
          <a:stretch>
            <a:fillRect/>
          </a:stretch>
        </p:blipFill>
        <p:spPr bwMode="auto">
          <a:xfrm>
            <a:off x="3578225" y="836613"/>
            <a:ext cx="2433638" cy="5472112"/>
          </a:xfrm>
          <a:prstGeom prst="rect">
            <a:avLst/>
          </a:prstGeom>
          <a:noFill/>
        </p:spPr>
      </p:pic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41290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1_45</a:t>
            </a:r>
          </a:p>
        </p:txBody>
      </p:sp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3059113" y="160338"/>
            <a:ext cx="361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>
                <a:solidFill>
                  <a:schemeClr val="tx1"/>
                </a:solidFill>
              </a:rPr>
              <a:t>Flebografía de contraste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732" name="Picture 4" descr="Resultado de imagen de stent de vena ili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88" y="1557338"/>
            <a:ext cx="5113337" cy="4111625"/>
          </a:xfrm>
          <a:prstGeom prst="rect">
            <a:avLst/>
          </a:prstGeom>
          <a:noFill/>
        </p:spPr>
      </p:pic>
      <p:sp>
        <p:nvSpPr>
          <p:cNvPr id="841733" name="Rectangle 5"/>
          <p:cNvSpPr>
            <a:spLocks noChangeArrowheads="1"/>
          </p:cNvSpPr>
          <p:nvPr/>
        </p:nvSpPr>
        <p:spPr bwMode="auto">
          <a:xfrm>
            <a:off x="3779838" y="598487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1_46</a:t>
            </a:r>
          </a:p>
        </p:txBody>
      </p:sp>
      <p:sp>
        <p:nvSpPr>
          <p:cNvPr id="841734" name="Rectangle 6"/>
          <p:cNvSpPr>
            <a:spLocks noChangeArrowheads="1"/>
          </p:cNvSpPr>
          <p:nvPr/>
        </p:nvSpPr>
        <p:spPr bwMode="auto">
          <a:xfrm>
            <a:off x="2636838" y="549275"/>
            <a:ext cx="38719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Flebografía de contraste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9" name="Arc 5"/>
          <p:cNvSpPr>
            <a:spLocks/>
          </p:cNvSpPr>
          <p:nvPr/>
        </p:nvSpPr>
        <p:spPr bwMode="auto">
          <a:xfrm>
            <a:off x="1301750" y="341471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70" name="Line 6"/>
          <p:cNvSpPr>
            <a:spLocks noChangeShapeType="1"/>
          </p:cNvSpPr>
          <p:nvPr/>
        </p:nvSpPr>
        <p:spPr bwMode="auto">
          <a:xfrm>
            <a:off x="1301750" y="3973513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71" name="Arc 7"/>
          <p:cNvSpPr>
            <a:spLocks/>
          </p:cNvSpPr>
          <p:nvPr/>
        </p:nvSpPr>
        <p:spPr bwMode="auto">
          <a:xfrm>
            <a:off x="2038350" y="1700213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72" name="Arc 8"/>
          <p:cNvSpPr>
            <a:spLocks/>
          </p:cNvSpPr>
          <p:nvPr/>
        </p:nvSpPr>
        <p:spPr bwMode="auto">
          <a:xfrm>
            <a:off x="1581150" y="1941513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73" name="Rectangle 9"/>
          <p:cNvSpPr>
            <a:spLocks noChangeArrowheads="1"/>
          </p:cNvSpPr>
          <p:nvPr/>
        </p:nvSpPr>
        <p:spPr bwMode="auto">
          <a:xfrm>
            <a:off x="2222500" y="2678113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2044700" y="1204913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75" name="Rectangle 11"/>
          <p:cNvSpPr>
            <a:spLocks noChangeArrowheads="1"/>
          </p:cNvSpPr>
          <p:nvPr/>
        </p:nvSpPr>
        <p:spPr bwMode="auto">
          <a:xfrm>
            <a:off x="1384300" y="1509713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 flipV="1">
            <a:off x="2501900" y="3262313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1511300" y="41767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>
            <a:off x="2774950" y="2259013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>
            <a:off x="3009900" y="3338513"/>
            <a:ext cx="685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80" name="Rectangle 16"/>
          <p:cNvSpPr>
            <a:spLocks noChangeArrowheads="1"/>
          </p:cNvSpPr>
          <p:nvPr/>
        </p:nvSpPr>
        <p:spPr bwMode="auto">
          <a:xfrm>
            <a:off x="3568700" y="3719513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46481" name="Freeform 17"/>
          <p:cNvSpPr>
            <a:spLocks/>
          </p:cNvSpPr>
          <p:nvPr/>
        </p:nvSpPr>
        <p:spPr bwMode="auto">
          <a:xfrm>
            <a:off x="2781300" y="3567113"/>
            <a:ext cx="1001713" cy="1306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8" y="123"/>
              </a:cxn>
              <a:cxn ang="0">
                <a:pos x="206" y="165"/>
              </a:cxn>
              <a:cxn ang="0">
                <a:pos x="220" y="357"/>
              </a:cxn>
              <a:cxn ang="0">
                <a:pos x="480" y="480"/>
              </a:cxn>
              <a:cxn ang="0">
                <a:pos x="535" y="741"/>
              </a:cxn>
              <a:cxn ang="0">
                <a:pos x="631" y="823"/>
              </a:cxn>
            </a:cxnLst>
            <a:rect l="0" t="0" r="r" b="b"/>
            <a:pathLst>
              <a:path w="631" h="823">
                <a:moveTo>
                  <a:pt x="0" y="0"/>
                </a:moveTo>
                <a:cubicBezTo>
                  <a:pt x="29" y="84"/>
                  <a:pt x="94" y="107"/>
                  <a:pt x="178" y="123"/>
                </a:cubicBezTo>
                <a:cubicBezTo>
                  <a:pt x="187" y="137"/>
                  <a:pt x="203" y="148"/>
                  <a:pt x="206" y="165"/>
                </a:cubicBezTo>
                <a:cubicBezTo>
                  <a:pt x="217" y="228"/>
                  <a:pt x="199" y="296"/>
                  <a:pt x="220" y="357"/>
                </a:cubicBezTo>
                <a:cubicBezTo>
                  <a:pt x="260" y="470"/>
                  <a:pt x="392" y="450"/>
                  <a:pt x="480" y="480"/>
                </a:cubicBezTo>
                <a:cubicBezTo>
                  <a:pt x="548" y="546"/>
                  <a:pt x="509" y="657"/>
                  <a:pt x="535" y="741"/>
                </a:cubicBezTo>
                <a:cubicBezTo>
                  <a:pt x="546" y="776"/>
                  <a:pt x="606" y="798"/>
                  <a:pt x="631" y="823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3759200" y="4773613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83" name="Rectangle 19"/>
          <p:cNvSpPr>
            <a:spLocks noChangeArrowheads="1"/>
          </p:cNvSpPr>
          <p:nvPr/>
        </p:nvSpPr>
        <p:spPr bwMode="auto">
          <a:xfrm>
            <a:off x="1130300" y="6005513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46484" name="Rectangle 20"/>
          <p:cNvSpPr>
            <a:spLocks noChangeArrowheads="1"/>
          </p:cNvSpPr>
          <p:nvPr/>
        </p:nvSpPr>
        <p:spPr bwMode="auto">
          <a:xfrm>
            <a:off x="2182813" y="6021388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46485" name="Rectangle 21"/>
          <p:cNvSpPr>
            <a:spLocks noChangeArrowheads="1"/>
          </p:cNvSpPr>
          <p:nvPr/>
        </p:nvSpPr>
        <p:spPr bwMode="auto">
          <a:xfrm>
            <a:off x="3263900" y="6005513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46486" name="Line 22"/>
          <p:cNvSpPr>
            <a:spLocks noChangeShapeType="1"/>
          </p:cNvSpPr>
          <p:nvPr/>
        </p:nvSpPr>
        <p:spPr bwMode="auto">
          <a:xfrm>
            <a:off x="1663700" y="6157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87" name="Line 23"/>
          <p:cNvSpPr>
            <a:spLocks noChangeShapeType="1"/>
          </p:cNvSpPr>
          <p:nvPr/>
        </p:nvSpPr>
        <p:spPr bwMode="auto">
          <a:xfrm>
            <a:off x="2806700" y="61579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90" name="Rectangle 26"/>
          <p:cNvSpPr>
            <a:spLocks noChangeArrowheads="1"/>
          </p:cNvSpPr>
          <p:nvPr/>
        </p:nvSpPr>
        <p:spPr bwMode="auto">
          <a:xfrm>
            <a:off x="5418138" y="5999163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46491" name="Rectangle 27"/>
          <p:cNvSpPr>
            <a:spLocks noChangeArrowheads="1"/>
          </p:cNvSpPr>
          <p:nvPr/>
        </p:nvSpPr>
        <p:spPr bwMode="auto">
          <a:xfrm>
            <a:off x="6362700" y="6015038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4L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46492" name="Rectangle 28"/>
          <p:cNvSpPr>
            <a:spLocks noChangeArrowheads="1"/>
          </p:cNvSpPr>
          <p:nvPr/>
        </p:nvSpPr>
        <p:spPr bwMode="auto">
          <a:xfrm>
            <a:off x="7489825" y="5999163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46493" name="Line 29"/>
          <p:cNvSpPr>
            <a:spLocks noChangeShapeType="1"/>
          </p:cNvSpPr>
          <p:nvPr/>
        </p:nvSpPr>
        <p:spPr bwMode="auto">
          <a:xfrm>
            <a:off x="5935663" y="6146800"/>
            <a:ext cx="369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94" name="Line 30"/>
          <p:cNvSpPr>
            <a:spLocks noChangeShapeType="1"/>
          </p:cNvSpPr>
          <p:nvPr/>
        </p:nvSpPr>
        <p:spPr bwMode="auto">
          <a:xfrm>
            <a:off x="7046913" y="6146800"/>
            <a:ext cx="369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496" name="Arc 32"/>
          <p:cNvSpPr>
            <a:spLocks/>
          </p:cNvSpPr>
          <p:nvPr/>
        </p:nvSpPr>
        <p:spPr bwMode="auto">
          <a:xfrm>
            <a:off x="5688013" y="3492500"/>
            <a:ext cx="677862" cy="5540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97" name="Line 33"/>
          <p:cNvSpPr>
            <a:spLocks noChangeShapeType="1"/>
          </p:cNvSpPr>
          <p:nvPr/>
        </p:nvSpPr>
        <p:spPr bwMode="auto">
          <a:xfrm>
            <a:off x="5688013" y="4033838"/>
            <a:ext cx="1587" cy="1720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98" name="Arc 34"/>
          <p:cNvSpPr>
            <a:spLocks/>
          </p:cNvSpPr>
          <p:nvPr/>
        </p:nvSpPr>
        <p:spPr bwMode="auto">
          <a:xfrm>
            <a:off x="6402388" y="1833563"/>
            <a:ext cx="715962" cy="577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499" name="Arc 35"/>
          <p:cNvSpPr>
            <a:spLocks/>
          </p:cNvSpPr>
          <p:nvPr/>
        </p:nvSpPr>
        <p:spPr bwMode="auto">
          <a:xfrm>
            <a:off x="5959475" y="2066925"/>
            <a:ext cx="1011238" cy="14938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6656388" y="2779713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46501" name="Line 37"/>
          <p:cNvSpPr>
            <a:spLocks noChangeShapeType="1"/>
          </p:cNvSpPr>
          <p:nvPr/>
        </p:nvSpPr>
        <p:spPr bwMode="auto">
          <a:xfrm flipV="1">
            <a:off x="6408738" y="1355725"/>
            <a:ext cx="0" cy="4422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502" name="Rectangle 38"/>
          <p:cNvSpPr>
            <a:spLocks noChangeArrowheads="1"/>
          </p:cNvSpPr>
          <p:nvPr/>
        </p:nvSpPr>
        <p:spPr bwMode="auto">
          <a:xfrm>
            <a:off x="5767388" y="1649413"/>
            <a:ext cx="357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46503" name="Line 39"/>
          <p:cNvSpPr>
            <a:spLocks noChangeShapeType="1"/>
          </p:cNvSpPr>
          <p:nvPr/>
        </p:nvSpPr>
        <p:spPr bwMode="auto">
          <a:xfrm flipV="1">
            <a:off x="6853238" y="3344863"/>
            <a:ext cx="0" cy="2360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504" name="Line 40"/>
          <p:cNvSpPr>
            <a:spLocks noChangeShapeType="1"/>
          </p:cNvSpPr>
          <p:nvPr/>
        </p:nvSpPr>
        <p:spPr bwMode="auto">
          <a:xfrm flipV="1">
            <a:off x="5891213" y="4230688"/>
            <a:ext cx="0" cy="140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505" name="Freeform 41"/>
          <p:cNvSpPr>
            <a:spLocks/>
          </p:cNvSpPr>
          <p:nvPr/>
        </p:nvSpPr>
        <p:spPr bwMode="auto">
          <a:xfrm>
            <a:off x="7092950" y="3141663"/>
            <a:ext cx="428625" cy="1663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41"/>
              </a:cxn>
              <a:cxn ang="0">
                <a:pos x="41" y="82"/>
              </a:cxn>
              <a:cxn ang="0">
                <a:pos x="68" y="110"/>
              </a:cxn>
              <a:cxn ang="0">
                <a:pos x="151" y="219"/>
              </a:cxn>
              <a:cxn ang="0">
                <a:pos x="192" y="288"/>
              </a:cxn>
              <a:cxn ang="0">
                <a:pos x="233" y="357"/>
              </a:cxn>
              <a:cxn ang="0">
                <a:pos x="260" y="439"/>
              </a:cxn>
              <a:cxn ang="0">
                <a:pos x="274" y="480"/>
              </a:cxn>
              <a:cxn ang="0">
                <a:pos x="247" y="686"/>
              </a:cxn>
              <a:cxn ang="0">
                <a:pos x="192" y="754"/>
              </a:cxn>
              <a:cxn ang="0">
                <a:pos x="178" y="919"/>
              </a:cxn>
              <a:cxn ang="0">
                <a:pos x="13" y="1083"/>
              </a:cxn>
            </a:cxnLst>
            <a:rect l="0" t="0" r="r" b="b"/>
            <a:pathLst>
              <a:path w="278" h="1083">
                <a:moveTo>
                  <a:pt x="0" y="0"/>
                </a:moveTo>
                <a:cubicBezTo>
                  <a:pt x="9" y="14"/>
                  <a:pt x="20" y="26"/>
                  <a:pt x="27" y="41"/>
                </a:cubicBezTo>
                <a:cubicBezTo>
                  <a:pt x="33" y="54"/>
                  <a:pt x="34" y="70"/>
                  <a:pt x="41" y="82"/>
                </a:cubicBezTo>
                <a:cubicBezTo>
                  <a:pt x="48" y="93"/>
                  <a:pt x="60" y="100"/>
                  <a:pt x="68" y="110"/>
                </a:cubicBezTo>
                <a:cubicBezTo>
                  <a:pt x="155" y="227"/>
                  <a:pt x="90" y="160"/>
                  <a:pt x="151" y="219"/>
                </a:cubicBezTo>
                <a:cubicBezTo>
                  <a:pt x="187" y="336"/>
                  <a:pt x="136" y="196"/>
                  <a:pt x="192" y="288"/>
                </a:cubicBezTo>
                <a:cubicBezTo>
                  <a:pt x="248" y="380"/>
                  <a:pt x="159" y="283"/>
                  <a:pt x="233" y="357"/>
                </a:cubicBezTo>
                <a:cubicBezTo>
                  <a:pt x="242" y="384"/>
                  <a:pt x="251" y="412"/>
                  <a:pt x="260" y="439"/>
                </a:cubicBezTo>
                <a:cubicBezTo>
                  <a:pt x="265" y="453"/>
                  <a:pt x="274" y="480"/>
                  <a:pt x="274" y="480"/>
                </a:cubicBezTo>
                <a:cubicBezTo>
                  <a:pt x="268" y="549"/>
                  <a:pt x="278" y="624"/>
                  <a:pt x="247" y="686"/>
                </a:cubicBezTo>
                <a:cubicBezTo>
                  <a:pt x="234" y="712"/>
                  <a:pt x="208" y="730"/>
                  <a:pt x="192" y="754"/>
                </a:cubicBezTo>
                <a:cubicBezTo>
                  <a:pt x="187" y="809"/>
                  <a:pt x="189" y="865"/>
                  <a:pt x="178" y="919"/>
                </a:cubicBezTo>
                <a:cubicBezTo>
                  <a:pt x="166" y="981"/>
                  <a:pt x="59" y="1040"/>
                  <a:pt x="13" y="1083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506" name="Line 42"/>
          <p:cNvSpPr>
            <a:spLocks noChangeShapeType="1"/>
          </p:cNvSpPr>
          <p:nvPr/>
        </p:nvSpPr>
        <p:spPr bwMode="auto">
          <a:xfrm>
            <a:off x="7118350" y="2374900"/>
            <a:ext cx="1588" cy="3341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6507" name="Line 43"/>
          <p:cNvSpPr>
            <a:spLocks noChangeShapeType="1"/>
          </p:cNvSpPr>
          <p:nvPr/>
        </p:nvSpPr>
        <p:spPr bwMode="auto">
          <a:xfrm>
            <a:off x="7370763" y="3198813"/>
            <a:ext cx="295275" cy="4413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508" name="Line 44"/>
          <p:cNvSpPr>
            <a:spLocks noChangeShapeType="1"/>
          </p:cNvSpPr>
          <p:nvPr/>
        </p:nvSpPr>
        <p:spPr bwMode="auto">
          <a:xfrm flipH="1">
            <a:off x="7445375" y="4303713"/>
            <a:ext cx="295275" cy="5905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6509" name="Rectangle 45"/>
          <p:cNvSpPr>
            <a:spLocks noChangeArrowheads="1"/>
          </p:cNvSpPr>
          <p:nvPr/>
        </p:nvSpPr>
        <p:spPr bwMode="auto">
          <a:xfrm>
            <a:off x="7223125" y="5041900"/>
            <a:ext cx="49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4L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46510" name="Text Box 46"/>
          <p:cNvSpPr txBox="1">
            <a:spLocks noChangeArrowheads="1"/>
          </p:cNvSpPr>
          <p:nvPr/>
        </p:nvSpPr>
        <p:spPr bwMode="auto">
          <a:xfrm>
            <a:off x="5580063" y="765175"/>
            <a:ext cx="1776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sz="2000" b="1">
                <a:solidFill>
                  <a:schemeClr val="tx1"/>
                </a:solidFill>
              </a:rPr>
              <a:t>CERRADO</a:t>
            </a:r>
          </a:p>
        </p:txBody>
      </p:sp>
      <p:sp>
        <p:nvSpPr>
          <p:cNvPr id="446511" name="Rectangle 47"/>
          <p:cNvSpPr>
            <a:spLocks noChangeArrowheads="1"/>
          </p:cNvSpPr>
          <p:nvPr/>
        </p:nvSpPr>
        <p:spPr bwMode="auto">
          <a:xfrm>
            <a:off x="1403350" y="692150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chemeClr val="tx1"/>
                </a:solidFill>
              </a:rPr>
              <a:t>ABIERTO</a:t>
            </a:r>
          </a:p>
        </p:txBody>
      </p:sp>
      <p:sp>
        <p:nvSpPr>
          <p:cNvPr id="446512" name="Rectangle 48"/>
          <p:cNvSpPr>
            <a:spLocks noChangeArrowheads="1"/>
          </p:cNvSpPr>
          <p:nvPr/>
        </p:nvSpPr>
        <p:spPr bwMode="auto">
          <a:xfrm>
            <a:off x="3990975" y="630872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1_47</a:t>
            </a:r>
          </a:p>
        </p:txBody>
      </p:sp>
      <p:sp>
        <p:nvSpPr>
          <p:cNvPr id="446513" name="Text Box 49"/>
          <p:cNvSpPr txBox="1">
            <a:spLocks noChangeArrowheads="1"/>
          </p:cNvSpPr>
          <p:nvPr/>
        </p:nvSpPr>
        <p:spPr bwMode="auto">
          <a:xfrm>
            <a:off x="2268538" y="188913"/>
            <a:ext cx="43926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600" b="1">
                <a:solidFill>
                  <a:schemeClr val="tx1"/>
                </a:solidFill>
              </a:rPr>
              <a:t>SHUNTS VENO-VENOSOS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3850" y="476250"/>
            <a:ext cx="8893175" cy="576263"/>
          </a:xfrm>
        </p:spPr>
        <p:txBody>
          <a:bodyPr/>
          <a:lstStyle/>
          <a:p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s-ES_tradnl" b="1">
                <a:solidFill>
                  <a:schemeClr val="tx1"/>
                </a:solidFill>
              </a:rPr>
              <a:t>Shunt tipo 0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407557" name="Line 5"/>
          <p:cNvSpPr>
            <a:spLocks noChangeShapeType="1"/>
          </p:cNvSpPr>
          <p:nvPr/>
        </p:nvSpPr>
        <p:spPr bwMode="auto">
          <a:xfrm flipV="1">
            <a:off x="4708525" y="15240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3929063" y="1676400"/>
            <a:ext cx="484187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07559" name="Arc 7"/>
          <p:cNvSpPr>
            <a:spLocks/>
          </p:cNvSpPr>
          <p:nvPr/>
        </p:nvSpPr>
        <p:spPr bwMode="auto">
          <a:xfrm>
            <a:off x="4010025" y="35814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7560" name="Line 8"/>
          <p:cNvSpPr>
            <a:spLocks noChangeShapeType="1"/>
          </p:cNvSpPr>
          <p:nvPr/>
        </p:nvSpPr>
        <p:spPr bwMode="auto">
          <a:xfrm>
            <a:off x="4021138" y="4140200"/>
            <a:ext cx="1587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7561" name="Arc 9"/>
          <p:cNvSpPr>
            <a:spLocks/>
          </p:cNvSpPr>
          <p:nvPr/>
        </p:nvSpPr>
        <p:spPr bwMode="auto">
          <a:xfrm>
            <a:off x="4705350" y="186690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7562" name="Arc 10"/>
          <p:cNvSpPr>
            <a:spLocks/>
          </p:cNvSpPr>
          <p:nvPr/>
        </p:nvSpPr>
        <p:spPr bwMode="auto">
          <a:xfrm>
            <a:off x="4276725" y="2108200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3708400" y="2844800"/>
            <a:ext cx="484188" cy="37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07564" name="Oval 12"/>
          <p:cNvSpPr>
            <a:spLocks noChangeArrowheads="1"/>
          </p:cNvSpPr>
          <p:nvPr/>
        </p:nvSpPr>
        <p:spPr bwMode="auto">
          <a:xfrm>
            <a:off x="5368925" y="4076700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7565" name="Line 13"/>
          <p:cNvSpPr>
            <a:spLocks noChangeShapeType="1"/>
          </p:cNvSpPr>
          <p:nvPr/>
        </p:nvSpPr>
        <p:spPr bwMode="auto">
          <a:xfrm flipV="1">
            <a:off x="41751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66" name="Line 14"/>
          <p:cNvSpPr>
            <a:spLocks noChangeShapeType="1"/>
          </p:cNvSpPr>
          <p:nvPr/>
        </p:nvSpPr>
        <p:spPr bwMode="auto">
          <a:xfrm>
            <a:off x="5622925" y="2667000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67" name="Line 15"/>
          <p:cNvSpPr>
            <a:spLocks noChangeShapeType="1"/>
          </p:cNvSpPr>
          <p:nvPr/>
        </p:nvSpPr>
        <p:spPr bwMode="auto">
          <a:xfrm>
            <a:off x="5470525" y="2438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68" name="Line 16"/>
          <p:cNvSpPr>
            <a:spLocks noChangeShapeType="1"/>
          </p:cNvSpPr>
          <p:nvPr/>
        </p:nvSpPr>
        <p:spPr bwMode="auto">
          <a:xfrm flipH="1" flipV="1">
            <a:off x="5559425" y="2438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69" name="Line 17"/>
          <p:cNvSpPr>
            <a:spLocks noChangeShapeType="1"/>
          </p:cNvSpPr>
          <p:nvPr/>
        </p:nvSpPr>
        <p:spPr bwMode="auto">
          <a:xfrm flipH="1" flipV="1">
            <a:off x="5089525" y="1828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>
            <a:off x="6011863" y="2286000"/>
            <a:ext cx="668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7571" name="Line 19"/>
          <p:cNvSpPr>
            <a:spLocks noChangeShapeType="1"/>
          </p:cNvSpPr>
          <p:nvPr/>
        </p:nvSpPr>
        <p:spPr bwMode="auto">
          <a:xfrm flipV="1">
            <a:off x="5622925" y="4419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72" name="Line 20"/>
          <p:cNvSpPr>
            <a:spLocks noChangeShapeType="1"/>
          </p:cNvSpPr>
          <p:nvPr/>
        </p:nvSpPr>
        <p:spPr bwMode="auto">
          <a:xfrm flipV="1">
            <a:off x="4860925" y="4343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73" name="Line 21"/>
          <p:cNvSpPr>
            <a:spLocks noChangeShapeType="1"/>
          </p:cNvSpPr>
          <p:nvPr/>
        </p:nvSpPr>
        <p:spPr bwMode="auto">
          <a:xfrm>
            <a:off x="5441950" y="2492375"/>
            <a:ext cx="0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74" name="Line 22"/>
          <p:cNvSpPr>
            <a:spLocks noChangeShapeType="1"/>
          </p:cNvSpPr>
          <p:nvPr/>
        </p:nvSpPr>
        <p:spPr bwMode="auto">
          <a:xfrm>
            <a:off x="5441950" y="4221163"/>
            <a:ext cx="0" cy="143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7575" name="Rectangle 23"/>
          <p:cNvSpPr>
            <a:spLocks noChangeArrowheads="1"/>
          </p:cNvSpPr>
          <p:nvPr/>
        </p:nvSpPr>
        <p:spPr bwMode="auto">
          <a:xfrm>
            <a:off x="412908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2050" y="338138"/>
            <a:ext cx="4876800" cy="576262"/>
          </a:xfrm>
        </p:spPr>
        <p:txBody>
          <a:bodyPr/>
          <a:lstStyle/>
          <a:p>
            <a:r>
              <a:rPr lang="es-ES" sz="400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s-ES" sz="4800" b="1">
              <a:solidFill>
                <a:srgbClr val="FFFF00"/>
              </a:solidFill>
            </a:endParaRPr>
          </a:p>
        </p:txBody>
      </p:sp>
      <p:grpSp>
        <p:nvGrpSpPr>
          <p:cNvPr id="408580" name="Group 4"/>
          <p:cNvGrpSpPr>
            <a:grpSpLocks/>
          </p:cNvGrpSpPr>
          <p:nvPr/>
        </p:nvGrpSpPr>
        <p:grpSpPr bwMode="auto">
          <a:xfrm>
            <a:off x="838200" y="1773238"/>
            <a:ext cx="3086100" cy="4572000"/>
            <a:chOff x="295" y="1207"/>
            <a:chExt cx="1944" cy="2880"/>
          </a:xfrm>
        </p:grpSpPr>
        <p:sp>
          <p:nvSpPr>
            <p:cNvPr id="408581" name="Line 5"/>
            <p:cNvSpPr>
              <a:spLocks noChangeShapeType="1"/>
            </p:cNvSpPr>
            <p:nvPr/>
          </p:nvSpPr>
          <p:spPr bwMode="auto">
            <a:xfrm flipV="1">
              <a:off x="1012" y="1207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8582" name="Rectangle 6"/>
            <p:cNvSpPr>
              <a:spLocks noChangeArrowheads="1"/>
            </p:cNvSpPr>
            <p:nvPr/>
          </p:nvSpPr>
          <p:spPr bwMode="auto">
            <a:xfrm>
              <a:off x="476" y="1244"/>
              <a:ext cx="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it-IT" sz="24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1"/>
                </a:solidFill>
              </a:endParaRPr>
            </a:p>
          </p:txBody>
        </p:sp>
        <p:sp>
          <p:nvSpPr>
            <p:cNvPr id="408583" name="Arc 7"/>
            <p:cNvSpPr>
              <a:spLocks/>
            </p:cNvSpPr>
            <p:nvPr/>
          </p:nvSpPr>
          <p:spPr bwMode="auto">
            <a:xfrm>
              <a:off x="580" y="2503"/>
              <a:ext cx="44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8584" name="Line 8"/>
            <p:cNvSpPr>
              <a:spLocks noChangeShapeType="1"/>
            </p:cNvSpPr>
            <p:nvPr/>
          </p:nvSpPr>
          <p:spPr bwMode="auto">
            <a:xfrm>
              <a:off x="579" y="2855"/>
              <a:ext cx="1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8585" name="Arc 9"/>
            <p:cNvSpPr>
              <a:spLocks/>
            </p:cNvSpPr>
            <p:nvPr/>
          </p:nvSpPr>
          <p:spPr bwMode="auto">
            <a:xfrm>
              <a:off x="1028" y="1423"/>
              <a:ext cx="464" cy="3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8586" name="Line 10"/>
            <p:cNvSpPr>
              <a:spLocks noChangeShapeType="1"/>
            </p:cNvSpPr>
            <p:nvPr/>
          </p:nvSpPr>
          <p:spPr bwMode="auto">
            <a:xfrm>
              <a:off x="1491" y="1783"/>
              <a:ext cx="1" cy="2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8587" name="Arc 11"/>
            <p:cNvSpPr>
              <a:spLocks/>
            </p:cNvSpPr>
            <p:nvPr/>
          </p:nvSpPr>
          <p:spPr bwMode="auto">
            <a:xfrm>
              <a:off x="740" y="1575"/>
              <a:ext cx="656" cy="9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8588" name="Rectangle 12"/>
            <p:cNvSpPr>
              <a:spLocks noChangeArrowheads="1"/>
            </p:cNvSpPr>
            <p:nvPr/>
          </p:nvSpPr>
          <p:spPr bwMode="auto">
            <a:xfrm>
              <a:off x="295" y="2024"/>
              <a:ext cx="4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it-IT" sz="24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1"/>
                </a:solidFill>
              </a:endParaRPr>
            </a:p>
          </p:txBody>
        </p:sp>
        <p:sp>
          <p:nvSpPr>
            <p:cNvPr id="408589" name="Line 13"/>
            <p:cNvSpPr>
              <a:spLocks noChangeShapeType="1"/>
            </p:cNvSpPr>
            <p:nvPr/>
          </p:nvSpPr>
          <p:spPr bwMode="auto">
            <a:xfrm flipV="1">
              <a:off x="676" y="2983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8590" name="Line 14"/>
            <p:cNvSpPr>
              <a:spLocks noChangeShapeType="1"/>
            </p:cNvSpPr>
            <p:nvPr/>
          </p:nvSpPr>
          <p:spPr bwMode="auto">
            <a:xfrm>
              <a:off x="1492" y="1783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8591" name="Line 15"/>
            <p:cNvSpPr>
              <a:spLocks noChangeShapeType="1"/>
            </p:cNvSpPr>
            <p:nvPr/>
          </p:nvSpPr>
          <p:spPr bwMode="auto">
            <a:xfrm flipH="1" flipV="1">
              <a:off x="1548" y="178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8592" name="Line 16"/>
            <p:cNvSpPr>
              <a:spLocks noChangeShapeType="1"/>
            </p:cNvSpPr>
            <p:nvPr/>
          </p:nvSpPr>
          <p:spPr bwMode="auto">
            <a:xfrm flipH="1" flipV="1">
              <a:off x="1252" y="1399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8593" name="Rectangle 17"/>
            <p:cNvSpPr>
              <a:spLocks noChangeArrowheads="1"/>
            </p:cNvSpPr>
            <p:nvPr/>
          </p:nvSpPr>
          <p:spPr bwMode="auto">
            <a:xfrm>
              <a:off x="1824" y="1594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es-E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08594" name="Line 18"/>
            <p:cNvSpPr>
              <a:spLocks noChangeShapeType="1"/>
            </p:cNvSpPr>
            <p:nvPr/>
          </p:nvSpPr>
          <p:spPr bwMode="auto">
            <a:xfrm flipH="1" flipV="1">
              <a:off x="1565" y="2205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08595" name="Line 19"/>
            <p:cNvSpPr>
              <a:spLocks noChangeShapeType="1"/>
            </p:cNvSpPr>
            <p:nvPr/>
          </p:nvSpPr>
          <p:spPr bwMode="auto">
            <a:xfrm flipV="1">
              <a:off x="1108" y="2983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08596" name="Rectangle 20"/>
          <p:cNvSpPr>
            <a:spLocks noChangeArrowheads="1"/>
          </p:cNvSpPr>
          <p:nvPr/>
        </p:nvSpPr>
        <p:spPr bwMode="auto">
          <a:xfrm>
            <a:off x="4067175" y="3457575"/>
            <a:ext cx="7921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b="1">
                <a:solidFill>
                  <a:schemeClr val="tx1"/>
                </a:solidFill>
                <a:latin typeface="Arial" charset="0"/>
                <a:sym typeface="Symbol" pitchFamily="18" charset="2"/>
              </a:rPr>
              <a:t>≃</a:t>
            </a:r>
            <a:endParaRPr lang="es-ES" sz="9600" b="1">
              <a:solidFill>
                <a:schemeClr val="tx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08598" name="Line 22"/>
          <p:cNvSpPr>
            <a:spLocks noChangeShapeType="1"/>
          </p:cNvSpPr>
          <p:nvPr/>
        </p:nvSpPr>
        <p:spPr bwMode="auto">
          <a:xfrm flipV="1">
            <a:off x="6640513" y="162877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599" name="Rectangle 23"/>
          <p:cNvSpPr>
            <a:spLocks noChangeArrowheads="1"/>
          </p:cNvSpPr>
          <p:nvPr/>
        </p:nvSpPr>
        <p:spPr bwMode="auto">
          <a:xfrm>
            <a:off x="5861050" y="17811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08600" name="Arc 24"/>
          <p:cNvSpPr>
            <a:spLocks/>
          </p:cNvSpPr>
          <p:nvPr/>
        </p:nvSpPr>
        <p:spPr bwMode="auto">
          <a:xfrm>
            <a:off x="5942013" y="3686175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8601" name="Line 25"/>
          <p:cNvSpPr>
            <a:spLocks noChangeShapeType="1"/>
          </p:cNvSpPr>
          <p:nvPr/>
        </p:nvSpPr>
        <p:spPr bwMode="auto">
          <a:xfrm>
            <a:off x="5953125" y="4244975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8602" name="Arc 26"/>
          <p:cNvSpPr>
            <a:spLocks/>
          </p:cNvSpPr>
          <p:nvPr/>
        </p:nvSpPr>
        <p:spPr bwMode="auto">
          <a:xfrm>
            <a:off x="6643688" y="1989138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8603" name="Line 27"/>
          <p:cNvSpPr>
            <a:spLocks noChangeShapeType="1"/>
          </p:cNvSpPr>
          <p:nvPr/>
        </p:nvSpPr>
        <p:spPr bwMode="auto">
          <a:xfrm>
            <a:off x="7380288" y="2571750"/>
            <a:ext cx="1587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8604" name="Arc 28"/>
          <p:cNvSpPr>
            <a:spLocks/>
          </p:cNvSpPr>
          <p:nvPr/>
        </p:nvSpPr>
        <p:spPr bwMode="auto">
          <a:xfrm>
            <a:off x="6208713" y="221297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8605" name="Rectangle 29"/>
          <p:cNvSpPr>
            <a:spLocks noChangeArrowheads="1"/>
          </p:cNvSpPr>
          <p:nvPr/>
        </p:nvSpPr>
        <p:spPr bwMode="auto">
          <a:xfrm>
            <a:off x="5632450" y="29495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08606" name="Oval 30"/>
          <p:cNvSpPr>
            <a:spLocks noChangeArrowheads="1"/>
          </p:cNvSpPr>
          <p:nvPr/>
        </p:nvSpPr>
        <p:spPr bwMode="auto">
          <a:xfrm>
            <a:off x="7308850" y="4213225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8607" name="Line 31"/>
          <p:cNvSpPr>
            <a:spLocks noChangeShapeType="1"/>
          </p:cNvSpPr>
          <p:nvPr/>
        </p:nvSpPr>
        <p:spPr bwMode="auto">
          <a:xfrm flipV="1">
            <a:off x="6107113" y="44481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08" name="Line 32"/>
          <p:cNvSpPr>
            <a:spLocks noChangeShapeType="1"/>
          </p:cNvSpPr>
          <p:nvPr/>
        </p:nvSpPr>
        <p:spPr bwMode="auto">
          <a:xfrm>
            <a:off x="7554913" y="27717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09" name="Line 33"/>
          <p:cNvSpPr>
            <a:spLocks noChangeShapeType="1"/>
          </p:cNvSpPr>
          <p:nvPr/>
        </p:nvSpPr>
        <p:spPr bwMode="auto">
          <a:xfrm>
            <a:off x="7426325" y="257175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10" name="Line 34"/>
          <p:cNvSpPr>
            <a:spLocks noChangeShapeType="1"/>
          </p:cNvSpPr>
          <p:nvPr/>
        </p:nvSpPr>
        <p:spPr bwMode="auto">
          <a:xfrm flipH="1" flipV="1">
            <a:off x="7491413" y="254317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11" name="Line 35"/>
          <p:cNvSpPr>
            <a:spLocks noChangeShapeType="1"/>
          </p:cNvSpPr>
          <p:nvPr/>
        </p:nvSpPr>
        <p:spPr bwMode="auto">
          <a:xfrm flipH="1" flipV="1">
            <a:off x="7021513" y="193357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12" name="Rectangle 36"/>
          <p:cNvSpPr>
            <a:spLocks noChangeArrowheads="1"/>
          </p:cNvSpPr>
          <p:nvPr/>
        </p:nvSpPr>
        <p:spPr bwMode="auto">
          <a:xfrm>
            <a:off x="7935913" y="2390775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8613" name="Line 37"/>
          <p:cNvSpPr>
            <a:spLocks noChangeShapeType="1"/>
          </p:cNvSpPr>
          <p:nvPr/>
        </p:nvSpPr>
        <p:spPr bwMode="auto">
          <a:xfrm flipV="1">
            <a:off x="7554913" y="45243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14" name="Line 38"/>
          <p:cNvSpPr>
            <a:spLocks noChangeShapeType="1"/>
          </p:cNvSpPr>
          <p:nvPr/>
        </p:nvSpPr>
        <p:spPr bwMode="auto">
          <a:xfrm flipV="1">
            <a:off x="6792913" y="44481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15" name="Line 39"/>
          <p:cNvSpPr>
            <a:spLocks noChangeShapeType="1"/>
          </p:cNvSpPr>
          <p:nvPr/>
        </p:nvSpPr>
        <p:spPr bwMode="auto">
          <a:xfrm>
            <a:off x="7380288" y="2571750"/>
            <a:ext cx="0" cy="17287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8616" name="Rectangle 40"/>
          <p:cNvSpPr>
            <a:spLocks noChangeArrowheads="1"/>
          </p:cNvSpPr>
          <p:nvPr/>
        </p:nvSpPr>
        <p:spPr bwMode="auto">
          <a:xfrm>
            <a:off x="1144588" y="282575"/>
            <a:ext cx="695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ABIERTO SIN PUNTO DE FUGA:</a:t>
            </a:r>
          </a:p>
          <a:p>
            <a:pPr algn="ctr" eaLnBrk="1" hangingPunct="1">
              <a:spcBef>
                <a:spcPct val="0"/>
              </a:spcBef>
            </a:pPr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SHUNT TIPO 0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8617" name="Rectangle 41"/>
          <p:cNvSpPr>
            <a:spLocks noChangeArrowheads="1"/>
          </p:cNvSpPr>
          <p:nvPr/>
        </p:nvSpPr>
        <p:spPr bwMode="auto">
          <a:xfrm>
            <a:off x="3913188" y="6127750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6" grpId="0"/>
      <p:bldP spid="4086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8" name="Oval 1042"/>
          <p:cNvSpPr>
            <a:spLocks noChangeArrowheads="1"/>
          </p:cNvSpPr>
          <p:nvPr/>
        </p:nvSpPr>
        <p:spPr bwMode="auto">
          <a:xfrm>
            <a:off x="990600" y="304800"/>
            <a:ext cx="6477000" cy="6248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26" name="Text Box 1050"/>
          <p:cNvSpPr txBox="1">
            <a:spLocks noChangeArrowheads="1"/>
          </p:cNvSpPr>
          <p:nvPr/>
        </p:nvSpPr>
        <p:spPr bwMode="auto">
          <a:xfrm>
            <a:off x="6267450" y="90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0</a:t>
            </a:r>
          </a:p>
        </p:txBody>
      </p:sp>
      <p:grpSp>
        <p:nvGrpSpPr>
          <p:cNvPr id="51294" name="Group 1118"/>
          <p:cNvGrpSpPr>
            <a:grpSpLocks/>
          </p:cNvGrpSpPr>
          <p:nvPr/>
        </p:nvGrpSpPr>
        <p:grpSpPr bwMode="auto">
          <a:xfrm>
            <a:off x="990600" y="2098675"/>
            <a:ext cx="6477000" cy="3490913"/>
            <a:chOff x="624" y="192"/>
            <a:chExt cx="4080" cy="2199"/>
          </a:xfrm>
        </p:grpSpPr>
        <p:sp>
          <p:nvSpPr>
            <p:cNvPr id="51219" name="Line 1043"/>
            <p:cNvSpPr>
              <a:spLocks noChangeShapeType="1"/>
            </p:cNvSpPr>
            <p:nvPr/>
          </p:nvSpPr>
          <p:spPr bwMode="auto">
            <a:xfrm>
              <a:off x="624" y="2160"/>
              <a:ext cx="40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21" name="Line 1045"/>
            <p:cNvSpPr>
              <a:spLocks noChangeShapeType="1"/>
            </p:cNvSpPr>
            <p:nvPr/>
          </p:nvSpPr>
          <p:spPr bwMode="auto">
            <a:xfrm>
              <a:off x="2016" y="192"/>
              <a:ext cx="19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23" name="Text Box 1047"/>
            <p:cNvSpPr txBox="1">
              <a:spLocks noChangeArrowheads="1"/>
            </p:cNvSpPr>
            <p:nvPr/>
          </p:nvSpPr>
          <p:spPr bwMode="auto">
            <a:xfrm>
              <a:off x="3688" y="2064"/>
              <a:ext cx="6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h3</a:t>
              </a:r>
              <a:r>
                <a:rPr lang="fr-FR" sz="2400">
                  <a:solidFill>
                    <a:schemeClr val="tx1"/>
                  </a:solidFill>
                </a:rPr>
                <a:t> </a:t>
              </a:r>
              <a:r>
                <a:rPr lang="fr-FR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 g</a:t>
              </a:r>
            </a:p>
          </p:txBody>
        </p:sp>
        <p:sp>
          <p:nvSpPr>
            <p:cNvPr id="51224" name="AutoShape 1048"/>
            <p:cNvSpPr>
              <a:spLocks noChangeArrowheads="1"/>
            </p:cNvSpPr>
            <p:nvPr/>
          </p:nvSpPr>
          <p:spPr bwMode="auto">
            <a:xfrm rot="5400000">
              <a:off x="2979" y="882"/>
              <a:ext cx="153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25" name="Line 1049"/>
            <p:cNvSpPr>
              <a:spLocks noChangeShapeType="1"/>
            </p:cNvSpPr>
            <p:nvPr/>
          </p:nvSpPr>
          <p:spPr bwMode="auto">
            <a:xfrm>
              <a:off x="2016" y="192"/>
              <a:ext cx="19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27" name="Text Box 1051"/>
            <p:cNvSpPr txBox="1">
              <a:spLocks noChangeArrowheads="1"/>
            </p:cNvSpPr>
            <p:nvPr/>
          </p:nvSpPr>
          <p:spPr bwMode="auto">
            <a:xfrm>
              <a:off x="3400" y="528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h1</a:t>
              </a:r>
            </a:p>
          </p:txBody>
        </p:sp>
        <p:grpSp>
          <p:nvGrpSpPr>
            <p:cNvPr id="51230" name="Group 1054"/>
            <p:cNvGrpSpPr>
              <a:grpSpLocks/>
            </p:cNvGrpSpPr>
            <p:nvPr/>
          </p:nvGrpSpPr>
          <p:grpSpPr bwMode="auto">
            <a:xfrm>
              <a:off x="2304" y="192"/>
              <a:ext cx="1056" cy="1951"/>
              <a:chOff x="2592" y="569"/>
              <a:chExt cx="1872" cy="3199"/>
            </a:xfrm>
          </p:grpSpPr>
          <p:sp>
            <p:nvSpPr>
              <p:cNvPr id="51231" name="Oval 1055" descr="blanc)"/>
              <p:cNvSpPr>
                <a:spLocks noChangeArrowheads="1"/>
              </p:cNvSpPr>
              <p:nvPr/>
            </p:nvSpPr>
            <p:spPr bwMode="auto">
              <a:xfrm>
                <a:off x="3312" y="1263"/>
                <a:ext cx="276" cy="35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2" name="Oval 1056"/>
              <p:cNvSpPr>
                <a:spLocks noChangeArrowheads="1"/>
              </p:cNvSpPr>
              <p:nvPr/>
            </p:nvSpPr>
            <p:spPr bwMode="auto">
              <a:xfrm rot="18600000">
                <a:off x="3530" y="1333"/>
                <a:ext cx="208" cy="544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3" name="Oval 1057"/>
              <p:cNvSpPr>
                <a:spLocks noChangeArrowheads="1"/>
              </p:cNvSpPr>
              <p:nvPr/>
            </p:nvSpPr>
            <p:spPr bwMode="auto">
              <a:xfrm>
                <a:off x="3689" y="1659"/>
                <a:ext cx="522" cy="165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4" name="Oval 1058"/>
              <p:cNvSpPr>
                <a:spLocks noChangeArrowheads="1"/>
              </p:cNvSpPr>
              <p:nvPr/>
            </p:nvSpPr>
            <p:spPr bwMode="auto">
              <a:xfrm>
                <a:off x="4182" y="1714"/>
                <a:ext cx="282" cy="6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5" name="Oval 1059"/>
              <p:cNvSpPr>
                <a:spLocks noChangeArrowheads="1"/>
              </p:cNvSpPr>
              <p:nvPr/>
            </p:nvSpPr>
            <p:spPr bwMode="auto">
              <a:xfrm rot="1740000" flipH="1">
                <a:off x="3216" y="2136"/>
                <a:ext cx="299" cy="98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6" name="Oval 1060"/>
              <p:cNvSpPr>
                <a:spLocks noChangeArrowheads="1"/>
              </p:cNvSpPr>
              <p:nvPr/>
            </p:nvSpPr>
            <p:spPr bwMode="auto">
              <a:xfrm rot="3120000">
                <a:off x="2746" y="2854"/>
                <a:ext cx="290" cy="597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7" name="Oval 1061"/>
              <p:cNvSpPr>
                <a:spLocks noChangeArrowheads="1"/>
              </p:cNvSpPr>
              <p:nvPr/>
            </p:nvSpPr>
            <p:spPr bwMode="auto">
              <a:xfrm rot="3120000">
                <a:off x="2489" y="3417"/>
                <a:ext cx="519" cy="13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8" name="Oval 1062"/>
              <p:cNvSpPr>
                <a:spLocks noChangeArrowheads="1"/>
              </p:cNvSpPr>
              <p:nvPr/>
            </p:nvSpPr>
            <p:spPr bwMode="auto">
              <a:xfrm rot="3120000">
                <a:off x="3103" y="2899"/>
                <a:ext cx="149" cy="170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39" name="Oval 1063"/>
              <p:cNvSpPr>
                <a:spLocks noChangeArrowheads="1"/>
              </p:cNvSpPr>
              <p:nvPr/>
            </p:nvSpPr>
            <p:spPr bwMode="auto">
              <a:xfrm>
                <a:off x="3035" y="1223"/>
                <a:ext cx="671" cy="115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0" name="Rectangle 1064"/>
              <p:cNvSpPr>
                <a:spLocks noChangeArrowheads="1"/>
              </p:cNvSpPr>
              <p:nvPr/>
            </p:nvSpPr>
            <p:spPr bwMode="auto">
              <a:xfrm>
                <a:off x="3267" y="1025"/>
                <a:ext cx="161" cy="271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1" name="Oval 1065"/>
              <p:cNvSpPr>
                <a:spLocks noChangeArrowheads="1"/>
              </p:cNvSpPr>
              <p:nvPr/>
            </p:nvSpPr>
            <p:spPr bwMode="auto">
              <a:xfrm rot="20220000" flipH="1">
                <a:off x="3158" y="2197"/>
                <a:ext cx="329" cy="99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2" name="Oval 1066"/>
              <p:cNvSpPr>
                <a:spLocks noChangeArrowheads="1"/>
              </p:cNvSpPr>
              <p:nvPr/>
            </p:nvSpPr>
            <p:spPr bwMode="auto">
              <a:xfrm>
                <a:off x="3347" y="3077"/>
                <a:ext cx="263" cy="661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3" name="Oval 1067"/>
              <p:cNvSpPr>
                <a:spLocks noChangeArrowheads="1"/>
              </p:cNvSpPr>
              <p:nvPr/>
            </p:nvSpPr>
            <p:spPr bwMode="auto">
              <a:xfrm>
                <a:off x="3432" y="3622"/>
                <a:ext cx="467" cy="14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4" name="Oval 1068"/>
              <p:cNvSpPr>
                <a:spLocks noChangeArrowheads="1"/>
              </p:cNvSpPr>
              <p:nvPr/>
            </p:nvSpPr>
            <p:spPr bwMode="auto">
              <a:xfrm>
                <a:off x="3468" y="3004"/>
                <a:ext cx="134" cy="189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5" name="Oval 1069"/>
              <p:cNvSpPr>
                <a:spLocks noChangeArrowheads="1"/>
              </p:cNvSpPr>
              <p:nvPr/>
            </p:nvSpPr>
            <p:spPr bwMode="auto">
              <a:xfrm>
                <a:off x="2995" y="1315"/>
                <a:ext cx="282" cy="269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6" name="Oval 1070"/>
              <p:cNvSpPr>
                <a:spLocks noChangeArrowheads="1"/>
              </p:cNvSpPr>
              <p:nvPr/>
            </p:nvSpPr>
            <p:spPr bwMode="auto">
              <a:xfrm rot="2400000">
                <a:off x="2867" y="1339"/>
                <a:ext cx="204" cy="62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7" name="Oval 1071"/>
              <p:cNvSpPr>
                <a:spLocks noChangeArrowheads="1"/>
              </p:cNvSpPr>
              <p:nvPr/>
            </p:nvSpPr>
            <p:spPr bwMode="auto">
              <a:xfrm>
                <a:off x="2725" y="1799"/>
                <a:ext cx="151" cy="578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8" name="Oval 1072"/>
              <p:cNvSpPr>
                <a:spLocks noChangeArrowheads="1"/>
              </p:cNvSpPr>
              <p:nvPr/>
            </p:nvSpPr>
            <p:spPr bwMode="auto">
              <a:xfrm>
                <a:off x="2772" y="2303"/>
                <a:ext cx="55" cy="312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49" name="Oval 1073"/>
              <p:cNvSpPr>
                <a:spLocks noChangeArrowheads="1"/>
              </p:cNvSpPr>
              <p:nvPr/>
            </p:nvSpPr>
            <p:spPr bwMode="auto">
              <a:xfrm>
                <a:off x="3145" y="569"/>
                <a:ext cx="410" cy="535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50" name="Oval 1074"/>
              <p:cNvSpPr>
                <a:spLocks noChangeArrowheads="1"/>
              </p:cNvSpPr>
              <p:nvPr/>
            </p:nvSpPr>
            <p:spPr bwMode="auto">
              <a:xfrm>
                <a:off x="3492" y="695"/>
                <a:ext cx="206" cy="10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1251" name="AutoShape 1075"/>
            <p:cNvSpPr>
              <a:spLocks noChangeArrowheads="1"/>
            </p:cNvSpPr>
            <p:nvPr/>
          </p:nvSpPr>
          <p:spPr bwMode="auto">
            <a:xfrm rot="174512">
              <a:off x="2688" y="816"/>
              <a:ext cx="194" cy="25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53" name="AutoShape 1077"/>
            <p:cNvSpPr>
              <a:spLocks noChangeArrowheads="1"/>
            </p:cNvSpPr>
            <p:nvPr/>
          </p:nvSpPr>
          <p:spPr bwMode="auto">
            <a:xfrm rot="5400000">
              <a:off x="3528" y="1848"/>
              <a:ext cx="432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54" name="Text Box 1078"/>
            <p:cNvSpPr txBox="1">
              <a:spLocks noChangeArrowheads="1"/>
            </p:cNvSpPr>
            <p:nvPr/>
          </p:nvSpPr>
          <p:spPr bwMode="auto">
            <a:xfrm>
              <a:off x="3408" y="1737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h3</a:t>
              </a:r>
            </a:p>
          </p:txBody>
        </p:sp>
        <p:sp>
          <p:nvSpPr>
            <p:cNvPr id="51256" name="Rectangle 1080"/>
            <p:cNvSpPr>
              <a:spLocks noChangeArrowheads="1"/>
            </p:cNvSpPr>
            <p:nvPr/>
          </p:nvSpPr>
          <p:spPr bwMode="auto">
            <a:xfrm>
              <a:off x="1379" y="1821"/>
              <a:ext cx="84" cy="29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57" name="Rectangle 1081"/>
            <p:cNvSpPr>
              <a:spLocks noChangeArrowheads="1"/>
            </p:cNvSpPr>
            <p:nvPr/>
          </p:nvSpPr>
          <p:spPr bwMode="auto">
            <a:xfrm>
              <a:off x="1642" y="929"/>
              <a:ext cx="331" cy="417"/>
            </a:xfrm>
            <a:prstGeom prst="rect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1258" name="Group 1082"/>
            <p:cNvGrpSpPr>
              <a:grpSpLocks/>
            </p:cNvGrpSpPr>
            <p:nvPr/>
          </p:nvGrpSpPr>
          <p:grpSpPr bwMode="auto">
            <a:xfrm>
              <a:off x="1650" y="937"/>
              <a:ext cx="323" cy="419"/>
              <a:chOff x="2710" y="1564"/>
              <a:chExt cx="591" cy="888"/>
            </a:xfrm>
          </p:grpSpPr>
          <p:sp>
            <p:nvSpPr>
              <p:cNvPr id="51259" name="Rectangle 1083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2825" y="1622"/>
                <a:ext cx="454" cy="745"/>
              </a:xfrm>
              <a:prstGeom prst="rect">
                <a:avLst/>
              </a:prstGeom>
              <a:pattFill prst="wdUpDiag">
                <a:fgClr>
                  <a:srgbClr val="FF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0" name="Rectangle 1084"/>
              <p:cNvSpPr>
                <a:spLocks noChangeArrowheads="1"/>
              </p:cNvSpPr>
              <p:nvPr/>
            </p:nvSpPr>
            <p:spPr bwMode="auto">
              <a:xfrm>
                <a:off x="2857" y="1622"/>
                <a:ext cx="390" cy="745"/>
              </a:xfrm>
              <a:prstGeom prst="rect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1" name="AutoShape 1085"/>
              <p:cNvSpPr>
                <a:spLocks noChangeArrowheads="1"/>
              </p:cNvSpPr>
              <p:nvPr/>
            </p:nvSpPr>
            <p:spPr bwMode="auto">
              <a:xfrm rot="5400000" flipV="1">
                <a:off x="2809" y="1973"/>
                <a:ext cx="302" cy="172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2" name="AutoShape 1086"/>
              <p:cNvSpPr>
                <a:spLocks noChangeArrowheads="1"/>
              </p:cNvSpPr>
              <p:nvPr/>
            </p:nvSpPr>
            <p:spPr bwMode="auto">
              <a:xfrm rot="-5400000" flipH="1" flipV="1">
                <a:off x="2993" y="1973"/>
                <a:ext cx="302" cy="172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3" name="Oval 1087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2793" y="1902"/>
                <a:ext cx="174" cy="304"/>
              </a:xfrm>
              <a:prstGeom prst="ellipse">
                <a:avLst/>
              </a:prstGeom>
              <a:pattFill prst="wdUpDiag">
                <a:fgClr>
                  <a:srgbClr val="FF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4" name="Oval 1088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158" y="1896"/>
                <a:ext cx="143" cy="304"/>
              </a:xfrm>
              <a:prstGeom prst="ellipse">
                <a:avLst/>
              </a:prstGeom>
              <a:pattFill prst="wdUpDiag">
                <a:fgClr>
                  <a:srgbClr val="FF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5" name="Oval 1089"/>
              <p:cNvSpPr>
                <a:spLocks noChangeArrowheads="1"/>
              </p:cNvSpPr>
              <p:nvPr/>
            </p:nvSpPr>
            <p:spPr bwMode="auto">
              <a:xfrm>
                <a:off x="3175" y="1919"/>
                <a:ext cx="108" cy="269"/>
              </a:xfrm>
              <a:prstGeom prst="ellipse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6" name="Oval 1090"/>
              <p:cNvSpPr>
                <a:spLocks noChangeArrowheads="1"/>
              </p:cNvSpPr>
              <p:nvPr/>
            </p:nvSpPr>
            <p:spPr bwMode="auto">
              <a:xfrm>
                <a:off x="2821" y="1919"/>
                <a:ext cx="129" cy="269"/>
              </a:xfrm>
              <a:prstGeom prst="ellipse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7" name="AutoShape 1091"/>
              <p:cNvSpPr>
                <a:spLocks noChangeArrowheads="1"/>
              </p:cNvSpPr>
              <p:nvPr/>
            </p:nvSpPr>
            <p:spPr bwMode="auto">
              <a:xfrm>
                <a:off x="2853" y="1780"/>
                <a:ext cx="398" cy="161"/>
              </a:xfrm>
              <a:prstGeom prst="roundRect">
                <a:avLst>
                  <a:gd name="adj" fmla="val 49995"/>
                </a:avLst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8" name="Oval 1092" descr="Diagonales larges vers le bas"/>
              <p:cNvSpPr>
                <a:spLocks noChangeArrowheads="1"/>
              </p:cNvSpPr>
              <p:nvPr/>
            </p:nvSpPr>
            <p:spPr bwMode="auto">
              <a:xfrm>
                <a:off x="2821" y="1564"/>
                <a:ext cx="451" cy="97"/>
              </a:xfrm>
              <a:prstGeom prst="ellipse">
                <a:avLst/>
              </a:prstGeom>
              <a:pattFill prst="wdDnDiag">
                <a:fgClr>
                  <a:srgbClr val="FF3300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69" name="Oval 1093"/>
              <p:cNvSpPr>
                <a:spLocks noChangeArrowheads="1"/>
              </p:cNvSpPr>
              <p:nvPr/>
            </p:nvSpPr>
            <p:spPr bwMode="auto">
              <a:xfrm>
                <a:off x="2842" y="1586"/>
                <a:ext cx="409" cy="86"/>
              </a:xfrm>
              <a:prstGeom prst="ellipse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70" name="Oval 1094"/>
              <p:cNvSpPr>
                <a:spLocks noChangeArrowheads="1"/>
              </p:cNvSpPr>
              <p:nvPr/>
            </p:nvSpPr>
            <p:spPr bwMode="auto">
              <a:xfrm>
                <a:off x="2863" y="2328"/>
                <a:ext cx="388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271" name="Rectangle 1095"/>
              <p:cNvSpPr>
                <a:spLocks noChangeArrowheads="1"/>
              </p:cNvSpPr>
              <p:nvPr/>
            </p:nvSpPr>
            <p:spPr bwMode="auto">
              <a:xfrm>
                <a:off x="2710" y="2303"/>
                <a:ext cx="112" cy="1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20638" tIns="9525" rIns="20638" bIns="9525">
                <a:spAutoFit/>
              </a:bodyPr>
              <a:lstStyle/>
              <a:p>
                <a:pPr defTabSz="47625">
                  <a:spcBef>
                    <a:spcPct val="0"/>
                  </a:spcBef>
                </a:pPr>
                <a:r>
                  <a:rPr lang="fr-FR" sz="600" b="1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51272" name="Rectangle 1096"/>
              <p:cNvSpPr>
                <a:spLocks noChangeArrowheads="1"/>
              </p:cNvSpPr>
              <p:nvPr/>
            </p:nvSpPr>
            <p:spPr bwMode="auto">
              <a:xfrm>
                <a:off x="3015" y="2221"/>
                <a:ext cx="218" cy="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20638" tIns="9525" rIns="20638" bIns="9525">
                <a:spAutoFit/>
              </a:bodyPr>
              <a:lstStyle/>
              <a:p>
                <a:pPr defTabSz="47625">
                  <a:spcBef>
                    <a:spcPct val="0"/>
                  </a:spcBef>
                </a:pPr>
                <a:r>
                  <a:rPr lang="fr-FR" sz="600" b="1">
                    <a:solidFill>
                      <a:schemeClr val="tx1"/>
                    </a:solidFill>
                  </a:rPr>
                  <a:t>Flux</a:t>
                </a:r>
              </a:p>
            </p:txBody>
          </p:sp>
        </p:grpSp>
        <p:sp>
          <p:nvSpPr>
            <p:cNvPr id="51273" name="Rectangle 1097"/>
            <p:cNvSpPr>
              <a:spLocks noChangeArrowheads="1"/>
            </p:cNvSpPr>
            <p:nvPr/>
          </p:nvSpPr>
          <p:spPr bwMode="auto">
            <a:xfrm>
              <a:off x="1627" y="1583"/>
              <a:ext cx="331" cy="417"/>
            </a:xfrm>
            <a:prstGeom prst="rect">
              <a:avLst/>
            </a:prstGeom>
            <a:solidFill>
              <a:schemeClr val="accent2"/>
            </a:solidFill>
            <a:ln w="12699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74" name="Rectangle 1098" descr="Diagonales larges vers le haut"/>
            <p:cNvSpPr>
              <a:spLocks noChangeArrowheads="1"/>
            </p:cNvSpPr>
            <p:nvPr/>
          </p:nvSpPr>
          <p:spPr bwMode="auto">
            <a:xfrm>
              <a:off x="1698" y="1618"/>
              <a:ext cx="248" cy="492"/>
            </a:xfrm>
            <a:prstGeom prst="rect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75" name="Rectangle 1099"/>
            <p:cNvSpPr>
              <a:spLocks noChangeArrowheads="1"/>
            </p:cNvSpPr>
            <p:nvPr/>
          </p:nvSpPr>
          <p:spPr bwMode="auto">
            <a:xfrm>
              <a:off x="1715" y="1618"/>
              <a:ext cx="214" cy="492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76" name="Oval 1100" descr="Diagonales larges vers le haut"/>
            <p:cNvSpPr>
              <a:spLocks noChangeArrowheads="1"/>
            </p:cNvSpPr>
            <p:nvPr/>
          </p:nvSpPr>
          <p:spPr bwMode="auto">
            <a:xfrm>
              <a:off x="1680" y="1750"/>
              <a:ext cx="137" cy="144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77" name="Oval 1101" descr="Diagonales larges vers le haut"/>
            <p:cNvSpPr>
              <a:spLocks noChangeArrowheads="1"/>
            </p:cNvSpPr>
            <p:nvPr/>
          </p:nvSpPr>
          <p:spPr bwMode="auto">
            <a:xfrm>
              <a:off x="1821" y="1747"/>
              <a:ext cx="137" cy="144"/>
            </a:xfrm>
            <a:prstGeom prst="ellipse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78" name="Oval 1102"/>
            <p:cNvSpPr>
              <a:spLocks noChangeArrowheads="1"/>
            </p:cNvSpPr>
            <p:nvPr/>
          </p:nvSpPr>
          <p:spPr bwMode="auto">
            <a:xfrm>
              <a:off x="1831" y="1758"/>
              <a:ext cx="117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79" name="Oval 1103"/>
            <p:cNvSpPr>
              <a:spLocks noChangeArrowheads="1"/>
            </p:cNvSpPr>
            <p:nvPr/>
          </p:nvSpPr>
          <p:spPr bwMode="auto">
            <a:xfrm>
              <a:off x="1696" y="1758"/>
              <a:ext cx="111" cy="12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0" name="AutoShape 1104"/>
            <p:cNvSpPr>
              <a:spLocks noChangeArrowheads="1"/>
            </p:cNvSpPr>
            <p:nvPr/>
          </p:nvSpPr>
          <p:spPr bwMode="auto">
            <a:xfrm>
              <a:off x="1713" y="1677"/>
              <a:ext cx="212" cy="127"/>
            </a:xfrm>
            <a:prstGeom prst="roundRect">
              <a:avLst>
                <a:gd name="adj" fmla="val 48995"/>
              </a:avLst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1" name="Oval 1105"/>
            <p:cNvSpPr>
              <a:spLocks noChangeArrowheads="1"/>
            </p:cNvSpPr>
            <p:nvPr/>
          </p:nvSpPr>
          <p:spPr bwMode="auto">
            <a:xfrm>
              <a:off x="1733" y="1245"/>
              <a:ext cx="192" cy="457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2" name="AutoShape 1106"/>
            <p:cNvSpPr>
              <a:spLocks noChangeArrowheads="1"/>
            </p:cNvSpPr>
            <p:nvPr/>
          </p:nvSpPr>
          <p:spPr bwMode="auto">
            <a:xfrm rot="1500000">
              <a:off x="1772" y="1741"/>
              <a:ext cx="34" cy="113"/>
            </a:xfrm>
            <a:prstGeom prst="downArrow">
              <a:avLst>
                <a:gd name="adj1" fmla="val 50000"/>
                <a:gd name="adj2" fmla="val 16420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3" name="AutoShape 1107"/>
            <p:cNvSpPr>
              <a:spLocks noChangeArrowheads="1"/>
            </p:cNvSpPr>
            <p:nvPr/>
          </p:nvSpPr>
          <p:spPr bwMode="auto">
            <a:xfrm rot="20100000" flipH="1">
              <a:off x="1840" y="1742"/>
              <a:ext cx="29" cy="113"/>
            </a:xfrm>
            <a:prstGeom prst="downArrow">
              <a:avLst>
                <a:gd name="adj1" fmla="val 50000"/>
                <a:gd name="adj2" fmla="val 19251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4" name="Oval 1108"/>
            <p:cNvSpPr>
              <a:spLocks noChangeArrowheads="1"/>
            </p:cNvSpPr>
            <p:nvPr/>
          </p:nvSpPr>
          <p:spPr bwMode="auto">
            <a:xfrm>
              <a:off x="1719" y="2073"/>
              <a:ext cx="212" cy="4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5" name="Rectangle 1109"/>
            <p:cNvSpPr>
              <a:spLocks noChangeArrowheads="1"/>
            </p:cNvSpPr>
            <p:nvPr/>
          </p:nvSpPr>
          <p:spPr bwMode="auto">
            <a:xfrm>
              <a:off x="1635" y="1625"/>
              <a:ext cx="61" cy="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0638" tIns="9525" rIns="20638" bIns="9525">
              <a:spAutoFit/>
            </a:bodyPr>
            <a:lstStyle/>
            <a:p>
              <a:pPr defTabSz="47625">
                <a:spcBef>
                  <a:spcPct val="0"/>
                </a:spcBef>
              </a:pPr>
              <a:r>
                <a:rPr lang="fr-FR" sz="6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1286" name="AutoShape 1110"/>
            <p:cNvSpPr>
              <a:spLocks noChangeArrowheads="1"/>
            </p:cNvSpPr>
            <p:nvPr/>
          </p:nvSpPr>
          <p:spPr bwMode="auto">
            <a:xfrm>
              <a:off x="1792" y="923"/>
              <a:ext cx="101" cy="484"/>
            </a:xfrm>
            <a:prstGeom prst="upArrow">
              <a:avLst>
                <a:gd name="adj1" fmla="val 50000"/>
                <a:gd name="adj2" fmla="val 239582"/>
              </a:avLst>
            </a:prstGeom>
            <a:gradFill rotWithShape="0">
              <a:gsLst>
                <a:gs pos="0">
                  <a:srgbClr val="FF3399">
                    <a:gamma/>
                    <a:shade val="89804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7" name="Oval 1111" descr="Diagonales larges vers le haut"/>
            <p:cNvSpPr>
              <a:spLocks noChangeArrowheads="1"/>
            </p:cNvSpPr>
            <p:nvPr/>
          </p:nvSpPr>
          <p:spPr bwMode="auto">
            <a:xfrm>
              <a:off x="1505" y="1271"/>
              <a:ext cx="317" cy="431"/>
            </a:xfrm>
            <a:prstGeom prst="ellipse">
              <a:avLst/>
            </a:prstGeom>
            <a:pattFill prst="wdUpDiag">
              <a:fgClr>
                <a:srgbClr val="CC33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8" name="Oval 1112"/>
            <p:cNvSpPr>
              <a:spLocks noChangeArrowheads="1"/>
            </p:cNvSpPr>
            <p:nvPr/>
          </p:nvSpPr>
          <p:spPr bwMode="auto">
            <a:xfrm>
              <a:off x="1484" y="1271"/>
              <a:ext cx="317" cy="431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89" name="Oval 1113" descr="Diagonales larges vers le haut"/>
            <p:cNvSpPr>
              <a:spLocks noChangeArrowheads="1"/>
            </p:cNvSpPr>
            <p:nvPr/>
          </p:nvSpPr>
          <p:spPr bwMode="auto">
            <a:xfrm>
              <a:off x="1822" y="1271"/>
              <a:ext cx="317" cy="431"/>
            </a:xfrm>
            <a:prstGeom prst="ellipse">
              <a:avLst/>
            </a:prstGeom>
            <a:pattFill prst="wdUpDiag">
              <a:fgClr>
                <a:srgbClr val="CC3300"/>
              </a:fgClr>
              <a:bgClr>
                <a:schemeClr val="bg1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90" name="Oval 1114"/>
            <p:cNvSpPr>
              <a:spLocks noChangeArrowheads="1"/>
            </p:cNvSpPr>
            <p:nvPr/>
          </p:nvSpPr>
          <p:spPr bwMode="auto">
            <a:xfrm>
              <a:off x="1843" y="1271"/>
              <a:ext cx="317" cy="431"/>
            </a:xfrm>
            <a:prstGeom prst="ellipse">
              <a:avLst/>
            </a:prstGeom>
            <a:gradFill rotWithShape="0">
              <a:gsLst>
                <a:gs pos="0">
                  <a:srgbClr val="CC3300"/>
                </a:gs>
                <a:gs pos="100000">
                  <a:srgbClr val="CC3300">
                    <a:gamma/>
                    <a:shade val="8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291" name="Rectangle 1115"/>
            <p:cNvSpPr>
              <a:spLocks noChangeArrowheads="1"/>
            </p:cNvSpPr>
            <p:nvPr/>
          </p:nvSpPr>
          <p:spPr bwMode="auto">
            <a:xfrm>
              <a:off x="1536" y="672"/>
              <a:ext cx="468" cy="1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46038" tIns="22225" rIns="46038" bIns="22225">
              <a:spAutoFit/>
            </a:bodyPr>
            <a:lstStyle/>
            <a:p>
              <a:pPr defTabSz="231775">
                <a:spcBef>
                  <a:spcPct val="0"/>
                </a:spcBef>
              </a:pPr>
              <a:r>
                <a:rPr lang="fr-FR" sz="1200" b="1">
                  <a:solidFill>
                    <a:schemeClr val="tx1"/>
                  </a:solidFill>
                </a:rPr>
                <a:t>SISTOLE</a:t>
              </a:r>
              <a:endParaRPr lang="fr-FR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51293" name="Rectangle 1117"/>
          <p:cNvSpPr>
            <a:spLocks noChangeArrowheads="1"/>
          </p:cNvSpPr>
          <p:nvPr/>
        </p:nvSpPr>
        <p:spPr bwMode="auto">
          <a:xfrm>
            <a:off x="3492500" y="6416675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 (Franceschi)</a:t>
            </a:r>
          </a:p>
        </p:txBody>
      </p:sp>
      <p:sp>
        <p:nvSpPr>
          <p:cNvPr id="51295" name="Text Box 1119"/>
          <p:cNvSpPr txBox="1">
            <a:spLocks noChangeArrowheads="1"/>
          </p:cNvSpPr>
          <p:nvPr/>
        </p:nvSpPr>
        <p:spPr bwMode="auto">
          <a:xfrm>
            <a:off x="1403350" y="1016000"/>
            <a:ext cx="619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SÍSTOLE</a:t>
            </a:r>
          </a:p>
        </p:txBody>
      </p:sp>
      <p:sp>
        <p:nvSpPr>
          <p:cNvPr id="51296" name="Rectangle 1120"/>
          <p:cNvSpPr>
            <a:spLocks noChangeArrowheads="1"/>
          </p:cNvSpPr>
          <p:nvPr/>
        </p:nvSpPr>
        <p:spPr bwMode="auto">
          <a:xfrm>
            <a:off x="6877050" y="2781300"/>
            <a:ext cx="2159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Gradiente de presión hidrostática  FRACCIONADO  en tobillo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1908175" y="5708650"/>
            <a:ext cx="478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endParaRPr lang="es-ES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" sz="24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777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Y SHUNT TIPO 0</a:t>
            </a:r>
          </a:p>
        </p:txBody>
      </p:sp>
      <p:sp>
        <p:nvSpPr>
          <p:cNvPr id="412678" name="Arc 6"/>
          <p:cNvSpPr>
            <a:spLocks/>
          </p:cNvSpPr>
          <p:nvPr/>
        </p:nvSpPr>
        <p:spPr bwMode="auto">
          <a:xfrm>
            <a:off x="1763713" y="3552825"/>
            <a:ext cx="452437" cy="496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79" name="Line 7"/>
          <p:cNvSpPr>
            <a:spLocks noChangeShapeType="1"/>
          </p:cNvSpPr>
          <p:nvPr/>
        </p:nvSpPr>
        <p:spPr bwMode="auto">
          <a:xfrm>
            <a:off x="1766888" y="4005263"/>
            <a:ext cx="0" cy="151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80" name="Line 8"/>
          <p:cNvSpPr>
            <a:spLocks noChangeShapeType="1"/>
          </p:cNvSpPr>
          <p:nvPr/>
        </p:nvSpPr>
        <p:spPr bwMode="auto">
          <a:xfrm>
            <a:off x="2706688" y="2552700"/>
            <a:ext cx="1587" cy="299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81" name="Arc 9"/>
          <p:cNvSpPr>
            <a:spLocks/>
          </p:cNvSpPr>
          <p:nvPr/>
        </p:nvSpPr>
        <p:spPr bwMode="auto">
          <a:xfrm>
            <a:off x="1944688" y="2278063"/>
            <a:ext cx="674687" cy="13366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82" name="Arc 10"/>
          <p:cNvSpPr>
            <a:spLocks/>
          </p:cNvSpPr>
          <p:nvPr/>
        </p:nvSpPr>
        <p:spPr bwMode="auto">
          <a:xfrm>
            <a:off x="2262188" y="2103438"/>
            <a:ext cx="441325" cy="5270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83" name="Oval 11"/>
          <p:cNvSpPr>
            <a:spLocks noChangeArrowheads="1"/>
          </p:cNvSpPr>
          <p:nvPr/>
        </p:nvSpPr>
        <p:spPr bwMode="auto">
          <a:xfrm>
            <a:off x="2657475" y="4724400"/>
            <a:ext cx="114300" cy="14128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2706688" y="3938588"/>
            <a:ext cx="0" cy="793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 flipV="1">
            <a:off x="2211388" y="1628775"/>
            <a:ext cx="0" cy="3960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86" name="Line 14"/>
          <p:cNvSpPr>
            <a:spLocks noChangeShapeType="1"/>
          </p:cNvSpPr>
          <p:nvPr/>
        </p:nvSpPr>
        <p:spPr bwMode="auto">
          <a:xfrm>
            <a:off x="2409825" y="1892300"/>
            <a:ext cx="395288" cy="33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87" name="Line 15"/>
          <p:cNvSpPr>
            <a:spLocks noChangeShapeType="1"/>
          </p:cNvSpPr>
          <p:nvPr/>
        </p:nvSpPr>
        <p:spPr bwMode="auto">
          <a:xfrm>
            <a:off x="2854325" y="2486025"/>
            <a:ext cx="0" cy="1255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88" name="Line 16"/>
          <p:cNvSpPr>
            <a:spLocks noChangeShapeType="1"/>
          </p:cNvSpPr>
          <p:nvPr/>
        </p:nvSpPr>
        <p:spPr bwMode="auto">
          <a:xfrm>
            <a:off x="2805113" y="4191000"/>
            <a:ext cx="0" cy="461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89" name="Line 17"/>
          <p:cNvSpPr>
            <a:spLocks noChangeShapeType="1"/>
          </p:cNvSpPr>
          <p:nvPr/>
        </p:nvSpPr>
        <p:spPr bwMode="auto">
          <a:xfrm flipV="1">
            <a:off x="1916113" y="4202113"/>
            <a:ext cx="0" cy="1255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90" name="Line 18"/>
          <p:cNvSpPr>
            <a:spLocks noChangeShapeType="1"/>
          </p:cNvSpPr>
          <p:nvPr/>
        </p:nvSpPr>
        <p:spPr bwMode="auto">
          <a:xfrm flipV="1">
            <a:off x="2771775" y="4995863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91" name="Freeform 19"/>
          <p:cNvSpPr>
            <a:spLocks/>
          </p:cNvSpPr>
          <p:nvPr/>
        </p:nvSpPr>
        <p:spPr bwMode="auto">
          <a:xfrm>
            <a:off x="2705100" y="3892550"/>
            <a:ext cx="949325" cy="1408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92" name="Oval 20"/>
          <p:cNvSpPr>
            <a:spLocks noChangeArrowheads="1"/>
          </p:cNvSpPr>
          <p:nvPr/>
        </p:nvSpPr>
        <p:spPr bwMode="auto">
          <a:xfrm>
            <a:off x="3595688" y="5229225"/>
            <a:ext cx="100012" cy="1333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93" name="Line 21"/>
          <p:cNvSpPr>
            <a:spLocks noChangeShapeType="1"/>
          </p:cNvSpPr>
          <p:nvPr/>
        </p:nvSpPr>
        <p:spPr bwMode="auto">
          <a:xfrm>
            <a:off x="2717800" y="2552700"/>
            <a:ext cx="0" cy="1385888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94" name="Line 22"/>
          <p:cNvSpPr>
            <a:spLocks noChangeShapeType="1"/>
          </p:cNvSpPr>
          <p:nvPr/>
        </p:nvSpPr>
        <p:spPr bwMode="auto">
          <a:xfrm>
            <a:off x="3003550" y="3806825"/>
            <a:ext cx="395288" cy="33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96" name="Line 24"/>
          <p:cNvSpPr>
            <a:spLocks noChangeShapeType="1"/>
          </p:cNvSpPr>
          <p:nvPr/>
        </p:nvSpPr>
        <p:spPr bwMode="auto">
          <a:xfrm>
            <a:off x="2339975" y="1989138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698" name="Arc 26"/>
          <p:cNvSpPr>
            <a:spLocks/>
          </p:cNvSpPr>
          <p:nvPr/>
        </p:nvSpPr>
        <p:spPr bwMode="auto">
          <a:xfrm>
            <a:off x="6011863" y="3652838"/>
            <a:ext cx="436562" cy="496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699" name="Line 27"/>
          <p:cNvSpPr>
            <a:spLocks noChangeShapeType="1"/>
          </p:cNvSpPr>
          <p:nvPr/>
        </p:nvSpPr>
        <p:spPr bwMode="auto">
          <a:xfrm>
            <a:off x="6011863" y="4076700"/>
            <a:ext cx="0" cy="151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701" name="Arc 29"/>
          <p:cNvSpPr>
            <a:spLocks/>
          </p:cNvSpPr>
          <p:nvPr/>
        </p:nvSpPr>
        <p:spPr bwMode="auto">
          <a:xfrm>
            <a:off x="6594475" y="2133600"/>
            <a:ext cx="425450" cy="5270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702" name="Oval 30"/>
          <p:cNvSpPr>
            <a:spLocks noChangeArrowheads="1"/>
          </p:cNvSpPr>
          <p:nvPr/>
        </p:nvSpPr>
        <p:spPr bwMode="auto">
          <a:xfrm>
            <a:off x="6981825" y="4797425"/>
            <a:ext cx="111125" cy="1428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703" name="Line 31"/>
          <p:cNvSpPr>
            <a:spLocks noChangeShapeType="1"/>
          </p:cNvSpPr>
          <p:nvPr/>
        </p:nvSpPr>
        <p:spPr bwMode="auto">
          <a:xfrm flipV="1">
            <a:off x="6445250" y="1700213"/>
            <a:ext cx="0" cy="3960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04" name="Line 32"/>
          <p:cNvSpPr>
            <a:spLocks noChangeShapeType="1"/>
          </p:cNvSpPr>
          <p:nvPr/>
        </p:nvSpPr>
        <p:spPr bwMode="auto">
          <a:xfrm>
            <a:off x="6789738" y="2008188"/>
            <a:ext cx="382587" cy="33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05" name="Line 33"/>
          <p:cNvSpPr>
            <a:spLocks noChangeShapeType="1"/>
          </p:cNvSpPr>
          <p:nvPr/>
        </p:nvSpPr>
        <p:spPr bwMode="auto">
          <a:xfrm flipV="1">
            <a:off x="6156325" y="4275138"/>
            <a:ext cx="0" cy="1254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06" name="Line 34"/>
          <p:cNvSpPr>
            <a:spLocks noChangeShapeType="1"/>
          </p:cNvSpPr>
          <p:nvPr/>
        </p:nvSpPr>
        <p:spPr bwMode="auto">
          <a:xfrm flipV="1">
            <a:off x="7164388" y="4868863"/>
            <a:ext cx="0" cy="59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07" name="Line 35"/>
          <p:cNvSpPr>
            <a:spLocks noChangeShapeType="1"/>
          </p:cNvSpPr>
          <p:nvPr/>
        </p:nvSpPr>
        <p:spPr bwMode="auto">
          <a:xfrm>
            <a:off x="6588125" y="1989138"/>
            <a:ext cx="0" cy="284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08" name="Line 36"/>
          <p:cNvSpPr>
            <a:spLocks noChangeShapeType="1"/>
          </p:cNvSpPr>
          <p:nvPr/>
        </p:nvSpPr>
        <p:spPr bwMode="auto">
          <a:xfrm>
            <a:off x="7019925" y="49403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09" name="Line 37"/>
          <p:cNvSpPr>
            <a:spLocks noChangeShapeType="1"/>
          </p:cNvSpPr>
          <p:nvPr/>
        </p:nvSpPr>
        <p:spPr bwMode="auto">
          <a:xfrm>
            <a:off x="7164388" y="2832100"/>
            <a:ext cx="0" cy="1838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11" name="Line 39"/>
          <p:cNvSpPr>
            <a:spLocks noChangeShapeType="1"/>
          </p:cNvSpPr>
          <p:nvPr/>
        </p:nvSpPr>
        <p:spPr bwMode="auto">
          <a:xfrm>
            <a:off x="7019925" y="2565400"/>
            <a:ext cx="0" cy="223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13" name="Line 41"/>
          <p:cNvSpPr>
            <a:spLocks noChangeShapeType="1"/>
          </p:cNvSpPr>
          <p:nvPr/>
        </p:nvSpPr>
        <p:spPr bwMode="auto">
          <a:xfrm>
            <a:off x="2843213" y="37893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2715" name="Arc 43"/>
          <p:cNvSpPr>
            <a:spLocks/>
          </p:cNvSpPr>
          <p:nvPr/>
        </p:nvSpPr>
        <p:spPr bwMode="auto">
          <a:xfrm>
            <a:off x="6273800" y="2379663"/>
            <a:ext cx="674688" cy="13366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2716" name="Rectangle 44"/>
          <p:cNvSpPr>
            <a:spLocks noChangeArrowheads="1"/>
          </p:cNvSpPr>
          <p:nvPr/>
        </p:nvSpPr>
        <p:spPr bwMode="auto">
          <a:xfrm>
            <a:off x="3990975" y="609282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/>
      <p:bldP spid="412696" grpId="0" animBg="1"/>
      <p:bldP spid="4127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98" name="Group 2"/>
          <p:cNvGrpSpPr>
            <a:grpSpLocks/>
          </p:cNvGrpSpPr>
          <p:nvPr/>
        </p:nvGrpSpPr>
        <p:grpSpPr bwMode="auto">
          <a:xfrm>
            <a:off x="2917825" y="6046788"/>
            <a:ext cx="3025775" cy="334962"/>
            <a:chOff x="1838" y="3869"/>
            <a:chExt cx="1906" cy="211"/>
          </a:xfrm>
        </p:grpSpPr>
        <p:sp>
          <p:nvSpPr>
            <p:cNvPr id="413699" name="Rectangle 3"/>
            <p:cNvSpPr>
              <a:spLocks noChangeArrowheads="1"/>
            </p:cNvSpPr>
            <p:nvPr/>
          </p:nvSpPr>
          <p:spPr bwMode="auto">
            <a:xfrm>
              <a:off x="1838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13700" name="Rectangle 4"/>
            <p:cNvSpPr>
              <a:spLocks noChangeArrowheads="1"/>
            </p:cNvSpPr>
            <p:nvPr/>
          </p:nvSpPr>
          <p:spPr bwMode="auto">
            <a:xfrm>
              <a:off x="3470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13701" name="Rectangle 5"/>
            <p:cNvSpPr>
              <a:spLocks noChangeArrowheads="1"/>
            </p:cNvSpPr>
            <p:nvPr/>
          </p:nvSpPr>
          <p:spPr bwMode="auto">
            <a:xfrm>
              <a:off x="2702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13702" name="Line 6"/>
            <p:cNvSpPr>
              <a:spLocks noChangeShapeType="1"/>
            </p:cNvSpPr>
            <p:nvPr/>
          </p:nvSpPr>
          <p:spPr bwMode="auto">
            <a:xfrm>
              <a:off x="2208" y="403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3703" name="Line 7"/>
            <p:cNvSpPr>
              <a:spLocks noChangeShapeType="1"/>
            </p:cNvSpPr>
            <p:nvPr/>
          </p:nvSpPr>
          <p:spPr bwMode="auto">
            <a:xfrm>
              <a:off x="3024" y="403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3704" name="Rectangle 8"/>
          <p:cNvSpPr>
            <a:spLocks noChangeArrowheads="1"/>
          </p:cNvSpPr>
          <p:nvPr/>
        </p:nvSpPr>
        <p:spPr bwMode="auto">
          <a:xfrm>
            <a:off x="1978025" y="152400"/>
            <a:ext cx="53133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ABIERTO SIN PUNTO DE FUGA:</a:t>
            </a:r>
          </a:p>
          <a:p>
            <a:pPr algn="ctr" eaLnBrk="1" hangingPunct="1">
              <a:spcBef>
                <a:spcPct val="0"/>
              </a:spcBef>
            </a:pPr>
            <a:r>
              <a:rPr lang="it-IT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0</a:t>
            </a:r>
            <a:endParaRPr lang="it-IT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3705" name="Rectangle 9"/>
          <p:cNvSpPr>
            <a:spLocks noChangeArrowheads="1"/>
          </p:cNvSpPr>
          <p:nvPr/>
        </p:nvSpPr>
        <p:spPr bwMode="auto">
          <a:xfrm>
            <a:off x="2813050" y="200818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3707" name="Line 11"/>
          <p:cNvSpPr>
            <a:spLocks noChangeShapeType="1"/>
          </p:cNvSpPr>
          <p:nvPr/>
        </p:nvSpPr>
        <p:spPr bwMode="auto">
          <a:xfrm flipV="1">
            <a:off x="1822450" y="12461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08" name="Rectangle 12"/>
          <p:cNvSpPr>
            <a:spLocks noChangeArrowheads="1"/>
          </p:cNvSpPr>
          <p:nvPr/>
        </p:nvSpPr>
        <p:spPr bwMode="auto">
          <a:xfrm>
            <a:off x="1042988" y="13985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3709" name="Arc 13"/>
          <p:cNvSpPr>
            <a:spLocks/>
          </p:cNvSpPr>
          <p:nvPr/>
        </p:nvSpPr>
        <p:spPr bwMode="auto">
          <a:xfrm>
            <a:off x="1123950" y="330358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10" name="Line 14"/>
          <p:cNvSpPr>
            <a:spLocks noChangeShapeType="1"/>
          </p:cNvSpPr>
          <p:nvPr/>
        </p:nvSpPr>
        <p:spPr bwMode="auto">
          <a:xfrm>
            <a:off x="1135063" y="3862388"/>
            <a:ext cx="1587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11" name="Arc 15"/>
          <p:cNvSpPr>
            <a:spLocks/>
          </p:cNvSpPr>
          <p:nvPr/>
        </p:nvSpPr>
        <p:spPr bwMode="auto">
          <a:xfrm>
            <a:off x="1819275" y="1589088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12" name="Arc 16"/>
          <p:cNvSpPr>
            <a:spLocks/>
          </p:cNvSpPr>
          <p:nvPr/>
        </p:nvSpPr>
        <p:spPr bwMode="auto">
          <a:xfrm>
            <a:off x="1390650" y="190023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13" name="Rectangle 17"/>
          <p:cNvSpPr>
            <a:spLocks noChangeArrowheads="1"/>
          </p:cNvSpPr>
          <p:nvPr/>
        </p:nvSpPr>
        <p:spPr bwMode="auto">
          <a:xfrm>
            <a:off x="1936750" y="25669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3714" name="Oval 18"/>
          <p:cNvSpPr>
            <a:spLocks noChangeArrowheads="1"/>
          </p:cNvSpPr>
          <p:nvPr/>
        </p:nvSpPr>
        <p:spPr bwMode="auto">
          <a:xfrm>
            <a:off x="2484438" y="3854450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 flipV="1">
            <a:off x="1289050" y="40655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16" name="Line 20"/>
          <p:cNvSpPr>
            <a:spLocks noChangeShapeType="1"/>
          </p:cNvSpPr>
          <p:nvPr/>
        </p:nvSpPr>
        <p:spPr bwMode="auto">
          <a:xfrm>
            <a:off x="2736850" y="2389188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17" name="Line 21"/>
          <p:cNvSpPr>
            <a:spLocks noChangeShapeType="1"/>
          </p:cNvSpPr>
          <p:nvPr/>
        </p:nvSpPr>
        <p:spPr bwMode="auto">
          <a:xfrm>
            <a:off x="2584450" y="2160588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18" name="Line 22"/>
          <p:cNvSpPr>
            <a:spLocks noChangeShapeType="1"/>
          </p:cNvSpPr>
          <p:nvPr/>
        </p:nvSpPr>
        <p:spPr bwMode="auto">
          <a:xfrm flipH="1" flipV="1">
            <a:off x="2673350" y="2160588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 flipH="1" flipV="1">
            <a:off x="2203450" y="155098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20" name="Line 24"/>
          <p:cNvSpPr>
            <a:spLocks noChangeShapeType="1"/>
          </p:cNvSpPr>
          <p:nvPr/>
        </p:nvSpPr>
        <p:spPr bwMode="auto">
          <a:xfrm flipV="1">
            <a:off x="2736850" y="41417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21" name="Line 25"/>
          <p:cNvSpPr>
            <a:spLocks noChangeShapeType="1"/>
          </p:cNvSpPr>
          <p:nvPr/>
        </p:nvSpPr>
        <p:spPr bwMode="auto">
          <a:xfrm flipV="1">
            <a:off x="1974850" y="40655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>
            <a:off x="2555875" y="2181225"/>
            <a:ext cx="0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23" name="Line 27"/>
          <p:cNvSpPr>
            <a:spLocks noChangeShapeType="1"/>
          </p:cNvSpPr>
          <p:nvPr/>
        </p:nvSpPr>
        <p:spPr bwMode="auto">
          <a:xfrm>
            <a:off x="2555875" y="3910013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25" name="Line 29"/>
          <p:cNvSpPr>
            <a:spLocks noChangeShapeType="1"/>
          </p:cNvSpPr>
          <p:nvPr/>
        </p:nvSpPr>
        <p:spPr bwMode="auto">
          <a:xfrm flipH="1">
            <a:off x="4779963" y="995363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 flipV="1">
            <a:off x="4618038" y="11064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27" name="Arc 31"/>
          <p:cNvSpPr>
            <a:spLocks/>
          </p:cNvSpPr>
          <p:nvPr/>
        </p:nvSpPr>
        <p:spPr bwMode="auto">
          <a:xfrm>
            <a:off x="3875088" y="331628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>
            <a:off x="3875088" y="3875088"/>
            <a:ext cx="1587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29" name="Arc 33"/>
          <p:cNvSpPr>
            <a:spLocks/>
          </p:cNvSpPr>
          <p:nvPr/>
        </p:nvSpPr>
        <p:spPr bwMode="auto">
          <a:xfrm>
            <a:off x="4611688" y="1611313"/>
            <a:ext cx="736600" cy="587375"/>
          </a:xfrm>
          <a:custGeom>
            <a:avLst/>
            <a:gdLst>
              <a:gd name="G0" fmla="+- 0 0 0"/>
              <a:gd name="G1" fmla="+- 21247 0 0"/>
              <a:gd name="G2" fmla="+- 21600 0 0"/>
              <a:gd name="T0" fmla="*/ 3890 w 21600"/>
              <a:gd name="T1" fmla="*/ 0 h 21247"/>
              <a:gd name="T2" fmla="*/ 21600 w 21600"/>
              <a:gd name="T3" fmla="*/ 21247 h 21247"/>
              <a:gd name="T4" fmla="*/ 0 w 21600"/>
              <a:gd name="T5" fmla="*/ 21247 h 2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3889" y="0"/>
                </a:moveTo>
                <a:cubicBezTo>
                  <a:pt x="14148" y="1878"/>
                  <a:pt x="21600" y="10818"/>
                  <a:pt x="21600" y="21247"/>
                </a:cubicBezTo>
              </a:path>
              <a:path w="21600" h="21247" stroke="0" extrusionOk="0">
                <a:moveTo>
                  <a:pt x="3889" y="0"/>
                </a:moveTo>
                <a:cubicBezTo>
                  <a:pt x="14148" y="1878"/>
                  <a:pt x="21600" y="10818"/>
                  <a:pt x="21600" y="21247"/>
                </a:cubicBezTo>
                <a:lnTo>
                  <a:pt x="0" y="21247"/>
                </a:lnTo>
                <a:close/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30" name="Line 34"/>
          <p:cNvSpPr>
            <a:spLocks noChangeShapeType="1"/>
          </p:cNvSpPr>
          <p:nvPr/>
        </p:nvSpPr>
        <p:spPr bwMode="auto">
          <a:xfrm>
            <a:off x="5348288" y="2160588"/>
            <a:ext cx="15875" cy="2468562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31" name="Arc 35"/>
          <p:cNvSpPr>
            <a:spLocks/>
          </p:cNvSpPr>
          <p:nvPr/>
        </p:nvSpPr>
        <p:spPr bwMode="auto">
          <a:xfrm>
            <a:off x="4178300" y="18430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32" name="Rectangle 36"/>
          <p:cNvSpPr>
            <a:spLocks noChangeArrowheads="1"/>
          </p:cNvSpPr>
          <p:nvPr/>
        </p:nvSpPr>
        <p:spPr bwMode="auto">
          <a:xfrm>
            <a:off x="4745038" y="25796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3733" name="Rectangle 37"/>
          <p:cNvSpPr>
            <a:spLocks noChangeArrowheads="1"/>
          </p:cNvSpPr>
          <p:nvPr/>
        </p:nvSpPr>
        <p:spPr bwMode="auto">
          <a:xfrm>
            <a:off x="3779838" y="14112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>
            <a:off x="4999038" y="1563688"/>
            <a:ext cx="533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>
            <a:off x="5532438" y="2325688"/>
            <a:ext cx="0" cy="2019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36" name="Line 40"/>
          <p:cNvSpPr>
            <a:spLocks noChangeShapeType="1"/>
          </p:cNvSpPr>
          <p:nvPr/>
        </p:nvSpPr>
        <p:spPr bwMode="auto">
          <a:xfrm flipV="1">
            <a:off x="4846638" y="40782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V="1">
            <a:off x="4084638" y="40782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38" name="Oval 42"/>
          <p:cNvSpPr>
            <a:spLocks noChangeArrowheads="1"/>
          </p:cNvSpPr>
          <p:nvPr/>
        </p:nvSpPr>
        <p:spPr bwMode="auto">
          <a:xfrm>
            <a:off x="5291138" y="4611688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39" name="Line 43"/>
          <p:cNvSpPr>
            <a:spLocks noChangeShapeType="1"/>
          </p:cNvSpPr>
          <p:nvPr/>
        </p:nvSpPr>
        <p:spPr bwMode="auto">
          <a:xfrm flipH="1">
            <a:off x="4999038" y="1258888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40" name="Rectangle 44"/>
          <p:cNvSpPr>
            <a:spLocks noChangeArrowheads="1"/>
          </p:cNvSpPr>
          <p:nvPr/>
        </p:nvSpPr>
        <p:spPr bwMode="auto">
          <a:xfrm>
            <a:off x="5026025" y="118268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 flipV="1">
            <a:off x="5532438" y="48402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42" name="Line 46"/>
          <p:cNvSpPr>
            <a:spLocks noChangeShapeType="1"/>
          </p:cNvSpPr>
          <p:nvPr/>
        </p:nvSpPr>
        <p:spPr bwMode="auto">
          <a:xfrm>
            <a:off x="5364163" y="4773613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43" name="Freeform 47"/>
          <p:cNvSpPr>
            <a:spLocks/>
          </p:cNvSpPr>
          <p:nvPr/>
        </p:nvSpPr>
        <p:spPr bwMode="auto">
          <a:xfrm>
            <a:off x="4643438" y="1604963"/>
            <a:ext cx="12382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6"/>
              </a:cxn>
            </a:cxnLst>
            <a:rect l="0" t="0" r="r" b="b"/>
            <a:pathLst>
              <a:path w="78" h="9">
                <a:moveTo>
                  <a:pt x="0" y="0"/>
                </a:moveTo>
                <a:cubicBezTo>
                  <a:pt x="26" y="9"/>
                  <a:pt x="49" y="6"/>
                  <a:pt x="78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45" name="Line 49"/>
          <p:cNvSpPr>
            <a:spLocks noChangeShapeType="1"/>
          </p:cNvSpPr>
          <p:nvPr/>
        </p:nvSpPr>
        <p:spPr bwMode="auto">
          <a:xfrm flipV="1">
            <a:off x="7391400" y="127635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46" name="Arc 50"/>
          <p:cNvSpPr>
            <a:spLocks/>
          </p:cNvSpPr>
          <p:nvPr/>
        </p:nvSpPr>
        <p:spPr bwMode="auto">
          <a:xfrm>
            <a:off x="6705600" y="348615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47" name="Line 51"/>
          <p:cNvSpPr>
            <a:spLocks noChangeShapeType="1"/>
          </p:cNvSpPr>
          <p:nvPr/>
        </p:nvSpPr>
        <p:spPr bwMode="auto">
          <a:xfrm>
            <a:off x="6705600" y="4044950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48" name="Arc 52"/>
          <p:cNvSpPr>
            <a:spLocks/>
          </p:cNvSpPr>
          <p:nvPr/>
        </p:nvSpPr>
        <p:spPr bwMode="auto">
          <a:xfrm>
            <a:off x="7507288" y="177165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49" name="Arc 53"/>
          <p:cNvSpPr>
            <a:spLocks/>
          </p:cNvSpPr>
          <p:nvPr/>
        </p:nvSpPr>
        <p:spPr bwMode="auto">
          <a:xfrm>
            <a:off x="7080250" y="2012950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50" name="Rectangle 54"/>
          <p:cNvSpPr>
            <a:spLocks noChangeArrowheads="1"/>
          </p:cNvSpPr>
          <p:nvPr/>
        </p:nvSpPr>
        <p:spPr bwMode="auto">
          <a:xfrm>
            <a:off x="7553325" y="27495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3751" name="Rectangle 55"/>
          <p:cNvSpPr>
            <a:spLocks noChangeArrowheads="1"/>
          </p:cNvSpPr>
          <p:nvPr/>
        </p:nvSpPr>
        <p:spPr bwMode="auto">
          <a:xfrm>
            <a:off x="6705600" y="15811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3752" name="Line 56"/>
          <p:cNvSpPr>
            <a:spLocks noChangeShapeType="1"/>
          </p:cNvSpPr>
          <p:nvPr/>
        </p:nvSpPr>
        <p:spPr bwMode="auto">
          <a:xfrm>
            <a:off x="7924800" y="1733550"/>
            <a:ext cx="5334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53" name="Line 57"/>
          <p:cNvSpPr>
            <a:spLocks noChangeShapeType="1"/>
          </p:cNvSpPr>
          <p:nvPr/>
        </p:nvSpPr>
        <p:spPr bwMode="auto">
          <a:xfrm>
            <a:off x="8458200" y="2571750"/>
            <a:ext cx="0" cy="2057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54" name="Line 58"/>
          <p:cNvSpPr>
            <a:spLocks noChangeShapeType="1"/>
          </p:cNvSpPr>
          <p:nvPr/>
        </p:nvSpPr>
        <p:spPr bwMode="auto">
          <a:xfrm flipV="1">
            <a:off x="7620000" y="42481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55" name="Line 59"/>
          <p:cNvSpPr>
            <a:spLocks noChangeShapeType="1"/>
          </p:cNvSpPr>
          <p:nvPr/>
        </p:nvSpPr>
        <p:spPr bwMode="auto">
          <a:xfrm flipV="1">
            <a:off x="6858000" y="42481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56" name="Oval 60"/>
          <p:cNvSpPr>
            <a:spLocks noChangeArrowheads="1"/>
          </p:cNvSpPr>
          <p:nvPr/>
        </p:nvSpPr>
        <p:spPr bwMode="auto">
          <a:xfrm>
            <a:off x="8172450" y="4781550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3757" name="Line 61"/>
          <p:cNvSpPr>
            <a:spLocks noChangeShapeType="1"/>
          </p:cNvSpPr>
          <p:nvPr/>
        </p:nvSpPr>
        <p:spPr bwMode="auto">
          <a:xfrm flipH="1">
            <a:off x="7696200" y="142875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7524750" y="1246188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59" name="Rectangle 63"/>
          <p:cNvSpPr>
            <a:spLocks noChangeArrowheads="1"/>
          </p:cNvSpPr>
          <p:nvPr/>
        </p:nvSpPr>
        <p:spPr bwMode="auto">
          <a:xfrm>
            <a:off x="7723188" y="1123950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3760" name="Line 64"/>
          <p:cNvSpPr>
            <a:spLocks noChangeShapeType="1"/>
          </p:cNvSpPr>
          <p:nvPr/>
        </p:nvSpPr>
        <p:spPr bwMode="auto">
          <a:xfrm flipV="1">
            <a:off x="8382000" y="50101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>
            <a:off x="8243888" y="2325688"/>
            <a:ext cx="0" cy="2447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8243888" y="491807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3763" name="Rectangle 67"/>
          <p:cNvSpPr>
            <a:spLocks noChangeArrowheads="1"/>
          </p:cNvSpPr>
          <p:nvPr/>
        </p:nvSpPr>
        <p:spPr bwMode="auto">
          <a:xfrm>
            <a:off x="3990975" y="64166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4" grpId="0"/>
      <p:bldP spid="41370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Arc 3"/>
          <p:cNvSpPr>
            <a:spLocks/>
          </p:cNvSpPr>
          <p:nvPr/>
        </p:nvSpPr>
        <p:spPr bwMode="auto">
          <a:xfrm>
            <a:off x="3851275" y="3032125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24" name="Line 4"/>
          <p:cNvSpPr>
            <a:spLocks noChangeShapeType="1"/>
          </p:cNvSpPr>
          <p:nvPr/>
        </p:nvSpPr>
        <p:spPr bwMode="auto">
          <a:xfrm>
            <a:off x="3851275" y="3608388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25" name="Arc 5"/>
          <p:cNvSpPr>
            <a:spLocks/>
          </p:cNvSpPr>
          <p:nvPr/>
        </p:nvSpPr>
        <p:spPr bwMode="auto">
          <a:xfrm>
            <a:off x="4554538" y="140335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26" name="Line 6"/>
          <p:cNvSpPr>
            <a:spLocks noChangeShapeType="1"/>
          </p:cNvSpPr>
          <p:nvPr/>
        </p:nvSpPr>
        <p:spPr bwMode="auto">
          <a:xfrm>
            <a:off x="5289550" y="1962150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27" name="Arc 7"/>
          <p:cNvSpPr>
            <a:spLocks/>
          </p:cNvSpPr>
          <p:nvPr/>
        </p:nvSpPr>
        <p:spPr bwMode="auto">
          <a:xfrm>
            <a:off x="4057650" y="1644650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28" name="Arc 8"/>
          <p:cNvSpPr>
            <a:spLocks/>
          </p:cNvSpPr>
          <p:nvPr/>
        </p:nvSpPr>
        <p:spPr bwMode="auto">
          <a:xfrm>
            <a:off x="4570413" y="1403350"/>
            <a:ext cx="723900" cy="622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29" name="Line 9"/>
          <p:cNvSpPr>
            <a:spLocks noChangeShapeType="1"/>
          </p:cNvSpPr>
          <p:nvPr/>
        </p:nvSpPr>
        <p:spPr bwMode="auto">
          <a:xfrm>
            <a:off x="5291138" y="2024063"/>
            <a:ext cx="1587" cy="16891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30" name="Rectangle 10"/>
          <p:cNvSpPr>
            <a:spLocks noChangeArrowheads="1"/>
          </p:cNvSpPr>
          <p:nvPr/>
        </p:nvSpPr>
        <p:spPr bwMode="auto">
          <a:xfrm>
            <a:off x="4743450" y="23812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4731" name="Oval 11"/>
          <p:cNvSpPr>
            <a:spLocks noChangeArrowheads="1"/>
          </p:cNvSpPr>
          <p:nvPr/>
        </p:nvSpPr>
        <p:spPr bwMode="auto">
          <a:xfrm>
            <a:off x="5194300" y="3644900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4732" name="Line 12"/>
          <p:cNvSpPr>
            <a:spLocks noChangeShapeType="1"/>
          </p:cNvSpPr>
          <p:nvPr/>
        </p:nvSpPr>
        <p:spPr bwMode="auto">
          <a:xfrm flipV="1">
            <a:off x="4570413" y="90805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3683000" y="12128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4734" name="Line 14"/>
          <p:cNvSpPr>
            <a:spLocks noChangeShapeType="1"/>
          </p:cNvSpPr>
          <p:nvPr/>
        </p:nvSpPr>
        <p:spPr bwMode="auto">
          <a:xfrm>
            <a:off x="4826000" y="1289050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4735" name="Line 15"/>
          <p:cNvSpPr>
            <a:spLocks noChangeShapeType="1"/>
          </p:cNvSpPr>
          <p:nvPr/>
        </p:nvSpPr>
        <p:spPr bwMode="auto">
          <a:xfrm>
            <a:off x="5435600" y="1974850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4736" name="Line 16"/>
          <p:cNvSpPr>
            <a:spLocks noChangeShapeType="1"/>
          </p:cNvSpPr>
          <p:nvPr/>
        </p:nvSpPr>
        <p:spPr bwMode="auto">
          <a:xfrm flipV="1">
            <a:off x="4902200" y="38798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4737" name="Line 17"/>
          <p:cNvSpPr>
            <a:spLocks noChangeShapeType="1"/>
          </p:cNvSpPr>
          <p:nvPr/>
        </p:nvSpPr>
        <p:spPr bwMode="auto">
          <a:xfrm flipV="1">
            <a:off x="3987800" y="38798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414738" name="Group 18"/>
          <p:cNvGrpSpPr>
            <a:grpSpLocks/>
          </p:cNvGrpSpPr>
          <p:nvPr/>
        </p:nvGrpSpPr>
        <p:grpSpPr bwMode="auto">
          <a:xfrm>
            <a:off x="3109913" y="5805488"/>
            <a:ext cx="3190875" cy="334962"/>
            <a:chOff x="1632" y="3869"/>
            <a:chExt cx="2010" cy="211"/>
          </a:xfrm>
        </p:grpSpPr>
        <p:sp>
          <p:nvSpPr>
            <p:cNvPr id="414739" name="Rectangle 19"/>
            <p:cNvSpPr>
              <a:spLocks noChangeArrowheads="1"/>
            </p:cNvSpPr>
            <p:nvPr/>
          </p:nvSpPr>
          <p:spPr bwMode="auto">
            <a:xfrm>
              <a:off x="1632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/>
          </p:nvSpPr>
          <p:spPr bwMode="auto">
            <a:xfrm>
              <a:off x="3368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/>
          </p:nvSpPr>
          <p:spPr bwMode="auto">
            <a:xfrm>
              <a:off x="2504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14742" name="Line 22"/>
            <p:cNvSpPr>
              <a:spLocks noChangeShapeType="1"/>
            </p:cNvSpPr>
            <p:nvPr/>
          </p:nvSpPr>
          <p:spPr bwMode="auto">
            <a:xfrm>
              <a:off x="2020" y="403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4743" name="Line 23"/>
            <p:cNvSpPr>
              <a:spLocks noChangeShapeType="1"/>
            </p:cNvSpPr>
            <p:nvPr/>
          </p:nvSpPr>
          <p:spPr bwMode="auto">
            <a:xfrm>
              <a:off x="2932" y="403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4744" name="Rectangle 24"/>
          <p:cNvSpPr>
            <a:spLocks noChangeArrowheads="1"/>
          </p:cNvSpPr>
          <p:nvPr/>
        </p:nvSpPr>
        <p:spPr bwMode="auto">
          <a:xfrm>
            <a:off x="3324225" y="187325"/>
            <a:ext cx="235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 TIPO 1</a:t>
            </a: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4746" name="Rectangle 26"/>
          <p:cNvSpPr>
            <a:spLocks noChangeArrowheads="1"/>
          </p:cNvSpPr>
          <p:nvPr/>
        </p:nvSpPr>
        <p:spPr bwMode="auto">
          <a:xfrm>
            <a:off x="3990975" y="62722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4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3419475" y="333375"/>
            <a:ext cx="227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2</a:t>
            </a:r>
            <a:endParaRPr lang="it-IT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5748" name="Arc 4"/>
          <p:cNvSpPr>
            <a:spLocks/>
          </p:cNvSpPr>
          <p:nvPr/>
        </p:nvSpPr>
        <p:spPr bwMode="auto">
          <a:xfrm>
            <a:off x="3605213" y="3190875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749" name="Line 5"/>
          <p:cNvSpPr>
            <a:spLocks noChangeShapeType="1"/>
          </p:cNvSpPr>
          <p:nvPr/>
        </p:nvSpPr>
        <p:spPr bwMode="auto">
          <a:xfrm>
            <a:off x="3605213" y="3749675"/>
            <a:ext cx="1587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750" name="Arc 6"/>
          <p:cNvSpPr>
            <a:spLocks/>
          </p:cNvSpPr>
          <p:nvPr/>
        </p:nvSpPr>
        <p:spPr bwMode="auto">
          <a:xfrm>
            <a:off x="4341813" y="1476375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751" name="Arc 7"/>
          <p:cNvSpPr>
            <a:spLocks/>
          </p:cNvSpPr>
          <p:nvPr/>
        </p:nvSpPr>
        <p:spPr bwMode="auto">
          <a:xfrm>
            <a:off x="3884613" y="171767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4525963" y="2454275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5753" name="Line 9"/>
          <p:cNvSpPr>
            <a:spLocks noChangeShapeType="1"/>
          </p:cNvSpPr>
          <p:nvPr/>
        </p:nvSpPr>
        <p:spPr bwMode="auto">
          <a:xfrm flipV="1">
            <a:off x="4348163" y="98107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687763" y="1285875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5755" name="Line 11"/>
          <p:cNvSpPr>
            <a:spLocks noChangeShapeType="1"/>
          </p:cNvSpPr>
          <p:nvPr/>
        </p:nvSpPr>
        <p:spPr bwMode="auto">
          <a:xfrm flipV="1">
            <a:off x="4805363" y="303847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56" name="Line 12"/>
          <p:cNvSpPr>
            <a:spLocks noChangeShapeType="1"/>
          </p:cNvSpPr>
          <p:nvPr/>
        </p:nvSpPr>
        <p:spPr bwMode="auto">
          <a:xfrm flipV="1">
            <a:off x="3814763" y="39528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57" name="Line 13"/>
          <p:cNvSpPr>
            <a:spLocks noChangeShapeType="1"/>
          </p:cNvSpPr>
          <p:nvPr/>
        </p:nvSpPr>
        <p:spPr bwMode="auto">
          <a:xfrm>
            <a:off x="5078413" y="2035175"/>
            <a:ext cx="1587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758" name="Line 14"/>
          <p:cNvSpPr>
            <a:spLocks noChangeShapeType="1"/>
          </p:cNvSpPr>
          <p:nvPr/>
        </p:nvSpPr>
        <p:spPr bwMode="auto">
          <a:xfrm>
            <a:off x="5313363" y="3114675"/>
            <a:ext cx="685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59" name="Rectangle 15"/>
          <p:cNvSpPr>
            <a:spLocks noChangeArrowheads="1"/>
          </p:cNvSpPr>
          <p:nvPr/>
        </p:nvSpPr>
        <p:spPr bwMode="auto">
          <a:xfrm>
            <a:off x="5872163" y="3495675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5761" name="Oval 17"/>
          <p:cNvSpPr>
            <a:spLocks noChangeArrowheads="1"/>
          </p:cNvSpPr>
          <p:nvPr/>
        </p:nvSpPr>
        <p:spPr bwMode="auto">
          <a:xfrm>
            <a:off x="6062663" y="4624388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5762" name="Rectangle 18"/>
          <p:cNvSpPr>
            <a:spLocks noChangeArrowheads="1"/>
          </p:cNvSpPr>
          <p:nvPr/>
        </p:nvSpPr>
        <p:spPr bwMode="auto">
          <a:xfrm>
            <a:off x="3433763" y="5781675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5763" name="Rectangle 19"/>
          <p:cNvSpPr>
            <a:spLocks noChangeArrowheads="1"/>
          </p:cNvSpPr>
          <p:nvPr/>
        </p:nvSpPr>
        <p:spPr bwMode="auto">
          <a:xfrm>
            <a:off x="4486275" y="5797550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5764" name="Rectangle 20"/>
          <p:cNvSpPr>
            <a:spLocks noChangeArrowheads="1"/>
          </p:cNvSpPr>
          <p:nvPr/>
        </p:nvSpPr>
        <p:spPr bwMode="auto">
          <a:xfrm>
            <a:off x="5567363" y="5781675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3967163" y="5934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66" name="Line 22"/>
          <p:cNvSpPr>
            <a:spLocks noChangeShapeType="1"/>
          </p:cNvSpPr>
          <p:nvPr/>
        </p:nvSpPr>
        <p:spPr bwMode="auto">
          <a:xfrm>
            <a:off x="5110163" y="5934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5769" name="Freeform 25"/>
          <p:cNvSpPr>
            <a:spLocks/>
          </p:cNvSpPr>
          <p:nvPr/>
        </p:nvSpPr>
        <p:spPr bwMode="auto">
          <a:xfrm>
            <a:off x="5084763" y="3365500"/>
            <a:ext cx="1038225" cy="130651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72" y="13"/>
              </a:cxn>
              <a:cxn ang="0">
                <a:pos x="108" y="37"/>
              </a:cxn>
              <a:cxn ang="0">
                <a:pos x="120" y="55"/>
              </a:cxn>
              <a:cxn ang="0">
                <a:pos x="138" y="67"/>
              </a:cxn>
              <a:cxn ang="0">
                <a:pos x="144" y="85"/>
              </a:cxn>
              <a:cxn ang="0">
                <a:pos x="162" y="103"/>
              </a:cxn>
              <a:cxn ang="0">
                <a:pos x="150" y="379"/>
              </a:cxn>
              <a:cxn ang="0">
                <a:pos x="174" y="481"/>
              </a:cxn>
              <a:cxn ang="0">
                <a:pos x="300" y="511"/>
              </a:cxn>
              <a:cxn ang="0">
                <a:pos x="378" y="541"/>
              </a:cxn>
              <a:cxn ang="0">
                <a:pos x="432" y="565"/>
              </a:cxn>
              <a:cxn ang="0">
                <a:pos x="456" y="619"/>
              </a:cxn>
              <a:cxn ang="0">
                <a:pos x="480" y="739"/>
              </a:cxn>
              <a:cxn ang="0">
                <a:pos x="486" y="763"/>
              </a:cxn>
              <a:cxn ang="0">
                <a:pos x="516" y="769"/>
              </a:cxn>
              <a:cxn ang="0">
                <a:pos x="654" y="823"/>
              </a:cxn>
            </a:cxnLst>
            <a:rect l="0" t="0" r="r" b="b"/>
            <a:pathLst>
              <a:path w="654" h="823">
                <a:moveTo>
                  <a:pt x="0" y="1"/>
                </a:moveTo>
                <a:cubicBezTo>
                  <a:pt x="24" y="4"/>
                  <a:pt x="52" y="0"/>
                  <a:pt x="72" y="13"/>
                </a:cubicBezTo>
                <a:cubicBezTo>
                  <a:pt x="117" y="43"/>
                  <a:pt x="65" y="23"/>
                  <a:pt x="108" y="37"/>
                </a:cubicBezTo>
                <a:cubicBezTo>
                  <a:pt x="112" y="43"/>
                  <a:pt x="115" y="50"/>
                  <a:pt x="120" y="55"/>
                </a:cubicBezTo>
                <a:cubicBezTo>
                  <a:pt x="125" y="60"/>
                  <a:pt x="133" y="61"/>
                  <a:pt x="138" y="67"/>
                </a:cubicBezTo>
                <a:cubicBezTo>
                  <a:pt x="142" y="72"/>
                  <a:pt x="140" y="80"/>
                  <a:pt x="144" y="85"/>
                </a:cubicBezTo>
                <a:cubicBezTo>
                  <a:pt x="149" y="92"/>
                  <a:pt x="156" y="97"/>
                  <a:pt x="162" y="103"/>
                </a:cubicBezTo>
                <a:cubicBezTo>
                  <a:pt x="190" y="188"/>
                  <a:pt x="178" y="294"/>
                  <a:pt x="150" y="379"/>
                </a:cubicBezTo>
                <a:cubicBezTo>
                  <a:pt x="151" y="386"/>
                  <a:pt x="166" y="475"/>
                  <a:pt x="174" y="481"/>
                </a:cubicBezTo>
                <a:cubicBezTo>
                  <a:pt x="204" y="502"/>
                  <a:pt x="271" y="501"/>
                  <a:pt x="300" y="511"/>
                </a:cubicBezTo>
                <a:cubicBezTo>
                  <a:pt x="327" y="520"/>
                  <a:pt x="351" y="534"/>
                  <a:pt x="378" y="541"/>
                </a:cubicBezTo>
                <a:cubicBezTo>
                  <a:pt x="394" y="552"/>
                  <a:pt x="432" y="565"/>
                  <a:pt x="432" y="565"/>
                </a:cubicBezTo>
                <a:cubicBezTo>
                  <a:pt x="439" y="585"/>
                  <a:pt x="449" y="599"/>
                  <a:pt x="456" y="619"/>
                </a:cubicBezTo>
                <a:cubicBezTo>
                  <a:pt x="461" y="667"/>
                  <a:pt x="465" y="695"/>
                  <a:pt x="480" y="739"/>
                </a:cubicBezTo>
                <a:cubicBezTo>
                  <a:pt x="483" y="747"/>
                  <a:pt x="480" y="758"/>
                  <a:pt x="486" y="763"/>
                </a:cubicBezTo>
                <a:cubicBezTo>
                  <a:pt x="494" y="770"/>
                  <a:pt x="506" y="767"/>
                  <a:pt x="516" y="769"/>
                </a:cubicBezTo>
                <a:cubicBezTo>
                  <a:pt x="569" y="804"/>
                  <a:pt x="590" y="823"/>
                  <a:pt x="654" y="823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5770" name="Rectangle 26"/>
          <p:cNvSpPr>
            <a:spLocks noChangeArrowheads="1"/>
          </p:cNvSpPr>
          <p:nvPr/>
        </p:nvSpPr>
        <p:spPr bwMode="auto">
          <a:xfrm>
            <a:off x="3913188" y="620077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3367088" y="44450"/>
            <a:ext cx="2276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2</a:t>
            </a:r>
            <a:endParaRPr lang="it-IT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16772" name="Group 4"/>
          <p:cNvGrpSpPr>
            <a:grpSpLocks/>
          </p:cNvGrpSpPr>
          <p:nvPr/>
        </p:nvGrpSpPr>
        <p:grpSpPr bwMode="auto">
          <a:xfrm>
            <a:off x="152400" y="6061075"/>
            <a:ext cx="2528888" cy="320675"/>
            <a:chOff x="96" y="3888"/>
            <a:chExt cx="1593" cy="202"/>
          </a:xfrm>
        </p:grpSpPr>
        <p:sp>
          <p:nvSpPr>
            <p:cNvPr id="416773" name="Rectangle 5"/>
            <p:cNvSpPr>
              <a:spLocks noChangeArrowheads="1"/>
            </p:cNvSpPr>
            <p:nvPr/>
          </p:nvSpPr>
          <p:spPr bwMode="auto">
            <a:xfrm>
              <a:off x="96" y="3888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774" name="Rectangle 6"/>
            <p:cNvSpPr>
              <a:spLocks noChangeArrowheads="1"/>
            </p:cNvSpPr>
            <p:nvPr/>
          </p:nvSpPr>
          <p:spPr bwMode="auto">
            <a:xfrm>
              <a:off x="709" y="389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4L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775" name="Rectangle 7"/>
            <p:cNvSpPr>
              <a:spLocks noChangeArrowheads="1"/>
            </p:cNvSpPr>
            <p:nvPr/>
          </p:nvSpPr>
          <p:spPr bwMode="auto">
            <a:xfrm>
              <a:off x="1440" y="3888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776" name="Line 8"/>
            <p:cNvSpPr>
              <a:spLocks noChangeShapeType="1"/>
            </p:cNvSpPr>
            <p:nvPr/>
          </p:nvSpPr>
          <p:spPr bwMode="auto">
            <a:xfrm>
              <a:off x="43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777" name="Line 9"/>
            <p:cNvSpPr>
              <a:spLocks noChangeShapeType="1"/>
            </p:cNvSpPr>
            <p:nvPr/>
          </p:nvSpPr>
          <p:spPr bwMode="auto">
            <a:xfrm>
              <a:off x="115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6778" name="Group 10"/>
          <p:cNvGrpSpPr>
            <a:grpSpLocks/>
          </p:cNvGrpSpPr>
          <p:nvPr/>
        </p:nvGrpSpPr>
        <p:grpSpPr bwMode="auto">
          <a:xfrm>
            <a:off x="585788" y="692150"/>
            <a:ext cx="2114550" cy="5181600"/>
            <a:chOff x="252" y="480"/>
            <a:chExt cx="1332" cy="3264"/>
          </a:xfrm>
        </p:grpSpPr>
        <p:sp>
          <p:nvSpPr>
            <p:cNvPr id="416779" name="Arc 11"/>
            <p:cNvSpPr>
              <a:spLocks/>
            </p:cNvSpPr>
            <p:nvPr/>
          </p:nvSpPr>
          <p:spPr bwMode="auto">
            <a:xfrm>
              <a:off x="252" y="2256"/>
              <a:ext cx="44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780" name="Line 12"/>
            <p:cNvSpPr>
              <a:spLocks noChangeShapeType="1"/>
            </p:cNvSpPr>
            <p:nvPr/>
          </p:nvSpPr>
          <p:spPr bwMode="auto">
            <a:xfrm>
              <a:off x="252" y="2608"/>
              <a:ext cx="1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781" name="Arc 13"/>
            <p:cNvSpPr>
              <a:spLocks/>
            </p:cNvSpPr>
            <p:nvPr/>
          </p:nvSpPr>
          <p:spPr bwMode="auto">
            <a:xfrm>
              <a:off x="716" y="1176"/>
              <a:ext cx="464" cy="3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782" name="Arc 14"/>
            <p:cNvSpPr>
              <a:spLocks/>
            </p:cNvSpPr>
            <p:nvPr/>
          </p:nvSpPr>
          <p:spPr bwMode="auto">
            <a:xfrm>
              <a:off x="428" y="1328"/>
              <a:ext cx="656" cy="9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783" name="Rectangle 15"/>
            <p:cNvSpPr>
              <a:spLocks noChangeArrowheads="1"/>
            </p:cNvSpPr>
            <p:nvPr/>
          </p:nvSpPr>
          <p:spPr bwMode="auto">
            <a:xfrm>
              <a:off x="880" y="1792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784" name="Line 16"/>
            <p:cNvSpPr>
              <a:spLocks noChangeShapeType="1"/>
            </p:cNvSpPr>
            <p:nvPr/>
          </p:nvSpPr>
          <p:spPr bwMode="auto">
            <a:xfrm flipV="1">
              <a:off x="720" y="864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785" name="Rectangle 17"/>
            <p:cNvSpPr>
              <a:spLocks noChangeArrowheads="1"/>
            </p:cNvSpPr>
            <p:nvPr/>
          </p:nvSpPr>
          <p:spPr bwMode="auto">
            <a:xfrm>
              <a:off x="304" y="1056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786" name="Line 18"/>
            <p:cNvSpPr>
              <a:spLocks noChangeShapeType="1"/>
            </p:cNvSpPr>
            <p:nvPr/>
          </p:nvSpPr>
          <p:spPr bwMode="auto">
            <a:xfrm flipV="1">
              <a:off x="1008" y="216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787" name="Line 19"/>
            <p:cNvSpPr>
              <a:spLocks noChangeShapeType="1"/>
            </p:cNvSpPr>
            <p:nvPr/>
          </p:nvSpPr>
          <p:spPr bwMode="auto">
            <a:xfrm flipV="1">
              <a:off x="384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788" name="Freeform 20"/>
            <p:cNvSpPr>
              <a:spLocks/>
            </p:cNvSpPr>
            <p:nvPr/>
          </p:nvSpPr>
          <p:spPr bwMode="auto">
            <a:xfrm>
              <a:off x="1200" y="2016"/>
              <a:ext cx="278" cy="10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41"/>
                </a:cxn>
                <a:cxn ang="0">
                  <a:pos x="41" y="82"/>
                </a:cxn>
                <a:cxn ang="0">
                  <a:pos x="68" y="110"/>
                </a:cxn>
                <a:cxn ang="0">
                  <a:pos x="151" y="219"/>
                </a:cxn>
                <a:cxn ang="0">
                  <a:pos x="192" y="288"/>
                </a:cxn>
                <a:cxn ang="0">
                  <a:pos x="233" y="357"/>
                </a:cxn>
                <a:cxn ang="0">
                  <a:pos x="260" y="439"/>
                </a:cxn>
                <a:cxn ang="0">
                  <a:pos x="274" y="480"/>
                </a:cxn>
                <a:cxn ang="0">
                  <a:pos x="247" y="686"/>
                </a:cxn>
                <a:cxn ang="0">
                  <a:pos x="192" y="754"/>
                </a:cxn>
                <a:cxn ang="0">
                  <a:pos x="178" y="919"/>
                </a:cxn>
                <a:cxn ang="0">
                  <a:pos x="13" y="1083"/>
                </a:cxn>
              </a:cxnLst>
              <a:rect l="0" t="0" r="r" b="b"/>
              <a:pathLst>
                <a:path w="278" h="1083">
                  <a:moveTo>
                    <a:pt x="0" y="0"/>
                  </a:moveTo>
                  <a:cubicBezTo>
                    <a:pt x="9" y="14"/>
                    <a:pt x="20" y="26"/>
                    <a:pt x="27" y="41"/>
                  </a:cubicBezTo>
                  <a:cubicBezTo>
                    <a:pt x="33" y="54"/>
                    <a:pt x="34" y="70"/>
                    <a:pt x="41" y="82"/>
                  </a:cubicBezTo>
                  <a:cubicBezTo>
                    <a:pt x="48" y="93"/>
                    <a:pt x="60" y="100"/>
                    <a:pt x="68" y="110"/>
                  </a:cubicBezTo>
                  <a:cubicBezTo>
                    <a:pt x="155" y="227"/>
                    <a:pt x="90" y="160"/>
                    <a:pt x="151" y="219"/>
                  </a:cubicBezTo>
                  <a:cubicBezTo>
                    <a:pt x="187" y="336"/>
                    <a:pt x="136" y="196"/>
                    <a:pt x="192" y="288"/>
                  </a:cubicBezTo>
                  <a:cubicBezTo>
                    <a:pt x="248" y="380"/>
                    <a:pt x="159" y="283"/>
                    <a:pt x="233" y="357"/>
                  </a:cubicBezTo>
                  <a:cubicBezTo>
                    <a:pt x="242" y="384"/>
                    <a:pt x="251" y="412"/>
                    <a:pt x="260" y="439"/>
                  </a:cubicBezTo>
                  <a:cubicBezTo>
                    <a:pt x="265" y="453"/>
                    <a:pt x="274" y="480"/>
                    <a:pt x="274" y="480"/>
                  </a:cubicBezTo>
                  <a:cubicBezTo>
                    <a:pt x="268" y="549"/>
                    <a:pt x="278" y="624"/>
                    <a:pt x="247" y="686"/>
                  </a:cubicBezTo>
                  <a:cubicBezTo>
                    <a:pt x="234" y="712"/>
                    <a:pt x="208" y="730"/>
                    <a:pt x="192" y="754"/>
                  </a:cubicBezTo>
                  <a:cubicBezTo>
                    <a:pt x="187" y="809"/>
                    <a:pt x="189" y="865"/>
                    <a:pt x="178" y="919"/>
                  </a:cubicBezTo>
                  <a:cubicBezTo>
                    <a:pt x="166" y="981"/>
                    <a:pt x="59" y="1040"/>
                    <a:pt x="13" y="1083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789" name="Line 21"/>
            <p:cNvSpPr>
              <a:spLocks noChangeShapeType="1"/>
            </p:cNvSpPr>
            <p:nvPr/>
          </p:nvSpPr>
          <p:spPr bwMode="auto">
            <a:xfrm>
              <a:off x="1180" y="1528"/>
              <a:ext cx="1" cy="2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790" name="Line 22"/>
            <p:cNvSpPr>
              <a:spLocks noChangeShapeType="1"/>
            </p:cNvSpPr>
            <p:nvPr/>
          </p:nvSpPr>
          <p:spPr bwMode="auto">
            <a:xfrm>
              <a:off x="1344" y="2064"/>
              <a:ext cx="192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791" name="Line 23"/>
            <p:cNvSpPr>
              <a:spLocks noChangeShapeType="1"/>
            </p:cNvSpPr>
            <p:nvPr/>
          </p:nvSpPr>
          <p:spPr bwMode="auto">
            <a:xfrm flipH="1">
              <a:off x="1392" y="2784"/>
              <a:ext cx="192" cy="3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792" name="Rectangle 24"/>
            <p:cNvSpPr>
              <a:spLocks noChangeArrowheads="1"/>
            </p:cNvSpPr>
            <p:nvPr/>
          </p:nvSpPr>
          <p:spPr bwMode="auto">
            <a:xfrm>
              <a:off x="1248" y="3264"/>
              <a:ext cx="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4L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793" name="Text Box 25"/>
            <p:cNvSpPr txBox="1">
              <a:spLocks noChangeArrowheads="1"/>
            </p:cNvSpPr>
            <p:nvPr/>
          </p:nvSpPr>
          <p:spPr bwMode="auto">
            <a:xfrm>
              <a:off x="384" y="480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it-IT" sz="1800" b="1">
                  <a:solidFill>
                    <a:schemeClr val="tx1"/>
                  </a:solidFill>
                </a:rPr>
                <a:t>CERRADO</a:t>
              </a:r>
            </a:p>
          </p:txBody>
        </p:sp>
      </p:grpSp>
      <p:sp>
        <p:nvSpPr>
          <p:cNvPr id="416795" name="Text Box 27"/>
          <p:cNvSpPr txBox="1">
            <a:spLocks noChangeArrowheads="1"/>
          </p:cNvSpPr>
          <p:nvPr/>
        </p:nvSpPr>
        <p:spPr bwMode="auto">
          <a:xfrm>
            <a:off x="5029200" y="7254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it-IT" sz="1800" b="1">
                <a:solidFill>
                  <a:schemeClr val="tx1"/>
                </a:solidFill>
              </a:rPr>
              <a:t>ABIERTO</a:t>
            </a:r>
          </a:p>
        </p:txBody>
      </p:sp>
      <p:sp>
        <p:nvSpPr>
          <p:cNvPr id="416797" name="Line 29"/>
          <p:cNvSpPr>
            <a:spLocks noChangeShapeType="1"/>
          </p:cNvSpPr>
          <p:nvPr/>
        </p:nvSpPr>
        <p:spPr bwMode="auto">
          <a:xfrm flipV="1">
            <a:off x="3059113" y="1125538"/>
            <a:ext cx="0" cy="541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416798" name="Group 30"/>
          <p:cNvGrpSpPr>
            <a:grpSpLocks/>
          </p:cNvGrpSpPr>
          <p:nvPr/>
        </p:nvGrpSpPr>
        <p:grpSpPr bwMode="auto">
          <a:xfrm>
            <a:off x="3203575" y="1125538"/>
            <a:ext cx="5707063" cy="5486400"/>
            <a:chOff x="2005" y="768"/>
            <a:chExt cx="3595" cy="3456"/>
          </a:xfrm>
        </p:grpSpPr>
        <p:sp>
          <p:nvSpPr>
            <p:cNvPr id="416799" name="Arc 31"/>
            <p:cNvSpPr>
              <a:spLocks/>
            </p:cNvSpPr>
            <p:nvPr/>
          </p:nvSpPr>
          <p:spPr bwMode="auto">
            <a:xfrm>
              <a:off x="3948" y="2256"/>
              <a:ext cx="44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>
              <a:off x="3948" y="2608"/>
              <a:ext cx="1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01" name="Arc 33"/>
            <p:cNvSpPr>
              <a:spLocks/>
            </p:cNvSpPr>
            <p:nvPr/>
          </p:nvSpPr>
          <p:spPr bwMode="auto">
            <a:xfrm>
              <a:off x="4412" y="1176"/>
              <a:ext cx="464" cy="3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02" name="Arc 34"/>
            <p:cNvSpPr>
              <a:spLocks/>
            </p:cNvSpPr>
            <p:nvPr/>
          </p:nvSpPr>
          <p:spPr bwMode="auto">
            <a:xfrm>
              <a:off x="4124" y="1328"/>
              <a:ext cx="656" cy="9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03" name="Rectangle 35"/>
            <p:cNvSpPr>
              <a:spLocks noChangeArrowheads="1"/>
            </p:cNvSpPr>
            <p:nvPr/>
          </p:nvSpPr>
          <p:spPr bwMode="auto">
            <a:xfrm>
              <a:off x="4528" y="1792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804" name="Line 36"/>
            <p:cNvSpPr>
              <a:spLocks noChangeShapeType="1"/>
            </p:cNvSpPr>
            <p:nvPr/>
          </p:nvSpPr>
          <p:spPr bwMode="auto">
            <a:xfrm flipV="1">
              <a:off x="4416" y="864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05" name="Rectangle 37"/>
            <p:cNvSpPr>
              <a:spLocks noChangeArrowheads="1"/>
            </p:cNvSpPr>
            <p:nvPr/>
          </p:nvSpPr>
          <p:spPr bwMode="auto">
            <a:xfrm>
              <a:off x="4000" y="1056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806" name="Line 38"/>
            <p:cNvSpPr>
              <a:spLocks noChangeShapeType="1"/>
            </p:cNvSpPr>
            <p:nvPr/>
          </p:nvSpPr>
          <p:spPr bwMode="auto">
            <a:xfrm flipV="1">
              <a:off x="4704" y="2160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07" name="Line 39"/>
            <p:cNvSpPr>
              <a:spLocks noChangeShapeType="1"/>
            </p:cNvSpPr>
            <p:nvPr/>
          </p:nvSpPr>
          <p:spPr bwMode="auto">
            <a:xfrm flipV="1">
              <a:off x="40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08" name="Line 40"/>
            <p:cNvSpPr>
              <a:spLocks noChangeShapeType="1"/>
            </p:cNvSpPr>
            <p:nvPr/>
          </p:nvSpPr>
          <p:spPr bwMode="auto">
            <a:xfrm>
              <a:off x="4876" y="1528"/>
              <a:ext cx="1" cy="2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09" name="Line 41"/>
            <p:cNvSpPr>
              <a:spLocks noChangeShapeType="1"/>
            </p:cNvSpPr>
            <p:nvPr/>
          </p:nvSpPr>
          <p:spPr bwMode="auto">
            <a:xfrm>
              <a:off x="5024" y="2208"/>
              <a:ext cx="432" cy="57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10" name="Rectangle 42"/>
            <p:cNvSpPr>
              <a:spLocks noChangeArrowheads="1"/>
            </p:cNvSpPr>
            <p:nvPr/>
          </p:nvSpPr>
          <p:spPr bwMode="auto">
            <a:xfrm>
              <a:off x="5376" y="2448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811" name="Freeform 43"/>
            <p:cNvSpPr>
              <a:spLocks/>
            </p:cNvSpPr>
            <p:nvPr/>
          </p:nvSpPr>
          <p:spPr bwMode="auto">
            <a:xfrm>
              <a:off x="4880" y="2352"/>
              <a:ext cx="631" cy="8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23"/>
                </a:cxn>
                <a:cxn ang="0">
                  <a:pos x="206" y="165"/>
                </a:cxn>
                <a:cxn ang="0">
                  <a:pos x="220" y="357"/>
                </a:cxn>
                <a:cxn ang="0">
                  <a:pos x="480" y="480"/>
                </a:cxn>
                <a:cxn ang="0">
                  <a:pos x="535" y="741"/>
                </a:cxn>
                <a:cxn ang="0">
                  <a:pos x="631" y="823"/>
                </a:cxn>
              </a:cxnLst>
              <a:rect l="0" t="0" r="r" b="b"/>
              <a:pathLst>
                <a:path w="631" h="823">
                  <a:moveTo>
                    <a:pt x="0" y="0"/>
                  </a:moveTo>
                  <a:cubicBezTo>
                    <a:pt x="29" y="84"/>
                    <a:pt x="94" y="107"/>
                    <a:pt x="178" y="123"/>
                  </a:cubicBezTo>
                  <a:cubicBezTo>
                    <a:pt x="187" y="137"/>
                    <a:pt x="203" y="148"/>
                    <a:pt x="206" y="165"/>
                  </a:cubicBezTo>
                  <a:cubicBezTo>
                    <a:pt x="217" y="228"/>
                    <a:pt x="199" y="296"/>
                    <a:pt x="220" y="357"/>
                  </a:cubicBezTo>
                  <a:cubicBezTo>
                    <a:pt x="260" y="470"/>
                    <a:pt x="392" y="450"/>
                    <a:pt x="480" y="480"/>
                  </a:cubicBezTo>
                  <a:cubicBezTo>
                    <a:pt x="548" y="546"/>
                    <a:pt x="509" y="657"/>
                    <a:pt x="535" y="741"/>
                  </a:cubicBezTo>
                  <a:cubicBezTo>
                    <a:pt x="546" y="776"/>
                    <a:pt x="606" y="798"/>
                    <a:pt x="631" y="823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12" name="Oval 44"/>
            <p:cNvSpPr>
              <a:spLocks noChangeArrowheads="1"/>
            </p:cNvSpPr>
            <p:nvPr/>
          </p:nvSpPr>
          <p:spPr bwMode="auto">
            <a:xfrm>
              <a:off x="5496" y="3112"/>
              <a:ext cx="104" cy="10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13" name="Arc 45"/>
            <p:cNvSpPr>
              <a:spLocks/>
            </p:cNvSpPr>
            <p:nvPr/>
          </p:nvSpPr>
          <p:spPr bwMode="auto">
            <a:xfrm>
              <a:off x="2172" y="2256"/>
              <a:ext cx="44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14" name="Line 46"/>
            <p:cNvSpPr>
              <a:spLocks noChangeShapeType="1"/>
            </p:cNvSpPr>
            <p:nvPr/>
          </p:nvSpPr>
          <p:spPr bwMode="auto">
            <a:xfrm>
              <a:off x="2172" y="2608"/>
              <a:ext cx="1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15" name="Arc 47"/>
            <p:cNvSpPr>
              <a:spLocks/>
            </p:cNvSpPr>
            <p:nvPr/>
          </p:nvSpPr>
          <p:spPr bwMode="auto">
            <a:xfrm>
              <a:off x="2636" y="1176"/>
              <a:ext cx="464" cy="3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16" name="Arc 48"/>
            <p:cNvSpPr>
              <a:spLocks/>
            </p:cNvSpPr>
            <p:nvPr/>
          </p:nvSpPr>
          <p:spPr bwMode="auto">
            <a:xfrm>
              <a:off x="2348" y="1328"/>
              <a:ext cx="656" cy="9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17" name="Rectangle 49"/>
            <p:cNvSpPr>
              <a:spLocks noChangeArrowheads="1"/>
            </p:cNvSpPr>
            <p:nvPr/>
          </p:nvSpPr>
          <p:spPr bwMode="auto">
            <a:xfrm>
              <a:off x="2800" y="1792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818" name="Line 50"/>
            <p:cNvSpPr>
              <a:spLocks noChangeShapeType="1"/>
            </p:cNvSpPr>
            <p:nvPr/>
          </p:nvSpPr>
          <p:spPr bwMode="auto">
            <a:xfrm flipV="1">
              <a:off x="2640" y="864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19" name="Rectangle 51"/>
            <p:cNvSpPr>
              <a:spLocks noChangeArrowheads="1"/>
            </p:cNvSpPr>
            <p:nvPr/>
          </p:nvSpPr>
          <p:spPr bwMode="auto">
            <a:xfrm>
              <a:off x="2224" y="1056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820" name="Line 52"/>
            <p:cNvSpPr>
              <a:spLocks noChangeShapeType="1"/>
            </p:cNvSpPr>
            <p:nvPr/>
          </p:nvSpPr>
          <p:spPr bwMode="auto">
            <a:xfrm flipV="1">
              <a:off x="3216" y="206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21" name="Line 53"/>
            <p:cNvSpPr>
              <a:spLocks noChangeShapeType="1"/>
            </p:cNvSpPr>
            <p:nvPr/>
          </p:nvSpPr>
          <p:spPr bwMode="auto">
            <a:xfrm flipV="1">
              <a:off x="2064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22" name="Line 54"/>
            <p:cNvSpPr>
              <a:spLocks noChangeShapeType="1"/>
            </p:cNvSpPr>
            <p:nvPr/>
          </p:nvSpPr>
          <p:spPr bwMode="auto">
            <a:xfrm>
              <a:off x="3100" y="1528"/>
              <a:ext cx="1" cy="2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823" name="Line 55"/>
            <p:cNvSpPr>
              <a:spLocks noChangeShapeType="1"/>
            </p:cNvSpPr>
            <p:nvPr/>
          </p:nvSpPr>
          <p:spPr bwMode="auto">
            <a:xfrm flipH="1">
              <a:off x="2352" y="2448"/>
              <a:ext cx="624" cy="38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24" name="Rectangle 56"/>
            <p:cNvSpPr>
              <a:spLocks noChangeArrowheads="1"/>
            </p:cNvSpPr>
            <p:nvPr/>
          </p:nvSpPr>
          <p:spPr bwMode="auto">
            <a:xfrm>
              <a:off x="2688" y="2928"/>
              <a:ext cx="3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1800" b="1">
                  <a:solidFill>
                    <a:schemeClr val="tx2"/>
                  </a:solidFill>
                  <a:latin typeface="Arial" charset="0"/>
                </a:rPr>
                <a:t>R 4T</a:t>
              </a:r>
              <a:endParaRPr lang="it-IT" sz="1800">
                <a:solidFill>
                  <a:schemeClr val="tx2"/>
                </a:solidFill>
              </a:endParaRPr>
            </a:p>
          </p:txBody>
        </p:sp>
        <p:sp>
          <p:nvSpPr>
            <p:cNvPr id="416825" name="Freeform 57"/>
            <p:cNvSpPr>
              <a:spLocks/>
            </p:cNvSpPr>
            <p:nvPr/>
          </p:nvSpPr>
          <p:spPr bwMode="auto">
            <a:xfrm>
              <a:off x="2181" y="2565"/>
              <a:ext cx="905" cy="493"/>
            </a:xfrm>
            <a:custGeom>
              <a:avLst/>
              <a:gdLst/>
              <a:ahLst/>
              <a:cxnLst>
                <a:cxn ang="0">
                  <a:pos x="905" y="0"/>
                </a:cxn>
                <a:cxn ang="0">
                  <a:pos x="699" y="96"/>
                </a:cxn>
                <a:cxn ang="0">
                  <a:pos x="617" y="150"/>
                </a:cxn>
                <a:cxn ang="0">
                  <a:pos x="548" y="219"/>
                </a:cxn>
                <a:cxn ang="0">
                  <a:pos x="411" y="233"/>
                </a:cxn>
                <a:cxn ang="0">
                  <a:pos x="233" y="397"/>
                </a:cxn>
                <a:cxn ang="0">
                  <a:pos x="54" y="452"/>
                </a:cxn>
                <a:cxn ang="0">
                  <a:pos x="0" y="493"/>
                </a:cxn>
              </a:cxnLst>
              <a:rect l="0" t="0" r="r" b="b"/>
              <a:pathLst>
                <a:path w="905" h="493">
                  <a:moveTo>
                    <a:pt x="905" y="0"/>
                  </a:moveTo>
                  <a:cubicBezTo>
                    <a:pt x="850" y="80"/>
                    <a:pt x="793" y="82"/>
                    <a:pt x="699" y="96"/>
                  </a:cubicBezTo>
                  <a:cubicBezTo>
                    <a:pt x="672" y="114"/>
                    <a:pt x="644" y="132"/>
                    <a:pt x="617" y="150"/>
                  </a:cubicBezTo>
                  <a:cubicBezTo>
                    <a:pt x="564" y="185"/>
                    <a:pt x="619" y="203"/>
                    <a:pt x="548" y="219"/>
                  </a:cubicBezTo>
                  <a:cubicBezTo>
                    <a:pt x="503" y="229"/>
                    <a:pt x="457" y="228"/>
                    <a:pt x="411" y="233"/>
                  </a:cubicBezTo>
                  <a:cubicBezTo>
                    <a:pt x="324" y="261"/>
                    <a:pt x="291" y="338"/>
                    <a:pt x="233" y="397"/>
                  </a:cubicBezTo>
                  <a:cubicBezTo>
                    <a:pt x="189" y="442"/>
                    <a:pt x="111" y="442"/>
                    <a:pt x="54" y="452"/>
                  </a:cubicBezTo>
                  <a:cubicBezTo>
                    <a:pt x="8" y="483"/>
                    <a:pt x="25" y="468"/>
                    <a:pt x="0" y="493"/>
                  </a:cubicBezTo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26" name="Rectangle 58"/>
            <p:cNvSpPr>
              <a:spLocks noChangeArrowheads="1"/>
            </p:cNvSpPr>
            <p:nvPr/>
          </p:nvSpPr>
          <p:spPr bwMode="auto">
            <a:xfrm>
              <a:off x="2005" y="3888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827" name="Rectangle 59"/>
            <p:cNvSpPr>
              <a:spLocks noChangeArrowheads="1"/>
            </p:cNvSpPr>
            <p:nvPr/>
          </p:nvSpPr>
          <p:spPr bwMode="auto">
            <a:xfrm>
              <a:off x="2629" y="389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4T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828" name="Rectangle 60"/>
            <p:cNvSpPr>
              <a:spLocks noChangeArrowheads="1"/>
            </p:cNvSpPr>
            <p:nvPr/>
          </p:nvSpPr>
          <p:spPr bwMode="auto">
            <a:xfrm>
              <a:off x="3349" y="3888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829" name="Line 61"/>
            <p:cNvSpPr>
              <a:spLocks noChangeShapeType="1"/>
            </p:cNvSpPr>
            <p:nvPr/>
          </p:nvSpPr>
          <p:spPr bwMode="auto">
            <a:xfrm>
              <a:off x="2341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30" name="Line 62"/>
            <p:cNvSpPr>
              <a:spLocks noChangeShapeType="1"/>
            </p:cNvSpPr>
            <p:nvPr/>
          </p:nvSpPr>
          <p:spPr bwMode="auto">
            <a:xfrm>
              <a:off x="3061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31" name="Rectangle 63"/>
            <p:cNvSpPr>
              <a:spLocks noChangeArrowheads="1"/>
            </p:cNvSpPr>
            <p:nvPr/>
          </p:nvSpPr>
          <p:spPr bwMode="auto">
            <a:xfrm>
              <a:off x="3840" y="3888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832" name="Rectangle 64"/>
            <p:cNvSpPr>
              <a:spLocks noChangeArrowheads="1"/>
            </p:cNvSpPr>
            <p:nvPr/>
          </p:nvSpPr>
          <p:spPr bwMode="auto">
            <a:xfrm>
              <a:off x="4503" y="3898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833" name="Rectangle 65"/>
            <p:cNvSpPr>
              <a:spLocks noChangeArrowheads="1"/>
            </p:cNvSpPr>
            <p:nvPr/>
          </p:nvSpPr>
          <p:spPr bwMode="auto">
            <a:xfrm>
              <a:off x="5184" y="3888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16834" name="Line 66"/>
            <p:cNvSpPr>
              <a:spLocks noChangeShapeType="1"/>
            </p:cNvSpPr>
            <p:nvPr/>
          </p:nvSpPr>
          <p:spPr bwMode="auto">
            <a:xfrm>
              <a:off x="4176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35" name="Line 67"/>
            <p:cNvSpPr>
              <a:spLocks noChangeShapeType="1"/>
            </p:cNvSpPr>
            <p:nvPr/>
          </p:nvSpPr>
          <p:spPr bwMode="auto">
            <a:xfrm>
              <a:off x="4896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36" name="Line 68"/>
            <p:cNvSpPr>
              <a:spLocks noChangeShapeType="1"/>
            </p:cNvSpPr>
            <p:nvPr/>
          </p:nvSpPr>
          <p:spPr bwMode="auto">
            <a:xfrm flipV="1">
              <a:off x="3744" y="816"/>
              <a:ext cx="0" cy="34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16837" name="Line 69"/>
            <p:cNvSpPr>
              <a:spLocks noChangeShapeType="1"/>
            </p:cNvSpPr>
            <p:nvPr/>
          </p:nvSpPr>
          <p:spPr bwMode="auto">
            <a:xfrm>
              <a:off x="2064" y="768"/>
              <a:ext cx="3456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6838" name="Rectangle 70"/>
          <p:cNvSpPr>
            <a:spLocks noChangeArrowheads="1"/>
          </p:cNvSpPr>
          <p:nvPr/>
        </p:nvSpPr>
        <p:spPr bwMode="auto">
          <a:xfrm>
            <a:off x="3779838" y="641667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1352550" y="152400"/>
            <a:ext cx="609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2 A (s</a:t>
            </a:r>
            <a:r>
              <a:rPr lang="it-IT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incontinencia de safena)</a:t>
            </a:r>
            <a:endParaRPr lang="it-IT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7796" name="Arc 4"/>
          <p:cNvSpPr>
            <a:spLocks/>
          </p:cNvSpPr>
          <p:nvPr/>
        </p:nvSpPr>
        <p:spPr bwMode="auto">
          <a:xfrm>
            <a:off x="400050" y="311308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>
            <a:off x="400050" y="3671888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798" name="Arc 6"/>
          <p:cNvSpPr>
            <a:spLocks/>
          </p:cNvSpPr>
          <p:nvPr/>
        </p:nvSpPr>
        <p:spPr bwMode="auto">
          <a:xfrm>
            <a:off x="1136650" y="1398588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799" name="Arc 7"/>
          <p:cNvSpPr>
            <a:spLocks/>
          </p:cNvSpPr>
          <p:nvPr/>
        </p:nvSpPr>
        <p:spPr bwMode="auto">
          <a:xfrm>
            <a:off x="679450" y="16398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00" name="Rectangle 8"/>
          <p:cNvSpPr>
            <a:spLocks noChangeArrowheads="1"/>
          </p:cNvSpPr>
          <p:nvPr/>
        </p:nvSpPr>
        <p:spPr bwMode="auto">
          <a:xfrm>
            <a:off x="1397000" y="23764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01" name="Line 9"/>
          <p:cNvSpPr>
            <a:spLocks noChangeShapeType="1"/>
          </p:cNvSpPr>
          <p:nvPr/>
        </p:nvSpPr>
        <p:spPr bwMode="auto">
          <a:xfrm flipV="1">
            <a:off x="1143000" y="9032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02" name="Rectangle 10"/>
          <p:cNvSpPr>
            <a:spLocks noChangeArrowheads="1"/>
          </p:cNvSpPr>
          <p:nvPr/>
        </p:nvSpPr>
        <p:spPr bwMode="auto">
          <a:xfrm>
            <a:off x="482600" y="12080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V="1">
            <a:off x="1600200" y="2960688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 flipV="1">
            <a:off x="609600" y="38750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05" name="Freeform 13"/>
          <p:cNvSpPr>
            <a:spLocks/>
          </p:cNvSpPr>
          <p:nvPr/>
        </p:nvSpPr>
        <p:spPr bwMode="auto">
          <a:xfrm>
            <a:off x="1905000" y="2732088"/>
            <a:ext cx="441325" cy="1719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41"/>
              </a:cxn>
              <a:cxn ang="0">
                <a:pos x="41" y="82"/>
              </a:cxn>
              <a:cxn ang="0">
                <a:pos x="68" y="110"/>
              </a:cxn>
              <a:cxn ang="0">
                <a:pos x="151" y="219"/>
              </a:cxn>
              <a:cxn ang="0">
                <a:pos x="192" y="288"/>
              </a:cxn>
              <a:cxn ang="0">
                <a:pos x="233" y="357"/>
              </a:cxn>
              <a:cxn ang="0">
                <a:pos x="260" y="439"/>
              </a:cxn>
              <a:cxn ang="0">
                <a:pos x="274" y="480"/>
              </a:cxn>
              <a:cxn ang="0">
                <a:pos x="247" y="686"/>
              </a:cxn>
              <a:cxn ang="0">
                <a:pos x="192" y="754"/>
              </a:cxn>
              <a:cxn ang="0">
                <a:pos x="178" y="919"/>
              </a:cxn>
              <a:cxn ang="0">
                <a:pos x="13" y="1083"/>
              </a:cxn>
            </a:cxnLst>
            <a:rect l="0" t="0" r="r" b="b"/>
            <a:pathLst>
              <a:path w="278" h="1083">
                <a:moveTo>
                  <a:pt x="0" y="0"/>
                </a:moveTo>
                <a:cubicBezTo>
                  <a:pt x="9" y="14"/>
                  <a:pt x="20" y="26"/>
                  <a:pt x="27" y="41"/>
                </a:cubicBezTo>
                <a:cubicBezTo>
                  <a:pt x="33" y="54"/>
                  <a:pt x="34" y="70"/>
                  <a:pt x="41" y="82"/>
                </a:cubicBezTo>
                <a:cubicBezTo>
                  <a:pt x="48" y="93"/>
                  <a:pt x="60" y="100"/>
                  <a:pt x="68" y="110"/>
                </a:cubicBezTo>
                <a:cubicBezTo>
                  <a:pt x="155" y="227"/>
                  <a:pt x="90" y="160"/>
                  <a:pt x="151" y="219"/>
                </a:cubicBezTo>
                <a:cubicBezTo>
                  <a:pt x="187" y="336"/>
                  <a:pt x="136" y="196"/>
                  <a:pt x="192" y="288"/>
                </a:cubicBezTo>
                <a:cubicBezTo>
                  <a:pt x="248" y="380"/>
                  <a:pt x="159" y="283"/>
                  <a:pt x="233" y="357"/>
                </a:cubicBezTo>
                <a:cubicBezTo>
                  <a:pt x="242" y="384"/>
                  <a:pt x="251" y="412"/>
                  <a:pt x="260" y="439"/>
                </a:cubicBezTo>
                <a:cubicBezTo>
                  <a:pt x="265" y="453"/>
                  <a:pt x="274" y="480"/>
                  <a:pt x="274" y="480"/>
                </a:cubicBezTo>
                <a:cubicBezTo>
                  <a:pt x="268" y="549"/>
                  <a:pt x="278" y="624"/>
                  <a:pt x="247" y="686"/>
                </a:cubicBezTo>
                <a:cubicBezTo>
                  <a:pt x="234" y="712"/>
                  <a:pt x="208" y="730"/>
                  <a:pt x="192" y="754"/>
                </a:cubicBezTo>
                <a:cubicBezTo>
                  <a:pt x="187" y="809"/>
                  <a:pt x="189" y="865"/>
                  <a:pt x="178" y="919"/>
                </a:cubicBezTo>
                <a:cubicBezTo>
                  <a:pt x="166" y="981"/>
                  <a:pt x="59" y="1040"/>
                  <a:pt x="13" y="1083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1873250" y="1957388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07" name="Line 15"/>
          <p:cNvSpPr>
            <a:spLocks noChangeShapeType="1"/>
          </p:cNvSpPr>
          <p:nvPr/>
        </p:nvSpPr>
        <p:spPr bwMode="auto">
          <a:xfrm>
            <a:off x="2133600" y="2808288"/>
            <a:ext cx="3048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08" name="Line 16"/>
          <p:cNvSpPr>
            <a:spLocks noChangeShapeType="1"/>
          </p:cNvSpPr>
          <p:nvPr/>
        </p:nvSpPr>
        <p:spPr bwMode="auto">
          <a:xfrm flipH="1">
            <a:off x="2209800" y="3951288"/>
            <a:ext cx="3048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09" name="Rectangle 17"/>
          <p:cNvSpPr>
            <a:spLocks noChangeArrowheads="1"/>
          </p:cNvSpPr>
          <p:nvPr/>
        </p:nvSpPr>
        <p:spPr bwMode="auto">
          <a:xfrm>
            <a:off x="1981200" y="4713288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4L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10" name="Rectangle 18"/>
          <p:cNvSpPr>
            <a:spLocks noChangeArrowheads="1"/>
          </p:cNvSpPr>
          <p:nvPr/>
        </p:nvSpPr>
        <p:spPr bwMode="auto">
          <a:xfrm>
            <a:off x="152400" y="570388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11" name="Rectangle 19"/>
          <p:cNvSpPr>
            <a:spLocks noChangeArrowheads="1"/>
          </p:cNvSpPr>
          <p:nvPr/>
        </p:nvSpPr>
        <p:spPr bwMode="auto">
          <a:xfrm>
            <a:off x="1125538" y="5719763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4L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12" name="Rectangle 20"/>
          <p:cNvSpPr>
            <a:spLocks noChangeArrowheads="1"/>
          </p:cNvSpPr>
          <p:nvPr/>
        </p:nvSpPr>
        <p:spPr bwMode="auto">
          <a:xfrm>
            <a:off x="2286000" y="570388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13" name="Line 21"/>
          <p:cNvSpPr>
            <a:spLocks noChangeShapeType="1"/>
          </p:cNvSpPr>
          <p:nvPr/>
        </p:nvSpPr>
        <p:spPr bwMode="auto">
          <a:xfrm>
            <a:off x="685800" y="5856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14" name="Line 22"/>
          <p:cNvSpPr>
            <a:spLocks noChangeShapeType="1"/>
          </p:cNvSpPr>
          <p:nvPr/>
        </p:nvSpPr>
        <p:spPr bwMode="auto">
          <a:xfrm>
            <a:off x="1828800" y="5856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16" name="Arc 24"/>
          <p:cNvSpPr>
            <a:spLocks/>
          </p:cNvSpPr>
          <p:nvPr/>
        </p:nvSpPr>
        <p:spPr bwMode="auto">
          <a:xfrm>
            <a:off x="3448050" y="311308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17" name="Line 25"/>
          <p:cNvSpPr>
            <a:spLocks noChangeShapeType="1"/>
          </p:cNvSpPr>
          <p:nvPr/>
        </p:nvSpPr>
        <p:spPr bwMode="auto">
          <a:xfrm>
            <a:off x="3448050" y="3671888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18" name="Arc 26"/>
          <p:cNvSpPr>
            <a:spLocks/>
          </p:cNvSpPr>
          <p:nvPr/>
        </p:nvSpPr>
        <p:spPr bwMode="auto">
          <a:xfrm>
            <a:off x="4184650" y="1398588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19" name="Arc 27"/>
          <p:cNvSpPr>
            <a:spLocks/>
          </p:cNvSpPr>
          <p:nvPr/>
        </p:nvSpPr>
        <p:spPr bwMode="auto">
          <a:xfrm>
            <a:off x="3727450" y="16398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20" name="Rectangle 28"/>
          <p:cNvSpPr>
            <a:spLocks noChangeArrowheads="1"/>
          </p:cNvSpPr>
          <p:nvPr/>
        </p:nvSpPr>
        <p:spPr bwMode="auto">
          <a:xfrm>
            <a:off x="4445000" y="23764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21" name="Line 29"/>
          <p:cNvSpPr>
            <a:spLocks noChangeShapeType="1"/>
          </p:cNvSpPr>
          <p:nvPr/>
        </p:nvSpPr>
        <p:spPr bwMode="auto">
          <a:xfrm flipV="1">
            <a:off x="4191000" y="9032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22" name="Rectangle 30"/>
          <p:cNvSpPr>
            <a:spLocks noChangeArrowheads="1"/>
          </p:cNvSpPr>
          <p:nvPr/>
        </p:nvSpPr>
        <p:spPr bwMode="auto">
          <a:xfrm>
            <a:off x="3530600" y="12080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23" name="Line 31"/>
          <p:cNvSpPr>
            <a:spLocks noChangeShapeType="1"/>
          </p:cNvSpPr>
          <p:nvPr/>
        </p:nvSpPr>
        <p:spPr bwMode="auto">
          <a:xfrm flipV="1">
            <a:off x="5105400" y="2808288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V="1">
            <a:off x="3276600" y="38750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25" name="Line 33"/>
          <p:cNvSpPr>
            <a:spLocks noChangeShapeType="1"/>
          </p:cNvSpPr>
          <p:nvPr/>
        </p:nvSpPr>
        <p:spPr bwMode="auto">
          <a:xfrm>
            <a:off x="4921250" y="1957388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26" name="Line 34"/>
          <p:cNvSpPr>
            <a:spLocks noChangeShapeType="1"/>
          </p:cNvSpPr>
          <p:nvPr/>
        </p:nvSpPr>
        <p:spPr bwMode="auto">
          <a:xfrm flipH="1">
            <a:off x="3733800" y="3417888"/>
            <a:ext cx="9906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27" name="Rectangle 35"/>
          <p:cNvSpPr>
            <a:spLocks noChangeArrowheads="1"/>
          </p:cNvSpPr>
          <p:nvPr/>
        </p:nvSpPr>
        <p:spPr bwMode="auto">
          <a:xfrm>
            <a:off x="4267200" y="4179888"/>
            <a:ext cx="495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4T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28" name="Freeform 36"/>
          <p:cNvSpPr>
            <a:spLocks/>
          </p:cNvSpPr>
          <p:nvPr/>
        </p:nvSpPr>
        <p:spPr bwMode="auto">
          <a:xfrm>
            <a:off x="3462338" y="3603625"/>
            <a:ext cx="1436687" cy="782638"/>
          </a:xfrm>
          <a:custGeom>
            <a:avLst/>
            <a:gdLst/>
            <a:ahLst/>
            <a:cxnLst>
              <a:cxn ang="0">
                <a:pos x="905" y="0"/>
              </a:cxn>
              <a:cxn ang="0">
                <a:pos x="699" y="96"/>
              </a:cxn>
              <a:cxn ang="0">
                <a:pos x="617" y="150"/>
              </a:cxn>
              <a:cxn ang="0">
                <a:pos x="548" y="219"/>
              </a:cxn>
              <a:cxn ang="0">
                <a:pos x="411" y="233"/>
              </a:cxn>
              <a:cxn ang="0">
                <a:pos x="233" y="397"/>
              </a:cxn>
              <a:cxn ang="0">
                <a:pos x="54" y="452"/>
              </a:cxn>
              <a:cxn ang="0">
                <a:pos x="0" y="493"/>
              </a:cxn>
            </a:cxnLst>
            <a:rect l="0" t="0" r="r" b="b"/>
            <a:pathLst>
              <a:path w="905" h="493">
                <a:moveTo>
                  <a:pt x="905" y="0"/>
                </a:moveTo>
                <a:cubicBezTo>
                  <a:pt x="850" y="80"/>
                  <a:pt x="793" y="82"/>
                  <a:pt x="699" y="96"/>
                </a:cubicBezTo>
                <a:cubicBezTo>
                  <a:pt x="672" y="114"/>
                  <a:pt x="644" y="132"/>
                  <a:pt x="617" y="150"/>
                </a:cubicBezTo>
                <a:cubicBezTo>
                  <a:pt x="564" y="185"/>
                  <a:pt x="619" y="203"/>
                  <a:pt x="548" y="219"/>
                </a:cubicBezTo>
                <a:cubicBezTo>
                  <a:pt x="503" y="229"/>
                  <a:pt x="457" y="228"/>
                  <a:pt x="411" y="233"/>
                </a:cubicBezTo>
                <a:cubicBezTo>
                  <a:pt x="324" y="261"/>
                  <a:pt x="291" y="338"/>
                  <a:pt x="233" y="397"/>
                </a:cubicBezTo>
                <a:cubicBezTo>
                  <a:pt x="189" y="442"/>
                  <a:pt x="111" y="442"/>
                  <a:pt x="54" y="452"/>
                </a:cubicBezTo>
                <a:cubicBezTo>
                  <a:pt x="8" y="483"/>
                  <a:pt x="25" y="468"/>
                  <a:pt x="0" y="493"/>
                </a:cubicBezTo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29" name="Rectangle 37"/>
          <p:cNvSpPr>
            <a:spLocks noChangeArrowheads="1"/>
          </p:cNvSpPr>
          <p:nvPr/>
        </p:nvSpPr>
        <p:spPr bwMode="auto">
          <a:xfrm>
            <a:off x="3182938" y="5703888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30" name="Rectangle 38"/>
          <p:cNvSpPr>
            <a:spLocks noChangeArrowheads="1"/>
          </p:cNvSpPr>
          <p:nvPr/>
        </p:nvSpPr>
        <p:spPr bwMode="auto">
          <a:xfrm>
            <a:off x="4173538" y="5719763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4T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31" name="Rectangle 39"/>
          <p:cNvSpPr>
            <a:spLocks noChangeArrowheads="1"/>
          </p:cNvSpPr>
          <p:nvPr/>
        </p:nvSpPr>
        <p:spPr bwMode="auto">
          <a:xfrm>
            <a:off x="5316538" y="5703888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32" name="Line 40"/>
          <p:cNvSpPr>
            <a:spLocks noChangeShapeType="1"/>
          </p:cNvSpPr>
          <p:nvPr/>
        </p:nvSpPr>
        <p:spPr bwMode="auto">
          <a:xfrm>
            <a:off x="3716338" y="5856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>
            <a:off x="4859338" y="5856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35" name="Arc 43"/>
          <p:cNvSpPr>
            <a:spLocks/>
          </p:cNvSpPr>
          <p:nvPr/>
        </p:nvSpPr>
        <p:spPr bwMode="auto">
          <a:xfrm>
            <a:off x="6267450" y="311308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36" name="Line 44"/>
          <p:cNvSpPr>
            <a:spLocks noChangeShapeType="1"/>
          </p:cNvSpPr>
          <p:nvPr/>
        </p:nvSpPr>
        <p:spPr bwMode="auto">
          <a:xfrm>
            <a:off x="6267450" y="3671888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37" name="Arc 45"/>
          <p:cNvSpPr>
            <a:spLocks/>
          </p:cNvSpPr>
          <p:nvPr/>
        </p:nvSpPr>
        <p:spPr bwMode="auto">
          <a:xfrm>
            <a:off x="7004050" y="1398588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38" name="Arc 46"/>
          <p:cNvSpPr>
            <a:spLocks/>
          </p:cNvSpPr>
          <p:nvPr/>
        </p:nvSpPr>
        <p:spPr bwMode="auto">
          <a:xfrm>
            <a:off x="6546850" y="16398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39" name="Rectangle 47"/>
          <p:cNvSpPr>
            <a:spLocks noChangeArrowheads="1"/>
          </p:cNvSpPr>
          <p:nvPr/>
        </p:nvSpPr>
        <p:spPr bwMode="auto">
          <a:xfrm>
            <a:off x="7188200" y="23764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40" name="Line 48"/>
          <p:cNvSpPr>
            <a:spLocks noChangeShapeType="1"/>
          </p:cNvSpPr>
          <p:nvPr/>
        </p:nvSpPr>
        <p:spPr bwMode="auto">
          <a:xfrm flipV="1">
            <a:off x="7010400" y="9032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41" name="Rectangle 49"/>
          <p:cNvSpPr>
            <a:spLocks noChangeArrowheads="1"/>
          </p:cNvSpPr>
          <p:nvPr/>
        </p:nvSpPr>
        <p:spPr bwMode="auto">
          <a:xfrm>
            <a:off x="6350000" y="12080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42" name="Line 50"/>
          <p:cNvSpPr>
            <a:spLocks noChangeShapeType="1"/>
          </p:cNvSpPr>
          <p:nvPr/>
        </p:nvSpPr>
        <p:spPr bwMode="auto">
          <a:xfrm flipV="1">
            <a:off x="7467600" y="2960688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43" name="Line 51"/>
          <p:cNvSpPr>
            <a:spLocks noChangeShapeType="1"/>
          </p:cNvSpPr>
          <p:nvPr/>
        </p:nvSpPr>
        <p:spPr bwMode="auto">
          <a:xfrm flipV="1">
            <a:off x="6477000" y="38750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44" name="Line 52"/>
          <p:cNvSpPr>
            <a:spLocks noChangeShapeType="1"/>
          </p:cNvSpPr>
          <p:nvPr/>
        </p:nvSpPr>
        <p:spPr bwMode="auto">
          <a:xfrm>
            <a:off x="7740650" y="1957388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45" name="Line 53"/>
          <p:cNvSpPr>
            <a:spLocks noChangeShapeType="1"/>
          </p:cNvSpPr>
          <p:nvPr/>
        </p:nvSpPr>
        <p:spPr bwMode="auto">
          <a:xfrm>
            <a:off x="7975600" y="3036888"/>
            <a:ext cx="685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46" name="Rectangle 54"/>
          <p:cNvSpPr>
            <a:spLocks noChangeArrowheads="1"/>
          </p:cNvSpPr>
          <p:nvPr/>
        </p:nvSpPr>
        <p:spPr bwMode="auto">
          <a:xfrm>
            <a:off x="8534400" y="34178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800">
              <a:solidFill>
                <a:schemeClr val="tx2"/>
              </a:solidFill>
            </a:endParaRPr>
          </a:p>
        </p:txBody>
      </p:sp>
      <p:sp>
        <p:nvSpPr>
          <p:cNvPr id="417847" name="Freeform 55"/>
          <p:cNvSpPr>
            <a:spLocks/>
          </p:cNvSpPr>
          <p:nvPr/>
        </p:nvSpPr>
        <p:spPr bwMode="auto">
          <a:xfrm>
            <a:off x="7747000" y="3265488"/>
            <a:ext cx="1001713" cy="1306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8" y="123"/>
              </a:cxn>
              <a:cxn ang="0">
                <a:pos x="206" y="165"/>
              </a:cxn>
              <a:cxn ang="0">
                <a:pos x="220" y="357"/>
              </a:cxn>
              <a:cxn ang="0">
                <a:pos x="480" y="480"/>
              </a:cxn>
              <a:cxn ang="0">
                <a:pos x="535" y="741"/>
              </a:cxn>
              <a:cxn ang="0">
                <a:pos x="631" y="823"/>
              </a:cxn>
            </a:cxnLst>
            <a:rect l="0" t="0" r="r" b="b"/>
            <a:pathLst>
              <a:path w="631" h="823">
                <a:moveTo>
                  <a:pt x="0" y="0"/>
                </a:moveTo>
                <a:cubicBezTo>
                  <a:pt x="29" y="84"/>
                  <a:pt x="94" y="107"/>
                  <a:pt x="178" y="123"/>
                </a:cubicBezTo>
                <a:cubicBezTo>
                  <a:pt x="187" y="137"/>
                  <a:pt x="203" y="148"/>
                  <a:pt x="206" y="165"/>
                </a:cubicBezTo>
                <a:cubicBezTo>
                  <a:pt x="217" y="228"/>
                  <a:pt x="199" y="296"/>
                  <a:pt x="220" y="357"/>
                </a:cubicBezTo>
                <a:cubicBezTo>
                  <a:pt x="260" y="470"/>
                  <a:pt x="392" y="450"/>
                  <a:pt x="480" y="480"/>
                </a:cubicBezTo>
                <a:cubicBezTo>
                  <a:pt x="548" y="546"/>
                  <a:pt x="509" y="657"/>
                  <a:pt x="535" y="741"/>
                </a:cubicBezTo>
                <a:cubicBezTo>
                  <a:pt x="546" y="776"/>
                  <a:pt x="606" y="798"/>
                  <a:pt x="631" y="823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48" name="Oval 56"/>
          <p:cNvSpPr>
            <a:spLocks noChangeArrowheads="1"/>
          </p:cNvSpPr>
          <p:nvPr/>
        </p:nvSpPr>
        <p:spPr bwMode="auto">
          <a:xfrm>
            <a:off x="8724900" y="4471988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7849" name="Rectangle 57"/>
          <p:cNvSpPr>
            <a:spLocks noChangeArrowheads="1"/>
          </p:cNvSpPr>
          <p:nvPr/>
        </p:nvSpPr>
        <p:spPr bwMode="auto">
          <a:xfrm>
            <a:off x="6096000" y="570388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50" name="Rectangle 58"/>
          <p:cNvSpPr>
            <a:spLocks noChangeArrowheads="1"/>
          </p:cNvSpPr>
          <p:nvPr/>
        </p:nvSpPr>
        <p:spPr bwMode="auto">
          <a:xfrm>
            <a:off x="7148513" y="5719763"/>
            <a:ext cx="395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51" name="Rectangle 59"/>
          <p:cNvSpPr>
            <a:spLocks noChangeArrowheads="1"/>
          </p:cNvSpPr>
          <p:nvPr/>
        </p:nvSpPr>
        <p:spPr bwMode="auto">
          <a:xfrm>
            <a:off x="8229600" y="5703888"/>
            <a:ext cx="395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17852" name="Line 60"/>
          <p:cNvSpPr>
            <a:spLocks noChangeShapeType="1"/>
          </p:cNvSpPr>
          <p:nvPr/>
        </p:nvSpPr>
        <p:spPr bwMode="auto">
          <a:xfrm>
            <a:off x="6629400" y="5856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53" name="Line 61"/>
          <p:cNvSpPr>
            <a:spLocks noChangeShapeType="1"/>
          </p:cNvSpPr>
          <p:nvPr/>
        </p:nvSpPr>
        <p:spPr bwMode="auto">
          <a:xfrm>
            <a:off x="7772400" y="5856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54" name="Line 62"/>
          <p:cNvSpPr>
            <a:spLocks noChangeShapeType="1"/>
          </p:cNvSpPr>
          <p:nvPr/>
        </p:nvSpPr>
        <p:spPr bwMode="auto">
          <a:xfrm flipV="1">
            <a:off x="2895600" y="827088"/>
            <a:ext cx="0" cy="541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55" name="Line 63"/>
          <p:cNvSpPr>
            <a:spLocks noChangeShapeType="1"/>
          </p:cNvSpPr>
          <p:nvPr/>
        </p:nvSpPr>
        <p:spPr bwMode="auto">
          <a:xfrm flipV="1">
            <a:off x="5943600" y="827088"/>
            <a:ext cx="0" cy="5410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7856" name="Line 64"/>
          <p:cNvSpPr>
            <a:spLocks noChangeShapeType="1"/>
          </p:cNvSpPr>
          <p:nvPr/>
        </p:nvSpPr>
        <p:spPr bwMode="auto">
          <a:xfrm flipV="1">
            <a:off x="2051050" y="15922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7857" name="Line 65"/>
          <p:cNvSpPr>
            <a:spLocks noChangeShapeType="1"/>
          </p:cNvSpPr>
          <p:nvPr/>
        </p:nvSpPr>
        <p:spPr bwMode="auto">
          <a:xfrm flipV="1">
            <a:off x="5076825" y="180975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7858" name="Line 66"/>
          <p:cNvSpPr>
            <a:spLocks noChangeShapeType="1"/>
          </p:cNvSpPr>
          <p:nvPr/>
        </p:nvSpPr>
        <p:spPr bwMode="auto">
          <a:xfrm flipV="1">
            <a:off x="7885113" y="18081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7859" name="Line 67"/>
          <p:cNvSpPr>
            <a:spLocks noChangeShapeType="1"/>
          </p:cNvSpPr>
          <p:nvPr/>
        </p:nvSpPr>
        <p:spPr bwMode="auto">
          <a:xfrm flipH="1" flipV="1">
            <a:off x="1258888" y="12319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7860" name="Line 68"/>
          <p:cNvSpPr>
            <a:spLocks noChangeShapeType="1"/>
          </p:cNvSpPr>
          <p:nvPr/>
        </p:nvSpPr>
        <p:spPr bwMode="auto">
          <a:xfrm flipH="1" flipV="1">
            <a:off x="4356100" y="12319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7861" name="Line 69"/>
          <p:cNvSpPr>
            <a:spLocks noChangeShapeType="1"/>
          </p:cNvSpPr>
          <p:nvPr/>
        </p:nvSpPr>
        <p:spPr bwMode="auto">
          <a:xfrm flipH="1" flipV="1">
            <a:off x="7164388" y="12319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7862" name="Rectangle 70"/>
          <p:cNvSpPr>
            <a:spLocks noChangeArrowheads="1"/>
          </p:cNvSpPr>
          <p:nvPr/>
        </p:nvSpPr>
        <p:spPr bwMode="auto">
          <a:xfrm>
            <a:off x="3708400" y="62007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 TIPO 2 B (</a:t>
            </a:r>
            <a:r>
              <a:rPr lang="it-IT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 incontinencia de safena proximal sin reentrada sobre safena)</a:t>
            </a:r>
            <a:endParaRPr lang="it-IT" sz="2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8819" name="Line 3"/>
          <p:cNvSpPr>
            <a:spLocks noChangeShapeType="1"/>
          </p:cNvSpPr>
          <p:nvPr/>
        </p:nvSpPr>
        <p:spPr bwMode="auto">
          <a:xfrm flipV="1">
            <a:off x="2895600" y="1038225"/>
            <a:ext cx="0" cy="5486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 flipV="1">
            <a:off x="5943600" y="1038225"/>
            <a:ext cx="0" cy="5486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22" name="Arc 6"/>
          <p:cNvSpPr>
            <a:spLocks/>
          </p:cNvSpPr>
          <p:nvPr/>
        </p:nvSpPr>
        <p:spPr bwMode="auto">
          <a:xfrm>
            <a:off x="400050" y="3400425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400050" y="3959225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24" name="Arc 8"/>
          <p:cNvSpPr>
            <a:spLocks/>
          </p:cNvSpPr>
          <p:nvPr/>
        </p:nvSpPr>
        <p:spPr bwMode="auto">
          <a:xfrm>
            <a:off x="1136650" y="1685925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25" name="Arc 9"/>
          <p:cNvSpPr>
            <a:spLocks/>
          </p:cNvSpPr>
          <p:nvPr/>
        </p:nvSpPr>
        <p:spPr bwMode="auto">
          <a:xfrm>
            <a:off x="679450" y="192722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1238250" y="26638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27" name="Line 11"/>
          <p:cNvSpPr>
            <a:spLocks noChangeShapeType="1"/>
          </p:cNvSpPr>
          <p:nvPr/>
        </p:nvSpPr>
        <p:spPr bwMode="auto">
          <a:xfrm flipV="1">
            <a:off x="1143000" y="119062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304800" y="14954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 flipV="1">
            <a:off x="1600200" y="324802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30" name="Line 14"/>
          <p:cNvSpPr>
            <a:spLocks noChangeShapeType="1"/>
          </p:cNvSpPr>
          <p:nvPr/>
        </p:nvSpPr>
        <p:spPr bwMode="auto">
          <a:xfrm flipV="1">
            <a:off x="539750" y="41624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31" name="Freeform 15"/>
          <p:cNvSpPr>
            <a:spLocks/>
          </p:cNvSpPr>
          <p:nvPr/>
        </p:nvSpPr>
        <p:spPr bwMode="auto">
          <a:xfrm>
            <a:off x="1905000" y="3019425"/>
            <a:ext cx="441325" cy="1719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41"/>
              </a:cxn>
              <a:cxn ang="0">
                <a:pos x="41" y="82"/>
              </a:cxn>
              <a:cxn ang="0">
                <a:pos x="68" y="110"/>
              </a:cxn>
              <a:cxn ang="0">
                <a:pos x="151" y="219"/>
              </a:cxn>
              <a:cxn ang="0">
                <a:pos x="192" y="288"/>
              </a:cxn>
              <a:cxn ang="0">
                <a:pos x="233" y="357"/>
              </a:cxn>
              <a:cxn ang="0">
                <a:pos x="260" y="439"/>
              </a:cxn>
              <a:cxn ang="0">
                <a:pos x="274" y="480"/>
              </a:cxn>
              <a:cxn ang="0">
                <a:pos x="247" y="686"/>
              </a:cxn>
              <a:cxn ang="0">
                <a:pos x="192" y="754"/>
              </a:cxn>
              <a:cxn ang="0">
                <a:pos x="178" y="919"/>
              </a:cxn>
              <a:cxn ang="0">
                <a:pos x="13" y="1083"/>
              </a:cxn>
            </a:cxnLst>
            <a:rect l="0" t="0" r="r" b="b"/>
            <a:pathLst>
              <a:path w="278" h="1083">
                <a:moveTo>
                  <a:pt x="0" y="0"/>
                </a:moveTo>
                <a:cubicBezTo>
                  <a:pt x="9" y="14"/>
                  <a:pt x="20" y="26"/>
                  <a:pt x="27" y="41"/>
                </a:cubicBezTo>
                <a:cubicBezTo>
                  <a:pt x="33" y="54"/>
                  <a:pt x="34" y="70"/>
                  <a:pt x="41" y="82"/>
                </a:cubicBezTo>
                <a:cubicBezTo>
                  <a:pt x="48" y="93"/>
                  <a:pt x="60" y="100"/>
                  <a:pt x="68" y="110"/>
                </a:cubicBezTo>
                <a:cubicBezTo>
                  <a:pt x="155" y="227"/>
                  <a:pt x="90" y="160"/>
                  <a:pt x="151" y="219"/>
                </a:cubicBezTo>
                <a:cubicBezTo>
                  <a:pt x="187" y="336"/>
                  <a:pt x="136" y="196"/>
                  <a:pt x="192" y="288"/>
                </a:cubicBezTo>
                <a:cubicBezTo>
                  <a:pt x="248" y="380"/>
                  <a:pt x="159" y="283"/>
                  <a:pt x="233" y="357"/>
                </a:cubicBezTo>
                <a:cubicBezTo>
                  <a:pt x="242" y="384"/>
                  <a:pt x="251" y="412"/>
                  <a:pt x="260" y="439"/>
                </a:cubicBezTo>
                <a:cubicBezTo>
                  <a:pt x="265" y="453"/>
                  <a:pt x="274" y="480"/>
                  <a:pt x="274" y="480"/>
                </a:cubicBezTo>
                <a:cubicBezTo>
                  <a:pt x="268" y="549"/>
                  <a:pt x="278" y="624"/>
                  <a:pt x="247" y="686"/>
                </a:cubicBezTo>
                <a:cubicBezTo>
                  <a:pt x="234" y="712"/>
                  <a:pt x="208" y="730"/>
                  <a:pt x="192" y="754"/>
                </a:cubicBezTo>
                <a:cubicBezTo>
                  <a:pt x="187" y="809"/>
                  <a:pt x="189" y="865"/>
                  <a:pt x="178" y="919"/>
                </a:cubicBezTo>
                <a:cubicBezTo>
                  <a:pt x="166" y="981"/>
                  <a:pt x="59" y="1040"/>
                  <a:pt x="13" y="1083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32" name="Line 16"/>
          <p:cNvSpPr>
            <a:spLocks noChangeShapeType="1"/>
          </p:cNvSpPr>
          <p:nvPr/>
        </p:nvSpPr>
        <p:spPr bwMode="auto">
          <a:xfrm>
            <a:off x="1873250" y="2244725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>
            <a:off x="2133600" y="3095625"/>
            <a:ext cx="3048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 flipH="1">
            <a:off x="2209800" y="4238625"/>
            <a:ext cx="3048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1981200" y="5000625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4L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152400" y="59912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1143000" y="600710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4L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38" name="Rectangle 22"/>
          <p:cNvSpPr>
            <a:spLocks noChangeArrowheads="1"/>
          </p:cNvSpPr>
          <p:nvPr/>
        </p:nvSpPr>
        <p:spPr bwMode="auto">
          <a:xfrm>
            <a:off x="2286000" y="59912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>
            <a:off x="685800" y="6143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1828800" y="6143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41" name="Line 25"/>
          <p:cNvSpPr>
            <a:spLocks noChangeShapeType="1"/>
          </p:cNvSpPr>
          <p:nvPr/>
        </p:nvSpPr>
        <p:spPr bwMode="auto">
          <a:xfrm flipV="1">
            <a:off x="1905000" y="2257425"/>
            <a:ext cx="0" cy="838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42" name="Arc 26"/>
          <p:cNvSpPr>
            <a:spLocks/>
          </p:cNvSpPr>
          <p:nvPr/>
        </p:nvSpPr>
        <p:spPr bwMode="auto">
          <a:xfrm>
            <a:off x="1371600" y="1724025"/>
            <a:ext cx="5334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44" name="Arc 28"/>
          <p:cNvSpPr>
            <a:spLocks/>
          </p:cNvSpPr>
          <p:nvPr/>
        </p:nvSpPr>
        <p:spPr bwMode="auto">
          <a:xfrm>
            <a:off x="3448050" y="3400425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3448050" y="3959225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46" name="Arc 30"/>
          <p:cNvSpPr>
            <a:spLocks/>
          </p:cNvSpPr>
          <p:nvPr/>
        </p:nvSpPr>
        <p:spPr bwMode="auto">
          <a:xfrm>
            <a:off x="4184650" y="1685925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47" name="Arc 31"/>
          <p:cNvSpPr>
            <a:spLocks/>
          </p:cNvSpPr>
          <p:nvPr/>
        </p:nvSpPr>
        <p:spPr bwMode="auto">
          <a:xfrm>
            <a:off x="3727450" y="192722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48" name="Rectangle 32"/>
          <p:cNvSpPr>
            <a:spLocks noChangeArrowheads="1"/>
          </p:cNvSpPr>
          <p:nvPr/>
        </p:nvSpPr>
        <p:spPr bwMode="auto">
          <a:xfrm>
            <a:off x="4286250" y="26638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49" name="Line 33"/>
          <p:cNvSpPr>
            <a:spLocks noChangeShapeType="1"/>
          </p:cNvSpPr>
          <p:nvPr/>
        </p:nvSpPr>
        <p:spPr bwMode="auto">
          <a:xfrm flipV="1">
            <a:off x="4191000" y="119062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50" name="Rectangle 34"/>
          <p:cNvSpPr>
            <a:spLocks noChangeArrowheads="1"/>
          </p:cNvSpPr>
          <p:nvPr/>
        </p:nvSpPr>
        <p:spPr bwMode="auto">
          <a:xfrm>
            <a:off x="3352800" y="14954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 flipV="1">
            <a:off x="5076825" y="404018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52" name="Line 36"/>
          <p:cNvSpPr>
            <a:spLocks noChangeShapeType="1"/>
          </p:cNvSpPr>
          <p:nvPr/>
        </p:nvSpPr>
        <p:spPr bwMode="auto">
          <a:xfrm flipV="1">
            <a:off x="3276600" y="41624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53" name="Line 37"/>
          <p:cNvSpPr>
            <a:spLocks noChangeShapeType="1"/>
          </p:cNvSpPr>
          <p:nvPr/>
        </p:nvSpPr>
        <p:spPr bwMode="auto">
          <a:xfrm>
            <a:off x="4921250" y="2244725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54" name="Line 38"/>
          <p:cNvSpPr>
            <a:spLocks noChangeShapeType="1"/>
          </p:cNvSpPr>
          <p:nvPr/>
        </p:nvSpPr>
        <p:spPr bwMode="auto">
          <a:xfrm flipH="1">
            <a:off x="3733800" y="3705225"/>
            <a:ext cx="9906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55" name="Rectangle 39"/>
          <p:cNvSpPr>
            <a:spLocks noChangeArrowheads="1"/>
          </p:cNvSpPr>
          <p:nvPr/>
        </p:nvSpPr>
        <p:spPr bwMode="auto">
          <a:xfrm>
            <a:off x="4267200" y="4467225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4T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56" name="Freeform 40"/>
          <p:cNvSpPr>
            <a:spLocks/>
          </p:cNvSpPr>
          <p:nvPr/>
        </p:nvSpPr>
        <p:spPr bwMode="auto">
          <a:xfrm>
            <a:off x="3492500" y="3860800"/>
            <a:ext cx="1436688" cy="720725"/>
          </a:xfrm>
          <a:custGeom>
            <a:avLst/>
            <a:gdLst/>
            <a:ahLst/>
            <a:cxnLst>
              <a:cxn ang="0">
                <a:pos x="905" y="0"/>
              </a:cxn>
              <a:cxn ang="0">
                <a:pos x="699" y="96"/>
              </a:cxn>
              <a:cxn ang="0">
                <a:pos x="617" y="150"/>
              </a:cxn>
              <a:cxn ang="0">
                <a:pos x="548" y="219"/>
              </a:cxn>
              <a:cxn ang="0">
                <a:pos x="411" y="233"/>
              </a:cxn>
              <a:cxn ang="0">
                <a:pos x="233" y="397"/>
              </a:cxn>
              <a:cxn ang="0">
                <a:pos x="54" y="452"/>
              </a:cxn>
              <a:cxn ang="0">
                <a:pos x="0" y="493"/>
              </a:cxn>
            </a:cxnLst>
            <a:rect l="0" t="0" r="r" b="b"/>
            <a:pathLst>
              <a:path w="905" h="493">
                <a:moveTo>
                  <a:pt x="905" y="0"/>
                </a:moveTo>
                <a:cubicBezTo>
                  <a:pt x="850" y="80"/>
                  <a:pt x="793" y="82"/>
                  <a:pt x="699" y="96"/>
                </a:cubicBezTo>
                <a:cubicBezTo>
                  <a:pt x="672" y="114"/>
                  <a:pt x="644" y="132"/>
                  <a:pt x="617" y="150"/>
                </a:cubicBezTo>
                <a:cubicBezTo>
                  <a:pt x="564" y="185"/>
                  <a:pt x="619" y="203"/>
                  <a:pt x="548" y="219"/>
                </a:cubicBezTo>
                <a:cubicBezTo>
                  <a:pt x="503" y="229"/>
                  <a:pt x="457" y="228"/>
                  <a:pt x="411" y="233"/>
                </a:cubicBezTo>
                <a:cubicBezTo>
                  <a:pt x="324" y="261"/>
                  <a:pt x="291" y="338"/>
                  <a:pt x="233" y="397"/>
                </a:cubicBezTo>
                <a:cubicBezTo>
                  <a:pt x="189" y="442"/>
                  <a:pt x="111" y="442"/>
                  <a:pt x="54" y="452"/>
                </a:cubicBezTo>
                <a:cubicBezTo>
                  <a:pt x="8" y="483"/>
                  <a:pt x="25" y="468"/>
                  <a:pt x="0" y="493"/>
                </a:cubicBezTo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57" name="Rectangle 41"/>
          <p:cNvSpPr>
            <a:spLocks noChangeArrowheads="1"/>
          </p:cNvSpPr>
          <p:nvPr/>
        </p:nvSpPr>
        <p:spPr bwMode="auto">
          <a:xfrm>
            <a:off x="3182938" y="59912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58" name="Rectangle 42"/>
          <p:cNvSpPr>
            <a:spLocks noChangeArrowheads="1"/>
          </p:cNvSpPr>
          <p:nvPr/>
        </p:nvSpPr>
        <p:spPr bwMode="auto">
          <a:xfrm>
            <a:off x="4173538" y="600710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4T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59" name="Rectangle 43"/>
          <p:cNvSpPr>
            <a:spLocks noChangeArrowheads="1"/>
          </p:cNvSpPr>
          <p:nvPr/>
        </p:nvSpPr>
        <p:spPr bwMode="auto">
          <a:xfrm>
            <a:off x="5316538" y="59912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716338" y="6143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61" name="Line 45"/>
          <p:cNvSpPr>
            <a:spLocks noChangeShapeType="1"/>
          </p:cNvSpPr>
          <p:nvPr/>
        </p:nvSpPr>
        <p:spPr bwMode="auto">
          <a:xfrm>
            <a:off x="4859338" y="6143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62" name="Arc 46"/>
          <p:cNvSpPr>
            <a:spLocks/>
          </p:cNvSpPr>
          <p:nvPr/>
        </p:nvSpPr>
        <p:spPr bwMode="auto">
          <a:xfrm>
            <a:off x="4419600" y="1724025"/>
            <a:ext cx="5334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 flipV="1">
            <a:off x="4953000" y="2333625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65" name="Arc 49"/>
          <p:cNvSpPr>
            <a:spLocks/>
          </p:cNvSpPr>
          <p:nvPr/>
        </p:nvSpPr>
        <p:spPr bwMode="auto">
          <a:xfrm>
            <a:off x="6267450" y="3400425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>
            <a:off x="6267450" y="3959225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67" name="Arc 51"/>
          <p:cNvSpPr>
            <a:spLocks/>
          </p:cNvSpPr>
          <p:nvPr/>
        </p:nvSpPr>
        <p:spPr bwMode="auto">
          <a:xfrm>
            <a:off x="7004050" y="1685925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68" name="Arc 52"/>
          <p:cNvSpPr>
            <a:spLocks/>
          </p:cNvSpPr>
          <p:nvPr/>
        </p:nvSpPr>
        <p:spPr bwMode="auto">
          <a:xfrm>
            <a:off x="6546850" y="192722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69" name="Rectangle 53"/>
          <p:cNvSpPr>
            <a:spLocks noChangeArrowheads="1"/>
          </p:cNvSpPr>
          <p:nvPr/>
        </p:nvSpPr>
        <p:spPr bwMode="auto">
          <a:xfrm>
            <a:off x="7105650" y="26638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70" name="Line 54"/>
          <p:cNvSpPr>
            <a:spLocks noChangeShapeType="1"/>
          </p:cNvSpPr>
          <p:nvPr/>
        </p:nvSpPr>
        <p:spPr bwMode="auto">
          <a:xfrm flipV="1">
            <a:off x="7010400" y="119062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71" name="Rectangle 55"/>
          <p:cNvSpPr>
            <a:spLocks noChangeArrowheads="1"/>
          </p:cNvSpPr>
          <p:nvPr/>
        </p:nvSpPr>
        <p:spPr bwMode="auto">
          <a:xfrm>
            <a:off x="6172200" y="14954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72" name="Line 56"/>
          <p:cNvSpPr>
            <a:spLocks noChangeShapeType="1"/>
          </p:cNvSpPr>
          <p:nvPr/>
        </p:nvSpPr>
        <p:spPr bwMode="auto">
          <a:xfrm flipV="1">
            <a:off x="7596188" y="375285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73" name="Line 57"/>
          <p:cNvSpPr>
            <a:spLocks noChangeShapeType="1"/>
          </p:cNvSpPr>
          <p:nvPr/>
        </p:nvSpPr>
        <p:spPr bwMode="auto">
          <a:xfrm flipV="1">
            <a:off x="6443663" y="416242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74" name="Line 58"/>
          <p:cNvSpPr>
            <a:spLocks noChangeShapeType="1"/>
          </p:cNvSpPr>
          <p:nvPr/>
        </p:nvSpPr>
        <p:spPr bwMode="auto">
          <a:xfrm>
            <a:off x="7740650" y="2244725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75" name="Line 59"/>
          <p:cNvSpPr>
            <a:spLocks noChangeShapeType="1"/>
          </p:cNvSpPr>
          <p:nvPr/>
        </p:nvSpPr>
        <p:spPr bwMode="auto">
          <a:xfrm>
            <a:off x="8062913" y="3557588"/>
            <a:ext cx="685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76" name="Rectangle 60"/>
          <p:cNvSpPr>
            <a:spLocks noChangeArrowheads="1"/>
          </p:cNvSpPr>
          <p:nvPr/>
        </p:nvSpPr>
        <p:spPr bwMode="auto">
          <a:xfrm>
            <a:off x="8459788" y="36083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8877" name="Freeform 61"/>
          <p:cNvSpPr>
            <a:spLocks/>
          </p:cNvSpPr>
          <p:nvPr/>
        </p:nvSpPr>
        <p:spPr bwMode="auto">
          <a:xfrm>
            <a:off x="7772400" y="3552825"/>
            <a:ext cx="976313" cy="1458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8" y="123"/>
              </a:cxn>
              <a:cxn ang="0">
                <a:pos x="206" y="165"/>
              </a:cxn>
              <a:cxn ang="0">
                <a:pos x="220" y="357"/>
              </a:cxn>
              <a:cxn ang="0">
                <a:pos x="480" y="480"/>
              </a:cxn>
              <a:cxn ang="0">
                <a:pos x="535" y="741"/>
              </a:cxn>
              <a:cxn ang="0">
                <a:pos x="631" y="823"/>
              </a:cxn>
            </a:cxnLst>
            <a:rect l="0" t="0" r="r" b="b"/>
            <a:pathLst>
              <a:path w="631" h="823">
                <a:moveTo>
                  <a:pt x="0" y="0"/>
                </a:moveTo>
                <a:cubicBezTo>
                  <a:pt x="29" y="84"/>
                  <a:pt x="94" y="107"/>
                  <a:pt x="178" y="123"/>
                </a:cubicBezTo>
                <a:cubicBezTo>
                  <a:pt x="187" y="137"/>
                  <a:pt x="203" y="148"/>
                  <a:pt x="206" y="165"/>
                </a:cubicBezTo>
                <a:cubicBezTo>
                  <a:pt x="217" y="228"/>
                  <a:pt x="199" y="296"/>
                  <a:pt x="220" y="357"/>
                </a:cubicBezTo>
                <a:cubicBezTo>
                  <a:pt x="260" y="470"/>
                  <a:pt x="392" y="450"/>
                  <a:pt x="480" y="480"/>
                </a:cubicBezTo>
                <a:cubicBezTo>
                  <a:pt x="548" y="546"/>
                  <a:pt x="509" y="657"/>
                  <a:pt x="535" y="741"/>
                </a:cubicBezTo>
                <a:cubicBezTo>
                  <a:pt x="546" y="776"/>
                  <a:pt x="606" y="798"/>
                  <a:pt x="631" y="823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78" name="Oval 62"/>
          <p:cNvSpPr>
            <a:spLocks noChangeArrowheads="1"/>
          </p:cNvSpPr>
          <p:nvPr/>
        </p:nvSpPr>
        <p:spPr bwMode="auto">
          <a:xfrm>
            <a:off x="8724900" y="4911725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79" name="Rectangle 63"/>
          <p:cNvSpPr>
            <a:spLocks noChangeArrowheads="1"/>
          </p:cNvSpPr>
          <p:nvPr/>
        </p:nvSpPr>
        <p:spPr bwMode="auto">
          <a:xfrm>
            <a:off x="6230938" y="59912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80" name="Rectangle 64"/>
          <p:cNvSpPr>
            <a:spLocks noChangeArrowheads="1"/>
          </p:cNvSpPr>
          <p:nvPr/>
        </p:nvSpPr>
        <p:spPr bwMode="auto">
          <a:xfrm>
            <a:off x="7221538" y="600710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81" name="Rectangle 65"/>
          <p:cNvSpPr>
            <a:spLocks noChangeArrowheads="1"/>
          </p:cNvSpPr>
          <p:nvPr/>
        </p:nvSpPr>
        <p:spPr bwMode="auto">
          <a:xfrm>
            <a:off x="8229600" y="59912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>
            <a:off x="6781800" y="6143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83" name="Line 67"/>
          <p:cNvSpPr>
            <a:spLocks noChangeShapeType="1"/>
          </p:cNvSpPr>
          <p:nvPr/>
        </p:nvSpPr>
        <p:spPr bwMode="auto">
          <a:xfrm>
            <a:off x="7772400" y="6143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84" name="Arc 68"/>
          <p:cNvSpPr>
            <a:spLocks/>
          </p:cNvSpPr>
          <p:nvPr/>
        </p:nvSpPr>
        <p:spPr bwMode="auto">
          <a:xfrm>
            <a:off x="7119938" y="1724025"/>
            <a:ext cx="611187" cy="534988"/>
          </a:xfrm>
          <a:custGeom>
            <a:avLst/>
            <a:gdLst>
              <a:gd name="G0" fmla="+- 885 0 0"/>
              <a:gd name="G1" fmla="+- 21600 0 0"/>
              <a:gd name="G2" fmla="+- 21600 0 0"/>
              <a:gd name="T0" fmla="*/ 0 w 22485"/>
              <a:gd name="T1" fmla="*/ 18 h 21600"/>
              <a:gd name="T2" fmla="*/ 22485 w 22485"/>
              <a:gd name="T3" fmla="*/ 21600 h 21600"/>
              <a:gd name="T4" fmla="*/ 885 w 224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85" h="21600" fill="none" extrusionOk="0">
                <a:moveTo>
                  <a:pt x="0" y="18"/>
                </a:moveTo>
                <a:cubicBezTo>
                  <a:pt x="294" y="6"/>
                  <a:pt x="589" y="-1"/>
                  <a:pt x="885" y="0"/>
                </a:cubicBezTo>
                <a:cubicBezTo>
                  <a:pt x="12814" y="0"/>
                  <a:pt x="22485" y="9670"/>
                  <a:pt x="22485" y="21600"/>
                </a:cubicBezTo>
              </a:path>
              <a:path w="22485" h="21600" stroke="0" extrusionOk="0">
                <a:moveTo>
                  <a:pt x="0" y="18"/>
                </a:moveTo>
                <a:cubicBezTo>
                  <a:pt x="294" y="6"/>
                  <a:pt x="589" y="-1"/>
                  <a:pt x="885" y="0"/>
                </a:cubicBezTo>
                <a:cubicBezTo>
                  <a:pt x="12814" y="0"/>
                  <a:pt x="22485" y="9670"/>
                  <a:pt x="22485" y="21600"/>
                </a:cubicBezTo>
                <a:lnTo>
                  <a:pt x="885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8885" name="Line 69"/>
          <p:cNvSpPr>
            <a:spLocks noChangeShapeType="1"/>
          </p:cNvSpPr>
          <p:nvPr/>
        </p:nvSpPr>
        <p:spPr bwMode="auto">
          <a:xfrm flipV="1">
            <a:off x="7743825" y="2257425"/>
            <a:ext cx="0" cy="13716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8886" name="Line 70"/>
          <p:cNvSpPr>
            <a:spLocks noChangeShapeType="1"/>
          </p:cNvSpPr>
          <p:nvPr/>
        </p:nvSpPr>
        <p:spPr bwMode="auto">
          <a:xfrm flipV="1">
            <a:off x="1403350" y="13747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87" name="Line 71"/>
          <p:cNvSpPr>
            <a:spLocks noChangeShapeType="1"/>
          </p:cNvSpPr>
          <p:nvPr/>
        </p:nvSpPr>
        <p:spPr bwMode="auto">
          <a:xfrm flipV="1">
            <a:off x="4427538" y="1376363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88" name="Line 72"/>
          <p:cNvSpPr>
            <a:spLocks noChangeShapeType="1"/>
          </p:cNvSpPr>
          <p:nvPr/>
        </p:nvSpPr>
        <p:spPr bwMode="auto">
          <a:xfrm flipV="1">
            <a:off x="7164388" y="13747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89" name="Line 73"/>
          <p:cNvSpPr>
            <a:spLocks noChangeShapeType="1"/>
          </p:cNvSpPr>
          <p:nvPr/>
        </p:nvSpPr>
        <p:spPr bwMode="auto">
          <a:xfrm>
            <a:off x="2051050" y="21685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90" name="Line 74"/>
          <p:cNvSpPr>
            <a:spLocks noChangeShapeType="1"/>
          </p:cNvSpPr>
          <p:nvPr/>
        </p:nvSpPr>
        <p:spPr bwMode="auto">
          <a:xfrm>
            <a:off x="5076825" y="238442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91" name="Line 75"/>
          <p:cNvSpPr>
            <a:spLocks noChangeShapeType="1"/>
          </p:cNvSpPr>
          <p:nvPr/>
        </p:nvSpPr>
        <p:spPr bwMode="auto">
          <a:xfrm>
            <a:off x="7885113" y="202406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92" name="Line 76"/>
          <p:cNvSpPr>
            <a:spLocks noChangeShapeType="1"/>
          </p:cNvSpPr>
          <p:nvPr/>
        </p:nvSpPr>
        <p:spPr bwMode="auto">
          <a:xfrm>
            <a:off x="1692275" y="1663700"/>
            <a:ext cx="358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93" name="Line 77"/>
          <p:cNvSpPr>
            <a:spLocks noChangeShapeType="1"/>
          </p:cNvSpPr>
          <p:nvPr/>
        </p:nvSpPr>
        <p:spPr bwMode="auto">
          <a:xfrm>
            <a:off x="4716463" y="1663700"/>
            <a:ext cx="358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94" name="Line 78"/>
          <p:cNvSpPr>
            <a:spLocks noChangeShapeType="1"/>
          </p:cNvSpPr>
          <p:nvPr/>
        </p:nvSpPr>
        <p:spPr bwMode="auto">
          <a:xfrm>
            <a:off x="7451725" y="15922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8895" name="Rectangle 79"/>
          <p:cNvSpPr>
            <a:spLocks noChangeArrowheads="1"/>
          </p:cNvSpPr>
          <p:nvPr/>
        </p:nvSpPr>
        <p:spPr bwMode="auto">
          <a:xfrm>
            <a:off x="3779838" y="634523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2987675" y="59436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3978275" y="59436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4986338" y="594360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3538538" y="609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47" name="Line 7"/>
          <p:cNvSpPr>
            <a:spLocks noChangeShapeType="1"/>
          </p:cNvSpPr>
          <p:nvPr/>
        </p:nvSpPr>
        <p:spPr bwMode="auto">
          <a:xfrm>
            <a:off x="4529138" y="609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49" name="Arc 9"/>
          <p:cNvSpPr>
            <a:spLocks/>
          </p:cNvSpPr>
          <p:nvPr/>
        </p:nvSpPr>
        <p:spPr bwMode="auto">
          <a:xfrm>
            <a:off x="3443288" y="33528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50" name="Line 10"/>
          <p:cNvSpPr>
            <a:spLocks noChangeShapeType="1"/>
          </p:cNvSpPr>
          <p:nvPr/>
        </p:nvSpPr>
        <p:spPr bwMode="auto">
          <a:xfrm>
            <a:off x="3443288" y="3911600"/>
            <a:ext cx="1587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51" name="Arc 11"/>
          <p:cNvSpPr>
            <a:spLocks/>
          </p:cNvSpPr>
          <p:nvPr/>
        </p:nvSpPr>
        <p:spPr bwMode="auto">
          <a:xfrm>
            <a:off x="4179888" y="1638300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52" name="Arc 12"/>
          <p:cNvSpPr>
            <a:spLocks/>
          </p:cNvSpPr>
          <p:nvPr/>
        </p:nvSpPr>
        <p:spPr bwMode="auto">
          <a:xfrm>
            <a:off x="3746500" y="1905000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53" name="Rectangle 13"/>
          <p:cNvSpPr>
            <a:spLocks noChangeArrowheads="1"/>
          </p:cNvSpPr>
          <p:nvPr/>
        </p:nvSpPr>
        <p:spPr bwMode="auto">
          <a:xfrm>
            <a:off x="4281488" y="261620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9854" name="Line 14"/>
          <p:cNvSpPr>
            <a:spLocks noChangeShapeType="1"/>
          </p:cNvSpPr>
          <p:nvPr/>
        </p:nvSpPr>
        <p:spPr bwMode="auto">
          <a:xfrm flipV="1">
            <a:off x="4140200" y="11430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3348038" y="144780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 flipV="1">
            <a:off x="4716463" y="4424363"/>
            <a:ext cx="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57" name="Line 17"/>
          <p:cNvSpPr>
            <a:spLocks noChangeShapeType="1"/>
          </p:cNvSpPr>
          <p:nvPr/>
        </p:nvSpPr>
        <p:spPr bwMode="auto">
          <a:xfrm flipV="1">
            <a:off x="3652838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>
            <a:off x="4916488" y="2197100"/>
            <a:ext cx="1587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5151438" y="3397250"/>
            <a:ext cx="68580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60" name="Rectangle 20"/>
          <p:cNvSpPr>
            <a:spLocks noChangeArrowheads="1"/>
          </p:cNvSpPr>
          <p:nvPr/>
        </p:nvSpPr>
        <p:spPr bwMode="auto">
          <a:xfrm>
            <a:off x="5837238" y="365760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9861" name="Freeform 21"/>
          <p:cNvSpPr>
            <a:spLocks/>
          </p:cNvSpPr>
          <p:nvPr/>
        </p:nvSpPr>
        <p:spPr bwMode="auto">
          <a:xfrm>
            <a:off x="4932363" y="3519488"/>
            <a:ext cx="976312" cy="1458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8" y="123"/>
              </a:cxn>
              <a:cxn ang="0">
                <a:pos x="206" y="165"/>
              </a:cxn>
              <a:cxn ang="0">
                <a:pos x="220" y="357"/>
              </a:cxn>
              <a:cxn ang="0">
                <a:pos x="480" y="480"/>
              </a:cxn>
              <a:cxn ang="0">
                <a:pos x="535" y="741"/>
              </a:cxn>
              <a:cxn ang="0">
                <a:pos x="631" y="823"/>
              </a:cxn>
            </a:cxnLst>
            <a:rect l="0" t="0" r="r" b="b"/>
            <a:pathLst>
              <a:path w="631" h="823">
                <a:moveTo>
                  <a:pt x="0" y="0"/>
                </a:moveTo>
                <a:cubicBezTo>
                  <a:pt x="29" y="84"/>
                  <a:pt x="94" y="107"/>
                  <a:pt x="178" y="123"/>
                </a:cubicBezTo>
                <a:cubicBezTo>
                  <a:pt x="187" y="137"/>
                  <a:pt x="203" y="148"/>
                  <a:pt x="206" y="165"/>
                </a:cubicBezTo>
                <a:cubicBezTo>
                  <a:pt x="217" y="228"/>
                  <a:pt x="199" y="296"/>
                  <a:pt x="220" y="357"/>
                </a:cubicBezTo>
                <a:cubicBezTo>
                  <a:pt x="260" y="470"/>
                  <a:pt x="392" y="450"/>
                  <a:pt x="480" y="480"/>
                </a:cubicBezTo>
                <a:cubicBezTo>
                  <a:pt x="548" y="546"/>
                  <a:pt x="509" y="657"/>
                  <a:pt x="535" y="741"/>
                </a:cubicBezTo>
                <a:cubicBezTo>
                  <a:pt x="546" y="776"/>
                  <a:pt x="606" y="798"/>
                  <a:pt x="631" y="823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62" name="Oval 22"/>
          <p:cNvSpPr>
            <a:spLocks noChangeArrowheads="1"/>
          </p:cNvSpPr>
          <p:nvPr/>
        </p:nvSpPr>
        <p:spPr bwMode="auto">
          <a:xfrm>
            <a:off x="5900738" y="4864100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63" name="Arc 23"/>
          <p:cNvSpPr>
            <a:spLocks/>
          </p:cNvSpPr>
          <p:nvPr/>
        </p:nvSpPr>
        <p:spPr bwMode="auto">
          <a:xfrm>
            <a:off x="4321175" y="1689100"/>
            <a:ext cx="611188" cy="534988"/>
          </a:xfrm>
          <a:custGeom>
            <a:avLst/>
            <a:gdLst>
              <a:gd name="G0" fmla="+- 885 0 0"/>
              <a:gd name="G1" fmla="+- 21600 0 0"/>
              <a:gd name="G2" fmla="+- 21600 0 0"/>
              <a:gd name="T0" fmla="*/ 0 w 22485"/>
              <a:gd name="T1" fmla="*/ 18 h 21600"/>
              <a:gd name="T2" fmla="*/ 22485 w 22485"/>
              <a:gd name="T3" fmla="*/ 21600 h 21600"/>
              <a:gd name="T4" fmla="*/ 885 w 224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85" h="21600" fill="none" extrusionOk="0">
                <a:moveTo>
                  <a:pt x="0" y="18"/>
                </a:moveTo>
                <a:cubicBezTo>
                  <a:pt x="294" y="6"/>
                  <a:pt x="589" y="-1"/>
                  <a:pt x="885" y="0"/>
                </a:cubicBezTo>
                <a:cubicBezTo>
                  <a:pt x="12814" y="0"/>
                  <a:pt x="22485" y="9670"/>
                  <a:pt x="22485" y="21600"/>
                </a:cubicBezTo>
              </a:path>
              <a:path w="22485" h="21600" stroke="0" extrusionOk="0">
                <a:moveTo>
                  <a:pt x="0" y="18"/>
                </a:moveTo>
                <a:cubicBezTo>
                  <a:pt x="294" y="6"/>
                  <a:pt x="589" y="-1"/>
                  <a:pt x="885" y="0"/>
                </a:cubicBezTo>
                <a:cubicBezTo>
                  <a:pt x="12814" y="0"/>
                  <a:pt x="22485" y="9670"/>
                  <a:pt x="22485" y="21600"/>
                </a:cubicBezTo>
                <a:lnTo>
                  <a:pt x="885" y="2160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64" name="Line 24"/>
          <p:cNvSpPr>
            <a:spLocks noChangeShapeType="1"/>
          </p:cNvSpPr>
          <p:nvPr/>
        </p:nvSpPr>
        <p:spPr bwMode="auto">
          <a:xfrm flipV="1">
            <a:off x="4932363" y="2224088"/>
            <a:ext cx="0" cy="1981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9865" name="Oval 25"/>
          <p:cNvSpPr>
            <a:spLocks noChangeArrowheads="1"/>
          </p:cNvSpPr>
          <p:nvPr/>
        </p:nvSpPr>
        <p:spPr bwMode="auto">
          <a:xfrm>
            <a:off x="4838700" y="4114800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9866" name="Rectangle 26"/>
          <p:cNvSpPr>
            <a:spLocks noChangeArrowheads="1"/>
          </p:cNvSpPr>
          <p:nvPr/>
        </p:nvSpPr>
        <p:spPr bwMode="auto">
          <a:xfrm>
            <a:off x="107950" y="228600"/>
            <a:ext cx="891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 TIPO 2 C (</a:t>
            </a:r>
            <a:r>
              <a:rPr lang="it-IT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  incontinencia safeniana proximal y reentrada sobre safena)</a:t>
            </a:r>
            <a:endParaRPr lang="it-IT" sz="20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4356100" y="121602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>
            <a:off x="4500563" y="1503363"/>
            <a:ext cx="431800" cy="2889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>
            <a:off x="5076825" y="2295525"/>
            <a:ext cx="0" cy="10080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19888" name="Rectangle 48"/>
          <p:cNvSpPr>
            <a:spLocks noChangeArrowheads="1"/>
          </p:cNvSpPr>
          <p:nvPr/>
        </p:nvSpPr>
        <p:spPr bwMode="auto">
          <a:xfrm>
            <a:off x="3708400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2895600" y="381000"/>
            <a:ext cx="2919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 TIPO 1+2</a:t>
            </a:r>
          </a:p>
        </p:txBody>
      </p:sp>
      <p:sp>
        <p:nvSpPr>
          <p:cNvPr id="420868" name="Arc 4"/>
          <p:cNvSpPr>
            <a:spLocks/>
          </p:cNvSpPr>
          <p:nvPr/>
        </p:nvSpPr>
        <p:spPr bwMode="auto">
          <a:xfrm>
            <a:off x="3740150" y="346551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>
            <a:off x="3740150" y="3976688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5191125" y="2300288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71" name="Arc 7"/>
          <p:cNvSpPr>
            <a:spLocks/>
          </p:cNvSpPr>
          <p:nvPr/>
        </p:nvSpPr>
        <p:spPr bwMode="auto">
          <a:xfrm>
            <a:off x="4016375" y="206692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72" name="Arc 8"/>
          <p:cNvSpPr>
            <a:spLocks/>
          </p:cNvSpPr>
          <p:nvPr/>
        </p:nvSpPr>
        <p:spPr bwMode="auto">
          <a:xfrm>
            <a:off x="4498975" y="1781175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73" name="Oval 9"/>
          <p:cNvSpPr>
            <a:spLocks noChangeArrowheads="1"/>
          </p:cNvSpPr>
          <p:nvPr/>
        </p:nvSpPr>
        <p:spPr bwMode="auto">
          <a:xfrm>
            <a:off x="5114925" y="4833938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74" name="Line 10"/>
          <p:cNvSpPr>
            <a:spLocks noChangeShapeType="1"/>
          </p:cNvSpPr>
          <p:nvPr/>
        </p:nvSpPr>
        <p:spPr bwMode="auto">
          <a:xfrm>
            <a:off x="5191125" y="3900488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V="1">
            <a:off x="4459288" y="12334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4733925" y="153828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>
            <a:off x="5419725" y="2224088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78" name="Line 14"/>
          <p:cNvSpPr>
            <a:spLocks noChangeShapeType="1"/>
          </p:cNvSpPr>
          <p:nvPr/>
        </p:nvSpPr>
        <p:spPr bwMode="auto">
          <a:xfrm>
            <a:off x="5343525" y="4191000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V="1">
            <a:off x="3971925" y="42052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 flipV="1">
            <a:off x="5343525" y="51196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4600575" y="2757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0882" name="Rectangle 18"/>
          <p:cNvSpPr>
            <a:spLocks noChangeArrowheads="1"/>
          </p:cNvSpPr>
          <p:nvPr/>
        </p:nvSpPr>
        <p:spPr bwMode="auto">
          <a:xfrm>
            <a:off x="3779838" y="16906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0883" name="Rectangle 19"/>
          <p:cNvSpPr>
            <a:spLocks noChangeArrowheads="1"/>
          </p:cNvSpPr>
          <p:nvPr/>
        </p:nvSpPr>
        <p:spPr bwMode="auto">
          <a:xfrm>
            <a:off x="6257925" y="42052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0884" name="Freeform 20"/>
          <p:cNvSpPr>
            <a:spLocks/>
          </p:cNvSpPr>
          <p:nvPr/>
        </p:nvSpPr>
        <p:spPr bwMode="auto">
          <a:xfrm>
            <a:off x="5187950" y="3846513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85" name="Oval 21"/>
          <p:cNvSpPr>
            <a:spLocks noChangeArrowheads="1"/>
          </p:cNvSpPr>
          <p:nvPr/>
        </p:nvSpPr>
        <p:spPr bwMode="auto">
          <a:xfrm>
            <a:off x="6562725" y="539115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5180013" y="2300288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0887" name="Line 23"/>
          <p:cNvSpPr>
            <a:spLocks noChangeShapeType="1"/>
          </p:cNvSpPr>
          <p:nvPr/>
        </p:nvSpPr>
        <p:spPr bwMode="auto">
          <a:xfrm>
            <a:off x="5648325" y="374808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0890" name="Rectangle 26"/>
          <p:cNvSpPr>
            <a:spLocks noChangeArrowheads="1"/>
          </p:cNvSpPr>
          <p:nvPr/>
        </p:nvSpPr>
        <p:spPr bwMode="auto">
          <a:xfrm>
            <a:off x="3990975" y="59848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3165475" y="381000"/>
            <a:ext cx="2919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 TIPO 2+1</a:t>
            </a:r>
          </a:p>
        </p:txBody>
      </p:sp>
      <p:sp>
        <p:nvSpPr>
          <p:cNvPr id="447491" name="Arc 3"/>
          <p:cNvSpPr>
            <a:spLocks/>
          </p:cNvSpPr>
          <p:nvPr/>
        </p:nvSpPr>
        <p:spPr bwMode="auto">
          <a:xfrm>
            <a:off x="3740150" y="3465513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492" name="Line 4"/>
          <p:cNvSpPr>
            <a:spLocks noChangeShapeType="1"/>
          </p:cNvSpPr>
          <p:nvPr/>
        </p:nvSpPr>
        <p:spPr bwMode="auto">
          <a:xfrm>
            <a:off x="3740150" y="3976688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493" name="Line 5"/>
          <p:cNvSpPr>
            <a:spLocks noChangeShapeType="1"/>
          </p:cNvSpPr>
          <p:nvPr/>
        </p:nvSpPr>
        <p:spPr bwMode="auto">
          <a:xfrm>
            <a:off x="5191125" y="2300288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494" name="Arc 6"/>
          <p:cNvSpPr>
            <a:spLocks/>
          </p:cNvSpPr>
          <p:nvPr/>
        </p:nvSpPr>
        <p:spPr bwMode="auto">
          <a:xfrm>
            <a:off x="4016375" y="206692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495" name="Arc 7"/>
          <p:cNvSpPr>
            <a:spLocks/>
          </p:cNvSpPr>
          <p:nvPr/>
        </p:nvSpPr>
        <p:spPr bwMode="auto">
          <a:xfrm>
            <a:off x="4498975" y="1781175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5114925" y="4833938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5191125" y="3900488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4459288" y="123348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>
            <a:off x="4733925" y="153828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5419725" y="2224088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>
            <a:off x="5343525" y="4191000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V="1">
            <a:off x="3971925" y="42052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343525" y="51196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504" name="Rectangle 16"/>
          <p:cNvSpPr>
            <a:spLocks noChangeArrowheads="1"/>
          </p:cNvSpPr>
          <p:nvPr/>
        </p:nvSpPr>
        <p:spPr bwMode="auto">
          <a:xfrm>
            <a:off x="4600575" y="2757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7505" name="Rectangle 17"/>
          <p:cNvSpPr>
            <a:spLocks noChangeArrowheads="1"/>
          </p:cNvSpPr>
          <p:nvPr/>
        </p:nvSpPr>
        <p:spPr bwMode="auto">
          <a:xfrm>
            <a:off x="3779838" y="16906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7506" name="Rectangle 18"/>
          <p:cNvSpPr>
            <a:spLocks noChangeArrowheads="1"/>
          </p:cNvSpPr>
          <p:nvPr/>
        </p:nvSpPr>
        <p:spPr bwMode="auto">
          <a:xfrm>
            <a:off x="6257925" y="42052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7507" name="Freeform 19"/>
          <p:cNvSpPr>
            <a:spLocks/>
          </p:cNvSpPr>
          <p:nvPr/>
        </p:nvSpPr>
        <p:spPr bwMode="auto">
          <a:xfrm>
            <a:off x="5187950" y="3846513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6562725" y="539115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509" name="Line 21"/>
          <p:cNvSpPr>
            <a:spLocks noChangeShapeType="1"/>
          </p:cNvSpPr>
          <p:nvPr/>
        </p:nvSpPr>
        <p:spPr bwMode="auto">
          <a:xfrm>
            <a:off x="5180013" y="2300288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7510" name="Line 22"/>
          <p:cNvSpPr>
            <a:spLocks noChangeShapeType="1"/>
          </p:cNvSpPr>
          <p:nvPr/>
        </p:nvSpPr>
        <p:spPr bwMode="auto">
          <a:xfrm>
            <a:off x="5648325" y="3748088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7511" name="Rectangle 23"/>
          <p:cNvSpPr>
            <a:spLocks noChangeArrowheads="1"/>
          </p:cNvSpPr>
          <p:nvPr/>
        </p:nvSpPr>
        <p:spPr bwMode="auto">
          <a:xfrm>
            <a:off x="3990975" y="59848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1_59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6804025" y="2633663"/>
            <a:ext cx="2339975" cy="2163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Gradiente de presión hidrostática FRACCIONADO  en tobillo</a:t>
            </a:r>
          </a:p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grpSp>
        <p:nvGrpSpPr>
          <p:cNvPr id="52322" name="Group 98"/>
          <p:cNvGrpSpPr>
            <a:grpSpLocks/>
          </p:cNvGrpSpPr>
          <p:nvPr/>
        </p:nvGrpSpPr>
        <p:grpSpPr bwMode="auto">
          <a:xfrm>
            <a:off x="900113" y="2098675"/>
            <a:ext cx="6477000" cy="3490913"/>
            <a:chOff x="567" y="1095"/>
            <a:chExt cx="4080" cy="2199"/>
          </a:xfrm>
        </p:grpSpPr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567" y="3063"/>
              <a:ext cx="40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>
              <a:off x="3631" y="2967"/>
              <a:ext cx="6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h2</a:t>
              </a:r>
              <a:r>
                <a:rPr lang="fr-FR" sz="2400">
                  <a:solidFill>
                    <a:schemeClr val="tx1"/>
                  </a:solidFill>
                </a:rPr>
                <a:t> </a:t>
              </a:r>
              <a:r>
                <a:rPr lang="fr-FR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 g</a:t>
              </a:r>
            </a:p>
          </p:txBody>
        </p:sp>
        <p:sp>
          <p:nvSpPr>
            <p:cNvPr id="52248" name="AutoShape 24"/>
            <p:cNvSpPr>
              <a:spLocks noChangeArrowheads="1"/>
            </p:cNvSpPr>
            <p:nvPr/>
          </p:nvSpPr>
          <p:spPr bwMode="auto">
            <a:xfrm rot="5400000">
              <a:off x="3135" y="1551"/>
              <a:ext cx="1104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1" name="Text Box 27"/>
            <p:cNvSpPr txBox="1">
              <a:spLocks noChangeArrowheads="1"/>
            </p:cNvSpPr>
            <p:nvPr/>
          </p:nvSpPr>
          <p:spPr bwMode="auto">
            <a:xfrm>
              <a:off x="3343" y="1431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h1</a:t>
              </a:r>
            </a:p>
          </p:txBody>
        </p:sp>
        <p:sp>
          <p:nvSpPr>
            <p:cNvPr id="52254" name="AutoShape 30"/>
            <p:cNvSpPr>
              <a:spLocks noChangeArrowheads="1"/>
            </p:cNvSpPr>
            <p:nvPr/>
          </p:nvSpPr>
          <p:spPr bwMode="auto">
            <a:xfrm rot="5400000">
              <a:off x="3279" y="2511"/>
              <a:ext cx="81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5" name="Text Box 31"/>
            <p:cNvSpPr txBox="1">
              <a:spLocks noChangeArrowheads="1"/>
            </p:cNvSpPr>
            <p:nvPr/>
          </p:nvSpPr>
          <p:spPr bwMode="auto">
            <a:xfrm>
              <a:off x="3351" y="2208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h2</a:t>
              </a:r>
            </a:p>
          </p:txBody>
        </p:sp>
        <p:grpSp>
          <p:nvGrpSpPr>
            <p:cNvPr id="52256" name="Group 32"/>
            <p:cNvGrpSpPr>
              <a:grpSpLocks/>
            </p:cNvGrpSpPr>
            <p:nvPr/>
          </p:nvGrpSpPr>
          <p:grpSpPr bwMode="auto">
            <a:xfrm>
              <a:off x="2199" y="1095"/>
              <a:ext cx="1097" cy="1968"/>
              <a:chOff x="1543" y="1152"/>
              <a:chExt cx="1097" cy="1968"/>
            </a:xfrm>
          </p:grpSpPr>
          <p:sp>
            <p:nvSpPr>
              <p:cNvPr id="52257" name="Oval 33"/>
              <p:cNvSpPr>
                <a:spLocks noChangeArrowheads="1"/>
              </p:cNvSpPr>
              <p:nvPr/>
            </p:nvSpPr>
            <p:spPr bwMode="auto">
              <a:xfrm>
                <a:off x="2092" y="1229"/>
                <a:ext cx="116" cy="6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52258" name="Group 34"/>
              <p:cNvGrpSpPr>
                <a:grpSpLocks/>
              </p:cNvGrpSpPr>
              <p:nvPr/>
            </p:nvGrpSpPr>
            <p:grpSpPr bwMode="auto">
              <a:xfrm>
                <a:off x="1659" y="1607"/>
                <a:ext cx="311" cy="793"/>
                <a:chOff x="1659" y="1607"/>
                <a:chExt cx="311" cy="793"/>
              </a:xfrm>
            </p:grpSpPr>
            <p:sp>
              <p:nvSpPr>
                <p:cNvPr id="52259" name="Oval 35"/>
                <p:cNvSpPr>
                  <a:spLocks noChangeArrowheads="1"/>
                </p:cNvSpPr>
                <p:nvPr/>
              </p:nvSpPr>
              <p:spPr bwMode="auto">
                <a:xfrm>
                  <a:off x="1811" y="1607"/>
                  <a:ext cx="159" cy="1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60" name="Oval 36"/>
                <p:cNvSpPr>
                  <a:spLocks noChangeArrowheads="1"/>
                </p:cNvSpPr>
                <p:nvPr/>
              </p:nvSpPr>
              <p:spPr bwMode="auto">
                <a:xfrm rot="2400000">
                  <a:off x="1739" y="1622"/>
                  <a:ext cx="115" cy="37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61" name="Oval 37"/>
                <p:cNvSpPr>
                  <a:spLocks noChangeArrowheads="1"/>
                </p:cNvSpPr>
                <p:nvPr/>
              </p:nvSpPr>
              <p:spPr bwMode="auto">
                <a:xfrm>
                  <a:off x="1659" y="1902"/>
                  <a:ext cx="85" cy="3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62" name="Oval 38"/>
                <p:cNvSpPr>
                  <a:spLocks noChangeArrowheads="1"/>
                </p:cNvSpPr>
                <p:nvPr/>
              </p:nvSpPr>
              <p:spPr bwMode="auto">
                <a:xfrm>
                  <a:off x="1686" y="2210"/>
                  <a:ext cx="31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2263" name="Group 39"/>
              <p:cNvGrpSpPr>
                <a:grpSpLocks/>
              </p:cNvGrpSpPr>
              <p:nvPr/>
            </p:nvGrpSpPr>
            <p:grpSpPr bwMode="auto">
              <a:xfrm>
                <a:off x="1920" y="2112"/>
                <a:ext cx="418" cy="958"/>
                <a:chOff x="2078" y="2145"/>
                <a:chExt cx="418" cy="958"/>
              </a:xfrm>
            </p:grpSpPr>
            <p:sp>
              <p:nvSpPr>
                <p:cNvPr id="52264" name="Oval 40"/>
                <p:cNvSpPr>
                  <a:spLocks noChangeArrowheads="1"/>
                </p:cNvSpPr>
                <p:nvPr/>
              </p:nvSpPr>
              <p:spPr bwMode="auto">
                <a:xfrm rot="20220000" flipH="1">
                  <a:off x="2078" y="2145"/>
                  <a:ext cx="186" cy="6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65" name="Oval 41"/>
                <p:cNvSpPr>
                  <a:spLocks noChangeArrowheads="1"/>
                </p:cNvSpPr>
                <p:nvPr/>
              </p:nvSpPr>
              <p:spPr bwMode="auto">
                <a:xfrm>
                  <a:off x="2185" y="2682"/>
                  <a:ext cx="148" cy="40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66" name="Oval 42"/>
                <p:cNvSpPr>
                  <a:spLocks noChangeArrowheads="1"/>
                </p:cNvSpPr>
                <p:nvPr/>
              </p:nvSpPr>
              <p:spPr bwMode="auto">
                <a:xfrm>
                  <a:off x="2233" y="3014"/>
                  <a:ext cx="263" cy="8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67" name="Oval 43"/>
                <p:cNvSpPr>
                  <a:spLocks noChangeArrowheads="1"/>
                </p:cNvSpPr>
                <p:nvPr/>
              </p:nvSpPr>
              <p:spPr bwMode="auto">
                <a:xfrm>
                  <a:off x="2253" y="2637"/>
                  <a:ext cx="7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52268" name="Oval 44"/>
              <p:cNvSpPr>
                <a:spLocks noChangeArrowheads="1"/>
              </p:cNvSpPr>
              <p:nvPr/>
            </p:nvSpPr>
            <p:spPr bwMode="auto">
              <a:xfrm>
                <a:off x="1834" y="1551"/>
                <a:ext cx="378" cy="70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69" name="Rectangle 45"/>
              <p:cNvSpPr>
                <a:spLocks noChangeArrowheads="1"/>
              </p:cNvSpPr>
              <p:nvPr/>
            </p:nvSpPr>
            <p:spPr bwMode="auto">
              <a:xfrm>
                <a:off x="1965" y="1430"/>
                <a:ext cx="91" cy="16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70" name="Oval 46"/>
              <p:cNvSpPr>
                <a:spLocks noChangeArrowheads="1"/>
              </p:cNvSpPr>
              <p:nvPr/>
            </p:nvSpPr>
            <p:spPr bwMode="auto">
              <a:xfrm>
                <a:off x="1896" y="1152"/>
                <a:ext cx="231" cy="326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52271" name="Group 47"/>
              <p:cNvGrpSpPr>
                <a:grpSpLocks/>
              </p:cNvGrpSpPr>
              <p:nvPr/>
            </p:nvGrpSpPr>
            <p:grpSpPr bwMode="auto">
              <a:xfrm rot="-323546">
                <a:off x="1543" y="2140"/>
                <a:ext cx="521" cy="980"/>
                <a:chOff x="1447" y="2112"/>
                <a:chExt cx="521" cy="980"/>
              </a:xfrm>
            </p:grpSpPr>
            <p:sp>
              <p:nvSpPr>
                <p:cNvPr id="52272" name="Oval 48"/>
                <p:cNvSpPr>
                  <a:spLocks noChangeArrowheads="1"/>
                </p:cNvSpPr>
                <p:nvPr/>
              </p:nvSpPr>
              <p:spPr bwMode="auto">
                <a:xfrm rot="1740000" flipH="1">
                  <a:off x="1799" y="2112"/>
                  <a:ext cx="169" cy="60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73" name="Oval 49"/>
                <p:cNvSpPr>
                  <a:spLocks noChangeArrowheads="1"/>
                </p:cNvSpPr>
                <p:nvPr/>
              </p:nvSpPr>
              <p:spPr bwMode="auto">
                <a:xfrm rot="3120000">
                  <a:off x="1527" y="2563"/>
                  <a:ext cx="177" cy="3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74" name="Oval 50"/>
                <p:cNvSpPr>
                  <a:spLocks noChangeArrowheads="1"/>
                </p:cNvSpPr>
                <p:nvPr/>
              </p:nvSpPr>
              <p:spPr bwMode="auto">
                <a:xfrm rot="3120000">
                  <a:off x="1378" y="2895"/>
                  <a:ext cx="316" cy="7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75" name="Oval 51"/>
                <p:cNvSpPr>
                  <a:spLocks noChangeArrowheads="1"/>
                </p:cNvSpPr>
                <p:nvPr/>
              </p:nvSpPr>
              <p:spPr bwMode="auto">
                <a:xfrm rot="3120000">
                  <a:off x="1677" y="2581"/>
                  <a:ext cx="91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2276" name="Group 52"/>
              <p:cNvGrpSpPr>
                <a:grpSpLocks/>
              </p:cNvGrpSpPr>
              <p:nvPr/>
            </p:nvGrpSpPr>
            <p:grpSpPr bwMode="auto">
              <a:xfrm>
                <a:off x="1990" y="1575"/>
                <a:ext cx="650" cy="342"/>
                <a:chOff x="1990" y="1575"/>
                <a:chExt cx="650" cy="342"/>
              </a:xfrm>
            </p:grpSpPr>
            <p:sp>
              <p:nvSpPr>
                <p:cNvPr id="52277" name="Oval 53"/>
                <p:cNvSpPr>
                  <a:spLocks noChangeArrowheads="1"/>
                </p:cNvSpPr>
                <p:nvPr/>
              </p:nvSpPr>
              <p:spPr bwMode="auto">
                <a:xfrm>
                  <a:off x="1990" y="1575"/>
                  <a:ext cx="156" cy="2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78" name="Oval 54"/>
                <p:cNvSpPr>
                  <a:spLocks noChangeArrowheads="1"/>
                </p:cNvSpPr>
                <p:nvPr/>
              </p:nvSpPr>
              <p:spPr bwMode="auto">
                <a:xfrm rot="18600000">
                  <a:off x="2108" y="1630"/>
                  <a:ext cx="127" cy="30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79" name="Oval 55"/>
                <p:cNvSpPr>
                  <a:spLocks noChangeArrowheads="1"/>
                </p:cNvSpPr>
                <p:nvPr/>
              </p:nvSpPr>
              <p:spPr bwMode="auto">
                <a:xfrm>
                  <a:off x="2203" y="1817"/>
                  <a:ext cx="294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80" name="Oval 56"/>
                <p:cNvSpPr>
                  <a:spLocks noChangeArrowheads="1"/>
                </p:cNvSpPr>
                <p:nvPr/>
              </p:nvSpPr>
              <p:spPr bwMode="auto">
                <a:xfrm>
                  <a:off x="2481" y="1850"/>
                  <a:ext cx="159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52281" name="Group 57"/>
            <p:cNvGrpSpPr>
              <a:grpSpLocks/>
            </p:cNvGrpSpPr>
            <p:nvPr/>
          </p:nvGrpSpPr>
          <p:grpSpPr bwMode="auto">
            <a:xfrm>
              <a:off x="1431" y="1575"/>
              <a:ext cx="610" cy="1488"/>
              <a:chOff x="3606" y="1099"/>
              <a:chExt cx="610" cy="1488"/>
            </a:xfrm>
          </p:grpSpPr>
          <p:sp>
            <p:nvSpPr>
              <p:cNvPr id="52282" name="Oval 58"/>
              <p:cNvSpPr>
                <a:spLocks noChangeArrowheads="1"/>
              </p:cNvSpPr>
              <p:nvPr/>
            </p:nvSpPr>
            <p:spPr bwMode="auto">
              <a:xfrm>
                <a:off x="3788" y="1602"/>
                <a:ext cx="251" cy="496"/>
              </a:xfrm>
              <a:prstGeom prst="ellipse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3" name="Rectangle 59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796" y="2026"/>
                <a:ext cx="249" cy="514"/>
              </a:xfrm>
              <a:prstGeom prst="rect">
                <a:avLst/>
              </a:prstGeom>
              <a:pattFill prst="wdUpDiag">
                <a:fgClr>
                  <a:srgbClr val="FF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4" name="Rectangle 60"/>
              <p:cNvSpPr>
                <a:spLocks noChangeArrowheads="1"/>
              </p:cNvSpPr>
              <p:nvPr/>
            </p:nvSpPr>
            <p:spPr bwMode="auto">
              <a:xfrm>
                <a:off x="3814" y="2026"/>
                <a:ext cx="213" cy="496"/>
              </a:xfrm>
              <a:prstGeom prst="rect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5" name="AutoShape 61"/>
              <p:cNvSpPr>
                <a:spLocks noChangeArrowheads="1"/>
              </p:cNvSpPr>
              <p:nvPr/>
            </p:nvSpPr>
            <p:spPr bwMode="auto">
              <a:xfrm rot="5400000" flipV="1">
                <a:off x="3799" y="2185"/>
                <a:ext cx="143" cy="94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6" name="AutoShape 62"/>
              <p:cNvSpPr>
                <a:spLocks noChangeArrowheads="1"/>
              </p:cNvSpPr>
              <p:nvPr/>
            </p:nvSpPr>
            <p:spPr bwMode="auto">
              <a:xfrm rot="-5400000" flipH="1" flipV="1">
                <a:off x="3899" y="2185"/>
                <a:ext cx="143" cy="94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7" name="Oval 63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778" y="2158"/>
                <a:ext cx="97" cy="143"/>
              </a:xfrm>
              <a:prstGeom prst="ellipse">
                <a:avLst/>
              </a:prstGeom>
              <a:pattFill prst="wdUpDiag">
                <a:fgClr>
                  <a:srgbClr val="FF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8" name="Oval 64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979" y="2154"/>
                <a:ext cx="78" cy="144"/>
              </a:xfrm>
              <a:prstGeom prst="ellipse">
                <a:avLst/>
              </a:prstGeom>
              <a:pattFill prst="wdUpDiag">
                <a:fgClr>
                  <a:srgbClr val="FF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89" name="Oval 65"/>
              <p:cNvSpPr>
                <a:spLocks noChangeArrowheads="1"/>
              </p:cNvSpPr>
              <p:nvPr/>
            </p:nvSpPr>
            <p:spPr bwMode="auto">
              <a:xfrm>
                <a:off x="3989" y="2166"/>
                <a:ext cx="58" cy="126"/>
              </a:xfrm>
              <a:prstGeom prst="ellipse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90" name="Oval 66"/>
              <p:cNvSpPr>
                <a:spLocks noChangeArrowheads="1"/>
              </p:cNvSpPr>
              <p:nvPr/>
            </p:nvSpPr>
            <p:spPr bwMode="auto">
              <a:xfrm>
                <a:off x="3794" y="2166"/>
                <a:ext cx="71" cy="126"/>
              </a:xfrm>
              <a:prstGeom prst="ellipse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91" name="AutoShape 67"/>
              <p:cNvSpPr>
                <a:spLocks noChangeArrowheads="1"/>
              </p:cNvSpPr>
              <p:nvPr/>
            </p:nvSpPr>
            <p:spPr bwMode="auto">
              <a:xfrm>
                <a:off x="3812" y="2099"/>
                <a:ext cx="218" cy="77"/>
              </a:xfrm>
              <a:prstGeom prst="roundRect">
                <a:avLst>
                  <a:gd name="adj" fmla="val 49995"/>
                </a:avLst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92" name="Oval 68"/>
              <p:cNvSpPr>
                <a:spLocks noChangeArrowheads="1"/>
              </p:cNvSpPr>
              <p:nvPr/>
            </p:nvSpPr>
            <p:spPr bwMode="auto">
              <a:xfrm>
                <a:off x="3806" y="1919"/>
                <a:ext cx="224" cy="130"/>
              </a:xfrm>
              <a:prstGeom prst="ellipse">
                <a:avLst/>
              </a:prstGeom>
              <a:gradFill rotWithShape="0">
                <a:gsLst>
                  <a:gs pos="0">
                    <a:srgbClr val="66CCFF">
                      <a:gamma/>
                      <a:shade val="69804"/>
                      <a:invGamma/>
                    </a:srgbClr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93" name="Oval 69"/>
              <p:cNvSpPr>
                <a:spLocks noChangeArrowheads="1"/>
              </p:cNvSpPr>
              <p:nvPr/>
            </p:nvSpPr>
            <p:spPr bwMode="auto">
              <a:xfrm>
                <a:off x="3818" y="2494"/>
                <a:ext cx="212" cy="9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294" name="Rectangle 70"/>
              <p:cNvSpPr>
                <a:spLocks noChangeArrowheads="1"/>
              </p:cNvSpPr>
              <p:nvPr/>
            </p:nvSpPr>
            <p:spPr bwMode="auto">
              <a:xfrm>
                <a:off x="3711" y="1324"/>
                <a:ext cx="331" cy="417"/>
              </a:xfrm>
              <a:prstGeom prst="rect">
                <a:avLst/>
              </a:prstGeom>
              <a:solidFill>
                <a:schemeClr val="accent2"/>
              </a:solidFill>
              <a:ln w="12699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52295" name="Group 71"/>
              <p:cNvGrpSpPr>
                <a:grpSpLocks/>
              </p:cNvGrpSpPr>
              <p:nvPr/>
            </p:nvGrpSpPr>
            <p:grpSpPr bwMode="auto">
              <a:xfrm>
                <a:off x="3761" y="1337"/>
                <a:ext cx="283" cy="456"/>
                <a:chOff x="4327" y="1508"/>
                <a:chExt cx="516" cy="964"/>
              </a:xfrm>
            </p:grpSpPr>
            <p:sp>
              <p:nvSpPr>
                <p:cNvPr id="52296" name="Rectangle 72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4359" y="1560"/>
                  <a:ext cx="463" cy="912"/>
                </a:xfrm>
                <a:prstGeom prst="rect">
                  <a:avLst/>
                </a:prstGeom>
                <a:pattFill prst="wdUpDiag">
                  <a:fgClr>
                    <a:srgbClr val="FF3300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97" name="Rectangle 73"/>
                <p:cNvSpPr>
                  <a:spLocks noChangeArrowheads="1"/>
                </p:cNvSpPr>
                <p:nvPr/>
              </p:nvSpPr>
              <p:spPr bwMode="auto">
                <a:xfrm>
                  <a:off x="4392" y="1560"/>
                  <a:ext cx="398" cy="912"/>
                </a:xfrm>
                <a:prstGeom prst="rect">
                  <a:avLst/>
                </a:prstGeom>
                <a:gradFill rotWithShape="0">
                  <a:gsLst>
                    <a:gs pos="0">
                      <a:srgbClr val="66CCFF">
                        <a:gamma/>
                        <a:shade val="69804"/>
                        <a:invGamma/>
                      </a:srgbClr>
                    </a:gs>
                    <a:gs pos="100000">
                      <a:srgbClr val="66CC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98" name="Oval 74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4327" y="1899"/>
                  <a:ext cx="258" cy="378"/>
                </a:xfrm>
                <a:prstGeom prst="ellipse">
                  <a:avLst/>
                </a:prstGeom>
                <a:pattFill prst="wdUpDiag">
                  <a:fgClr>
                    <a:srgbClr val="FF3300"/>
                  </a:fgClr>
                  <a:bgClr>
                    <a:schemeClr val="bg1"/>
                  </a:bgClr>
                </a:patt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299" name="Oval 75" descr="Diagonales larges vers le haut"/>
                <p:cNvSpPr>
                  <a:spLocks noChangeArrowheads="1"/>
                </p:cNvSpPr>
                <p:nvPr/>
              </p:nvSpPr>
              <p:spPr bwMode="auto">
                <a:xfrm>
                  <a:off x="4585" y="1892"/>
                  <a:ext cx="258" cy="379"/>
                </a:xfrm>
                <a:prstGeom prst="ellipse">
                  <a:avLst/>
                </a:prstGeom>
                <a:pattFill prst="wdUpDiag">
                  <a:fgClr>
                    <a:srgbClr val="FF3300"/>
                  </a:fgClr>
                  <a:bgClr>
                    <a:schemeClr val="bg1"/>
                  </a:bgClr>
                </a:patt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300" name="Oval 76"/>
                <p:cNvSpPr>
                  <a:spLocks noChangeArrowheads="1"/>
                </p:cNvSpPr>
                <p:nvPr/>
              </p:nvSpPr>
              <p:spPr bwMode="auto">
                <a:xfrm>
                  <a:off x="4607" y="1924"/>
                  <a:ext cx="215" cy="3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CCFF">
                        <a:gamma/>
                        <a:shade val="69804"/>
                        <a:invGamma/>
                      </a:srgbClr>
                    </a:gs>
                    <a:gs pos="100000">
                      <a:srgbClr val="66CC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301" name="Oval 77"/>
                <p:cNvSpPr>
                  <a:spLocks noChangeArrowheads="1"/>
                </p:cNvSpPr>
                <p:nvPr/>
              </p:nvSpPr>
              <p:spPr bwMode="auto">
                <a:xfrm>
                  <a:off x="4359" y="1924"/>
                  <a:ext cx="205" cy="3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CCFF">
                        <a:gamma/>
                        <a:shade val="69804"/>
                        <a:invGamma/>
                      </a:srgbClr>
                    </a:gs>
                    <a:gs pos="100000">
                      <a:srgbClr val="66CC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302" name="AutoShape 78"/>
                <p:cNvSpPr>
                  <a:spLocks noChangeArrowheads="1"/>
                </p:cNvSpPr>
                <p:nvPr/>
              </p:nvSpPr>
              <p:spPr bwMode="auto">
                <a:xfrm>
                  <a:off x="4392" y="1716"/>
                  <a:ext cx="387" cy="326"/>
                </a:xfrm>
                <a:prstGeom prst="roundRect">
                  <a:avLst>
                    <a:gd name="adj" fmla="val 48995"/>
                  </a:avLst>
                </a:prstGeom>
                <a:gradFill rotWithShape="0">
                  <a:gsLst>
                    <a:gs pos="0">
                      <a:srgbClr val="66CCFF">
                        <a:gamma/>
                        <a:shade val="69804"/>
                        <a:invGamma/>
                      </a:srgbClr>
                    </a:gs>
                    <a:gs pos="100000">
                      <a:srgbClr val="66CC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303" name="Oval 79" descr="Diagonales larges vers le bas"/>
                <p:cNvSpPr>
                  <a:spLocks noChangeArrowheads="1"/>
                </p:cNvSpPr>
                <p:nvPr/>
              </p:nvSpPr>
              <p:spPr bwMode="auto">
                <a:xfrm>
                  <a:off x="4370" y="1508"/>
                  <a:ext cx="452" cy="118"/>
                </a:xfrm>
                <a:prstGeom prst="ellipse">
                  <a:avLst/>
                </a:prstGeom>
                <a:pattFill prst="wdDnDiag">
                  <a:fgClr>
                    <a:srgbClr val="FF3300"/>
                  </a:fgClr>
                  <a:bgClr>
                    <a:schemeClr val="bg1"/>
                  </a:bgClr>
                </a:patt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304" name="Oval 80"/>
                <p:cNvSpPr>
                  <a:spLocks noChangeArrowheads="1"/>
                </p:cNvSpPr>
                <p:nvPr/>
              </p:nvSpPr>
              <p:spPr bwMode="auto">
                <a:xfrm>
                  <a:off x="4392" y="1521"/>
                  <a:ext cx="408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66CCFF">
                        <a:gamma/>
                        <a:shade val="69804"/>
                        <a:invGamma/>
                      </a:srgbClr>
                    </a:gs>
                    <a:gs pos="100000">
                      <a:srgbClr val="66CC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305" name="AutoShape 81"/>
                <p:cNvSpPr>
                  <a:spLocks noChangeArrowheads="1"/>
                </p:cNvSpPr>
                <p:nvPr/>
              </p:nvSpPr>
              <p:spPr bwMode="auto">
                <a:xfrm rot="1500000">
                  <a:off x="4498" y="1882"/>
                  <a:ext cx="63" cy="288"/>
                </a:xfrm>
                <a:prstGeom prst="downArrow">
                  <a:avLst>
                    <a:gd name="adj1" fmla="val 50000"/>
                    <a:gd name="adj2" fmla="val 225862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2306" name="AutoShape 82"/>
                <p:cNvSpPr>
                  <a:spLocks noChangeArrowheads="1"/>
                </p:cNvSpPr>
                <p:nvPr/>
              </p:nvSpPr>
              <p:spPr bwMode="auto">
                <a:xfrm rot="20100000" flipH="1">
                  <a:off x="4622" y="1883"/>
                  <a:ext cx="55" cy="291"/>
                </a:xfrm>
                <a:prstGeom prst="downArrow">
                  <a:avLst>
                    <a:gd name="adj1" fmla="val 50000"/>
                    <a:gd name="adj2" fmla="val 261410"/>
                  </a:avLst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52307" name="Oval 83"/>
              <p:cNvSpPr>
                <a:spLocks noChangeArrowheads="1"/>
              </p:cNvSpPr>
              <p:nvPr/>
            </p:nvSpPr>
            <p:spPr bwMode="auto">
              <a:xfrm>
                <a:off x="3964" y="1672"/>
                <a:ext cx="252" cy="453"/>
              </a:xfrm>
              <a:prstGeom prst="ellipse">
                <a:avLst/>
              </a:prstGeom>
              <a:gradFill rotWithShape="0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8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08" name="Oval 84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984" y="1691"/>
                <a:ext cx="139" cy="416"/>
              </a:xfrm>
              <a:prstGeom prst="ellipse">
                <a:avLst/>
              </a:prstGeom>
              <a:pattFill prst="wdUpDiag">
                <a:fgClr>
                  <a:srgbClr val="CC3300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09" name="Oval 85"/>
              <p:cNvSpPr>
                <a:spLocks noChangeArrowheads="1"/>
              </p:cNvSpPr>
              <p:nvPr/>
            </p:nvSpPr>
            <p:spPr bwMode="auto">
              <a:xfrm>
                <a:off x="3943" y="1717"/>
                <a:ext cx="147" cy="381"/>
              </a:xfrm>
              <a:prstGeom prst="ellipse">
                <a:avLst/>
              </a:pr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89804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0" name="Oval 86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987" y="2291"/>
                <a:ext cx="164" cy="231"/>
              </a:xfrm>
              <a:prstGeom prst="ellipse">
                <a:avLst/>
              </a:prstGeom>
              <a:pattFill prst="wdUpDiag">
                <a:fgClr>
                  <a:srgbClr val="CC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1" name="Oval 87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693" y="2309"/>
                <a:ext cx="164" cy="231"/>
              </a:xfrm>
              <a:prstGeom prst="ellipse">
                <a:avLst/>
              </a:prstGeom>
              <a:pattFill prst="wdUpDiag">
                <a:fgClr>
                  <a:srgbClr val="CC3300"/>
                </a:fgClr>
                <a:bgClr>
                  <a:schemeClr val="bg1"/>
                </a:bgClr>
              </a:patt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2" name="Oval 88"/>
              <p:cNvSpPr>
                <a:spLocks noChangeArrowheads="1"/>
              </p:cNvSpPr>
              <p:nvPr/>
            </p:nvSpPr>
            <p:spPr bwMode="auto">
              <a:xfrm>
                <a:off x="3671" y="2309"/>
                <a:ext cx="165" cy="231"/>
              </a:xfrm>
              <a:prstGeom prst="ellipse">
                <a:avLst/>
              </a:prstGeom>
              <a:solidFill>
                <a:schemeClr val="accent2"/>
              </a:solidFill>
              <a:ln w="12699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3" name="Oval 89"/>
              <p:cNvSpPr>
                <a:spLocks noChangeArrowheads="1"/>
              </p:cNvSpPr>
              <p:nvPr/>
            </p:nvSpPr>
            <p:spPr bwMode="auto">
              <a:xfrm>
                <a:off x="4008" y="2291"/>
                <a:ext cx="163" cy="231"/>
              </a:xfrm>
              <a:prstGeom prst="ellipse">
                <a:avLst/>
              </a:prstGeom>
              <a:solidFill>
                <a:schemeClr val="accent2"/>
              </a:solidFill>
              <a:ln w="12699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4" name="Oval 90"/>
              <p:cNvSpPr>
                <a:spLocks noChangeArrowheads="1"/>
              </p:cNvSpPr>
              <p:nvPr/>
            </p:nvSpPr>
            <p:spPr bwMode="auto">
              <a:xfrm>
                <a:off x="3606" y="1672"/>
                <a:ext cx="252" cy="453"/>
              </a:xfrm>
              <a:prstGeom prst="ellipse">
                <a:avLst/>
              </a:prstGeom>
              <a:gradFill rotWithShape="0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89804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5" name="Oval 91" descr="Diagonales larges vers le haut"/>
              <p:cNvSpPr>
                <a:spLocks noChangeArrowheads="1"/>
              </p:cNvSpPr>
              <p:nvPr/>
            </p:nvSpPr>
            <p:spPr bwMode="auto">
              <a:xfrm>
                <a:off x="3698" y="1691"/>
                <a:ext cx="140" cy="416"/>
              </a:xfrm>
              <a:prstGeom prst="ellipse">
                <a:avLst/>
              </a:prstGeom>
              <a:pattFill prst="wdUpDiag">
                <a:fgClr>
                  <a:srgbClr val="CC3300"/>
                </a:fgClr>
                <a:bgClr>
                  <a:schemeClr val="bg1"/>
                </a:bgClr>
              </a:patt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6" name="Oval 92"/>
              <p:cNvSpPr>
                <a:spLocks noChangeArrowheads="1"/>
              </p:cNvSpPr>
              <p:nvPr/>
            </p:nvSpPr>
            <p:spPr bwMode="auto">
              <a:xfrm>
                <a:off x="3732" y="1717"/>
                <a:ext cx="148" cy="381"/>
              </a:xfrm>
              <a:prstGeom prst="ellipse">
                <a:avLst/>
              </a:prstGeom>
              <a:gradFill rotWithShape="0">
                <a:gsLst>
                  <a:gs pos="0">
                    <a:srgbClr val="66CCFF"/>
                  </a:gs>
                  <a:gs pos="100000">
                    <a:srgbClr val="66CCFF">
                      <a:gamma/>
                      <a:shade val="89804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7" name="AutoShape 93"/>
              <p:cNvSpPr>
                <a:spLocks noChangeArrowheads="1"/>
              </p:cNvSpPr>
              <p:nvPr/>
            </p:nvSpPr>
            <p:spPr bwMode="auto">
              <a:xfrm>
                <a:off x="3862" y="1818"/>
                <a:ext cx="115" cy="520"/>
              </a:xfrm>
              <a:prstGeom prst="upArrow">
                <a:avLst>
                  <a:gd name="adj1" fmla="val 50000"/>
                  <a:gd name="adj2" fmla="val 226066"/>
                </a:avLst>
              </a:prstGeom>
              <a:gradFill rotWithShape="0">
                <a:gsLst>
                  <a:gs pos="0">
                    <a:srgbClr val="FF3399">
                      <a:gamma/>
                      <a:shade val="89804"/>
                      <a:invGamma/>
                    </a:srgbClr>
                  </a:gs>
                  <a:gs pos="50000">
                    <a:srgbClr val="FF3399"/>
                  </a:gs>
                  <a:gs pos="100000">
                    <a:srgbClr val="FF3399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318" name="Rectangle 94"/>
              <p:cNvSpPr>
                <a:spLocks noChangeArrowheads="1"/>
              </p:cNvSpPr>
              <p:nvPr/>
            </p:nvSpPr>
            <p:spPr bwMode="auto">
              <a:xfrm>
                <a:off x="3649" y="1099"/>
                <a:ext cx="553" cy="1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lIns="46038" tIns="22225" rIns="46038" bIns="22225">
                <a:spAutoFit/>
              </a:bodyPr>
              <a:lstStyle/>
              <a:p>
                <a:pPr defTabSz="231775">
                  <a:spcBef>
                    <a:spcPct val="0"/>
                  </a:spcBef>
                </a:pPr>
                <a:r>
                  <a:rPr lang="fr-FR" sz="1200" b="1">
                    <a:solidFill>
                      <a:schemeClr val="tx1"/>
                    </a:solidFill>
                  </a:rPr>
                  <a:t>DIASTOLE</a:t>
                </a:r>
                <a:endParaRPr lang="fr-FR" sz="16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320" name="Rectangle 96"/>
          <p:cNvSpPr>
            <a:spLocks noChangeArrowheads="1"/>
          </p:cNvSpPr>
          <p:nvPr/>
        </p:nvSpPr>
        <p:spPr bwMode="auto">
          <a:xfrm>
            <a:off x="3203575" y="6381750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 (Franceschi)</a:t>
            </a:r>
          </a:p>
        </p:txBody>
      </p:sp>
      <p:sp>
        <p:nvSpPr>
          <p:cNvPr id="52323" name="Text Box 99"/>
          <p:cNvSpPr txBox="1">
            <a:spLocks noChangeArrowheads="1"/>
          </p:cNvSpPr>
          <p:nvPr/>
        </p:nvSpPr>
        <p:spPr bwMode="auto">
          <a:xfrm>
            <a:off x="2843213" y="692150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DIÁSTOLE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3352800" y="304800"/>
            <a:ext cx="24495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3</a:t>
            </a:r>
          </a:p>
        </p:txBody>
      </p:sp>
      <p:sp>
        <p:nvSpPr>
          <p:cNvPr id="421938" name="Rectangle 50"/>
          <p:cNvSpPr>
            <a:spLocks noChangeArrowheads="1"/>
          </p:cNvSpPr>
          <p:nvPr/>
        </p:nvSpPr>
        <p:spPr bwMode="auto">
          <a:xfrm>
            <a:off x="2916238" y="58769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1939" name="Rectangle 51"/>
          <p:cNvSpPr>
            <a:spLocks noChangeArrowheads="1"/>
          </p:cNvSpPr>
          <p:nvPr/>
        </p:nvSpPr>
        <p:spPr bwMode="auto">
          <a:xfrm>
            <a:off x="3906838" y="589280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1940" name="Rectangle 52"/>
          <p:cNvSpPr>
            <a:spLocks noChangeArrowheads="1"/>
          </p:cNvSpPr>
          <p:nvPr/>
        </p:nvSpPr>
        <p:spPr bwMode="auto">
          <a:xfrm>
            <a:off x="4914900" y="58769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1941" name="Line 53"/>
          <p:cNvSpPr>
            <a:spLocks noChangeShapeType="1"/>
          </p:cNvSpPr>
          <p:nvPr/>
        </p:nvSpPr>
        <p:spPr bwMode="auto">
          <a:xfrm>
            <a:off x="3449638" y="60293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42" name="Line 54"/>
          <p:cNvSpPr>
            <a:spLocks noChangeShapeType="1"/>
          </p:cNvSpPr>
          <p:nvPr/>
        </p:nvSpPr>
        <p:spPr bwMode="auto">
          <a:xfrm>
            <a:off x="4457700" y="60293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43" name="Line 55"/>
          <p:cNvSpPr>
            <a:spLocks noChangeShapeType="1"/>
          </p:cNvSpPr>
          <p:nvPr/>
        </p:nvSpPr>
        <p:spPr bwMode="auto">
          <a:xfrm>
            <a:off x="5448300" y="60293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44" name="Rectangle 56"/>
          <p:cNvSpPr>
            <a:spLocks noChangeArrowheads="1"/>
          </p:cNvSpPr>
          <p:nvPr/>
        </p:nvSpPr>
        <p:spPr bwMode="auto">
          <a:xfrm>
            <a:off x="5905500" y="58769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1947" name="Rectangle 59"/>
          <p:cNvSpPr>
            <a:spLocks noChangeArrowheads="1"/>
          </p:cNvSpPr>
          <p:nvPr/>
        </p:nvSpPr>
        <p:spPr bwMode="auto">
          <a:xfrm>
            <a:off x="3990975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1_60</a:t>
            </a:r>
          </a:p>
        </p:txBody>
      </p:sp>
      <p:sp>
        <p:nvSpPr>
          <p:cNvPr id="421922" name="Arc 34"/>
          <p:cNvSpPr>
            <a:spLocks/>
          </p:cNvSpPr>
          <p:nvPr/>
        </p:nvSpPr>
        <p:spPr bwMode="auto">
          <a:xfrm>
            <a:off x="3722688" y="3190875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23" name="Arc 35"/>
          <p:cNvSpPr>
            <a:spLocks/>
          </p:cNvSpPr>
          <p:nvPr/>
        </p:nvSpPr>
        <p:spPr bwMode="auto">
          <a:xfrm>
            <a:off x="4402138" y="1420813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5081588" y="1997075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25" name="Arc 37"/>
          <p:cNvSpPr>
            <a:spLocks/>
          </p:cNvSpPr>
          <p:nvPr/>
        </p:nvSpPr>
        <p:spPr bwMode="auto">
          <a:xfrm>
            <a:off x="3979863" y="1741488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26" name="Arc 38"/>
          <p:cNvSpPr>
            <a:spLocks/>
          </p:cNvSpPr>
          <p:nvPr/>
        </p:nvSpPr>
        <p:spPr bwMode="auto">
          <a:xfrm>
            <a:off x="4425950" y="1422400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>
            <a:off x="5068888" y="2022475"/>
            <a:ext cx="0" cy="1801813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28" name="Rectangle 40"/>
          <p:cNvSpPr>
            <a:spLocks noChangeArrowheads="1"/>
          </p:cNvSpPr>
          <p:nvPr/>
        </p:nvSpPr>
        <p:spPr bwMode="auto">
          <a:xfrm>
            <a:off x="4611688" y="2430463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1929" name="Line 41"/>
          <p:cNvSpPr>
            <a:spLocks noChangeShapeType="1"/>
          </p:cNvSpPr>
          <p:nvPr/>
        </p:nvSpPr>
        <p:spPr bwMode="auto">
          <a:xfrm flipV="1">
            <a:off x="4406900" y="908050"/>
            <a:ext cx="0" cy="472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30" name="Rectangle 42"/>
          <p:cNvSpPr>
            <a:spLocks noChangeArrowheads="1"/>
          </p:cNvSpPr>
          <p:nvPr/>
        </p:nvSpPr>
        <p:spPr bwMode="auto">
          <a:xfrm>
            <a:off x="3736975" y="12239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4687888" y="1301750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32" name="Line 44"/>
          <p:cNvSpPr>
            <a:spLocks noChangeShapeType="1"/>
          </p:cNvSpPr>
          <p:nvPr/>
        </p:nvSpPr>
        <p:spPr bwMode="auto">
          <a:xfrm>
            <a:off x="5249863" y="2011363"/>
            <a:ext cx="0" cy="14938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33" name="Line 45"/>
          <p:cNvSpPr>
            <a:spLocks noChangeShapeType="1"/>
          </p:cNvSpPr>
          <p:nvPr/>
        </p:nvSpPr>
        <p:spPr bwMode="auto">
          <a:xfrm flipV="1">
            <a:off x="4968875" y="4135438"/>
            <a:ext cx="0" cy="133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34" name="Line 46"/>
          <p:cNvSpPr>
            <a:spLocks noChangeShapeType="1"/>
          </p:cNvSpPr>
          <p:nvPr/>
        </p:nvSpPr>
        <p:spPr bwMode="auto">
          <a:xfrm flipV="1">
            <a:off x="3916363" y="3978275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36" name="Rectangle 48"/>
          <p:cNvSpPr>
            <a:spLocks noChangeArrowheads="1"/>
          </p:cNvSpPr>
          <p:nvPr/>
        </p:nvSpPr>
        <p:spPr bwMode="auto">
          <a:xfrm>
            <a:off x="5826125" y="35528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1937" name="Oval 49"/>
          <p:cNvSpPr>
            <a:spLocks noChangeArrowheads="1"/>
          </p:cNvSpPr>
          <p:nvPr/>
        </p:nvSpPr>
        <p:spPr bwMode="auto">
          <a:xfrm>
            <a:off x="6146800" y="5226050"/>
            <a:ext cx="152400" cy="1682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45" name="Line 57"/>
          <p:cNvSpPr>
            <a:spLocks noChangeShapeType="1"/>
          </p:cNvSpPr>
          <p:nvPr/>
        </p:nvSpPr>
        <p:spPr bwMode="auto">
          <a:xfrm>
            <a:off x="3722688" y="3729038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1948" name="Freeform 60"/>
          <p:cNvSpPr>
            <a:spLocks/>
          </p:cNvSpPr>
          <p:nvPr/>
        </p:nvSpPr>
        <p:spPr bwMode="auto">
          <a:xfrm>
            <a:off x="5068888" y="37830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1951" name="Line 63"/>
          <p:cNvSpPr>
            <a:spLocks noChangeShapeType="1"/>
          </p:cNvSpPr>
          <p:nvPr/>
        </p:nvSpPr>
        <p:spPr bwMode="auto">
          <a:xfrm>
            <a:off x="5508625" y="3644900"/>
            <a:ext cx="93503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3352800" y="304800"/>
            <a:ext cx="24495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3</a:t>
            </a:r>
          </a:p>
        </p:txBody>
      </p:sp>
      <p:sp>
        <p:nvSpPr>
          <p:cNvPr id="448515" name="Arc 3"/>
          <p:cNvSpPr>
            <a:spLocks/>
          </p:cNvSpPr>
          <p:nvPr/>
        </p:nvSpPr>
        <p:spPr bwMode="auto">
          <a:xfrm>
            <a:off x="5581650" y="3171825"/>
            <a:ext cx="792163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5581650" y="3805238"/>
            <a:ext cx="1588" cy="201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17" name="Arc 5"/>
          <p:cNvSpPr>
            <a:spLocks/>
          </p:cNvSpPr>
          <p:nvPr/>
        </p:nvSpPr>
        <p:spPr bwMode="auto">
          <a:xfrm>
            <a:off x="6416675" y="1228725"/>
            <a:ext cx="835025" cy="676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18" name="Line 6"/>
          <p:cNvSpPr>
            <a:spLocks noChangeShapeType="1"/>
          </p:cNvSpPr>
          <p:nvPr/>
        </p:nvSpPr>
        <p:spPr bwMode="auto">
          <a:xfrm>
            <a:off x="7251700" y="1862138"/>
            <a:ext cx="1588" cy="3900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19" name="Arc 7"/>
          <p:cNvSpPr>
            <a:spLocks/>
          </p:cNvSpPr>
          <p:nvPr/>
        </p:nvSpPr>
        <p:spPr bwMode="auto">
          <a:xfrm>
            <a:off x="5897563" y="1501775"/>
            <a:ext cx="1181100" cy="17478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20" name="Arc 8"/>
          <p:cNvSpPr>
            <a:spLocks/>
          </p:cNvSpPr>
          <p:nvPr/>
        </p:nvSpPr>
        <p:spPr bwMode="auto">
          <a:xfrm>
            <a:off x="6445250" y="1228725"/>
            <a:ext cx="820738" cy="704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>
            <a:off x="7261225" y="1885950"/>
            <a:ext cx="0" cy="838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6618288" y="220503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8523" name="Line 11"/>
          <p:cNvSpPr>
            <a:spLocks noChangeShapeType="1"/>
          </p:cNvSpPr>
          <p:nvPr/>
        </p:nvSpPr>
        <p:spPr bwMode="auto">
          <a:xfrm flipV="1">
            <a:off x="6423025" y="666750"/>
            <a:ext cx="0" cy="518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24" name="Rectangle 12"/>
          <p:cNvSpPr>
            <a:spLocks noChangeArrowheads="1"/>
          </p:cNvSpPr>
          <p:nvPr/>
        </p:nvSpPr>
        <p:spPr bwMode="auto">
          <a:xfrm>
            <a:off x="5473700" y="10128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8525" name="Line 13"/>
          <p:cNvSpPr>
            <a:spLocks noChangeShapeType="1"/>
          </p:cNvSpPr>
          <p:nvPr/>
        </p:nvSpPr>
        <p:spPr bwMode="auto">
          <a:xfrm>
            <a:off x="6769100" y="1098550"/>
            <a:ext cx="690563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26" name="Line 14"/>
          <p:cNvSpPr>
            <a:spLocks noChangeShapeType="1"/>
          </p:cNvSpPr>
          <p:nvPr/>
        </p:nvSpPr>
        <p:spPr bwMode="auto">
          <a:xfrm>
            <a:off x="7413625" y="165735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27" name="Line 15"/>
          <p:cNvSpPr>
            <a:spLocks noChangeShapeType="1"/>
          </p:cNvSpPr>
          <p:nvPr/>
        </p:nvSpPr>
        <p:spPr bwMode="auto">
          <a:xfrm flipV="1">
            <a:off x="7113588" y="5162550"/>
            <a:ext cx="0" cy="512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28" name="Line 16"/>
          <p:cNvSpPr>
            <a:spLocks noChangeShapeType="1"/>
          </p:cNvSpPr>
          <p:nvPr/>
        </p:nvSpPr>
        <p:spPr bwMode="auto">
          <a:xfrm flipV="1">
            <a:off x="5819775" y="4035425"/>
            <a:ext cx="0" cy="1639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29" name="Rectangle 17"/>
          <p:cNvSpPr>
            <a:spLocks noChangeArrowheads="1"/>
          </p:cNvSpPr>
          <p:nvPr/>
        </p:nvSpPr>
        <p:spPr bwMode="auto">
          <a:xfrm>
            <a:off x="8243888" y="287655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4L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8530" name="Oval 18"/>
          <p:cNvSpPr>
            <a:spLocks noChangeArrowheads="1"/>
          </p:cNvSpPr>
          <p:nvPr/>
        </p:nvSpPr>
        <p:spPr bwMode="auto">
          <a:xfrm>
            <a:off x="7185025" y="4857750"/>
            <a:ext cx="187325" cy="1857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31" name="Freeform 19"/>
          <p:cNvSpPr>
            <a:spLocks/>
          </p:cNvSpPr>
          <p:nvPr/>
        </p:nvSpPr>
        <p:spPr bwMode="auto">
          <a:xfrm>
            <a:off x="7218363" y="2647950"/>
            <a:ext cx="525462" cy="13065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68" y="41"/>
              </a:cxn>
              <a:cxn ang="0">
                <a:pos x="274" y="82"/>
              </a:cxn>
              <a:cxn ang="0">
                <a:pos x="301" y="137"/>
              </a:cxn>
              <a:cxn ang="0">
                <a:pos x="329" y="178"/>
              </a:cxn>
              <a:cxn ang="0">
                <a:pos x="315" y="219"/>
              </a:cxn>
              <a:cxn ang="0">
                <a:pos x="329" y="261"/>
              </a:cxn>
              <a:cxn ang="0">
                <a:pos x="315" y="411"/>
              </a:cxn>
              <a:cxn ang="0">
                <a:pos x="219" y="494"/>
              </a:cxn>
              <a:cxn ang="0">
                <a:pos x="123" y="590"/>
              </a:cxn>
              <a:cxn ang="0">
                <a:pos x="109" y="754"/>
              </a:cxn>
              <a:cxn ang="0">
                <a:pos x="41" y="809"/>
              </a:cxn>
              <a:cxn ang="0">
                <a:pos x="0" y="823"/>
              </a:cxn>
            </a:cxnLst>
            <a:rect l="0" t="0" r="r" b="b"/>
            <a:pathLst>
              <a:path w="331" h="823">
                <a:moveTo>
                  <a:pt x="27" y="0"/>
                </a:moveTo>
                <a:cubicBezTo>
                  <a:pt x="41" y="14"/>
                  <a:pt x="50" y="33"/>
                  <a:pt x="68" y="41"/>
                </a:cubicBezTo>
                <a:cubicBezTo>
                  <a:pt x="98" y="54"/>
                  <a:pt x="240" y="77"/>
                  <a:pt x="274" y="82"/>
                </a:cubicBezTo>
                <a:cubicBezTo>
                  <a:pt x="283" y="100"/>
                  <a:pt x="291" y="119"/>
                  <a:pt x="301" y="137"/>
                </a:cubicBezTo>
                <a:cubicBezTo>
                  <a:pt x="309" y="151"/>
                  <a:pt x="326" y="162"/>
                  <a:pt x="329" y="178"/>
                </a:cubicBezTo>
                <a:cubicBezTo>
                  <a:pt x="331" y="192"/>
                  <a:pt x="320" y="205"/>
                  <a:pt x="315" y="219"/>
                </a:cubicBezTo>
                <a:cubicBezTo>
                  <a:pt x="320" y="233"/>
                  <a:pt x="329" y="246"/>
                  <a:pt x="329" y="261"/>
                </a:cubicBezTo>
                <a:cubicBezTo>
                  <a:pt x="329" y="311"/>
                  <a:pt x="325" y="362"/>
                  <a:pt x="315" y="411"/>
                </a:cubicBezTo>
                <a:cubicBezTo>
                  <a:pt x="304" y="462"/>
                  <a:pt x="257" y="475"/>
                  <a:pt x="219" y="494"/>
                </a:cubicBezTo>
                <a:cubicBezTo>
                  <a:pt x="174" y="517"/>
                  <a:pt x="150" y="549"/>
                  <a:pt x="123" y="590"/>
                </a:cubicBezTo>
                <a:cubicBezTo>
                  <a:pt x="118" y="645"/>
                  <a:pt x="120" y="700"/>
                  <a:pt x="109" y="754"/>
                </a:cubicBezTo>
                <a:cubicBezTo>
                  <a:pt x="106" y="770"/>
                  <a:pt x="49" y="805"/>
                  <a:pt x="41" y="809"/>
                </a:cubicBezTo>
                <a:cubicBezTo>
                  <a:pt x="28" y="815"/>
                  <a:pt x="0" y="823"/>
                  <a:pt x="0" y="823"/>
                </a:cubicBezTo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32" name="Line 20"/>
          <p:cNvSpPr>
            <a:spLocks noChangeShapeType="1"/>
          </p:cNvSpPr>
          <p:nvPr/>
        </p:nvSpPr>
        <p:spPr bwMode="auto">
          <a:xfrm>
            <a:off x="7261225" y="3943350"/>
            <a:ext cx="0" cy="9144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33" name="Line 21"/>
          <p:cNvSpPr>
            <a:spLocks noChangeShapeType="1"/>
          </p:cNvSpPr>
          <p:nvPr/>
        </p:nvSpPr>
        <p:spPr bwMode="auto">
          <a:xfrm>
            <a:off x="7489825" y="409575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34" name="Freeform 22"/>
          <p:cNvSpPr>
            <a:spLocks/>
          </p:cNvSpPr>
          <p:nvPr/>
        </p:nvSpPr>
        <p:spPr bwMode="auto">
          <a:xfrm>
            <a:off x="7566025" y="2571750"/>
            <a:ext cx="5334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336"/>
              </a:cxn>
              <a:cxn ang="0">
                <a:pos x="0" y="720"/>
              </a:cxn>
            </a:cxnLst>
            <a:rect l="0" t="0" r="r" b="b"/>
            <a:pathLst>
              <a:path w="336" h="720">
                <a:moveTo>
                  <a:pt x="0" y="0"/>
                </a:moveTo>
                <a:cubicBezTo>
                  <a:pt x="168" y="108"/>
                  <a:pt x="336" y="216"/>
                  <a:pt x="336" y="336"/>
                </a:cubicBezTo>
                <a:cubicBezTo>
                  <a:pt x="336" y="456"/>
                  <a:pt x="168" y="588"/>
                  <a:pt x="0" y="7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35" name="Line 23"/>
          <p:cNvSpPr>
            <a:spLocks noChangeShapeType="1"/>
          </p:cNvSpPr>
          <p:nvPr/>
        </p:nvSpPr>
        <p:spPr bwMode="auto">
          <a:xfrm flipV="1">
            <a:off x="7108825" y="28765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36" name="Rectangle 24"/>
          <p:cNvSpPr>
            <a:spLocks noChangeArrowheads="1"/>
          </p:cNvSpPr>
          <p:nvPr/>
        </p:nvSpPr>
        <p:spPr bwMode="auto">
          <a:xfrm>
            <a:off x="4932363" y="600075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37" name="Rectangle 25"/>
          <p:cNvSpPr>
            <a:spLocks noChangeArrowheads="1"/>
          </p:cNvSpPr>
          <p:nvPr/>
        </p:nvSpPr>
        <p:spPr bwMode="auto">
          <a:xfrm>
            <a:off x="5922963" y="60166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38" name="Rectangle 26"/>
          <p:cNvSpPr>
            <a:spLocks noChangeArrowheads="1"/>
          </p:cNvSpPr>
          <p:nvPr/>
        </p:nvSpPr>
        <p:spPr bwMode="auto">
          <a:xfrm>
            <a:off x="6931025" y="600075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4L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39" name="Line 27"/>
          <p:cNvSpPr>
            <a:spLocks noChangeShapeType="1"/>
          </p:cNvSpPr>
          <p:nvPr/>
        </p:nvSpPr>
        <p:spPr bwMode="auto">
          <a:xfrm>
            <a:off x="5465763" y="61531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40" name="Line 28"/>
          <p:cNvSpPr>
            <a:spLocks noChangeShapeType="1"/>
          </p:cNvSpPr>
          <p:nvPr/>
        </p:nvSpPr>
        <p:spPr bwMode="auto">
          <a:xfrm>
            <a:off x="6473825" y="61531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41" name="Line 29"/>
          <p:cNvSpPr>
            <a:spLocks noChangeShapeType="1"/>
          </p:cNvSpPr>
          <p:nvPr/>
        </p:nvSpPr>
        <p:spPr bwMode="auto">
          <a:xfrm>
            <a:off x="7616825" y="61531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42" name="Rectangle 30"/>
          <p:cNvSpPr>
            <a:spLocks noChangeArrowheads="1"/>
          </p:cNvSpPr>
          <p:nvPr/>
        </p:nvSpPr>
        <p:spPr bwMode="auto">
          <a:xfrm>
            <a:off x="7997825" y="60007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43" name="Arc 31"/>
          <p:cNvSpPr>
            <a:spLocks/>
          </p:cNvSpPr>
          <p:nvPr/>
        </p:nvSpPr>
        <p:spPr bwMode="auto">
          <a:xfrm>
            <a:off x="1295400" y="3098800"/>
            <a:ext cx="792163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44" name="Arc 32"/>
          <p:cNvSpPr>
            <a:spLocks/>
          </p:cNvSpPr>
          <p:nvPr/>
        </p:nvSpPr>
        <p:spPr bwMode="auto">
          <a:xfrm>
            <a:off x="2130425" y="1155700"/>
            <a:ext cx="835025" cy="676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45" name="Line 33"/>
          <p:cNvSpPr>
            <a:spLocks noChangeShapeType="1"/>
          </p:cNvSpPr>
          <p:nvPr/>
        </p:nvSpPr>
        <p:spPr bwMode="auto">
          <a:xfrm>
            <a:off x="2965450" y="1789113"/>
            <a:ext cx="1588" cy="3900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46" name="Arc 34"/>
          <p:cNvSpPr>
            <a:spLocks/>
          </p:cNvSpPr>
          <p:nvPr/>
        </p:nvSpPr>
        <p:spPr bwMode="auto">
          <a:xfrm>
            <a:off x="1611313" y="1508125"/>
            <a:ext cx="1181100" cy="17478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47" name="Arc 35"/>
          <p:cNvSpPr>
            <a:spLocks/>
          </p:cNvSpPr>
          <p:nvPr/>
        </p:nvSpPr>
        <p:spPr bwMode="auto">
          <a:xfrm>
            <a:off x="2159000" y="1157288"/>
            <a:ext cx="781050" cy="704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48" name="Line 36"/>
          <p:cNvSpPr>
            <a:spLocks noChangeShapeType="1"/>
          </p:cNvSpPr>
          <p:nvPr/>
        </p:nvSpPr>
        <p:spPr bwMode="auto">
          <a:xfrm>
            <a:off x="2951163" y="1816100"/>
            <a:ext cx="0" cy="1976438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49" name="Rectangle 37"/>
          <p:cNvSpPr>
            <a:spLocks noChangeArrowheads="1"/>
          </p:cNvSpPr>
          <p:nvPr/>
        </p:nvSpPr>
        <p:spPr bwMode="auto">
          <a:xfrm>
            <a:off x="2389188" y="2263775"/>
            <a:ext cx="4905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8550" name="Line 38"/>
          <p:cNvSpPr>
            <a:spLocks noChangeShapeType="1"/>
          </p:cNvSpPr>
          <p:nvPr/>
        </p:nvSpPr>
        <p:spPr bwMode="auto">
          <a:xfrm flipV="1">
            <a:off x="2136775" y="593725"/>
            <a:ext cx="0" cy="518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51" name="Rectangle 39"/>
          <p:cNvSpPr>
            <a:spLocks noChangeArrowheads="1"/>
          </p:cNvSpPr>
          <p:nvPr/>
        </p:nvSpPr>
        <p:spPr bwMode="auto">
          <a:xfrm>
            <a:off x="1187450" y="9398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8552" name="Line 40"/>
          <p:cNvSpPr>
            <a:spLocks noChangeShapeType="1"/>
          </p:cNvSpPr>
          <p:nvPr/>
        </p:nvSpPr>
        <p:spPr bwMode="auto">
          <a:xfrm>
            <a:off x="2482850" y="1025525"/>
            <a:ext cx="690563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53" name="Line 41"/>
          <p:cNvSpPr>
            <a:spLocks noChangeShapeType="1"/>
          </p:cNvSpPr>
          <p:nvPr/>
        </p:nvSpPr>
        <p:spPr bwMode="auto">
          <a:xfrm>
            <a:off x="3173413" y="1803400"/>
            <a:ext cx="0" cy="16398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54" name="Line 42"/>
          <p:cNvSpPr>
            <a:spLocks noChangeShapeType="1"/>
          </p:cNvSpPr>
          <p:nvPr/>
        </p:nvSpPr>
        <p:spPr bwMode="auto">
          <a:xfrm flipV="1">
            <a:off x="2827338" y="4133850"/>
            <a:ext cx="0" cy="146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55" name="Line 43"/>
          <p:cNvSpPr>
            <a:spLocks noChangeShapeType="1"/>
          </p:cNvSpPr>
          <p:nvPr/>
        </p:nvSpPr>
        <p:spPr bwMode="auto">
          <a:xfrm flipV="1">
            <a:off x="1533525" y="3962400"/>
            <a:ext cx="0" cy="1639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56" name="Rectangle 44"/>
          <p:cNvSpPr>
            <a:spLocks noChangeArrowheads="1"/>
          </p:cNvSpPr>
          <p:nvPr/>
        </p:nvSpPr>
        <p:spPr bwMode="auto">
          <a:xfrm>
            <a:off x="3629025" y="34956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48557" name="Oval 45"/>
          <p:cNvSpPr>
            <a:spLocks noChangeArrowheads="1"/>
          </p:cNvSpPr>
          <p:nvPr/>
        </p:nvSpPr>
        <p:spPr bwMode="auto">
          <a:xfrm>
            <a:off x="4276725" y="5330825"/>
            <a:ext cx="187325" cy="1857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58" name="Rectangle 46"/>
          <p:cNvSpPr>
            <a:spLocks noChangeArrowheads="1"/>
          </p:cNvSpPr>
          <p:nvPr/>
        </p:nvSpPr>
        <p:spPr bwMode="auto">
          <a:xfrm>
            <a:off x="592138" y="59277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59" name="Rectangle 47"/>
          <p:cNvSpPr>
            <a:spLocks noChangeArrowheads="1"/>
          </p:cNvSpPr>
          <p:nvPr/>
        </p:nvSpPr>
        <p:spPr bwMode="auto">
          <a:xfrm>
            <a:off x="1582738" y="594360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60" name="Rectangle 48"/>
          <p:cNvSpPr>
            <a:spLocks noChangeArrowheads="1"/>
          </p:cNvSpPr>
          <p:nvPr/>
        </p:nvSpPr>
        <p:spPr bwMode="auto">
          <a:xfrm>
            <a:off x="2590800" y="59277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61" name="Line 49"/>
          <p:cNvSpPr>
            <a:spLocks noChangeShapeType="1"/>
          </p:cNvSpPr>
          <p:nvPr/>
        </p:nvSpPr>
        <p:spPr bwMode="auto">
          <a:xfrm>
            <a:off x="1125538" y="60801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62" name="Line 50"/>
          <p:cNvSpPr>
            <a:spLocks noChangeShapeType="1"/>
          </p:cNvSpPr>
          <p:nvPr/>
        </p:nvSpPr>
        <p:spPr bwMode="auto">
          <a:xfrm>
            <a:off x="2133600" y="60801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63" name="Line 51"/>
          <p:cNvSpPr>
            <a:spLocks noChangeShapeType="1"/>
          </p:cNvSpPr>
          <p:nvPr/>
        </p:nvSpPr>
        <p:spPr bwMode="auto">
          <a:xfrm>
            <a:off x="3124200" y="60801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64" name="Rectangle 52"/>
          <p:cNvSpPr>
            <a:spLocks noChangeArrowheads="1"/>
          </p:cNvSpPr>
          <p:nvPr/>
        </p:nvSpPr>
        <p:spPr bwMode="auto">
          <a:xfrm>
            <a:off x="3581400" y="59277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48565" name="Line 53"/>
          <p:cNvSpPr>
            <a:spLocks noChangeShapeType="1"/>
          </p:cNvSpPr>
          <p:nvPr/>
        </p:nvSpPr>
        <p:spPr bwMode="auto">
          <a:xfrm>
            <a:off x="1295400" y="368935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8566" name="Line 54"/>
          <p:cNvSpPr>
            <a:spLocks noChangeShapeType="1"/>
          </p:cNvSpPr>
          <p:nvPr/>
        </p:nvSpPr>
        <p:spPr bwMode="auto">
          <a:xfrm flipV="1">
            <a:off x="4572000" y="1127125"/>
            <a:ext cx="0" cy="5181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8567" name="Rectangle 55"/>
          <p:cNvSpPr>
            <a:spLocks noChangeArrowheads="1"/>
          </p:cNvSpPr>
          <p:nvPr/>
        </p:nvSpPr>
        <p:spPr bwMode="auto">
          <a:xfrm>
            <a:off x="3990975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1_61</a:t>
            </a:r>
          </a:p>
        </p:txBody>
      </p:sp>
      <p:sp>
        <p:nvSpPr>
          <p:cNvPr id="448568" name="Freeform 56"/>
          <p:cNvSpPr>
            <a:spLocks/>
          </p:cNvSpPr>
          <p:nvPr/>
        </p:nvSpPr>
        <p:spPr bwMode="auto">
          <a:xfrm>
            <a:off x="2951163" y="3748088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352800" y="115888"/>
            <a:ext cx="2449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3</a:t>
            </a:r>
          </a:p>
        </p:txBody>
      </p:sp>
      <p:sp>
        <p:nvSpPr>
          <p:cNvPr id="422916" name="Arc 4"/>
          <p:cNvSpPr>
            <a:spLocks/>
          </p:cNvSpPr>
          <p:nvPr/>
        </p:nvSpPr>
        <p:spPr bwMode="auto">
          <a:xfrm>
            <a:off x="5737225" y="2955925"/>
            <a:ext cx="792163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17" name="Line 5"/>
          <p:cNvSpPr>
            <a:spLocks noChangeShapeType="1"/>
          </p:cNvSpPr>
          <p:nvPr/>
        </p:nvSpPr>
        <p:spPr bwMode="auto">
          <a:xfrm>
            <a:off x="5737225" y="3589338"/>
            <a:ext cx="1588" cy="201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18" name="Arc 6"/>
          <p:cNvSpPr>
            <a:spLocks/>
          </p:cNvSpPr>
          <p:nvPr/>
        </p:nvSpPr>
        <p:spPr bwMode="auto">
          <a:xfrm>
            <a:off x="6572250" y="1012825"/>
            <a:ext cx="835025" cy="676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19" name="Line 7"/>
          <p:cNvSpPr>
            <a:spLocks noChangeShapeType="1"/>
          </p:cNvSpPr>
          <p:nvPr/>
        </p:nvSpPr>
        <p:spPr bwMode="auto">
          <a:xfrm>
            <a:off x="7407275" y="1646238"/>
            <a:ext cx="1588" cy="3900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20" name="Arc 8"/>
          <p:cNvSpPr>
            <a:spLocks/>
          </p:cNvSpPr>
          <p:nvPr/>
        </p:nvSpPr>
        <p:spPr bwMode="auto">
          <a:xfrm>
            <a:off x="6053138" y="1285875"/>
            <a:ext cx="1181100" cy="17478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21" name="Arc 9"/>
          <p:cNvSpPr>
            <a:spLocks/>
          </p:cNvSpPr>
          <p:nvPr/>
        </p:nvSpPr>
        <p:spPr bwMode="auto">
          <a:xfrm>
            <a:off x="6600825" y="1012825"/>
            <a:ext cx="820738" cy="704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>
            <a:off x="7416800" y="1670050"/>
            <a:ext cx="0" cy="838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23" name="Rectangle 11"/>
          <p:cNvSpPr>
            <a:spLocks noChangeArrowheads="1"/>
          </p:cNvSpPr>
          <p:nvPr/>
        </p:nvSpPr>
        <p:spPr bwMode="auto">
          <a:xfrm>
            <a:off x="6686550" y="21209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2924" name="Line 12"/>
          <p:cNvSpPr>
            <a:spLocks noChangeShapeType="1"/>
          </p:cNvSpPr>
          <p:nvPr/>
        </p:nvSpPr>
        <p:spPr bwMode="auto">
          <a:xfrm flipV="1">
            <a:off x="6578600" y="450850"/>
            <a:ext cx="0" cy="518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25" name="Rectangle 13"/>
          <p:cNvSpPr>
            <a:spLocks noChangeArrowheads="1"/>
          </p:cNvSpPr>
          <p:nvPr/>
        </p:nvSpPr>
        <p:spPr bwMode="auto">
          <a:xfrm>
            <a:off x="5629275" y="7969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6924675" y="882650"/>
            <a:ext cx="690563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7569200" y="144145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7269163" y="4946650"/>
            <a:ext cx="0" cy="512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 flipV="1">
            <a:off x="5975350" y="3819525"/>
            <a:ext cx="0" cy="1639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30" name="Rectangle 18"/>
          <p:cNvSpPr>
            <a:spLocks noChangeArrowheads="1"/>
          </p:cNvSpPr>
          <p:nvPr/>
        </p:nvSpPr>
        <p:spPr bwMode="auto">
          <a:xfrm>
            <a:off x="8407400" y="266065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4L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2931" name="Freeform 19"/>
          <p:cNvSpPr>
            <a:spLocks/>
          </p:cNvSpPr>
          <p:nvPr/>
        </p:nvSpPr>
        <p:spPr bwMode="auto">
          <a:xfrm>
            <a:off x="7373938" y="2432050"/>
            <a:ext cx="525462" cy="13065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68" y="41"/>
              </a:cxn>
              <a:cxn ang="0">
                <a:pos x="274" y="82"/>
              </a:cxn>
              <a:cxn ang="0">
                <a:pos x="301" y="137"/>
              </a:cxn>
              <a:cxn ang="0">
                <a:pos x="329" y="178"/>
              </a:cxn>
              <a:cxn ang="0">
                <a:pos x="315" y="219"/>
              </a:cxn>
              <a:cxn ang="0">
                <a:pos x="329" y="261"/>
              </a:cxn>
              <a:cxn ang="0">
                <a:pos x="315" y="411"/>
              </a:cxn>
              <a:cxn ang="0">
                <a:pos x="219" y="494"/>
              </a:cxn>
              <a:cxn ang="0">
                <a:pos x="123" y="590"/>
              </a:cxn>
              <a:cxn ang="0">
                <a:pos x="109" y="754"/>
              </a:cxn>
              <a:cxn ang="0">
                <a:pos x="41" y="809"/>
              </a:cxn>
              <a:cxn ang="0">
                <a:pos x="0" y="823"/>
              </a:cxn>
            </a:cxnLst>
            <a:rect l="0" t="0" r="r" b="b"/>
            <a:pathLst>
              <a:path w="331" h="823">
                <a:moveTo>
                  <a:pt x="27" y="0"/>
                </a:moveTo>
                <a:cubicBezTo>
                  <a:pt x="41" y="14"/>
                  <a:pt x="50" y="33"/>
                  <a:pt x="68" y="41"/>
                </a:cubicBezTo>
                <a:cubicBezTo>
                  <a:pt x="98" y="54"/>
                  <a:pt x="240" y="77"/>
                  <a:pt x="274" y="82"/>
                </a:cubicBezTo>
                <a:cubicBezTo>
                  <a:pt x="283" y="100"/>
                  <a:pt x="291" y="119"/>
                  <a:pt x="301" y="137"/>
                </a:cubicBezTo>
                <a:cubicBezTo>
                  <a:pt x="309" y="151"/>
                  <a:pt x="326" y="162"/>
                  <a:pt x="329" y="178"/>
                </a:cubicBezTo>
                <a:cubicBezTo>
                  <a:pt x="331" y="192"/>
                  <a:pt x="320" y="205"/>
                  <a:pt x="315" y="219"/>
                </a:cubicBezTo>
                <a:cubicBezTo>
                  <a:pt x="320" y="233"/>
                  <a:pt x="329" y="246"/>
                  <a:pt x="329" y="261"/>
                </a:cubicBezTo>
                <a:cubicBezTo>
                  <a:pt x="329" y="311"/>
                  <a:pt x="325" y="362"/>
                  <a:pt x="315" y="411"/>
                </a:cubicBezTo>
                <a:cubicBezTo>
                  <a:pt x="304" y="462"/>
                  <a:pt x="257" y="475"/>
                  <a:pt x="219" y="494"/>
                </a:cubicBezTo>
                <a:cubicBezTo>
                  <a:pt x="174" y="517"/>
                  <a:pt x="150" y="549"/>
                  <a:pt x="123" y="590"/>
                </a:cubicBezTo>
                <a:cubicBezTo>
                  <a:pt x="118" y="645"/>
                  <a:pt x="120" y="700"/>
                  <a:pt x="109" y="754"/>
                </a:cubicBezTo>
                <a:cubicBezTo>
                  <a:pt x="106" y="770"/>
                  <a:pt x="49" y="805"/>
                  <a:pt x="41" y="809"/>
                </a:cubicBezTo>
                <a:cubicBezTo>
                  <a:pt x="28" y="815"/>
                  <a:pt x="0" y="823"/>
                  <a:pt x="0" y="823"/>
                </a:cubicBezTo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7416800" y="3727450"/>
            <a:ext cx="0" cy="9144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>
            <a:off x="7645400" y="3879850"/>
            <a:ext cx="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34" name="Freeform 22"/>
          <p:cNvSpPr>
            <a:spLocks/>
          </p:cNvSpPr>
          <p:nvPr/>
        </p:nvSpPr>
        <p:spPr bwMode="auto">
          <a:xfrm>
            <a:off x="7721600" y="2355850"/>
            <a:ext cx="5334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336"/>
              </a:cxn>
              <a:cxn ang="0">
                <a:pos x="0" y="720"/>
              </a:cxn>
            </a:cxnLst>
            <a:rect l="0" t="0" r="r" b="b"/>
            <a:pathLst>
              <a:path w="336" h="720">
                <a:moveTo>
                  <a:pt x="0" y="0"/>
                </a:moveTo>
                <a:cubicBezTo>
                  <a:pt x="168" y="108"/>
                  <a:pt x="336" y="216"/>
                  <a:pt x="336" y="336"/>
                </a:cubicBezTo>
                <a:cubicBezTo>
                  <a:pt x="336" y="456"/>
                  <a:pt x="168" y="588"/>
                  <a:pt x="0" y="720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7264400" y="266065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36" name="Rectangle 24"/>
          <p:cNvSpPr>
            <a:spLocks noChangeArrowheads="1"/>
          </p:cNvSpPr>
          <p:nvPr/>
        </p:nvSpPr>
        <p:spPr bwMode="auto">
          <a:xfrm>
            <a:off x="4495800" y="57848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37" name="Rectangle 25"/>
          <p:cNvSpPr>
            <a:spLocks noChangeArrowheads="1"/>
          </p:cNvSpPr>
          <p:nvPr/>
        </p:nvSpPr>
        <p:spPr bwMode="auto">
          <a:xfrm>
            <a:off x="5240338" y="58007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38" name="Rectangle 26"/>
          <p:cNvSpPr>
            <a:spLocks noChangeArrowheads="1"/>
          </p:cNvSpPr>
          <p:nvPr/>
        </p:nvSpPr>
        <p:spPr bwMode="auto">
          <a:xfrm>
            <a:off x="6019800" y="578485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4L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39" name="Line 27"/>
          <p:cNvSpPr>
            <a:spLocks noChangeShapeType="1"/>
          </p:cNvSpPr>
          <p:nvPr/>
        </p:nvSpPr>
        <p:spPr bwMode="auto">
          <a:xfrm>
            <a:off x="4970463" y="5937250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5791200" y="5937250"/>
            <a:ext cx="211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41" name="Rectangle 29"/>
          <p:cNvSpPr>
            <a:spLocks noChangeArrowheads="1"/>
          </p:cNvSpPr>
          <p:nvPr/>
        </p:nvSpPr>
        <p:spPr bwMode="auto">
          <a:xfrm>
            <a:off x="7010400" y="57848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42" name="Freeform 30"/>
          <p:cNvSpPr>
            <a:spLocks/>
          </p:cNvSpPr>
          <p:nvPr/>
        </p:nvSpPr>
        <p:spPr bwMode="auto">
          <a:xfrm>
            <a:off x="6781800" y="4565650"/>
            <a:ext cx="581025" cy="457200"/>
          </a:xfrm>
          <a:custGeom>
            <a:avLst/>
            <a:gdLst/>
            <a:ahLst/>
            <a:cxnLst>
              <a:cxn ang="0">
                <a:pos x="466" y="17"/>
              </a:cxn>
              <a:cxn ang="0">
                <a:pos x="315" y="58"/>
              </a:cxn>
              <a:cxn ang="0">
                <a:pos x="178" y="182"/>
              </a:cxn>
              <a:cxn ang="0">
                <a:pos x="137" y="264"/>
              </a:cxn>
              <a:cxn ang="0">
                <a:pos x="123" y="319"/>
              </a:cxn>
              <a:cxn ang="0">
                <a:pos x="0" y="401"/>
              </a:cxn>
            </a:cxnLst>
            <a:rect l="0" t="0" r="r" b="b"/>
            <a:pathLst>
              <a:path w="466" h="401">
                <a:moveTo>
                  <a:pt x="466" y="17"/>
                </a:moveTo>
                <a:cubicBezTo>
                  <a:pt x="384" y="0"/>
                  <a:pt x="373" y="0"/>
                  <a:pt x="315" y="58"/>
                </a:cubicBezTo>
                <a:cubicBezTo>
                  <a:pt x="290" y="136"/>
                  <a:pt x="256" y="162"/>
                  <a:pt x="178" y="182"/>
                </a:cubicBezTo>
                <a:cubicBezTo>
                  <a:pt x="149" y="226"/>
                  <a:pt x="151" y="215"/>
                  <a:pt x="137" y="264"/>
                </a:cubicBezTo>
                <a:cubicBezTo>
                  <a:pt x="132" y="282"/>
                  <a:pt x="132" y="303"/>
                  <a:pt x="123" y="319"/>
                </a:cubicBezTo>
                <a:cubicBezTo>
                  <a:pt x="89" y="378"/>
                  <a:pt x="45" y="356"/>
                  <a:pt x="0" y="401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43" name="Oval 31"/>
          <p:cNvSpPr>
            <a:spLocks noChangeArrowheads="1"/>
          </p:cNvSpPr>
          <p:nvPr/>
        </p:nvSpPr>
        <p:spPr bwMode="auto">
          <a:xfrm>
            <a:off x="6670675" y="4946650"/>
            <a:ext cx="187325" cy="1857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44" name="Line 32"/>
          <p:cNvSpPr>
            <a:spLocks noChangeShapeType="1"/>
          </p:cNvSpPr>
          <p:nvPr/>
        </p:nvSpPr>
        <p:spPr bwMode="auto">
          <a:xfrm flipH="1">
            <a:off x="6781800" y="4337050"/>
            <a:ext cx="38100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45" name="Rectangle 33"/>
          <p:cNvSpPr>
            <a:spLocks noChangeArrowheads="1"/>
          </p:cNvSpPr>
          <p:nvPr/>
        </p:nvSpPr>
        <p:spPr bwMode="auto">
          <a:xfrm>
            <a:off x="5181600" y="41846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46" name="Rectangle 34"/>
          <p:cNvSpPr>
            <a:spLocks noChangeArrowheads="1"/>
          </p:cNvSpPr>
          <p:nvPr/>
        </p:nvSpPr>
        <p:spPr bwMode="auto">
          <a:xfrm>
            <a:off x="7848600" y="57848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47" name="Line 35"/>
          <p:cNvSpPr>
            <a:spLocks noChangeShapeType="1"/>
          </p:cNvSpPr>
          <p:nvPr/>
        </p:nvSpPr>
        <p:spPr bwMode="auto">
          <a:xfrm>
            <a:off x="6629400" y="59372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48" name="Line 36"/>
          <p:cNvSpPr>
            <a:spLocks noChangeShapeType="1"/>
          </p:cNvSpPr>
          <p:nvPr/>
        </p:nvSpPr>
        <p:spPr bwMode="auto">
          <a:xfrm>
            <a:off x="7543800" y="59372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49" name="Rectangle 37"/>
          <p:cNvSpPr>
            <a:spLocks noChangeArrowheads="1"/>
          </p:cNvSpPr>
          <p:nvPr/>
        </p:nvSpPr>
        <p:spPr bwMode="auto">
          <a:xfrm>
            <a:off x="8610600" y="57848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50" name="Line 38"/>
          <p:cNvSpPr>
            <a:spLocks noChangeShapeType="1"/>
          </p:cNvSpPr>
          <p:nvPr/>
        </p:nvSpPr>
        <p:spPr bwMode="auto">
          <a:xfrm>
            <a:off x="8305800" y="59372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52" name="Rectangle 40"/>
          <p:cNvSpPr>
            <a:spLocks noChangeArrowheads="1"/>
          </p:cNvSpPr>
          <p:nvPr/>
        </p:nvSpPr>
        <p:spPr bwMode="auto">
          <a:xfrm>
            <a:off x="76200" y="57848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54" name="Arc 42"/>
          <p:cNvSpPr>
            <a:spLocks/>
          </p:cNvSpPr>
          <p:nvPr/>
        </p:nvSpPr>
        <p:spPr bwMode="auto">
          <a:xfrm>
            <a:off x="1371600" y="2955925"/>
            <a:ext cx="823913" cy="647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55" name="Arc 43"/>
          <p:cNvSpPr>
            <a:spLocks/>
          </p:cNvSpPr>
          <p:nvPr/>
        </p:nvSpPr>
        <p:spPr bwMode="auto">
          <a:xfrm>
            <a:off x="2238375" y="1012825"/>
            <a:ext cx="835025" cy="676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56" name="Line 44"/>
          <p:cNvSpPr>
            <a:spLocks noChangeShapeType="1"/>
          </p:cNvSpPr>
          <p:nvPr/>
        </p:nvSpPr>
        <p:spPr bwMode="auto">
          <a:xfrm>
            <a:off x="3073400" y="1646238"/>
            <a:ext cx="1588" cy="3900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57" name="Arc 45"/>
          <p:cNvSpPr>
            <a:spLocks/>
          </p:cNvSpPr>
          <p:nvPr/>
        </p:nvSpPr>
        <p:spPr bwMode="auto">
          <a:xfrm>
            <a:off x="1719263" y="1285875"/>
            <a:ext cx="1181100" cy="17478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58" name="Arc 46"/>
          <p:cNvSpPr>
            <a:spLocks/>
          </p:cNvSpPr>
          <p:nvPr/>
        </p:nvSpPr>
        <p:spPr bwMode="auto">
          <a:xfrm>
            <a:off x="2266950" y="1014413"/>
            <a:ext cx="781050" cy="704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59" name="Line 47"/>
          <p:cNvSpPr>
            <a:spLocks noChangeShapeType="1"/>
          </p:cNvSpPr>
          <p:nvPr/>
        </p:nvSpPr>
        <p:spPr bwMode="auto">
          <a:xfrm>
            <a:off x="3048000" y="1670050"/>
            <a:ext cx="0" cy="1976438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60" name="Rectangle 48"/>
          <p:cNvSpPr>
            <a:spLocks noChangeArrowheads="1"/>
          </p:cNvSpPr>
          <p:nvPr/>
        </p:nvSpPr>
        <p:spPr bwMode="auto">
          <a:xfrm>
            <a:off x="2352675" y="21209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2961" name="Line 49"/>
          <p:cNvSpPr>
            <a:spLocks noChangeShapeType="1"/>
          </p:cNvSpPr>
          <p:nvPr/>
        </p:nvSpPr>
        <p:spPr bwMode="auto">
          <a:xfrm flipV="1">
            <a:off x="2244725" y="450850"/>
            <a:ext cx="0" cy="518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62" name="Rectangle 50"/>
          <p:cNvSpPr>
            <a:spLocks noChangeArrowheads="1"/>
          </p:cNvSpPr>
          <p:nvPr/>
        </p:nvSpPr>
        <p:spPr bwMode="auto">
          <a:xfrm>
            <a:off x="1295400" y="7969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2963" name="Line 51"/>
          <p:cNvSpPr>
            <a:spLocks noChangeShapeType="1"/>
          </p:cNvSpPr>
          <p:nvPr/>
        </p:nvSpPr>
        <p:spPr bwMode="auto">
          <a:xfrm>
            <a:off x="2590800" y="882650"/>
            <a:ext cx="690563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64" name="Line 52"/>
          <p:cNvSpPr>
            <a:spLocks noChangeShapeType="1"/>
          </p:cNvSpPr>
          <p:nvPr/>
        </p:nvSpPr>
        <p:spPr bwMode="auto">
          <a:xfrm>
            <a:off x="3281363" y="1660525"/>
            <a:ext cx="0" cy="16398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65" name="Line 53"/>
          <p:cNvSpPr>
            <a:spLocks noChangeShapeType="1"/>
          </p:cNvSpPr>
          <p:nvPr/>
        </p:nvSpPr>
        <p:spPr bwMode="auto">
          <a:xfrm flipV="1">
            <a:off x="2935288" y="3990975"/>
            <a:ext cx="0" cy="146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66" name="Line 54"/>
          <p:cNvSpPr>
            <a:spLocks noChangeShapeType="1"/>
          </p:cNvSpPr>
          <p:nvPr/>
        </p:nvSpPr>
        <p:spPr bwMode="auto">
          <a:xfrm flipV="1">
            <a:off x="1641475" y="4565650"/>
            <a:ext cx="0" cy="893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67" name="Freeform 55"/>
          <p:cNvSpPr>
            <a:spLocks/>
          </p:cNvSpPr>
          <p:nvPr/>
        </p:nvSpPr>
        <p:spPr bwMode="auto">
          <a:xfrm>
            <a:off x="1403350" y="3644900"/>
            <a:ext cx="1655763" cy="792163"/>
          </a:xfrm>
          <a:custGeom>
            <a:avLst/>
            <a:gdLst/>
            <a:ahLst/>
            <a:cxnLst>
              <a:cxn ang="0">
                <a:pos x="466" y="17"/>
              </a:cxn>
              <a:cxn ang="0">
                <a:pos x="315" y="58"/>
              </a:cxn>
              <a:cxn ang="0">
                <a:pos x="178" y="182"/>
              </a:cxn>
              <a:cxn ang="0">
                <a:pos x="137" y="264"/>
              </a:cxn>
              <a:cxn ang="0">
                <a:pos x="123" y="319"/>
              </a:cxn>
              <a:cxn ang="0">
                <a:pos x="0" y="401"/>
              </a:cxn>
            </a:cxnLst>
            <a:rect l="0" t="0" r="r" b="b"/>
            <a:pathLst>
              <a:path w="466" h="401">
                <a:moveTo>
                  <a:pt x="466" y="17"/>
                </a:moveTo>
                <a:cubicBezTo>
                  <a:pt x="384" y="0"/>
                  <a:pt x="373" y="0"/>
                  <a:pt x="315" y="58"/>
                </a:cubicBezTo>
                <a:cubicBezTo>
                  <a:pt x="290" y="136"/>
                  <a:pt x="256" y="162"/>
                  <a:pt x="178" y="182"/>
                </a:cubicBezTo>
                <a:cubicBezTo>
                  <a:pt x="149" y="226"/>
                  <a:pt x="151" y="215"/>
                  <a:pt x="137" y="264"/>
                </a:cubicBezTo>
                <a:cubicBezTo>
                  <a:pt x="132" y="282"/>
                  <a:pt x="132" y="303"/>
                  <a:pt x="123" y="319"/>
                </a:cubicBezTo>
                <a:cubicBezTo>
                  <a:pt x="89" y="378"/>
                  <a:pt x="45" y="356"/>
                  <a:pt x="0" y="401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68" name="Rectangle 56"/>
          <p:cNvSpPr>
            <a:spLocks noChangeArrowheads="1"/>
          </p:cNvSpPr>
          <p:nvPr/>
        </p:nvSpPr>
        <p:spPr bwMode="auto">
          <a:xfrm>
            <a:off x="1524000" y="349885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4T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2969" name="Oval 57"/>
          <p:cNvSpPr>
            <a:spLocks noChangeArrowheads="1"/>
          </p:cNvSpPr>
          <p:nvPr/>
        </p:nvSpPr>
        <p:spPr bwMode="auto">
          <a:xfrm>
            <a:off x="1289050" y="4368800"/>
            <a:ext cx="187325" cy="1857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70" name="Rectangle 58"/>
          <p:cNvSpPr>
            <a:spLocks noChangeArrowheads="1"/>
          </p:cNvSpPr>
          <p:nvPr/>
        </p:nvSpPr>
        <p:spPr bwMode="auto">
          <a:xfrm>
            <a:off x="855663" y="58007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71" name="Rectangle 59"/>
          <p:cNvSpPr>
            <a:spLocks noChangeArrowheads="1"/>
          </p:cNvSpPr>
          <p:nvPr/>
        </p:nvSpPr>
        <p:spPr bwMode="auto">
          <a:xfrm>
            <a:off x="1693863" y="5784850"/>
            <a:ext cx="66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4T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72" name="Line 60"/>
          <p:cNvSpPr>
            <a:spLocks noChangeShapeType="1"/>
          </p:cNvSpPr>
          <p:nvPr/>
        </p:nvSpPr>
        <p:spPr bwMode="auto">
          <a:xfrm>
            <a:off x="550863" y="59372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73" name="Line 61"/>
          <p:cNvSpPr>
            <a:spLocks noChangeShapeType="1"/>
          </p:cNvSpPr>
          <p:nvPr/>
        </p:nvSpPr>
        <p:spPr bwMode="auto">
          <a:xfrm>
            <a:off x="1389063" y="59372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74" name="Line 62"/>
          <p:cNvSpPr>
            <a:spLocks noChangeShapeType="1"/>
          </p:cNvSpPr>
          <p:nvPr/>
        </p:nvSpPr>
        <p:spPr bwMode="auto">
          <a:xfrm>
            <a:off x="2455863" y="59372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75" name="Rectangle 63"/>
          <p:cNvSpPr>
            <a:spLocks noChangeArrowheads="1"/>
          </p:cNvSpPr>
          <p:nvPr/>
        </p:nvSpPr>
        <p:spPr bwMode="auto">
          <a:xfrm>
            <a:off x="2760663" y="578485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76" name="Line 64"/>
          <p:cNvSpPr>
            <a:spLocks noChangeShapeType="1"/>
          </p:cNvSpPr>
          <p:nvPr/>
        </p:nvSpPr>
        <p:spPr bwMode="auto">
          <a:xfrm>
            <a:off x="1371600" y="3500438"/>
            <a:ext cx="1588" cy="2014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2977" name="Rectangle 65"/>
          <p:cNvSpPr>
            <a:spLocks noChangeArrowheads="1"/>
          </p:cNvSpPr>
          <p:nvPr/>
        </p:nvSpPr>
        <p:spPr bwMode="auto">
          <a:xfrm>
            <a:off x="3675063" y="58007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2978" name="Line 66"/>
          <p:cNvSpPr>
            <a:spLocks noChangeShapeType="1"/>
          </p:cNvSpPr>
          <p:nvPr/>
        </p:nvSpPr>
        <p:spPr bwMode="auto">
          <a:xfrm>
            <a:off x="3370263" y="59372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79" name="Line 67"/>
          <p:cNvSpPr>
            <a:spLocks noChangeShapeType="1"/>
          </p:cNvSpPr>
          <p:nvPr/>
        </p:nvSpPr>
        <p:spPr bwMode="auto">
          <a:xfrm flipH="1" flipV="1">
            <a:off x="4343400" y="1066800"/>
            <a:ext cx="12700" cy="51704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2980" name="Rectangle 68"/>
          <p:cNvSpPr>
            <a:spLocks noChangeArrowheads="1"/>
          </p:cNvSpPr>
          <p:nvPr/>
        </p:nvSpPr>
        <p:spPr bwMode="auto">
          <a:xfrm>
            <a:off x="3768725" y="6334125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986" name="Group 2"/>
          <p:cNvGrpSpPr>
            <a:grpSpLocks/>
          </p:cNvGrpSpPr>
          <p:nvPr/>
        </p:nvGrpSpPr>
        <p:grpSpPr bwMode="auto">
          <a:xfrm>
            <a:off x="3200400" y="115888"/>
            <a:ext cx="2771775" cy="762000"/>
            <a:chOff x="3360" y="348"/>
            <a:chExt cx="1746" cy="480"/>
          </a:xfrm>
        </p:grpSpPr>
        <p:sp>
          <p:nvSpPr>
            <p:cNvPr id="425987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1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SHUNT TIPO 4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25988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3724275" y="6223000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25990" name="Group 6"/>
          <p:cNvGrpSpPr>
            <a:grpSpLocks/>
          </p:cNvGrpSpPr>
          <p:nvPr/>
        </p:nvGrpSpPr>
        <p:grpSpPr bwMode="auto">
          <a:xfrm>
            <a:off x="3348038" y="5768975"/>
            <a:ext cx="3359150" cy="571500"/>
            <a:chOff x="1868" y="3912"/>
            <a:chExt cx="2116" cy="360"/>
          </a:xfrm>
        </p:grpSpPr>
        <p:sp>
          <p:nvSpPr>
            <p:cNvPr id="425991" name="Rectangle 7"/>
            <p:cNvSpPr>
              <a:spLocks noChangeArrowheads="1"/>
            </p:cNvSpPr>
            <p:nvPr/>
          </p:nvSpPr>
          <p:spPr bwMode="auto">
            <a:xfrm>
              <a:off x="1868" y="3952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5992" name="Rectangle 8"/>
            <p:cNvSpPr>
              <a:spLocks noChangeArrowheads="1"/>
            </p:cNvSpPr>
            <p:nvPr/>
          </p:nvSpPr>
          <p:spPr bwMode="auto">
            <a:xfrm>
              <a:off x="2164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5993" name="Rectangle 9"/>
            <p:cNvSpPr>
              <a:spLocks noChangeArrowheads="1"/>
            </p:cNvSpPr>
            <p:nvPr/>
          </p:nvSpPr>
          <p:spPr bwMode="auto">
            <a:xfrm>
              <a:off x="2892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994" name="Rectangle 10"/>
            <p:cNvSpPr>
              <a:spLocks noChangeArrowheads="1"/>
            </p:cNvSpPr>
            <p:nvPr/>
          </p:nvSpPr>
          <p:spPr bwMode="auto">
            <a:xfrm>
              <a:off x="3036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5995" name="Rectangle 11"/>
            <p:cNvSpPr>
              <a:spLocks noChangeArrowheads="1"/>
            </p:cNvSpPr>
            <p:nvPr/>
          </p:nvSpPr>
          <p:spPr bwMode="auto">
            <a:xfrm>
              <a:off x="2308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996" name="Rectangle 12"/>
            <p:cNvSpPr>
              <a:spLocks noChangeArrowheads="1"/>
            </p:cNvSpPr>
            <p:nvPr/>
          </p:nvSpPr>
          <p:spPr bwMode="auto">
            <a:xfrm>
              <a:off x="2452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5997" name="Rectangle 13"/>
            <p:cNvSpPr>
              <a:spLocks noChangeArrowheads="1"/>
            </p:cNvSpPr>
            <p:nvPr/>
          </p:nvSpPr>
          <p:spPr bwMode="auto">
            <a:xfrm>
              <a:off x="2748" y="3944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5998" name="Rectangle 14"/>
            <p:cNvSpPr>
              <a:spLocks noChangeArrowheads="1"/>
            </p:cNvSpPr>
            <p:nvPr/>
          </p:nvSpPr>
          <p:spPr bwMode="auto">
            <a:xfrm>
              <a:off x="3276" y="392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999" name="Rectangle 15"/>
            <p:cNvSpPr>
              <a:spLocks noChangeArrowheads="1"/>
            </p:cNvSpPr>
            <p:nvPr/>
          </p:nvSpPr>
          <p:spPr bwMode="auto">
            <a:xfrm>
              <a:off x="3940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6000" name="Rectangle 16"/>
            <p:cNvSpPr>
              <a:spLocks noChangeArrowheads="1"/>
            </p:cNvSpPr>
            <p:nvPr/>
          </p:nvSpPr>
          <p:spPr bwMode="auto">
            <a:xfrm>
              <a:off x="3572" y="3960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6001" name="Rectangle 17"/>
            <p:cNvSpPr>
              <a:spLocks noChangeArrowheads="1"/>
            </p:cNvSpPr>
            <p:nvPr/>
          </p:nvSpPr>
          <p:spPr bwMode="auto">
            <a:xfrm>
              <a:off x="3868" y="396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26002" name="Line 18"/>
            <p:cNvSpPr>
              <a:spLocks noChangeShapeType="1"/>
            </p:cNvSpPr>
            <p:nvPr/>
          </p:nvSpPr>
          <p:spPr bwMode="auto">
            <a:xfrm>
              <a:off x="2248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6003" name="Line 19"/>
            <p:cNvSpPr>
              <a:spLocks noChangeShapeType="1"/>
            </p:cNvSpPr>
            <p:nvPr/>
          </p:nvSpPr>
          <p:spPr bwMode="auto">
            <a:xfrm>
              <a:off x="282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26004" name="Line 20"/>
            <p:cNvSpPr>
              <a:spLocks noChangeShapeType="1"/>
            </p:cNvSpPr>
            <p:nvPr/>
          </p:nvSpPr>
          <p:spPr bwMode="auto">
            <a:xfrm>
              <a:off x="334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26006" name="Arc 22"/>
          <p:cNvSpPr>
            <a:spLocks/>
          </p:cNvSpPr>
          <p:nvPr/>
        </p:nvSpPr>
        <p:spPr bwMode="auto">
          <a:xfrm>
            <a:off x="3800475" y="33162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3800475" y="3913188"/>
            <a:ext cx="1588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08" name="Arc 24"/>
          <p:cNvSpPr>
            <a:spLocks/>
          </p:cNvSpPr>
          <p:nvPr/>
        </p:nvSpPr>
        <p:spPr bwMode="auto">
          <a:xfrm>
            <a:off x="4578350" y="15001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09" name="Line 25"/>
          <p:cNvSpPr>
            <a:spLocks noChangeShapeType="1"/>
          </p:cNvSpPr>
          <p:nvPr/>
        </p:nvSpPr>
        <p:spPr bwMode="auto">
          <a:xfrm>
            <a:off x="5362575" y="2084388"/>
            <a:ext cx="1588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10" name="Arc 26"/>
          <p:cNvSpPr>
            <a:spLocks/>
          </p:cNvSpPr>
          <p:nvPr/>
        </p:nvSpPr>
        <p:spPr bwMode="auto">
          <a:xfrm>
            <a:off x="4092575" y="1754188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11" name="Line 27"/>
          <p:cNvSpPr>
            <a:spLocks noChangeShapeType="1"/>
          </p:cNvSpPr>
          <p:nvPr/>
        </p:nvSpPr>
        <p:spPr bwMode="auto">
          <a:xfrm>
            <a:off x="5375275" y="2135188"/>
            <a:ext cx="1588" cy="2171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12" name="Rectangle 28"/>
          <p:cNvSpPr>
            <a:spLocks noChangeArrowheads="1"/>
          </p:cNvSpPr>
          <p:nvPr/>
        </p:nvSpPr>
        <p:spPr bwMode="auto">
          <a:xfrm>
            <a:off x="4625975" y="25923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6013" name="Rectangle 29"/>
          <p:cNvSpPr>
            <a:spLocks noChangeArrowheads="1"/>
          </p:cNvSpPr>
          <p:nvPr/>
        </p:nvSpPr>
        <p:spPr bwMode="auto">
          <a:xfrm>
            <a:off x="5476875" y="3265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6014" name="Rectangle 30"/>
          <p:cNvSpPr>
            <a:spLocks noChangeArrowheads="1"/>
          </p:cNvSpPr>
          <p:nvPr/>
        </p:nvSpPr>
        <p:spPr bwMode="auto">
          <a:xfrm>
            <a:off x="3248025" y="12747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26015" name="Oval 31"/>
          <p:cNvSpPr>
            <a:spLocks noChangeArrowheads="1"/>
          </p:cNvSpPr>
          <p:nvPr/>
        </p:nvSpPr>
        <p:spPr bwMode="auto">
          <a:xfrm>
            <a:off x="5280025" y="430688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16" name="Line 32"/>
          <p:cNvSpPr>
            <a:spLocks noChangeShapeType="1"/>
          </p:cNvSpPr>
          <p:nvPr/>
        </p:nvSpPr>
        <p:spPr bwMode="auto">
          <a:xfrm flipV="1">
            <a:off x="4546600" y="954088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6017" name="Line 33"/>
          <p:cNvSpPr>
            <a:spLocks noChangeShapeType="1"/>
          </p:cNvSpPr>
          <p:nvPr/>
        </p:nvSpPr>
        <p:spPr bwMode="auto">
          <a:xfrm flipV="1">
            <a:off x="3933825" y="4078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6018" name="Line 34"/>
          <p:cNvSpPr>
            <a:spLocks noChangeShapeType="1"/>
          </p:cNvSpPr>
          <p:nvPr/>
        </p:nvSpPr>
        <p:spPr bwMode="auto">
          <a:xfrm>
            <a:off x="3552825" y="1639888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6019" name="Line 35"/>
          <p:cNvSpPr>
            <a:spLocks noChangeShapeType="1"/>
          </p:cNvSpPr>
          <p:nvPr/>
        </p:nvSpPr>
        <p:spPr bwMode="auto">
          <a:xfrm>
            <a:off x="5153025" y="26304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6020" name="Freeform 36"/>
          <p:cNvSpPr>
            <a:spLocks/>
          </p:cNvSpPr>
          <p:nvPr/>
        </p:nvSpPr>
        <p:spPr bwMode="auto">
          <a:xfrm>
            <a:off x="3705225" y="1182688"/>
            <a:ext cx="1701800" cy="9779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26021" name="Text Box 37"/>
          <p:cNvSpPr txBox="1">
            <a:spLocks noChangeArrowheads="1"/>
          </p:cNvSpPr>
          <p:nvPr/>
        </p:nvSpPr>
        <p:spPr bwMode="auto">
          <a:xfrm>
            <a:off x="1100138" y="1731963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SHUNT PELVICO ( s p )</a:t>
            </a:r>
          </a:p>
        </p:txBody>
      </p:sp>
      <p:grpSp>
        <p:nvGrpSpPr>
          <p:cNvPr id="426022" name="Group 38"/>
          <p:cNvGrpSpPr>
            <a:grpSpLocks/>
          </p:cNvGrpSpPr>
          <p:nvPr/>
        </p:nvGrpSpPr>
        <p:grpSpPr bwMode="auto">
          <a:xfrm>
            <a:off x="5449888" y="115888"/>
            <a:ext cx="2387600" cy="762000"/>
            <a:chOff x="3360" y="348"/>
            <a:chExt cx="1504" cy="480"/>
          </a:xfrm>
        </p:grpSpPr>
        <p:sp>
          <p:nvSpPr>
            <p:cNvPr id="426023" name="Rectangle 39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426024" name="AutoShape 40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26043" name="Rectangle 59"/>
          <p:cNvSpPr>
            <a:spLocks noChangeArrowheads="1"/>
          </p:cNvSpPr>
          <p:nvPr/>
        </p:nvSpPr>
        <p:spPr bwMode="auto">
          <a:xfrm>
            <a:off x="3990975" y="62722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1_63</a:t>
            </a:r>
          </a:p>
        </p:txBody>
      </p:sp>
      <p:sp>
        <p:nvSpPr>
          <p:cNvPr id="426045" name="Line 61"/>
          <p:cNvSpPr>
            <a:spLocks noChangeShapeType="1"/>
          </p:cNvSpPr>
          <p:nvPr/>
        </p:nvSpPr>
        <p:spPr bwMode="auto">
          <a:xfrm flipV="1">
            <a:off x="5148263" y="4503738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658" name="Group 2"/>
          <p:cNvGrpSpPr>
            <a:grpSpLocks/>
          </p:cNvGrpSpPr>
          <p:nvPr/>
        </p:nvGrpSpPr>
        <p:grpSpPr bwMode="auto">
          <a:xfrm>
            <a:off x="3200400" y="115888"/>
            <a:ext cx="2771775" cy="762000"/>
            <a:chOff x="3360" y="348"/>
            <a:chExt cx="1746" cy="480"/>
          </a:xfrm>
        </p:grpSpPr>
        <p:sp>
          <p:nvSpPr>
            <p:cNvPr id="454659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1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SHUNT TIPO 4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4660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2381250" y="5872163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54662" name="Group 6"/>
          <p:cNvGrpSpPr>
            <a:grpSpLocks/>
          </p:cNvGrpSpPr>
          <p:nvPr/>
        </p:nvGrpSpPr>
        <p:grpSpPr bwMode="auto">
          <a:xfrm>
            <a:off x="2965450" y="5859463"/>
            <a:ext cx="3359150" cy="571500"/>
            <a:chOff x="1868" y="3912"/>
            <a:chExt cx="2116" cy="360"/>
          </a:xfrm>
        </p:grpSpPr>
        <p:sp>
          <p:nvSpPr>
            <p:cNvPr id="454663" name="Rectangle 7"/>
            <p:cNvSpPr>
              <a:spLocks noChangeArrowheads="1"/>
            </p:cNvSpPr>
            <p:nvPr/>
          </p:nvSpPr>
          <p:spPr bwMode="auto">
            <a:xfrm>
              <a:off x="1868" y="3952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64" name="Rectangle 8"/>
            <p:cNvSpPr>
              <a:spLocks noChangeArrowheads="1"/>
            </p:cNvSpPr>
            <p:nvPr/>
          </p:nvSpPr>
          <p:spPr bwMode="auto">
            <a:xfrm>
              <a:off x="2164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65" name="Rectangle 9"/>
            <p:cNvSpPr>
              <a:spLocks noChangeArrowheads="1"/>
            </p:cNvSpPr>
            <p:nvPr/>
          </p:nvSpPr>
          <p:spPr bwMode="auto">
            <a:xfrm>
              <a:off x="2892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4666" name="Rectangle 10"/>
            <p:cNvSpPr>
              <a:spLocks noChangeArrowheads="1"/>
            </p:cNvSpPr>
            <p:nvPr/>
          </p:nvSpPr>
          <p:spPr bwMode="auto">
            <a:xfrm>
              <a:off x="3036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67" name="Rectangle 11"/>
            <p:cNvSpPr>
              <a:spLocks noChangeArrowheads="1"/>
            </p:cNvSpPr>
            <p:nvPr/>
          </p:nvSpPr>
          <p:spPr bwMode="auto">
            <a:xfrm>
              <a:off x="2308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4668" name="Rectangle 12"/>
            <p:cNvSpPr>
              <a:spLocks noChangeArrowheads="1"/>
            </p:cNvSpPr>
            <p:nvPr/>
          </p:nvSpPr>
          <p:spPr bwMode="auto">
            <a:xfrm>
              <a:off x="2452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69" name="Rectangle 13"/>
            <p:cNvSpPr>
              <a:spLocks noChangeArrowheads="1"/>
            </p:cNvSpPr>
            <p:nvPr/>
          </p:nvSpPr>
          <p:spPr bwMode="auto">
            <a:xfrm>
              <a:off x="2748" y="3944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70" name="Rectangle 14"/>
            <p:cNvSpPr>
              <a:spLocks noChangeArrowheads="1"/>
            </p:cNvSpPr>
            <p:nvPr/>
          </p:nvSpPr>
          <p:spPr bwMode="auto">
            <a:xfrm>
              <a:off x="3276" y="392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4671" name="Rectangle 15"/>
            <p:cNvSpPr>
              <a:spLocks noChangeArrowheads="1"/>
            </p:cNvSpPr>
            <p:nvPr/>
          </p:nvSpPr>
          <p:spPr bwMode="auto">
            <a:xfrm>
              <a:off x="3940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72" name="Rectangle 16"/>
            <p:cNvSpPr>
              <a:spLocks noChangeArrowheads="1"/>
            </p:cNvSpPr>
            <p:nvPr/>
          </p:nvSpPr>
          <p:spPr bwMode="auto">
            <a:xfrm>
              <a:off x="3572" y="3960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73" name="Rectangle 17"/>
            <p:cNvSpPr>
              <a:spLocks noChangeArrowheads="1"/>
            </p:cNvSpPr>
            <p:nvPr/>
          </p:nvSpPr>
          <p:spPr bwMode="auto">
            <a:xfrm>
              <a:off x="3868" y="396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454674" name="Line 18"/>
            <p:cNvSpPr>
              <a:spLocks noChangeShapeType="1"/>
            </p:cNvSpPr>
            <p:nvPr/>
          </p:nvSpPr>
          <p:spPr bwMode="auto">
            <a:xfrm>
              <a:off x="2248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54675" name="Line 19"/>
            <p:cNvSpPr>
              <a:spLocks noChangeShapeType="1"/>
            </p:cNvSpPr>
            <p:nvPr/>
          </p:nvSpPr>
          <p:spPr bwMode="auto">
            <a:xfrm>
              <a:off x="282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54676" name="Line 20"/>
            <p:cNvSpPr>
              <a:spLocks noChangeShapeType="1"/>
            </p:cNvSpPr>
            <p:nvPr/>
          </p:nvSpPr>
          <p:spPr bwMode="auto">
            <a:xfrm>
              <a:off x="334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54693" name="Group 37"/>
          <p:cNvGrpSpPr>
            <a:grpSpLocks/>
          </p:cNvGrpSpPr>
          <p:nvPr/>
        </p:nvGrpSpPr>
        <p:grpSpPr bwMode="auto">
          <a:xfrm>
            <a:off x="5449888" y="228600"/>
            <a:ext cx="2387600" cy="762000"/>
            <a:chOff x="3360" y="348"/>
            <a:chExt cx="1504" cy="480"/>
          </a:xfrm>
        </p:grpSpPr>
        <p:sp>
          <p:nvSpPr>
            <p:cNvPr id="454694" name="Rectangle 38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454695" name="AutoShape 39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4697" name="Arc 41"/>
          <p:cNvSpPr>
            <a:spLocks/>
          </p:cNvSpPr>
          <p:nvPr/>
        </p:nvSpPr>
        <p:spPr bwMode="auto">
          <a:xfrm>
            <a:off x="3878263" y="3122613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698" name="Line 42"/>
          <p:cNvSpPr>
            <a:spLocks noChangeShapeType="1"/>
          </p:cNvSpPr>
          <p:nvPr/>
        </p:nvSpPr>
        <p:spPr bwMode="auto">
          <a:xfrm>
            <a:off x="3878263" y="3719513"/>
            <a:ext cx="1587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699" name="Arc 43"/>
          <p:cNvSpPr>
            <a:spLocks/>
          </p:cNvSpPr>
          <p:nvPr/>
        </p:nvSpPr>
        <p:spPr bwMode="auto">
          <a:xfrm>
            <a:off x="4656138" y="1306513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700" name="Line 44"/>
          <p:cNvSpPr>
            <a:spLocks noChangeShapeType="1"/>
          </p:cNvSpPr>
          <p:nvPr/>
        </p:nvSpPr>
        <p:spPr bwMode="auto">
          <a:xfrm>
            <a:off x="5440363" y="1890713"/>
            <a:ext cx="1587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701" name="Arc 45"/>
          <p:cNvSpPr>
            <a:spLocks/>
          </p:cNvSpPr>
          <p:nvPr/>
        </p:nvSpPr>
        <p:spPr bwMode="auto">
          <a:xfrm>
            <a:off x="4170363" y="1560513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702" name="Line 46"/>
          <p:cNvSpPr>
            <a:spLocks noChangeShapeType="1"/>
          </p:cNvSpPr>
          <p:nvPr/>
        </p:nvSpPr>
        <p:spPr bwMode="auto">
          <a:xfrm>
            <a:off x="5453063" y="2589213"/>
            <a:ext cx="1587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703" name="Rectangle 47"/>
          <p:cNvSpPr>
            <a:spLocks noChangeArrowheads="1"/>
          </p:cNvSpPr>
          <p:nvPr/>
        </p:nvSpPr>
        <p:spPr bwMode="auto">
          <a:xfrm>
            <a:off x="4703763" y="23987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54704" name="Rectangle 48"/>
          <p:cNvSpPr>
            <a:spLocks noChangeArrowheads="1"/>
          </p:cNvSpPr>
          <p:nvPr/>
        </p:nvSpPr>
        <p:spPr bwMode="auto">
          <a:xfrm>
            <a:off x="5554663" y="30718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54705" name="Rectangle 49"/>
          <p:cNvSpPr>
            <a:spLocks noChangeArrowheads="1"/>
          </p:cNvSpPr>
          <p:nvPr/>
        </p:nvSpPr>
        <p:spPr bwMode="auto">
          <a:xfrm>
            <a:off x="5508625" y="19843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54706" name="Line 50"/>
          <p:cNvSpPr>
            <a:spLocks noChangeShapeType="1"/>
          </p:cNvSpPr>
          <p:nvPr/>
        </p:nvSpPr>
        <p:spPr bwMode="auto">
          <a:xfrm flipV="1">
            <a:off x="4621213" y="836613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4707" name="Line 51"/>
          <p:cNvSpPr>
            <a:spLocks noChangeShapeType="1"/>
          </p:cNvSpPr>
          <p:nvPr/>
        </p:nvSpPr>
        <p:spPr bwMode="auto">
          <a:xfrm flipV="1">
            <a:off x="4011613" y="38846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4708" name="Line 52"/>
          <p:cNvSpPr>
            <a:spLocks noChangeShapeType="1"/>
          </p:cNvSpPr>
          <p:nvPr/>
        </p:nvSpPr>
        <p:spPr bwMode="auto">
          <a:xfrm flipH="1">
            <a:off x="5622925" y="2436813"/>
            <a:ext cx="6969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4709" name="Line 53"/>
          <p:cNvSpPr>
            <a:spLocks noChangeShapeType="1"/>
          </p:cNvSpPr>
          <p:nvPr/>
        </p:nvSpPr>
        <p:spPr bwMode="auto">
          <a:xfrm>
            <a:off x="5230813" y="28940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4710" name="Freeform 54"/>
          <p:cNvSpPr>
            <a:spLocks/>
          </p:cNvSpPr>
          <p:nvPr/>
        </p:nvSpPr>
        <p:spPr bwMode="auto">
          <a:xfrm flipH="1">
            <a:off x="5470525" y="2208213"/>
            <a:ext cx="747713" cy="3683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711" name="Oval 55"/>
          <p:cNvSpPr>
            <a:spLocks noChangeArrowheads="1"/>
          </p:cNvSpPr>
          <p:nvPr/>
        </p:nvSpPr>
        <p:spPr bwMode="auto">
          <a:xfrm>
            <a:off x="6092825" y="2055813"/>
            <a:ext cx="215900" cy="203200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712" name="Text Box 56"/>
          <p:cNvSpPr txBox="1">
            <a:spLocks noChangeArrowheads="1"/>
          </p:cNvSpPr>
          <p:nvPr/>
        </p:nvSpPr>
        <p:spPr bwMode="auto">
          <a:xfrm>
            <a:off x="6249988" y="162242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PERFORANTE (p )</a:t>
            </a:r>
          </a:p>
        </p:txBody>
      </p:sp>
      <p:sp>
        <p:nvSpPr>
          <p:cNvPr id="454713" name="Oval 57"/>
          <p:cNvSpPr>
            <a:spLocks noChangeArrowheads="1"/>
          </p:cNvSpPr>
          <p:nvPr/>
        </p:nvSpPr>
        <p:spPr bwMode="auto">
          <a:xfrm>
            <a:off x="5368925" y="4113213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4714" name="Rectangle 58"/>
          <p:cNvSpPr>
            <a:spLocks noChangeArrowheads="1"/>
          </p:cNvSpPr>
          <p:nvPr/>
        </p:nvSpPr>
        <p:spPr bwMode="auto">
          <a:xfrm>
            <a:off x="4056063" y="62722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1_64</a:t>
            </a:r>
          </a:p>
        </p:txBody>
      </p:sp>
      <p:sp>
        <p:nvSpPr>
          <p:cNvPr id="454715" name="Line 59"/>
          <p:cNvSpPr>
            <a:spLocks noChangeShapeType="1"/>
          </p:cNvSpPr>
          <p:nvPr/>
        </p:nvSpPr>
        <p:spPr bwMode="auto">
          <a:xfrm flipV="1">
            <a:off x="5219700" y="4292600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778" name="Group 2"/>
          <p:cNvGrpSpPr>
            <a:grpSpLocks/>
          </p:cNvGrpSpPr>
          <p:nvPr/>
        </p:nvGrpSpPr>
        <p:grpSpPr bwMode="auto">
          <a:xfrm>
            <a:off x="3200400" y="115888"/>
            <a:ext cx="3178175" cy="762000"/>
            <a:chOff x="3360" y="348"/>
            <a:chExt cx="2002" cy="480"/>
          </a:xfrm>
        </p:grpSpPr>
        <p:sp>
          <p:nvSpPr>
            <p:cNvPr id="843779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1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SHUNT TIPO 4+2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43780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43781" name="Rectangle 5"/>
          <p:cNvSpPr>
            <a:spLocks noChangeArrowheads="1"/>
          </p:cNvSpPr>
          <p:nvPr/>
        </p:nvSpPr>
        <p:spPr bwMode="auto">
          <a:xfrm>
            <a:off x="3724275" y="6223000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82" name="Arc 6"/>
          <p:cNvSpPr>
            <a:spLocks/>
          </p:cNvSpPr>
          <p:nvPr/>
        </p:nvSpPr>
        <p:spPr bwMode="auto">
          <a:xfrm>
            <a:off x="3800475" y="33162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83" name="Line 7"/>
          <p:cNvSpPr>
            <a:spLocks noChangeShapeType="1"/>
          </p:cNvSpPr>
          <p:nvPr/>
        </p:nvSpPr>
        <p:spPr bwMode="auto">
          <a:xfrm>
            <a:off x="3800475" y="3913188"/>
            <a:ext cx="1588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84" name="Arc 8"/>
          <p:cNvSpPr>
            <a:spLocks/>
          </p:cNvSpPr>
          <p:nvPr/>
        </p:nvSpPr>
        <p:spPr bwMode="auto">
          <a:xfrm>
            <a:off x="4578350" y="15001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85" name="Line 9"/>
          <p:cNvSpPr>
            <a:spLocks noChangeShapeType="1"/>
          </p:cNvSpPr>
          <p:nvPr/>
        </p:nvSpPr>
        <p:spPr bwMode="auto">
          <a:xfrm>
            <a:off x="5362575" y="2084388"/>
            <a:ext cx="1588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86" name="Arc 10"/>
          <p:cNvSpPr>
            <a:spLocks/>
          </p:cNvSpPr>
          <p:nvPr/>
        </p:nvSpPr>
        <p:spPr bwMode="auto">
          <a:xfrm>
            <a:off x="4114800" y="1790700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87" name="Line 11"/>
          <p:cNvSpPr>
            <a:spLocks noChangeShapeType="1"/>
          </p:cNvSpPr>
          <p:nvPr/>
        </p:nvSpPr>
        <p:spPr bwMode="auto">
          <a:xfrm>
            <a:off x="5375275" y="2135188"/>
            <a:ext cx="1588" cy="2171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88" name="Rectangle 12"/>
          <p:cNvSpPr>
            <a:spLocks noChangeArrowheads="1"/>
          </p:cNvSpPr>
          <p:nvPr/>
        </p:nvSpPr>
        <p:spPr bwMode="auto">
          <a:xfrm>
            <a:off x="4625975" y="25923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43789" name="Rectangle 13"/>
          <p:cNvSpPr>
            <a:spLocks noChangeArrowheads="1"/>
          </p:cNvSpPr>
          <p:nvPr/>
        </p:nvSpPr>
        <p:spPr bwMode="auto">
          <a:xfrm>
            <a:off x="5476875" y="3265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43790" name="Rectangle 14"/>
          <p:cNvSpPr>
            <a:spLocks noChangeArrowheads="1"/>
          </p:cNvSpPr>
          <p:nvPr/>
        </p:nvSpPr>
        <p:spPr bwMode="auto">
          <a:xfrm>
            <a:off x="3248025" y="12747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43791" name="Oval 15"/>
          <p:cNvSpPr>
            <a:spLocks noChangeArrowheads="1"/>
          </p:cNvSpPr>
          <p:nvPr/>
        </p:nvSpPr>
        <p:spPr bwMode="auto">
          <a:xfrm>
            <a:off x="5280025" y="430688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92" name="Line 16"/>
          <p:cNvSpPr>
            <a:spLocks noChangeShapeType="1"/>
          </p:cNvSpPr>
          <p:nvPr/>
        </p:nvSpPr>
        <p:spPr bwMode="auto">
          <a:xfrm flipV="1">
            <a:off x="4546600" y="954088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3793" name="Line 17"/>
          <p:cNvSpPr>
            <a:spLocks noChangeShapeType="1"/>
          </p:cNvSpPr>
          <p:nvPr/>
        </p:nvSpPr>
        <p:spPr bwMode="auto">
          <a:xfrm flipV="1">
            <a:off x="3933825" y="4078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3794" name="Line 18"/>
          <p:cNvSpPr>
            <a:spLocks noChangeShapeType="1"/>
          </p:cNvSpPr>
          <p:nvPr/>
        </p:nvSpPr>
        <p:spPr bwMode="auto">
          <a:xfrm>
            <a:off x="3552825" y="1639888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3795" name="Line 19"/>
          <p:cNvSpPr>
            <a:spLocks noChangeShapeType="1"/>
          </p:cNvSpPr>
          <p:nvPr/>
        </p:nvSpPr>
        <p:spPr bwMode="auto">
          <a:xfrm>
            <a:off x="5153025" y="26304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3796" name="Freeform 20"/>
          <p:cNvSpPr>
            <a:spLocks/>
          </p:cNvSpPr>
          <p:nvPr/>
        </p:nvSpPr>
        <p:spPr bwMode="auto">
          <a:xfrm>
            <a:off x="3635375" y="1182688"/>
            <a:ext cx="1701800" cy="9779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43797" name="Text Box 21"/>
          <p:cNvSpPr txBox="1">
            <a:spLocks noChangeArrowheads="1"/>
          </p:cNvSpPr>
          <p:nvPr/>
        </p:nvSpPr>
        <p:spPr bwMode="auto">
          <a:xfrm>
            <a:off x="1100138" y="1731963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SHUNT PELVICO ( s p )</a:t>
            </a:r>
          </a:p>
        </p:txBody>
      </p:sp>
      <p:grpSp>
        <p:nvGrpSpPr>
          <p:cNvPr id="843798" name="Group 22"/>
          <p:cNvGrpSpPr>
            <a:grpSpLocks/>
          </p:cNvGrpSpPr>
          <p:nvPr/>
        </p:nvGrpSpPr>
        <p:grpSpPr bwMode="auto">
          <a:xfrm>
            <a:off x="5449888" y="115888"/>
            <a:ext cx="2387600" cy="762000"/>
            <a:chOff x="3360" y="348"/>
            <a:chExt cx="1504" cy="480"/>
          </a:xfrm>
        </p:grpSpPr>
        <p:sp>
          <p:nvSpPr>
            <p:cNvPr id="843799" name="Rectangle 23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843800" name="AutoShape 2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43801" name="Rectangle 25"/>
          <p:cNvSpPr>
            <a:spLocks noChangeArrowheads="1"/>
          </p:cNvSpPr>
          <p:nvPr/>
        </p:nvSpPr>
        <p:spPr bwMode="auto">
          <a:xfrm>
            <a:off x="3990975" y="61277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1_65</a:t>
            </a:r>
          </a:p>
        </p:txBody>
      </p:sp>
      <p:sp>
        <p:nvSpPr>
          <p:cNvPr id="843802" name="Line 26"/>
          <p:cNvSpPr>
            <a:spLocks noChangeShapeType="1"/>
          </p:cNvSpPr>
          <p:nvPr/>
        </p:nvSpPr>
        <p:spPr bwMode="auto">
          <a:xfrm flipV="1">
            <a:off x="5148263" y="4503738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3803" name="Freeform 27"/>
          <p:cNvSpPr>
            <a:spLocks/>
          </p:cNvSpPr>
          <p:nvPr/>
        </p:nvSpPr>
        <p:spPr bwMode="auto">
          <a:xfrm>
            <a:off x="5397500" y="37830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43804" name="Oval 28"/>
          <p:cNvSpPr>
            <a:spLocks noChangeArrowheads="1"/>
          </p:cNvSpPr>
          <p:nvPr/>
        </p:nvSpPr>
        <p:spPr bwMode="auto">
          <a:xfrm>
            <a:off x="6481763" y="518953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06" name="Group 2"/>
          <p:cNvGrpSpPr>
            <a:grpSpLocks/>
          </p:cNvGrpSpPr>
          <p:nvPr/>
        </p:nvGrpSpPr>
        <p:grpSpPr bwMode="auto">
          <a:xfrm>
            <a:off x="3200400" y="115888"/>
            <a:ext cx="3178175" cy="762000"/>
            <a:chOff x="3360" y="348"/>
            <a:chExt cx="2002" cy="480"/>
          </a:xfrm>
        </p:grpSpPr>
        <p:sp>
          <p:nvSpPr>
            <p:cNvPr id="456707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1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SHUNT TIPO 4+2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6708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3724275" y="6223000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25" name="Arc 21"/>
          <p:cNvSpPr>
            <a:spLocks/>
          </p:cNvSpPr>
          <p:nvPr/>
        </p:nvSpPr>
        <p:spPr bwMode="auto">
          <a:xfrm>
            <a:off x="3800475" y="33162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26" name="Line 22"/>
          <p:cNvSpPr>
            <a:spLocks noChangeShapeType="1"/>
          </p:cNvSpPr>
          <p:nvPr/>
        </p:nvSpPr>
        <p:spPr bwMode="auto">
          <a:xfrm>
            <a:off x="3800475" y="3913188"/>
            <a:ext cx="1588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27" name="Arc 23"/>
          <p:cNvSpPr>
            <a:spLocks/>
          </p:cNvSpPr>
          <p:nvPr/>
        </p:nvSpPr>
        <p:spPr bwMode="auto">
          <a:xfrm>
            <a:off x="4578350" y="15001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28" name="Line 24"/>
          <p:cNvSpPr>
            <a:spLocks noChangeShapeType="1"/>
          </p:cNvSpPr>
          <p:nvPr/>
        </p:nvSpPr>
        <p:spPr bwMode="auto">
          <a:xfrm>
            <a:off x="5362575" y="2084388"/>
            <a:ext cx="1588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29" name="Arc 25"/>
          <p:cNvSpPr>
            <a:spLocks/>
          </p:cNvSpPr>
          <p:nvPr/>
        </p:nvSpPr>
        <p:spPr bwMode="auto">
          <a:xfrm>
            <a:off x="4114800" y="1790700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30" name="Line 26"/>
          <p:cNvSpPr>
            <a:spLocks noChangeShapeType="1"/>
          </p:cNvSpPr>
          <p:nvPr/>
        </p:nvSpPr>
        <p:spPr bwMode="auto">
          <a:xfrm>
            <a:off x="5375275" y="2135188"/>
            <a:ext cx="1588" cy="2171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31" name="Rectangle 27"/>
          <p:cNvSpPr>
            <a:spLocks noChangeArrowheads="1"/>
          </p:cNvSpPr>
          <p:nvPr/>
        </p:nvSpPr>
        <p:spPr bwMode="auto">
          <a:xfrm>
            <a:off x="4625975" y="25923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56732" name="Rectangle 28"/>
          <p:cNvSpPr>
            <a:spLocks noChangeArrowheads="1"/>
          </p:cNvSpPr>
          <p:nvPr/>
        </p:nvSpPr>
        <p:spPr bwMode="auto">
          <a:xfrm>
            <a:off x="5476875" y="3265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56733" name="Rectangle 29"/>
          <p:cNvSpPr>
            <a:spLocks noChangeArrowheads="1"/>
          </p:cNvSpPr>
          <p:nvPr/>
        </p:nvSpPr>
        <p:spPr bwMode="auto">
          <a:xfrm>
            <a:off x="3248025" y="12747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56734" name="Oval 30"/>
          <p:cNvSpPr>
            <a:spLocks noChangeArrowheads="1"/>
          </p:cNvSpPr>
          <p:nvPr/>
        </p:nvSpPr>
        <p:spPr bwMode="auto">
          <a:xfrm>
            <a:off x="5280025" y="430688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 flipV="1">
            <a:off x="4546600" y="954088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 flipV="1">
            <a:off x="3933825" y="4078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6737" name="Line 33"/>
          <p:cNvSpPr>
            <a:spLocks noChangeShapeType="1"/>
          </p:cNvSpPr>
          <p:nvPr/>
        </p:nvSpPr>
        <p:spPr bwMode="auto">
          <a:xfrm>
            <a:off x="3552825" y="1639888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6738" name="Line 34"/>
          <p:cNvSpPr>
            <a:spLocks noChangeShapeType="1"/>
          </p:cNvSpPr>
          <p:nvPr/>
        </p:nvSpPr>
        <p:spPr bwMode="auto">
          <a:xfrm>
            <a:off x="5153025" y="26304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456741" name="Group 37"/>
          <p:cNvGrpSpPr>
            <a:grpSpLocks/>
          </p:cNvGrpSpPr>
          <p:nvPr/>
        </p:nvGrpSpPr>
        <p:grpSpPr bwMode="auto">
          <a:xfrm>
            <a:off x="5449888" y="115888"/>
            <a:ext cx="2387600" cy="762000"/>
            <a:chOff x="3360" y="348"/>
            <a:chExt cx="1504" cy="480"/>
          </a:xfrm>
        </p:grpSpPr>
        <p:sp>
          <p:nvSpPr>
            <p:cNvPr id="456742" name="Rectangle 38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456743" name="AutoShape 39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56744" name="Rectangle 40"/>
          <p:cNvSpPr>
            <a:spLocks noChangeArrowheads="1"/>
          </p:cNvSpPr>
          <p:nvPr/>
        </p:nvSpPr>
        <p:spPr bwMode="auto">
          <a:xfrm>
            <a:off x="3990975" y="61277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1_66</a:t>
            </a:r>
          </a:p>
        </p:txBody>
      </p:sp>
      <p:sp>
        <p:nvSpPr>
          <p:cNvPr id="456745" name="Line 41"/>
          <p:cNvSpPr>
            <a:spLocks noChangeShapeType="1"/>
          </p:cNvSpPr>
          <p:nvPr/>
        </p:nvSpPr>
        <p:spPr bwMode="auto">
          <a:xfrm flipV="1">
            <a:off x="5148263" y="4503738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6746" name="Freeform 42"/>
          <p:cNvSpPr>
            <a:spLocks/>
          </p:cNvSpPr>
          <p:nvPr/>
        </p:nvSpPr>
        <p:spPr bwMode="auto">
          <a:xfrm>
            <a:off x="5397500" y="37830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6747" name="Oval 43"/>
          <p:cNvSpPr>
            <a:spLocks noChangeArrowheads="1"/>
          </p:cNvSpPr>
          <p:nvPr/>
        </p:nvSpPr>
        <p:spPr bwMode="auto">
          <a:xfrm>
            <a:off x="6481763" y="518953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48" name="Freeform 44"/>
          <p:cNvSpPr>
            <a:spLocks/>
          </p:cNvSpPr>
          <p:nvPr/>
        </p:nvSpPr>
        <p:spPr bwMode="auto">
          <a:xfrm flipH="1">
            <a:off x="5364163" y="1773238"/>
            <a:ext cx="747712" cy="3683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49" name="Oval 45"/>
          <p:cNvSpPr>
            <a:spLocks noChangeArrowheads="1"/>
          </p:cNvSpPr>
          <p:nvPr/>
        </p:nvSpPr>
        <p:spPr bwMode="auto">
          <a:xfrm>
            <a:off x="6092825" y="1628775"/>
            <a:ext cx="215900" cy="203200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56750" name="Rectangle 46"/>
          <p:cNvSpPr>
            <a:spLocks noChangeArrowheads="1"/>
          </p:cNvSpPr>
          <p:nvPr/>
        </p:nvSpPr>
        <p:spPr bwMode="auto">
          <a:xfrm>
            <a:off x="6380163" y="141446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PERFORANTE (p )</a:t>
            </a:r>
          </a:p>
        </p:txBody>
      </p:sp>
      <p:sp>
        <p:nvSpPr>
          <p:cNvPr id="456751" name="Line 47"/>
          <p:cNvSpPr>
            <a:spLocks noChangeShapeType="1"/>
          </p:cNvSpPr>
          <p:nvPr/>
        </p:nvSpPr>
        <p:spPr bwMode="auto">
          <a:xfrm flipH="1">
            <a:off x="5622925" y="1989138"/>
            <a:ext cx="6969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02" name="Group 2"/>
          <p:cNvGrpSpPr>
            <a:grpSpLocks/>
          </p:cNvGrpSpPr>
          <p:nvPr/>
        </p:nvGrpSpPr>
        <p:grpSpPr bwMode="auto">
          <a:xfrm>
            <a:off x="3200400" y="115888"/>
            <a:ext cx="2973388" cy="762000"/>
            <a:chOff x="3360" y="348"/>
            <a:chExt cx="1873" cy="480"/>
          </a:xfrm>
        </p:grpSpPr>
        <p:sp>
          <p:nvSpPr>
            <p:cNvPr id="460803" name="Rectangle 3"/>
            <p:cNvSpPr>
              <a:spLocks noChangeArrowheads="1"/>
            </p:cNvSpPr>
            <p:nvPr/>
          </p:nvSpPr>
          <p:spPr bwMode="auto">
            <a:xfrm>
              <a:off x="3580" y="440"/>
              <a:ext cx="16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SHUNT TIPO 5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60804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3724275" y="6223000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06" name="Arc 6"/>
          <p:cNvSpPr>
            <a:spLocks/>
          </p:cNvSpPr>
          <p:nvPr/>
        </p:nvSpPr>
        <p:spPr bwMode="auto">
          <a:xfrm>
            <a:off x="3800475" y="33162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>
            <a:off x="3800475" y="3913188"/>
            <a:ext cx="1588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08" name="Arc 8"/>
          <p:cNvSpPr>
            <a:spLocks/>
          </p:cNvSpPr>
          <p:nvPr/>
        </p:nvSpPr>
        <p:spPr bwMode="auto">
          <a:xfrm>
            <a:off x="4578350" y="15001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>
            <a:off x="5362575" y="2084388"/>
            <a:ext cx="1588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10" name="Arc 10"/>
          <p:cNvSpPr>
            <a:spLocks/>
          </p:cNvSpPr>
          <p:nvPr/>
        </p:nvSpPr>
        <p:spPr bwMode="auto">
          <a:xfrm>
            <a:off x="4114800" y="1790700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5375275" y="2135188"/>
            <a:ext cx="1588" cy="2171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12" name="Rectangle 12"/>
          <p:cNvSpPr>
            <a:spLocks noChangeArrowheads="1"/>
          </p:cNvSpPr>
          <p:nvPr/>
        </p:nvSpPr>
        <p:spPr bwMode="auto">
          <a:xfrm>
            <a:off x="4625975" y="25923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60813" name="Rectangle 13"/>
          <p:cNvSpPr>
            <a:spLocks noChangeArrowheads="1"/>
          </p:cNvSpPr>
          <p:nvPr/>
        </p:nvSpPr>
        <p:spPr bwMode="auto">
          <a:xfrm>
            <a:off x="5476875" y="3265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60814" name="Rectangle 14"/>
          <p:cNvSpPr>
            <a:spLocks noChangeArrowheads="1"/>
          </p:cNvSpPr>
          <p:nvPr/>
        </p:nvSpPr>
        <p:spPr bwMode="auto">
          <a:xfrm>
            <a:off x="3248025" y="12747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60816" name="Line 16"/>
          <p:cNvSpPr>
            <a:spLocks noChangeShapeType="1"/>
          </p:cNvSpPr>
          <p:nvPr/>
        </p:nvSpPr>
        <p:spPr bwMode="auto">
          <a:xfrm flipV="1">
            <a:off x="4546600" y="954088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0817" name="Line 17"/>
          <p:cNvSpPr>
            <a:spLocks noChangeShapeType="1"/>
          </p:cNvSpPr>
          <p:nvPr/>
        </p:nvSpPr>
        <p:spPr bwMode="auto">
          <a:xfrm flipV="1">
            <a:off x="3933825" y="4078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0818" name="Line 18"/>
          <p:cNvSpPr>
            <a:spLocks noChangeShapeType="1"/>
          </p:cNvSpPr>
          <p:nvPr/>
        </p:nvSpPr>
        <p:spPr bwMode="auto">
          <a:xfrm>
            <a:off x="3552825" y="1639888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0819" name="Line 19"/>
          <p:cNvSpPr>
            <a:spLocks noChangeShapeType="1"/>
          </p:cNvSpPr>
          <p:nvPr/>
        </p:nvSpPr>
        <p:spPr bwMode="auto">
          <a:xfrm>
            <a:off x="5153025" y="26304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0820" name="Freeform 20"/>
          <p:cNvSpPr>
            <a:spLocks/>
          </p:cNvSpPr>
          <p:nvPr/>
        </p:nvSpPr>
        <p:spPr bwMode="auto">
          <a:xfrm>
            <a:off x="3635375" y="1182688"/>
            <a:ext cx="1701800" cy="9779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21" name="Text Box 21"/>
          <p:cNvSpPr txBox="1">
            <a:spLocks noChangeArrowheads="1"/>
          </p:cNvSpPr>
          <p:nvPr/>
        </p:nvSpPr>
        <p:spPr bwMode="auto">
          <a:xfrm>
            <a:off x="1100138" y="1731963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SHUNT PELVICO ( s p )</a:t>
            </a:r>
          </a:p>
        </p:txBody>
      </p:sp>
      <p:grpSp>
        <p:nvGrpSpPr>
          <p:cNvPr id="460822" name="Group 22"/>
          <p:cNvGrpSpPr>
            <a:grpSpLocks/>
          </p:cNvGrpSpPr>
          <p:nvPr/>
        </p:nvGrpSpPr>
        <p:grpSpPr bwMode="auto">
          <a:xfrm>
            <a:off x="5449888" y="115888"/>
            <a:ext cx="2387600" cy="762000"/>
            <a:chOff x="3360" y="348"/>
            <a:chExt cx="1504" cy="480"/>
          </a:xfrm>
        </p:grpSpPr>
        <p:sp>
          <p:nvSpPr>
            <p:cNvPr id="460823" name="Rectangle 23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460824" name="AutoShape 2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0825" name="Rectangle 25"/>
          <p:cNvSpPr>
            <a:spLocks noChangeArrowheads="1"/>
          </p:cNvSpPr>
          <p:nvPr/>
        </p:nvSpPr>
        <p:spPr bwMode="auto">
          <a:xfrm>
            <a:off x="3990975" y="61277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1_67</a:t>
            </a:r>
          </a:p>
        </p:txBody>
      </p:sp>
      <p:sp>
        <p:nvSpPr>
          <p:cNvPr id="460826" name="Line 26"/>
          <p:cNvSpPr>
            <a:spLocks noChangeShapeType="1"/>
          </p:cNvSpPr>
          <p:nvPr/>
        </p:nvSpPr>
        <p:spPr bwMode="auto">
          <a:xfrm flipV="1">
            <a:off x="5148263" y="4503738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0827" name="Freeform 27"/>
          <p:cNvSpPr>
            <a:spLocks/>
          </p:cNvSpPr>
          <p:nvPr/>
        </p:nvSpPr>
        <p:spPr bwMode="auto">
          <a:xfrm>
            <a:off x="5397500" y="42529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0828" name="Oval 28"/>
          <p:cNvSpPr>
            <a:spLocks noChangeArrowheads="1"/>
          </p:cNvSpPr>
          <p:nvPr/>
        </p:nvSpPr>
        <p:spPr bwMode="auto">
          <a:xfrm>
            <a:off x="6443663" y="562133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29" name="Rectangle 29"/>
          <p:cNvSpPr>
            <a:spLocks noChangeArrowheads="1"/>
          </p:cNvSpPr>
          <p:nvPr/>
        </p:nvSpPr>
        <p:spPr bwMode="auto">
          <a:xfrm>
            <a:off x="6153150" y="4240213"/>
            <a:ext cx="57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000" b="1">
                <a:solidFill>
                  <a:schemeClr val="tx2"/>
                </a:solidFill>
                <a:latin typeface="Arial" charset="0"/>
              </a:rPr>
              <a:t>R 3</a:t>
            </a:r>
          </a:p>
          <a:p>
            <a:pPr eaLnBrk="1" hangingPunct="1">
              <a:spcBef>
                <a:spcPct val="0"/>
              </a:spcBef>
            </a:pPr>
            <a:endParaRPr lang="it-IT" sz="20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460831" name="Line 31"/>
          <p:cNvSpPr>
            <a:spLocks noChangeShapeType="1"/>
          </p:cNvSpPr>
          <p:nvPr/>
        </p:nvSpPr>
        <p:spPr bwMode="auto">
          <a:xfrm>
            <a:off x="5508625" y="4724400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850" name="Group 2"/>
          <p:cNvGrpSpPr>
            <a:grpSpLocks/>
          </p:cNvGrpSpPr>
          <p:nvPr/>
        </p:nvGrpSpPr>
        <p:grpSpPr bwMode="auto">
          <a:xfrm>
            <a:off x="3132138" y="44450"/>
            <a:ext cx="2771775" cy="762000"/>
            <a:chOff x="3360" y="348"/>
            <a:chExt cx="1746" cy="480"/>
          </a:xfrm>
        </p:grpSpPr>
        <p:sp>
          <p:nvSpPr>
            <p:cNvPr id="462851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1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SHUNT TIPO 5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62852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62869" name="Group 21"/>
          <p:cNvGrpSpPr>
            <a:grpSpLocks/>
          </p:cNvGrpSpPr>
          <p:nvPr/>
        </p:nvGrpSpPr>
        <p:grpSpPr bwMode="auto">
          <a:xfrm>
            <a:off x="5449888" y="228600"/>
            <a:ext cx="2387600" cy="762000"/>
            <a:chOff x="3360" y="348"/>
            <a:chExt cx="1504" cy="480"/>
          </a:xfrm>
        </p:grpSpPr>
        <p:sp>
          <p:nvSpPr>
            <p:cNvPr id="462870" name="Rectangle 22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462871" name="AutoShape 23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2872" name="Arc 24"/>
          <p:cNvSpPr>
            <a:spLocks/>
          </p:cNvSpPr>
          <p:nvPr/>
        </p:nvSpPr>
        <p:spPr bwMode="auto">
          <a:xfrm>
            <a:off x="3735388" y="33035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73" name="Line 25"/>
          <p:cNvSpPr>
            <a:spLocks noChangeShapeType="1"/>
          </p:cNvSpPr>
          <p:nvPr/>
        </p:nvSpPr>
        <p:spPr bwMode="auto">
          <a:xfrm>
            <a:off x="3735388" y="3900488"/>
            <a:ext cx="1587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74" name="Arc 26"/>
          <p:cNvSpPr>
            <a:spLocks/>
          </p:cNvSpPr>
          <p:nvPr/>
        </p:nvSpPr>
        <p:spPr bwMode="auto">
          <a:xfrm>
            <a:off x="4513263" y="14874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75" name="Line 27"/>
          <p:cNvSpPr>
            <a:spLocks noChangeShapeType="1"/>
          </p:cNvSpPr>
          <p:nvPr/>
        </p:nvSpPr>
        <p:spPr bwMode="auto">
          <a:xfrm>
            <a:off x="5297488" y="2071688"/>
            <a:ext cx="1587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76" name="Arc 28"/>
          <p:cNvSpPr>
            <a:spLocks/>
          </p:cNvSpPr>
          <p:nvPr/>
        </p:nvSpPr>
        <p:spPr bwMode="auto">
          <a:xfrm>
            <a:off x="4027488" y="1741488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77" name="Line 29"/>
          <p:cNvSpPr>
            <a:spLocks noChangeShapeType="1"/>
          </p:cNvSpPr>
          <p:nvPr/>
        </p:nvSpPr>
        <p:spPr bwMode="auto">
          <a:xfrm>
            <a:off x="5310188" y="2770188"/>
            <a:ext cx="1587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78" name="Rectangle 30"/>
          <p:cNvSpPr>
            <a:spLocks noChangeArrowheads="1"/>
          </p:cNvSpPr>
          <p:nvPr/>
        </p:nvSpPr>
        <p:spPr bwMode="auto">
          <a:xfrm>
            <a:off x="4560888" y="25796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62879" name="Rectangle 31"/>
          <p:cNvSpPr>
            <a:spLocks noChangeArrowheads="1"/>
          </p:cNvSpPr>
          <p:nvPr/>
        </p:nvSpPr>
        <p:spPr bwMode="auto">
          <a:xfrm>
            <a:off x="5411788" y="32527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62880" name="Rectangle 32"/>
          <p:cNvSpPr>
            <a:spLocks noChangeArrowheads="1"/>
          </p:cNvSpPr>
          <p:nvPr/>
        </p:nvSpPr>
        <p:spPr bwMode="auto">
          <a:xfrm>
            <a:off x="5437188" y="210185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62881" name="Line 33"/>
          <p:cNvSpPr>
            <a:spLocks noChangeShapeType="1"/>
          </p:cNvSpPr>
          <p:nvPr/>
        </p:nvSpPr>
        <p:spPr bwMode="auto">
          <a:xfrm flipV="1">
            <a:off x="4478338" y="90805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2882" name="Line 34"/>
          <p:cNvSpPr>
            <a:spLocks noChangeShapeType="1"/>
          </p:cNvSpPr>
          <p:nvPr/>
        </p:nvSpPr>
        <p:spPr bwMode="auto">
          <a:xfrm flipV="1">
            <a:off x="3868738" y="40655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2883" name="Line 35"/>
          <p:cNvSpPr>
            <a:spLocks noChangeShapeType="1"/>
          </p:cNvSpPr>
          <p:nvPr/>
        </p:nvSpPr>
        <p:spPr bwMode="auto">
          <a:xfrm flipH="1">
            <a:off x="5480050" y="2617788"/>
            <a:ext cx="6969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2884" name="Line 36"/>
          <p:cNvSpPr>
            <a:spLocks noChangeShapeType="1"/>
          </p:cNvSpPr>
          <p:nvPr/>
        </p:nvSpPr>
        <p:spPr bwMode="auto">
          <a:xfrm>
            <a:off x="5087938" y="30749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2885" name="Freeform 37"/>
          <p:cNvSpPr>
            <a:spLocks/>
          </p:cNvSpPr>
          <p:nvPr/>
        </p:nvSpPr>
        <p:spPr bwMode="auto">
          <a:xfrm flipH="1">
            <a:off x="5327650" y="2389188"/>
            <a:ext cx="747713" cy="3683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86" name="Oval 38"/>
          <p:cNvSpPr>
            <a:spLocks noChangeArrowheads="1"/>
          </p:cNvSpPr>
          <p:nvPr/>
        </p:nvSpPr>
        <p:spPr bwMode="auto">
          <a:xfrm>
            <a:off x="5949950" y="2236788"/>
            <a:ext cx="215900" cy="203200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87" name="Text Box 39"/>
          <p:cNvSpPr txBox="1">
            <a:spLocks noChangeArrowheads="1"/>
          </p:cNvSpPr>
          <p:nvPr/>
        </p:nvSpPr>
        <p:spPr bwMode="auto">
          <a:xfrm>
            <a:off x="6107113" y="19573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PERFORANTE (p )</a:t>
            </a:r>
          </a:p>
        </p:txBody>
      </p:sp>
      <p:sp>
        <p:nvSpPr>
          <p:cNvPr id="462889" name="Rectangle 41"/>
          <p:cNvSpPr>
            <a:spLocks noChangeArrowheads="1"/>
          </p:cNvSpPr>
          <p:nvPr/>
        </p:nvSpPr>
        <p:spPr bwMode="auto">
          <a:xfrm>
            <a:off x="3913188" y="60309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1_68</a:t>
            </a:r>
          </a:p>
        </p:txBody>
      </p:sp>
      <p:sp>
        <p:nvSpPr>
          <p:cNvPr id="462890" name="Line 42"/>
          <p:cNvSpPr>
            <a:spLocks noChangeShapeType="1"/>
          </p:cNvSpPr>
          <p:nvPr/>
        </p:nvSpPr>
        <p:spPr bwMode="auto">
          <a:xfrm flipV="1">
            <a:off x="5076825" y="4473575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2891" name="Freeform 43"/>
          <p:cNvSpPr>
            <a:spLocks/>
          </p:cNvSpPr>
          <p:nvPr/>
        </p:nvSpPr>
        <p:spPr bwMode="auto">
          <a:xfrm>
            <a:off x="5326063" y="4186238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2892" name="Oval 44"/>
          <p:cNvSpPr>
            <a:spLocks noChangeArrowheads="1"/>
          </p:cNvSpPr>
          <p:nvPr/>
        </p:nvSpPr>
        <p:spPr bwMode="auto">
          <a:xfrm>
            <a:off x="6411913" y="5554663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2893" name="Text Box 45"/>
          <p:cNvSpPr txBox="1">
            <a:spLocks noChangeArrowheads="1"/>
          </p:cNvSpPr>
          <p:nvPr/>
        </p:nvSpPr>
        <p:spPr bwMode="auto">
          <a:xfrm>
            <a:off x="6084888" y="426720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R 3</a:t>
            </a:r>
          </a:p>
        </p:txBody>
      </p:sp>
      <p:sp>
        <p:nvSpPr>
          <p:cNvPr id="462894" name="Line 46"/>
          <p:cNvSpPr>
            <a:spLocks noChangeShapeType="1"/>
          </p:cNvSpPr>
          <p:nvPr/>
        </p:nvSpPr>
        <p:spPr bwMode="auto">
          <a:xfrm>
            <a:off x="5437188" y="4772025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276600" y="38100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6</a:t>
            </a:r>
            <a:endParaRPr lang="it-IT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3156" name="Arc 4"/>
          <p:cNvSpPr>
            <a:spLocks/>
          </p:cNvSpPr>
          <p:nvPr/>
        </p:nvSpPr>
        <p:spPr bwMode="auto">
          <a:xfrm>
            <a:off x="3708400" y="3259138"/>
            <a:ext cx="785813" cy="6207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9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3157" name="Arc 5"/>
          <p:cNvSpPr>
            <a:spLocks/>
          </p:cNvSpPr>
          <p:nvPr/>
        </p:nvSpPr>
        <p:spPr bwMode="auto">
          <a:xfrm>
            <a:off x="4537075" y="1371600"/>
            <a:ext cx="835025" cy="650875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5372100" y="1982788"/>
            <a:ext cx="1588" cy="3806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3159" name="Arc 7"/>
          <p:cNvSpPr>
            <a:spLocks/>
          </p:cNvSpPr>
          <p:nvPr/>
        </p:nvSpPr>
        <p:spPr bwMode="auto">
          <a:xfrm>
            <a:off x="4022725" y="1631950"/>
            <a:ext cx="1174750" cy="1700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28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</a:path>
              <a:path w="21600" h="21600" stroke="0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4046538" y="1541463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3302000" y="3586163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3162" name="Rectangle 10"/>
          <p:cNvSpPr>
            <a:spLocks noChangeArrowheads="1"/>
          </p:cNvSpPr>
          <p:nvPr/>
        </p:nvSpPr>
        <p:spPr bwMode="auto">
          <a:xfrm>
            <a:off x="3987800" y="4749800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3163" name="Rectangle 11"/>
          <p:cNvSpPr>
            <a:spLocks noChangeArrowheads="1"/>
          </p:cNvSpPr>
          <p:nvPr/>
        </p:nvSpPr>
        <p:spPr bwMode="auto">
          <a:xfrm>
            <a:off x="5546725" y="2162175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3708400" y="3868738"/>
            <a:ext cx="1588" cy="1954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3165" name="Rectangle 13"/>
          <p:cNvSpPr>
            <a:spLocks noChangeArrowheads="1"/>
          </p:cNvSpPr>
          <p:nvPr/>
        </p:nvSpPr>
        <p:spPr bwMode="auto">
          <a:xfrm>
            <a:off x="3529013" y="5902325"/>
            <a:ext cx="26273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200" b="1">
                <a:solidFill>
                  <a:schemeClr val="tx1"/>
                </a:solidFill>
                <a:latin typeface="Arial" charset="0"/>
              </a:rPr>
              <a:t>R 1         R 3         R1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4122738" y="3959225"/>
            <a:ext cx="196850" cy="180975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3167" name="Oval 15"/>
          <p:cNvSpPr>
            <a:spLocks noChangeArrowheads="1"/>
          </p:cNvSpPr>
          <p:nvPr/>
        </p:nvSpPr>
        <p:spPr bwMode="auto">
          <a:xfrm>
            <a:off x="4932363" y="5264150"/>
            <a:ext cx="196850" cy="1809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 flipV="1">
            <a:off x="4505325" y="954088"/>
            <a:ext cx="0" cy="4879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>
            <a:off x="4157663" y="4343400"/>
            <a:ext cx="55721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 flipV="1">
            <a:off x="5203825" y="2649538"/>
            <a:ext cx="0" cy="2168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3172" name="Line 20"/>
          <p:cNvSpPr>
            <a:spLocks noChangeShapeType="1"/>
          </p:cNvSpPr>
          <p:nvPr/>
        </p:nvSpPr>
        <p:spPr bwMode="auto">
          <a:xfrm flipV="1">
            <a:off x="3529013" y="3937000"/>
            <a:ext cx="0" cy="162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3173" name="Line 21"/>
          <p:cNvSpPr>
            <a:spLocks noChangeShapeType="1"/>
          </p:cNvSpPr>
          <p:nvPr/>
        </p:nvSpPr>
        <p:spPr bwMode="auto">
          <a:xfrm>
            <a:off x="4017963" y="6038850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>
            <a:off x="5064125" y="6038850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3176" name="Rectangle 24"/>
          <p:cNvSpPr>
            <a:spLocks noChangeArrowheads="1"/>
          </p:cNvSpPr>
          <p:nvPr/>
        </p:nvSpPr>
        <p:spPr bwMode="auto">
          <a:xfrm>
            <a:off x="3943350" y="63484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1_69</a:t>
            </a:r>
          </a:p>
        </p:txBody>
      </p:sp>
      <p:sp>
        <p:nvSpPr>
          <p:cNvPr id="433177" name="Freeform 25"/>
          <p:cNvSpPr>
            <a:spLocks/>
          </p:cNvSpPr>
          <p:nvPr/>
        </p:nvSpPr>
        <p:spPr bwMode="auto">
          <a:xfrm>
            <a:off x="4211638" y="4076700"/>
            <a:ext cx="809625" cy="119856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2"/>
              </a:cxn>
              <a:cxn ang="0">
                <a:pos x="0" y="64"/>
              </a:cxn>
              <a:cxn ang="0">
                <a:pos x="24" y="72"/>
              </a:cxn>
              <a:cxn ang="0">
                <a:pos x="32" y="80"/>
              </a:cxn>
              <a:cxn ang="0">
                <a:pos x="56" y="96"/>
              </a:cxn>
              <a:cxn ang="0">
                <a:pos x="80" y="112"/>
              </a:cxn>
              <a:cxn ang="0">
                <a:pos x="136" y="136"/>
              </a:cxn>
              <a:cxn ang="0">
                <a:pos x="160" y="136"/>
              </a:cxn>
              <a:cxn ang="0">
                <a:pos x="176" y="144"/>
              </a:cxn>
              <a:cxn ang="0">
                <a:pos x="200" y="168"/>
              </a:cxn>
              <a:cxn ang="0">
                <a:pos x="216" y="176"/>
              </a:cxn>
              <a:cxn ang="0">
                <a:pos x="240" y="200"/>
              </a:cxn>
              <a:cxn ang="0">
                <a:pos x="256" y="224"/>
              </a:cxn>
              <a:cxn ang="0">
                <a:pos x="272" y="240"/>
              </a:cxn>
              <a:cxn ang="0">
                <a:pos x="280" y="256"/>
              </a:cxn>
              <a:cxn ang="0">
                <a:pos x="280" y="288"/>
              </a:cxn>
              <a:cxn ang="0">
                <a:pos x="272" y="304"/>
              </a:cxn>
              <a:cxn ang="0">
                <a:pos x="272" y="320"/>
              </a:cxn>
              <a:cxn ang="0">
                <a:pos x="272" y="352"/>
              </a:cxn>
              <a:cxn ang="0">
                <a:pos x="272" y="376"/>
              </a:cxn>
              <a:cxn ang="0">
                <a:pos x="280" y="400"/>
              </a:cxn>
              <a:cxn ang="0">
                <a:pos x="312" y="416"/>
              </a:cxn>
              <a:cxn ang="0">
                <a:pos x="320" y="424"/>
              </a:cxn>
              <a:cxn ang="0">
                <a:pos x="344" y="448"/>
              </a:cxn>
              <a:cxn ang="0">
                <a:pos x="376" y="456"/>
              </a:cxn>
              <a:cxn ang="0">
                <a:pos x="392" y="456"/>
              </a:cxn>
              <a:cxn ang="0">
                <a:pos x="424" y="480"/>
              </a:cxn>
              <a:cxn ang="0">
                <a:pos x="448" y="488"/>
              </a:cxn>
              <a:cxn ang="0">
                <a:pos x="488" y="520"/>
              </a:cxn>
              <a:cxn ang="0">
                <a:pos x="496" y="536"/>
              </a:cxn>
              <a:cxn ang="0">
                <a:pos x="512" y="568"/>
              </a:cxn>
              <a:cxn ang="0">
                <a:pos x="520" y="592"/>
              </a:cxn>
              <a:cxn ang="0">
                <a:pos x="528" y="624"/>
              </a:cxn>
              <a:cxn ang="0">
                <a:pos x="552" y="640"/>
              </a:cxn>
              <a:cxn ang="0">
                <a:pos x="552" y="672"/>
              </a:cxn>
              <a:cxn ang="0">
                <a:pos x="552" y="696"/>
              </a:cxn>
              <a:cxn ang="0">
                <a:pos x="552" y="712"/>
              </a:cxn>
            </a:cxnLst>
            <a:rect l="0" t="0" r="r" b="b"/>
            <a:pathLst>
              <a:path w="552" h="736">
                <a:moveTo>
                  <a:pt x="0" y="0"/>
                </a:moveTo>
                <a:lnTo>
                  <a:pt x="0" y="8"/>
                </a:lnTo>
                <a:lnTo>
                  <a:pt x="0" y="24"/>
                </a:lnTo>
                <a:lnTo>
                  <a:pt x="0" y="32"/>
                </a:lnTo>
                <a:lnTo>
                  <a:pt x="0" y="40"/>
                </a:lnTo>
                <a:lnTo>
                  <a:pt x="0" y="64"/>
                </a:lnTo>
                <a:lnTo>
                  <a:pt x="24" y="64"/>
                </a:lnTo>
                <a:lnTo>
                  <a:pt x="24" y="72"/>
                </a:lnTo>
                <a:lnTo>
                  <a:pt x="32" y="72"/>
                </a:lnTo>
                <a:lnTo>
                  <a:pt x="32" y="80"/>
                </a:lnTo>
                <a:lnTo>
                  <a:pt x="40" y="96"/>
                </a:lnTo>
                <a:lnTo>
                  <a:pt x="56" y="96"/>
                </a:lnTo>
                <a:lnTo>
                  <a:pt x="64" y="112"/>
                </a:lnTo>
                <a:lnTo>
                  <a:pt x="80" y="112"/>
                </a:lnTo>
                <a:lnTo>
                  <a:pt x="96" y="120"/>
                </a:lnTo>
                <a:lnTo>
                  <a:pt x="136" y="136"/>
                </a:lnTo>
                <a:lnTo>
                  <a:pt x="144" y="136"/>
                </a:lnTo>
                <a:lnTo>
                  <a:pt x="160" y="136"/>
                </a:lnTo>
                <a:lnTo>
                  <a:pt x="168" y="136"/>
                </a:lnTo>
                <a:lnTo>
                  <a:pt x="176" y="144"/>
                </a:lnTo>
                <a:lnTo>
                  <a:pt x="200" y="144"/>
                </a:lnTo>
                <a:lnTo>
                  <a:pt x="200" y="168"/>
                </a:lnTo>
                <a:lnTo>
                  <a:pt x="208" y="168"/>
                </a:lnTo>
                <a:lnTo>
                  <a:pt x="216" y="176"/>
                </a:lnTo>
                <a:lnTo>
                  <a:pt x="232" y="184"/>
                </a:lnTo>
                <a:lnTo>
                  <a:pt x="240" y="200"/>
                </a:lnTo>
                <a:lnTo>
                  <a:pt x="256" y="208"/>
                </a:lnTo>
                <a:lnTo>
                  <a:pt x="256" y="224"/>
                </a:lnTo>
                <a:lnTo>
                  <a:pt x="272" y="224"/>
                </a:lnTo>
                <a:lnTo>
                  <a:pt x="272" y="240"/>
                </a:lnTo>
                <a:lnTo>
                  <a:pt x="280" y="248"/>
                </a:lnTo>
                <a:lnTo>
                  <a:pt x="280" y="256"/>
                </a:lnTo>
                <a:lnTo>
                  <a:pt x="280" y="280"/>
                </a:lnTo>
                <a:lnTo>
                  <a:pt x="280" y="288"/>
                </a:lnTo>
                <a:lnTo>
                  <a:pt x="280" y="304"/>
                </a:lnTo>
                <a:lnTo>
                  <a:pt x="272" y="304"/>
                </a:lnTo>
                <a:lnTo>
                  <a:pt x="272" y="312"/>
                </a:lnTo>
                <a:lnTo>
                  <a:pt x="272" y="320"/>
                </a:lnTo>
                <a:lnTo>
                  <a:pt x="272" y="344"/>
                </a:lnTo>
                <a:lnTo>
                  <a:pt x="272" y="352"/>
                </a:lnTo>
                <a:lnTo>
                  <a:pt x="272" y="360"/>
                </a:lnTo>
                <a:lnTo>
                  <a:pt x="272" y="376"/>
                </a:lnTo>
                <a:lnTo>
                  <a:pt x="280" y="392"/>
                </a:lnTo>
                <a:lnTo>
                  <a:pt x="280" y="400"/>
                </a:lnTo>
                <a:lnTo>
                  <a:pt x="296" y="400"/>
                </a:lnTo>
                <a:lnTo>
                  <a:pt x="312" y="416"/>
                </a:lnTo>
                <a:lnTo>
                  <a:pt x="320" y="416"/>
                </a:lnTo>
                <a:lnTo>
                  <a:pt x="320" y="424"/>
                </a:lnTo>
                <a:lnTo>
                  <a:pt x="336" y="424"/>
                </a:lnTo>
                <a:lnTo>
                  <a:pt x="344" y="448"/>
                </a:lnTo>
                <a:lnTo>
                  <a:pt x="352" y="448"/>
                </a:lnTo>
                <a:lnTo>
                  <a:pt x="376" y="456"/>
                </a:lnTo>
                <a:lnTo>
                  <a:pt x="384" y="456"/>
                </a:lnTo>
                <a:lnTo>
                  <a:pt x="392" y="456"/>
                </a:lnTo>
                <a:lnTo>
                  <a:pt x="408" y="464"/>
                </a:lnTo>
                <a:lnTo>
                  <a:pt x="424" y="480"/>
                </a:lnTo>
                <a:lnTo>
                  <a:pt x="440" y="480"/>
                </a:lnTo>
                <a:lnTo>
                  <a:pt x="448" y="488"/>
                </a:lnTo>
                <a:lnTo>
                  <a:pt x="456" y="488"/>
                </a:lnTo>
                <a:lnTo>
                  <a:pt x="488" y="520"/>
                </a:lnTo>
                <a:lnTo>
                  <a:pt x="496" y="528"/>
                </a:lnTo>
                <a:lnTo>
                  <a:pt x="496" y="536"/>
                </a:lnTo>
                <a:lnTo>
                  <a:pt x="512" y="560"/>
                </a:lnTo>
                <a:lnTo>
                  <a:pt x="512" y="568"/>
                </a:lnTo>
                <a:lnTo>
                  <a:pt x="520" y="584"/>
                </a:lnTo>
                <a:lnTo>
                  <a:pt x="520" y="592"/>
                </a:lnTo>
                <a:lnTo>
                  <a:pt x="528" y="600"/>
                </a:lnTo>
                <a:lnTo>
                  <a:pt x="528" y="624"/>
                </a:lnTo>
                <a:lnTo>
                  <a:pt x="552" y="632"/>
                </a:lnTo>
                <a:lnTo>
                  <a:pt x="552" y="640"/>
                </a:lnTo>
                <a:lnTo>
                  <a:pt x="552" y="656"/>
                </a:lnTo>
                <a:lnTo>
                  <a:pt x="552" y="672"/>
                </a:lnTo>
                <a:lnTo>
                  <a:pt x="552" y="680"/>
                </a:lnTo>
                <a:lnTo>
                  <a:pt x="552" y="696"/>
                </a:lnTo>
                <a:lnTo>
                  <a:pt x="552" y="704"/>
                </a:lnTo>
                <a:lnTo>
                  <a:pt x="552" y="712"/>
                </a:lnTo>
                <a:lnTo>
                  <a:pt x="552" y="736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1692275" y="244475"/>
            <a:ext cx="54197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4000" b="1">
                <a:solidFill>
                  <a:schemeClr val="tx1"/>
                </a:solidFill>
              </a:rPr>
              <a:t>Presión Venosa Lateral</a:t>
            </a:r>
          </a:p>
        </p:txBody>
      </p:sp>
      <p:sp>
        <p:nvSpPr>
          <p:cNvPr id="464899" name="Line 3"/>
          <p:cNvSpPr>
            <a:spLocks noChangeShapeType="1"/>
          </p:cNvSpPr>
          <p:nvPr/>
        </p:nvSpPr>
        <p:spPr bwMode="auto">
          <a:xfrm>
            <a:off x="1296988" y="-465138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381000" y="1406525"/>
            <a:ext cx="360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 u="sng">
                <a:solidFill>
                  <a:schemeClr val="tx1"/>
                </a:solidFill>
              </a:rPr>
              <a:t>Presión hidrostática</a:t>
            </a:r>
            <a:r>
              <a:rPr lang="fr-FR" sz="2400" b="1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Gradiente vertical orientado de arriba abajo (Peso)</a:t>
            </a:r>
          </a:p>
        </p:txBody>
      </p:sp>
      <p:grpSp>
        <p:nvGrpSpPr>
          <p:cNvPr id="464962" name="Group 66"/>
          <p:cNvGrpSpPr>
            <a:grpSpLocks/>
          </p:cNvGrpSpPr>
          <p:nvPr/>
        </p:nvGrpSpPr>
        <p:grpSpPr bwMode="auto">
          <a:xfrm>
            <a:off x="468313" y="3033713"/>
            <a:ext cx="2343150" cy="3132137"/>
            <a:chOff x="92" y="2090"/>
            <a:chExt cx="1684" cy="2250"/>
          </a:xfrm>
        </p:grpSpPr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1285" y="2090"/>
              <a:ext cx="261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 b="1">
                  <a:solidFill>
                    <a:schemeClr val="tx1"/>
                  </a:solidFill>
                </a:rPr>
                <a:t>0</a:t>
              </a:r>
            </a:p>
          </p:txBody>
        </p:sp>
        <p:grpSp>
          <p:nvGrpSpPr>
            <p:cNvPr id="464903" name="Group 7"/>
            <p:cNvGrpSpPr>
              <a:grpSpLocks/>
            </p:cNvGrpSpPr>
            <p:nvPr/>
          </p:nvGrpSpPr>
          <p:grpSpPr bwMode="auto">
            <a:xfrm>
              <a:off x="551" y="2295"/>
              <a:ext cx="447" cy="2045"/>
              <a:chOff x="3034" y="1152"/>
              <a:chExt cx="470" cy="1966"/>
            </a:xfrm>
          </p:grpSpPr>
          <p:grpSp>
            <p:nvGrpSpPr>
              <p:cNvPr id="464904" name="Group 8"/>
              <p:cNvGrpSpPr>
                <a:grpSpLocks/>
              </p:cNvGrpSpPr>
              <p:nvPr/>
            </p:nvGrpSpPr>
            <p:grpSpPr bwMode="auto">
              <a:xfrm rot="396069">
                <a:off x="3157" y="2145"/>
                <a:ext cx="347" cy="958"/>
                <a:chOff x="3174" y="2145"/>
                <a:chExt cx="347" cy="958"/>
              </a:xfrm>
            </p:grpSpPr>
            <p:sp>
              <p:nvSpPr>
                <p:cNvPr id="464905" name="Oval 9"/>
                <p:cNvSpPr>
                  <a:spLocks noChangeArrowheads="1"/>
                </p:cNvSpPr>
                <p:nvPr/>
              </p:nvSpPr>
              <p:spPr bwMode="auto">
                <a:xfrm rot="21196348" flipH="1">
                  <a:off x="3174" y="2145"/>
                  <a:ext cx="186" cy="6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06" name="Oval 10"/>
                <p:cNvSpPr>
                  <a:spLocks noChangeArrowheads="1"/>
                </p:cNvSpPr>
                <p:nvPr/>
              </p:nvSpPr>
              <p:spPr bwMode="auto">
                <a:xfrm>
                  <a:off x="3210" y="2682"/>
                  <a:ext cx="148" cy="40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07" name="Oval 11"/>
                <p:cNvSpPr>
                  <a:spLocks noChangeArrowheads="1"/>
                </p:cNvSpPr>
                <p:nvPr/>
              </p:nvSpPr>
              <p:spPr bwMode="auto">
                <a:xfrm>
                  <a:off x="3258" y="3014"/>
                  <a:ext cx="263" cy="8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08" name="Oval 12"/>
                <p:cNvSpPr>
                  <a:spLocks noChangeArrowheads="1"/>
                </p:cNvSpPr>
                <p:nvPr/>
              </p:nvSpPr>
              <p:spPr bwMode="auto">
                <a:xfrm>
                  <a:off x="3278" y="2637"/>
                  <a:ext cx="7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464909" name="Oval 13" descr="blanc)"/>
              <p:cNvSpPr>
                <a:spLocks noChangeArrowheads="1"/>
              </p:cNvSpPr>
              <p:nvPr/>
            </p:nvSpPr>
            <p:spPr bwMode="auto">
              <a:xfrm>
                <a:off x="3190" y="1575"/>
                <a:ext cx="156" cy="215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4910" name="Oval 14"/>
              <p:cNvSpPr>
                <a:spLocks noChangeArrowheads="1"/>
              </p:cNvSpPr>
              <p:nvPr/>
            </p:nvSpPr>
            <p:spPr bwMode="auto">
              <a:xfrm>
                <a:off x="3034" y="1551"/>
                <a:ext cx="378" cy="70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59608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4911" name="Rectangle 15"/>
              <p:cNvSpPr>
                <a:spLocks noChangeArrowheads="1"/>
              </p:cNvSpPr>
              <p:nvPr/>
            </p:nvSpPr>
            <p:spPr bwMode="auto">
              <a:xfrm>
                <a:off x="3165" y="1430"/>
                <a:ext cx="91" cy="16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4912" name="Oval 16"/>
              <p:cNvSpPr>
                <a:spLocks noChangeArrowheads="1"/>
              </p:cNvSpPr>
              <p:nvPr/>
            </p:nvSpPr>
            <p:spPr bwMode="auto">
              <a:xfrm>
                <a:off x="3096" y="1152"/>
                <a:ext cx="231" cy="326"/>
              </a:xfrm>
              <a:prstGeom prst="ellipse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CC99">
                      <a:gamma/>
                      <a:shade val="6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4913" name="Oval 17"/>
              <p:cNvSpPr>
                <a:spLocks noChangeArrowheads="1"/>
              </p:cNvSpPr>
              <p:nvPr/>
            </p:nvSpPr>
            <p:spPr bwMode="auto">
              <a:xfrm>
                <a:off x="3292" y="1229"/>
                <a:ext cx="116" cy="6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4914" name="AutoShape 18"/>
              <p:cNvSpPr>
                <a:spLocks noChangeArrowheads="1"/>
              </p:cNvSpPr>
              <p:nvPr/>
            </p:nvSpPr>
            <p:spPr bwMode="auto">
              <a:xfrm rot="174512">
                <a:off x="3216" y="1776"/>
                <a:ext cx="194" cy="250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464915" name="Group 19"/>
              <p:cNvGrpSpPr>
                <a:grpSpLocks/>
              </p:cNvGrpSpPr>
              <p:nvPr/>
            </p:nvGrpSpPr>
            <p:grpSpPr bwMode="auto">
              <a:xfrm rot="396069">
                <a:off x="3055" y="2160"/>
                <a:ext cx="347" cy="958"/>
                <a:chOff x="3174" y="2145"/>
                <a:chExt cx="347" cy="958"/>
              </a:xfrm>
            </p:grpSpPr>
            <p:sp>
              <p:nvSpPr>
                <p:cNvPr id="464916" name="Oval 20"/>
                <p:cNvSpPr>
                  <a:spLocks noChangeArrowheads="1"/>
                </p:cNvSpPr>
                <p:nvPr/>
              </p:nvSpPr>
              <p:spPr bwMode="auto">
                <a:xfrm rot="21196348" flipH="1">
                  <a:off x="3174" y="2145"/>
                  <a:ext cx="186" cy="6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17" name="Oval 21"/>
                <p:cNvSpPr>
                  <a:spLocks noChangeArrowheads="1"/>
                </p:cNvSpPr>
                <p:nvPr/>
              </p:nvSpPr>
              <p:spPr bwMode="auto">
                <a:xfrm>
                  <a:off x="3210" y="2682"/>
                  <a:ext cx="148" cy="40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18" name="Oval 22"/>
                <p:cNvSpPr>
                  <a:spLocks noChangeArrowheads="1"/>
                </p:cNvSpPr>
                <p:nvPr/>
              </p:nvSpPr>
              <p:spPr bwMode="auto">
                <a:xfrm>
                  <a:off x="3258" y="3014"/>
                  <a:ext cx="263" cy="8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5960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19" name="Oval 23"/>
                <p:cNvSpPr>
                  <a:spLocks noChangeArrowheads="1"/>
                </p:cNvSpPr>
                <p:nvPr/>
              </p:nvSpPr>
              <p:spPr bwMode="auto">
                <a:xfrm>
                  <a:off x="3278" y="2637"/>
                  <a:ext cx="76" cy="11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464920" name="Group 24"/>
              <p:cNvGrpSpPr>
                <a:grpSpLocks/>
              </p:cNvGrpSpPr>
              <p:nvPr/>
            </p:nvGrpSpPr>
            <p:grpSpPr bwMode="auto">
              <a:xfrm>
                <a:off x="3081" y="1584"/>
                <a:ext cx="183" cy="793"/>
                <a:chOff x="2688" y="2241"/>
                <a:chExt cx="183" cy="793"/>
              </a:xfrm>
            </p:grpSpPr>
            <p:sp>
              <p:nvSpPr>
                <p:cNvPr id="464921" name="Oval 25"/>
                <p:cNvSpPr>
                  <a:spLocks noChangeArrowheads="1"/>
                </p:cNvSpPr>
                <p:nvPr/>
              </p:nvSpPr>
              <p:spPr bwMode="auto">
                <a:xfrm>
                  <a:off x="2712" y="2241"/>
                  <a:ext cx="159" cy="1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22" name="Oval 26"/>
                <p:cNvSpPr>
                  <a:spLocks noChangeArrowheads="1"/>
                </p:cNvSpPr>
                <p:nvPr/>
              </p:nvSpPr>
              <p:spPr bwMode="auto">
                <a:xfrm rot="471525">
                  <a:off x="2717" y="2256"/>
                  <a:ext cx="115" cy="37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23" name="Oval 27"/>
                <p:cNvSpPr>
                  <a:spLocks noChangeArrowheads="1"/>
                </p:cNvSpPr>
                <p:nvPr/>
              </p:nvSpPr>
              <p:spPr bwMode="auto">
                <a:xfrm>
                  <a:off x="2688" y="2536"/>
                  <a:ext cx="85" cy="3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64924" name="Oval 28"/>
                <p:cNvSpPr>
                  <a:spLocks noChangeArrowheads="1"/>
                </p:cNvSpPr>
                <p:nvPr/>
              </p:nvSpPr>
              <p:spPr bwMode="auto">
                <a:xfrm>
                  <a:off x="2715" y="2844"/>
                  <a:ext cx="31" cy="19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99"/>
                    </a:gs>
                    <a:gs pos="100000">
                      <a:srgbClr val="FFCC99">
                        <a:gamma/>
                        <a:shade val="6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464925" name="Text Box 29"/>
            <p:cNvSpPr txBox="1">
              <a:spLocks noChangeArrowheads="1"/>
            </p:cNvSpPr>
            <p:nvPr/>
          </p:nvSpPr>
          <p:spPr bwMode="auto">
            <a:xfrm>
              <a:off x="1129" y="3812"/>
              <a:ext cx="647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fr-FR" sz="2400">
                  <a:solidFill>
                    <a:schemeClr val="tx1"/>
                  </a:solidFill>
                </a:rPr>
                <a:t> </a:t>
              </a:r>
              <a:r>
                <a:rPr lang="fr-FR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sym typeface="Symbol" pitchFamily="18" charset="2"/>
                </a:rPr>
                <a:t> g</a:t>
              </a:r>
            </a:p>
          </p:txBody>
        </p:sp>
        <p:sp>
          <p:nvSpPr>
            <p:cNvPr id="464926" name="AutoShape 30"/>
            <p:cNvSpPr>
              <a:spLocks noChangeArrowheads="1"/>
            </p:cNvSpPr>
            <p:nvPr/>
          </p:nvSpPr>
          <p:spPr bwMode="auto">
            <a:xfrm rot="5400000">
              <a:off x="89" y="3197"/>
              <a:ext cx="2047" cy="18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4927" name="Text Box 31"/>
            <p:cNvSpPr txBox="1">
              <a:spLocks noChangeArrowheads="1"/>
            </p:cNvSpPr>
            <p:nvPr/>
          </p:nvSpPr>
          <p:spPr bwMode="auto">
            <a:xfrm>
              <a:off x="1180" y="2850"/>
              <a:ext cx="261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</a:p>
          </p:txBody>
        </p:sp>
        <p:sp>
          <p:nvSpPr>
            <p:cNvPr id="464928" name="Rectangle 32" descr="Diagonales larges vers le haut"/>
            <p:cNvSpPr>
              <a:spLocks noChangeArrowheads="1"/>
            </p:cNvSpPr>
            <p:nvPr/>
          </p:nvSpPr>
          <p:spPr bwMode="auto">
            <a:xfrm>
              <a:off x="92" y="3793"/>
              <a:ext cx="457" cy="408"/>
            </a:xfrm>
            <a:prstGeom prst="rect">
              <a:avLst/>
            </a:prstGeom>
            <a:pattFill prst="wdUpDiag">
              <a:fgClr>
                <a:srgbClr val="FF3300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4929" name="Rectangle 33"/>
            <p:cNvSpPr>
              <a:spLocks noChangeArrowheads="1"/>
            </p:cNvSpPr>
            <p:nvPr/>
          </p:nvSpPr>
          <p:spPr bwMode="auto">
            <a:xfrm>
              <a:off x="126" y="3793"/>
              <a:ext cx="394" cy="408"/>
            </a:xfrm>
            <a:prstGeom prst="rect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4930" name="AutoShape 34"/>
            <p:cNvSpPr>
              <a:spLocks noChangeArrowheads="1"/>
            </p:cNvSpPr>
            <p:nvPr/>
          </p:nvSpPr>
          <p:spPr bwMode="auto">
            <a:xfrm>
              <a:off x="122" y="3855"/>
              <a:ext cx="401" cy="62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4931" name="Oval 35"/>
            <p:cNvSpPr>
              <a:spLocks noChangeArrowheads="1"/>
            </p:cNvSpPr>
            <p:nvPr/>
          </p:nvSpPr>
          <p:spPr bwMode="auto">
            <a:xfrm>
              <a:off x="112" y="3745"/>
              <a:ext cx="410" cy="109"/>
            </a:xfrm>
            <a:prstGeom prst="ellipse">
              <a:avLst/>
            </a:prstGeom>
            <a:gradFill rotWithShape="0">
              <a:gsLst>
                <a:gs pos="0">
                  <a:srgbClr val="66CCFF">
                    <a:gamma/>
                    <a:shade val="69804"/>
                    <a:invGamma/>
                  </a:srgbClr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64932" name="Oval 36"/>
          <p:cNvSpPr>
            <a:spLocks noChangeArrowheads="1"/>
          </p:cNvSpPr>
          <p:nvPr/>
        </p:nvSpPr>
        <p:spPr bwMode="auto">
          <a:xfrm>
            <a:off x="577850" y="-552450"/>
            <a:ext cx="738188" cy="60325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33" name="Text Box 37"/>
          <p:cNvSpPr txBox="1">
            <a:spLocks noChangeArrowheads="1"/>
          </p:cNvSpPr>
          <p:nvPr/>
        </p:nvSpPr>
        <p:spPr bwMode="auto">
          <a:xfrm>
            <a:off x="5194300" y="1562100"/>
            <a:ext cx="2873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Presión residual</a:t>
            </a:r>
            <a:endParaRPr lang="fr-FR" sz="2400" b="1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Gradiente orientado hacia el corazón derecho</a:t>
            </a:r>
          </a:p>
        </p:txBody>
      </p:sp>
      <p:grpSp>
        <p:nvGrpSpPr>
          <p:cNvPr id="464936" name="Group 40"/>
          <p:cNvGrpSpPr>
            <a:grpSpLocks/>
          </p:cNvGrpSpPr>
          <p:nvPr/>
        </p:nvGrpSpPr>
        <p:grpSpPr bwMode="auto">
          <a:xfrm>
            <a:off x="6162675" y="3244850"/>
            <a:ext cx="892175" cy="1362075"/>
            <a:chOff x="2059" y="991"/>
            <a:chExt cx="2089" cy="1709"/>
          </a:xfrm>
        </p:grpSpPr>
        <p:sp>
          <p:nvSpPr>
            <p:cNvPr id="464937" name="Freeform 41"/>
            <p:cNvSpPr>
              <a:spLocks/>
            </p:cNvSpPr>
            <p:nvPr/>
          </p:nvSpPr>
          <p:spPr bwMode="auto">
            <a:xfrm>
              <a:off x="2059" y="991"/>
              <a:ext cx="2089" cy="1709"/>
            </a:xfrm>
            <a:custGeom>
              <a:avLst/>
              <a:gdLst/>
              <a:ahLst/>
              <a:cxnLst>
                <a:cxn ang="0">
                  <a:pos x="578" y="258"/>
                </a:cxn>
                <a:cxn ang="0">
                  <a:pos x="668" y="147"/>
                </a:cxn>
                <a:cxn ang="0">
                  <a:pos x="754" y="74"/>
                </a:cxn>
                <a:cxn ang="0">
                  <a:pos x="849" y="20"/>
                </a:cxn>
                <a:cxn ang="0">
                  <a:pos x="955" y="0"/>
                </a:cxn>
                <a:cxn ang="0">
                  <a:pos x="1058" y="14"/>
                </a:cxn>
                <a:cxn ang="0">
                  <a:pos x="1143" y="45"/>
                </a:cxn>
                <a:cxn ang="0">
                  <a:pos x="1231" y="88"/>
                </a:cxn>
                <a:cxn ang="0">
                  <a:pos x="1311" y="160"/>
                </a:cxn>
                <a:cxn ang="0">
                  <a:pos x="1350" y="239"/>
                </a:cxn>
                <a:cxn ang="0">
                  <a:pos x="1368" y="309"/>
                </a:cxn>
                <a:cxn ang="0">
                  <a:pos x="1420" y="361"/>
                </a:cxn>
                <a:cxn ang="0">
                  <a:pos x="1477" y="397"/>
                </a:cxn>
                <a:cxn ang="0">
                  <a:pos x="1522" y="460"/>
                </a:cxn>
                <a:cxn ang="0">
                  <a:pos x="1585" y="531"/>
                </a:cxn>
                <a:cxn ang="0">
                  <a:pos x="1651" y="631"/>
                </a:cxn>
                <a:cxn ang="0">
                  <a:pos x="1696" y="743"/>
                </a:cxn>
                <a:cxn ang="0">
                  <a:pos x="1729" y="874"/>
                </a:cxn>
                <a:cxn ang="0">
                  <a:pos x="1758" y="995"/>
                </a:cxn>
                <a:cxn ang="0">
                  <a:pos x="1786" y="1110"/>
                </a:cxn>
                <a:cxn ang="0">
                  <a:pos x="1802" y="1250"/>
                </a:cxn>
                <a:cxn ang="0">
                  <a:pos x="1800" y="1366"/>
                </a:cxn>
                <a:cxn ang="0">
                  <a:pos x="1789" y="1443"/>
                </a:cxn>
                <a:cxn ang="0">
                  <a:pos x="1747" y="1506"/>
                </a:cxn>
                <a:cxn ang="0">
                  <a:pos x="1661" y="1554"/>
                </a:cxn>
                <a:cxn ang="0">
                  <a:pos x="1543" y="1574"/>
                </a:cxn>
                <a:cxn ang="0">
                  <a:pos x="1419" y="1585"/>
                </a:cxn>
                <a:cxn ang="0">
                  <a:pos x="1275" y="1597"/>
                </a:cxn>
                <a:cxn ang="0">
                  <a:pos x="1153" y="1591"/>
                </a:cxn>
                <a:cxn ang="0">
                  <a:pos x="1055" y="1581"/>
                </a:cxn>
                <a:cxn ang="0">
                  <a:pos x="952" y="1552"/>
                </a:cxn>
                <a:cxn ang="0">
                  <a:pos x="839" y="1513"/>
                </a:cxn>
                <a:cxn ang="0">
                  <a:pos x="732" y="1469"/>
                </a:cxn>
                <a:cxn ang="0">
                  <a:pos x="629" y="1417"/>
                </a:cxn>
                <a:cxn ang="0">
                  <a:pos x="530" y="1350"/>
                </a:cxn>
                <a:cxn ang="0">
                  <a:pos x="451" y="1286"/>
                </a:cxn>
                <a:cxn ang="0">
                  <a:pos x="374" y="1183"/>
                </a:cxn>
                <a:cxn ang="0">
                  <a:pos x="317" y="1104"/>
                </a:cxn>
                <a:cxn ang="0">
                  <a:pos x="268" y="1056"/>
                </a:cxn>
                <a:cxn ang="0">
                  <a:pos x="200" y="1030"/>
                </a:cxn>
                <a:cxn ang="0">
                  <a:pos x="116" y="974"/>
                </a:cxn>
                <a:cxn ang="0">
                  <a:pos x="58" y="897"/>
                </a:cxn>
                <a:cxn ang="0">
                  <a:pos x="13" y="816"/>
                </a:cxn>
                <a:cxn ang="0">
                  <a:pos x="0" y="718"/>
                </a:cxn>
                <a:cxn ang="0">
                  <a:pos x="13" y="627"/>
                </a:cxn>
                <a:cxn ang="0">
                  <a:pos x="51" y="524"/>
                </a:cxn>
                <a:cxn ang="0">
                  <a:pos x="113" y="429"/>
                </a:cxn>
                <a:cxn ang="0">
                  <a:pos x="177" y="365"/>
                </a:cxn>
                <a:cxn ang="0">
                  <a:pos x="261" y="316"/>
                </a:cxn>
                <a:cxn ang="0">
                  <a:pos x="379" y="295"/>
                </a:cxn>
                <a:cxn ang="0">
                  <a:pos x="491" y="302"/>
                </a:cxn>
              </a:cxnLst>
              <a:rect l="0" t="0" r="r" b="b"/>
              <a:pathLst>
                <a:path w="1809" h="1597">
                  <a:moveTo>
                    <a:pt x="526" y="296"/>
                  </a:moveTo>
                  <a:lnTo>
                    <a:pt x="578" y="258"/>
                  </a:lnTo>
                  <a:lnTo>
                    <a:pt x="623" y="203"/>
                  </a:lnTo>
                  <a:lnTo>
                    <a:pt x="668" y="147"/>
                  </a:lnTo>
                  <a:lnTo>
                    <a:pt x="709" y="111"/>
                  </a:lnTo>
                  <a:lnTo>
                    <a:pt x="754" y="74"/>
                  </a:lnTo>
                  <a:lnTo>
                    <a:pt x="809" y="42"/>
                  </a:lnTo>
                  <a:lnTo>
                    <a:pt x="849" y="20"/>
                  </a:lnTo>
                  <a:lnTo>
                    <a:pt x="900" y="9"/>
                  </a:lnTo>
                  <a:lnTo>
                    <a:pt x="955" y="0"/>
                  </a:lnTo>
                  <a:lnTo>
                    <a:pt x="1012" y="6"/>
                  </a:lnTo>
                  <a:lnTo>
                    <a:pt x="1058" y="14"/>
                  </a:lnTo>
                  <a:lnTo>
                    <a:pt x="1096" y="23"/>
                  </a:lnTo>
                  <a:lnTo>
                    <a:pt x="1143" y="45"/>
                  </a:lnTo>
                  <a:lnTo>
                    <a:pt x="1191" y="68"/>
                  </a:lnTo>
                  <a:lnTo>
                    <a:pt x="1231" y="88"/>
                  </a:lnTo>
                  <a:lnTo>
                    <a:pt x="1276" y="121"/>
                  </a:lnTo>
                  <a:lnTo>
                    <a:pt x="1311" y="160"/>
                  </a:lnTo>
                  <a:lnTo>
                    <a:pt x="1339" y="209"/>
                  </a:lnTo>
                  <a:lnTo>
                    <a:pt x="1350" y="239"/>
                  </a:lnTo>
                  <a:lnTo>
                    <a:pt x="1352" y="277"/>
                  </a:lnTo>
                  <a:lnTo>
                    <a:pt x="1368" y="309"/>
                  </a:lnTo>
                  <a:lnTo>
                    <a:pt x="1391" y="339"/>
                  </a:lnTo>
                  <a:lnTo>
                    <a:pt x="1420" y="361"/>
                  </a:lnTo>
                  <a:lnTo>
                    <a:pt x="1455" y="378"/>
                  </a:lnTo>
                  <a:lnTo>
                    <a:pt x="1477" y="397"/>
                  </a:lnTo>
                  <a:lnTo>
                    <a:pt x="1494" y="424"/>
                  </a:lnTo>
                  <a:lnTo>
                    <a:pt x="1522" y="460"/>
                  </a:lnTo>
                  <a:lnTo>
                    <a:pt x="1551" y="495"/>
                  </a:lnTo>
                  <a:lnTo>
                    <a:pt x="1585" y="531"/>
                  </a:lnTo>
                  <a:lnTo>
                    <a:pt x="1617" y="566"/>
                  </a:lnTo>
                  <a:lnTo>
                    <a:pt x="1651" y="631"/>
                  </a:lnTo>
                  <a:lnTo>
                    <a:pt x="1677" y="694"/>
                  </a:lnTo>
                  <a:lnTo>
                    <a:pt x="1696" y="743"/>
                  </a:lnTo>
                  <a:lnTo>
                    <a:pt x="1710" y="807"/>
                  </a:lnTo>
                  <a:lnTo>
                    <a:pt x="1729" y="874"/>
                  </a:lnTo>
                  <a:lnTo>
                    <a:pt x="1745" y="936"/>
                  </a:lnTo>
                  <a:lnTo>
                    <a:pt x="1758" y="995"/>
                  </a:lnTo>
                  <a:lnTo>
                    <a:pt x="1771" y="1055"/>
                  </a:lnTo>
                  <a:lnTo>
                    <a:pt x="1786" y="1110"/>
                  </a:lnTo>
                  <a:lnTo>
                    <a:pt x="1794" y="1178"/>
                  </a:lnTo>
                  <a:lnTo>
                    <a:pt x="1802" y="1250"/>
                  </a:lnTo>
                  <a:lnTo>
                    <a:pt x="1809" y="1316"/>
                  </a:lnTo>
                  <a:lnTo>
                    <a:pt x="1800" y="1366"/>
                  </a:lnTo>
                  <a:lnTo>
                    <a:pt x="1794" y="1407"/>
                  </a:lnTo>
                  <a:lnTo>
                    <a:pt x="1789" y="1443"/>
                  </a:lnTo>
                  <a:lnTo>
                    <a:pt x="1774" y="1474"/>
                  </a:lnTo>
                  <a:lnTo>
                    <a:pt x="1747" y="1506"/>
                  </a:lnTo>
                  <a:lnTo>
                    <a:pt x="1709" y="1537"/>
                  </a:lnTo>
                  <a:lnTo>
                    <a:pt x="1661" y="1554"/>
                  </a:lnTo>
                  <a:lnTo>
                    <a:pt x="1607" y="1566"/>
                  </a:lnTo>
                  <a:lnTo>
                    <a:pt x="1543" y="1574"/>
                  </a:lnTo>
                  <a:lnTo>
                    <a:pt x="1484" y="1582"/>
                  </a:lnTo>
                  <a:lnTo>
                    <a:pt x="1419" y="1585"/>
                  </a:lnTo>
                  <a:lnTo>
                    <a:pt x="1342" y="1591"/>
                  </a:lnTo>
                  <a:lnTo>
                    <a:pt x="1275" y="1597"/>
                  </a:lnTo>
                  <a:lnTo>
                    <a:pt x="1214" y="1597"/>
                  </a:lnTo>
                  <a:lnTo>
                    <a:pt x="1153" y="1591"/>
                  </a:lnTo>
                  <a:lnTo>
                    <a:pt x="1098" y="1585"/>
                  </a:lnTo>
                  <a:lnTo>
                    <a:pt x="1055" y="1581"/>
                  </a:lnTo>
                  <a:lnTo>
                    <a:pt x="1009" y="1568"/>
                  </a:lnTo>
                  <a:lnTo>
                    <a:pt x="952" y="1552"/>
                  </a:lnTo>
                  <a:lnTo>
                    <a:pt x="888" y="1532"/>
                  </a:lnTo>
                  <a:lnTo>
                    <a:pt x="839" y="1513"/>
                  </a:lnTo>
                  <a:lnTo>
                    <a:pt x="780" y="1490"/>
                  </a:lnTo>
                  <a:lnTo>
                    <a:pt x="732" y="1469"/>
                  </a:lnTo>
                  <a:lnTo>
                    <a:pt x="682" y="1444"/>
                  </a:lnTo>
                  <a:lnTo>
                    <a:pt x="629" y="1417"/>
                  </a:lnTo>
                  <a:lnTo>
                    <a:pt x="580" y="1387"/>
                  </a:lnTo>
                  <a:lnTo>
                    <a:pt x="530" y="1350"/>
                  </a:lnTo>
                  <a:lnTo>
                    <a:pt x="485" y="1315"/>
                  </a:lnTo>
                  <a:lnTo>
                    <a:pt x="451" y="1286"/>
                  </a:lnTo>
                  <a:lnTo>
                    <a:pt x="408" y="1229"/>
                  </a:lnTo>
                  <a:lnTo>
                    <a:pt x="374" y="1183"/>
                  </a:lnTo>
                  <a:lnTo>
                    <a:pt x="338" y="1133"/>
                  </a:lnTo>
                  <a:lnTo>
                    <a:pt x="317" y="1104"/>
                  </a:lnTo>
                  <a:lnTo>
                    <a:pt x="300" y="1065"/>
                  </a:lnTo>
                  <a:lnTo>
                    <a:pt x="268" y="1056"/>
                  </a:lnTo>
                  <a:lnTo>
                    <a:pt x="233" y="1045"/>
                  </a:lnTo>
                  <a:lnTo>
                    <a:pt x="200" y="1030"/>
                  </a:lnTo>
                  <a:lnTo>
                    <a:pt x="158" y="1005"/>
                  </a:lnTo>
                  <a:lnTo>
                    <a:pt x="116" y="974"/>
                  </a:lnTo>
                  <a:lnTo>
                    <a:pt x="89" y="939"/>
                  </a:lnTo>
                  <a:lnTo>
                    <a:pt x="58" y="897"/>
                  </a:lnTo>
                  <a:lnTo>
                    <a:pt x="34" y="858"/>
                  </a:lnTo>
                  <a:lnTo>
                    <a:pt x="13" y="816"/>
                  </a:lnTo>
                  <a:lnTo>
                    <a:pt x="4" y="775"/>
                  </a:lnTo>
                  <a:lnTo>
                    <a:pt x="0" y="718"/>
                  </a:lnTo>
                  <a:lnTo>
                    <a:pt x="3" y="673"/>
                  </a:lnTo>
                  <a:lnTo>
                    <a:pt x="13" y="627"/>
                  </a:lnTo>
                  <a:lnTo>
                    <a:pt x="28" y="575"/>
                  </a:lnTo>
                  <a:lnTo>
                    <a:pt x="51" y="524"/>
                  </a:lnTo>
                  <a:lnTo>
                    <a:pt x="79" y="474"/>
                  </a:lnTo>
                  <a:lnTo>
                    <a:pt x="113" y="429"/>
                  </a:lnTo>
                  <a:lnTo>
                    <a:pt x="141" y="397"/>
                  </a:lnTo>
                  <a:lnTo>
                    <a:pt x="177" y="365"/>
                  </a:lnTo>
                  <a:lnTo>
                    <a:pt x="219" y="336"/>
                  </a:lnTo>
                  <a:lnTo>
                    <a:pt x="261" y="316"/>
                  </a:lnTo>
                  <a:lnTo>
                    <a:pt x="313" y="303"/>
                  </a:lnTo>
                  <a:lnTo>
                    <a:pt x="379" y="295"/>
                  </a:lnTo>
                  <a:lnTo>
                    <a:pt x="437" y="296"/>
                  </a:lnTo>
                  <a:lnTo>
                    <a:pt x="491" y="302"/>
                  </a:lnTo>
                  <a:lnTo>
                    <a:pt x="526" y="296"/>
                  </a:lnTo>
                  <a:close/>
                </a:path>
              </a:pathLst>
            </a:custGeom>
            <a:solidFill>
              <a:srgbClr val="FFC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4938" name="Freeform 42"/>
            <p:cNvSpPr>
              <a:spLocks/>
            </p:cNvSpPr>
            <p:nvPr/>
          </p:nvSpPr>
          <p:spPr bwMode="auto">
            <a:xfrm>
              <a:off x="2492" y="1418"/>
              <a:ext cx="1656" cy="1282"/>
            </a:xfrm>
            <a:custGeom>
              <a:avLst/>
              <a:gdLst/>
              <a:ahLst/>
              <a:cxnLst>
                <a:cxn ang="0">
                  <a:pos x="1098" y="26"/>
                </a:cxn>
                <a:cxn ang="0">
                  <a:pos x="1120" y="28"/>
                </a:cxn>
                <a:cxn ang="0">
                  <a:pos x="1177" y="99"/>
                </a:cxn>
                <a:cxn ang="0">
                  <a:pos x="1243" y="170"/>
                </a:cxn>
                <a:cxn ang="0">
                  <a:pos x="1303" y="298"/>
                </a:cxn>
                <a:cxn ang="0">
                  <a:pos x="1336" y="410"/>
                </a:cxn>
                <a:cxn ang="0">
                  <a:pos x="1371" y="539"/>
                </a:cxn>
                <a:cxn ang="0">
                  <a:pos x="1397" y="658"/>
                </a:cxn>
                <a:cxn ang="0">
                  <a:pos x="1420" y="781"/>
                </a:cxn>
                <a:cxn ang="0">
                  <a:pos x="1435" y="919"/>
                </a:cxn>
                <a:cxn ang="0">
                  <a:pos x="1420" y="1010"/>
                </a:cxn>
                <a:cxn ang="0">
                  <a:pos x="1400" y="1077"/>
                </a:cxn>
                <a:cxn ang="0">
                  <a:pos x="1335" y="1140"/>
                </a:cxn>
                <a:cxn ang="0">
                  <a:pos x="1233" y="1169"/>
                </a:cxn>
                <a:cxn ang="0">
                  <a:pos x="1110" y="1185"/>
                </a:cxn>
                <a:cxn ang="0">
                  <a:pos x="968" y="1194"/>
                </a:cxn>
                <a:cxn ang="0">
                  <a:pos x="840" y="1200"/>
                </a:cxn>
                <a:cxn ang="0">
                  <a:pos x="724" y="1188"/>
                </a:cxn>
                <a:cxn ang="0">
                  <a:pos x="635" y="1171"/>
                </a:cxn>
                <a:cxn ang="0">
                  <a:pos x="514" y="1135"/>
                </a:cxn>
                <a:cxn ang="0">
                  <a:pos x="406" y="1093"/>
                </a:cxn>
                <a:cxn ang="0">
                  <a:pos x="309" y="1047"/>
                </a:cxn>
                <a:cxn ang="0">
                  <a:pos x="207" y="990"/>
                </a:cxn>
                <a:cxn ang="0">
                  <a:pos x="112" y="918"/>
                </a:cxn>
                <a:cxn ang="0">
                  <a:pos x="34" y="833"/>
                </a:cxn>
                <a:cxn ang="0">
                  <a:pos x="30" y="798"/>
                </a:cxn>
                <a:cxn ang="0">
                  <a:pos x="88" y="860"/>
                </a:cxn>
                <a:cxn ang="0">
                  <a:pos x="166" y="923"/>
                </a:cxn>
                <a:cxn ang="0">
                  <a:pos x="249" y="979"/>
                </a:cxn>
                <a:cxn ang="0">
                  <a:pos x="335" y="1024"/>
                </a:cxn>
                <a:cxn ang="0">
                  <a:pos x="428" y="1064"/>
                </a:cxn>
                <a:cxn ang="0">
                  <a:pos x="509" y="1100"/>
                </a:cxn>
                <a:cxn ang="0">
                  <a:pos x="598" y="1132"/>
                </a:cxn>
                <a:cxn ang="0">
                  <a:pos x="695" y="1148"/>
                </a:cxn>
                <a:cxn ang="0">
                  <a:pos x="798" y="1161"/>
                </a:cxn>
                <a:cxn ang="0">
                  <a:pos x="890" y="1162"/>
                </a:cxn>
                <a:cxn ang="0">
                  <a:pos x="978" y="1159"/>
                </a:cxn>
                <a:cxn ang="0">
                  <a:pos x="1067" y="1151"/>
                </a:cxn>
                <a:cxn ang="0">
                  <a:pos x="1158" y="1138"/>
                </a:cxn>
                <a:cxn ang="0">
                  <a:pos x="1226" y="1120"/>
                </a:cxn>
                <a:cxn ang="0">
                  <a:pos x="1282" y="1085"/>
                </a:cxn>
                <a:cxn ang="0">
                  <a:pos x="1318" y="1029"/>
                </a:cxn>
                <a:cxn ang="0">
                  <a:pos x="1350" y="967"/>
                </a:cxn>
                <a:cxn ang="0">
                  <a:pos x="1372" y="910"/>
                </a:cxn>
                <a:cxn ang="0">
                  <a:pos x="1363" y="787"/>
                </a:cxn>
                <a:cxn ang="0">
                  <a:pos x="1356" y="676"/>
                </a:cxn>
                <a:cxn ang="0">
                  <a:pos x="1335" y="586"/>
                </a:cxn>
                <a:cxn ang="0">
                  <a:pos x="1312" y="503"/>
                </a:cxn>
                <a:cxn ang="0">
                  <a:pos x="1286" y="406"/>
                </a:cxn>
                <a:cxn ang="0">
                  <a:pos x="1268" y="314"/>
                </a:cxn>
                <a:cxn ang="0">
                  <a:pos x="1221" y="244"/>
                </a:cxn>
                <a:cxn ang="0">
                  <a:pos x="1173" y="156"/>
                </a:cxn>
                <a:cxn ang="0">
                  <a:pos x="1128" y="88"/>
                </a:cxn>
              </a:cxnLst>
              <a:rect l="0" t="0" r="r" b="b"/>
              <a:pathLst>
                <a:path w="1435" h="1200">
                  <a:moveTo>
                    <a:pt x="1108" y="56"/>
                  </a:moveTo>
                  <a:lnTo>
                    <a:pt x="1098" y="26"/>
                  </a:lnTo>
                  <a:lnTo>
                    <a:pt x="1103" y="0"/>
                  </a:lnTo>
                  <a:lnTo>
                    <a:pt x="1120" y="28"/>
                  </a:lnTo>
                  <a:lnTo>
                    <a:pt x="1148" y="64"/>
                  </a:lnTo>
                  <a:lnTo>
                    <a:pt x="1177" y="99"/>
                  </a:lnTo>
                  <a:lnTo>
                    <a:pt x="1211" y="135"/>
                  </a:lnTo>
                  <a:lnTo>
                    <a:pt x="1243" y="170"/>
                  </a:lnTo>
                  <a:lnTo>
                    <a:pt x="1277" y="235"/>
                  </a:lnTo>
                  <a:lnTo>
                    <a:pt x="1303" y="298"/>
                  </a:lnTo>
                  <a:lnTo>
                    <a:pt x="1322" y="346"/>
                  </a:lnTo>
                  <a:lnTo>
                    <a:pt x="1336" y="410"/>
                  </a:lnTo>
                  <a:lnTo>
                    <a:pt x="1355" y="477"/>
                  </a:lnTo>
                  <a:lnTo>
                    <a:pt x="1371" y="539"/>
                  </a:lnTo>
                  <a:lnTo>
                    <a:pt x="1384" y="598"/>
                  </a:lnTo>
                  <a:lnTo>
                    <a:pt x="1397" y="658"/>
                  </a:lnTo>
                  <a:lnTo>
                    <a:pt x="1412" y="713"/>
                  </a:lnTo>
                  <a:lnTo>
                    <a:pt x="1420" y="781"/>
                  </a:lnTo>
                  <a:lnTo>
                    <a:pt x="1428" y="854"/>
                  </a:lnTo>
                  <a:lnTo>
                    <a:pt x="1435" y="919"/>
                  </a:lnTo>
                  <a:lnTo>
                    <a:pt x="1426" y="969"/>
                  </a:lnTo>
                  <a:lnTo>
                    <a:pt x="1420" y="1010"/>
                  </a:lnTo>
                  <a:lnTo>
                    <a:pt x="1415" y="1046"/>
                  </a:lnTo>
                  <a:lnTo>
                    <a:pt x="1400" y="1077"/>
                  </a:lnTo>
                  <a:lnTo>
                    <a:pt x="1373" y="1109"/>
                  </a:lnTo>
                  <a:lnTo>
                    <a:pt x="1335" y="1140"/>
                  </a:lnTo>
                  <a:lnTo>
                    <a:pt x="1287" y="1157"/>
                  </a:lnTo>
                  <a:lnTo>
                    <a:pt x="1233" y="1169"/>
                  </a:lnTo>
                  <a:lnTo>
                    <a:pt x="1169" y="1177"/>
                  </a:lnTo>
                  <a:lnTo>
                    <a:pt x="1110" y="1185"/>
                  </a:lnTo>
                  <a:lnTo>
                    <a:pt x="1046" y="1188"/>
                  </a:lnTo>
                  <a:lnTo>
                    <a:pt x="968" y="1194"/>
                  </a:lnTo>
                  <a:lnTo>
                    <a:pt x="901" y="1200"/>
                  </a:lnTo>
                  <a:lnTo>
                    <a:pt x="840" y="1200"/>
                  </a:lnTo>
                  <a:lnTo>
                    <a:pt x="779" y="1194"/>
                  </a:lnTo>
                  <a:lnTo>
                    <a:pt x="724" y="1188"/>
                  </a:lnTo>
                  <a:lnTo>
                    <a:pt x="681" y="1184"/>
                  </a:lnTo>
                  <a:lnTo>
                    <a:pt x="635" y="1171"/>
                  </a:lnTo>
                  <a:lnTo>
                    <a:pt x="578" y="1155"/>
                  </a:lnTo>
                  <a:lnTo>
                    <a:pt x="514" y="1135"/>
                  </a:lnTo>
                  <a:lnTo>
                    <a:pt x="465" y="1116"/>
                  </a:lnTo>
                  <a:lnTo>
                    <a:pt x="406" y="1093"/>
                  </a:lnTo>
                  <a:lnTo>
                    <a:pt x="359" y="1072"/>
                  </a:lnTo>
                  <a:lnTo>
                    <a:pt x="309" y="1047"/>
                  </a:lnTo>
                  <a:lnTo>
                    <a:pt x="256" y="1020"/>
                  </a:lnTo>
                  <a:lnTo>
                    <a:pt x="207" y="990"/>
                  </a:lnTo>
                  <a:lnTo>
                    <a:pt x="157" y="953"/>
                  </a:lnTo>
                  <a:lnTo>
                    <a:pt x="112" y="918"/>
                  </a:lnTo>
                  <a:lnTo>
                    <a:pt x="77" y="890"/>
                  </a:lnTo>
                  <a:lnTo>
                    <a:pt x="34" y="833"/>
                  </a:lnTo>
                  <a:lnTo>
                    <a:pt x="0" y="786"/>
                  </a:lnTo>
                  <a:lnTo>
                    <a:pt x="30" y="798"/>
                  </a:lnTo>
                  <a:lnTo>
                    <a:pt x="57" y="821"/>
                  </a:lnTo>
                  <a:lnTo>
                    <a:pt x="88" y="860"/>
                  </a:lnTo>
                  <a:lnTo>
                    <a:pt x="128" y="896"/>
                  </a:lnTo>
                  <a:lnTo>
                    <a:pt x="166" y="923"/>
                  </a:lnTo>
                  <a:lnTo>
                    <a:pt x="209" y="953"/>
                  </a:lnTo>
                  <a:lnTo>
                    <a:pt x="249" y="979"/>
                  </a:lnTo>
                  <a:lnTo>
                    <a:pt x="293" y="1008"/>
                  </a:lnTo>
                  <a:lnTo>
                    <a:pt x="335" y="1024"/>
                  </a:lnTo>
                  <a:lnTo>
                    <a:pt x="386" y="1051"/>
                  </a:lnTo>
                  <a:lnTo>
                    <a:pt x="428" y="1064"/>
                  </a:lnTo>
                  <a:lnTo>
                    <a:pt x="467" y="1085"/>
                  </a:lnTo>
                  <a:lnTo>
                    <a:pt x="509" y="1100"/>
                  </a:lnTo>
                  <a:lnTo>
                    <a:pt x="548" y="1110"/>
                  </a:lnTo>
                  <a:lnTo>
                    <a:pt x="598" y="1132"/>
                  </a:lnTo>
                  <a:lnTo>
                    <a:pt x="646" y="1140"/>
                  </a:lnTo>
                  <a:lnTo>
                    <a:pt x="695" y="1148"/>
                  </a:lnTo>
                  <a:lnTo>
                    <a:pt x="746" y="1155"/>
                  </a:lnTo>
                  <a:lnTo>
                    <a:pt x="798" y="1161"/>
                  </a:lnTo>
                  <a:lnTo>
                    <a:pt x="848" y="1164"/>
                  </a:lnTo>
                  <a:lnTo>
                    <a:pt x="890" y="1162"/>
                  </a:lnTo>
                  <a:lnTo>
                    <a:pt x="937" y="1161"/>
                  </a:lnTo>
                  <a:lnTo>
                    <a:pt x="978" y="1159"/>
                  </a:lnTo>
                  <a:lnTo>
                    <a:pt x="1023" y="1155"/>
                  </a:lnTo>
                  <a:lnTo>
                    <a:pt x="1067" y="1151"/>
                  </a:lnTo>
                  <a:lnTo>
                    <a:pt x="1109" y="1145"/>
                  </a:lnTo>
                  <a:lnTo>
                    <a:pt x="1158" y="1138"/>
                  </a:lnTo>
                  <a:lnTo>
                    <a:pt x="1202" y="1135"/>
                  </a:lnTo>
                  <a:lnTo>
                    <a:pt x="1226" y="1120"/>
                  </a:lnTo>
                  <a:lnTo>
                    <a:pt x="1255" y="1100"/>
                  </a:lnTo>
                  <a:lnTo>
                    <a:pt x="1282" y="1085"/>
                  </a:lnTo>
                  <a:lnTo>
                    <a:pt x="1301" y="1059"/>
                  </a:lnTo>
                  <a:lnTo>
                    <a:pt x="1318" y="1029"/>
                  </a:lnTo>
                  <a:lnTo>
                    <a:pt x="1333" y="1000"/>
                  </a:lnTo>
                  <a:lnTo>
                    <a:pt x="1350" y="967"/>
                  </a:lnTo>
                  <a:lnTo>
                    <a:pt x="1359" y="933"/>
                  </a:lnTo>
                  <a:lnTo>
                    <a:pt x="1372" y="910"/>
                  </a:lnTo>
                  <a:lnTo>
                    <a:pt x="1367" y="850"/>
                  </a:lnTo>
                  <a:lnTo>
                    <a:pt x="1363" y="787"/>
                  </a:lnTo>
                  <a:lnTo>
                    <a:pt x="1359" y="727"/>
                  </a:lnTo>
                  <a:lnTo>
                    <a:pt x="1356" y="676"/>
                  </a:lnTo>
                  <a:lnTo>
                    <a:pt x="1346" y="634"/>
                  </a:lnTo>
                  <a:lnTo>
                    <a:pt x="1335" y="586"/>
                  </a:lnTo>
                  <a:lnTo>
                    <a:pt x="1321" y="542"/>
                  </a:lnTo>
                  <a:lnTo>
                    <a:pt x="1312" y="503"/>
                  </a:lnTo>
                  <a:lnTo>
                    <a:pt x="1301" y="458"/>
                  </a:lnTo>
                  <a:lnTo>
                    <a:pt x="1286" y="406"/>
                  </a:lnTo>
                  <a:lnTo>
                    <a:pt x="1273" y="353"/>
                  </a:lnTo>
                  <a:lnTo>
                    <a:pt x="1268" y="314"/>
                  </a:lnTo>
                  <a:lnTo>
                    <a:pt x="1244" y="276"/>
                  </a:lnTo>
                  <a:lnTo>
                    <a:pt x="1221" y="244"/>
                  </a:lnTo>
                  <a:lnTo>
                    <a:pt x="1199" y="202"/>
                  </a:lnTo>
                  <a:lnTo>
                    <a:pt x="1173" y="156"/>
                  </a:lnTo>
                  <a:lnTo>
                    <a:pt x="1151" y="119"/>
                  </a:lnTo>
                  <a:lnTo>
                    <a:pt x="1128" y="88"/>
                  </a:lnTo>
                  <a:lnTo>
                    <a:pt x="1108" y="56"/>
                  </a:lnTo>
                  <a:close/>
                </a:path>
              </a:pathLst>
            </a:custGeom>
            <a:solidFill>
              <a:srgbClr val="FFA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4939" name="Freeform 43"/>
            <p:cNvSpPr>
              <a:spLocks/>
            </p:cNvSpPr>
            <p:nvPr/>
          </p:nvSpPr>
          <p:spPr bwMode="auto">
            <a:xfrm>
              <a:off x="2757" y="1044"/>
              <a:ext cx="1143" cy="1362"/>
            </a:xfrm>
            <a:custGeom>
              <a:avLst/>
              <a:gdLst/>
              <a:ahLst/>
              <a:cxnLst>
                <a:cxn ang="0">
                  <a:pos x="21" y="239"/>
                </a:cxn>
                <a:cxn ang="0">
                  <a:pos x="61" y="188"/>
                </a:cxn>
                <a:cxn ang="0">
                  <a:pos x="116" y="122"/>
                </a:cxn>
                <a:cxn ang="0">
                  <a:pos x="172" y="66"/>
                </a:cxn>
                <a:cxn ang="0">
                  <a:pos x="243" y="23"/>
                </a:cxn>
                <a:cxn ang="0">
                  <a:pos x="342" y="1"/>
                </a:cxn>
                <a:cxn ang="0">
                  <a:pos x="435" y="7"/>
                </a:cxn>
                <a:cxn ang="0">
                  <a:pos x="526" y="34"/>
                </a:cxn>
                <a:cxn ang="0">
                  <a:pos x="596" y="78"/>
                </a:cxn>
                <a:cxn ang="0">
                  <a:pos x="649" y="142"/>
                </a:cxn>
                <a:cxn ang="0">
                  <a:pos x="681" y="217"/>
                </a:cxn>
                <a:cxn ang="0">
                  <a:pos x="689" y="285"/>
                </a:cxn>
                <a:cxn ang="0">
                  <a:pos x="657" y="357"/>
                </a:cxn>
                <a:cxn ang="0">
                  <a:pos x="626" y="430"/>
                </a:cxn>
                <a:cxn ang="0">
                  <a:pos x="608" y="489"/>
                </a:cxn>
                <a:cxn ang="0">
                  <a:pos x="622" y="500"/>
                </a:cxn>
                <a:cxn ang="0">
                  <a:pos x="646" y="461"/>
                </a:cxn>
                <a:cxn ang="0">
                  <a:pos x="690" y="381"/>
                </a:cxn>
                <a:cxn ang="0">
                  <a:pos x="721" y="346"/>
                </a:cxn>
                <a:cxn ang="0">
                  <a:pos x="749" y="369"/>
                </a:cxn>
                <a:cxn ang="0">
                  <a:pos x="784" y="431"/>
                </a:cxn>
                <a:cxn ang="0">
                  <a:pos x="812" y="492"/>
                </a:cxn>
                <a:cxn ang="0">
                  <a:pos x="852" y="551"/>
                </a:cxn>
                <a:cxn ang="0">
                  <a:pos x="866" y="611"/>
                </a:cxn>
                <a:cxn ang="0">
                  <a:pos x="850" y="693"/>
                </a:cxn>
                <a:cxn ang="0">
                  <a:pos x="882" y="744"/>
                </a:cxn>
                <a:cxn ang="0">
                  <a:pos x="925" y="829"/>
                </a:cxn>
                <a:cxn ang="0">
                  <a:pos x="960" y="905"/>
                </a:cxn>
                <a:cxn ang="0">
                  <a:pos x="978" y="988"/>
                </a:cxn>
                <a:cxn ang="0">
                  <a:pos x="984" y="1075"/>
                </a:cxn>
                <a:cxn ang="0">
                  <a:pos x="990" y="1211"/>
                </a:cxn>
                <a:cxn ang="0">
                  <a:pos x="974" y="1267"/>
                </a:cxn>
                <a:cxn ang="0">
                  <a:pos x="921" y="1269"/>
                </a:cxn>
                <a:cxn ang="0">
                  <a:pos x="849" y="1226"/>
                </a:cxn>
                <a:cxn ang="0">
                  <a:pos x="760" y="1159"/>
                </a:cxn>
                <a:cxn ang="0">
                  <a:pos x="654" y="1052"/>
                </a:cxn>
                <a:cxn ang="0">
                  <a:pos x="549" y="933"/>
                </a:cxn>
                <a:cxn ang="0">
                  <a:pos x="406" y="792"/>
                </a:cxn>
                <a:cxn ang="0">
                  <a:pos x="307" y="696"/>
                </a:cxn>
                <a:cxn ang="0">
                  <a:pos x="284" y="638"/>
                </a:cxn>
                <a:cxn ang="0">
                  <a:pos x="322" y="605"/>
                </a:cxn>
                <a:cxn ang="0">
                  <a:pos x="383" y="566"/>
                </a:cxn>
                <a:cxn ang="0">
                  <a:pos x="445" y="543"/>
                </a:cxn>
                <a:cxn ang="0">
                  <a:pos x="484" y="524"/>
                </a:cxn>
                <a:cxn ang="0">
                  <a:pos x="445" y="517"/>
                </a:cxn>
                <a:cxn ang="0">
                  <a:pos x="359" y="535"/>
                </a:cxn>
                <a:cxn ang="0">
                  <a:pos x="308" y="569"/>
                </a:cxn>
                <a:cxn ang="0">
                  <a:pos x="245" y="596"/>
                </a:cxn>
                <a:cxn ang="0">
                  <a:pos x="192" y="585"/>
                </a:cxn>
                <a:cxn ang="0">
                  <a:pos x="149" y="549"/>
                </a:cxn>
                <a:cxn ang="0">
                  <a:pos x="103" y="491"/>
                </a:cxn>
                <a:cxn ang="0">
                  <a:pos x="46" y="431"/>
                </a:cxn>
                <a:cxn ang="0">
                  <a:pos x="19" y="380"/>
                </a:cxn>
                <a:cxn ang="0">
                  <a:pos x="0" y="303"/>
                </a:cxn>
              </a:cxnLst>
              <a:rect l="0" t="0" r="r" b="b"/>
              <a:pathLst>
                <a:path w="990" h="1276">
                  <a:moveTo>
                    <a:pt x="2" y="283"/>
                  </a:moveTo>
                  <a:lnTo>
                    <a:pt x="11" y="261"/>
                  </a:lnTo>
                  <a:lnTo>
                    <a:pt x="21" y="239"/>
                  </a:lnTo>
                  <a:lnTo>
                    <a:pt x="33" y="217"/>
                  </a:lnTo>
                  <a:lnTo>
                    <a:pt x="47" y="201"/>
                  </a:lnTo>
                  <a:lnTo>
                    <a:pt x="61" y="188"/>
                  </a:lnTo>
                  <a:lnTo>
                    <a:pt x="78" y="168"/>
                  </a:lnTo>
                  <a:lnTo>
                    <a:pt x="100" y="145"/>
                  </a:lnTo>
                  <a:lnTo>
                    <a:pt x="116" y="122"/>
                  </a:lnTo>
                  <a:lnTo>
                    <a:pt x="132" y="101"/>
                  </a:lnTo>
                  <a:lnTo>
                    <a:pt x="151" y="84"/>
                  </a:lnTo>
                  <a:lnTo>
                    <a:pt x="172" y="66"/>
                  </a:lnTo>
                  <a:lnTo>
                    <a:pt x="194" y="50"/>
                  </a:lnTo>
                  <a:lnTo>
                    <a:pt x="216" y="36"/>
                  </a:lnTo>
                  <a:lnTo>
                    <a:pt x="243" y="23"/>
                  </a:lnTo>
                  <a:lnTo>
                    <a:pt x="273" y="12"/>
                  </a:lnTo>
                  <a:lnTo>
                    <a:pt x="304" y="5"/>
                  </a:lnTo>
                  <a:lnTo>
                    <a:pt x="342" y="1"/>
                  </a:lnTo>
                  <a:lnTo>
                    <a:pt x="377" y="0"/>
                  </a:lnTo>
                  <a:lnTo>
                    <a:pt x="406" y="2"/>
                  </a:lnTo>
                  <a:lnTo>
                    <a:pt x="435" y="7"/>
                  </a:lnTo>
                  <a:lnTo>
                    <a:pt x="462" y="12"/>
                  </a:lnTo>
                  <a:lnTo>
                    <a:pt x="497" y="21"/>
                  </a:lnTo>
                  <a:lnTo>
                    <a:pt x="526" y="34"/>
                  </a:lnTo>
                  <a:lnTo>
                    <a:pt x="550" y="45"/>
                  </a:lnTo>
                  <a:lnTo>
                    <a:pt x="576" y="59"/>
                  </a:lnTo>
                  <a:lnTo>
                    <a:pt x="596" y="78"/>
                  </a:lnTo>
                  <a:lnTo>
                    <a:pt x="615" y="98"/>
                  </a:lnTo>
                  <a:lnTo>
                    <a:pt x="632" y="118"/>
                  </a:lnTo>
                  <a:lnTo>
                    <a:pt x="649" y="142"/>
                  </a:lnTo>
                  <a:lnTo>
                    <a:pt x="665" y="166"/>
                  </a:lnTo>
                  <a:lnTo>
                    <a:pt x="675" y="189"/>
                  </a:lnTo>
                  <a:lnTo>
                    <a:pt x="681" y="217"/>
                  </a:lnTo>
                  <a:lnTo>
                    <a:pt x="687" y="243"/>
                  </a:lnTo>
                  <a:lnTo>
                    <a:pt x="690" y="263"/>
                  </a:lnTo>
                  <a:lnTo>
                    <a:pt x="689" y="285"/>
                  </a:lnTo>
                  <a:lnTo>
                    <a:pt x="683" y="301"/>
                  </a:lnTo>
                  <a:lnTo>
                    <a:pt x="673" y="325"/>
                  </a:lnTo>
                  <a:lnTo>
                    <a:pt x="657" y="357"/>
                  </a:lnTo>
                  <a:lnTo>
                    <a:pt x="645" y="384"/>
                  </a:lnTo>
                  <a:lnTo>
                    <a:pt x="634" y="406"/>
                  </a:lnTo>
                  <a:lnTo>
                    <a:pt x="626" y="430"/>
                  </a:lnTo>
                  <a:lnTo>
                    <a:pt x="618" y="455"/>
                  </a:lnTo>
                  <a:lnTo>
                    <a:pt x="611" y="477"/>
                  </a:lnTo>
                  <a:lnTo>
                    <a:pt x="608" y="489"/>
                  </a:lnTo>
                  <a:lnTo>
                    <a:pt x="609" y="497"/>
                  </a:lnTo>
                  <a:lnTo>
                    <a:pt x="614" y="500"/>
                  </a:lnTo>
                  <a:lnTo>
                    <a:pt x="622" y="500"/>
                  </a:lnTo>
                  <a:lnTo>
                    <a:pt x="628" y="493"/>
                  </a:lnTo>
                  <a:lnTo>
                    <a:pt x="636" y="483"/>
                  </a:lnTo>
                  <a:lnTo>
                    <a:pt x="646" y="461"/>
                  </a:lnTo>
                  <a:lnTo>
                    <a:pt x="659" y="432"/>
                  </a:lnTo>
                  <a:lnTo>
                    <a:pt x="675" y="405"/>
                  </a:lnTo>
                  <a:lnTo>
                    <a:pt x="690" y="381"/>
                  </a:lnTo>
                  <a:lnTo>
                    <a:pt x="704" y="361"/>
                  </a:lnTo>
                  <a:lnTo>
                    <a:pt x="712" y="351"/>
                  </a:lnTo>
                  <a:lnTo>
                    <a:pt x="721" y="346"/>
                  </a:lnTo>
                  <a:lnTo>
                    <a:pt x="732" y="344"/>
                  </a:lnTo>
                  <a:lnTo>
                    <a:pt x="739" y="350"/>
                  </a:lnTo>
                  <a:lnTo>
                    <a:pt x="749" y="369"/>
                  </a:lnTo>
                  <a:lnTo>
                    <a:pt x="759" y="386"/>
                  </a:lnTo>
                  <a:lnTo>
                    <a:pt x="771" y="408"/>
                  </a:lnTo>
                  <a:lnTo>
                    <a:pt x="784" y="431"/>
                  </a:lnTo>
                  <a:lnTo>
                    <a:pt x="793" y="450"/>
                  </a:lnTo>
                  <a:lnTo>
                    <a:pt x="802" y="473"/>
                  </a:lnTo>
                  <a:lnTo>
                    <a:pt x="812" y="492"/>
                  </a:lnTo>
                  <a:lnTo>
                    <a:pt x="820" y="516"/>
                  </a:lnTo>
                  <a:lnTo>
                    <a:pt x="835" y="531"/>
                  </a:lnTo>
                  <a:lnTo>
                    <a:pt x="852" y="551"/>
                  </a:lnTo>
                  <a:lnTo>
                    <a:pt x="864" y="569"/>
                  </a:lnTo>
                  <a:lnTo>
                    <a:pt x="868" y="589"/>
                  </a:lnTo>
                  <a:lnTo>
                    <a:pt x="866" y="611"/>
                  </a:lnTo>
                  <a:lnTo>
                    <a:pt x="861" y="639"/>
                  </a:lnTo>
                  <a:lnTo>
                    <a:pt x="856" y="665"/>
                  </a:lnTo>
                  <a:lnTo>
                    <a:pt x="850" y="693"/>
                  </a:lnTo>
                  <a:lnTo>
                    <a:pt x="861" y="709"/>
                  </a:lnTo>
                  <a:lnTo>
                    <a:pt x="872" y="726"/>
                  </a:lnTo>
                  <a:lnTo>
                    <a:pt x="882" y="744"/>
                  </a:lnTo>
                  <a:lnTo>
                    <a:pt x="892" y="766"/>
                  </a:lnTo>
                  <a:lnTo>
                    <a:pt x="910" y="800"/>
                  </a:lnTo>
                  <a:lnTo>
                    <a:pt x="925" y="829"/>
                  </a:lnTo>
                  <a:lnTo>
                    <a:pt x="941" y="859"/>
                  </a:lnTo>
                  <a:lnTo>
                    <a:pt x="954" y="885"/>
                  </a:lnTo>
                  <a:lnTo>
                    <a:pt x="960" y="905"/>
                  </a:lnTo>
                  <a:lnTo>
                    <a:pt x="967" y="933"/>
                  </a:lnTo>
                  <a:lnTo>
                    <a:pt x="972" y="964"/>
                  </a:lnTo>
                  <a:lnTo>
                    <a:pt x="978" y="988"/>
                  </a:lnTo>
                  <a:lnTo>
                    <a:pt x="983" y="1020"/>
                  </a:lnTo>
                  <a:lnTo>
                    <a:pt x="985" y="1052"/>
                  </a:lnTo>
                  <a:lnTo>
                    <a:pt x="984" y="1075"/>
                  </a:lnTo>
                  <a:lnTo>
                    <a:pt x="984" y="1100"/>
                  </a:lnTo>
                  <a:lnTo>
                    <a:pt x="985" y="1151"/>
                  </a:lnTo>
                  <a:lnTo>
                    <a:pt x="990" y="1211"/>
                  </a:lnTo>
                  <a:lnTo>
                    <a:pt x="988" y="1239"/>
                  </a:lnTo>
                  <a:lnTo>
                    <a:pt x="985" y="1256"/>
                  </a:lnTo>
                  <a:lnTo>
                    <a:pt x="974" y="1267"/>
                  </a:lnTo>
                  <a:lnTo>
                    <a:pt x="955" y="1275"/>
                  </a:lnTo>
                  <a:lnTo>
                    <a:pt x="936" y="1276"/>
                  </a:lnTo>
                  <a:lnTo>
                    <a:pt x="921" y="1269"/>
                  </a:lnTo>
                  <a:lnTo>
                    <a:pt x="909" y="1259"/>
                  </a:lnTo>
                  <a:lnTo>
                    <a:pt x="878" y="1241"/>
                  </a:lnTo>
                  <a:lnTo>
                    <a:pt x="849" y="1226"/>
                  </a:lnTo>
                  <a:lnTo>
                    <a:pt x="821" y="1213"/>
                  </a:lnTo>
                  <a:lnTo>
                    <a:pt x="799" y="1193"/>
                  </a:lnTo>
                  <a:lnTo>
                    <a:pt x="760" y="1159"/>
                  </a:lnTo>
                  <a:lnTo>
                    <a:pt x="724" y="1122"/>
                  </a:lnTo>
                  <a:lnTo>
                    <a:pt x="689" y="1090"/>
                  </a:lnTo>
                  <a:lnTo>
                    <a:pt x="654" y="1052"/>
                  </a:lnTo>
                  <a:lnTo>
                    <a:pt x="613" y="1002"/>
                  </a:lnTo>
                  <a:lnTo>
                    <a:pt x="583" y="964"/>
                  </a:lnTo>
                  <a:lnTo>
                    <a:pt x="549" y="933"/>
                  </a:lnTo>
                  <a:lnTo>
                    <a:pt x="507" y="890"/>
                  </a:lnTo>
                  <a:lnTo>
                    <a:pt x="464" y="847"/>
                  </a:lnTo>
                  <a:lnTo>
                    <a:pt x="406" y="792"/>
                  </a:lnTo>
                  <a:lnTo>
                    <a:pt x="352" y="747"/>
                  </a:lnTo>
                  <a:lnTo>
                    <a:pt x="326" y="719"/>
                  </a:lnTo>
                  <a:lnTo>
                    <a:pt x="307" y="696"/>
                  </a:lnTo>
                  <a:lnTo>
                    <a:pt x="295" y="675"/>
                  </a:lnTo>
                  <a:lnTo>
                    <a:pt x="285" y="651"/>
                  </a:lnTo>
                  <a:lnTo>
                    <a:pt x="284" y="638"/>
                  </a:lnTo>
                  <a:lnTo>
                    <a:pt x="290" y="629"/>
                  </a:lnTo>
                  <a:lnTo>
                    <a:pt x="303" y="619"/>
                  </a:lnTo>
                  <a:lnTo>
                    <a:pt x="322" y="605"/>
                  </a:lnTo>
                  <a:lnTo>
                    <a:pt x="345" y="590"/>
                  </a:lnTo>
                  <a:lnTo>
                    <a:pt x="365" y="575"/>
                  </a:lnTo>
                  <a:lnTo>
                    <a:pt x="383" y="566"/>
                  </a:lnTo>
                  <a:lnTo>
                    <a:pt x="402" y="558"/>
                  </a:lnTo>
                  <a:lnTo>
                    <a:pt x="423" y="551"/>
                  </a:lnTo>
                  <a:lnTo>
                    <a:pt x="445" y="543"/>
                  </a:lnTo>
                  <a:lnTo>
                    <a:pt x="467" y="535"/>
                  </a:lnTo>
                  <a:lnTo>
                    <a:pt x="482" y="530"/>
                  </a:lnTo>
                  <a:lnTo>
                    <a:pt x="484" y="524"/>
                  </a:lnTo>
                  <a:lnTo>
                    <a:pt x="478" y="516"/>
                  </a:lnTo>
                  <a:lnTo>
                    <a:pt x="469" y="514"/>
                  </a:lnTo>
                  <a:lnTo>
                    <a:pt x="445" y="517"/>
                  </a:lnTo>
                  <a:lnTo>
                    <a:pt x="419" y="521"/>
                  </a:lnTo>
                  <a:lnTo>
                    <a:pt x="389" y="528"/>
                  </a:lnTo>
                  <a:lnTo>
                    <a:pt x="359" y="535"/>
                  </a:lnTo>
                  <a:lnTo>
                    <a:pt x="345" y="541"/>
                  </a:lnTo>
                  <a:lnTo>
                    <a:pt x="328" y="554"/>
                  </a:lnTo>
                  <a:lnTo>
                    <a:pt x="308" y="569"/>
                  </a:lnTo>
                  <a:lnTo>
                    <a:pt x="282" y="590"/>
                  </a:lnTo>
                  <a:lnTo>
                    <a:pt x="267" y="594"/>
                  </a:lnTo>
                  <a:lnTo>
                    <a:pt x="245" y="596"/>
                  </a:lnTo>
                  <a:lnTo>
                    <a:pt x="222" y="597"/>
                  </a:lnTo>
                  <a:lnTo>
                    <a:pt x="208" y="593"/>
                  </a:lnTo>
                  <a:lnTo>
                    <a:pt x="192" y="585"/>
                  </a:lnTo>
                  <a:lnTo>
                    <a:pt x="171" y="576"/>
                  </a:lnTo>
                  <a:lnTo>
                    <a:pt x="160" y="567"/>
                  </a:lnTo>
                  <a:lnTo>
                    <a:pt x="149" y="549"/>
                  </a:lnTo>
                  <a:lnTo>
                    <a:pt x="136" y="530"/>
                  </a:lnTo>
                  <a:lnTo>
                    <a:pt x="125" y="514"/>
                  </a:lnTo>
                  <a:lnTo>
                    <a:pt x="103" y="491"/>
                  </a:lnTo>
                  <a:lnTo>
                    <a:pt x="87" y="472"/>
                  </a:lnTo>
                  <a:lnTo>
                    <a:pt x="64" y="449"/>
                  </a:lnTo>
                  <a:lnTo>
                    <a:pt x="46" y="431"/>
                  </a:lnTo>
                  <a:lnTo>
                    <a:pt x="34" y="418"/>
                  </a:lnTo>
                  <a:lnTo>
                    <a:pt x="28" y="403"/>
                  </a:lnTo>
                  <a:lnTo>
                    <a:pt x="19" y="380"/>
                  </a:lnTo>
                  <a:lnTo>
                    <a:pt x="9" y="356"/>
                  </a:lnTo>
                  <a:lnTo>
                    <a:pt x="4" y="330"/>
                  </a:lnTo>
                  <a:lnTo>
                    <a:pt x="0" y="303"/>
                  </a:lnTo>
                  <a:lnTo>
                    <a:pt x="2" y="283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64940" name="Group 44"/>
            <p:cNvGrpSpPr>
              <a:grpSpLocks/>
            </p:cNvGrpSpPr>
            <p:nvPr/>
          </p:nvGrpSpPr>
          <p:grpSpPr bwMode="auto">
            <a:xfrm>
              <a:off x="2757" y="1044"/>
              <a:ext cx="1143" cy="1362"/>
              <a:chOff x="3837" y="1299"/>
              <a:chExt cx="198" cy="255"/>
            </a:xfrm>
          </p:grpSpPr>
          <p:sp>
            <p:nvSpPr>
              <p:cNvPr id="464941" name="Freeform 45"/>
              <p:cNvSpPr>
                <a:spLocks/>
              </p:cNvSpPr>
              <p:nvPr/>
            </p:nvSpPr>
            <p:spPr bwMode="auto">
              <a:xfrm>
                <a:off x="3894" y="1368"/>
                <a:ext cx="141" cy="186"/>
              </a:xfrm>
              <a:custGeom>
                <a:avLst/>
                <a:gdLst/>
                <a:ahLst/>
                <a:cxnLst>
                  <a:cxn ang="0">
                    <a:pos x="400" y="71"/>
                  </a:cxn>
                  <a:cxn ang="0">
                    <a:pos x="390" y="61"/>
                  </a:cxn>
                  <a:cxn ang="0">
                    <a:pos x="427" y="7"/>
                  </a:cxn>
                  <a:cxn ang="0">
                    <a:pos x="454" y="6"/>
                  </a:cxn>
                  <a:cxn ang="0">
                    <a:pos x="487" y="64"/>
                  </a:cxn>
                  <a:cxn ang="0">
                    <a:pos x="518" y="129"/>
                  </a:cxn>
                  <a:cxn ang="0">
                    <a:pos x="550" y="187"/>
                  </a:cxn>
                  <a:cxn ang="0">
                    <a:pos x="583" y="244"/>
                  </a:cxn>
                  <a:cxn ang="0">
                    <a:pos x="571" y="320"/>
                  </a:cxn>
                  <a:cxn ang="0">
                    <a:pos x="587" y="381"/>
                  </a:cxn>
                  <a:cxn ang="0">
                    <a:pos x="625" y="455"/>
                  </a:cxn>
                  <a:cxn ang="0">
                    <a:pos x="669" y="540"/>
                  </a:cxn>
                  <a:cxn ang="0">
                    <a:pos x="687" y="620"/>
                  </a:cxn>
                  <a:cxn ang="0">
                    <a:pos x="700" y="707"/>
                  </a:cxn>
                  <a:cxn ang="0">
                    <a:pos x="700" y="806"/>
                  </a:cxn>
                  <a:cxn ang="0">
                    <a:pos x="700" y="911"/>
                  </a:cxn>
                  <a:cxn ang="0">
                    <a:pos x="651" y="931"/>
                  </a:cxn>
                  <a:cxn ang="0">
                    <a:pos x="593" y="896"/>
                  </a:cxn>
                  <a:cxn ang="0">
                    <a:pos x="515" y="848"/>
                  </a:cxn>
                  <a:cxn ang="0">
                    <a:pos x="404" y="745"/>
                  </a:cxn>
                  <a:cxn ang="0">
                    <a:pos x="298" y="620"/>
                  </a:cxn>
                  <a:cxn ang="0">
                    <a:pos x="179" y="502"/>
                  </a:cxn>
                  <a:cxn ang="0">
                    <a:pos x="43" y="373"/>
                  </a:cxn>
                  <a:cxn ang="0">
                    <a:pos x="2" y="306"/>
                  </a:cxn>
                  <a:cxn ang="0">
                    <a:pos x="19" y="274"/>
                  </a:cxn>
                  <a:cxn ang="0">
                    <a:pos x="81" y="231"/>
                  </a:cxn>
                  <a:cxn ang="0">
                    <a:pos x="76" y="271"/>
                  </a:cxn>
                  <a:cxn ang="0">
                    <a:pos x="59" y="323"/>
                  </a:cxn>
                  <a:cxn ang="0">
                    <a:pos x="96" y="384"/>
                  </a:cxn>
                  <a:cxn ang="0">
                    <a:pos x="176" y="457"/>
                  </a:cxn>
                  <a:cxn ang="0">
                    <a:pos x="253" y="520"/>
                  </a:cxn>
                  <a:cxn ang="0">
                    <a:pos x="324" y="587"/>
                  </a:cxn>
                  <a:cxn ang="0">
                    <a:pos x="378" y="659"/>
                  </a:cxn>
                  <a:cxn ang="0">
                    <a:pos x="444" y="732"/>
                  </a:cxn>
                  <a:cxn ang="0">
                    <a:pos x="523" y="798"/>
                  </a:cxn>
                  <a:cxn ang="0">
                    <a:pos x="576" y="831"/>
                  </a:cxn>
                  <a:cxn ang="0">
                    <a:pos x="627" y="842"/>
                  </a:cxn>
                  <a:cxn ang="0">
                    <a:pos x="654" y="818"/>
                  </a:cxn>
                  <a:cxn ang="0">
                    <a:pos x="652" y="739"/>
                  </a:cxn>
                  <a:cxn ang="0">
                    <a:pos x="641" y="648"/>
                  </a:cxn>
                  <a:cxn ang="0">
                    <a:pos x="618" y="566"/>
                  </a:cxn>
                  <a:cxn ang="0">
                    <a:pos x="596" y="505"/>
                  </a:cxn>
                  <a:cxn ang="0">
                    <a:pos x="560" y="438"/>
                  </a:cxn>
                  <a:cxn ang="0">
                    <a:pos x="519" y="364"/>
                  </a:cxn>
                  <a:cxn ang="0">
                    <a:pos x="514" y="328"/>
                  </a:cxn>
                  <a:cxn ang="0">
                    <a:pos x="529" y="266"/>
                  </a:cxn>
                  <a:cxn ang="0">
                    <a:pos x="514" y="205"/>
                  </a:cxn>
                  <a:cxn ang="0">
                    <a:pos x="474" y="107"/>
                  </a:cxn>
                  <a:cxn ang="0">
                    <a:pos x="441" y="55"/>
                  </a:cxn>
                </a:cxnLst>
                <a:rect l="0" t="0" r="r" b="b"/>
                <a:pathLst>
                  <a:path w="705" h="931">
                    <a:moveTo>
                      <a:pt x="431" y="56"/>
                    </a:moveTo>
                    <a:lnTo>
                      <a:pt x="417" y="60"/>
                    </a:lnTo>
                    <a:lnTo>
                      <a:pt x="400" y="71"/>
                    </a:lnTo>
                    <a:lnTo>
                      <a:pt x="385" y="81"/>
                    </a:lnTo>
                    <a:lnTo>
                      <a:pt x="374" y="88"/>
                    </a:lnTo>
                    <a:lnTo>
                      <a:pt x="390" y="61"/>
                    </a:lnTo>
                    <a:lnTo>
                      <a:pt x="405" y="37"/>
                    </a:lnTo>
                    <a:lnTo>
                      <a:pt x="419" y="17"/>
                    </a:lnTo>
                    <a:lnTo>
                      <a:pt x="427" y="7"/>
                    </a:lnTo>
                    <a:lnTo>
                      <a:pt x="436" y="2"/>
                    </a:lnTo>
                    <a:lnTo>
                      <a:pt x="447" y="0"/>
                    </a:lnTo>
                    <a:lnTo>
                      <a:pt x="454" y="6"/>
                    </a:lnTo>
                    <a:lnTo>
                      <a:pt x="465" y="25"/>
                    </a:lnTo>
                    <a:lnTo>
                      <a:pt x="475" y="42"/>
                    </a:lnTo>
                    <a:lnTo>
                      <a:pt x="487" y="64"/>
                    </a:lnTo>
                    <a:lnTo>
                      <a:pt x="500" y="87"/>
                    </a:lnTo>
                    <a:lnTo>
                      <a:pt x="509" y="106"/>
                    </a:lnTo>
                    <a:lnTo>
                      <a:pt x="518" y="129"/>
                    </a:lnTo>
                    <a:lnTo>
                      <a:pt x="528" y="148"/>
                    </a:lnTo>
                    <a:lnTo>
                      <a:pt x="535" y="172"/>
                    </a:lnTo>
                    <a:lnTo>
                      <a:pt x="550" y="187"/>
                    </a:lnTo>
                    <a:lnTo>
                      <a:pt x="567" y="207"/>
                    </a:lnTo>
                    <a:lnTo>
                      <a:pt x="579" y="225"/>
                    </a:lnTo>
                    <a:lnTo>
                      <a:pt x="583" y="244"/>
                    </a:lnTo>
                    <a:lnTo>
                      <a:pt x="581" y="266"/>
                    </a:lnTo>
                    <a:lnTo>
                      <a:pt x="576" y="294"/>
                    </a:lnTo>
                    <a:lnTo>
                      <a:pt x="571" y="320"/>
                    </a:lnTo>
                    <a:lnTo>
                      <a:pt x="565" y="348"/>
                    </a:lnTo>
                    <a:lnTo>
                      <a:pt x="576" y="364"/>
                    </a:lnTo>
                    <a:lnTo>
                      <a:pt x="587" y="381"/>
                    </a:lnTo>
                    <a:lnTo>
                      <a:pt x="597" y="399"/>
                    </a:lnTo>
                    <a:lnTo>
                      <a:pt x="607" y="421"/>
                    </a:lnTo>
                    <a:lnTo>
                      <a:pt x="625" y="455"/>
                    </a:lnTo>
                    <a:lnTo>
                      <a:pt x="640" y="484"/>
                    </a:lnTo>
                    <a:lnTo>
                      <a:pt x="656" y="513"/>
                    </a:lnTo>
                    <a:lnTo>
                      <a:pt x="669" y="540"/>
                    </a:lnTo>
                    <a:lnTo>
                      <a:pt x="675" y="560"/>
                    </a:lnTo>
                    <a:lnTo>
                      <a:pt x="682" y="588"/>
                    </a:lnTo>
                    <a:lnTo>
                      <a:pt x="687" y="620"/>
                    </a:lnTo>
                    <a:lnTo>
                      <a:pt x="693" y="644"/>
                    </a:lnTo>
                    <a:lnTo>
                      <a:pt x="698" y="676"/>
                    </a:lnTo>
                    <a:lnTo>
                      <a:pt x="700" y="707"/>
                    </a:lnTo>
                    <a:lnTo>
                      <a:pt x="699" y="730"/>
                    </a:lnTo>
                    <a:lnTo>
                      <a:pt x="699" y="755"/>
                    </a:lnTo>
                    <a:lnTo>
                      <a:pt x="700" y="806"/>
                    </a:lnTo>
                    <a:lnTo>
                      <a:pt x="705" y="866"/>
                    </a:lnTo>
                    <a:lnTo>
                      <a:pt x="703" y="894"/>
                    </a:lnTo>
                    <a:lnTo>
                      <a:pt x="700" y="911"/>
                    </a:lnTo>
                    <a:lnTo>
                      <a:pt x="689" y="922"/>
                    </a:lnTo>
                    <a:lnTo>
                      <a:pt x="670" y="930"/>
                    </a:lnTo>
                    <a:lnTo>
                      <a:pt x="651" y="931"/>
                    </a:lnTo>
                    <a:lnTo>
                      <a:pt x="636" y="924"/>
                    </a:lnTo>
                    <a:lnTo>
                      <a:pt x="624" y="914"/>
                    </a:lnTo>
                    <a:lnTo>
                      <a:pt x="593" y="896"/>
                    </a:lnTo>
                    <a:lnTo>
                      <a:pt x="564" y="881"/>
                    </a:lnTo>
                    <a:lnTo>
                      <a:pt x="536" y="868"/>
                    </a:lnTo>
                    <a:lnTo>
                      <a:pt x="515" y="848"/>
                    </a:lnTo>
                    <a:lnTo>
                      <a:pt x="476" y="814"/>
                    </a:lnTo>
                    <a:lnTo>
                      <a:pt x="439" y="777"/>
                    </a:lnTo>
                    <a:lnTo>
                      <a:pt x="404" y="745"/>
                    </a:lnTo>
                    <a:lnTo>
                      <a:pt x="369" y="707"/>
                    </a:lnTo>
                    <a:lnTo>
                      <a:pt x="328" y="658"/>
                    </a:lnTo>
                    <a:lnTo>
                      <a:pt x="298" y="620"/>
                    </a:lnTo>
                    <a:lnTo>
                      <a:pt x="264" y="588"/>
                    </a:lnTo>
                    <a:lnTo>
                      <a:pt x="222" y="545"/>
                    </a:lnTo>
                    <a:lnTo>
                      <a:pt x="179" y="502"/>
                    </a:lnTo>
                    <a:lnTo>
                      <a:pt x="122" y="447"/>
                    </a:lnTo>
                    <a:lnTo>
                      <a:pt x="68" y="401"/>
                    </a:lnTo>
                    <a:lnTo>
                      <a:pt x="43" y="373"/>
                    </a:lnTo>
                    <a:lnTo>
                      <a:pt x="23" y="351"/>
                    </a:lnTo>
                    <a:lnTo>
                      <a:pt x="11" y="330"/>
                    </a:lnTo>
                    <a:lnTo>
                      <a:pt x="2" y="306"/>
                    </a:lnTo>
                    <a:lnTo>
                      <a:pt x="0" y="293"/>
                    </a:lnTo>
                    <a:lnTo>
                      <a:pt x="6" y="284"/>
                    </a:lnTo>
                    <a:lnTo>
                      <a:pt x="19" y="274"/>
                    </a:lnTo>
                    <a:lnTo>
                      <a:pt x="38" y="260"/>
                    </a:lnTo>
                    <a:lnTo>
                      <a:pt x="61" y="245"/>
                    </a:lnTo>
                    <a:lnTo>
                      <a:pt x="81" y="231"/>
                    </a:lnTo>
                    <a:lnTo>
                      <a:pt x="99" y="222"/>
                    </a:lnTo>
                    <a:lnTo>
                      <a:pt x="87" y="249"/>
                    </a:lnTo>
                    <a:lnTo>
                      <a:pt x="76" y="271"/>
                    </a:lnTo>
                    <a:lnTo>
                      <a:pt x="64" y="294"/>
                    </a:lnTo>
                    <a:lnTo>
                      <a:pt x="58" y="310"/>
                    </a:lnTo>
                    <a:lnTo>
                      <a:pt x="59" y="323"/>
                    </a:lnTo>
                    <a:lnTo>
                      <a:pt x="66" y="341"/>
                    </a:lnTo>
                    <a:lnTo>
                      <a:pt x="78" y="364"/>
                    </a:lnTo>
                    <a:lnTo>
                      <a:pt x="96" y="384"/>
                    </a:lnTo>
                    <a:lnTo>
                      <a:pt x="116" y="409"/>
                    </a:lnTo>
                    <a:lnTo>
                      <a:pt x="146" y="432"/>
                    </a:lnTo>
                    <a:lnTo>
                      <a:pt x="176" y="457"/>
                    </a:lnTo>
                    <a:lnTo>
                      <a:pt x="201" y="478"/>
                    </a:lnTo>
                    <a:lnTo>
                      <a:pt x="227" y="498"/>
                    </a:lnTo>
                    <a:lnTo>
                      <a:pt x="253" y="520"/>
                    </a:lnTo>
                    <a:lnTo>
                      <a:pt x="279" y="541"/>
                    </a:lnTo>
                    <a:lnTo>
                      <a:pt x="300" y="567"/>
                    </a:lnTo>
                    <a:lnTo>
                      <a:pt x="324" y="587"/>
                    </a:lnTo>
                    <a:lnTo>
                      <a:pt x="340" y="606"/>
                    </a:lnTo>
                    <a:lnTo>
                      <a:pt x="361" y="633"/>
                    </a:lnTo>
                    <a:lnTo>
                      <a:pt x="378" y="659"/>
                    </a:lnTo>
                    <a:lnTo>
                      <a:pt x="398" y="688"/>
                    </a:lnTo>
                    <a:lnTo>
                      <a:pt x="419" y="712"/>
                    </a:lnTo>
                    <a:lnTo>
                      <a:pt x="444" y="732"/>
                    </a:lnTo>
                    <a:lnTo>
                      <a:pt x="478" y="760"/>
                    </a:lnTo>
                    <a:lnTo>
                      <a:pt x="502" y="779"/>
                    </a:lnTo>
                    <a:lnTo>
                      <a:pt x="523" y="798"/>
                    </a:lnTo>
                    <a:lnTo>
                      <a:pt x="537" y="815"/>
                    </a:lnTo>
                    <a:lnTo>
                      <a:pt x="557" y="821"/>
                    </a:lnTo>
                    <a:lnTo>
                      <a:pt x="576" y="831"/>
                    </a:lnTo>
                    <a:lnTo>
                      <a:pt x="596" y="838"/>
                    </a:lnTo>
                    <a:lnTo>
                      <a:pt x="614" y="843"/>
                    </a:lnTo>
                    <a:lnTo>
                      <a:pt x="627" y="842"/>
                    </a:lnTo>
                    <a:lnTo>
                      <a:pt x="638" y="838"/>
                    </a:lnTo>
                    <a:lnTo>
                      <a:pt x="647" y="831"/>
                    </a:lnTo>
                    <a:lnTo>
                      <a:pt x="654" y="818"/>
                    </a:lnTo>
                    <a:lnTo>
                      <a:pt x="657" y="804"/>
                    </a:lnTo>
                    <a:lnTo>
                      <a:pt x="654" y="775"/>
                    </a:lnTo>
                    <a:lnTo>
                      <a:pt x="652" y="739"/>
                    </a:lnTo>
                    <a:lnTo>
                      <a:pt x="647" y="706"/>
                    </a:lnTo>
                    <a:lnTo>
                      <a:pt x="644" y="672"/>
                    </a:lnTo>
                    <a:lnTo>
                      <a:pt x="641" y="648"/>
                    </a:lnTo>
                    <a:lnTo>
                      <a:pt x="634" y="624"/>
                    </a:lnTo>
                    <a:lnTo>
                      <a:pt x="628" y="594"/>
                    </a:lnTo>
                    <a:lnTo>
                      <a:pt x="618" y="566"/>
                    </a:lnTo>
                    <a:lnTo>
                      <a:pt x="615" y="547"/>
                    </a:lnTo>
                    <a:lnTo>
                      <a:pt x="609" y="526"/>
                    </a:lnTo>
                    <a:lnTo>
                      <a:pt x="596" y="505"/>
                    </a:lnTo>
                    <a:lnTo>
                      <a:pt x="586" y="482"/>
                    </a:lnTo>
                    <a:lnTo>
                      <a:pt x="573" y="462"/>
                    </a:lnTo>
                    <a:lnTo>
                      <a:pt x="560" y="438"/>
                    </a:lnTo>
                    <a:lnTo>
                      <a:pt x="548" y="414"/>
                    </a:lnTo>
                    <a:lnTo>
                      <a:pt x="534" y="389"/>
                    </a:lnTo>
                    <a:lnTo>
                      <a:pt x="519" y="364"/>
                    </a:lnTo>
                    <a:lnTo>
                      <a:pt x="512" y="351"/>
                    </a:lnTo>
                    <a:lnTo>
                      <a:pt x="509" y="341"/>
                    </a:lnTo>
                    <a:lnTo>
                      <a:pt x="514" y="328"/>
                    </a:lnTo>
                    <a:lnTo>
                      <a:pt x="519" y="306"/>
                    </a:lnTo>
                    <a:lnTo>
                      <a:pt x="526" y="280"/>
                    </a:lnTo>
                    <a:lnTo>
                      <a:pt x="529" y="266"/>
                    </a:lnTo>
                    <a:lnTo>
                      <a:pt x="534" y="254"/>
                    </a:lnTo>
                    <a:lnTo>
                      <a:pt x="524" y="232"/>
                    </a:lnTo>
                    <a:lnTo>
                      <a:pt x="514" y="205"/>
                    </a:lnTo>
                    <a:lnTo>
                      <a:pt x="502" y="173"/>
                    </a:lnTo>
                    <a:lnTo>
                      <a:pt x="489" y="142"/>
                    </a:lnTo>
                    <a:lnTo>
                      <a:pt x="474" y="107"/>
                    </a:lnTo>
                    <a:lnTo>
                      <a:pt x="462" y="82"/>
                    </a:lnTo>
                    <a:lnTo>
                      <a:pt x="451" y="60"/>
                    </a:lnTo>
                    <a:lnTo>
                      <a:pt x="441" y="55"/>
                    </a:lnTo>
                    <a:lnTo>
                      <a:pt x="431" y="56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4942" name="Freeform 46"/>
              <p:cNvSpPr>
                <a:spLocks/>
              </p:cNvSpPr>
              <p:nvPr/>
            </p:nvSpPr>
            <p:spPr bwMode="auto">
              <a:xfrm>
                <a:off x="3837" y="1299"/>
                <a:ext cx="138" cy="119"/>
              </a:xfrm>
              <a:custGeom>
                <a:avLst/>
                <a:gdLst/>
                <a:ahLst/>
                <a:cxnLst>
                  <a:cxn ang="0">
                    <a:pos x="10" y="260"/>
                  </a:cxn>
                  <a:cxn ang="0">
                    <a:pos x="33" y="216"/>
                  </a:cxn>
                  <a:cxn ang="0">
                    <a:pos x="61" y="187"/>
                  </a:cxn>
                  <a:cxn ang="0">
                    <a:pos x="100" y="145"/>
                  </a:cxn>
                  <a:cxn ang="0">
                    <a:pos x="132" y="101"/>
                  </a:cxn>
                  <a:cxn ang="0">
                    <a:pos x="172" y="66"/>
                  </a:cxn>
                  <a:cxn ang="0">
                    <a:pos x="215" y="36"/>
                  </a:cxn>
                  <a:cxn ang="0">
                    <a:pos x="272" y="12"/>
                  </a:cxn>
                  <a:cxn ang="0">
                    <a:pos x="341" y="1"/>
                  </a:cxn>
                  <a:cxn ang="0">
                    <a:pos x="406" y="2"/>
                  </a:cxn>
                  <a:cxn ang="0">
                    <a:pos x="462" y="12"/>
                  </a:cxn>
                  <a:cxn ang="0">
                    <a:pos x="525" y="34"/>
                  </a:cxn>
                  <a:cxn ang="0">
                    <a:pos x="574" y="59"/>
                  </a:cxn>
                  <a:cxn ang="0">
                    <a:pos x="614" y="98"/>
                  </a:cxn>
                  <a:cxn ang="0">
                    <a:pos x="648" y="142"/>
                  </a:cxn>
                  <a:cxn ang="0">
                    <a:pos x="674" y="188"/>
                  </a:cxn>
                  <a:cxn ang="0">
                    <a:pos x="685" y="241"/>
                  </a:cxn>
                  <a:cxn ang="0">
                    <a:pos x="668" y="219"/>
                  </a:cxn>
                  <a:cxn ang="0">
                    <a:pos x="643" y="170"/>
                  </a:cxn>
                  <a:cxn ang="0">
                    <a:pos x="617" y="132"/>
                  </a:cxn>
                  <a:cxn ang="0">
                    <a:pos x="582" y="94"/>
                  </a:cxn>
                  <a:cxn ang="0">
                    <a:pos x="550" y="69"/>
                  </a:cxn>
                  <a:cxn ang="0">
                    <a:pos x="512" y="54"/>
                  </a:cxn>
                  <a:cxn ang="0">
                    <a:pos x="469" y="40"/>
                  </a:cxn>
                  <a:cxn ang="0">
                    <a:pos x="418" y="28"/>
                  </a:cxn>
                  <a:cxn ang="0">
                    <a:pos x="367" y="24"/>
                  </a:cxn>
                  <a:cxn ang="0">
                    <a:pos x="321" y="30"/>
                  </a:cxn>
                  <a:cxn ang="0">
                    <a:pos x="274" y="42"/>
                  </a:cxn>
                  <a:cxn ang="0">
                    <a:pos x="226" y="65"/>
                  </a:cxn>
                  <a:cxn ang="0">
                    <a:pos x="193" y="86"/>
                  </a:cxn>
                  <a:cxn ang="0">
                    <a:pos x="147" y="126"/>
                  </a:cxn>
                  <a:cxn ang="0">
                    <a:pos x="105" y="173"/>
                  </a:cxn>
                  <a:cxn ang="0">
                    <a:pos x="68" y="222"/>
                  </a:cxn>
                  <a:cxn ang="0">
                    <a:pos x="54" y="257"/>
                  </a:cxn>
                  <a:cxn ang="0">
                    <a:pos x="39" y="288"/>
                  </a:cxn>
                  <a:cxn ang="0">
                    <a:pos x="43" y="337"/>
                  </a:cxn>
                  <a:cxn ang="0">
                    <a:pos x="58" y="374"/>
                  </a:cxn>
                  <a:cxn ang="0">
                    <a:pos x="76" y="413"/>
                  </a:cxn>
                  <a:cxn ang="0">
                    <a:pos x="118" y="461"/>
                  </a:cxn>
                  <a:cxn ang="0">
                    <a:pos x="157" y="509"/>
                  </a:cxn>
                  <a:cxn ang="0">
                    <a:pos x="185" y="543"/>
                  </a:cxn>
                  <a:cxn ang="0">
                    <a:pos x="205" y="560"/>
                  </a:cxn>
                  <a:cxn ang="0">
                    <a:pos x="237" y="568"/>
                  </a:cxn>
                  <a:cxn ang="0">
                    <a:pos x="269" y="581"/>
                  </a:cxn>
                  <a:cxn ang="0">
                    <a:pos x="267" y="593"/>
                  </a:cxn>
                  <a:cxn ang="0">
                    <a:pos x="221" y="596"/>
                  </a:cxn>
                  <a:cxn ang="0">
                    <a:pos x="191" y="584"/>
                  </a:cxn>
                  <a:cxn ang="0">
                    <a:pos x="160" y="566"/>
                  </a:cxn>
                  <a:cxn ang="0">
                    <a:pos x="136" y="529"/>
                  </a:cxn>
                  <a:cxn ang="0">
                    <a:pos x="103" y="490"/>
                  </a:cxn>
                  <a:cxn ang="0">
                    <a:pos x="64" y="448"/>
                  </a:cxn>
                  <a:cxn ang="0">
                    <a:pos x="34" y="418"/>
                  </a:cxn>
                  <a:cxn ang="0">
                    <a:pos x="19" y="380"/>
                  </a:cxn>
                  <a:cxn ang="0">
                    <a:pos x="4" y="330"/>
                  </a:cxn>
                  <a:cxn ang="0">
                    <a:pos x="2" y="282"/>
                  </a:cxn>
                </a:cxnLst>
                <a:rect l="0" t="0" r="r" b="b"/>
                <a:pathLst>
                  <a:path w="689" h="596">
                    <a:moveTo>
                      <a:pt x="2" y="282"/>
                    </a:moveTo>
                    <a:lnTo>
                      <a:pt x="10" y="260"/>
                    </a:lnTo>
                    <a:lnTo>
                      <a:pt x="21" y="238"/>
                    </a:lnTo>
                    <a:lnTo>
                      <a:pt x="33" y="216"/>
                    </a:lnTo>
                    <a:lnTo>
                      <a:pt x="47" y="199"/>
                    </a:lnTo>
                    <a:lnTo>
                      <a:pt x="61" y="187"/>
                    </a:lnTo>
                    <a:lnTo>
                      <a:pt x="78" y="167"/>
                    </a:lnTo>
                    <a:lnTo>
                      <a:pt x="100" y="145"/>
                    </a:lnTo>
                    <a:lnTo>
                      <a:pt x="116" y="122"/>
                    </a:lnTo>
                    <a:lnTo>
                      <a:pt x="132" y="101"/>
                    </a:lnTo>
                    <a:lnTo>
                      <a:pt x="151" y="84"/>
                    </a:lnTo>
                    <a:lnTo>
                      <a:pt x="172" y="66"/>
                    </a:lnTo>
                    <a:lnTo>
                      <a:pt x="193" y="50"/>
                    </a:lnTo>
                    <a:lnTo>
                      <a:pt x="215" y="36"/>
                    </a:lnTo>
                    <a:lnTo>
                      <a:pt x="242" y="23"/>
                    </a:lnTo>
                    <a:lnTo>
                      <a:pt x="272" y="12"/>
                    </a:lnTo>
                    <a:lnTo>
                      <a:pt x="304" y="5"/>
                    </a:lnTo>
                    <a:lnTo>
                      <a:pt x="341" y="1"/>
                    </a:lnTo>
                    <a:lnTo>
                      <a:pt x="377" y="0"/>
                    </a:lnTo>
                    <a:lnTo>
                      <a:pt x="406" y="2"/>
                    </a:lnTo>
                    <a:lnTo>
                      <a:pt x="435" y="7"/>
                    </a:lnTo>
                    <a:lnTo>
                      <a:pt x="462" y="12"/>
                    </a:lnTo>
                    <a:lnTo>
                      <a:pt x="497" y="21"/>
                    </a:lnTo>
                    <a:lnTo>
                      <a:pt x="525" y="34"/>
                    </a:lnTo>
                    <a:lnTo>
                      <a:pt x="548" y="45"/>
                    </a:lnTo>
                    <a:lnTo>
                      <a:pt x="574" y="59"/>
                    </a:lnTo>
                    <a:lnTo>
                      <a:pt x="595" y="78"/>
                    </a:lnTo>
                    <a:lnTo>
                      <a:pt x="614" y="98"/>
                    </a:lnTo>
                    <a:lnTo>
                      <a:pt x="630" y="118"/>
                    </a:lnTo>
                    <a:lnTo>
                      <a:pt x="648" y="142"/>
                    </a:lnTo>
                    <a:lnTo>
                      <a:pt x="664" y="165"/>
                    </a:lnTo>
                    <a:lnTo>
                      <a:pt x="674" y="188"/>
                    </a:lnTo>
                    <a:lnTo>
                      <a:pt x="680" y="216"/>
                    </a:lnTo>
                    <a:lnTo>
                      <a:pt x="685" y="241"/>
                    </a:lnTo>
                    <a:lnTo>
                      <a:pt x="689" y="262"/>
                    </a:lnTo>
                    <a:lnTo>
                      <a:pt x="668" y="219"/>
                    </a:lnTo>
                    <a:lnTo>
                      <a:pt x="656" y="197"/>
                    </a:lnTo>
                    <a:lnTo>
                      <a:pt x="643" y="170"/>
                    </a:lnTo>
                    <a:lnTo>
                      <a:pt x="631" y="150"/>
                    </a:lnTo>
                    <a:lnTo>
                      <a:pt x="617" y="132"/>
                    </a:lnTo>
                    <a:lnTo>
                      <a:pt x="601" y="111"/>
                    </a:lnTo>
                    <a:lnTo>
                      <a:pt x="582" y="94"/>
                    </a:lnTo>
                    <a:lnTo>
                      <a:pt x="566" y="79"/>
                    </a:lnTo>
                    <a:lnTo>
                      <a:pt x="550" y="69"/>
                    </a:lnTo>
                    <a:lnTo>
                      <a:pt x="530" y="63"/>
                    </a:lnTo>
                    <a:lnTo>
                      <a:pt x="512" y="54"/>
                    </a:lnTo>
                    <a:lnTo>
                      <a:pt x="489" y="45"/>
                    </a:lnTo>
                    <a:lnTo>
                      <a:pt x="469" y="40"/>
                    </a:lnTo>
                    <a:lnTo>
                      <a:pt x="445" y="34"/>
                    </a:lnTo>
                    <a:lnTo>
                      <a:pt x="418" y="28"/>
                    </a:lnTo>
                    <a:lnTo>
                      <a:pt x="391" y="26"/>
                    </a:lnTo>
                    <a:lnTo>
                      <a:pt x="367" y="24"/>
                    </a:lnTo>
                    <a:lnTo>
                      <a:pt x="349" y="26"/>
                    </a:lnTo>
                    <a:lnTo>
                      <a:pt x="321" y="30"/>
                    </a:lnTo>
                    <a:lnTo>
                      <a:pt x="295" y="37"/>
                    </a:lnTo>
                    <a:lnTo>
                      <a:pt x="274" y="42"/>
                    </a:lnTo>
                    <a:lnTo>
                      <a:pt x="253" y="52"/>
                    </a:lnTo>
                    <a:lnTo>
                      <a:pt x="226" y="65"/>
                    </a:lnTo>
                    <a:lnTo>
                      <a:pt x="210" y="72"/>
                    </a:lnTo>
                    <a:lnTo>
                      <a:pt x="193" y="86"/>
                    </a:lnTo>
                    <a:lnTo>
                      <a:pt x="170" y="105"/>
                    </a:lnTo>
                    <a:lnTo>
                      <a:pt x="147" y="126"/>
                    </a:lnTo>
                    <a:lnTo>
                      <a:pt x="125" y="149"/>
                    </a:lnTo>
                    <a:lnTo>
                      <a:pt x="105" y="173"/>
                    </a:lnTo>
                    <a:lnTo>
                      <a:pt x="86" y="198"/>
                    </a:lnTo>
                    <a:lnTo>
                      <a:pt x="68" y="222"/>
                    </a:lnTo>
                    <a:lnTo>
                      <a:pt x="59" y="237"/>
                    </a:lnTo>
                    <a:lnTo>
                      <a:pt x="54" y="257"/>
                    </a:lnTo>
                    <a:lnTo>
                      <a:pt x="45" y="275"/>
                    </a:lnTo>
                    <a:lnTo>
                      <a:pt x="39" y="288"/>
                    </a:lnTo>
                    <a:lnTo>
                      <a:pt x="42" y="314"/>
                    </a:lnTo>
                    <a:lnTo>
                      <a:pt x="43" y="337"/>
                    </a:lnTo>
                    <a:lnTo>
                      <a:pt x="49" y="353"/>
                    </a:lnTo>
                    <a:lnTo>
                      <a:pt x="58" y="374"/>
                    </a:lnTo>
                    <a:lnTo>
                      <a:pt x="67" y="394"/>
                    </a:lnTo>
                    <a:lnTo>
                      <a:pt x="76" y="413"/>
                    </a:lnTo>
                    <a:lnTo>
                      <a:pt x="96" y="436"/>
                    </a:lnTo>
                    <a:lnTo>
                      <a:pt x="118" y="461"/>
                    </a:lnTo>
                    <a:lnTo>
                      <a:pt x="140" y="487"/>
                    </a:lnTo>
                    <a:lnTo>
                      <a:pt x="157" y="509"/>
                    </a:lnTo>
                    <a:lnTo>
                      <a:pt x="172" y="528"/>
                    </a:lnTo>
                    <a:lnTo>
                      <a:pt x="185" y="543"/>
                    </a:lnTo>
                    <a:lnTo>
                      <a:pt x="194" y="556"/>
                    </a:lnTo>
                    <a:lnTo>
                      <a:pt x="205" y="560"/>
                    </a:lnTo>
                    <a:lnTo>
                      <a:pt x="220" y="563"/>
                    </a:lnTo>
                    <a:lnTo>
                      <a:pt x="237" y="568"/>
                    </a:lnTo>
                    <a:lnTo>
                      <a:pt x="255" y="573"/>
                    </a:lnTo>
                    <a:lnTo>
                      <a:pt x="269" y="581"/>
                    </a:lnTo>
                    <a:lnTo>
                      <a:pt x="282" y="589"/>
                    </a:lnTo>
                    <a:lnTo>
                      <a:pt x="267" y="593"/>
                    </a:lnTo>
                    <a:lnTo>
                      <a:pt x="243" y="595"/>
                    </a:lnTo>
                    <a:lnTo>
                      <a:pt x="221" y="596"/>
                    </a:lnTo>
                    <a:lnTo>
                      <a:pt x="207" y="591"/>
                    </a:lnTo>
                    <a:lnTo>
                      <a:pt x="191" y="584"/>
                    </a:lnTo>
                    <a:lnTo>
                      <a:pt x="171" y="575"/>
                    </a:lnTo>
                    <a:lnTo>
                      <a:pt x="160" y="566"/>
                    </a:lnTo>
                    <a:lnTo>
                      <a:pt x="148" y="548"/>
                    </a:lnTo>
                    <a:lnTo>
                      <a:pt x="136" y="529"/>
                    </a:lnTo>
                    <a:lnTo>
                      <a:pt x="125" y="513"/>
                    </a:lnTo>
                    <a:lnTo>
                      <a:pt x="103" y="490"/>
                    </a:lnTo>
                    <a:lnTo>
                      <a:pt x="87" y="471"/>
                    </a:lnTo>
                    <a:lnTo>
                      <a:pt x="64" y="448"/>
                    </a:lnTo>
                    <a:lnTo>
                      <a:pt x="46" y="431"/>
                    </a:lnTo>
                    <a:lnTo>
                      <a:pt x="34" y="418"/>
                    </a:lnTo>
                    <a:lnTo>
                      <a:pt x="28" y="403"/>
                    </a:lnTo>
                    <a:lnTo>
                      <a:pt x="19" y="380"/>
                    </a:lnTo>
                    <a:lnTo>
                      <a:pt x="9" y="356"/>
                    </a:lnTo>
                    <a:lnTo>
                      <a:pt x="4" y="330"/>
                    </a:lnTo>
                    <a:lnTo>
                      <a:pt x="0" y="302"/>
                    </a:lnTo>
                    <a:lnTo>
                      <a:pt x="2" y="282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64943" name="Group 47"/>
            <p:cNvGrpSpPr>
              <a:grpSpLocks/>
            </p:cNvGrpSpPr>
            <p:nvPr/>
          </p:nvGrpSpPr>
          <p:grpSpPr bwMode="auto">
            <a:xfrm>
              <a:off x="2122" y="1359"/>
              <a:ext cx="1489" cy="1207"/>
              <a:chOff x="3727" y="1358"/>
              <a:chExt cx="258" cy="226"/>
            </a:xfrm>
          </p:grpSpPr>
          <p:sp>
            <p:nvSpPr>
              <p:cNvPr id="464944" name="Freeform 48"/>
              <p:cNvSpPr>
                <a:spLocks/>
              </p:cNvSpPr>
              <p:nvPr/>
            </p:nvSpPr>
            <p:spPr bwMode="auto">
              <a:xfrm>
                <a:off x="3727" y="1358"/>
                <a:ext cx="258" cy="226"/>
              </a:xfrm>
              <a:custGeom>
                <a:avLst/>
                <a:gdLst/>
                <a:ahLst/>
                <a:cxnLst>
                  <a:cxn ang="0">
                    <a:pos x="133" y="64"/>
                  </a:cxn>
                  <a:cxn ang="0">
                    <a:pos x="203" y="20"/>
                  </a:cxn>
                  <a:cxn ang="0">
                    <a:pos x="283" y="3"/>
                  </a:cxn>
                  <a:cxn ang="0">
                    <a:pos x="387" y="6"/>
                  </a:cxn>
                  <a:cxn ang="0">
                    <a:pos x="485" y="45"/>
                  </a:cxn>
                  <a:cxn ang="0">
                    <a:pos x="539" y="125"/>
                  </a:cxn>
                  <a:cxn ang="0">
                    <a:pos x="597" y="203"/>
                  </a:cxn>
                  <a:cxn ang="0">
                    <a:pos x="662" y="274"/>
                  </a:cxn>
                  <a:cxn ang="0">
                    <a:pos x="680" y="343"/>
                  </a:cxn>
                  <a:cxn ang="0">
                    <a:pos x="667" y="389"/>
                  </a:cxn>
                  <a:cxn ang="0">
                    <a:pos x="628" y="446"/>
                  </a:cxn>
                  <a:cxn ang="0">
                    <a:pos x="575" y="514"/>
                  </a:cxn>
                  <a:cxn ang="0">
                    <a:pos x="546" y="566"/>
                  </a:cxn>
                  <a:cxn ang="0">
                    <a:pos x="551" y="587"/>
                  </a:cxn>
                  <a:cxn ang="0">
                    <a:pos x="571" y="589"/>
                  </a:cxn>
                  <a:cxn ang="0">
                    <a:pos x="595" y="559"/>
                  </a:cxn>
                  <a:cxn ang="0">
                    <a:pos x="641" y="494"/>
                  </a:cxn>
                  <a:cxn ang="0">
                    <a:pos x="687" y="439"/>
                  </a:cxn>
                  <a:cxn ang="0">
                    <a:pos x="724" y="407"/>
                  </a:cxn>
                  <a:cxn ang="0">
                    <a:pos x="752" y="410"/>
                  </a:cxn>
                  <a:cxn ang="0">
                    <a:pos x="776" y="443"/>
                  </a:cxn>
                  <a:cxn ang="0">
                    <a:pos x="822" y="546"/>
                  </a:cxn>
                  <a:cxn ang="0">
                    <a:pos x="869" y="645"/>
                  </a:cxn>
                  <a:cxn ang="0">
                    <a:pos x="951" y="771"/>
                  </a:cxn>
                  <a:cxn ang="0">
                    <a:pos x="1036" y="881"/>
                  </a:cxn>
                  <a:cxn ang="0">
                    <a:pos x="1126" y="956"/>
                  </a:cxn>
                  <a:cxn ang="0">
                    <a:pos x="1211" y="1021"/>
                  </a:cxn>
                  <a:cxn ang="0">
                    <a:pos x="1278" y="1073"/>
                  </a:cxn>
                  <a:cxn ang="0">
                    <a:pos x="1290" y="1098"/>
                  </a:cxn>
                  <a:cxn ang="0">
                    <a:pos x="1274" y="1120"/>
                  </a:cxn>
                  <a:cxn ang="0">
                    <a:pos x="1224" y="1129"/>
                  </a:cxn>
                  <a:cxn ang="0">
                    <a:pos x="1119" y="1125"/>
                  </a:cxn>
                  <a:cxn ang="0">
                    <a:pos x="1002" y="1110"/>
                  </a:cxn>
                  <a:cxn ang="0">
                    <a:pos x="870" y="1077"/>
                  </a:cxn>
                  <a:cxn ang="0">
                    <a:pos x="774" y="1031"/>
                  </a:cxn>
                  <a:cxn ang="0">
                    <a:pos x="635" y="967"/>
                  </a:cxn>
                  <a:cxn ang="0">
                    <a:pos x="523" y="900"/>
                  </a:cxn>
                  <a:cxn ang="0">
                    <a:pos x="435" y="836"/>
                  </a:cxn>
                  <a:cxn ang="0">
                    <a:pos x="358" y="756"/>
                  </a:cxn>
                  <a:cxn ang="0">
                    <a:pos x="322" y="709"/>
                  </a:cxn>
                  <a:cxn ang="0">
                    <a:pos x="334" y="673"/>
                  </a:cxn>
                  <a:cxn ang="0">
                    <a:pos x="377" y="652"/>
                  </a:cxn>
                  <a:cxn ang="0">
                    <a:pos x="443" y="653"/>
                  </a:cxn>
                  <a:cxn ang="0">
                    <a:pos x="491" y="667"/>
                  </a:cxn>
                  <a:cxn ang="0">
                    <a:pos x="511" y="666"/>
                  </a:cxn>
                  <a:cxn ang="0">
                    <a:pos x="514" y="648"/>
                  </a:cxn>
                  <a:cxn ang="0">
                    <a:pos x="478" y="623"/>
                  </a:cxn>
                  <a:cxn ang="0">
                    <a:pos x="416" y="613"/>
                  </a:cxn>
                  <a:cxn ang="0">
                    <a:pos x="345" y="629"/>
                  </a:cxn>
                  <a:cxn ang="0">
                    <a:pos x="262" y="655"/>
                  </a:cxn>
                  <a:cxn ang="0">
                    <a:pos x="206" y="656"/>
                  </a:cxn>
                  <a:cxn ang="0">
                    <a:pos x="149" y="633"/>
                  </a:cxn>
                  <a:cxn ang="0">
                    <a:pos x="105" y="589"/>
                  </a:cxn>
                  <a:cxn ang="0">
                    <a:pos x="43" y="501"/>
                  </a:cxn>
                  <a:cxn ang="0">
                    <a:pos x="3" y="406"/>
                  </a:cxn>
                  <a:cxn ang="0">
                    <a:pos x="4" y="344"/>
                  </a:cxn>
                  <a:cxn ang="0">
                    <a:pos x="23" y="216"/>
                  </a:cxn>
                  <a:cxn ang="0">
                    <a:pos x="72" y="122"/>
                  </a:cxn>
                </a:cxnLst>
                <a:rect l="0" t="0" r="r" b="b"/>
                <a:pathLst>
                  <a:path w="1290" h="1130">
                    <a:moveTo>
                      <a:pt x="100" y="91"/>
                    </a:moveTo>
                    <a:lnTo>
                      <a:pt x="133" y="64"/>
                    </a:lnTo>
                    <a:lnTo>
                      <a:pt x="166" y="39"/>
                    </a:lnTo>
                    <a:lnTo>
                      <a:pt x="203" y="20"/>
                    </a:lnTo>
                    <a:lnTo>
                      <a:pt x="246" y="7"/>
                    </a:lnTo>
                    <a:lnTo>
                      <a:pt x="283" y="3"/>
                    </a:lnTo>
                    <a:lnTo>
                      <a:pt x="325" y="0"/>
                    </a:lnTo>
                    <a:lnTo>
                      <a:pt x="387" y="6"/>
                    </a:lnTo>
                    <a:lnTo>
                      <a:pt x="446" y="19"/>
                    </a:lnTo>
                    <a:lnTo>
                      <a:pt x="485" y="45"/>
                    </a:lnTo>
                    <a:lnTo>
                      <a:pt x="514" y="81"/>
                    </a:lnTo>
                    <a:lnTo>
                      <a:pt x="539" y="125"/>
                    </a:lnTo>
                    <a:lnTo>
                      <a:pt x="566" y="167"/>
                    </a:lnTo>
                    <a:lnTo>
                      <a:pt x="597" y="203"/>
                    </a:lnTo>
                    <a:lnTo>
                      <a:pt x="625" y="232"/>
                    </a:lnTo>
                    <a:lnTo>
                      <a:pt x="662" y="274"/>
                    </a:lnTo>
                    <a:lnTo>
                      <a:pt x="677" y="313"/>
                    </a:lnTo>
                    <a:lnTo>
                      <a:pt x="680" y="343"/>
                    </a:lnTo>
                    <a:lnTo>
                      <a:pt x="677" y="360"/>
                    </a:lnTo>
                    <a:lnTo>
                      <a:pt x="667" y="389"/>
                    </a:lnTo>
                    <a:lnTo>
                      <a:pt x="651" y="416"/>
                    </a:lnTo>
                    <a:lnTo>
                      <a:pt x="628" y="446"/>
                    </a:lnTo>
                    <a:lnTo>
                      <a:pt x="600" y="485"/>
                    </a:lnTo>
                    <a:lnTo>
                      <a:pt x="575" y="514"/>
                    </a:lnTo>
                    <a:lnTo>
                      <a:pt x="555" y="546"/>
                    </a:lnTo>
                    <a:lnTo>
                      <a:pt x="546" y="566"/>
                    </a:lnTo>
                    <a:lnTo>
                      <a:pt x="545" y="578"/>
                    </a:lnTo>
                    <a:lnTo>
                      <a:pt x="551" y="587"/>
                    </a:lnTo>
                    <a:lnTo>
                      <a:pt x="561" y="592"/>
                    </a:lnTo>
                    <a:lnTo>
                      <a:pt x="571" y="589"/>
                    </a:lnTo>
                    <a:lnTo>
                      <a:pt x="582" y="580"/>
                    </a:lnTo>
                    <a:lnTo>
                      <a:pt x="595" y="559"/>
                    </a:lnTo>
                    <a:lnTo>
                      <a:pt x="616" y="528"/>
                    </a:lnTo>
                    <a:lnTo>
                      <a:pt x="641" y="494"/>
                    </a:lnTo>
                    <a:lnTo>
                      <a:pt x="665" y="465"/>
                    </a:lnTo>
                    <a:lnTo>
                      <a:pt x="687" y="439"/>
                    </a:lnTo>
                    <a:lnTo>
                      <a:pt x="712" y="415"/>
                    </a:lnTo>
                    <a:lnTo>
                      <a:pt x="724" y="407"/>
                    </a:lnTo>
                    <a:lnTo>
                      <a:pt x="738" y="405"/>
                    </a:lnTo>
                    <a:lnTo>
                      <a:pt x="752" y="410"/>
                    </a:lnTo>
                    <a:lnTo>
                      <a:pt x="761" y="415"/>
                    </a:lnTo>
                    <a:lnTo>
                      <a:pt x="776" y="443"/>
                    </a:lnTo>
                    <a:lnTo>
                      <a:pt x="799" y="490"/>
                    </a:lnTo>
                    <a:lnTo>
                      <a:pt x="822" y="546"/>
                    </a:lnTo>
                    <a:lnTo>
                      <a:pt x="846" y="600"/>
                    </a:lnTo>
                    <a:lnTo>
                      <a:pt x="869" y="645"/>
                    </a:lnTo>
                    <a:lnTo>
                      <a:pt x="910" y="708"/>
                    </a:lnTo>
                    <a:lnTo>
                      <a:pt x="951" y="771"/>
                    </a:lnTo>
                    <a:lnTo>
                      <a:pt x="995" y="833"/>
                    </a:lnTo>
                    <a:lnTo>
                      <a:pt x="1036" y="881"/>
                    </a:lnTo>
                    <a:lnTo>
                      <a:pt x="1082" y="918"/>
                    </a:lnTo>
                    <a:lnTo>
                      <a:pt x="1126" y="956"/>
                    </a:lnTo>
                    <a:lnTo>
                      <a:pt x="1167" y="989"/>
                    </a:lnTo>
                    <a:lnTo>
                      <a:pt x="1211" y="1021"/>
                    </a:lnTo>
                    <a:lnTo>
                      <a:pt x="1266" y="1060"/>
                    </a:lnTo>
                    <a:lnTo>
                      <a:pt x="1278" y="1073"/>
                    </a:lnTo>
                    <a:lnTo>
                      <a:pt x="1289" y="1087"/>
                    </a:lnTo>
                    <a:lnTo>
                      <a:pt x="1290" y="1098"/>
                    </a:lnTo>
                    <a:lnTo>
                      <a:pt x="1285" y="1113"/>
                    </a:lnTo>
                    <a:lnTo>
                      <a:pt x="1274" y="1120"/>
                    </a:lnTo>
                    <a:lnTo>
                      <a:pt x="1258" y="1126"/>
                    </a:lnTo>
                    <a:lnTo>
                      <a:pt x="1224" y="1129"/>
                    </a:lnTo>
                    <a:lnTo>
                      <a:pt x="1186" y="1130"/>
                    </a:lnTo>
                    <a:lnTo>
                      <a:pt x="1119" y="1125"/>
                    </a:lnTo>
                    <a:lnTo>
                      <a:pt x="1057" y="1117"/>
                    </a:lnTo>
                    <a:lnTo>
                      <a:pt x="1002" y="1110"/>
                    </a:lnTo>
                    <a:lnTo>
                      <a:pt x="935" y="1097"/>
                    </a:lnTo>
                    <a:lnTo>
                      <a:pt x="870" y="1077"/>
                    </a:lnTo>
                    <a:lnTo>
                      <a:pt x="820" y="1057"/>
                    </a:lnTo>
                    <a:lnTo>
                      <a:pt x="774" y="1031"/>
                    </a:lnTo>
                    <a:lnTo>
                      <a:pt x="706" y="1002"/>
                    </a:lnTo>
                    <a:lnTo>
                      <a:pt x="635" y="967"/>
                    </a:lnTo>
                    <a:lnTo>
                      <a:pt x="571" y="935"/>
                    </a:lnTo>
                    <a:lnTo>
                      <a:pt x="523" y="900"/>
                    </a:lnTo>
                    <a:lnTo>
                      <a:pt x="477" y="867"/>
                    </a:lnTo>
                    <a:lnTo>
                      <a:pt x="435" y="836"/>
                    </a:lnTo>
                    <a:lnTo>
                      <a:pt x="393" y="791"/>
                    </a:lnTo>
                    <a:lnTo>
                      <a:pt x="358" y="756"/>
                    </a:lnTo>
                    <a:lnTo>
                      <a:pt x="327" y="724"/>
                    </a:lnTo>
                    <a:lnTo>
                      <a:pt x="322" y="709"/>
                    </a:lnTo>
                    <a:lnTo>
                      <a:pt x="322" y="692"/>
                    </a:lnTo>
                    <a:lnTo>
                      <a:pt x="334" y="673"/>
                    </a:lnTo>
                    <a:lnTo>
                      <a:pt x="352" y="661"/>
                    </a:lnTo>
                    <a:lnTo>
                      <a:pt x="377" y="652"/>
                    </a:lnTo>
                    <a:lnTo>
                      <a:pt x="407" y="648"/>
                    </a:lnTo>
                    <a:lnTo>
                      <a:pt x="443" y="653"/>
                    </a:lnTo>
                    <a:lnTo>
                      <a:pt x="477" y="663"/>
                    </a:lnTo>
                    <a:lnTo>
                      <a:pt x="491" y="667"/>
                    </a:lnTo>
                    <a:lnTo>
                      <a:pt x="503" y="669"/>
                    </a:lnTo>
                    <a:lnTo>
                      <a:pt x="511" y="666"/>
                    </a:lnTo>
                    <a:lnTo>
                      <a:pt x="516" y="657"/>
                    </a:lnTo>
                    <a:lnTo>
                      <a:pt x="514" y="648"/>
                    </a:lnTo>
                    <a:lnTo>
                      <a:pt x="506" y="637"/>
                    </a:lnTo>
                    <a:lnTo>
                      <a:pt x="478" y="623"/>
                    </a:lnTo>
                    <a:lnTo>
                      <a:pt x="447" y="615"/>
                    </a:lnTo>
                    <a:lnTo>
                      <a:pt x="416" y="613"/>
                    </a:lnTo>
                    <a:lnTo>
                      <a:pt x="385" y="619"/>
                    </a:lnTo>
                    <a:lnTo>
                      <a:pt x="345" y="629"/>
                    </a:lnTo>
                    <a:lnTo>
                      <a:pt x="298" y="644"/>
                    </a:lnTo>
                    <a:lnTo>
                      <a:pt x="262" y="655"/>
                    </a:lnTo>
                    <a:lnTo>
                      <a:pt x="234" y="659"/>
                    </a:lnTo>
                    <a:lnTo>
                      <a:pt x="206" y="656"/>
                    </a:lnTo>
                    <a:lnTo>
                      <a:pt x="179" y="648"/>
                    </a:lnTo>
                    <a:lnTo>
                      <a:pt x="149" y="633"/>
                    </a:lnTo>
                    <a:lnTo>
                      <a:pt x="128" y="614"/>
                    </a:lnTo>
                    <a:lnTo>
                      <a:pt x="105" y="589"/>
                    </a:lnTo>
                    <a:lnTo>
                      <a:pt x="75" y="552"/>
                    </a:lnTo>
                    <a:lnTo>
                      <a:pt x="43" y="501"/>
                    </a:lnTo>
                    <a:lnTo>
                      <a:pt x="18" y="453"/>
                    </a:lnTo>
                    <a:lnTo>
                      <a:pt x="3" y="406"/>
                    </a:lnTo>
                    <a:lnTo>
                      <a:pt x="0" y="374"/>
                    </a:lnTo>
                    <a:lnTo>
                      <a:pt x="4" y="344"/>
                    </a:lnTo>
                    <a:lnTo>
                      <a:pt x="14" y="283"/>
                    </a:lnTo>
                    <a:lnTo>
                      <a:pt x="23" y="216"/>
                    </a:lnTo>
                    <a:lnTo>
                      <a:pt x="46" y="161"/>
                    </a:lnTo>
                    <a:lnTo>
                      <a:pt x="72" y="122"/>
                    </a:lnTo>
                    <a:lnTo>
                      <a:pt x="100" y="9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464945" name="Group 49"/>
              <p:cNvGrpSpPr>
                <a:grpSpLocks/>
              </p:cNvGrpSpPr>
              <p:nvPr/>
            </p:nvGrpSpPr>
            <p:grpSpPr bwMode="auto">
              <a:xfrm>
                <a:off x="3727" y="1358"/>
                <a:ext cx="257" cy="226"/>
                <a:chOff x="3727" y="1358"/>
                <a:chExt cx="257" cy="226"/>
              </a:xfrm>
            </p:grpSpPr>
            <p:sp>
              <p:nvSpPr>
                <p:cNvPr id="464946" name="Freeform 50"/>
                <p:cNvSpPr>
                  <a:spLocks/>
                </p:cNvSpPr>
                <p:nvPr/>
              </p:nvSpPr>
              <p:spPr bwMode="auto">
                <a:xfrm>
                  <a:off x="3791" y="1439"/>
                  <a:ext cx="193" cy="145"/>
                </a:xfrm>
                <a:custGeom>
                  <a:avLst/>
                  <a:gdLst/>
                  <a:ahLst/>
                  <a:cxnLst>
                    <a:cxn ang="0">
                      <a:pos x="344" y="60"/>
                    </a:cxn>
                    <a:cxn ang="0">
                      <a:pos x="391" y="10"/>
                    </a:cxn>
                    <a:cxn ang="0">
                      <a:pos x="417" y="0"/>
                    </a:cxn>
                    <a:cxn ang="0">
                      <a:pos x="440" y="10"/>
                    </a:cxn>
                    <a:cxn ang="0">
                      <a:pos x="477" y="85"/>
                    </a:cxn>
                    <a:cxn ang="0">
                      <a:pos x="525" y="194"/>
                    </a:cxn>
                    <a:cxn ang="0">
                      <a:pos x="588" y="302"/>
                    </a:cxn>
                    <a:cxn ang="0">
                      <a:pos x="675" y="427"/>
                    </a:cxn>
                    <a:cxn ang="0">
                      <a:pos x="761" y="513"/>
                    </a:cxn>
                    <a:cxn ang="0">
                      <a:pos x="846" y="583"/>
                    </a:cxn>
                    <a:cxn ang="0">
                      <a:pos x="945" y="654"/>
                    </a:cxn>
                    <a:cxn ang="0">
                      <a:pos x="968" y="681"/>
                    </a:cxn>
                    <a:cxn ang="0">
                      <a:pos x="964" y="707"/>
                    </a:cxn>
                    <a:cxn ang="0">
                      <a:pos x="937" y="720"/>
                    </a:cxn>
                    <a:cxn ang="0">
                      <a:pos x="864" y="724"/>
                    </a:cxn>
                    <a:cxn ang="0">
                      <a:pos x="736" y="711"/>
                    </a:cxn>
                    <a:cxn ang="0">
                      <a:pos x="614" y="691"/>
                    </a:cxn>
                    <a:cxn ang="0">
                      <a:pos x="499" y="651"/>
                    </a:cxn>
                    <a:cxn ang="0">
                      <a:pos x="385" y="596"/>
                    </a:cxn>
                    <a:cxn ang="0">
                      <a:pos x="250" y="530"/>
                    </a:cxn>
                    <a:cxn ang="0">
                      <a:pos x="157" y="462"/>
                    </a:cxn>
                    <a:cxn ang="0">
                      <a:pos x="73" y="385"/>
                    </a:cxn>
                    <a:cxn ang="0">
                      <a:pos x="7" y="318"/>
                    </a:cxn>
                    <a:cxn ang="0">
                      <a:pos x="3" y="286"/>
                    </a:cxn>
                    <a:cxn ang="0">
                      <a:pos x="32" y="255"/>
                    </a:cxn>
                    <a:cxn ang="0">
                      <a:pos x="87" y="242"/>
                    </a:cxn>
                    <a:cxn ang="0">
                      <a:pos x="138" y="249"/>
                    </a:cxn>
                    <a:cxn ang="0">
                      <a:pos x="179" y="262"/>
                    </a:cxn>
                    <a:cxn ang="0">
                      <a:pos x="132" y="260"/>
                    </a:cxn>
                    <a:cxn ang="0">
                      <a:pos x="94" y="264"/>
                    </a:cxn>
                    <a:cxn ang="0">
                      <a:pos x="60" y="279"/>
                    </a:cxn>
                    <a:cxn ang="0">
                      <a:pos x="42" y="303"/>
                    </a:cxn>
                    <a:cxn ang="0">
                      <a:pos x="48" y="318"/>
                    </a:cxn>
                    <a:cxn ang="0">
                      <a:pos x="79" y="357"/>
                    </a:cxn>
                    <a:cxn ang="0">
                      <a:pos x="135" y="412"/>
                    </a:cxn>
                    <a:cxn ang="0">
                      <a:pos x="204" y="468"/>
                    </a:cxn>
                    <a:cxn ang="0">
                      <a:pos x="254" y="502"/>
                    </a:cxn>
                    <a:cxn ang="0">
                      <a:pos x="308" y="533"/>
                    </a:cxn>
                    <a:cxn ang="0">
                      <a:pos x="352" y="546"/>
                    </a:cxn>
                    <a:cxn ang="0">
                      <a:pos x="397" y="565"/>
                    </a:cxn>
                    <a:cxn ang="0">
                      <a:pos x="472" y="601"/>
                    </a:cxn>
                    <a:cxn ang="0">
                      <a:pos x="540" y="635"/>
                    </a:cxn>
                    <a:cxn ang="0">
                      <a:pos x="600" y="657"/>
                    </a:cxn>
                    <a:cxn ang="0">
                      <a:pos x="662" y="675"/>
                    </a:cxn>
                    <a:cxn ang="0">
                      <a:pos x="731" y="682"/>
                    </a:cxn>
                    <a:cxn ang="0">
                      <a:pos x="805" y="689"/>
                    </a:cxn>
                    <a:cxn ang="0">
                      <a:pos x="833" y="680"/>
                    </a:cxn>
                    <a:cxn ang="0">
                      <a:pos x="846" y="653"/>
                    </a:cxn>
                    <a:cxn ang="0">
                      <a:pos x="830" y="620"/>
                    </a:cxn>
                    <a:cxn ang="0">
                      <a:pos x="779" y="568"/>
                    </a:cxn>
                    <a:cxn ang="0">
                      <a:pos x="725" y="528"/>
                    </a:cxn>
                    <a:cxn ang="0">
                      <a:pos x="669" y="485"/>
                    </a:cxn>
                    <a:cxn ang="0">
                      <a:pos x="629" y="433"/>
                    </a:cxn>
                    <a:cxn ang="0">
                      <a:pos x="592" y="374"/>
                    </a:cxn>
                    <a:cxn ang="0">
                      <a:pos x="554" y="315"/>
                    </a:cxn>
                    <a:cxn ang="0">
                      <a:pos x="519" y="252"/>
                    </a:cxn>
                    <a:cxn ang="0">
                      <a:pos x="488" y="191"/>
                    </a:cxn>
                    <a:cxn ang="0">
                      <a:pos x="459" y="135"/>
                    </a:cxn>
                    <a:cxn ang="0">
                      <a:pos x="442" y="84"/>
                    </a:cxn>
                    <a:cxn ang="0">
                      <a:pos x="422" y="63"/>
                    </a:cxn>
                    <a:cxn ang="0">
                      <a:pos x="395" y="60"/>
                    </a:cxn>
                    <a:cxn ang="0">
                      <a:pos x="362" y="75"/>
                    </a:cxn>
                    <a:cxn ang="0">
                      <a:pos x="320" y="89"/>
                    </a:cxn>
                  </a:cxnLst>
                  <a:rect l="0" t="0" r="r" b="b"/>
                  <a:pathLst>
                    <a:path w="969" h="724">
                      <a:moveTo>
                        <a:pt x="320" y="89"/>
                      </a:moveTo>
                      <a:lnTo>
                        <a:pt x="344" y="60"/>
                      </a:lnTo>
                      <a:lnTo>
                        <a:pt x="366" y="34"/>
                      </a:lnTo>
                      <a:lnTo>
                        <a:pt x="391" y="10"/>
                      </a:lnTo>
                      <a:lnTo>
                        <a:pt x="403" y="3"/>
                      </a:lnTo>
                      <a:lnTo>
                        <a:pt x="417" y="0"/>
                      </a:lnTo>
                      <a:lnTo>
                        <a:pt x="431" y="5"/>
                      </a:lnTo>
                      <a:lnTo>
                        <a:pt x="440" y="10"/>
                      </a:lnTo>
                      <a:lnTo>
                        <a:pt x="455" y="38"/>
                      </a:lnTo>
                      <a:lnTo>
                        <a:pt x="477" y="85"/>
                      </a:lnTo>
                      <a:lnTo>
                        <a:pt x="501" y="141"/>
                      </a:lnTo>
                      <a:lnTo>
                        <a:pt x="525" y="194"/>
                      </a:lnTo>
                      <a:lnTo>
                        <a:pt x="548" y="239"/>
                      </a:lnTo>
                      <a:lnTo>
                        <a:pt x="588" y="302"/>
                      </a:lnTo>
                      <a:lnTo>
                        <a:pt x="629" y="365"/>
                      </a:lnTo>
                      <a:lnTo>
                        <a:pt x="675" y="427"/>
                      </a:lnTo>
                      <a:lnTo>
                        <a:pt x="716" y="476"/>
                      </a:lnTo>
                      <a:lnTo>
                        <a:pt x="761" y="513"/>
                      </a:lnTo>
                      <a:lnTo>
                        <a:pt x="805" y="550"/>
                      </a:lnTo>
                      <a:lnTo>
                        <a:pt x="846" y="583"/>
                      </a:lnTo>
                      <a:lnTo>
                        <a:pt x="890" y="615"/>
                      </a:lnTo>
                      <a:lnTo>
                        <a:pt x="945" y="654"/>
                      </a:lnTo>
                      <a:lnTo>
                        <a:pt x="957" y="667"/>
                      </a:lnTo>
                      <a:lnTo>
                        <a:pt x="968" y="681"/>
                      </a:lnTo>
                      <a:lnTo>
                        <a:pt x="969" y="692"/>
                      </a:lnTo>
                      <a:lnTo>
                        <a:pt x="964" y="707"/>
                      </a:lnTo>
                      <a:lnTo>
                        <a:pt x="953" y="714"/>
                      </a:lnTo>
                      <a:lnTo>
                        <a:pt x="937" y="720"/>
                      </a:lnTo>
                      <a:lnTo>
                        <a:pt x="903" y="723"/>
                      </a:lnTo>
                      <a:lnTo>
                        <a:pt x="864" y="724"/>
                      </a:lnTo>
                      <a:lnTo>
                        <a:pt x="798" y="719"/>
                      </a:lnTo>
                      <a:lnTo>
                        <a:pt x="736" y="711"/>
                      </a:lnTo>
                      <a:lnTo>
                        <a:pt x="682" y="704"/>
                      </a:lnTo>
                      <a:lnTo>
                        <a:pt x="614" y="691"/>
                      </a:lnTo>
                      <a:lnTo>
                        <a:pt x="549" y="671"/>
                      </a:lnTo>
                      <a:lnTo>
                        <a:pt x="499" y="651"/>
                      </a:lnTo>
                      <a:lnTo>
                        <a:pt x="453" y="625"/>
                      </a:lnTo>
                      <a:lnTo>
                        <a:pt x="385" y="596"/>
                      </a:lnTo>
                      <a:lnTo>
                        <a:pt x="314" y="561"/>
                      </a:lnTo>
                      <a:lnTo>
                        <a:pt x="250" y="530"/>
                      </a:lnTo>
                      <a:lnTo>
                        <a:pt x="203" y="495"/>
                      </a:lnTo>
                      <a:lnTo>
                        <a:pt x="157" y="462"/>
                      </a:lnTo>
                      <a:lnTo>
                        <a:pt x="115" y="430"/>
                      </a:lnTo>
                      <a:lnTo>
                        <a:pt x="73" y="385"/>
                      </a:lnTo>
                      <a:lnTo>
                        <a:pt x="38" y="350"/>
                      </a:lnTo>
                      <a:lnTo>
                        <a:pt x="7" y="318"/>
                      </a:lnTo>
                      <a:lnTo>
                        <a:pt x="0" y="303"/>
                      </a:lnTo>
                      <a:lnTo>
                        <a:pt x="3" y="286"/>
                      </a:lnTo>
                      <a:lnTo>
                        <a:pt x="14" y="267"/>
                      </a:lnTo>
                      <a:lnTo>
                        <a:pt x="32" y="255"/>
                      </a:lnTo>
                      <a:lnTo>
                        <a:pt x="57" y="246"/>
                      </a:lnTo>
                      <a:lnTo>
                        <a:pt x="87" y="242"/>
                      </a:lnTo>
                      <a:lnTo>
                        <a:pt x="116" y="244"/>
                      </a:lnTo>
                      <a:lnTo>
                        <a:pt x="138" y="249"/>
                      </a:lnTo>
                      <a:lnTo>
                        <a:pt x="165" y="258"/>
                      </a:lnTo>
                      <a:lnTo>
                        <a:pt x="179" y="262"/>
                      </a:lnTo>
                      <a:lnTo>
                        <a:pt x="156" y="262"/>
                      </a:lnTo>
                      <a:lnTo>
                        <a:pt x="132" y="260"/>
                      </a:lnTo>
                      <a:lnTo>
                        <a:pt x="113" y="261"/>
                      </a:lnTo>
                      <a:lnTo>
                        <a:pt x="94" y="264"/>
                      </a:lnTo>
                      <a:lnTo>
                        <a:pt x="76" y="271"/>
                      </a:lnTo>
                      <a:lnTo>
                        <a:pt x="60" y="279"/>
                      </a:lnTo>
                      <a:lnTo>
                        <a:pt x="48" y="292"/>
                      </a:lnTo>
                      <a:lnTo>
                        <a:pt x="42" y="303"/>
                      </a:lnTo>
                      <a:lnTo>
                        <a:pt x="43" y="309"/>
                      </a:lnTo>
                      <a:lnTo>
                        <a:pt x="48" y="318"/>
                      </a:lnTo>
                      <a:lnTo>
                        <a:pt x="59" y="332"/>
                      </a:lnTo>
                      <a:lnTo>
                        <a:pt x="79" y="357"/>
                      </a:lnTo>
                      <a:lnTo>
                        <a:pt x="104" y="387"/>
                      </a:lnTo>
                      <a:lnTo>
                        <a:pt x="135" y="412"/>
                      </a:lnTo>
                      <a:lnTo>
                        <a:pt x="168" y="442"/>
                      </a:lnTo>
                      <a:lnTo>
                        <a:pt x="204" y="468"/>
                      </a:lnTo>
                      <a:lnTo>
                        <a:pt x="231" y="486"/>
                      </a:lnTo>
                      <a:lnTo>
                        <a:pt x="254" y="502"/>
                      </a:lnTo>
                      <a:lnTo>
                        <a:pt x="284" y="518"/>
                      </a:lnTo>
                      <a:lnTo>
                        <a:pt x="308" y="533"/>
                      </a:lnTo>
                      <a:lnTo>
                        <a:pt x="332" y="543"/>
                      </a:lnTo>
                      <a:lnTo>
                        <a:pt x="352" y="546"/>
                      </a:lnTo>
                      <a:lnTo>
                        <a:pt x="374" y="553"/>
                      </a:lnTo>
                      <a:lnTo>
                        <a:pt x="397" y="565"/>
                      </a:lnTo>
                      <a:lnTo>
                        <a:pt x="433" y="583"/>
                      </a:lnTo>
                      <a:lnTo>
                        <a:pt x="472" y="601"/>
                      </a:lnTo>
                      <a:lnTo>
                        <a:pt x="507" y="617"/>
                      </a:lnTo>
                      <a:lnTo>
                        <a:pt x="540" y="635"/>
                      </a:lnTo>
                      <a:lnTo>
                        <a:pt x="572" y="652"/>
                      </a:lnTo>
                      <a:lnTo>
                        <a:pt x="600" y="657"/>
                      </a:lnTo>
                      <a:lnTo>
                        <a:pt x="631" y="666"/>
                      </a:lnTo>
                      <a:lnTo>
                        <a:pt x="662" y="675"/>
                      </a:lnTo>
                      <a:lnTo>
                        <a:pt x="692" y="678"/>
                      </a:lnTo>
                      <a:lnTo>
                        <a:pt x="731" y="682"/>
                      </a:lnTo>
                      <a:lnTo>
                        <a:pt x="770" y="685"/>
                      </a:lnTo>
                      <a:lnTo>
                        <a:pt x="805" y="689"/>
                      </a:lnTo>
                      <a:lnTo>
                        <a:pt x="819" y="686"/>
                      </a:lnTo>
                      <a:lnTo>
                        <a:pt x="833" y="680"/>
                      </a:lnTo>
                      <a:lnTo>
                        <a:pt x="842" y="668"/>
                      </a:lnTo>
                      <a:lnTo>
                        <a:pt x="846" y="653"/>
                      </a:lnTo>
                      <a:lnTo>
                        <a:pt x="844" y="640"/>
                      </a:lnTo>
                      <a:lnTo>
                        <a:pt x="830" y="620"/>
                      </a:lnTo>
                      <a:lnTo>
                        <a:pt x="805" y="591"/>
                      </a:lnTo>
                      <a:lnTo>
                        <a:pt x="779" y="568"/>
                      </a:lnTo>
                      <a:lnTo>
                        <a:pt x="755" y="546"/>
                      </a:lnTo>
                      <a:lnTo>
                        <a:pt x="725" y="528"/>
                      </a:lnTo>
                      <a:lnTo>
                        <a:pt x="696" y="508"/>
                      </a:lnTo>
                      <a:lnTo>
                        <a:pt x="669" y="485"/>
                      </a:lnTo>
                      <a:lnTo>
                        <a:pt x="649" y="460"/>
                      </a:lnTo>
                      <a:lnTo>
                        <a:pt x="629" y="433"/>
                      </a:lnTo>
                      <a:lnTo>
                        <a:pt x="608" y="400"/>
                      </a:lnTo>
                      <a:lnTo>
                        <a:pt x="592" y="374"/>
                      </a:lnTo>
                      <a:lnTo>
                        <a:pt x="574" y="347"/>
                      </a:lnTo>
                      <a:lnTo>
                        <a:pt x="554" y="315"/>
                      </a:lnTo>
                      <a:lnTo>
                        <a:pt x="536" y="283"/>
                      </a:lnTo>
                      <a:lnTo>
                        <a:pt x="519" y="252"/>
                      </a:lnTo>
                      <a:lnTo>
                        <a:pt x="503" y="222"/>
                      </a:lnTo>
                      <a:lnTo>
                        <a:pt x="488" y="191"/>
                      </a:lnTo>
                      <a:lnTo>
                        <a:pt x="473" y="163"/>
                      </a:lnTo>
                      <a:lnTo>
                        <a:pt x="459" y="135"/>
                      </a:lnTo>
                      <a:lnTo>
                        <a:pt x="449" y="105"/>
                      </a:lnTo>
                      <a:lnTo>
                        <a:pt x="442" y="84"/>
                      </a:lnTo>
                      <a:lnTo>
                        <a:pt x="434" y="73"/>
                      </a:lnTo>
                      <a:lnTo>
                        <a:pt x="422" y="63"/>
                      </a:lnTo>
                      <a:lnTo>
                        <a:pt x="410" y="59"/>
                      </a:lnTo>
                      <a:lnTo>
                        <a:pt x="395" y="60"/>
                      </a:lnTo>
                      <a:lnTo>
                        <a:pt x="379" y="65"/>
                      </a:lnTo>
                      <a:lnTo>
                        <a:pt x="362" y="75"/>
                      </a:lnTo>
                      <a:lnTo>
                        <a:pt x="343" y="82"/>
                      </a:lnTo>
                      <a:lnTo>
                        <a:pt x="320" y="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64947" name="Freeform 51"/>
                <p:cNvSpPr>
                  <a:spLocks/>
                </p:cNvSpPr>
                <p:nvPr/>
              </p:nvSpPr>
              <p:spPr bwMode="auto">
                <a:xfrm>
                  <a:off x="3727" y="1358"/>
                  <a:ext cx="135" cy="132"/>
                </a:xfrm>
                <a:custGeom>
                  <a:avLst/>
                  <a:gdLst/>
                  <a:ahLst/>
                  <a:cxnLst>
                    <a:cxn ang="0">
                      <a:pos x="133" y="64"/>
                    </a:cxn>
                    <a:cxn ang="0">
                      <a:pos x="202" y="20"/>
                    </a:cxn>
                    <a:cxn ang="0">
                      <a:pos x="282" y="3"/>
                    </a:cxn>
                    <a:cxn ang="0">
                      <a:pos x="387" y="6"/>
                    </a:cxn>
                    <a:cxn ang="0">
                      <a:pos x="485" y="45"/>
                    </a:cxn>
                    <a:cxn ang="0">
                      <a:pos x="538" y="125"/>
                    </a:cxn>
                    <a:cxn ang="0">
                      <a:pos x="596" y="202"/>
                    </a:cxn>
                    <a:cxn ang="0">
                      <a:pos x="661" y="273"/>
                    </a:cxn>
                    <a:cxn ang="0">
                      <a:pos x="679" y="343"/>
                    </a:cxn>
                    <a:cxn ang="0">
                      <a:pos x="666" y="389"/>
                    </a:cxn>
                    <a:cxn ang="0">
                      <a:pos x="627" y="446"/>
                    </a:cxn>
                    <a:cxn ang="0">
                      <a:pos x="574" y="513"/>
                    </a:cxn>
                    <a:cxn ang="0">
                      <a:pos x="599" y="468"/>
                    </a:cxn>
                    <a:cxn ang="0">
                      <a:pos x="623" y="428"/>
                    </a:cxn>
                    <a:cxn ang="0">
                      <a:pos x="643" y="373"/>
                    </a:cxn>
                    <a:cxn ang="0">
                      <a:pos x="653" y="328"/>
                    </a:cxn>
                    <a:cxn ang="0">
                      <a:pos x="640" y="293"/>
                    </a:cxn>
                    <a:cxn ang="0">
                      <a:pos x="621" y="264"/>
                    </a:cxn>
                    <a:cxn ang="0">
                      <a:pos x="592" y="233"/>
                    </a:cxn>
                    <a:cxn ang="0">
                      <a:pos x="559" y="191"/>
                    </a:cxn>
                    <a:cxn ang="0">
                      <a:pos x="527" y="149"/>
                    </a:cxn>
                    <a:cxn ang="0">
                      <a:pos x="502" y="103"/>
                    </a:cxn>
                    <a:cxn ang="0">
                      <a:pos x="477" y="71"/>
                    </a:cxn>
                    <a:cxn ang="0">
                      <a:pos x="443" y="46"/>
                    </a:cxn>
                    <a:cxn ang="0">
                      <a:pos x="405" y="33"/>
                    </a:cxn>
                    <a:cxn ang="0">
                      <a:pos x="342" y="31"/>
                    </a:cxn>
                    <a:cxn ang="0">
                      <a:pos x="295" y="31"/>
                    </a:cxn>
                    <a:cxn ang="0">
                      <a:pos x="249" y="38"/>
                    </a:cxn>
                    <a:cxn ang="0">
                      <a:pos x="204" y="52"/>
                    </a:cxn>
                    <a:cxn ang="0">
                      <a:pos x="166" y="78"/>
                    </a:cxn>
                    <a:cxn ang="0">
                      <a:pos x="125" y="109"/>
                    </a:cxn>
                    <a:cxn ang="0">
                      <a:pos x="87" y="151"/>
                    </a:cxn>
                    <a:cxn ang="0">
                      <a:pos x="68" y="191"/>
                    </a:cxn>
                    <a:cxn ang="0">
                      <a:pos x="49" y="235"/>
                    </a:cxn>
                    <a:cxn ang="0">
                      <a:pos x="36" y="289"/>
                    </a:cxn>
                    <a:cxn ang="0">
                      <a:pos x="30" y="341"/>
                    </a:cxn>
                    <a:cxn ang="0">
                      <a:pos x="32" y="379"/>
                    </a:cxn>
                    <a:cxn ang="0">
                      <a:pos x="42" y="429"/>
                    </a:cxn>
                    <a:cxn ang="0">
                      <a:pos x="63" y="486"/>
                    </a:cxn>
                    <a:cxn ang="0">
                      <a:pos x="84" y="522"/>
                    </a:cxn>
                    <a:cxn ang="0">
                      <a:pos x="113" y="563"/>
                    </a:cxn>
                    <a:cxn ang="0">
                      <a:pos x="143" y="595"/>
                    </a:cxn>
                    <a:cxn ang="0">
                      <a:pos x="179" y="623"/>
                    </a:cxn>
                    <a:cxn ang="0">
                      <a:pos x="212" y="638"/>
                    </a:cxn>
                    <a:cxn ang="0">
                      <a:pos x="248" y="645"/>
                    </a:cxn>
                    <a:cxn ang="0">
                      <a:pos x="297" y="643"/>
                    </a:cxn>
                    <a:cxn ang="0">
                      <a:pos x="232" y="658"/>
                    </a:cxn>
                    <a:cxn ang="0">
                      <a:pos x="177" y="647"/>
                    </a:cxn>
                    <a:cxn ang="0">
                      <a:pos x="128" y="613"/>
                    </a:cxn>
                    <a:cxn ang="0">
                      <a:pos x="75" y="551"/>
                    </a:cxn>
                    <a:cxn ang="0">
                      <a:pos x="18" y="453"/>
                    </a:cxn>
                    <a:cxn ang="0">
                      <a:pos x="0" y="374"/>
                    </a:cxn>
                    <a:cxn ang="0">
                      <a:pos x="14" y="283"/>
                    </a:cxn>
                    <a:cxn ang="0">
                      <a:pos x="46" y="161"/>
                    </a:cxn>
                    <a:cxn ang="0">
                      <a:pos x="100" y="91"/>
                    </a:cxn>
                  </a:cxnLst>
                  <a:rect l="0" t="0" r="r" b="b"/>
                  <a:pathLst>
                    <a:path w="679" h="658">
                      <a:moveTo>
                        <a:pt x="100" y="91"/>
                      </a:moveTo>
                      <a:lnTo>
                        <a:pt x="133" y="64"/>
                      </a:lnTo>
                      <a:lnTo>
                        <a:pt x="166" y="39"/>
                      </a:lnTo>
                      <a:lnTo>
                        <a:pt x="202" y="20"/>
                      </a:lnTo>
                      <a:lnTo>
                        <a:pt x="245" y="7"/>
                      </a:lnTo>
                      <a:lnTo>
                        <a:pt x="282" y="3"/>
                      </a:lnTo>
                      <a:lnTo>
                        <a:pt x="325" y="0"/>
                      </a:lnTo>
                      <a:lnTo>
                        <a:pt x="387" y="6"/>
                      </a:lnTo>
                      <a:lnTo>
                        <a:pt x="446" y="19"/>
                      </a:lnTo>
                      <a:lnTo>
                        <a:pt x="485" y="45"/>
                      </a:lnTo>
                      <a:lnTo>
                        <a:pt x="513" y="81"/>
                      </a:lnTo>
                      <a:lnTo>
                        <a:pt x="538" y="125"/>
                      </a:lnTo>
                      <a:lnTo>
                        <a:pt x="565" y="166"/>
                      </a:lnTo>
                      <a:lnTo>
                        <a:pt x="596" y="202"/>
                      </a:lnTo>
                      <a:lnTo>
                        <a:pt x="624" y="231"/>
                      </a:lnTo>
                      <a:lnTo>
                        <a:pt x="661" y="273"/>
                      </a:lnTo>
                      <a:lnTo>
                        <a:pt x="676" y="313"/>
                      </a:lnTo>
                      <a:lnTo>
                        <a:pt x="679" y="343"/>
                      </a:lnTo>
                      <a:lnTo>
                        <a:pt x="676" y="360"/>
                      </a:lnTo>
                      <a:lnTo>
                        <a:pt x="666" y="389"/>
                      </a:lnTo>
                      <a:lnTo>
                        <a:pt x="650" y="416"/>
                      </a:lnTo>
                      <a:lnTo>
                        <a:pt x="627" y="446"/>
                      </a:lnTo>
                      <a:lnTo>
                        <a:pt x="599" y="485"/>
                      </a:lnTo>
                      <a:lnTo>
                        <a:pt x="574" y="513"/>
                      </a:lnTo>
                      <a:lnTo>
                        <a:pt x="588" y="486"/>
                      </a:lnTo>
                      <a:lnTo>
                        <a:pt x="599" y="468"/>
                      </a:lnTo>
                      <a:lnTo>
                        <a:pt x="613" y="446"/>
                      </a:lnTo>
                      <a:lnTo>
                        <a:pt x="623" y="428"/>
                      </a:lnTo>
                      <a:lnTo>
                        <a:pt x="636" y="401"/>
                      </a:lnTo>
                      <a:lnTo>
                        <a:pt x="643" y="373"/>
                      </a:lnTo>
                      <a:lnTo>
                        <a:pt x="651" y="344"/>
                      </a:lnTo>
                      <a:lnTo>
                        <a:pt x="653" y="328"/>
                      </a:lnTo>
                      <a:lnTo>
                        <a:pt x="649" y="313"/>
                      </a:lnTo>
                      <a:lnTo>
                        <a:pt x="640" y="293"/>
                      </a:lnTo>
                      <a:lnTo>
                        <a:pt x="634" y="277"/>
                      </a:lnTo>
                      <a:lnTo>
                        <a:pt x="621" y="264"/>
                      </a:lnTo>
                      <a:lnTo>
                        <a:pt x="604" y="250"/>
                      </a:lnTo>
                      <a:lnTo>
                        <a:pt x="592" y="233"/>
                      </a:lnTo>
                      <a:lnTo>
                        <a:pt x="575" y="214"/>
                      </a:lnTo>
                      <a:lnTo>
                        <a:pt x="559" y="191"/>
                      </a:lnTo>
                      <a:lnTo>
                        <a:pt x="542" y="167"/>
                      </a:lnTo>
                      <a:lnTo>
                        <a:pt x="527" y="149"/>
                      </a:lnTo>
                      <a:lnTo>
                        <a:pt x="514" y="126"/>
                      </a:lnTo>
                      <a:lnTo>
                        <a:pt x="502" y="103"/>
                      </a:lnTo>
                      <a:lnTo>
                        <a:pt x="492" y="85"/>
                      </a:lnTo>
                      <a:lnTo>
                        <a:pt x="477" y="71"/>
                      </a:lnTo>
                      <a:lnTo>
                        <a:pt x="460" y="59"/>
                      </a:lnTo>
                      <a:lnTo>
                        <a:pt x="443" y="46"/>
                      </a:lnTo>
                      <a:lnTo>
                        <a:pt x="424" y="37"/>
                      </a:lnTo>
                      <a:lnTo>
                        <a:pt x="405" y="33"/>
                      </a:lnTo>
                      <a:lnTo>
                        <a:pt x="374" y="31"/>
                      </a:lnTo>
                      <a:lnTo>
                        <a:pt x="342" y="31"/>
                      </a:lnTo>
                      <a:lnTo>
                        <a:pt x="318" y="32"/>
                      </a:lnTo>
                      <a:lnTo>
                        <a:pt x="295" y="31"/>
                      </a:lnTo>
                      <a:lnTo>
                        <a:pt x="272" y="33"/>
                      </a:lnTo>
                      <a:lnTo>
                        <a:pt x="249" y="38"/>
                      </a:lnTo>
                      <a:lnTo>
                        <a:pt x="226" y="43"/>
                      </a:lnTo>
                      <a:lnTo>
                        <a:pt x="204" y="52"/>
                      </a:lnTo>
                      <a:lnTo>
                        <a:pt x="185" y="64"/>
                      </a:lnTo>
                      <a:lnTo>
                        <a:pt x="166" y="78"/>
                      </a:lnTo>
                      <a:lnTo>
                        <a:pt x="145" y="92"/>
                      </a:lnTo>
                      <a:lnTo>
                        <a:pt x="125" y="109"/>
                      </a:lnTo>
                      <a:lnTo>
                        <a:pt x="104" y="131"/>
                      </a:lnTo>
                      <a:lnTo>
                        <a:pt x="87" y="151"/>
                      </a:lnTo>
                      <a:lnTo>
                        <a:pt x="75" y="168"/>
                      </a:lnTo>
                      <a:lnTo>
                        <a:pt x="68" y="191"/>
                      </a:lnTo>
                      <a:lnTo>
                        <a:pt x="59" y="213"/>
                      </a:lnTo>
                      <a:lnTo>
                        <a:pt x="49" y="235"/>
                      </a:lnTo>
                      <a:lnTo>
                        <a:pt x="38" y="260"/>
                      </a:lnTo>
                      <a:lnTo>
                        <a:pt x="36" y="289"/>
                      </a:lnTo>
                      <a:lnTo>
                        <a:pt x="33" y="316"/>
                      </a:lnTo>
                      <a:lnTo>
                        <a:pt x="30" y="341"/>
                      </a:lnTo>
                      <a:lnTo>
                        <a:pt x="30" y="358"/>
                      </a:lnTo>
                      <a:lnTo>
                        <a:pt x="32" y="379"/>
                      </a:lnTo>
                      <a:lnTo>
                        <a:pt x="37" y="404"/>
                      </a:lnTo>
                      <a:lnTo>
                        <a:pt x="42" y="429"/>
                      </a:lnTo>
                      <a:lnTo>
                        <a:pt x="54" y="458"/>
                      </a:lnTo>
                      <a:lnTo>
                        <a:pt x="63" y="486"/>
                      </a:lnTo>
                      <a:lnTo>
                        <a:pt x="71" y="501"/>
                      </a:lnTo>
                      <a:lnTo>
                        <a:pt x="84" y="522"/>
                      </a:lnTo>
                      <a:lnTo>
                        <a:pt x="100" y="545"/>
                      </a:lnTo>
                      <a:lnTo>
                        <a:pt x="113" y="563"/>
                      </a:lnTo>
                      <a:lnTo>
                        <a:pt x="126" y="579"/>
                      </a:lnTo>
                      <a:lnTo>
                        <a:pt x="143" y="595"/>
                      </a:lnTo>
                      <a:lnTo>
                        <a:pt x="162" y="611"/>
                      </a:lnTo>
                      <a:lnTo>
                        <a:pt x="179" y="623"/>
                      </a:lnTo>
                      <a:lnTo>
                        <a:pt x="193" y="630"/>
                      </a:lnTo>
                      <a:lnTo>
                        <a:pt x="212" y="638"/>
                      </a:lnTo>
                      <a:lnTo>
                        <a:pt x="229" y="642"/>
                      </a:lnTo>
                      <a:lnTo>
                        <a:pt x="248" y="645"/>
                      </a:lnTo>
                      <a:lnTo>
                        <a:pt x="266" y="647"/>
                      </a:lnTo>
                      <a:lnTo>
                        <a:pt x="297" y="643"/>
                      </a:lnTo>
                      <a:lnTo>
                        <a:pt x="261" y="654"/>
                      </a:lnTo>
                      <a:lnTo>
                        <a:pt x="232" y="658"/>
                      </a:lnTo>
                      <a:lnTo>
                        <a:pt x="204" y="655"/>
                      </a:lnTo>
                      <a:lnTo>
                        <a:pt x="177" y="647"/>
                      </a:lnTo>
                      <a:lnTo>
                        <a:pt x="149" y="631"/>
                      </a:lnTo>
                      <a:lnTo>
                        <a:pt x="128" y="613"/>
                      </a:lnTo>
                      <a:lnTo>
                        <a:pt x="105" y="588"/>
                      </a:lnTo>
                      <a:lnTo>
                        <a:pt x="75" y="551"/>
                      </a:lnTo>
                      <a:lnTo>
                        <a:pt x="43" y="500"/>
                      </a:lnTo>
                      <a:lnTo>
                        <a:pt x="18" y="453"/>
                      </a:lnTo>
                      <a:lnTo>
                        <a:pt x="3" y="406"/>
                      </a:lnTo>
                      <a:lnTo>
                        <a:pt x="0" y="374"/>
                      </a:lnTo>
                      <a:lnTo>
                        <a:pt x="4" y="344"/>
                      </a:lnTo>
                      <a:lnTo>
                        <a:pt x="14" y="283"/>
                      </a:lnTo>
                      <a:lnTo>
                        <a:pt x="23" y="215"/>
                      </a:lnTo>
                      <a:lnTo>
                        <a:pt x="46" y="161"/>
                      </a:lnTo>
                      <a:lnTo>
                        <a:pt x="72" y="122"/>
                      </a:lnTo>
                      <a:lnTo>
                        <a:pt x="100" y="9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464948" name="AutoShape 52"/>
          <p:cNvSpPr>
            <a:spLocks noChangeArrowheads="1"/>
          </p:cNvSpPr>
          <p:nvPr/>
        </p:nvSpPr>
        <p:spPr bwMode="auto">
          <a:xfrm>
            <a:off x="6819900" y="3540125"/>
            <a:ext cx="450850" cy="576263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49" name="AutoShape 53"/>
          <p:cNvSpPr>
            <a:spLocks noChangeArrowheads="1"/>
          </p:cNvSpPr>
          <p:nvPr/>
        </p:nvSpPr>
        <p:spPr bwMode="auto">
          <a:xfrm>
            <a:off x="7119938" y="4005263"/>
            <a:ext cx="219075" cy="1154112"/>
          </a:xfrm>
          <a:prstGeom prst="downArrow">
            <a:avLst>
              <a:gd name="adj1" fmla="val 50000"/>
              <a:gd name="adj2" fmla="val 131703"/>
            </a:avLst>
          </a:prstGeom>
          <a:solidFill>
            <a:srgbClr val="FF33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50" name="AutoShape 54"/>
          <p:cNvSpPr>
            <a:spLocks noChangeArrowheads="1"/>
          </p:cNvSpPr>
          <p:nvPr/>
        </p:nvSpPr>
        <p:spPr bwMode="auto">
          <a:xfrm flipH="1" flipV="1">
            <a:off x="6872288" y="5176838"/>
            <a:ext cx="398462" cy="677862"/>
          </a:xfrm>
          <a:custGeom>
            <a:avLst/>
            <a:gdLst>
              <a:gd name="G0" fmla="+- 12427 0 0"/>
              <a:gd name="G1" fmla="+- 3716 0 0"/>
              <a:gd name="G2" fmla="+- 12158 0 3716"/>
              <a:gd name="G3" fmla="+- G2 0 3716"/>
              <a:gd name="G4" fmla="*/ G3 32768 32059"/>
              <a:gd name="G5" fmla="*/ G4 1 2"/>
              <a:gd name="G6" fmla="+- 21600 0 12427"/>
              <a:gd name="G7" fmla="*/ G6 3716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41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716"/>
                </a:lnTo>
                <a:cubicBezTo>
                  <a:pt x="5564" y="3716"/>
                  <a:pt x="0" y="7496"/>
                  <a:pt x="0" y="12158"/>
                </a:cubicBezTo>
                <a:lnTo>
                  <a:pt x="0" y="21600"/>
                </a:lnTo>
                <a:lnTo>
                  <a:pt x="4831" y="21600"/>
                </a:lnTo>
                <a:lnTo>
                  <a:pt x="4831" y="12158"/>
                </a:lnTo>
                <a:cubicBezTo>
                  <a:pt x="4831" y="10106"/>
                  <a:pt x="8232" y="8442"/>
                  <a:pt x="12427" y="8442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51" name="AutoShape 55"/>
          <p:cNvSpPr>
            <a:spLocks noChangeArrowheads="1"/>
          </p:cNvSpPr>
          <p:nvPr/>
        </p:nvSpPr>
        <p:spPr bwMode="auto">
          <a:xfrm>
            <a:off x="6062663" y="3646488"/>
            <a:ext cx="450850" cy="5762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52" name="AutoShape 56"/>
          <p:cNvSpPr>
            <a:spLocks noChangeArrowheads="1"/>
          </p:cNvSpPr>
          <p:nvPr/>
        </p:nvSpPr>
        <p:spPr bwMode="auto">
          <a:xfrm flipH="1" flipV="1">
            <a:off x="6022975" y="3989388"/>
            <a:ext cx="219075" cy="1152525"/>
          </a:xfrm>
          <a:prstGeom prst="downArrow">
            <a:avLst>
              <a:gd name="adj1" fmla="val 50000"/>
              <a:gd name="adj2" fmla="val 131522"/>
            </a:avLst>
          </a:prstGeom>
          <a:solidFill>
            <a:schemeClr val="accent2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53" name="AutoShape 57"/>
          <p:cNvSpPr>
            <a:spLocks noChangeArrowheads="1"/>
          </p:cNvSpPr>
          <p:nvPr/>
        </p:nvSpPr>
        <p:spPr bwMode="auto">
          <a:xfrm rot="-5400000">
            <a:off x="5968207" y="5255419"/>
            <a:ext cx="547687" cy="492125"/>
          </a:xfrm>
          <a:custGeom>
            <a:avLst/>
            <a:gdLst>
              <a:gd name="G0" fmla="+- 12427 0 0"/>
              <a:gd name="G1" fmla="+- 3716 0 0"/>
              <a:gd name="G2" fmla="+- 12158 0 3716"/>
              <a:gd name="G3" fmla="+- G2 0 3716"/>
              <a:gd name="G4" fmla="*/ G3 32768 32059"/>
              <a:gd name="G5" fmla="*/ G4 1 2"/>
              <a:gd name="G6" fmla="+- 21600 0 12427"/>
              <a:gd name="G7" fmla="*/ G6 3716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41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716"/>
                </a:lnTo>
                <a:cubicBezTo>
                  <a:pt x="5564" y="3716"/>
                  <a:pt x="0" y="7496"/>
                  <a:pt x="0" y="12158"/>
                </a:cubicBezTo>
                <a:lnTo>
                  <a:pt x="0" y="21600"/>
                </a:lnTo>
                <a:lnTo>
                  <a:pt x="4831" y="21600"/>
                </a:lnTo>
                <a:lnTo>
                  <a:pt x="4831" y="12158"/>
                </a:lnTo>
                <a:cubicBezTo>
                  <a:pt x="4831" y="10106"/>
                  <a:pt x="8232" y="8442"/>
                  <a:pt x="12427" y="8442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54" name="Oval 58" descr="blanc)"/>
          <p:cNvSpPr>
            <a:spLocks noChangeArrowheads="1"/>
          </p:cNvSpPr>
          <p:nvPr/>
        </p:nvSpPr>
        <p:spPr bwMode="auto">
          <a:xfrm>
            <a:off x="6399213" y="5343525"/>
            <a:ext cx="455612" cy="614363"/>
          </a:xfrm>
          <a:prstGeom prst="ellipse">
            <a:avLst/>
          </a:prstGeom>
          <a:pattFill prst="dkHorz">
            <a:fgClr>
              <a:schemeClr val="accent2"/>
            </a:fgClr>
            <a:bgClr>
              <a:srgbClr val="FF33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fr-FR" sz="4000" b="1">
                <a:solidFill>
                  <a:schemeClr val="bg1"/>
                </a:solidFill>
              </a:rPr>
              <a:t>R</a:t>
            </a: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464955" name="Text Box 59"/>
          <p:cNvSpPr txBox="1">
            <a:spLocks noChangeArrowheads="1"/>
          </p:cNvSpPr>
          <p:nvPr/>
        </p:nvSpPr>
        <p:spPr bwMode="auto">
          <a:xfrm>
            <a:off x="7275513" y="4608513"/>
            <a:ext cx="140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Presión Arterial</a:t>
            </a:r>
          </a:p>
        </p:txBody>
      </p:sp>
      <p:sp>
        <p:nvSpPr>
          <p:cNvPr id="464956" name="Text Box 60"/>
          <p:cNvSpPr txBox="1">
            <a:spLocks noChangeArrowheads="1"/>
          </p:cNvSpPr>
          <p:nvPr/>
        </p:nvSpPr>
        <p:spPr bwMode="auto">
          <a:xfrm>
            <a:off x="4181475" y="5108575"/>
            <a:ext cx="151288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Presión Residual</a:t>
            </a:r>
          </a:p>
        </p:txBody>
      </p:sp>
      <p:sp>
        <p:nvSpPr>
          <p:cNvPr id="464957" name="Text Box 61"/>
          <p:cNvSpPr txBox="1">
            <a:spLocks noChangeArrowheads="1"/>
          </p:cNvSpPr>
          <p:nvPr/>
        </p:nvSpPr>
        <p:spPr bwMode="auto">
          <a:xfrm>
            <a:off x="4410075" y="3133725"/>
            <a:ext cx="1284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Presión AD</a:t>
            </a:r>
          </a:p>
        </p:txBody>
      </p:sp>
      <p:sp>
        <p:nvSpPr>
          <p:cNvPr id="464958" name="AutoShape 62"/>
          <p:cNvSpPr>
            <a:spLocks noChangeArrowheads="1"/>
          </p:cNvSpPr>
          <p:nvPr/>
        </p:nvSpPr>
        <p:spPr bwMode="auto">
          <a:xfrm rot="16200000" flipV="1">
            <a:off x="4732338" y="4629150"/>
            <a:ext cx="2246312" cy="2809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4959" name="Text Box 63"/>
          <p:cNvSpPr txBox="1">
            <a:spLocks noChangeArrowheads="1"/>
          </p:cNvSpPr>
          <p:nvPr/>
        </p:nvSpPr>
        <p:spPr bwMode="auto">
          <a:xfrm>
            <a:off x="4343400" y="946150"/>
            <a:ext cx="47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64960" name="Text Box 64"/>
          <p:cNvSpPr txBox="1">
            <a:spLocks noChangeArrowheads="1"/>
          </p:cNvSpPr>
          <p:nvPr/>
        </p:nvSpPr>
        <p:spPr bwMode="auto">
          <a:xfrm>
            <a:off x="4343400" y="1889125"/>
            <a:ext cx="473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64961" name="Rectangle 65"/>
          <p:cNvSpPr>
            <a:spLocks noChangeArrowheads="1"/>
          </p:cNvSpPr>
          <p:nvPr/>
        </p:nvSpPr>
        <p:spPr bwMode="auto">
          <a:xfrm>
            <a:off x="2935288" y="6308725"/>
            <a:ext cx="372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1-7 (Franceschi)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  <p:bldP spid="464900" grpId="0"/>
      <p:bldP spid="464933" grpId="0"/>
      <p:bldP spid="464959" grpId="0" autoUpdateAnimBg="0"/>
      <p:bldP spid="46496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3276600" y="234950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6</a:t>
            </a:r>
            <a:endParaRPr lang="it-IT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539750" y="5805488"/>
            <a:ext cx="33845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200" b="1">
                <a:solidFill>
                  <a:schemeClr val="tx1"/>
                </a:solidFill>
                <a:latin typeface="Arial" charset="0"/>
              </a:rPr>
              <a:t>R 1         R 3         R1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1330325" y="616426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Cerrado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5580063" y="62849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Abierto</a:t>
            </a:r>
          </a:p>
        </p:txBody>
      </p:sp>
      <p:sp>
        <p:nvSpPr>
          <p:cNvPr id="435207" name="Arc 7"/>
          <p:cNvSpPr>
            <a:spLocks/>
          </p:cNvSpPr>
          <p:nvPr/>
        </p:nvSpPr>
        <p:spPr bwMode="auto">
          <a:xfrm>
            <a:off x="1344613" y="3087688"/>
            <a:ext cx="722312" cy="587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9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08" name="Arc 8"/>
          <p:cNvSpPr>
            <a:spLocks/>
          </p:cNvSpPr>
          <p:nvPr/>
        </p:nvSpPr>
        <p:spPr bwMode="auto">
          <a:xfrm>
            <a:off x="2076450" y="1303338"/>
            <a:ext cx="766763" cy="614362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843213" y="1879600"/>
            <a:ext cx="1587" cy="360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10" name="Arc 10"/>
          <p:cNvSpPr>
            <a:spLocks/>
          </p:cNvSpPr>
          <p:nvPr/>
        </p:nvSpPr>
        <p:spPr bwMode="auto">
          <a:xfrm>
            <a:off x="1619250" y="1606550"/>
            <a:ext cx="1077913" cy="1606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28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</a:path>
              <a:path w="21600" h="21600" stroke="0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11" name="Rectangle 11"/>
          <p:cNvSpPr>
            <a:spLocks noChangeArrowheads="1"/>
          </p:cNvSpPr>
          <p:nvPr/>
        </p:nvSpPr>
        <p:spPr bwMode="auto">
          <a:xfrm>
            <a:off x="1655763" y="1463675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12" name="Rectangle 12"/>
          <p:cNvSpPr>
            <a:spLocks noChangeArrowheads="1"/>
          </p:cNvSpPr>
          <p:nvPr/>
        </p:nvSpPr>
        <p:spPr bwMode="auto">
          <a:xfrm>
            <a:off x="971550" y="3397250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13" name="Rectangle 13"/>
          <p:cNvSpPr>
            <a:spLocks noChangeArrowheads="1"/>
          </p:cNvSpPr>
          <p:nvPr/>
        </p:nvSpPr>
        <p:spPr bwMode="auto">
          <a:xfrm>
            <a:off x="1601788" y="4497388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3032125" y="2051050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15" name="Line 15"/>
          <p:cNvSpPr>
            <a:spLocks noChangeShapeType="1"/>
          </p:cNvSpPr>
          <p:nvPr/>
        </p:nvSpPr>
        <p:spPr bwMode="auto">
          <a:xfrm>
            <a:off x="1344613" y="3663950"/>
            <a:ext cx="1587" cy="184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16" name="Oval 16"/>
          <p:cNvSpPr>
            <a:spLocks noChangeArrowheads="1"/>
          </p:cNvSpPr>
          <p:nvPr/>
        </p:nvSpPr>
        <p:spPr bwMode="auto">
          <a:xfrm>
            <a:off x="1724025" y="3749675"/>
            <a:ext cx="182563" cy="169863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17" name="Oval 17"/>
          <p:cNvSpPr>
            <a:spLocks noChangeArrowheads="1"/>
          </p:cNvSpPr>
          <p:nvPr/>
        </p:nvSpPr>
        <p:spPr bwMode="auto">
          <a:xfrm>
            <a:off x="2471738" y="4881563"/>
            <a:ext cx="180975" cy="1714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18" name="Line 18"/>
          <p:cNvSpPr>
            <a:spLocks noChangeShapeType="1"/>
          </p:cNvSpPr>
          <p:nvPr/>
        </p:nvSpPr>
        <p:spPr bwMode="auto">
          <a:xfrm flipV="1">
            <a:off x="2051050" y="908050"/>
            <a:ext cx="0" cy="461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19" name="Freeform 19"/>
          <p:cNvSpPr>
            <a:spLocks/>
          </p:cNvSpPr>
          <p:nvPr/>
        </p:nvSpPr>
        <p:spPr bwMode="auto">
          <a:xfrm>
            <a:off x="1820863" y="3919538"/>
            <a:ext cx="736600" cy="9826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2"/>
              </a:cxn>
              <a:cxn ang="0">
                <a:pos x="0" y="64"/>
              </a:cxn>
              <a:cxn ang="0">
                <a:pos x="24" y="72"/>
              </a:cxn>
              <a:cxn ang="0">
                <a:pos x="32" y="80"/>
              </a:cxn>
              <a:cxn ang="0">
                <a:pos x="56" y="96"/>
              </a:cxn>
              <a:cxn ang="0">
                <a:pos x="80" y="112"/>
              </a:cxn>
              <a:cxn ang="0">
                <a:pos x="136" y="136"/>
              </a:cxn>
              <a:cxn ang="0">
                <a:pos x="160" y="136"/>
              </a:cxn>
              <a:cxn ang="0">
                <a:pos x="176" y="144"/>
              </a:cxn>
              <a:cxn ang="0">
                <a:pos x="200" y="168"/>
              </a:cxn>
              <a:cxn ang="0">
                <a:pos x="216" y="176"/>
              </a:cxn>
              <a:cxn ang="0">
                <a:pos x="240" y="200"/>
              </a:cxn>
              <a:cxn ang="0">
                <a:pos x="256" y="224"/>
              </a:cxn>
              <a:cxn ang="0">
                <a:pos x="272" y="240"/>
              </a:cxn>
              <a:cxn ang="0">
                <a:pos x="280" y="256"/>
              </a:cxn>
              <a:cxn ang="0">
                <a:pos x="280" y="288"/>
              </a:cxn>
              <a:cxn ang="0">
                <a:pos x="272" y="304"/>
              </a:cxn>
              <a:cxn ang="0">
                <a:pos x="272" y="320"/>
              </a:cxn>
              <a:cxn ang="0">
                <a:pos x="272" y="352"/>
              </a:cxn>
              <a:cxn ang="0">
                <a:pos x="272" y="376"/>
              </a:cxn>
              <a:cxn ang="0">
                <a:pos x="280" y="400"/>
              </a:cxn>
              <a:cxn ang="0">
                <a:pos x="312" y="416"/>
              </a:cxn>
              <a:cxn ang="0">
                <a:pos x="320" y="424"/>
              </a:cxn>
              <a:cxn ang="0">
                <a:pos x="344" y="448"/>
              </a:cxn>
              <a:cxn ang="0">
                <a:pos x="376" y="456"/>
              </a:cxn>
              <a:cxn ang="0">
                <a:pos x="392" y="456"/>
              </a:cxn>
              <a:cxn ang="0">
                <a:pos x="424" y="480"/>
              </a:cxn>
              <a:cxn ang="0">
                <a:pos x="448" y="488"/>
              </a:cxn>
              <a:cxn ang="0">
                <a:pos x="488" y="520"/>
              </a:cxn>
              <a:cxn ang="0">
                <a:pos x="496" y="536"/>
              </a:cxn>
              <a:cxn ang="0">
                <a:pos x="512" y="568"/>
              </a:cxn>
              <a:cxn ang="0">
                <a:pos x="520" y="592"/>
              </a:cxn>
              <a:cxn ang="0">
                <a:pos x="528" y="624"/>
              </a:cxn>
              <a:cxn ang="0">
                <a:pos x="552" y="640"/>
              </a:cxn>
              <a:cxn ang="0">
                <a:pos x="552" y="672"/>
              </a:cxn>
              <a:cxn ang="0">
                <a:pos x="552" y="696"/>
              </a:cxn>
              <a:cxn ang="0">
                <a:pos x="552" y="712"/>
              </a:cxn>
            </a:cxnLst>
            <a:rect l="0" t="0" r="r" b="b"/>
            <a:pathLst>
              <a:path w="552" h="736">
                <a:moveTo>
                  <a:pt x="0" y="0"/>
                </a:moveTo>
                <a:lnTo>
                  <a:pt x="0" y="8"/>
                </a:lnTo>
                <a:lnTo>
                  <a:pt x="0" y="24"/>
                </a:lnTo>
                <a:lnTo>
                  <a:pt x="0" y="32"/>
                </a:lnTo>
                <a:lnTo>
                  <a:pt x="0" y="40"/>
                </a:lnTo>
                <a:lnTo>
                  <a:pt x="0" y="64"/>
                </a:lnTo>
                <a:lnTo>
                  <a:pt x="24" y="64"/>
                </a:lnTo>
                <a:lnTo>
                  <a:pt x="24" y="72"/>
                </a:lnTo>
                <a:lnTo>
                  <a:pt x="32" y="72"/>
                </a:lnTo>
                <a:lnTo>
                  <a:pt x="32" y="80"/>
                </a:lnTo>
                <a:lnTo>
                  <a:pt x="40" y="96"/>
                </a:lnTo>
                <a:lnTo>
                  <a:pt x="56" y="96"/>
                </a:lnTo>
                <a:lnTo>
                  <a:pt x="64" y="112"/>
                </a:lnTo>
                <a:lnTo>
                  <a:pt x="80" y="112"/>
                </a:lnTo>
                <a:lnTo>
                  <a:pt x="96" y="120"/>
                </a:lnTo>
                <a:lnTo>
                  <a:pt x="136" y="136"/>
                </a:lnTo>
                <a:lnTo>
                  <a:pt x="144" y="136"/>
                </a:lnTo>
                <a:lnTo>
                  <a:pt x="160" y="136"/>
                </a:lnTo>
                <a:lnTo>
                  <a:pt x="168" y="136"/>
                </a:lnTo>
                <a:lnTo>
                  <a:pt x="176" y="144"/>
                </a:lnTo>
                <a:lnTo>
                  <a:pt x="200" y="144"/>
                </a:lnTo>
                <a:lnTo>
                  <a:pt x="200" y="168"/>
                </a:lnTo>
                <a:lnTo>
                  <a:pt x="208" y="168"/>
                </a:lnTo>
                <a:lnTo>
                  <a:pt x="216" y="176"/>
                </a:lnTo>
                <a:lnTo>
                  <a:pt x="232" y="184"/>
                </a:lnTo>
                <a:lnTo>
                  <a:pt x="240" y="200"/>
                </a:lnTo>
                <a:lnTo>
                  <a:pt x="256" y="208"/>
                </a:lnTo>
                <a:lnTo>
                  <a:pt x="256" y="224"/>
                </a:lnTo>
                <a:lnTo>
                  <a:pt x="272" y="224"/>
                </a:lnTo>
                <a:lnTo>
                  <a:pt x="272" y="240"/>
                </a:lnTo>
                <a:lnTo>
                  <a:pt x="280" y="248"/>
                </a:lnTo>
                <a:lnTo>
                  <a:pt x="280" y="256"/>
                </a:lnTo>
                <a:lnTo>
                  <a:pt x="280" y="280"/>
                </a:lnTo>
                <a:lnTo>
                  <a:pt x="280" y="288"/>
                </a:lnTo>
                <a:lnTo>
                  <a:pt x="280" y="304"/>
                </a:lnTo>
                <a:lnTo>
                  <a:pt x="272" y="304"/>
                </a:lnTo>
                <a:lnTo>
                  <a:pt x="272" y="312"/>
                </a:lnTo>
                <a:lnTo>
                  <a:pt x="272" y="320"/>
                </a:lnTo>
                <a:lnTo>
                  <a:pt x="272" y="344"/>
                </a:lnTo>
                <a:lnTo>
                  <a:pt x="272" y="352"/>
                </a:lnTo>
                <a:lnTo>
                  <a:pt x="272" y="360"/>
                </a:lnTo>
                <a:lnTo>
                  <a:pt x="272" y="376"/>
                </a:lnTo>
                <a:lnTo>
                  <a:pt x="280" y="392"/>
                </a:lnTo>
                <a:lnTo>
                  <a:pt x="280" y="400"/>
                </a:lnTo>
                <a:lnTo>
                  <a:pt x="296" y="400"/>
                </a:lnTo>
                <a:lnTo>
                  <a:pt x="312" y="416"/>
                </a:lnTo>
                <a:lnTo>
                  <a:pt x="320" y="416"/>
                </a:lnTo>
                <a:lnTo>
                  <a:pt x="320" y="424"/>
                </a:lnTo>
                <a:lnTo>
                  <a:pt x="336" y="424"/>
                </a:lnTo>
                <a:lnTo>
                  <a:pt x="344" y="448"/>
                </a:lnTo>
                <a:lnTo>
                  <a:pt x="352" y="448"/>
                </a:lnTo>
                <a:lnTo>
                  <a:pt x="376" y="456"/>
                </a:lnTo>
                <a:lnTo>
                  <a:pt x="384" y="456"/>
                </a:lnTo>
                <a:lnTo>
                  <a:pt x="392" y="456"/>
                </a:lnTo>
                <a:lnTo>
                  <a:pt x="408" y="464"/>
                </a:lnTo>
                <a:lnTo>
                  <a:pt x="424" y="480"/>
                </a:lnTo>
                <a:lnTo>
                  <a:pt x="440" y="480"/>
                </a:lnTo>
                <a:lnTo>
                  <a:pt x="448" y="488"/>
                </a:lnTo>
                <a:lnTo>
                  <a:pt x="456" y="488"/>
                </a:lnTo>
                <a:lnTo>
                  <a:pt x="488" y="520"/>
                </a:lnTo>
                <a:lnTo>
                  <a:pt x="496" y="528"/>
                </a:lnTo>
                <a:lnTo>
                  <a:pt x="496" y="536"/>
                </a:lnTo>
                <a:lnTo>
                  <a:pt x="512" y="560"/>
                </a:lnTo>
                <a:lnTo>
                  <a:pt x="512" y="568"/>
                </a:lnTo>
                <a:lnTo>
                  <a:pt x="520" y="584"/>
                </a:lnTo>
                <a:lnTo>
                  <a:pt x="520" y="592"/>
                </a:lnTo>
                <a:lnTo>
                  <a:pt x="528" y="600"/>
                </a:lnTo>
                <a:lnTo>
                  <a:pt x="528" y="624"/>
                </a:lnTo>
                <a:lnTo>
                  <a:pt x="552" y="632"/>
                </a:lnTo>
                <a:lnTo>
                  <a:pt x="552" y="640"/>
                </a:lnTo>
                <a:lnTo>
                  <a:pt x="552" y="656"/>
                </a:lnTo>
                <a:lnTo>
                  <a:pt x="552" y="672"/>
                </a:lnTo>
                <a:lnTo>
                  <a:pt x="552" y="680"/>
                </a:lnTo>
                <a:lnTo>
                  <a:pt x="552" y="696"/>
                </a:lnTo>
                <a:lnTo>
                  <a:pt x="552" y="704"/>
                </a:lnTo>
                <a:lnTo>
                  <a:pt x="552" y="712"/>
                </a:lnTo>
                <a:lnTo>
                  <a:pt x="552" y="736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1755775" y="4111625"/>
            <a:ext cx="512763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21" name="Line 21"/>
          <p:cNvSpPr>
            <a:spLocks noChangeShapeType="1"/>
          </p:cNvSpPr>
          <p:nvPr/>
        </p:nvSpPr>
        <p:spPr bwMode="auto">
          <a:xfrm flipV="1">
            <a:off x="2717800" y="2509838"/>
            <a:ext cx="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22" name="Line 22"/>
          <p:cNvSpPr>
            <a:spLocks noChangeShapeType="1"/>
          </p:cNvSpPr>
          <p:nvPr/>
        </p:nvSpPr>
        <p:spPr bwMode="auto">
          <a:xfrm flipV="1">
            <a:off x="1179513" y="3727450"/>
            <a:ext cx="0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>
            <a:off x="1042988" y="60213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2195513" y="60213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26" name="Arc 26"/>
          <p:cNvSpPr>
            <a:spLocks/>
          </p:cNvSpPr>
          <p:nvPr/>
        </p:nvSpPr>
        <p:spPr bwMode="auto">
          <a:xfrm>
            <a:off x="6207125" y="3160713"/>
            <a:ext cx="603250" cy="587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9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27" name="Arc 27"/>
          <p:cNvSpPr>
            <a:spLocks/>
          </p:cNvSpPr>
          <p:nvPr/>
        </p:nvSpPr>
        <p:spPr bwMode="auto">
          <a:xfrm>
            <a:off x="6842125" y="1376363"/>
            <a:ext cx="641350" cy="614362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28" name="Line 28"/>
          <p:cNvSpPr>
            <a:spLocks noChangeShapeType="1"/>
          </p:cNvSpPr>
          <p:nvPr/>
        </p:nvSpPr>
        <p:spPr bwMode="auto">
          <a:xfrm>
            <a:off x="7483475" y="1952625"/>
            <a:ext cx="1588" cy="360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29" name="Arc 29"/>
          <p:cNvSpPr>
            <a:spLocks/>
          </p:cNvSpPr>
          <p:nvPr/>
        </p:nvSpPr>
        <p:spPr bwMode="auto">
          <a:xfrm>
            <a:off x="6448425" y="1622425"/>
            <a:ext cx="901700" cy="1606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28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</a:path>
              <a:path w="21600" h="21600" stroke="0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30" name="Rectangle 30"/>
          <p:cNvSpPr>
            <a:spLocks noChangeArrowheads="1"/>
          </p:cNvSpPr>
          <p:nvPr/>
        </p:nvSpPr>
        <p:spPr bwMode="auto">
          <a:xfrm>
            <a:off x="6465888" y="1536700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31" name="Rectangle 31"/>
          <p:cNvSpPr>
            <a:spLocks noChangeArrowheads="1"/>
          </p:cNvSpPr>
          <p:nvPr/>
        </p:nvSpPr>
        <p:spPr bwMode="auto">
          <a:xfrm>
            <a:off x="5894388" y="3470275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32" name="Rectangle 32"/>
          <p:cNvSpPr>
            <a:spLocks noChangeArrowheads="1"/>
          </p:cNvSpPr>
          <p:nvPr/>
        </p:nvSpPr>
        <p:spPr bwMode="auto">
          <a:xfrm>
            <a:off x="6929438" y="4313238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33" name="Rectangle 33"/>
          <p:cNvSpPr>
            <a:spLocks noChangeArrowheads="1"/>
          </p:cNvSpPr>
          <p:nvPr/>
        </p:nvSpPr>
        <p:spPr bwMode="auto">
          <a:xfrm>
            <a:off x="7616825" y="2124075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435234" name="Line 34"/>
          <p:cNvSpPr>
            <a:spLocks noChangeShapeType="1"/>
          </p:cNvSpPr>
          <p:nvPr/>
        </p:nvSpPr>
        <p:spPr bwMode="auto">
          <a:xfrm>
            <a:off x="6207125" y="3736975"/>
            <a:ext cx="1588" cy="184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35" name="Oval 35"/>
          <p:cNvSpPr>
            <a:spLocks noChangeArrowheads="1"/>
          </p:cNvSpPr>
          <p:nvPr/>
        </p:nvSpPr>
        <p:spPr bwMode="auto">
          <a:xfrm>
            <a:off x="7045325" y="3736975"/>
            <a:ext cx="150813" cy="169863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36" name="Line 36"/>
          <p:cNvSpPr>
            <a:spLocks noChangeShapeType="1"/>
          </p:cNvSpPr>
          <p:nvPr/>
        </p:nvSpPr>
        <p:spPr bwMode="auto">
          <a:xfrm flipV="1">
            <a:off x="6818313" y="981075"/>
            <a:ext cx="0" cy="461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37" name="Freeform 37"/>
          <p:cNvSpPr>
            <a:spLocks/>
          </p:cNvSpPr>
          <p:nvPr/>
        </p:nvSpPr>
        <p:spPr bwMode="auto">
          <a:xfrm flipH="1">
            <a:off x="6232525" y="3865563"/>
            <a:ext cx="803275" cy="7048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2"/>
              </a:cxn>
              <a:cxn ang="0">
                <a:pos x="0" y="64"/>
              </a:cxn>
              <a:cxn ang="0">
                <a:pos x="24" y="72"/>
              </a:cxn>
              <a:cxn ang="0">
                <a:pos x="32" y="80"/>
              </a:cxn>
              <a:cxn ang="0">
                <a:pos x="56" y="96"/>
              </a:cxn>
              <a:cxn ang="0">
                <a:pos x="80" y="112"/>
              </a:cxn>
              <a:cxn ang="0">
                <a:pos x="136" y="136"/>
              </a:cxn>
              <a:cxn ang="0">
                <a:pos x="160" y="136"/>
              </a:cxn>
              <a:cxn ang="0">
                <a:pos x="176" y="144"/>
              </a:cxn>
              <a:cxn ang="0">
                <a:pos x="200" y="168"/>
              </a:cxn>
              <a:cxn ang="0">
                <a:pos x="216" y="176"/>
              </a:cxn>
              <a:cxn ang="0">
                <a:pos x="240" y="200"/>
              </a:cxn>
              <a:cxn ang="0">
                <a:pos x="256" y="224"/>
              </a:cxn>
              <a:cxn ang="0">
                <a:pos x="272" y="240"/>
              </a:cxn>
              <a:cxn ang="0">
                <a:pos x="280" y="256"/>
              </a:cxn>
              <a:cxn ang="0">
                <a:pos x="280" y="288"/>
              </a:cxn>
              <a:cxn ang="0">
                <a:pos x="272" y="304"/>
              </a:cxn>
              <a:cxn ang="0">
                <a:pos x="272" y="320"/>
              </a:cxn>
              <a:cxn ang="0">
                <a:pos x="272" y="352"/>
              </a:cxn>
              <a:cxn ang="0">
                <a:pos x="272" y="376"/>
              </a:cxn>
              <a:cxn ang="0">
                <a:pos x="280" y="400"/>
              </a:cxn>
              <a:cxn ang="0">
                <a:pos x="312" y="416"/>
              </a:cxn>
              <a:cxn ang="0">
                <a:pos x="320" y="424"/>
              </a:cxn>
              <a:cxn ang="0">
                <a:pos x="344" y="448"/>
              </a:cxn>
              <a:cxn ang="0">
                <a:pos x="376" y="456"/>
              </a:cxn>
              <a:cxn ang="0">
                <a:pos x="392" y="456"/>
              </a:cxn>
              <a:cxn ang="0">
                <a:pos x="424" y="480"/>
              </a:cxn>
              <a:cxn ang="0">
                <a:pos x="448" y="488"/>
              </a:cxn>
              <a:cxn ang="0">
                <a:pos x="488" y="520"/>
              </a:cxn>
              <a:cxn ang="0">
                <a:pos x="496" y="536"/>
              </a:cxn>
              <a:cxn ang="0">
                <a:pos x="512" y="568"/>
              </a:cxn>
              <a:cxn ang="0">
                <a:pos x="520" y="592"/>
              </a:cxn>
              <a:cxn ang="0">
                <a:pos x="528" y="624"/>
              </a:cxn>
              <a:cxn ang="0">
                <a:pos x="552" y="640"/>
              </a:cxn>
              <a:cxn ang="0">
                <a:pos x="552" y="672"/>
              </a:cxn>
              <a:cxn ang="0">
                <a:pos x="552" y="696"/>
              </a:cxn>
              <a:cxn ang="0">
                <a:pos x="552" y="712"/>
              </a:cxn>
            </a:cxnLst>
            <a:rect l="0" t="0" r="r" b="b"/>
            <a:pathLst>
              <a:path w="552" h="736">
                <a:moveTo>
                  <a:pt x="0" y="0"/>
                </a:moveTo>
                <a:lnTo>
                  <a:pt x="0" y="8"/>
                </a:lnTo>
                <a:lnTo>
                  <a:pt x="0" y="24"/>
                </a:lnTo>
                <a:lnTo>
                  <a:pt x="0" y="32"/>
                </a:lnTo>
                <a:lnTo>
                  <a:pt x="0" y="40"/>
                </a:lnTo>
                <a:lnTo>
                  <a:pt x="0" y="64"/>
                </a:lnTo>
                <a:lnTo>
                  <a:pt x="24" y="64"/>
                </a:lnTo>
                <a:lnTo>
                  <a:pt x="24" y="72"/>
                </a:lnTo>
                <a:lnTo>
                  <a:pt x="32" y="72"/>
                </a:lnTo>
                <a:lnTo>
                  <a:pt x="32" y="80"/>
                </a:lnTo>
                <a:lnTo>
                  <a:pt x="40" y="96"/>
                </a:lnTo>
                <a:lnTo>
                  <a:pt x="56" y="96"/>
                </a:lnTo>
                <a:lnTo>
                  <a:pt x="64" y="112"/>
                </a:lnTo>
                <a:lnTo>
                  <a:pt x="80" y="112"/>
                </a:lnTo>
                <a:lnTo>
                  <a:pt x="96" y="120"/>
                </a:lnTo>
                <a:lnTo>
                  <a:pt x="136" y="136"/>
                </a:lnTo>
                <a:lnTo>
                  <a:pt x="144" y="136"/>
                </a:lnTo>
                <a:lnTo>
                  <a:pt x="160" y="136"/>
                </a:lnTo>
                <a:lnTo>
                  <a:pt x="168" y="136"/>
                </a:lnTo>
                <a:lnTo>
                  <a:pt x="176" y="144"/>
                </a:lnTo>
                <a:lnTo>
                  <a:pt x="200" y="144"/>
                </a:lnTo>
                <a:lnTo>
                  <a:pt x="200" y="168"/>
                </a:lnTo>
                <a:lnTo>
                  <a:pt x="208" y="168"/>
                </a:lnTo>
                <a:lnTo>
                  <a:pt x="216" y="176"/>
                </a:lnTo>
                <a:lnTo>
                  <a:pt x="232" y="184"/>
                </a:lnTo>
                <a:lnTo>
                  <a:pt x="240" y="200"/>
                </a:lnTo>
                <a:lnTo>
                  <a:pt x="256" y="208"/>
                </a:lnTo>
                <a:lnTo>
                  <a:pt x="256" y="224"/>
                </a:lnTo>
                <a:lnTo>
                  <a:pt x="272" y="224"/>
                </a:lnTo>
                <a:lnTo>
                  <a:pt x="272" y="240"/>
                </a:lnTo>
                <a:lnTo>
                  <a:pt x="280" y="248"/>
                </a:lnTo>
                <a:lnTo>
                  <a:pt x="280" y="256"/>
                </a:lnTo>
                <a:lnTo>
                  <a:pt x="280" y="280"/>
                </a:lnTo>
                <a:lnTo>
                  <a:pt x="280" y="288"/>
                </a:lnTo>
                <a:lnTo>
                  <a:pt x="280" y="304"/>
                </a:lnTo>
                <a:lnTo>
                  <a:pt x="272" y="304"/>
                </a:lnTo>
                <a:lnTo>
                  <a:pt x="272" y="312"/>
                </a:lnTo>
                <a:lnTo>
                  <a:pt x="272" y="320"/>
                </a:lnTo>
                <a:lnTo>
                  <a:pt x="272" y="344"/>
                </a:lnTo>
                <a:lnTo>
                  <a:pt x="272" y="352"/>
                </a:lnTo>
                <a:lnTo>
                  <a:pt x="272" y="360"/>
                </a:lnTo>
                <a:lnTo>
                  <a:pt x="272" y="376"/>
                </a:lnTo>
                <a:lnTo>
                  <a:pt x="280" y="392"/>
                </a:lnTo>
                <a:lnTo>
                  <a:pt x="280" y="400"/>
                </a:lnTo>
                <a:lnTo>
                  <a:pt x="296" y="400"/>
                </a:lnTo>
                <a:lnTo>
                  <a:pt x="312" y="416"/>
                </a:lnTo>
                <a:lnTo>
                  <a:pt x="320" y="416"/>
                </a:lnTo>
                <a:lnTo>
                  <a:pt x="320" y="424"/>
                </a:lnTo>
                <a:lnTo>
                  <a:pt x="336" y="424"/>
                </a:lnTo>
                <a:lnTo>
                  <a:pt x="344" y="448"/>
                </a:lnTo>
                <a:lnTo>
                  <a:pt x="352" y="448"/>
                </a:lnTo>
                <a:lnTo>
                  <a:pt x="376" y="456"/>
                </a:lnTo>
                <a:lnTo>
                  <a:pt x="384" y="456"/>
                </a:lnTo>
                <a:lnTo>
                  <a:pt x="392" y="456"/>
                </a:lnTo>
                <a:lnTo>
                  <a:pt x="408" y="464"/>
                </a:lnTo>
                <a:lnTo>
                  <a:pt x="424" y="480"/>
                </a:lnTo>
                <a:lnTo>
                  <a:pt x="440" y="480"/>
                </a:lnTo>
                <a:lnTo>
                  <a:pt x="448" y="488"/>
                </a:lnTo>
                <a:lnTo>
                  <a:pt x="456" y="488"/>
                </a:lnTo>
                <a:lnTo>
                  <a:pt x="488" y="520"/>
                </a:lnTo>
                <a:lnTo>
                  <a:pt x="496" y="528"/>
                </a:lnTo>
                <a:lnTo>
                  <a:pt x="496" y="536"/>
                </a:lnTo>
                <a:lnTo>
                  <a:pt x="512" y="560"/>
                </a:lnTo>
                <a:lnTo>
                  <a:pt x="512" y="568"/>
                </a:lnTo>
                <a:lnTo>
                  <a:pt x="520" y="584"/>
                </a:lnTo>
                <a:lnTo>
                  <a:pt x="520" y="592"/>
                </a:lnTo>
                <a:lnTo>
                  <a:pt x="528" y="600"/>
                </a:lnTo>
                <a:lnTo>
                  <a:pt x="528" y="624"/>
                </a:lnTo>
                <a:lnTo>
                  <a:pt x="552" y="632"/>
                </a:lnTo>
                <a:lnTo>
                  <a:pt x="552" y="640"/>
                </a:lnTo>
                <a:lnTo>
                  <a:pt x="552" y="656"/>
                </a:lnTo>
                <a:lnTo>
                  <a:pt x="552" y="672"/>
                </a:lnTo>
                <a:lnTo>
                  <a:pt x="552" y="680"/>
                </a:lnTo>
                <a:lnTo>
                  <a:pt x="552" y="696"/>
                </a:lnTo>
                <a:lnTo>
                  <a:pt x="552" y="704"/>
                </a:lnTo>
                <a:lnTo>
                  <a:pt x="552" y="712"/>
                </a:lnTo>
                <a:lnTo>
                  <a:pt x="552" y="736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5238" name="Line 38"/>
          <p:cNvSpPr>
            <a:spLocks noChangeShapeType="1"/>
          </p:cNvSpPr>
          <p:nvPr/>
        </p:nvSpPr>
        <p:spPr bwMode="auto">
          <a:xfrm flipH="1">
            <a:off x="6446838" y="4057650"/>
            <a:ext cx="642937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39" name="Line 39"/>
          <p:cNvSpPr>
            <a:spLocks noChangeShapeType="1"/>
          </p:cNvSpPr>
          <p:nvPr/>
        </p:nvSpPr>
        <p:spPr bwMode="auto">
          <a:xfrm flipV="1">
            <a:off x="7354888" y="2582863"/>
            <a:ext cx="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40" name="Line 40"/>
          <p:cNvSpPr>
            <a:spLocks noChangeShapeType="1"/>
          </p:cNvSpPr>
          <p:nvPr/>
        </p:nvSpPr>
        <p:spPr bwMode="auto">
          <a:xfrm flipV="1">
            <a:off x="6069013" y="3800475"/>
            <a:ext cx="0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41" name="Rectangle 41"/>
          <p:cNvSpPr>
            <a:spLocks noChangeArrowheads="1"/>
          </p:cNvSpPr>
          <p:nvPr/>
        </p:nvSpPr>
        <p:spPr bwMode="auto">
          <a:xfrm>
            <a:off x="5832475" y="5661025"/>
            <a:ext cx="2627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200" b="1">
                <a:solidFill>
                  <a:schemeClr val="tx1"/>
                </a:solidFill>
                <a:latin typeface="Arial" charset="0"/>
              </a:rPr>
              <a:t>R 1         R 3         R2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435242" name="Line 42"/>
          <p:cNvSpPr>
            <a:spLocks noChangeShapeType="1"/>
          </p:cNvSpPr>
          <p:nvPr/>
        </p:nvSpPr>
        <p:spPr bwMode="auto">
          <a:xfrm>
            <a:off x="6300788" y="58769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43" name="Line 43"/>
          <p:cNvSpPr>
            <a:spLocks noChangeShapeType="1"/>
          </p:cNvSpPr>
          <p:nvPr/>
        </p:nvSpPr>
        <p:spPr bwMode="auto">
          <a:xfrm>
            <a:off x="7451725" y="58769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5244" name="Rectangle 44"/>
          <p:cNvSpPr>
            <a:spLocks noChangeArrowheads="1"/>
          </p:cNvSpPr>
          <p:nvPr/>
        </p:nvSpPr>
        <p:spPr bwMode="auto">
          <a:xfrm>
            <a:off x="3851275" y="63484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/>
      <p:bldP spid="43520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2051050" y="404813"/>
            <a:ext cx="5534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ABIERTO VICARIANTE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5867400" y="267335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000" b="1">
                <a:solidFill>
                  <a:schemeClr val="tx1"/>
                </a:solidFill>
                <a:latin typeface="Arial" charset="0"/>
              </a:rPr>
              <a:t>Se activa en     sístole y diástole</a:t>
            </a:r>
            <a:endParaRPr lang="es-ES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7254" name="Line 6"/>
          <p:cNvSpPr>
            <a:spLocks noChangeShapeType="1"/>
          </p:cNvSpPr>
          <p:nvPr/>
        </p:nvSpPr>
        <p:spPr bwMode="auto">
          <a:xfrm flipV="1">
            <a:off x="4559300" y="996950"/>
            <a:ext cx="12700" cy="441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55" name="Arc 7"/>
          <p:cNvSpPr>
            <a:spLocks/>
          </p:cNvSpPr>
          <p:nvPr/>
        </p:nvSpPr>
        <p:spPr bwMode="auto">
          <a:xfrm>
            <a:off x="3694113" y="3282950"/>
            <a:ext cx="812800" cy="5159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56" name="Line 8"/>
          <p:cNvSpPr>
            <a:spLocks noChangeShapeType="1"/>
          </p:cNvSpPr>
          <p:nvPr/>
        </p:nvSpPr>
        <p:spPr bwMode="auto">
          <a:xfrm>
            <a:off x="3694113" y="3787775"/>
            <a:ext cx="0" cy="160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57" name="Arc 9"/>
          <p:cNvSpPr>
            <a:spLocks/>
          </p:cNvSpPr>
          <p:nvPr/>
        </p:nvSpPr>
        <p:spPr bwMode="auto">
          <a:xfrm>
            <a:off x="4551363" y="1735138"/>
            <a:ext cx="860425" cy="5381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58" name="Line 10"/>
          <p:cNvSpPr>
            <a:spLocks noChangeShapeType="1"/>
          </p:cNvSpPr>
          <p:nvPr/>
        </p:nvSpPr>
        <p:spPr bwMode="auto">
          <a:xfrm>
            <a:off x="5446713" y="2238375"/>
            <a:ext cx="1587" cy="312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59" name="Arc 11"/>
          <p:cNvSpPr>
            <a:spLocks/>
          </p:cNvSpPr>
          <p:nvPr/>
        </p:nvSpPr>
        <p:spPr bwMode="auto">
          <a:xfrm>
            <a:off x="4017963" y="1952625"/>
            <a:ext cx="1216025" cy="13938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60" name="Arc 12"/>
          <p:cNvSpPr>
            <a:spLocks/>
          </p:cNvSpPr>
          <p:nvPr/>
        </p:nvSpPr>
        <p:spPr bwMode="auto">
          <a:xfrm>
            <a:off x="4583113" y="1735138"/>
            <a:ext cx="844550" cy="561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61" name="Line 13"/>
          <p:cNvSpPr>
            <a:spLocks noChangeShapeType="1"/>
          </p:cNvSpPr>
          <p:nvPr/>
        </p:nvSpPr>
        <p:spPr bwMode="auto">
          <a:xfrm>
            <a:off x="5446713" y="2244725"/>
            <a:ext cx="1587" cy="1525588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4672013" y="26177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37263" name="Oval 15"/>
          <p:cNvSpPr>
            <a:spLocks noChangeArrowheads="1"/>
          </p:cNvSpPr>
          <p:nvPr/>
        </p:nvSpPr>
        <p:spPr bwMode="auto">
          <a:xfrm>
            <a:off x="5343525" y="3759200"/>
            <a:ext cx="193675" cy="149225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3581400" y="15636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37265" name="Line 17"/>
          <p:cNvSpPr>
            <a:spLocks noChangeShapeType="1"/>
          </p:cNvSpPr>
          <p:nvPr/>
        </p:nvSpPr>
        <p:spPr bwMode="auto">
          <a:xfrm flipV="1">
            <a:off x="4737100" y="4040188"/>
            <a:ext cx="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66" name="Line 18"/>
          <p:cNvSpPr>
            <a:spLocks noChangeShapeType="1"/>
          </p:cNvSpPr>
          <p:nvPr/>
        </p:nvSpPr>
        <p:spPr bwMode="auto">
          <a:xfrm flipV="1">
            <a:off x="3937000" y="3971925"/>
            <a:ext cx="0" cy="130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67" name="Line 19"/>
          <p:cNvSpPr>
            <a:spLocks noChangeShapeType="1"/>
          </p:cNvSpPr>
          <p:nvPr/>
        </p:nvSpPr>
        <p:spPr bwMode="auto">
          <a:xfrm>
            <a:off x="4559300" y="3833813"/>
            <a:ext cx="800100" cy="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68" name="Line 20"/>
          <p:cNvSpPr>
            <a:spLocks noChangeShapeType="1"/>
          </p:cNvSpPr>
          <p:nvPr/>
        </p:nvSpPr>
        <p:spPr bwMode="auto">
          <a:xfrm>
            <a:off x="4572000" y="1817688"/>
            <a:ext cx="0" cy="1998662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69" name="Line 21"/>
          <p:cNvSpPr>
            <a:spLocks noChangeShapeType="1"/>
          </p:cNvSpPr>
          <p:nvPr/>
        </p:nvSpPr>
        <p:spPr bwMode="auto">
          <a:xfrm flipV="1">
            <a:off x="5715000" y="2181225"/>
            <a:ext cx="0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70" name="Line 22"/>
          <p:cNvSpPr>
            <a:spLocks noChangeShapeType="1"/>
          </p:cNvSpPr>
          <p:nvPr/>
        </p:nvSpPr>
        <p:spPr bwMode="auto">
          <a:xfrm flipH="1" flipV="1">
            <a:off x="4914900" y="1562100"/>
            <a:ext cx="62230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2057400" y="267335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000" b="1">
                <a:solidFill>
                  <a:schemeClr val="tx1"/>
                </a:solidFill>
                <a:latin typeface="Arial" charset="0"/>
              </a:rPr>
              <a:t>Obstáculo en el SVP</a:t>
            </a:r>
            <a:endParaRPr lang="es-ES" sz="2000" b="1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37272" name="Group 24"/>
          <p:cNvGrpSpPr>
            <a:grpSpLocks/>
          </p:cNvGrpSpPr>
          <p:nvPr/>
        </p:nvGrpSpPr>
        <p:grpSpPr bwMode="auto">
          <a:xfrm>
            <a:off x="2981325" y="5614988"/>
            <a:ext cx="3190875" cy="334962"/>
            <a:chOff x="1632" y="3869"/>
            <a:chExt cx="2010" cy="211"/>
          </a:xfrm>
        </p:grpSpPr>
        <p:sp>
          <p:nvSpPr>
            <p:cNvPr id="437273" name="Rectangle 25"/>
            <p:cNvSpPr>
              <a:spLocks noChangeArrowheads="1"/>
            </p:cNvSpPr>
            <p:nvPr/>
          </p:nvSpPr>
          <p:spPr bwMode="auto">
            <a:xfrm>
              <a:off x="1632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37274" name="Rectangle 26"/>
            <p:cNvSpPr>
              <a:spLocks noChangeArrowheads="1"/>
            </p:cNvSpPr>
            <p:nvPr/>
          </p:nvSpPr>
          <p:spPr bwMode="auto">
            <a:xfrm>
              <a:off x="3368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37275" name="Rectangle 27"/>
            <p:cNvSpPr>
              <a:spLocks noChangeArrowheads="1"/>
            </p:cNvSpPr>
            <p:nvPr/>
          </p:nvSpPr>
          <p:spPr bwMode="auto">
            <a:xfrm>
              <a:off x="2504" y="3869"/>
              <a:ext cx="27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2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437276" name="Line 28"/>
            <p:cNvSpPr>
              <a:spLocks noChangeShapeType="1"/>
            </p:cNvSpPr>
            <p:nvPr/>
          </p:nvSpPr>
          <p:spPr bwMode="auto">
            <a:xfrm>
              <a:off x="2020" y="403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7277" name="Line 29"/>
            <p:cNvSpPr>
              <a:spLocks noChangeShapeType="1"/>
            </p:cNvSpPr>
            <p:nvPr/>
          </p:nvSpPr>
          <p:spPr bwMode="auto">
            <a:xfrm>
              <a:off x="2932" y="403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7278" name="Line 30"/>
          <p:cNvSpPr>
            <a:spLocks noChangeShapeType="1"/>
          </p:cNvSpPr>
          <p:nvPr/>
        </p:nvSpPr>
        <p:spPr bwMode="auto">
          <a:xfrm>
            <a:off x="4724400" y="36639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79" name="Line 31"/>
          <p:cNvSpPr>
            <a:spLocks noChangeShapeType="1"/>
          </p:cNvSpPr>
          <p:nvPr/>
        </p:nvSpPr>
        <p:spPr bwMode="auto">
          <a:xfrm flipV="1">
            <a:off x="5715000" y="4044950"/>
            <a:ext cx="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7280" name="Rectangle 32"/>
          <p:cNvSpPr>
            <a:spLocks noChangeArrowheads="1"/>
          </p:cNvSpPr>
          <p:nvPr/>
        </p:nvSpPr>
        <p:spPr bwMode="auto">
          <a:xfrm>
            <a:off x="3943350" y="627538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7" name="Rectangle 3"/>
          <p:cNvSpPr>
            <a:spLocks noChangeArrowheads="1"/>
          </p:cNvSpPr>
          <p:nvPr/>
        </p:nvSpPr>
        <p:spPr bwMode="auto">
          <a:xfrm>
            <a:off x="2222500" y="3771900"/>
            <a:ext cx="584200" cy="190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49" name="AutoShape 5"/>
          <p:cNvSpPr>
            <a:spLocks noChangeArrowheads="1"/>
          </p:cNvSpPr>
          <p:nvPr/>
        </p:nvSpPr>
        <p:spPr bwMode="auto">
          <a:xfrm>
            <a:off x="2484438" y="4437063"/>
            <a:ext cx="2095500" cy="1270000"/>
          </a:xfrm>
          <a:prstGeom prst="roundRect">
            <a:avLst>
              <a:gd name="adj" fmla="val 2475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0" name="Line 6"/>
          <p:cNvSpPr>
            <a:spLocks noChangeShapeType="1"/>
          </p:cNvSpPr>
          <p:nvPr/>
        </p:nvSpPr>
        <p:spPr bwMode="auto">
          <a:xfrm>
            <a:off x="2514600" y="5054600"/>
            <a:ext cx="20701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1" name="Freeform 7"/>
          <p:cNvSpPr>
            <a:spLocks/>
          </p:cNvSpPr>
          <p:nvPr/>
        </p:nvSpPr>
        <p:spPr bwMode="auto">
          <a:xfrm>
            <a:off x="2806700" y="50292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2" name="Freeform 8"/>
          <p:cNvSpPr>
            <a:spLocks/>
          </p:cNvSpPr>
          <p:nvPr/>
        </p:nvSpPr>
        <p:spPr bwMode="auto">
          <a:xfrm>
            <a:off x="2806700" y="50292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3" name="Arc 9"/>
          <p:cNvSpPr>
            <a:spLocks/>
          </p:cNvSpPr>
          <p:nvPr/>
        </p:nvSpPr>
        <p:spPr bwMode="auto">
          <a:xfrm>
            <a:off x="304800" y="3746500"/>
            <a:ext cx="850900" cy="698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4" name="Line 10"/>
          <p:cNvSpPr>
            <a:spLocks noChangeShapeType="1"/>
          </p:cNvSpPr>
          <p:nvPr/>
        </p:nvSpPr>
        <p:spPr bwMode="auto">
          <a:xfrm>
            <a:off x="304800" y="4419600"/>
            <a:ext cx="1588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5" name="Arc 11"/>
          <p:cNvSpPr>
            <a:spLocks/>
          </p:cNvSpPr>
          <p:nvPr/>
        </p:nvSpPr>
        <p:spPr bwMode="auto">
          <a:xfrm>
            <a:off x="1206500" y="1638300"/>
            <a:ext cx="901700" cy="730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>
            <a:off x="2108200" y="2324100"/>
            <a:ext cx="1588" cy="400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7" name="Arc 13"/>
          <p:cNvSpPr>
            <a:spLocks/>
          </p:cNvSpPr>
          <p:nvPr/>
        </p:nvSpPr>
        <p:spPr bwMode="auto">
          <a:xfrm>
            <a:off x="647700" y="1930400"/>
            <a:ext cx="1270000" cy="1892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8" name="Arc 14"/>
          <p:cNvSpPr>
            <a:spLocks/>
          </p:cNvSpPr>
          <p:nvPr/>
        </p:nvSpPr>
        <p:spPr bwMode="auto">
          <a:xfrm>
            <a:off x="1258888" y="1638300"/>
            <a:ext cx="850900" cy="749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>
            <a:off x="2108200" y="2362200"/>
            <a:ext cx="1588" cy="1905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0" name="Freeform 16"/>
          <p:cNvSpPr>
            <a:spLocks/>
          </p:cNvSpPr>
          <p:nvPr/>
        </p:nvSpPr>
        <p:spPr bwMode="auto">
          <a:xfrm>
            <a:off x="1524000" y="4267200"/>
            <a:ext cx="571500" cy="1181100"/>
          </a:xfrm>
          <a:custGeom>
            <a:avLst/>
            <a:gdLst/>
            <a:ahLst/>
            <a:cxnLst>
              <a:cxn ang="0">
                <a:pos x="360" y="8"/>
              </a:cxn>
              <a:cxn ang="0">
                <a:pos x="360" y="40"/>
              </a:cxn>
              <a:cxn ang="0">
                <a:pos x="360" y="64"/>
              </a:cxn>
              <a:cxn ang="0">
                <a:pos x="360" y="96"/>
              </a:cxn>
              <a:cxn ang="0">
                <a:pos x="352" y="112"/>
              </a:cxn>
              <a:cxn ang="0">
                <a:pos x="344" y="128"/>
              </a:cxn>
              <a:cxn ang="0">
                <a:pos x="344" y="152"/>
              </a:cxn>
              <a:cxn ang="0">
                <a:pos x="312" y="168"/>
              </a:cxn>
              <a:cxn ang="0">
                <a:pos x="296" y="168"/>
              </a:cxn>
              <a:cxn ang="0">
                <a:pos x="272" y="168"/>
              </a:cxn>
              <a:cxn ang="0">
                <a:pos x="264" y="184"/>
              </a:cxn>
              <a:cxn ang="0">
                <a:pos x="248" y="192"/>
              </a:cxn>
              <a:cxn ang="0">
                <a:pos x="240" y="200"/>
              </a:cxn>
              <a:cxn ang="0">
                <a:pos x="224" y="232"/>
              </a:cxn>
              <a:cxn ang="0">
                <a:pos x="216" y="256"/>
              </a:cxn>
              <a:cxn ang="0">
                <a:pos x="208" y="280"/>
              </a:cxn>
              <a:cxn ang="0">
                <a:pos x="200" y="296"/>
              </a:cxn>
              <a:cxn ang="0">
                <a:pos x="184" y="312"/>
              </a:cxn>
              <a:cxn ang="0">
                <a:pos x="168" y="320"/>
              </a:cxn>
              <a:cxn ang="0">
                <a:pos x="152" y="328"/>
              </a:cxn>
              <a:cxn ang="0">
                <a:pos x="128" y="352"/>
              </a:cxn>
              <a:cxn ang="0">
                <a:pos x="120" y="360"/>
              </a:cxn>
              <a:cxn ang="0">
                <a:pos x="96" y="392"/>
              </a:cxn>
              <a:cxn ang="0">
                <a:pos x="88" y="408"/>
              </a:cxn>
              <a:cxn ang="0">
                <a:pos x="80" y="432"/>
              </a:cxn>
              <a:cxn ang="0">
                <a:pos x="72" y="448"/>
              </a:cxn>
              <a:cxn ang="0">
                <a:pos x="48" y="504"/>
              </a:cxn>
              <a:cxn ang="0">
                <a:pos x="40" y="544"/>
              </a:cxn>
              <a:cxn ang="0">
                <a:pos x="32" y="560"/>
              </a:cxn>
              <a:cxn ang="0">
                <a:pos x="24" y="568"/>
              </a:cxn>
              <a:cxn ang="0">
                <a:pos x="24" y="600"/>
              </a:cxn>
              <a:cxn ang="0">
                <a:pos x="8" y="608"/>
              </a:cxn>
              <a:cxn ang="0">
                <a:pos x="0" y="624"/>
              </a:cxn>
              <a:cxn ang="0">
                <a:pos x="0" y="648"/>
              </a:cxn>
              <a:cxn ang="0">
                <a:pos x="0" y="688"/>
              </a:cxn>
              <a:cxn ang="0">
                <a:pos x="0" y="712"/>
              </a:cxn>
              <a:cxn ang="0">
                <a:pos x="8" y="720"/>
              </a:cxn>
            </a:cxnLst>
            <a:rect l="0" t="0" r="r" b="b"/>
            <a:pathLst>
              <a:path w="360" h="744">
                <a:moveTo>
                  <a:pt x="360" y="0"/>
                </a:moveTo>
                <a:lnTo>
                  <a:pt x="360" y="8"/>
                </a:lnTo>
                <a:lnTo>
                  <a:pt x="360" y="24"/>
                </a:lnTo>
                <a:lnTo>
                  <a:pt x="360" y="40"/>
                </a:lnTo>
                <a:lnTo>
                  <a:pt x="360" y="48"/>
                </a:lnTo>
                <a:lnTo>
                  <a:pt x="360" y="64"/>
                </a:lnTo>
                <a:lnTo>
                  <a:pt x="360" y="88"/>
                </a:lnTo>
                <a:lnTo>
                  <a:pt x="360" y="96"/>
                </a:lnTo>
                <a:lnTo>
                  <a:pt x="360" y="112"/>
                </a:lnTo>
                <a:lnTo>
                  <a:pt x="352" y="112"/>
                </a:lnTo>
                <a:lnTo>
                  <a:pt x="352" y="128"/>
                </a:lnTo>
                <a:lnTo>
                  <a:pt x="344" y="128"/>
                </a:lnTo>
                <a:lnTo>
                  <a:pt x="344" y="136"/>
                </a:lnTo>
                <a:lnTo>
                  <a:pt x="344" y="152"/>
                </a:lnTo>
                <a:lnTo>
                  <a:pt x="336" y="152"/>
                </a:lnTo>
                <a:lnTo>
                  <a:pt x="312" y="168"/>
                </a:lnTo>
                <a:lnTo>
                  <a:pt x="304" y="168"/>
                </a:lnTo>
                <a:lnTo>
                  <a:pt x="296" y="168"/>
                </a:lnTo>
                <a:lnTo>
                  <a:pt x="288" y="168"/>
                </a:lnTo>
                <a:lnTo>
                  <a:pt x="272" y="168"/>
                </a:lnTo>
                <a:lnTo>
                  <a:pt x="264" y="168"/>
                </a:lnTo>
                <a:lnTo>
                  <a:pt x="264" y="184"/>
                </a:lnTo>
                <a:lnTo>
                  <a:pt x="256" y="184"/>
                </a:lnTo>
                <a:lnTo>
                  <a:pt x="248" y="192"/>
                </a:lnTo>
                <a:lnTo>
                  <a:pt x="248" y="200"/>
                </a:lnTo>
                <a:lnTo>
                  <a:pt x="240" y="200"/>
                </a:lnTo>
                <a:lnTo>
                  <a:pt x="240" y="232"/>
                </a:lnTo>
                <a:lnTo>
                  <a:pt x="224" y="232"/>
                </a:lnTo>
                <a:lnTo>
                  <a:pt x="224" y="240"/>
                </a:lnTo>
                <a:lnTo>
                  <a:pt x="216" y="256"/>
                </a:lnTo>
                <a:lnTo>
                  <a:pt x="208" y="272"/>
                </a:lnTo>
                <a:lnTo>
                  <a:pt x="208" y="280"/>
                </a:lnTo>
                <a:lnTo>
                  <a:pt x="200" y="280"/>
                </a:lnTo>
                <a:lnTo>
                  <a:pt x="200" y="296"/>
                </a:lnTo>
                <a:lnTo>
                  <a:pt x="184" y="296"/>
                </a:lnTo>
                <a:lnTo>
                  <a:pt x="184" y="312"/>
                </a:lnTo>
                <a:lnTo>
                  <a:pt x="176" y="312"/>
                </a:lnTo>
                <a:lnTo>
                  <a:pt x="168" y="320"/>
                </a:lnTo>
                <a:lnTo>
                  <a:pt x="160" y="320"/>
                </a:lnTo>
                <a:lnTo>
                  <a:pt x="152" y="328"/>
                </a:lnTo>
                <a:lnTo>
                  <a:pt x="136" y="328"/>
                </a:lnTo>
                <a:lnTo>
                  <a:pt x="128" y="352"/>
                </a:lnTo>
                <a:lnTo>
                  <a:pt x="120" y="352"/>
                </a:lnTo>
                <a:lnTo>
                  <a:pt x="120" y="360"/>
                </a:lnTo>
                <a:lnTo>
                  <a:pt x="112" y="360"/>
                </a:lnTo>
                <a:lnTo>
                  <a:pt x="96" y="392"/>
                </a:lnTo>
                <a:lnTo>
                  <a:pt x="96" y="400"/>
                </a:lnTo>
                <a:lnTo>
                  <a:pt x="88" y="408"/>
                </a:lnTo>
                <a:lnTo>
                  <a:pt x="80" y="408"/>
                </a:lnTo>
                <a:lnTo>
                  <a:pt x="80" y="432"/>
                </a:lnTo>
                <a:lnTo>
                  <a:pt x="72" y="440"/>
                </a:lnTo>
                <a:lnTo>
                  <a:pt x="72" y="448"/>
                </a:lnTo>
                <a:lnTo>
                  <a:pt x="48" y="488"/>
                </a:lnTo>
                <a:lnTo>
                  <a:pt x="48" y="504"/>
                </a:lnTo>
                <a:lnTo>
                  <a:pt x="40" y="520"/>
                </a:lnTo>
                <a:lnTo>
                  <a:pt x="40" y="544"/>
                </a:lnTo>
                <a:lnTo>
                  <a:pt x="32" y="544"/>
                </a:lnTo>
                <a:lnTo>
                  <a:pt x="32" y="560"/>
                </a:lnTo>
                <a:lnTo>
                  <a:pt x="32" y="568"/>
                </a:lnTo>
                <a:lnTo>
                  <a:pt x="24" y="568"/>
                </a:lnTo>
                <a:lnTo>
                  <a:pt x="24" y="584"/>
                </a:lnTo>
                <a:lnTo>
                  <a:pt x="24" y="600"/>
                </a:lnTo>
                <a:lnTo>
                  <a:pt x="8" y="600"/>
                </a:lnTo>
                <a:lnTo>
                  <a:pt x="8" y="608"/>
                </a:lnTo>
                <a:lnTo>
                  <a:pt x="8" y="624"/>
                </a:lnTo>
                <a:lnTo>
                  <a:pt x="0" y="624"/>
                </a:lnTo>
                <a:lnTo>
                  <a:pt x="0" y="632"/>
                </a:lnTo>
                <a:lnTo>
                  <a:pt x="0" y="648"/>
                </a:lnTo>
                <a:lnTo>
                  <a:pt x="0" y="664"/>
                </a:lnTo>
                <a:lnTo>
                  <a:pt x="0" y="688"/>
                </a:lnTo>
                <a:lnTo>
                  <a:pt x="0" y="704"/>
                </a:lnTo>
                <a:lnTo>
                  <a:pt x="0" y="712"/>
                </a:lnTo>
                <a:lnTo>
                  <a:pt x="0" y="720"/>
                </a:lnTo>
                <a:lnTo>
                  <a:pt x="8" y="720"/>
                </a:lnTo>
                <a:lnTo>
                  <a:pt x="8" y="744"/>
                </a:lnTo>
              </a:path>
            </a:pathLst>
          </a:custGeom>
          <a:noFill/>
          <a:ln w="88900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1" name="Freeform 17"/>
          <p:cNvSpPr>
            <a:spLocks/>
          </p:cNvSpPr>
          <p:nvPr/>
        </p:nvSpPr>
        <p:spPr bwMode="auto">
          <a:xfrm>
            <a:off x="3505200" y="4521200"/>
            <a:ext cx="965200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272" y="0"/>
              </a:cxn>
              <a:cxn ang="0">
                <a:pos x="608" y="328"/>
              </a:cxn>
              <a:cxn ang="0">
                <a:pos x="0" y="328"/>
              </a:cxn>
            </a:cxnLst>
            <a:rect l="0" t="0" r="r" b="b"/>
            <a:pathLst>
              <a:path w="608" h="328">
                <a:moveTo>
                  <a:pt x="0" y="328"/>
                </a:moveTo>
                <a:lnTo>
                  <a:pt x="272" y="0"/>
                </a:lnTo>
                <a:lnTo>
                  <a:pt x="608" y="328"/>
                </a:lnTo>
                <a:lnTo>
                  <a:pt x="0" y="328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2" name="Rectangle 18"/>
          <p:cNvSpPr>
            <a:spLocks noChangeArrowheads="1"/>
          </p:cNvSpPr>
          <p:nvPr/>
        </p:nvSpPr>
        <p:spPr bwMode="auto">
          <a:xfrm>
            <a:off x="6781800" y="3746500"/>
            <a:ext cx="584200" cy="190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3" name="Freeform 19"/>
          <p:cNvSpPr>
            <a:spLocks/>
          </p:cNvSpPr>
          <p:nvPr/>
        </p:nvSpPr>
        <p:spPr bwMode="auto">
          <a:xfrm>
            <a:off x="7354888" y="3810000"/>
            <a:ext cx="673100" cy="6350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8"/>
              </a:cxn>
              <a:cxn ang="0">
                <a:pos x="56" y="16"/>
              </a:cxn>
              <a:cxn ang="0">
                <a:pos x="64" y="32"/>
              </a:cxn>
              <a:cxn ang="0">
                <a:pos x="80" y="48"/>
              </a:cxn>
              <a:cxn ang="0">
                <a:pos x="88" y="56"/>
              </a:cxn>
              <a:cxn ang="0">
                <a:pos x="96" y="64"/>
              </a:cxn>
              <a:cxn ang="0">
                <a:pos x="112" y="64"/>
              </a:cxn>
              <a:cxn ang="0">
                <a:pos x="112" y="88"/>
              </a:cxn>
              <a:cxn ang="0">
                <a:pos x="112" y="104"/>
              </a:cxn>
              <a:cxn ang="0">
                <a:pos x="112" y="120"/>
              </a:cxn>
              <a:cxn ang="0">
                <a:pos x="112" y="144"/>
              </a:cxn>
              <a:cxn ang="0">
                <a:pos x="112" y="168"/>
              </a:cxn>
              <a:cxn ang="0">
                <a:pos x="120" y="184"/>
              </a:cxn>
              <a:cxn ang="0">
                <a:pos x="136" y="184"/>
              </a:cxn>
              <a:cxn ang="0">
                <a:pos x="152" y="184"/>
              </a:cxn>
              <a:cxn ang="0">
                <a:pos x="168" y="184"/>
              </a:cxn>
              <a:cxn ang="0">
                <a:pos x="176" y="200"/>
              </a:cxn>
              <a:cxn ang="0">
                <a:pos x="184" y="208"/>
              </a:cxn>
              <a:cxn ang="0">
                <a:pos x="184" y="224"/>
              </a:cxn>
              <a:cxn ang="0">
                <a:pos x="192" y="248"/>
              </a:cxn>
              <a:cxn ang="0">
                <a:pos x="192" y="264"/>
              </a:cxn>
              <a:cxn ang="0">
                <a:pos x="200" y="280"/>
              </a:cxn>
              <a:cxn ang="0">
                <a:pos x="224" y="280"/>
              </a:cxn>
              <a:cxn ang="0">
                <a:pos x="232" y="288"/>
              </a:cxn>
              <a:cxn ang="0">
                <a:pos x="264" y="312"/>
              </a:cxn>
              <a:cxn ang="0">
                <a:pos x="280" y="312"/>
              </a:cxn>
              <a:cxn ang="0">
                <a:pos x="296" y="312"/>
              </a:cxn>
              <a:cxn ang="0">
                <a:pos x="312" y="312"/>
              </a:cxn>
              <a:cxn ang="0">
                <a:pos x="320" y="320"/>
              </a:cxn>
              <a:cxn ang="0">
                <a:pos x="328" y="328"/>
              </a:cxn>
              <a:cxn ang="0">
                <a:pos x="336" y="344"/>
              </a:cxn>
              <a:cxn ang="0">
                <a:pos x="344" y="360"/>
              </a:cxn>
              <a:cxn ang="0">
                <a:pos x="352" y="368"/>
              </a:cxn>
              <a:cxn ang="0">
                <a:pos x="368" y="384"/>
              </a:cxn>
              <a:cxn ang="0">
                <a:pos x="376" y="392"/>
              </a:cxn>
              <a:cxn ang="0">
                <a:pos x="392" y="400"/>
              </a:cxn>
              <a:cxn ang="0">
                <a:pos x="408" y="400"/>
              </a:cxn>
              <a:cxn ang="0">
                <a:pos x="424" y="400"/>
              </a:cxn>
            </a:cxnLst>
            <a:rect l="0" t="0" r="r" b="b"/>
            <a:pathLst>
              <a:path w="424" h="400">
                <a:moveTo>
                  <a:pt x="0" y="0"/>
                </a:moveTo>
                <a:lnTo>
                  <a:pt x="24" y="0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56" y="16"/>
                </a:lnTo>
                <a:lnTo>
                  <a:pt x="56" y="32"/>
                </a:lnTo>
                <a:lnTo>
                  <a:pt x="64" y="32"/>
                </a:lnTo>
                <a:lnTo>
                  <a:pt x="64" y="48"/>
                </a:lnTo>
                <a:lnTo>
                  <a:pt x="80" y="48"/>
                </a:lnTo>
                <a:lnTo>
                  <a:pt x="80" y="56"/>
                </a:lnTo>
                <a:lnTo>
                  <a:pt x="88" y="56"/>
                </a:lnTo>
                <a:lnTo>
                  <a:pt x="88" y="64"/>
                </a:lnTo>
                <a:lnTo>
                  <a:pt x="96" y="64"/>
                </a:lnTo>
                <a:lnTo>
                  <a:pt x="104" y="64"/>
                </a:lnTo>
                <a:lnTo>
                  <a:pt x="112" y="64"/>
                </a:lnTo>
                <a:lnTo>
                  <a:pt x="112" y="72"/>
                </a:lnTo>
                <a:lnTo>
                  <a:pt x="112" y="88"/>
                </a:lnTo>
                <a:lnTo>
                  <a:pt x="112" y="96"/>
                </a:lnTo>
                <a:lnTo>
                  <a:pt x="112" y="104"/>
                </a:lnTo>
                <a:lnTo>
                  <a:pt x="112" y="112"/>
                </a:lnTo>
                <a:lnTo>
                  <a:pt x="112" y="120"/>
                </a:lnTo>
                <a:lnTo>
                  <a:pt x="112" y="128"/>
                </a:lnTo>
                <a:lnTo>
                  <a:pt x="112" y="144"/>
                </a:lnTo>
                <a:lnTo>
                  <a:pt x="112" y="160"/>
                </a:lnTo>
                <a:lnTo>
                  <a:pt x="112" y="168"/>
                </a:lnTo>
                <a:lnTo>
                  <a:pt x="120" y="176"/>
                </a:lnTo>
                <a:lnTo>
                  <a:pt x="120" y="184"/>
                </a:lnTo>
                <a:lnTo>
                  <a:pt x="128" y="184"/>
                </a:lnTo>
                <a:lnTo>
                  <a:pt x="136" y="184"/>
                </a:lnTo>
                <a:lnTo>
                  <a:pt x="144" y="184"/>
                </a:lnTo>
                <a:lnTo>
                  <a:pt x="152" y="184"/>
                </a:lnTo>
                <a:lnTo>
                  <a:pt x="160" y="184"/>
                </a:lnTo>
                <a:lnTo>
                  <a:pt x="168" y="184"/>
                </a:lnTo>
                <a:lnTo>
                  <a:pt x="176" y="184"/>
                </a:lnTo>
                <a:lnTo>
                  <a:pt x="176" y="200"/>
                </a:lnTo>
                <a:lnTo>
                  <a:pt x="184" y="200"/>
                </a:lnTo>
                <a:lnTo>
                  <a:pt x="184" y="208"/>
                </a:lnTo>
                <a:lnTo>
                  <a:pt x="184" y="216"/>
                </a:lnTo>
                <a:lnTo>
                  <a:pt x="184" y="224"/>
                </a:lnTo>
                <a:lnTo>
                  <a:pt x="192" y="232"/>
                </a:lnTo>
                <a:lnTo>
                  <a:pt x="192" y="248"/>
                </a:lnTo>
                <a:lnTo>
                  <a:pt x="192" y="256"/>
                </a:lnTo>
                <a:lnTo>
                  <a:pt x="192" y="264"/>
                </a:lnTo>
                <a:lnTo>
                  <a:pt x="200" y="272"/>
                </a:lnTo>
                <a:lnTo>
                  <a:pt x="200" y="280"/>
                </a:lnTo>
                <a:lnTo>
                  <a:pt x="208" y="280"/>
                </a:lnTo>
                <a:lnTo>
                  <a:pt x="224" y="280"/>
                </a:lnTo>
                <a:lnTo>
                  <a:pt x="224" y="288"/>
                </a:lnTo>
                <a:lnTo>
                  <a:pt x="232" y="288"/>
                </a:lnTo>
                <a:lnTo>
                  <a:pt x="248" y="312"/>
                </a:lnTo>
                <a:lnTo>
                  <a:pt x="264" y="312"/>
                </a:lnTo>
                <a:lnTo>
                  <a:pt x="272" y="312"/>
                </a:lnTo>
                <a:lnTo>
                  <a:pt x="280" y="312"/>
                </a:lnTo>
                <a:lnTo>
                  <a:pt x="288" y="312"/>
                </a:lnTo>
                <a:lnTo>
                  <a:pt x="296" y="312"/>
                </a:lnTo>
                <a:lnTo>
                  <a:pt x="304" y="312"/>
                </a:lnTo>
                <a:lnTo>
                  <a:pt x="312" y="312"/>
                </a:lnTo>
                <a:lnTo>
                  <a:pt x="320" y="312"/>
                </a:lnTo>
                <a:lnTo>
                  <a:pt x="320" y="320"/>
                </a:lnTo>
                <a:lnTo>
                  <a:pt x="328" y="320"/>
                </a:lnTo>
                <a:lnTo>
                  <a:pt x="328" y="328"/>
                </a:lnTo>
                <a:lnTo>
                  <a:pt x="336" y="336"/>
                </a:lnTo>
                <a:lnTo>
                  <a:pt x="336" y="344"/>
                </a:lnTo>
                <a:lnTo>
                  <a:pt x="344" y="344"/>
                </a:lnTo>
                <a:lnTo>
                  <a:pt x="344" y="360"/>
                </a:lnTo>
                <a:lnTo>
                  <a:pt x="344" y="368"/>
                </a:lnTo>
                <a:lnTo>
                  <a:pt x="352" y="368"/>
                </a:lnTo>
                <a:lnTo>
                  <a:pt x="368" y="368"/>
                </a:lnTo>
                <a:lnTo>
                  <a:pt x="368" y="384"/>
                </a:lnTo>
                <a:lnTo>
                  <a:pt x="376" y="384"/>
                </a:lnTo>
                <a:lnTo>
                  <a:pt x="376" y="392"/>
                </a:lnTo>
                <a:lnTo>
                  <a:pt x="384" y="400"/>
                </a:lnTo>
                <a:lnTo>
                  <a:pt x="392" y="400"/>
                </a:lnTo>
                <a:lnTo>
                  <a:pt x="400" y="400"/>
                </a:lnTo>
                <a:lnTo>
                  <a:pt x="408" y="400"/>
                </a:lnTo>
                <a:lnTo>
                  <a:pt x="416" y="400"/>
                </a:lnTo>
                <a:lnTo>
                  <a:pt x="424" y="40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4" name="AutoShape 20"/>
          <p:cNvSpPr>
            <a:spLocks noChangeArrowheads="1"/>
          </p:cNvSpPr>
          <p:nvPr/>
        </p:nvSpPr>
        <p:spPr bwMode="auto">
          <a:xfrm>
            <a:off x="7019925" y="4413250"/>
            <a:ext cx="2095500" cy="1270000"/>
          </a:xfrm>
          <a:prstGeom prst="roundRect">
            <a:avLst>
              <a:gd name="adj" fmla="val 2475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5" name="Line 21"/>
          <p:cNvSpPr>
            <a:spLocks noChangeShapeType="1"/>
          </p:cNvSpPr>
          <p:nvPr/>
        </p:nvSpPr>
        <p:spPr bwMode="auto">
          <a:xfrm>
            <a:off x="6896100" y="5029200"/>
            <a:ext cx="20701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6" name="Freeform 22"/>
          <p:cNvSpPr>
            <a:spLocks/>
          </p:cNvSpPr>
          <p:nvPr/>
        </p:nvSpPr>
        <p:spPr bwMode="auto">
          <a:xfrm>
            <a:off x="7200900" y="50419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7" name="Freeform 23"/>
          <p:cNvSpPr>
            <a:spLocks/>
          </p:cNvSpPr>
          <p:nvPr/>
        </p:nvSpPr>
        <p:spPr bwMode="auto">
          <a:xfrm>
            <a:off x="7200900" y="50419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8" name="Arc 24"/>
          <p:cNvSpPr>
            <a:spLocks/>
          </p:cNvSpPr>
          <p:nvPr/>
        </p:nvSpPr>
        <p:spPr bwMode="auto">
          <a:xfrm>
            <a:off x="4876800" y="3721100"/>
            <a:ext cx="850900" cy="698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69" name="Line 25"/>
          <p:cNvSpPr>
            <a:spLocks noChangeShapeType="1"/>
          </p:cNvSpPr>
          <p:nvPr/>
        </p:nvSpPr>
        <p:spPr bwMode="auto">
          <a:xfrm>
            <a:off x="4876800" y="4394200"/>
            <a:ext cx="1588" cy="193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70" name="Arc 26"/>
          <p:cNvSpPr>
            <a:spLocks/>
          </p:cNvSpPr>
          <p:nvPr/>
        </p:nvSpPr>
        <p:spPr bwMode="auto">
          <a:xfrm>
            <a:off x="5778500" y="1612900"/>
            <a:ext cx="901700" cy="730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71" name="Line 27"/>
          <p:cNvSpPr>
            <a:spLocks noChangeShapeType="1"/>
          </p:cNvSpPr>
          <p:nvPr/>
        </p:nvSpPr>
        <p:spPr bwMode="auto">
          <a:xfrm>
            <a:off x="6680200" y="2298700"/>
            <a:ext cx="1588" cy="410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72" name="Arc 28"/>
          <p:cNvSpPr>
            <a:spLocks/>
          </p:cNvSpPr>
          <p:nvPr/>
        </p:nvSpPr>
        <p:spPr bwMode="auto">
          <a:xfrm>
            <a:off x="5219700" y="1905000"/>
            <a:ext cx="1270000" cy="1892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73" name="Arc 29"/>
          <p:cNvSpPr>
            <a:spLocks/>
          </p:cNvSpPr>
          <p:nvPr/>
        </p:nvSpPr>
        <p:spPr bwMode="auto">
          <a:xfrm>
            <a:off x="5808663" y="1612900"/>
            <a:ext cx="850900" cy="749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74" name="Line 30"/>
          <p:cNvSpPr>
            <a:spLocks noChangeShapeType="1"/>
          </p:cNvSpPr>
          <p:nvPr/>
        </p:nvSpPr>
        <p:spPr bwMode="auto">
          <a:xfrm>
            <a:off x="6680200" y="2336800"/>
            <a:ext cx="1588" cy="1905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75" name="Freeform 31"/>
          <p:cNvSpPr>
            <a:spLocks/>
          </p:cNvSpPr>
          <p:nvPr/>
        </p:nvSpPr>
        <p:spPr bwMode="auto">
          <a:xfrm>
            <a:off x="6096000" y="4191000"/>
            <a:ext cx="571500" cy="1181100"/>
          </a:xfrm>
          <a:custGeom>
            <a:avLst/>
            <a:gdLst/>
            <a:ahLst/>
            <a:cxnLst>
              <a:cxn ang="0">
                <a:pos x="360" y="8"/>
              </a:cxn>
              <a:cxn ang="0">
                <a:pos x="360" y="40"/>
              </a:cxn>
              <a:cxn ang="0">
                <a:pos x="360" y="64"/>
              </a:cxn>
              <a:cxn ang="0">
                <a:pos x="360" y="96"/>
              </a:cxn>
              <a:cxn ang="0">
                <a:pos x="352" y="112"/>
              </a:cxn>
              <a:cxn ang="0">
                <a:pos x="344" y="128"/>
              </a:cxn>
              <a:cxn ang="0">
                <a:pos x="344" y="152"/>
              </a:cxn>
              <a:cxn ang="0">
                <a:pos x="312" y="168"/>
              </a:cxn>
              <a:cxn ang="0">
                <a:pos x="296" y="168"/>
              </a:cxn>
              <a:cxn ang="0">
                <a:pos x="272" y="168"/>
              </a:cxn>
              <a:cxn ang="0">
                <a:pos x="264" y="184"/>
              </a:cxn>
              <a:cxn ang="0">
                <a:pos x="248" y="192"/>
              </a:cxn>
              <a:cxn ang="0">
                <a:pos x="240" y="200"/>
              </a:cxn>
              <a:cxn ang="0">
                <a:pos x="224" y="232"/>
              </a:cxn>
              <a:cxn ang="0">
                <a:pos x="216" y="256"/>
              </a:cxn>
              <a:cxn ang="0">
                <a:pos x="208" y="280"/>
              </a:cxn>
              <a:cxn ang="0">
                <a:pos x="200" y="296"/>
              </a:cxn>
              <a:cxn ang="0">
                <a:pos x="184" y="312"/>
              </a:cxn>
              <a:cxn ang="0">
                <a:pos x="168" y="320"/>
              </a:cxn>
              <a:cxn ang="0">
                <a:pos x="152" y="328"/>
              </a:cxn>
              <a:cxn ang="0">
                <a:pos x="128" y="352"/>
              </a:cxn>
              <a:cxn ang="0">
                <a:pos x="120" y="360"/>
              </a:cxn>
              <a:cxn ang="0">
                <a:pos x="96" y="392"/>
              </a:cxn>
              <a:cxn ang="0">
                <a:pos x="88" y="408"/>
              </a:cxn>
              <a:cxn ang="0">
                <a:pos x="80" y="432"/>
              </a:cxn>
              <a:cxn ang="0">
                <a:pos x="72" y="448"/>
              </a:cxn>
              <a:cxn ang="0">
                <a:pos x="48" y="504"/>
              </a:cxn>
              <a:cxn ang="0">
                <a:pos x="40" y="544"/>
              </a:cxn>
              <a:cxn ang="0">
                <a:pos x="32" y="560"/>
              </a:cxn>
              <a:cxn ang="0">
                <a:pos x="24" y="568"/>
              </a:cxn>
              <a:cxn ang="0">
                <a:pos x="24" y="600"/>
              </a:cxn>
              <a:cxn ang="0">
                <a:pos x="8" y="608"/>
              </a:cxn>
              <a:cxn ang="0">
                <a:pos x="0" y="624"/>
              </a:cxn>
              <a:cxn ang="0">
                <a:pos x="0" y="648"/>
              </a:cxn>
              <a:cxn ang="0">
                <a:pos x="0" y="688"/>
              </a:cxn>
              <a:cxn ang="0">
                <a:pos x="0" y="712"/>
              </a:cxn>
              <a:cxn ang="0">
                <a:pos x="8" y="720"/>
              </a:cxn>
            </a:cxnLst>
            <a:rect l="0" t="0" r="r" b="b"/>
            <a:pathLst>
              <a:path w="360" h="744">
                <a:moveTo>
                  <a:pt x="360" y="0"/>
                </a:moveTo>
                <a:lnTo>
                  <a:pt x="360" y="8"/>
                </a:lnTo>
                <a:lnTo>
                  <a:pt x="360" y="24"/>
                </a:lnTo>
                <a:lnTo>
                  <a:pt x="360" y="40"/>
                </a:lnTo>
                <a:lnTo>
                  <a:pt x="360" y="48"/>
                </a:lnTo>
                <a:lnTo>
                  <a:pt x="360" y="64"/>
                </a:lnTo>
                <a:lnTo>
                  <a:pt x="360" y="88"/>
                </a:lnTo>
                <a:lnTo>
                  <a:pt x="360" y="96"/>
                </a:lnTo>
                <a:lnTo>
                  <a:pt x="360" y="112"/>
                </a:lnTo>
                <a:lnTo>
                  <a:pt x="352" y="112"/>
                </a:lnTo>
                <a:lnTo>
                  <a:pt x="352" y="128"/>
                </a:lnTo>
                <a:lnTo>
                  <a:pt x="344" y="128"/>
                </a:lnTo>
                <a:lnTo>
                  <a:pt x="344" y="136"/>
                </a:lnTo>
                <a:lnTo>
                  <a:pt x="344" y="152"/>
                </a:lnTo>
                <a:lnTo>
                  <a:pt x="336" y="152"/>
                </a:lnTo>
                <a:lnTo>
                  <a:pt x="312" y="168"/>
                </a:lnTo>
                <a:lnTo>
                  <a:pt x="304" y="168"/>
                </a:lnTo>
                <a:lnTo>
                  <a:pt x="296" y="168"/>
                </a:lnTo>
                <a:lnTo>
                  <a:pt x="288" y="168"/>
                </a:lnTo>
                <a:lnTo>
                  <a:pt x="272" y="168"/>
                </a:lnTo>
                <a:lnTo>
                  <a:pt x="264" y="168"/>
                </a:lnTo>
                <a:lnTo>
                  <a:pt x="264" y="184"/>
                </a:lnTo>
                <a:lnTo>
                  <a:pt x="256" y="184"/>
                </a:lnTo>
                <a:lnTo>
                  <a:pt x="248" y="192"/>
                </a:lnTo>
                <a:lnTo>
                  <a:pt x="248" y="200"/>
                </a:lnTo>
                <a:lnTo>
                  <a:pt x="240" y="200"/>
                </a:lnTo>
                <a:lnTo>
                  <a:pt x="240" y="232"/>
                </a:lnTo>
                <a:lnTo>
                  <a:pt x="224" y="232"/>
                </a:lnTo>
                <a:lnTo>
                  <a:pt x="224" y="240"/>
                </a:lnTo>
                <a:lnTo>
                  <a:pt x="216" y="256"/>
                </a:lnTo>
                <a:lnTo>
                  <a:pt x="208" y="272"/>
                </a:lnTo>
                <a:lnTo>
                  <a:pt x="208" y="280"/>
                </a:lnTo>
                <a:lnTo>
                  <a:pt x="200" y="280"/>
                </a:lnTo>
                <a:lnTo>
                  <a:pt x="200" y="296"/>
                </a:lnTo>
                <a:lnTo>
                  <a:pt x="184" y="296"/>
                </a:lnTo>
                <a:lnTo>
                  <a:pt x="184" y="312"/>
                </a:lnTo>
                <a:lnTo>
                  <a:pt x="176" y="312"/>
                </a:lnTo>
                <a:lnTo>
                  <a:pt x="168" y="320"/>
                </a:lnTo>
                <a:lnTo>
                  <a:pt x="160" y="320"/>
                </a:lnTo>
                <a:lnTo>
                  <a:pt x="152" y="328"/>
                </a:lnTo>
                <a:lnTo>
                  <a:pt x="136" y="328"/>
                </a:lnTo>
                <a:lnTo>
                  <a:pt x="128" y="352"/>
                </a:lnTo>
                <a:lnTo>
                  <a:pt x="120" y="352"/>
                </a:lnTo>
                <a:lnTo>
                  <a:pt x="120" y="360"/>
                </a:lnTo>
                <a:lnTo>
                  <a:pt x="112" y="360"/>
                </a:lnTo>
                <a:lnTo>
                  <a:pt x="96" y="392"/>
                </a:lnTo>
                <a:lnTo>
                  <a:pt x="96" y="400"/>
                </a:lnTo>
                <a:lnTo>
                  <a:pt x="88" y="408"/>
                </a:lnTo>
                <a:lnTo>
                  <a:pt x="80" y="408"/>
                </a:lnTo>
                <a:lnTo>
                  <a:pt x="80" y="432"/>
                </a:lnTo>
                <a:lnTo>
                  <a:pt x="72" y="440"/>
                </a:lnTo>
                <a:lnTo>
                  <a:pt x="72" y="448"/>
                </a:lnTo>
                <a:lnTo>
                  <a:pt x="48" y="488"/>
                </a:lnTo>
                <a:lnTo>
                  <a:pt x="48" y="504"/>
                </a:lnTo>
                <a:lnTo>
                  <a:pt x="40" y="520"/>
                </a:lnTo>
                <a:lnTo>
                  <a:pt x="40" y="544"/>
                </a:lnTo>
                <a:lnTo>
                  <a:pt x="32" y="544"/>
                </a:lnTo>
                <a:lnTo>
                  <a:pt x="32" y="560"/>
                </a:lnTo>
                <a:lnTo>
                  <a:pt x="32" y="568"/>
                </a:lnTo>
                <a:lnTo>
                  <a:pt x="24" y="568"/>
                </a:lnTo>
                <a:lnTo>
                  <a:pt x="24" y="584"/>
                </a:lnTo>
                <a:lnTo>
                  <a:pt x="24" y="600"/>
                </a:lnTo>
                <a:lnTo>
                  <a:pt x="8" y="600"/>
                </a:lnTo>
                <a:lnTo>
                  <a:pt x="8" y="608"/>
                </a:lnTo>
                <a:lnTo>
                  <a:pt x="8" y="624"/>
                </a:lnTo>
                <a:lnTo>
                  <a:pt x="0" y="624"/>
                </a:lnTo>
                <a:lnTo>
                  <a:pt x="0" y="632"/>
                </a:lnTo>
                <a:lnTo>
                  <a:pt x="0" y="648"/>
                </a:lnTo>
                <a:lnTo>
                  <a:pt x="0" y="664"/>
                </a:lnTo>
                <a:lnTo>
                  <a:pt x="0" y="688"/>
                </a:lnTo>
                <a:lnTo>
                  <a:pt x="0" y="704"/>
                </a:lnTo>
                <a:lnTo>
                  <a:pt x="0" y="712"/>
                </a:lnTo>
                <a:lnTo>
                  <a:pt x="0" y="720"/>
                </a:lnTo>
                <a:lnTo>
                  <a:pt x="8" y="720"/>
                </a:lnTo>
                <a:lnTo>
                  <a:pt x="8" y="744"/>
                </a:lnTo>
              </a:path>
            </a:pathLst>
          </a:custGeom>
          <a:noFill/>
          <a:ln w="88900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77" name="Rectangle 33"/>
          <p:cNvSpPr>
            <a:spLocks noChangeArrowheads="1"/>
          </p:cNvSpPr>
          <p:nvPr/>
        </p:nvSpPr>
        <p:spPr bwMode="auto">
          <a:xfrm>
            <a:off x="2112963" y="168275"/>
            <a:ext cx="528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</a:rPr>
              <a:t>IDENTIFICACION SHUNT  TIPO  1+2</a:t>
            </a:r>
            <a:endParaRPr lang="it-IT" sz="2400">
              <a:solidFill>
                <a:schemeClr val="tx1"/>
              </a:solidFill>
            </a:endParaRPr>
          </a:p>
        </p:txBody>
      </p:sp>
      <p:grpSp>
        <p:nvGrpSpPr>
          <p:cNvPr id="697385" name="Group 41"/>
          <p:cNvGrpSpPr>
            <a:grpSpLocks/>
          </p:cNvGrpSpPr>
          <p:nvPr/>
        </p:nvGrpSpPr>
        <p:grpSpPr bwMode="auto">
          <a:xfrm>
            <a:off x="5302250" y="4483100"/>
            <a:ext cx="1149350" cy="495300"/>
            <a:chOff x="3304" y="2824"/>
            <a:chExt cx="724" cy="312"/>
          </a:xfrm>
        </p:grpSpPr>
        <p:sp>
          <p:nvSpPr>
            <p:cNvPr id="697386" name="Rectangle 42"/>
            <p:cNvSpPr>
              <a:spLocks noChangeArrowheads="1"/>
            </p:cNvSpPr>
            <p:nvPr/>
          </p:nvSpPr>
          <p:spPr bwMode="auto">
            <a:xfrm>
              <a:off x="3304" y="2892"/>
              <a:ext cx="56" cy="22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7387" name="Freeform 43"/>
            <p:cNvSpPr>
              <a:spLocks/>
            </p:cNvSpPr>
            <p:nvPr/>
          </p:nvSpPr>
          <p:spPr bwMode="auto">
            <a:xfrm>
              <a:off x="3388" y="2824"/>
              <a:ext cx="640" cy="29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264"/>
                </a:cxn>
                <a:cxn ang="0">
                  <a:pos x="104" y="296"/>
                </a:cxn>
                <a:cxn ang="0">
                  <a:pos x="408" y="296"/>
                </a:cxn>
                <a:cxn ang="0">
                  <a:pos x="408" y="104"/>
                </a:cxn>
                <a:cxn ang="0">
                  <a:pos x="400" y="80"/>
                </a:cxn>
                <a:cxn ang="0">
                  <a:pos x="632" y="80"/>
                </a:cxn>
                <a:cxn ang="0">
                  <a:pos x="640" y="64"/>
                </a:cxn>
                <a:cxn ang="0">
                  <a:pos x="640" y="32"/>
                </a:cxn>
                <a:cxn ang="0">
                  <a:pos x="632" y="16"/>
                </a:cxn>
                <a:cxn ang="0">
                  <a:pos x="192" y="0"/>
                </a:cxn>
                <a:cxn ang="0">
                  <a:pos x="32" y="56"/>
                </a:cxn>
                <a:cxn ang="0">
                  <a:pos x="0" y="72"/>
                </a:cxn>
              </a:cxnLst>
              <a:rect l="0" t="0" r="r" b="b"/>
              <a:pathLst>
                <a:path w="640" h="296">
                  <a:moveTo>
                    <a:pt x="0" y="72"/>
                  </a:moveTo>
                  <a:lnTo>
                    <a:pt x="0" y="264"/>
                  </a:lnTo>
                  <a:lnTo>
                    <a:pt x="104" y="296"/>
                  </a:lnTo>
                  <a:lnTo>
                    <a:pt x="408" y="296"/>
                  </a:lnTo>
                  <a:lnTo>
                    <a:pt x="408" y="104"/>
                  </a:lnTo>
                  <a:lnTo>
                    <a:pt x="400" y="80"/>
                  </a:lnTo>
                  <a:lnTo>
                    <a:pt x="632" y="80"/>
                  </a:lnTo>
                  <a:lnTo>
                    <a:pt x="640" y="64"/>
                  </a:lnTo>
                  <a:lnTo>
                    <a:pt x="640" y="32"/>
                  </a:lnTo>
                  <a:lnTo>
                    <a:pt x="632" y="16"/>
                  </a:lnTo>
                  <a:lnTo>
                    <a:pt x="192" y="0"/>
                  </a:lnTo>
                  <a:lnTo>
                    <a:pt x="32" y="5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7388" name="Freeform 44"/>
            <p:cNvSpPr>
              <a:spLocks/>
            </p:cNvSpPr>
            <p:nvPr/>
          </p:nvSpPr>
          <p:spPr bwMode="auto">
            <a:xfrm>
              <a:off x="3644" y="3024"/>
              <a:ext cx="208" cy="5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92" y="0"/>
                </a:cxn>
                <a:cxn ang="0">
                  <a:pos x="208" y="16"/>
                </a:cxn>
                <a:cxn ang="0">
                  <a:pos x="208" y="40"/>
                </a:cxn>
                <a:cxn ang="0">
                  <a:pos x="192" y="56"/>
                </a:cxn>
                <a:cxn ang="0">
                  <a:pos x="168" y="56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64" y="0"/>
                </a:cxn>
              </a:cxnLst>
              <a:rect l="0" t="0" r="r" b="b"/>
              <a:pathLst>
                <a:path w="208" h="56">
                  <a:moveTo>
                    <a:pt x="64" y="0"/>
                  </a:moveTo>
                  <a:lnTo>
                    <a:pt x="192" y="0"/>
                  </a:lnTo>
                  <a:lnTo>
                    <a:pt x="208" y="16"/>
                  </a:lnTo>
                  <a:lnTo>
                    <a:pt x="208" y="40"/>
                  </a:lnTo>
                  <a:lnTo>
                    <a:pt x="192" y="56"/>
                  </a:lnTo>
                  <a:lnTo>
                    <a:pt x="168" y="56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7389" name="Freeform 45"/>
            <p:cNvSpPr>
              <a:spLocks/>
            </p:cNvSpPr>
            <p:nvPr/>
          </p:nvSpPr>
          <p:spPr bwMode="auto">
            <a:xfrm>
              <a:off x="3652" y="3080"/>
              <a:ext cx="168" cy="56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32" y="0"/>
                </a:cxn>
                <a:cxn ang="0">
                  <a:pos x="0" y="16"/>
                </a:cxn>
                <a:cxn ang="0">
                  <a:pos x="0" y="40"/>
                </a:cxn>
                <a:cxn ang="0">
                  <a:pos x="40" y="56"/>
                </a:cxn>
                <a:cxn ang="0">
                  <a:pos x="152" y="56"/>
                </a:cxn>
                <a:cxn ang="0">
                  <a:pos x="168" y="40"/>
                </a:cxn>
                <a:cxn ang="0">
                  <a:pos x="168" y="16"/>
                </a:cxn>
                <a:cxn ang="0">
                  <a:pos x="152" y="0"/>
                </a:cxn>
              </a:cxnLst>
              <a:rect l="0" t="0" r="r" b="b"/>
              <a:pathLst>
                <a:path w="168" h="56">
                  <a:moveTo>
                    <a:pt x="152" y="0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40" y="56"/>
                  </a:lnTo>
                  <a:lnTo>
                    <a:pt x="152" y="56"/>
                  </a:lnTo>
                  <a:lnTo>
                    <a:pt x="168" y="40"/>
                  </a:lnTo>
                  <a:lnTo>
                    <a:pt x="168" y="1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7390" name="Freeform 46"/>
            <p:cNvSpPr>
              <a:spLocks/>
            </p:cNvSpPr>
            <p:nvPr/>
          </p:nvSpPr>
          <p:spPr bwMode="auto">
            <a:xfrm>
              <a:off x="3644" y="2944"/>
              <a:ext cx="216" cy="80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92" y="0"/>
                </a:cxn>
                <a:cxn ang="0">
                  <a:pos x="216" y="16"/>
                </a:cxn>
                <a:cxn ang="0">
                  <a:pos x="216" y="64"/>
                </a:cxn>
                <a:cxn ang="0">
                  <a:pos x="184" y="80"/>
                </a:cxn>
                <a:cxn ang="0">
                  <a:pos x="16" y="80"/>
                </a:cxn>
                <a:cxn ang="0">
                  <a:pos x="0" y="64"/>
                </a:cxn>
                <a:cxn ang="0">
                  <a:pos x="0" y="16"/>
                </a:cxn>
                <a:cxn ang="0">
                  <a:pos x="16" y="8"/>
                </a:cxn>
              </a:cxnLst>
              <a:rect l="0" t="0" r="r" b="b"/>
              <a:pathLst>
                <a:path w="216" h="80">
                  <a:moveTo>
                    <a:pt x="16" y="8"/>
                  </a:moveTo>
                  <a:lnTo>
                    <a:pt x="192" y="0"/>
                  </a:lnTo>
                  <a:lnTo>
                    <a:pt x="216" y="16"/>
                  </a:lnTo>
                  <a:lnTo>
                    <a:pt x="216" y="64"/>
                  </a:lnTo>
                  <a:lnTo>
                    <a:pt x="184" y="80"/>
                  </a:lnTo>
                  <a:lnTo>
                    <a:pt x="16" y="80"/>
                  </a:lnTo>
                  <a:lnTo>
                    <a:pt x="0" y="64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7391" name="Freeform 47"/>
            <p:cNvSpPr>
              <a:spLocks/>
            </p:cNvSpPr>
            <p:nvPr/>
          </p:nvSpPr>
          <p:spPr bwMode="auto">
            <a:xfrm>
              <a:off x="3388" y="2824"/>
              <a:ext cx="448" cy="184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304" y="0"/>
                </a:cxn>
                <a:cxn ang="0">
                  <a:pos x="448" y="80"/>
                </a:cxn>
                <a:cxn ang="0">
                  <a:pos x="424" y="120"/>
                </a:cxn>
                <a:cxn ang="0">
                  <a:pos x="376" y="128"/>
                </a:cxn>
                <a:cxn ang="0">
                  <a:pos x="336" y="120"/>
                </a:cxn>
                <a:cxn ang="0">
                  <a:pos x="304" y="104"/>
                </a:cxn>
                <a:cxn ang="0">
                  <a:pos x="296" y="96"/>
                </a:cxn>
                <a:cxn ang="0">
                  <a:pos x="224" y="96"/>
                </a:cxn>
                <a:cxn ang="0">
                  <a:pos x="192" y="136"/>
                </a:cxn>
                <a:cxn ang="0">
                  <a:pos x="112" y="184"/>
                </a:cxn>
                <a:cxn ang="0">
                  <a:pos x="0" y="184"/>
                </a:cxn>
                <a:cxn ang="0">
                  <a:pos x="0" y="72"/>
                </a:cxn>
                <a:cxn ang="0">
                  <a:pos x="168" y="0"/>
                </a:cxn>
              </a:cxnLst>
              <a:rect l="0" t="0" r="r" b="b"/>
              <a:pathLst>
                <a:path w="448" h="184">
                  <a:moveTo>
                    <a:pt x="168" y="0"/>
                  </a:moveTo>
                  <a:lnTo>
                    <a:pt x="304" y="0"/>
                  </a:lnTo>
                  <a:lnTo>
                    <a:pt x="448" y="80"/>
                  </a:lnTo>
                  <a:lnTo>
                    <a:pt x="424" y="120"/>
                  </a:lnTo>
                  <a:lnTo>
                    <a:pt x="376" y="128"/>
                  </a:lnTo>
                  <a:lnTo>
                    <a:pt x="336" y="120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24" y="96"/>
                  </a:lnTo>
                  <a:lnTo>
                    <a:pt x="192" y="136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7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97392" name="Line 48"/>
          <p:cNvSpPr>
            <a:spLocks noChangeShapeType="1"/>
          </p:cNvSpPr>
          <p:nvPr/>
        </p:nvSpPr>
        <p:spPr bwMode="auto">
          <a:xfrm>
            <a:off x="6870700" y="5041900"/>
            <a:ext cx="20955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93" name="Oval 49"/>
          <p:cNvSpPr>
            <a:spLocks noChangeArrowheads="1"/>
          </p:cNvSpPr>
          <p:nvPr/>
        </p:nvSpPr>
        <p:spPr bwMode="auto">
          <a:xfrm>
            <a:off x="1416050" y="5416550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94" name="Oval 50"/>
          <p:cNvSpPr>
            <a:spLocks noChangeArrowheads="1"/>
          </p:cNvSpPr>
          <p:nvPr/>
        </p:nvSpPr>
        <p:spPr bwMode="auto">
          <a:xfrm>
            <a:off x="2030413" y="5018088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95" name="Oval 51"/>
          <p:cNvSpPr>
            <a:spLocks noChangeArrowheads="1"/>
          </p:cNvSpPr>
          <p:nvPr/>
        </p:nvSpPr>
        <p:spPr bwMode="auto">
          <a:xfrm>
            <a:off x="6026150" y="5373688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96" name="Freeform 52"/>
          <p:cNvSpPr>
            <a:spLocks/>
          </p:cNvSpPr>
          <p:nvPr/>
        </p:nvSpPr>
        <p:spPr bwMode="auto">
          <a:xfrm>
            <a:off x="7905750" y="4495800"/>
            <a:ext cx="965200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272" y="0"/>
              </a:cxn>
              <a:cxn ang="0">
                <a:pos x="608" y="328"/>
              </a:cxn>
              <a:cxn ang="0">
                <a:pos x="0" y="328"/>
              </a:cxn>
            </a:cxnLst>
            <a:rect l="0" t="0" r="r" b="b"/>
            <a:pathLst>
              <a:path w="608" h="328">
                <a:moveTo>
                  <a:pt x="0" y="328"/>
                </a:moveTo>
                <a:lnTo>
                  <a:pt x="272" y="0"/>
                </a:lnTo>
                <a:lnTo>
                  <a:pt x="608" y="328"/>
                </a:lnTo>
                <a:lnTo>
                  <a:pt x="0" y="328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399" name="Rectangle 55"/>
          <p:cNvSpPr>
            <a:spLocks noChangeArrowheads="1"/>
          </p:cNvSpPr>
          <p:nvPr/>
        </p:nvSpPr>
        <p:spPr bwMode="auto">
          <a:xfrm>
            <a:off x="2268538" y="263207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7400" name="Rectangle 56"/>
          <p:cNvSpPr>
            <a:spLocks noChangeArrowheads="1"/>
          </p:cNvSpPr>
          <p:nvPr/>
        </p:nvSpPr>
        <p:spPr bwMode="auto">
          <a:xfrm>
            <a:off x="5897563" y="55848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7401" name="Line 57"/>
          <p:cNvSpPr>
            <a:spLocks noChangeShapeType="1"/>
          </p:cNvSpPr>
          <p:nvPr/>
        </p:nvSpPr>
        <p:spPr bwMode="auto">
          <a:xfrm flipV="1">
            <a:off x="1200150" y="838200"/>
            <a:ext cx="0" cy="563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02" name="Line 58"/>
          <p:cNvSpPr>
            <a:spLocks noChangeShapeType="1"/>
          </p:cNvSpPr>
          <p:nvPr/>
        </p:nvSpPr>
        <p:spPr bwMode="auto">
          <a:xfrm flipV="1">
            <a:off x="5772150" y="762000"/>
            <a:ext cx="0" cy="563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03" name="Rectangle 59"/>
          <p:cNvSpPr>
            <a:spLocks noChangeArrowheads="1"/>
          </p:cNvSpPr>
          <p:nvPr/>
        </p:nvSpPr>
        <p:spPr bwMode="auto">
          <a:xfrm>
            <a:off x="438150" y="10668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7404" name="Rectangle 60"/>
          <p:cNvSpPr>
            <a:spLocks noChangeArrowheads="1"/>
          </p:cNvSpPr>
          <p:nvPr/>
        </p:nvSpPr>
        <p:spPr bwMode="auto">
          <a:xfrm>
            <a:off x="5010150" y="10668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7405" name="Rectangle 61"/>
          <p:cNvSpPr>
            <a:spLocks noChangeArrowheads="1"/>
          </p:cNvSpPr>
          <p:nvPr/>
        </p:nvSpPr>
        <p:spPr bwMode="auto">
          <a:xfrm>
            <a:off x="6834188" y="24876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7406" name="Rectangle 62"/>
          <p:cNvSpPr>
            <a:spLocks noChangeArrowheads="1"/>
          </p:cNvSpPr>
          <p:nvPr/>
        </p:nvSpPr>
        <p:spPr bwMode="auto">
          <a:xfrm>
            <a:off x="1352550" y="41148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7409" name="Line 65"/>
          <p:cNvSpPr>
            <a:spLocks noChangeShapeType="1"/>
          </p:cNvSpPr>
          <p:nvPr/>
        </p:nvSpPr>
        <p:spPr bwMode="auto">
          <a:xfrm>
            <a:off x="1504950" y="1447800"/>
            <a:ext cx="685800" cy="3952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12" name="Line 68"/>
          <p:cNvSpPr>
            <a:spLocks noChangeShapeType="1"/>
          </p:cNvSpPr>
          <p:nvPr/>
        </p:nvSpPr>
        <p:spPr bwMode="auto">
          <a:xfrm flipV="1">
            <a:off x="1908175" y="52514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16" name="Line 72"/>
          <p:cNvSpPr>
            <a:spLocks noChangeShapeType="1"/>
          </p:cNvSpPr>
          <p:nvPr/>
        </p:nvSpPr>
        <p:spPr bwMode="auto">
          <a:xfrm flipV="1">
            <a:off x="6516688" y="5394325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19" name="Line 75"/>
          <p:cNvSpPr>
            <a:spLocks noChangeShapeType="1"/>
          </p:cNvSpPr>
          <p:nvPr/>
        </p:nvSpPr>
        <p:spPr bwMode="auto">
          <a:xfrm>
            <a:off x="6000750" y="1371600"/>
            <a:ext cx="685800" cy="3952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21" name="Line 77"/>
          <p:cNvSpPr>
            <a:spLocks noChangeShapeType="1"/>
          </p:cNvSpPr>
          <p:nvPr/>
        </p:nvSpPr>
        <p:spPr bwMode="auto">
          <a:xfrm flipH="1">
            <a:off x="1371600" y="4495800"/>
            <a:ext cx="30480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22" name="AutoShape 78"/>
          <p:cNvSpPr>
            <a:spLocks noChangeArrowheads="1"/>
          </p:cNvSpPr>
          <p:nvPr/>
        </p:nvSpPr>
        <p:spPr bwMode="auto">
          <a:xfrm>
            <a:off x="1905000" y="152400"/>
            <a:ext cx="533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7423" name="Rectangle 79"/>
          <p:cNvSpPr>
            <a:spLocks noChangeArrowheads="1"/>
          </p:cNvSpPr>
          <p:nvPr/>
        </p:nvSpPr>
        <p:spPr bwMode="auto">
          <a:xfrm>
            <a:off x="3708400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1_72</a:t>
            </a:r>
          </a:p>
        </p:txBody>
      </p:sp>
      <p:sp>
        <p:nvSpPr>
          <p:cNvPr id="697424" name="Line 80"/>
          <p:cNvSpPr>
            <a:spLocks noChangeShapeType="1"/>
          </p:cNvSpPr>
          <p:nvPr/>
        </p:nvSpPr>
        <p:spPr bwMode="auto">
          <a:xfrm>
            <a:off x="1908175" y="2349500"/>
            <a:ext cx="0" cy="1800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25" name="Text Box 81"/>
          <p:cNvSpPr txBox="1">
            <a:spLocks noChangeArrowheads="1"/>
          </p:cNvSpPr>
          <p:nvPr/>
        </p:nvSpPr>
        <p:spPr bwMode="auto">
          <a:xfrm>
            <a:off x="2051050" y="454501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7426" name="Freeform 82"/>
          <p:cNvSpPr>
            <a:spLocks/>
          </p:cNvSpPr>
          <p:nvPr/>
        </p:nvSpPr>
        <p:spPr bwMode="auto">
          <a:xfrm>
            <a:off x="2819400" y="3860800"/>
            <a:ext cx="673100" cy="6350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8"/>
              </a:cxn>
              <a:cxn ang="0">
                <a:pos x="56" y="16"/>
              </a:cxn>
              <a:cxn ang="0">
                <a:pos x="64" y="32"/>
              </a:cxn>
              <a:cxn ang="0">
                <a:pos x="80" y="48"/>
              </a:cxn>
              <a:cxn ang="0">
                <a:pos x="88" y="56"/>
              </a:cxn>
              <a:cxn ang="0">
                <a:pos x="96" y="64"/>
              </a:cxn>
              <a:cxn ang="0">
                <a:pos x="112" y="64"/>
              </a:cxn>
              <a:cxn ang="0">
                <a:pos x="112" y="88"/>
              </a:cxn>
              <a:cxn ang="0">
                <a:pos x="112" y="104"/>
              </a:cxn>
              <a:cxn ang="0">
                <a:pos x="112" y="120"/>
              </a:cxn>
              <a:cxn ang="0">
                <a:pos x="112" y="144"/>
              </a:cxn>
              <a:cxn ang="0">
                <a:pos x="112" y="168"/>
              </a:cxn>
              <a:cxn ang="0">
                <a:pos x="120" y="184"/>
              </a:cxn>
              <a:cxn ang="0">
                <a:pos x="136" y="184"/>
              </a:cxn>
              <a:cxn ang="0">
                <a:pos x="152" y="184"/>
              </a:cxn>
              <a:cxn ang="0">
                <a:pos x="168" y="184"/>
              </a:cxn>
              <a:cxn ang="0">
                <a:pos x="176" y="200"/>
              </a:cxn>
              <a:cxn ang="0">
                <a:pos x="184" y="208"/>
              </a:cxn>
              <a:cxn ang="0">
                <a:pos x="184" y="224"/>
              </a:cxn>
              <a:cxn ang="0">
                <a:pos x="192" y="248"/>
              </a:cxn>
              <a:cxn ang="0">
                <a:pos x="192" y="264"/>
              </a:cxn>
              <a:cxn ang="0">
                <a:pos x="200" y="280"/>
              </a:cxn>
              <a:cxn ang="0">
                <a:pos x="224" y="280"/>
              </a:cxn>
              <a:cxn ang="0">
                <a:pos x="232" y="288"/>
              </a:cxn>
              <a:cxn ang="0">
                <a:pos x="264" y="312"/>
              </a:cxn>
              <a:cxn ang="0">
                <a:pos x="280" y="312"/>
              </a:cxn>
              <a:cxn ang="0">
                <a:pos x="296" y="312"/>
              </a:cxn>
              <a:cxn ang="0">
                <a:pos x="312" y="312"/>
              </a:cxn>
              <a:cxn ang="0">
                <a:pos x="320" y="320"/>
              </a:cxn>
              <a:cxn ang="0">
                <a:pos x="328" y="328"/>
              </a:cxn>
              <a:cxn ang="0">
                <a:pos x="336" y="344"/>
              </a:cxn>
              <a:cxn ang="0">
                <a:pos x="344" y="360"/>
              </a:cxn>
              <a:cxn ang="0">
                <a:pos x="352" y="368"/>
              </a:cxn>
              <a:cxn ang="0">
                <a:pos x="368" y="384"/>
              </a:cxn>
              <a:cxn ang="0">
                <a:pos x="376" y="392"/>
              </a:cxn>
              <a:cxn ang="0">
                <a:pos x="392" y="400"/>
              </a:cxn>
              <a:cxn ang="0">
                <a:pos x="408" y="400"/>
              </a:cxn>
              <a:cxn ang="0">
                <a:pos x="424" y="400"/>
              </a:cxn>
            </a:cxnLst>
            <a:rect l="0" t="0" r="r" b="b"/>
            <a:pathLst>
              <a:path w="424" h="400">
                <a:moveTo>
                  <a:pt x="0" y="0"/>
                </a:moveTo>
                <a:lnTo>
                  <a:pt x="24" y="0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56" y="16"/>
                </a:lnTo>
                <a:lnTo>
                  <a:pt x="56" y="32"/>
                </a:lnTo>
                <a:lnTo>
                  <a:pt x="64" y="32"/>
                </a:lnTo>
                <a:lnTo>
                  <a:pt x="64" y="48"/>
                </a:lnTo>
                <a:lnTo>
                  <a:pt x="80" y="48"/>
                </a:lnTo>
                <a:lnTo>
                  <a:pt x="80" y="56"/>
                </a:lnTo>
                <a:lnTo>
                  <a:pt x="88" y="56"/>
                </a:lnTo>
                <a:lnTo>
                  <a:pt x="88" y="64"/>
                </a:lnTo>
                <a:lnTo>
                  <a:pt x="96" y="64"/>
                </a:lnTo>
                <a:lnTo>
                  <a:pt x="104" y="64"/>
                </a:lnTo>
                <a:lnTo>
                  <a:pt x="112" y="64"/>
                </a:lnTo>
                <a:lnTo>
                  <a:pt x="112" y="72"/>
                </a:lnTo>
                <a:lnTo>
                  <a:pt x="112" y="88"/>
                </a:lnTo>
                <a:lnTo>
                  <a:pt x="112" y="96"/>
                </a:lnTo>
                <a:lnTo>
                  <a:pt x="112" y="104"/>
                </a:lnTo>
                <a:lnTo>
                  <a:pt x="112" y="112"/>
                </a:lnTo>
                <a:lnTo>
                  <a:pt x="112" y="120"/>
                </a:lnTo>
                <a:lnTo>
                  <a:pt x="112" y="128"/>
                </a:lnTo>
                <a:lnTo>
                  <a:pt x="112" y="144"/>
                </a:lnTo>
                <a:lnTo>
                  <a:pt x="112" y="160"/>
                </a:lnTo>
                <a:lnTo>
                  <a:pt x="112" y="168"/>
                </a:lnTo>
                <a:lnTo>
                  <a:pt x="120" y="176"/>
                </a:lnTo>
                <a:lnTo>
                  <a:pt x="120" y="184"/>
                </a:lnTo>
                <a:lnTo>
                  <a:pt x="128" y="184"/>
                </a:lnTo>
                <a:lnTo>
                  <a:pt x="136" y="184"/>
                </a:lnTo>
                <a:lnTo>
                  <a:pt x="144" y="184"/>
                </a:lnTo>
                <a:lnTo>
                  <a:pt x="152" y="184"/>
                </a:lnTo>
                <a:lnTo>
                  <a:pt x="160" y="184"/>
                </a:lnTo>
                <a:lnTo>
                  <a:pt x="168" y="184"/>
                </a:lnTo>
                <a:lnTo>
                  <a:pt x="176" y="184"/>
                </a:lnTo>
                <a:lnTo>
                  <a:pt x="176" y="200"/>
                </a:lnTo>
                <a:lnTo>
                  <a:pt x="184" y="200"/>
                </a:lnTo>
                <a:lnTo>
                  <a:pt x="184" y="208"/>
                </a:lnTo>
                <a:lnTo>
                  <a:pt x="184" y="216"/>
                </a:lnTo>
                <a:lnTo>
                  <a:pt x="184" y="224"/>
                </a:lnTo>
                <a:lnTo>
                  <a:pt x="192" y="232"/>
                </a:lnTo>
                <a:lnTo>
                  <a:pt x="192" y="248"/>
                </a:lnTo>
                <a:lnTo>
                  <a:pt x="192" y="256"/>
                </a:lnTo>
                <a:lnTo>
                  <a:pt x="192" y="264"/>
                </a:lnTo>
                <a:lnTo>
                  <a:pt x="200" y="272"/>
                </a:lnTo>
                <a:lnTo>
                  <a:pt x="200" y="280"/>
                </a:lnTo>
                <a:lnTo>
                  <a:pt x="208" y="280"/>
                </a:lnTo>
                <a:lnTo>
                  <a:pt x="224" y="280"/>
                </a:lnTo>
                <a:lnTo>
                  <a:pt x="224" y="288"/>
                </a:lnTo>
                <a:lnTo>
                  <a:pt x="232" y="288"/>
                </a:lnTo>
                <a:lnTo>
                  <a:pt x="248" y="312"/>
                </a:lnTo>
                <a:lnTo>
                  <a:pt x="264" y="312"/>
                </a:lnTo>
                <a:lnTo>
                  <a:pt x="272" y="312"/>
                </a:lnTo>
                <a:lnTo>
                  <a:pt x="280" y="312"/>
                </a:lnTo>
                <a:lnTo>
                  <a:pt x="288" y="312"/>
                </a:lnTo>
                <a:lnTo>
                  <a:pt x="296" y="312"/>
                </a:lnTo>
                <a:lnTo>
                  <a:pt x="304" y="312"/>
                </a:lnTo>
                <a:lnTo>
                  <a:pt x="312" y="312"/>
                </a:lnTo>
                <a:lnTo>
                  <a:pt x="320" y="312"/>
                </a:lnTo>
                <a:lnTo>
                  <a:pt x="320" y="320"/>
                </a:lnTo>
                <a:lnTo>
                  <a:pt x="328" y="320"/>
                </a:lnTo>
                <a:lnTo>
                  <a:pt x="328" y="328"/>
                </a:lnTo>
                <a:lnTo>
                  <a:pt x="336" y="336"/>
                </a:lnTo>
                <a:lnTo>
                  <a:pt x="336" y="344"/>
                </a:lnTo>
                <a:lnTo>
                  <a:pt x="344" y="344"/>
                </a:lnTo>
                <a:lnTo>
                  <a:pt x="344" y="360"/>
                </a:lnTo>
                <a:lnTo>
                  <a:pt x="344" y="368"/>
                </a:lnTo>
                <a:lnTo>
                  <a:pt x="352" y="368"/>
                </a:lnTo>
                <a:lnTo>
                  <a:pt x="368" y="368"/>
                </a:lnTo>
                <a:lnTo>
                  <a:pt x="368" y="384"/>
                </a:lnTo>
                <a:lnTo>
                  <a:pt x="376" y="384"/>
                </a:lnTo>
                <a:lnTo>
                  <a:pt x="376" y="392"/>
                </a:lnTo>
                <a:lnTo>
                  <a:pt x="384" y="400"/>
                </a:lnTo>
                <a:lnTo>
                  <a:pt x="392" y="400"/>
                </a:lnTo>
                <a:lnTo>
                  <a:pt x="400" y="400"/>
                </a:lnTo>
                <a:lnTo>
                  <a:pt x="408" y="400"/>
                </a:lnTo>
                <a:lnTo>
                  <a:pt x="416" y="400"/>
                </a:lnTo>
                <a:lnTo>
                  <a:pt x="424" y="40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7427" name="Line 83"/>
          <p:cNvSpPr>
            <a:spLocks noChangeShapeType="1"/>
          </p:cNvSpPr>
          <p:nvPr/>
        </p:nvSpPr>
        <p:spPr bwMode="auto">
          <a:xfrm>
            <a:off x="6804025" y="4508500"/>
            <a:ext cx="0" cy="4333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7428" name="Line 84"/>
          <p:cNvSpPr>
            <a:spLocks noChangeShapeType="1"/>
          </p:cNvSpPr>
          <p:nvPr/>
        </p:nvSpPr>
        <p:spPr bwMode="auto">
          <a:xfrm>
            <a:off x="6659563" y="4365625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97429" name="Line 85"/>
          <p:cNvSpPr>
            <a:spLocks noChangeShapeType="1"/>
          </p:cNvSpPr>
          <p:nvPr/>
        </p:nvSpPr>
        <p:spPr bwMode="auto">
          <a:xfrm>
            <a:off x="6516688" y="2492375"/>
            <a:ext cx="0" cy="1800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7430" name="Oval 86"/>
          <p:cNvSpPr>
            <a:spLocks noChangeArrowheads="1"/>
          </p:cNvSpPr>
          <p:nvPr/>
        </p:nvSpPr>
        <p:spPr bwMode="auto">
          <a:xfrm>
            <a:off x="6588125" y="4941888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2222500" y="3771900"/>
            <a:ext cx="584200" cy="190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395" name="AutoShape 3"/>
          <p:cNvSpPr>
            <a:spLocks noChangeArrowheads="1"/>
          </p:cNvSpPr>
          <p:nvPr/>
        </p:nvSpPr>
        <p:spPr bwMode="auto">
          <a:xfrm>
            <a:off x="2484438" y="4437063"/>
            <a:ext cx="2095500" cy="1270000"/>
          </a:xfrm>
          <a:prstGeom prst="roundRect">
            <a:avLst>
              <a:gd name="adj" fmla="val 2475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>
            <a:off x="2514600" y="5054600"/>
            <a:ext cx="20701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397" name="Freeform 5"/>
          <p:cNvSpPr>
            <a:spLocks/>
          </p:cNvSpPr>
          <p:nvPr/>
        </p:nvSpPr>
        <p:spPr bwMode="auto">
          <a:xfrm>
            <a:off x="2806700" y="50292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398" name="Freeform 6"/>
          <p:cNvSpPr>
            <a:spLocks/>
          </p:cNvSpPr>
          <p:nvPr/>
        </p:nvSpPr>
        <p:spPr bwMode="auto">
          <a:xfrm>
            <a:off x="2806700" y="50292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399" name="Arc 7"/>
          <p:cNvSpPr>
            <a:spLocks/>
          </p:cNvSpPr>
          <p:nvPr/>
        </p:nvSpPr>
        <p:spPr bwMode="auto">
          <a:xfrm>
            <a:off x="304800" y="3746500"/>
            <a:ext cx="850900" cy="698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>
            <a:off x="304800" y="4419600"/>
            <a:ext cx="1588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1" name="Arc 9"/>
          <p:cNvSpPr>
            <a:spLocks/>
          </p:cNvSpPr>
          <p:nvPr/>
        </p:nvSpPr>
        <p:spPr bwMode="auto">
          <a:xfrm>
            <a:off x="1206500" y="1638300"/>
            <a:ext cx="901700" cy="730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2108200" y="2324100"/>
            <a:ext cx="1588" cy="400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3" name="Arc 11"/>
          <p:cNvSpPr>
            <a:spLocks/>
          </p:cNvSpPr>
          <p:nvPr/>
        </p:nvSpPr>
        <p:spPr bwMode="auto">
          <a:xfrm>
            <a:off x="647700" y="1930400"/>
            <a:ext cx="1270000" cy="1892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4" name="Arc 12"/>
          <p:cNvSpPr>
            <a:spLocks/>
          </p:cNvSpPr>
          <p:nvPr/>
        </p:nvSpPr>
        <p:spPr bwMode="auto">
          <a:xfrm>
            <a:off x="1231900" y="1638300"/>
            <a:ext cx="850900" cy="749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5" name="Line 13"/>
          <p:cNvSpPr>
            <a:spLocks noChangeShapeType="1"/>
          </p:cNvSpPr>
          <p:nvPr/>
        </p:nvSpPr>
        <p:spPr bwMode="auto">
          <a:xfrm>
            <a:off x="2108200" y="2362200"/>
            <a:ext cx="1588" cy="1905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6" name="Freeform 14"/>
          <p:cNvSpPr>
            <a:spLocks/>
          </p:cNvSpPr>
          <p:nvPr/>
        </p:nvSpPr>
        <p:spPr bwMode="auto">
          <a:xfrm>
            <a:off x="1524000" y="4267200"/>
            <a:ext cx="571500" cy="1181100"/>
          </a:xfrm>
          <a:custGeom>
            <a:avLst/>
            <a:gdLst/>
            <a:ahLst/>
            <a:cxnLst>
              <a:cxn ang="0">
                <a:pos x="360" y="8"/>
              </a:cxn>
              <a:cxn ang="0">
                <a:pos x="360" y="40"/>
              </a:cxn>
              <a:cxn ang="0">
                <a:pos x="360" y="64"/>
              </a:cxn>
              <a:cxn ang="0">
                <a:pos x="360" y="96"/>
              </a:cxn>
              <a:cxn ang="0">
                <a:pos x="352" y="112"/>
              </a:cxn>
              <a:cxn ang="0">
                <a:pos x="344" y="128"/>
              </a:cxn>
              <a:cxn ang="0">
                <a:pos x="344" y="152"/>
              </a:cxn>
              <a:cxn ang="0">
                <a:pos x="312" y="168"/>
              </a:cxn>
              <a:cxn ang="0">
                <a:pos x="296" y="168"/>
              </a:cxn>
              <a:cxn ang="0">
                <a:pos x="272" y="168"/>
              </a:cxn>
              <a:cxn ang="0">
                <a:pos x="264" y="184"/>
              </a:cxn>
              <a:cxn ang="0">
                <a:pos x="248" y="192"/>
              </a:cxn>
              <a:cxn ang="0">
                <a:pos x="240" y="200"/>
              </a:cxn>
              <a:cxn ang="0">
                <a:pos x="224" y="232"/>
              </a:cxn>
              <a:cxn ang="0">
                <a:pos x="216" y="256"/>
              </a:cxn>
              <a:cxn ang="0">
                <a:pos x="208" y="280"/>
              </a:cxn>
              <a:cxn ang="0">
                <a:pos x="200" y="296"/>
              </a:cxn>
              <a:cxn ang="0">
                <a:pos x="184" y="312"/>
              </a:cxn>
              <a:cxn ang="0">
                <a:pos x="168" y="320"/>
              </a:cxn>
              <a:cxn ang="0">
                <a:pos x="152" y="328"/>
              </a:cxn>
              <a:cxn ang="0">
                <a:pos x="128" y="352"/>
              </a:cxn>
              <a:cxn ang="0">
                <a:pos x="120" y="360"/>
              </a:cxn>
              <a:cxn ang="0">
                <a:pos x="96" y="392"/>
              </a:cxn>
              <a:cxn ang="0">
                <a:pos x="88" y="408"/>
              </a:cxn>
              <a:cxn ang="0">
                <a:pos x="80" y="432"/>
              </a:cxn>
              <a:cxn ang="0">
                <a:pos x="72" y="448"/>
              </a:cxn>
              <a:cxn ang="0">
                <a:pos x="48" y="504"/>
              </a:cxn>
              <a:cxn ang="0">
                <a:pos x="40" y="544"/>
              </a:cxn>
              <a:cxn ang="0">
                <a:pos x="32" y="560"/>
              </a:cxn>
              <a:cxn ang="0">
                <a:pos x="24" y="568"/>
              </a:cxn>
              <a:cxn ang="0">
                <a:pos x="24" y="600"/>
              </a:cxn>
              <a:cxn ang="0">
                <a:pos x="8" y="608"/>
              </a:cxn>
              <a:cxn ang="0">
                <a:pos x="0" y="624"/>
              </a:cxn>
              <a:cxn ang="0">
                <a:pos x="0" y="648"/>
              </a:cxn>
              <a:cxn ang="0">
                <a:pos x="0" y="688"/>
              </a:cxn>
              <a:cxn ang="0">
                <a:pos x="0" y="712"/>
              </a:cxn>
              <a:cxn ang="0">
                <a:pos x="8" y="720"/>
              </a:cxn>
            </a:cxnLst>
            <a:rect l="0" t="0" r="r" b="b"/>
            <a:pathLst>
              <a:path w="360" h="744">
                <a:moveTo>
                  <a:pt x="360" y="0"/>
                </a:moveTo>
                <a:lnTo>
                  <a:pt x="360" y="8"/>
                </a:lnTo>
                <a:lnTo>
                  <a:pt x="360" y="24"/>
                </a:lnTo>
                <a:lnTo>
                  <a:pt x="360" y="40"/>
                </a:lnTo>
                <a:lnTo>
                  <a:pt x="360" y="48"/>
                </a:lnTo>
                <a:lnTo>
                  <a:pt x="360" y="64"/>
                </a:lnTo>
                <a:lnTo>
                  <a:pt x="360" y="88"/>
                </a:lnTo>
                <a:lnTo>
                  <a:pt x="360" y="96"/>
                </a:lnTo>
                <a:lnTo>
                  <a:pt x="360" y="112"/>
                </a:lnTo>
                <a:lnTo>
                  <a:pt x="352" y="112"/>
                </a:lnTo>
                <a:lnTo>
                  <a:pt x="352" y="128"/>
                </a:lnTo>
                <a:lnTo>
                  <a:pt x="344" y="128"/>
                </a:lnTo>
                <a:lnTo>
                  <a:pt x="344" y="136"/>
                </a:lnTo>
                <a:lnTo>
                  <a:pt x="344" y="152"/>
                </a:lnTo>
                <a:lnTo>
                  <a:pt x="336" y="152"/>
                </a:lnTo>
                <a:lnTo>
                  <a:pt x="312" y="168"/>
                </a:lnTo>
                <a:lnTo>
                  <a:pt x="304" y="168"/>
                </a:lnTo>
                <a:lnTo>
                  <a:pt x="296" y="168"/>
                </a:lnTo>
                <a:lnTo>
                  <a:pt x="288" y="168"/>
                </a:lnTo>
                <a:lnTo>
                  <a:pt x="272" y="168"/>
                </a:lnTo>
                <a:lnTo>
                  <a:pt x="264" y="168"/>
                </a:lnTo>
                <a:lnTo>
                  <a:pt x="264" y="184"/>
                </a:lnTo>
                <a:lnTo>
                  <a:pt x="256" y="184"/>
                </a:lnTo>
                <a:lnTo>
                  <a:pt x="248" y="192"/>
                </a:lnTo>
                <a:lnTo>
                  <a:pt x="248" y="200"/>
                </a:lnTo>
                <a:lnTo>
                  <a:pt x="240" y="200"/>
                </a:lnTo>
                <a:lnTo>
                  <a:pt x="240" y="232"/>
                </a:lnTo>
                <a:lnTo>
                  <a:pt x="224" y="232"/>
                </a:lnTo>
                <a:lnTo>
                  <a:pt x="224" y="240"/>
                </a:lnTo>
                <a:lnTo>
                  <a:pt x="216" y="256"/>
                </a:lnTo>
                <a:lnTo>
                  <a:pt x="208" y="272"/>
                </a:lnTo>
                <a:lnTo>
                  <a:pt x="208" y="280"/>
                </a:lnTo>
                <a:lnTo>
                  <a:pt x="200" y="280"/>
                </a:lnTo>
                <a:lnTo>
                  <a:pt x="200" y="296"/>
                </a:lnTo>
                <a:lnTo>
                  <a:pt x="184" y="296"/>
                </a:lnTo>
                <a:lnTo>
                  <a:pt x="184" y="312"/>
                </a:lnTo>
                <a:lnTo>
                  <a:pt x="176" y="312"/>
                </a:lnTo>
                <a:lnTo>
                  <a:pt x="168" y="320"/>
                </a:lnTo>
                <a:lnTo>
                  <a:pt x="160" y="320"/>
                </a:lnTo>
                <a:lnTo>
                  <a:pt x="152" y="328"/>
                </a:lnTo>
                <a:lnTo>
                  <a:pt x="136" y="328"/>
                </a:lnTo>
                <a:lnTo>
                  <a:pt x="128" y="352"/>
                </a:lnTo>
                <a:lnTo>
                  <a:pt x="120" y="352"/>
                </a:lnTo>
                <a:lnTo>
                  <a:pt x="120" y="360"/>
                </a:lnTo>
                <a:lnTo>
                  <a:pt x="112" y="360"/>
                </a:lnTo>
                <a:lnTo>
                  <a:pt x="96" y="392"/>
                </a:lnTo>
                <a:lnTo>
                  <a:pt x="96" y="400"/>
                </a:lnTo>
                <a:lnTo>
                  <a:pt x="88" y="408"/>
                </a:lnTo>
                <a:lnTo>
                  <a:pt x="80" y="408"/>
                </a:lnTo>
                <a:lnTo>
                  <a:pt x="80" y="432"/>
                </a:lnTo>
                <a:lnTo>
                  <a:pt x="72" y="440"/>
                </a:lnTo>
                <a:lnTo>
                  <a:pt x="72" y="448"/>
                </a:lnTo>
                <a:lnTo>
                  <a:pt x="48" y="488"/>
                </a:lnTo>
                <a:lnTo>
                  <a:pt x="48" y="504"/>
                </a:lnTo>
                <a:lnTo>
                  <a:pt x="40" y="520"/>
                </a:lnTo>
                <a:lnTo>
                  <a:pt x="40" y="544"/>
                </a:lnTo>
                <a:lnTo>
                  <a:pt x="32" y="544"/>
                </a:lnTo>
                <a:lnTo>
                  <a:pt x="32" y="560"/>
                </a:lnTo>
                <a:lnTo>
                  <a:pt x="32" y="568"/>
                </a:lnTo>
                <a:lnTo>
                  <a:pt x="24" y="568"/>
                </a:lnTo>
                <a:lnTo>
                  <a:pt x="24" y="584"/>
                </a:lnTo>
                <a:lnTo>
                  <a:pt x="24" y="600"/>
                </a:lnTo>
                <a:lnTo>
                  <a:pt x="8" y="600"/>
                </a:lnTo>
                <a:lnTo>
                  <a:pt x="8" y="608"/>
                </a:lnTo>
                <a:lnTo>
                  <a:pt x="8" y="624"/>
                </a:lnTo>
                <a:lnTo>
                  <a:pt x="0" y="624"/>
                </a:lnTo>
                <a:lnTo>
                  <a:pt x="0" y="632"/>
                </a:lnTo>
                <a:lnTo>
                  <a:pt x="0" y="648"/>
                </a:lnTo>
                <a:lnTo>
                  <a:pt x="0" y="664"/>
                </a:lnTo>
                <a:lnTo>
                  <a:pt x="0" y="688"/>
                </a:lnTo>
                <a:lnTo>
                  <a:pt x="0" y="704"/>
                </a:lnTo>
                <a:lnTo>
                  <a:pt x="0" y="712"/>
                </a:lnTo>
                <a:lnTo>
                  <a:pt x="0" y="720"/>
                </a:lnTo>
                <a:lnTo>
                  <a:pt x="8" y="720"/>
                </a:lnTo>
                <a:lnTo>
                  <a:pt x="8" y="744"/>
                </a:lnTo>
              </a:path>
            </a:pathLst>
          </a:custGeom>
          <a:noFill/>
          <a:ln w="88900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7" name="Freeform 15"/>
          <p:cNvSpPr>
            <a:spLocks/>
          </p:cNvSpPr>
          <p:nvPr/>
        </p:nvSpPr>
        <p:spPr bwMode="auto">
          <a:xfrm>
            <a:off x="3505200" y="4521200"/>
            <a:ext cx="965200" cy="520700"/>
          </a:xfrm>
          <a:custGeom>
            <a:avLst/>
            <a:gdLst/>
            <a:ahLst/>
            <a:cxnLst>
              <a:cxn ang="0">
                <a:pos x="0" y="328"/>
              </a:cxn>
              <a:cxn ang="0">
                <a:pos x="272" y="0"/>
              </a:cxn>
              <a:cxn ang="0">
                <a:pos x="608" y="328"/>
              </a:cxn>
              <a:cxn ang="0">
                <a:pos x="0" y="328"/>
              </a:cxn>
            </a:cxnLst>
            <a:rect l="0" t="0" r="r" b="b"/>
            <a:pathLst>
              <a:path w="608" h="328">
                <a:moveTo>
                  <a:pt x="0" y="328"/>
                </a:moveTo>
                <a:lnTo>
                  <a:pt x="272" y="0"/>
                </a:lnTo>
                <a:lnTo>
                  <a:pt x="608" y="328"/>
                </a:lnTo>
                <a:lnTo>
                  <a:pt x="0" y="328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8" name="Rectangle 16"/>
          <p:cNvSpPr>
            <a:spLocks noChangeArrowheads="1"/>
          </p:cNvSpPr>
          <p:nvPr/>
        </p:nvSpPr>
        <p:spPr bwMode="auto">
          <a:xfrm>
            <a:off x="6781800" y="3746500"/>
            <a:ext cx="584200" cy="190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09" name="Freeform 17"/>
          <p:cNvSpPr>
            <a:spLocks/>
          </p:cNvSpPr>
          <p:nvPr/>
        </p:nvSpPr>
        <p:spPr bwMode="auto">
          <a:xfrm>
            <a:off x="7354888" y="3810000"/>
            <a:ext cx="673100" cy="6350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8"/>
              </a:cxn>
              <a:cxn ang="0">
                <a:pos x="56" y="16"/>
              </a:cxn>
              <a:cxn ang="0">
                <a:pos x="64" y="32"/>
              </a:cxn>
              <a:cxn ang="0">
                <a:pos x="80" y="48"/>
              </a:cxn>
              <a:cxn ang="0">
                <a:pos x="88" y="56"/>
              </a:cxn>
              <a:cxn ang="0">
                <a:pos x="96" y="64"/>
              </a:cxn>
              <a:cxn ang="0">
                <a:pos x="112" y="64"/>
              </a:cxn>
              <a:cxn ang="0">
                <a:pos x="112" y="88"/>
              </a:cxn>
              <a:cxn ang="0">
                <a:pos x="112" y="104"/>
              </a:cxn>
              <a:cxn ang="0">
                <a:pos x="112" y="120"/>
              </a:cxn>
              <a:cxn ang="0">
                <a:pos x="112" y="144"/>
              </a:cxn>
              <a:cxn ang="0">
                <a:pos x="112" y="168"/>
              </a:cxn>
              <a:cxn ang="0">
                <a:pos x="120" y="184"/>
              </a:cxn>
              <a:cxn ang="0">
                <a:pos x="136" y="184"/>
              </a:cxn>
              <a:cxn ang="0">
                <a:pos x="152" y="184"/>
              </a:cxn>
              <a:cxn ang="0">
                <a:pos x="168" y="184"/>
              </a:cxn>
              <a:cxn ang="0">
                <a:pos x="176" y="200"/>
              </a:cxn>
              <a:cxn ang="0">
                <a:pos x="184" y="208"/>
              </a:cxn>
              <a:cxn ang="0">
                <a:pos x="184" y="224"/>
              </a:cxn>
              <a:cxn ang="0">
                <a:pos x="192" y="248"/>
              </a:cxn>
              <a:cxn ang="0">
                <a:pos x="192" y="264"/>
              </a:cxn>
              <a:cxn ang="0">
                <a:pos x="200" y="280"/>
              </a:cxn>
              <a:cxn ang="0">
                <a:pos x="224" y="280"/>
              </a:cxn>
              <a:cxn ang="0">
                <a:pos x="232" y="288"/>
              </a:cxn>
              <a:cxn ang="0">
                <a:pos x="264" y="312"/>
              </a:cxn>
              <a:cxn ang="0">
                <a:pos x="280" y="312"/>
              </a:cxn>
              <a:cxn ang="0">
                <a:pos x="296" y="312"/>
              </a:cxn>
              <a:cxn ang="0">
                <a:pos x="312" y="312"/>
              </a:cxn>
              <a:cxn ang="0">
                <a:pos x="320" y="320"/>
              </a:cxn>
              <a:cxn ang="0">
                <a:pos x="328" y="328"/>
              </a:cxn>
              <a:cxn ang="0">
                <a:pos x="336" y="344"/>
              </a:cxn>
              <a:cxn ang="0">
                <a:pos x="344" y="360"/>
              </a:cxn>
              <a:cxn ang="0">
                <a:pos x="352" y="368"/>
              </a:cxn>
              <a:cxn ang="0">
                <a:pos x="368" y="384"/>
              </a:cxn>
              <a:cxn ang="0">
                <a:pos x="376" y="392"/>
              </a:cxn>
              <a:cxn ang="0">
                <a:pos x="392" y="400"/>
              </a:cxn>
              <a:cxn ang="0">
                <a:pos x="408" y="400"/>
              </a:cxn>
              <a:cxn ang="0">
                <a:pos x="424" y="400"/>
              </a:cxn>
            </a:cxnLst>
            <a:rect l="0" t="0" r="r" b="b"/>
            <a:pathLst>
              <a:path w="424" h="400">
                <a:moveTo>
                  <a:pt x="0" y="0"/>
                </a:moveTo>
                <a:lnTo>
                  <a:pt x="24" y="0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56" y="16"/>
                </a:lnTo>
                <a:lnTo>
                  <a:pt x="56" y="32"/>
                </a:lnTo>
                <a:lnTo>
                  <a:pt x="64" y="32"/>
                </a:lnTo>
                <a:lnTo>
                  <a:pt x="64" y="48"/>
                </a:lnTo>
                <a:lnTo>
                  <a:pt x="80" y="48"/>
                </a:lnTo>
                <a:lnTo>
                  <a:pt x="80" y="56"/>
                </a:lnTo>
                <a:lnTo>
                  <a:pt x="88" y="56"/>
                </a:lnTo>
                <a:lnTo>
                  <a:pt x="88" y="64"/>
                </a:lnTo>
                <a:lnTo>
                  <a:pt x="96" y="64"/>
                </a:lnTo>
                <a:lnTo>
                  <a:pt x="104" y="64"/>
                </a:lnTo>
                <a:lnTo>
                  <a:pt x="112" y="64"/>
                </a:lnTo>
                <a:lnTo>
                  <a:pt x="112" y="72"/>
                </a:lnTo>
                <a:lnTo>
                  <a:pt x="112" y="88"/>
                </a:lnTo>
                <a:lnTo>
                  <a:pt x="112" y="96"/>
                </a:lnTo>
                <a:lnTo>
                  <a:pt x="112" y="104"/>
                </a:lnTo>
                <a:lnTo>
                  <a:pt x="112" y="112"/>
                </a:lnTo>
                <a:lnTo>
                  <a:pt x="112" y="120"/>
                </a:lnTo>
                <a:lnTo>
                  <a:pt x="112" y="128"/>
                </a:lnTo>
                <a:lnTo>
                  <a:pt x="112" y="144"/>
                </a:lnTo>
                <a:lnTo>
                  <a:pt x="112" y="160"/>
                </a:lnTo>
                <a:lnTo>
                  <a:pt x="112" y="168"/>
                </a:lnTo>
                <a:lnTo>
                  <a:pt x="120" y="176"/>
                </a:lnTo>
                <a:lnTo>
                  <a:pt x="120" y="184"/>
                </a:lnTo>
                <a:lnTo>
                  <a:pt x="128" y="184"/>
                </a:lnTo>
                <a:lnTo>
                  <a:pt x="136" y="184"/>
                </a:lnTo>
                <a:lnTo>
                  <a:pt x="144" y="184"/>
                </a:lnTo>
                <a:lnTo>
                  <a:pt x="152" y="184"/>
                </a:lnTo>
                <a:lnTo>
                  <a:pt x="160" y="184"/>
                </a:lnTo>
                <a:lnTo>
                  <a:pt x="168" y="184"/>
                </a:lnTo>
                <a:lnTo>
                  <a:pt x="176" y="184"/>
                </a:lnTo>
                <a:lnTo>
                  <a:pt x="176" y="200"/>
                </a:lnTo>
                <a:lnTo>
                  <a:pt x="184" y="200"/>
                </a:lnTo>
                <a:lnTo>
                  <a:pt x="184" y="208"/>
                </a:lnTo>
                <a:lnTo>
                  <a:pt x="184" y="216"/>
                </a:lnTo>
                <a:lnTo>
                  <a:pt x="184" y="224"/>
                </a:lnTo>
                <a:lnTo>
                  <a:pt x="192" y="232"/>
                </a:lnTo>
                <a:lnTo>
                  <a:pt x="192" y="248"/>
                </a:lnTo>
                <a:lnTo>
                  <a:pt x="192" y="256"/>
                </a:lnTo>
                <a:lnTo>
                  <a:pt x="192" y="264"/>
                </a:lnTo>
                <a:lnTo>
                  <a:pt x="200" y="272"/>
                </a:lnTo>
                <a:lnTo>
                  <a:pt x="200" y="280"/>
                </a:lnTo>
                <a:lnTo>
                  <a:pt x="208" y="280"/>
                </a:lnTo>
                <a:lnTo>
                  <a:pt x="224" y="280"/>
                </a:lnTo>
                <a:lnTo>
                  <a:pt x="224" y="288"/>
                </a:lnTo>
                <a:lnTo>
                  <a:pt x="232" y="288"/>
                </a:lnTo>
                <a:lnTo>
                  <a:pt x="248" y="312"/>
                </a:lnTo>
                <a:lnTo>
                  <a:pt x="264" y="312"/>
                </a:lnTo>
                <a:lnTo>
                  <a:pt x="272" y="312"/>
                </a:lnTo>
                <a:lnTo>
                  <a:pt x="280" y="312"/>
                </a:lnTo>
                <a:lnTo>
                  <a:pt x="288" y="312"/>
                </a:lnTo>
                <a:lnTo>
                  <a:pt x="296" y="312"/>
                </a:lnTo>
                <a:lnTo>
                  <a:pt x="304" y="312"/>
                </a:lnTo>
                <a:lnTo>
                  <a:pt x="312" y="312"/>
                </a:lnTo>
                <a:lnTo>
                  <a:pt x="320" y="312"/>
                </a:lnTo>
                <a:lnTo>
                  <a:pt x="320" y="320"/>
                </a:lnTo>
                <a:lnTo>
                  <a:pt x="328" y="320"/>
                </a:lnTo>
                <a:lnTo>
                  <a:pt x="328" y="328"/>
                </a:lnTo>
                <a:lnTo>
                  <a:pt x="336" y="336"/>
                </a:lnTo>
                <a:lnTo>
                  <a:pt x="336" y="344"/>
                </a:lnTo>
                <a:lnTo>
                  <a:pt x="344" y="344"/>
                </a:lnTo>
                <a:lnTo>
                  <a:pt x="344" y="360"/>
                </a:lnTo>
                <a:lnTo>
                  <a:pt x="344" y="368"/>
                </a:lnTo>
                <a:lnTo>
                  <a:pt x="352" y="368"/>
                </a:lnTo>
                <a:lnTo>
                  <a:pt x="368" y="368"/>
                </a:lnTo>
                <a:lnTo>
                  <a:pt x="368" y="384"/>
                </a:lnTo>
                <a:lnTo>
                  <a:pt x="376" y="384"/>
                </a:lnTo>
                <a:lnTo>
                  <a:pt x="376" y="392"/>
                </a:lnTo>
                <a:lnTo>
                  <a:pt x="384" y="400"/>
                </a:lnTo>
                <a:lnTo>
                  <a:pt x="392" y="400"/>
                </a:lnTo>
                <a:lnTo>
                  <a:pt x="400" y="400"/>
                </a:lnTo>
                <a:lnTo>
                  <a:pt x="408" y="400"/>
                </a:lnTo>
                <a:lnTo>
                  <a:pt x="416" y="400"/>
                </a:lnTo>
                <a:lnTo>
                  <a:pt x="424" y="40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0" name="AutoShape 18"/>
          <p:cNvSpPr>
            <a:spLocks noChangeArrowheads="1"/>
          </p:cNvSpPr>
          <p:nvPr/>
        </p:nvSpPr>
        <p:spPr bwMode="auto">
          <a:xfrm>
            <a:off x="7019925" y="4413250"/>
            <a:ext cx="2095500" cy="1270000"/>
          </a:xfrm>
          <a:prstGeom prst="roundRect">
            <a:avLst>
              <a:gd name="adj" fmla="val 2475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1" name="Line 19"/>
          <p:cNvSpPr>
            <a:spLocks noChangeShapeType="1"/>
          </p:cNvSpPr>
          <p:nvPr/>
        </p:nvSpPr>
        <p:spPr bwMode="auto">
          <a:xfrm>
            <a:off x="6896100" y="5029200"/>
            <a:ext cx="20701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2" name="Freeform 20"/>
          <p:cNvSpPr>
            <a:spLocks/>
          </p:cNvSpPr>
          <p:nvPr/>
        </p:nvSpPr>
        <p:spPr bwMode="auto">
          <a:xfrm>
            <a:off x="7200900" y="50419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3" name="Freeform 21"/>
          <p:cNvSpPr>
            <a:spLocks/>
          </p:cNvSpPr>
          <p:nvPr/>
        </p:nvSpPr>
        <p:spPr bwMode="auto">
          <a:xfrm>
            <a:off x="7200900" y="5041900"/>
            <a:ext cx="723900" cy="533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08" y="336"/>
              </a:cxn>
              <a:cxn ang="0">
                <a:pos x="456" y="0"/>
              </a:cxn>
              <a:cxn ang="0">
                <a:pos x="0" y="0"/>
              </a:cxn>
            </a:cxnLst>
            <a:rect l="0" t="0" r="r" b="b"/>
            <a:pathLst>
              <a:path w="456" h="336">
                <a:moveTo>
                  <a:pt x="0" y="16"/>
                </a:moveTo>
                <a:lnTo>
                  <a:pt x="208" y="336"/>
                </a:lnTo>
                <a:lnTo>
                  <a:pt x="45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4" name="Arc 22"/>
          <p:cNvSpPr>
            <a:spLocks/>
          </p:cNvSpPr>
          <p:nvPr/>
        </p:nvSpPr>
        <p:spPr bwMode="auto">
          <a:xfrm>
            <a:off x="4876800" y="3721100"/>
            <a:ext cx="850900" cy="698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5" name="Line 23"/>
          <p:cNvSpPr>
            <a:spLocks noChangeShapeType="1"/>
          </p:cNvSpPr>
          <p:nvPr/>
        </p:nvSpPr>
        <p:spPr bwMode="auto">
          <a:xfrm>
            <a:off x="4876800" y="4394200"/>
            <a:ext cx="1588" cy="193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6" name="Arc 24"/>
          <p:cNvSpPr>
            <a:spLocks/>
          </p:cNvSpPr>
          <p:nvPr/>
        </p:nvSpPr>
        <p:spPr bwMode="auto">
          <a:xfrm>
            <a:off x="5778500" y="1612900"/>
            <a:ext cx="901700" cy="7302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46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76" y="0"/>
                  <a:pt x="21525" y="9588"/>
                  <a:pt x="21599" y="21465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7" name="Line 25"/>
          <p:cNvSpPr>
            <a:spLocks noChangeShapeType="1"/>
          </p:cNvSpPr>
          <p:nvPr/>
        </p:nvSpPr>
        <p:spPr bwMode="auto">
          <a:xfrm>
            <a:off x="6680200" y="2298700"/>
            <a:ext cx="1588" cy="410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8" name="Arc 26"/>
          <p:cNvSpPr>
            <a:spLocks/>
          </p:cNvSpPr>
          <p:nvPr/>
        </p:nvSpPr>
        <p:spPr bwMode="auto">
          <a:xfrm>
            <a:off x="5219700" y="1905000"/>
            <a:ext cx="1270000" cy="1892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19" name="Arc 27"/>
          <p:cNvSpPr>
            <a:spLocks/>
          </p:cNvSpPr>
          <p:nvPr/>
        </p:nvSpPr>
        <p:spPr bwMode="auto">
          <a:xfrm>
            <a:off x="5803900" y="1612900"/>
            <a:ext cx="850900" cy="749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6680200" y="2336800"/>
            <a:ext cx="1588" cy="19050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21" name="Freeform 29"/>
          <p:cNvSpPr>
            <a:spLocks/>
          </p:cNvSpPr>
          <p:nvPr/>
        </p:nvSpPr>
        <p:spPr bwMode="auto">
          <a:xfrm>
            <a:off x="6096000" y="4191000"/>
            <a:ext cx="571500" cy="1181100"/>
          </a:xfrm>
          <a:custGeom>
            <a:avLst/>
            <a:gdLst/>
            <a:ahLst/>
            <a:cxnLst>
              <a:cxn ang="0">
                <a:pos x="360" y="8"/>
              </a:cxn>
              <a:cxn ang="0">
                <a:pos x="360" y="40"/>
              </a:cxn>
              <a:cxn ang="0">
                <a:pos x="360" y="64"/>
              </a:cxn>
              <a:cxn ang="0">
                <a:pos x="360" y="96"/>
              </a:cxn>
              <a:cxn ang="0">
                <a:pos x="352" y="112"/>
              </a:cxn>
              <a:cxn ang="0">
                <a:pos x="344" y="128"/>
              </a:cxn>
              <a:cxn ang="0">
                <a:pos x="344" y="152"/>
              </a:cxn>
              <a:cxn ang="0">
                <a:pos x="312" y="168"/>
              </a:cxn>
              <a:cxn ang="0">
                <a:pos x="296" y="168"/>
              </a:cxn>
              <a:cxn ang="0">
                <a:pos x="272" y="168"/>
              </a:cxn>
              <a:cxn ang="0">
                <a:pos x="264" y="184"/>
              </a:cxn>
              <a:cxn ang="0">
                <a:pos x="248" y="192"/>
              </a:cxn>
              <a:cxn ang="0">
                <a:pos x="240" y="200"/>
              </a:cxn>
              <a:cxn ang="0">
                <a:pos x="224" y="232"/>
              </a:cxn>
              <a:cxn ang="0">
                <a:pos x="216" y="256"/>
              </a:cxn>
              <a:cxn ang="0">
                <a:pos x="208" y="280"/>
              </a:cxn>
              <a:cxn ang="0">
                <a:pos x="200" y="296"/>
              </a:cxn>
              <a:cxn ang="0">
                <a:pos x="184" y="312"/>
              </a:cxn>
              <a:cxn ang="0">
                <a:pos x="168" y="320"/>
              </a:cxn>
              <a:cxn ang="0">
                <a:pos x="152" y="328"/>
              </a:cxn>
              <a:cxn ang="0">
                <a:pos x="128" y="352"/>
              </a:cxn>
              <a:cxn ang="0">
                <a:pos x="120" y="360"/>
              </a:cxn>
              <a:cxn ang="0">
                <a:pos x="96" y="392"/>
              </a:cxn>
              <a:cxn ang="0">
                <a:pos x="88" y="408"/>
              </a:cxn>
              <a:cxn ang="0">
                <a:pos x="80" y="432"/>
              </a:cxn>
              <a:cxn ang="0">
                <a:pos x="72" y="448"/>
              </a:cxn>
              <a:cxn ang="0">
                <a:pos x="48" y="504"/>
              </a:cxn>
              <a:cxn ang="0">
                <a:pos x="40" y="544"/>
              </a:cxn>
              <a:cxn ang="0">
                <a:pos x="32" y="560"/>
              </a:cxn>
              <a:cxn ang="0">
                <a:pos x="24" y="568"/>
              </a:cxn>
              <a:cxn ang="0">
                <a:pos x="24" y="600"/>
              </a:cxn>
              <a:cxn ang="0">
                <a:pos x="8" y="608"/>
              </a:cxn>
              <a:cxn ang="0">
                <a:pos x="0" y="624"/>
              </a:cxn>
              <a:cxn ang="0">
                <a:pos x="0" y="648"/>
              </a:cxn>
              <a:cxn ang="0">
                <a:pos x="0" y="688"/>
              </a:cxn>
              <a:cxn ang="0">
                <a:pos x="0" y="712"/>
              </a:cxn>
              <a:cxn ang="0">
                <a:pos x="8" y="720"/>
              </a:cxn>
            </a:cxnLst>
            <a:rect l="0" t="0" r="r" b="b"/>
            <a:pathLst>
              <a:path w="360" h="744">
                <a:moveTo>
                  <a:pt x="360" y="0"/>
                </a:moveTo>
                <a:lnTo>
                  <a:pt x="360" y="8"/>
                </a:lnTo>
                <a:lnTo>
                  <a:pt x="360" y="24"/>
                </a:lnTo>
                <a:lnTo>
                  <a:pt x="360" y="40"/>
                </a:lnTo>
                <a:lnTo>
                  <a:pt x="360" y="48"/>
                </a:lnTo>
                <a:lnTo>
                  <a:pt x="360" y="64"/>
                </a:lnTo>
                <a:lnTo>
                  <a:pt x="360" y="88"/>
                </a:lnTo>
                <a:lnTo>
                  <a:pt x="360" y="96"/>
                </a:lnTo>
                <a:lnTo>
                  <a:pt x="360" y="112"/>
                </a:lnTo>
                <a:lnTo>
                  <a:pt x="352" y="112"/>
                </a:lnTo>
                <a:lnTo>
                  <a:pt x="352" y="128"/>
                </a:lnTo>
                <a:lnTo>
                  <a:pt x="344" y="128"/>
                </a:lnTo>
                <a:lnTo>
                  <a:pt x="344" y="136"/>
                </a:lnTo>
                <a:lnTo>
                  <a:pt x="344" y="152"/>
                </a:lnTo>
                <a:lnTo>
                  <a:pt x="336" y="152"/>
                </a:lnTo>
                <a:lnTo>
                  <a:pt x="312" y="168"/>
                </a:lnTo>
                <a:lnTo>
                  <a:pt x="304" y="168"/>
                </a:lnTo>
                <a:lnTo>
                  <a:pt x="296" y="168"/>
                </a:lnTo>
                <a:lnTo>
                  <a:pt x="288" y="168"/>
                </a:lnTo>
                <a:lnTo>
                  <a:pt x="272" y="168"/>
                </a:lnTo>
                <a:lnTo>
                  <a:pt x="264" y="168"/>
                </a:lnTo>
                <a:lnTo>
                  <a:pt x="264" y="184"/>
                </a:lnTo>
                <a:lnTo>
                  <a:pt x="256" y="184"/>
                </a:lnTo>
                <a:lnTo>
                  <a:pt x="248" y="192"/>
                </a:lnTo>
                <a:lnTo>
                  <a:pt x="248" y="200"/>
                </a:lnTo>
                <a:lnTo>
                  <a:pt x="240" y="200"/>
                </a:lnTo>
                <a:lnTo>
                  <a:pt x="240" y="232"/>
                </a:lnTo>
                <a:lnTo>
                  <a:pt x="224" y="232"/>
                </a:lnTo>
                <a:lnTo>
                  <a:pt x="224" y="240"/>
                </a:lnTo>
                <a:lnTo>
                  <a:pt x="216" y="256"/>
                </a:lnTo>
                <a:lnTo>
                  <a:pt x="208" y="272"/>
                </a:lnTo>
                <a:lnTo>
                  <a:pt x="208" y="280"/>
                </a:lnTo>
                <a:lnTo>
                  <a:pt x="200" y="280"/>
                </a:lnTo>
                <a:lnTo>
                  <a:pt x="200" y="296"/>
                </a:lnTo>
                <a:lnTo>
                  <a:pt x="184" y="296"/>
                </a:lnTo>
                <a:lnTo>
                  <a:pt x="184" y="312"/>
                </a:lnTo>
                <a:lnTo>
                  <a:pt x="176" y="312"/>
                </a:lnTo>
                <a:lnTo>
                  <a:pt x="168" y="320"/>
                </a:lnTo>
                <a:lnTo>
                  <a:pt x="160" y="320"/>
                </a:lnTo>
                <a:lnTo>
                  <a:pt x="152" y="328"/>
                </a:lnTo>
                <a:lnTo>
                  <a:pt x="136" y="328"/>
                </a:lnTo>
                <a:lnTo>
                  <a:pt x="128" y="352"/>
                </a:lnTo>
                <a:lnTo>
                  <a:pt x="120" y="352"/>
                </a:lnTo>
                <a:lnTo>
                  <a:pt x="120" y="360"/>
                </a:lnTo>
                <a:lnTo>
                  <a:pt x="112" y="360"/>
                </a:lnTo>
                <a:lnTo>
                  <a:pt x="96" y="392"/>
                </a:lnTo>
                <a:lnTo>
                  <a:pt x="96" y="400"/>
                </a:lnTo>
                <a:lnTo>
                  <a:pt x="88" y="408"/>
                </a:lnTo>
                <a:lnTo>
                  <a:pt x="80" y="408"/>
                </a:lnTo>
                <a:lnTo>
                  <a:pt x="80" y="432"/>
                </a:lnTo>
                <a:lnTo>
                  <a:pt x="72" y="440"/>
                </a:lnTo>
                <a:lnTo>
                  <a:pt x="72" y="448"/>
                </a:lnTo>
                <a:lnTo>
                  <a:pt x="48" y="488"/>
                </a:lnTo>
                <a:lnTo>
                  <a:pt x="48" y="504"/>
                </a:lnTo>
                <a:lnTo>
                  <a:pt x="40" y="520"/>
                </a:lnTo>
                <a:lnTo>
                  <a:pt x="40" y="544"/>
                </a:lnTo>
                <a:lnTo>
                  <a:pt x="32" y="544"/>
                </a:lnTo>
                <a:lnTo>
                  <a:pt x="32" y="560"/>
                </a:lnTo>
                <a:lnTo>
                  <a:pt x="32" y="568"/>
                </a:lnTo>
                <a:lnTo>
                  <a:pt x="24" y="568"/>
                </a:lnTo>
                <a:lnTo>
                  <a:pt x="24" y="584"/>
                </a:lnTo>
                <a:lnTo>
                  <a:pt x="24" y="600"/>
                </a:lnTo>
                <a:lnTo>
                  <a:pt x="8" y="600"/>
                </a:lnTo>
                <a:lnTo>
                  <a:pt x="8" y="608"/>
                </a:lnTo>
                <a:lnTo>
                  <a:pt x="8" y="624"/>
                </a:lnTo>
                <a:lnTo>
                  <a:pt x="0" y="624"/>
                </a:lnTo>
                <a:lnTo>
                  <a:pt x="0" y="632"/>
                </a:lnTo>
                <a:lnTo>
                  <a:pt x="0" y="648"/>
                </a:lnTo>
                <a:lnTo>
                  <a:pt x="0" y="664"/>
                </a:lnTo>
                <a:lnTo>
                  <a:pt x="0" y="688"/>
                </a:lnTo>
                <a:lnTo>
                  <a:pt x="0" y="704"/>
                </a:lnTo>
                <a:lnTo>
                  <a:pt x="0" y="712"/>
                </a:lnTo>
                <a:lnTo>
                  <a:pt x="0" y="720"/>
                </a:lnTo>
                <a:lnTo>
                  <a:pt x="8" y="720"/>
                </a:lnTo>
                <a:lnTo>
                  <a:pt x="8" y="744"/>
                </a:lnTo>
              </a:path>
            </a:pathLst>
          </a:custGeom>
          <a:noFill/>
          <a:ln w="88900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22" name="Rectangle 30"/>
          <p:cNvSpPr>
            <a:spLocks noChangeArrowheads="1"/>
          </p:cNvSpPr>
          <p:nvPr/>
        </p:nvSpPr>
        <p:spPr bwMode="auto">
          <a:xfrm>
            <a:off x="2112963" y="168275"/>
            <a:ext cx="4805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1"/>
                </a:solidFill>
              </a:rPr>
              <a:t>IDENTIFICACION SHUNT  TIPO3</a:t>
            </a:r>
            <a:endParaRPr lang="it-IT" sz="2400">
              <a:solidFill>
                <a:schemeClr val="tx1"/>
              </a:solidFill>
            </a:endParaRPr>
          </a:p>
        </p:txBody>
      </p:sp>
      <p:grpSp>
        <p:nvGrpSpPr>
          <p:cNvPr id="699423" name="Group 31"/>
          <p:cNvGrpSpPr>
            <a:grpSpLocks/>
          </p:cNvGrpSpPr>
          <p:nvPr/>
        </p:nvGrpSpPr>
        <p:grpSpPr bwMode="auto">
          <a:xfrm>
            <a:off x="5302250" y="4483100"/>
            <a:ext cx="1149350" cy="495300"/>
            <a:chOff x="3304" y="2824"/>
            <a:chExt cx="724" cy="312"/>
          </a:xfrm>
        </p:grpSpPr>
        <p:sp>
          <p:nvSpPr>
            <p:cNvPr id="699424" name="Rectangle 32"/>
            <p:cNvSpPr>
              <a:spLocks noChangeArrowheads="1"/>
            </p:cNvSpPr>
            <p:nvPr/>
          </p:nvSpPr>
          <p:spPr bwMode="auto">
            <a:xfrm>
              <a:off x="3304" y="2892"/>
              <a:ext cx="56" cy="22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9425" name="Freeform 33"/>
            <p:cNvSpPr>
              <a:spLocks/>
            </p:cNvSpPr>
            <p:nvPr/>
          </p:nvSpPr>
          <p:spPr bwMode="auto">
            <a:xfrm>
              <a:off x="3388" y="2824"/>
              <a:ext cx="640" cy="29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264"/>
                </a:cxn>
                <a:cxn ang="0">
                  <a:pos x="104" y="296"/>
                </a:cxn>
                <a:cxn ang="0">
                  <a:pos x="408" y="296"/>
                </a:cxn>
                <a:cxn ang="0">
                  <a:pos x="408" y="104"/>
                </a:cxn>
                <a:cxn ang="0">
                  <a:pos x="400" y="80"/>
                </a:cxn>
                <a:cxn ang="0">
                  <a:pos x="632" y="80"/>
                </a:cxn>
                <a:cxn ang="0">
                  <a:pos x="640" y="64"/>
                </a:cxn>
                <a:cxn ang="0">
                  <a:pos x="640" y="32"/>
                </a:cxn>
                <a:cxn ang="0">
                  <a:pos x="632" y="16"/>
                </a:cxn>
                <a:cxn ang="0">
                  <a:pos x="192" y="0"/>
                </a:cxn>
                <a:cxn ang="0">
                  <a:pos x="32" y="56"/>
                </a:cxn>
                <a:cxn ang="0">
                  <a:pos x="0" y="72"/>
                </a:cxn>
              </a:cxnLst>
              <a:rect l="0" t="0" r="r" b="b"/>
              <a:pathLst>
                <a:path w="640" h="296">
                  <a:moveTo>
                    <a:pt x="0" y="72"/>
                  </a:moveTo>
                  <a:lnTo>
                    <a:pt x="0" y="264"/>
                  </a:lnTo>
                  <a:lnTo>
                    <a:pt x="104" y="296"/>
                  </a:lnTo>
                  <a:lnTo>
                    <a:pt x="408" y="296"/>
                  </a:lnTo>
                  <a:lnTo>
                    <a:pt x="408" y="104"/>
                  </a:lnTo>
                  <a:lnTo>
                    <a:pt x="400" y="80"/>
                  </a:lnTo>
                  <a:lnTo>
                    <a:pt x="632" y="80"/>
                  </a:lnTo>
                  <a:lnTo>
                    <a:pt x="640" y="64"/>
                  </a:lnTo>
                  <a:lnTo>
                    <a:pt x="640" y="32"/>
                  </a:lnTo>
                  <a:lnTo>
                    <a:pt x="632" y="16"/>
                  </a:lnTo>
                  <a:lnTo>
                    <a:pt x="192" y="0"/>
                  </a:lnTo>
                  <a:lnTo>
                    <a:pt x="32" y="5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9426" name="Freeform 34"/>
            <p:cNvSpPr>
              <a:spLocks/>
            </p:cNvSpPr>
            <p:nvPr/>
          </p:nvSpPr>
          <p:spPr bwMode="auto">
            <a:xfrm>
              <a:off x="3644" y="3024"/>
              <a:ext cx="208" cy="5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92" y="0"/>
                </a:cxn>
                <a:cxn ang="0">
                  <a:pos x="208" y="16"/>
                </a:cxn>
                <a:cxn ang="0">
                  <a:pos x="208" y="40"/>
                </a:cxn>
                <a:cxn ang="0">
                  <a:pos x="192" y="56"/>
                </a:cxn>
                <a:cxn ang="0">
                  <a:pos x="168" y="56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64" y="0"/>
                </a:cxn>
              </a:cxnLst>
              <a:rect l="0" t="0" r="r" b="b"/>
              <a:pathLst>
                <a:path w="208" h="56">
                  <a:moveTo>
                    <a:pt x="64" y="0"/>
                  </a:moveTo>
                  <a:lnTo>
                    <a:pt x="192" y="0"/>
                  </a:lnTo>
                  <a:lnTo>
                    <a:pt x="208" y="16"/>
                  </a:lnTo>
                  <a:lnTo>
                    <a:pt x="208" y="40"/>
                  </a:lnTo>
                  <a:lnTo>
                    <a:pt x="192" y="56"/>
                  </a:lnTo>
                  <a:lnTo>
                    <a:pt x="168" y="56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9427" name="Freeform 35"/>
            <p:cNvSpPr>
              <a:spLocks/>
            </p:cNvSpPr>
            <p:nvPr/>
          </p:nvSpPr>
          <p:spPr bwMode="auto">
            <a:xfrm>
              <a:off x="3652" y="3080"/>
              <a:ext cx="168" cy="56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32" y="0"/>
                </a:cxn>
                <a:cxn ang="0">
                  <a:pos x="0" y="16"/>
                </a:cxn>
                <a:cxn ang="0">
                  <a:pos x="0" y="40"/>
                </a:cxn>
                <a:cxn ang="0">
                  <a:pos x="40" y="56"/>
                </a:cxn>
                <a:cxn ang="0">
                  <a:pos x="152" y="56"/>
                </a:cxn>
                <a:cxn ang="0">
                  <a:pos x="168" y="40"/>
                </a:cxn>
                <a:cxn ang="0">
                  <a:pos x="168" y="16"/>
                </a:cxn>
                <a:cxn ang="0">
                  <a:pos x="152" y="0"/>
                </a:cxn>
              </a:cxnLst>
              <a:rect l="0" t="0" r="r" b="b"/>
              <a:pathLst>
                <a:path w="168" h="56">
                  <a:moveTo>
                    <a:pt x="152" y="0"/>
                  </a:moveTo>
                  <a:lnTo>
                    <a:pt x="32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40" y="56"/>
                  </a:lnTo>
                  <a:lnTo>
                    <a:pt x="152" y="56"/>
                  </a:lnTo>
                  <a:lnTo>
                    <a:pt x="168" y="40"/>
                  </a:lnTo>
                  <a:lnTo>
                    <a:pt x="168" y="1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9428" name="Freeform 36"/>
            <p:cNvSpPr>
              <a:spLocks/>
            </p:cNvSpPr>
            <p:nvPr/>
          </p:nvSpPr>
          <p:spPr bwMode="auto">
            <a:xfrm>
              <a:off x="3644" y="2944"/>
              <a:ext cx="216" cy="80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92" y="0"/>
                </a:cxn>
                <a:cxn ang="0">
                  <a:pos x="216" y="16"/>
                </a:cxn>
                <a:cxn ang="0">
                  <a:pos x="216" y="64"/>
                </a:cxn>
                <a:cxn ang="0">
                  <a:pos x="184" y="80"/>
                </a:cxn>
                <a:cxn ang="0">
                  <a:pos x="16" y="80"/>
                </a:cxn>
                <a:cxn ang="0">
                  <a:pos x="0" y="64"/>
                </a:cxn>
                <a:cxn ang="0">
                  <a:pos x="0" y="16"/>
                </a:cxn>
                <a:cxn ang="0">
                  <a:pos x="16" y="8"/>
                </a:cxn>
              </a:cxnLst>
              <a:rect l="0" t="0" r="r" b="b"/>
              <a:pathLst>
                <a:path w="216" h="80">
                  <a:moveTo>
                    <a:pt x="16" y="8"/>
                  </a:moveTo>
                  <a:lnTo>
                    <a:pt x="192" y="0"/>
                  </a:lnTo>
                  <a:lnTo>
                    <a:pt x="216" y="16"/>
                  </a:lnTo>
                  <a:lnTo>
                    <a:pt x="216" y="64"/>
                  </a:lnTo>
                  <a:lnTo>
                    <a:pt x="184" y="80"/>
                  </a:lnTo>
                  <a:lnTo>
                    <a:pt x="16" y="80"/>
                  </a:lnTo>
                  <a:lnTo>
                    <a:pt x="0" y="64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99429" name="Freeform 37"/>
            <p:cNvSpPr>
              <a:spLocks/>
            </p:cNvSpPr>
            <p:nvPr/>
          </p:nvSpPr>
          <p:spPr bwMode="auto">
            <a:xfrm>
              <a:off x="3388" y="2824"/>
              <a:ext cx="448" cy="184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304" y="0"/>
                </a:cxn>
                <a:cxn ang="0">
                  <a:pos x="448" y="80"/>
                </a:cxn>
                <a:cxn ang="0">
                  <a:pos x="424" y="120"/>
                </a:cxn>
                <a:cxn ang="0">
                  <a:pos x="376" y="128"/>
                </a:cxn>
                <a:cxn ang="0">
                  <a:pos x="336" y="120"/>
                </a:cxn>
                <a:cxn ang="0">
                  <a:pos x="304" y="104"/>
                </a:cxn>
                <a:cxn ang="0">
                  <a:pos x="296" y="96"/>
                </a:cxn>
                <a:cxn ang="0">
                  <a:pos x="224" y="96"/>
                </a:cxn>
                <a:cxn ang="0">
                  <a:pos x="192" y="136"/>
                </a:cxn>
                <a:cxn ang="0">
                  <a:pos x="112" y="184"/>
                </a:cxn>
                <a:cxn ang="0">
                  <a:pos x="0" y="184"/>
                </a:cxn>
                <a:cxn ang="0">
                  <a:pos x="0" y="72"/>
                </a:cxn>
                <a:cxn ang="0">
                  <a:pos x="168" y="0"/>
                </a:cxn>
              </a:cxnLst>
              <a:rect l="0" t="0" r="r" b="b"/>
              <a:pathLst>
                <a:path w="448" h="184">
                  <a:moveTo>
                    <a:pt x="168" y="0"/>
                  </a:moveTo>
                  <a:lnTo>
                    <a:pt x="304" y="0"/>
                  </a:lnTo>
                  <a:lnTo>
                    <a:pt x="448" y="80"/>
                  </a:lnTo>
                  <a:lnTo>
                    <a:pt x="424" y="120"/>
                  </a:lnTo>
                  <a:lnTo>
                    <a:pt x="376" y="128"/>
                  </a:lnTo>
                  <a:lnTo>
                    <a:pt x="336" y="120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24" y="96"/>
                  </a:lnTo>
                  <a:lnTo>
                    <a:pt x="192" y="136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7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99430" name="Line 38"/>
          <p:cNvSpPr>
            <a:spLocks noChangeShapeType="1"/>
          </p:cNvSpPr>
          <p:nvPr/>
        </p:nvSpPr>
        <p:spPr bwMode="auto">
          <a:xfrm>
            <a:off x="6870700" y="5041900"/>
            <a:ext cx="20955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31" name="Oval 39"/>
          <p:cNvSpPr>
            <a:spLocks noChangeArrowheads="1"/>
          </p:cNvSpPr>
          <p:nvPr/>
        </p:nvSpPr>
        <p:spPr bwMode="auto">
          <a:xfrm>
            <a:off x="1416050" y="5416550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32" name="Oval 40"/>
          <p:cNvSpPr>
            <a:spLocks noChangeArrowheads="1"/>
          </p:cNvSpPr>
          <p:nvPr/>
        </p:nvSpPr>
        <p:spPr bwMode="auto">
          <a:xfrm>
            <a:off x="2030413" y="5018088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33" name="Oval 41"/>
          <p:cNvSpPr>
            <a:spLocks noChangeArrowheads="1"/>
          </p:cNvSpPr>
          <p:nvPr/>
        </p:nvSpPr>
        <p:spPr bwMode="auto">
          <a:xfrm>
            <a:off x="6026150" y="5373688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36" name="Rectangle 44"/>
          <p:cNvSpPr>
            <a:spLocks noChangeArrowheads="1"/>
          </p:cNvSpPr>
          <p:nvPr/>
        </p:nvSpPr>
        <p:spPr bwMode="auto">
          <a:xfrm>
            <a:off x="2225675" y="270351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9437" name="Rectangle 45"/>
          <p:cNvSpPr>
            <a:spLocks noChangeArrowheads="1"/>
          </p:cNvSpPr>
          <p:nvPr/>
        </p:nvSpPr>
        <p:spPr bwMode="auto">
          <a:xfrm>
            <a:off x="5897563" y="558482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9438" name="Line 46"/>
          <p:cNvSpPr>
            <a:spLocks noChangeShapeType="1"/>
          </p:cNvSpPr>
          <p:nvPr/>
        </p:nvSpPr>
        <p:spPr bwMode="auto">
          <a:xfrm flipV="1">
            <a:off x="1200150" y="838200"/>
            <a:ext cx="0" cy="563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39" name="Line 47"/>
          <p:cNvSpPr>
            <a:spLocks noChangeShapeType="1"/>
          </p:cNvSpPr>
          <p:nvPr/>
        </p:nvSpPr>
        <p:spPr bwMode="auto">
          <a:xfrm flipV="1">
            <a:off x="5772150" y="762000"/>
            <a:ext cx="0" cy="563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40" name="Rectangle 48"/>
          <p:cNvSpPr>
            <a:spLocks noChangeArrowheads="1"/>
          </p:cNvSpPr>
          <p:nvPr/>
        </p:nvSpPr>
        <p:spPr bwMode="auto">
          <a:xfrm>
            <a:off x="438150" y="10668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9441" name="Rectangle 49"/>
          <p:cNvSpPr>
            <a:spLocks noChangeArrowheads="1"/>
          </p:cNvSpPr>
          <p:nvPr/>
        </p:nvSpPr>
        <p:spPr bwMode="auto">
          <a:xfrm>
            <a:off x="5010150" y="10668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9442" name="Rectangle 50"/>
          <p:cNvSpPr>
            <a:spLocks noChangeArrowheads="1"/>
          </p:cNvSpPr>
          <p:nvPr/>
        </p:nvSpPr>
        <p:spPr bwMode="auto">
          <a:xfrm>
            <a:off x="6834188" y="263207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9443" name="Rectangle 51"/>
          <p:cNvSpPr>
            <a:spLocks noChangeArrowheads="1"/>
          </p:cNvSpPr>
          <p:nvPr/>
        </p:nvSpPr>
        <p:spPr bwMode="auto">
          <a:xfrm>
            <a:off x="1352550" y="411480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699444" name="Line 52"/>
          <p:cNvSpPr>
            <a:spLocks noChangeShapeType="1"/>
          </p:cNvSpPr>
          <p:nvPr/>
        </p:nvSpPr>
        <p:spPr bwMode="auto">
          <a:xfrm>
            <a:off x="1504950" y="1447800"/>
            <a:ext cx="685800" cy="3952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45" name="Line 53"/>
          <p:cNvSpPr>
            <a:spLocks noChangeShapeType="1"/>
          </p:cNvSpPr>
          <p:nvPr/>
        </p:nvSpPr>
        <p:spPr bwMode="auto">
          <a:xfrm flipV="1">
            <a:off x="1908175" y="52514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46" name="Line 54"/>
          <p:cNvSpPr>
            <a:spLocks noChangeShapeType="1"/>
          </p:cNvSpPr>
          <p:nvPr/>
        </p:nvSpPr>
        <p:spPr bwMode="auto">
          <a:xfrm flipV="1">
            <a:off x="6516688" y="5394325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47" name="Line 55"/>
          <p:cNvSpPr>
            <a:spLocks noChangeShapeType="1"/>
          </p:cNvSpPr>
          <p:nvPr/>
        </p:nvSpPr>
        <p:spPr bwMode="auto">
          <a:xfrm>
            <a:off x="6000750" y="1371600"/>
            <a:ext cx="685800" cy="3952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48" name="Line 56"/>
          <p:cNvSpPr>
            <a:spLocks noChangeShapeType="1"/>
          </p:cNvSpPr>
          <p:nvPr/>
        </p:nvSpPr>
        <p:spPr bwMode="auto">
          <a:xfrm flipH="1">
            <a:off x="1371600" y="4495800"/>
            <a:ext cx="30480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49" name="AutoShape 57"/>
          <p:cNvSpPr>
            <a:spLocks noChangeArrowheads="1"/>
          </p:cNvSpPr>
          <p:nvPr/>
        </p:nvSpPr>
        <p:spPr bwMode="auto">
          <a:xfrm>
            <a:off x="1905000" y="152400"/>
            <a:ext cx="5334000" cy="457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9450" name="Rectangle 58"/>
          <p:cNvSpPr>
            <a:spLocks noChangeArrowheads="1"/>
          </p:cNvSpPr>
          <p:nvPr/>
        </p:nvSpPr>
        <p:spPr bwMode="auto">
          <a:xfrm>
            <a:off x="3708400" y="634523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1_73</a:t>
            </a:r>
          </a:p>
        </p:txBody>
      </p:sp>
      <p:sp>
        <p:nvSpPr>
          <p:cNvPr id="699451" name="Line 59"/>
          <p:cNvSpPr>
            <a:spLocks noChangeShapeType="1"/>
          </p:cNvSpPr>
          <p:nvPr/>
        </p:nvSpPr>
        <p:spPr bwMode="auto">
          <a:xfrm>
            <a:off x="1908175" y="2349500"/>
            <a:ext cx="0" cy="1800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52" name="Text Box 60"/>
          <p:cNvSpPr txBox="1">
            <a:spLocks noChangeArrowheads="1"/>
          </p:cNvSpPr>
          <p:nvPr/>
        </p:nvSpPr>
        <p:spPr bwMode="auto">
          <a:xfrm>
            <a:off x="2051050" y="454501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9453" name="Freeform 61"/>
          <p:cNvSpPr>
            <a:spLocks/>
          </p:cNvSpPr>
          <p:nvPr/>
        </p:nvSpPr>
        <p:spPr bwMode="auto">
          <a:xfrm>
            <a:off x="2819400" y="3860800"/>
            <a:ext cx="673100" cy="6350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8"/>
              </a:cxn>
              <a:cxn ang="0">
                <a:pos x="56" y="16"/>
              </a:cxn>
              <a:cxn ang="0">
                <a:pos x="64" y="32"/>
              </a:cxn>
              <a:cxn ang="0">
                <a:pos x="80" y="48"/>
              </a:cxn>
              <a:cxn ang="0">
                <a:pos x="88" y="56"/>
              </a:cxn>
              <a:cxn ang="0">
                <a:pos x="96" y="64"/>
              </a:cxn>
              <a:cxn ang="0">
                <a:pos x="112" y="64"/>
              </a:cxn>
              <a:cxn ang="0">
                <a:pos x="112" y="88"/>
              </a:cxn>
              <a:cxn ang="0">
                <a:pos x="112" y="104"/>
              </a:cxn>
              <a:cxn ang="0">
                <a:pos x="112" y="120"/>
              </a:cxn>
              <a:cxn ang="0">
                <a:pos x="112" y="144"/>
              </a:cxn>
              <a:cxn ang="0">
                <a:pos x="112" y="168"/>
              </a:cxn>
              <a:cxn ang="0">
                <a:pos x="120" y="184"/>
              </a:cxn>
              <a:cxn ang="0">
                <a:pos x="136" y="184"/>
              </a:cxn>
              <a:cxn ang="0">
                <a:pos x="152" y="184"/>
              </a:cxn>
              <a:cxn ang="0">
                <a:pos x="168" y="184"/>
              </a:cxn>
              <a:cxn ang="0">
                <a:pos x="176" y="200"/>
              </a:cxn>
              <a:cxn ang="0">
                <a:pos x="184" y="208"/>
              </a:cxn>
              <a:cxn ang="0">
                <a:pos x="184" y="224"/>
              </a:cxn>
              <a:cxn ang="0">
                <a:pos x="192" y="248"/>
              </a:cxn>
              <a:cxn ang="0">
                <a:pos x="192" y="264"/>
              </a:cxn>
              <a:cxn ang="0">
                <a:pos x="200" y="280"/>
              </a:cxn>
              <a:cxn ang="0">
                <a:pos x="224" y="280"/>
              </a:cxn>
              <a:cxn ang="0">
                <a:pos x="232" y="288"/>
              </a:cxn>
              <a:cxn ang="0">
                <a:pos x="264" y="312"/>
              </a:cxn>
              <a:cxn ang="0">
                <a:pos x="280" y="312"/>
              </a:cxn>
              <a:cxn ang="0">
                <a:pos x="296" y="312"/>
              </a:cxn>
              <a:cxn ang="0">
                <a:pos x="312" y="312"/>
              </a:cxn>
              <a:cxn ang="0">
                <a:pos x="320" y="320"/>
              </a:cxn>
              <a:cxn ang="0">
                <a:pos x="328" y="328"/>
              </a:cxn>
              <a:cxn ang="0">
                <a:pos x="336" y="344"/>
              </a:cxn>
              <a:cxn ang="0">
                <a:pos x="344" y="360"/>
              </a:cxn>
              <a:cxn ang="0">
                <a:pos x="352" y="368"/>
              </a:cxn>
              <a:cxn ang="0">
                <a:pos x="368" y="384"/>
              </a:cxn>
              <a:cxn ang="0">
                <a:pos x="376" y="392"/>
              </a:cxn>
              <a:cxn ang="0">
                <a:pos x="392" y="400"/>
              </a:cxn>
              <a:cxn ang="0">
                <a:pos x="408" y="400"/>
              </a:cxn>
              <a:cxn ang="0">
                <a:pos x="424" y="400"/>
              </a:cxn>
            </a:cxnLst>
            <a:rect l="0" t="0" r="r" b="b"/>
            <a:pathLst>
              <a:path w="424" h="400">
                <a:moveTo>
                  <a:pt x="0" y="0"/>
                </a:moveTo>
                <a:lnTo>
                  <a:pt x="24" y="0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56" y="16"/>
                </a:lnTo>
                <a:lnTo>
                  <a:pt x="56" y="32"/>
                </a:lnTo>
                <a:lnTo>
                  <a:pt x="64" y="32"/>
                </a:lnTo>
                <a:lnTo>
                  <a:pt x="64" y="48"/>
                </a:lnTo>
                <a:lnTo>
                  <a:pt x="80" y="48"/>
                </a:lnTo>
                <a:lnTo>
                  <a:pt x="80" y="56"/>
                </a:lnTo>
                <a:lnTo>
                  <a:pt x="88" y="56"/>
                </a:lnTo>
                <a:lnTo>
                  <a:pt x="88" y="64"/>
                </a:lnTo>
                <a:lnTo>
                  <a:pt x="96" y="64"/>
                </a:lnTo>
                <a:lnTo>
                  <a:pt x="104" y="64"/>
                </a:lnTo>
                <a:lnTo>
                  <a:pt x="112" y="64"/>
                </a:lnTo>
                <a:lnTo>
                  <a:pt x="112" y="72"/>
                </a:lnTo>
                <a:lnTo>
                  <a:pt x="112" y="88"/>
                </a:lnTo>
                <a:lnTo>
                  <a:pt x="112" y="96"/>
                </a:lnTo>
                <a:lnTo>
                  <a:pt x="112" y="104"/>
                </a:lnTo>
                <a:lnTo>
                  <a:pt x="112" y="112"/>
                </a:lnTo>
                <a:lnTo>
                  <a:pt x="112" y="120"/>
                </a:lnTo>
                <a:lnTo>
                  <a:pt x="112" y="128"/>
                </a:lnTo>
                <a:lnTo>
                  <a:pt x="112" y="144"/>
                </a:lnTo>
                <a:lnTo>
                  <a:pt x="112" y="160"/>
                </a:lnTo>
                <a:lnTo>
                  <a:pt x="112" y="168"/>
                </a:lnTo>
                <a:lnTo>
                  <a:pt x="120" y="176"/>
                </a:lnTo>
                <a:lnTo>
                  <a:pt x="120" y="184"/>
                </a:lnTo>
                <a:lnTo>
                  <a:pt x="128" y="184"/>
                </a:lnTo>
                <a:lnTo>
                  <a:pt x="136" y="184"/>
                </a:lnTo>
                <a:lnTo>
                  <a:pt x="144" y="184"/>
                </a:lnTo>
                <a:lnTo>
                  <a:pt x="152" y="184"/>
                </a:lnTo>
                <a:lnTo>
                  <a:pt x="160" y="184"/>
                </a:lnTo>
                <a:lnTo>
                  <a:pt x="168" y="184"/>
                </a:lnTo>
                <a:lnTo>
                  <a:pt x="176" y="184"/>
                </a:lnTo>
                <a:lnTo>
                  <a:pt x="176" y="200"/>
                </a:lnTo>
                <a:lnTo>
                  <a:pt x="184" y="200"/>
                </a:lnTo>
                <a:lnTo>
                  <a:pt x="184" y="208"/>
                </a:lnTo>
                <a:lnTo>
                  <a:pt x="184" y="216"/>
                </a:lnTo>
                <a:lnTo>
                  <a:pt x="184" y="224"/>
                </a:lnTo>
                <a:lnTo>
                  <a:pt x="192" y="232"/>
                </a:lnTo>
                <a:lnTo>
                  <a:pt x="192" y="248"/>
                </a:lnTo>
                <a:lnTo>
                  <a:pt x="192" y="256"/>
                </a:lnTo>
                <a:lnTo>
                  <a:pt x="192" y="264"/>
                </a:lnTo>
                <a:lnTo>
                  <a:pt x="200" y="272"/>
                </a:lnTo>
                <a:lnTo>
                  <a:pt x="200" y="280"/>
                </a:lnTo>
                <a:lnTo>
                  <a:pt x="208" y="280"/>
                </a:lnTo>
                <a:lnTo>
                  <a:pt x="224" y="280"/>
                </a:lnTo>
                <a:lnTo>
                  <a:pt x="224" y="288"/>
                </a:lnTo>
                <a:lnTo>
                  <a:pt x="232" y="288"/>
                </a:lnTo>
                <a:lnTo>
                  <a:pt x="248" y="312"/>
                </a:lnTo>
                <a:lnTo>
                  <a:pt x="264" y="312"/>
                </a:lnTo>
                <a:lnTo>
                  <a:pt x="272" y="312"/>
                </a:lnTo>
                <a:lnTo>
                  <a:pt x="280" y="312"/>
                </a:lnTo>
                <a:lnTo>
                  <a:pt x="288" y="312"/>
                </a:lnTo>
                <a:lnTo>
                  <a:pt x="296" y="312"/>
                </a:lnTo>
                <a:lnTo>
                  <a:pt x="304" y="312"/>
                </a:lnTo>
                <a:lnTo>
                  <a:pt x="312" y="312"/>
                </a:lnTo>
                <a:lnTo>
                  <a:pt x="320" y="312"/>
                </a:lnTo>
                <a:lnTo>
                  <a:pt x="320" y="320"/>
                </a:lnTo>
                <a:lnTo>
                  <a:pt x="328" y="320"/>
                </a:lnTo>
                <a:lnTo>
                  <a:pt x="328" y="328"/>
                </a:lnTo>
                <a:lnTo>
                  <a:pt x="336" y="336"/>
                </a:lnTo>
                <a:lnTo>
                  <a:pt x="336" y="344"/>
                </a:lnTo>
                <a:lnTo>
                  <a:pt x="344" y="344"/>
                </a:lnTo>
                <a:lnTo>
                  <a:pt x="344" y="360"/>
                </a:lnTo>
                <a:lnTo>
                  <a:pt x="344" y="368"/>
                </a:lnTo>
                <a:lnTo>
                  <a:pt x="352" y="368"/>
                </a:lnTo>
                <a:lnTo>
                  <a:pt x="368" y="368"/>
                </a:lnTo>
                <a:lnTo>
                  <a:pt x="368" y="384"/>
                </a:lnTo>
                <a:lnTo>
                  <a:pt x="376" y="384"/>
                </a:lnTo>
                <a:lnTo>
                  <a:pt x="376" y="392"/>
                </a:lnTo>
                <a:lnTo>
                  <a:pt x="384" y="400"/>
                </a:lnTo>
                <a:lnTo>
                  <a:pt x="392" y="400"/>
                </a:lnTo>
                <a:lnTo>
                  <a:pt x="400" y="400"/>
                </a:lnTo>
                <a:lnTo>
                  <a:pt x="408" y="400"/>
                </a:lnTo>
                <a:lnTo>
                  <a:pt x="416" y="400"/>
                </a:lnTo>
                <a:lnTo>
                  <a:pt x="424" y="400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9456" name="Line 64"/>
          <p:cNvSpPr>
            <a:spLocks noChangeShapeType="1"/>
          </p:cNvSpPr>
          <p:nvPr/>
        </p:nvSpPr>
        <p:spPr bwMode="auto">
          <a:xfrm>
            <a:off x="6516688" y="2492375"/>
            <a:ext cx="0" cy="1800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99457" name="Oval 65"/>
          <p:cNvSpPr>
            <a:spLocks noChangeArrowheads="1"/>
          </p:cNvSpPr>
          <p:nvPr/>
        </p:nvSpPr>
        <p:spPr bwMode="auto">
          <a:xfrm>
            <a:off x="6588125" y="5013325"/>
            <a:ext cx="165100" cy="1397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Text Box 2"/>
          <p:cNvSpPr txBox="1">
            <a:spLocks noChangeArrowheads="1"/>
          </p:cNvSpPr>
          <p:nvPr/>
        </p:nvSpPr>
        <p:spPr bwMode="auto">
          <a:xfrm>
            <a:off x="684213" y="-26988"/>
            <a:ext cx="76327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SHUNTS VENO-VENOSOS</a:t>
            </a:r>
            <a:r>
              <a:rPr lang="es-ES" sz="32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algn="ctr" eaLnBrk="1" hangingPunct="1"/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Diagnóstico diferencial</a:t>
            </a:r>
          </a:p>
        </p:txBody>
      </p:sp>
      <p:sp>
        <p:nvSpPr>
          <p:cNvPr id="438275" name="Text Box 3"/>
          <p:cNvSpPr txBox="1">
            <a:spLocks noChangeArrowheads="1"/>
          </p:cNvSpPr>
          <p:nvPr/>
        </p:nvSpPr>
        <p:spPr bwMode="auto">
          <a:xfrm>
            <a:off x="1476375" y="13874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s-ES" sz="2400" b="1">
                <a:solidFill>
                  <a:schemeClr val="tx1"/>
                </a:solidFill>
              </a:rPr>
              <a:t>Shunt tipo 0 vs. Shunt tipo 1 y Shunt tipo 4</a:t>
            </a:r>
          </a:p>
        </p:txBody>
      </p:sp>
      <p:grpSp>
        <p:nvGrpSpPr>
          <p:cNvPr id="438276" name="Group 4"/>
          <p:cNvGrpSpPr>
            <a:grpSpLocks/>
          </p:cNvGrpSpPr>
          <p:nvPr/>
        </p:nvGrpSpPr>
        <p:grpSpPr bwMode="auto">
          <a:xfrm>
            <a:off x="1476375" y="1989138"/>
            <a:ext cx="1641475" cy="3675062"/>
            <a:chOff x="2381" y="687"/>
            <a:chExt cx="1311" cy="2950"/>
          </a:xfrm>
        </p:grpSpPr>
        <p:sp>
          <p:nvSpPr>
            <p:cNvPr id="438277" name="Line 5"/>
            <p:cNvSpPr>
              <a:spLocks noChangeShapeType="1"/>
            </p:cNvSpPr>
            <p:nvPr/>
          </p:nvSpPr>
          <p:spPr bwMode="auto">
            <a:xfrm flipH="1">
              <a:off x="3011" y="687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78" name="Line 6"/>
            <p:cNvSpPr>
              <a:spLocks noChangeShapeType="1"/>
            </p:cNvSpPr>
            <p:nvPr/>
          </p:nvSpPr>
          <p:spPr bwMode="auto">
            <a:xfrm flipV="1">
              <a:off x="2909" y="757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79" name="Arc 7"/>
            <p:cNvSpPr>
              <a:spLocks/>
            </p:cNvSpPr>
            <p:nvPr/>
          </p:nvSpPr>
          <p:spPr bwMode="auto">
            <a:xfrm>
              <a:off x="2441" y="2149"/>
              <a:ext cx="44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80" name="Line 8"/>
            <p:cNvSpPr>
              <a:spLocks noChangeShapeType="1"/>
            </p:cNvSpPr>
            <p:nvPr/>
          </p:nvSpPr>
          <p:spPr bwMode="auto">
            <a:xfrm>
              <a:off x="2441" y="2501"/>
              <a:ext cx="1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81" name="Arc 9"/>
            <p:cNvSpPr>
              <a:spLocks/>
            </p:cNvSpPr>
            <p:nvPr/>
          </p:nvSpPr>
          <p:spPr bwMode="auto">
            <a:xfrm>
              <a:off x="2905" y="1075"/>
              <a:ext cx="464" cy="370"/>
            </a:xfrm>
            <a:custGeom>
              <a:avLst/>
              <a:gdLst>
                <a:gd name="G0" fmla="+- 0 0 0"/>
                <a:gd name="G1" fmla="+- 21247 0 0"/>
                <a:gd name="G2" fmla="+- 21600 0 0"/>
                <a:gd name="T0" fmla="*/ 3890 w 21600"/>
                <a:gd name="T1" fmla="*/ 0 h 21247"/>
                <a:gd name="T2" fmla="*/ 21600 w 21600"/>
                <a:gd name="T3" fmla="*/ 21247 h 21247"/>
                <a:gd name="T4" fmla="*/ 0 w 21600"/>
                <a:gd name="T5" fmla="*/ 21247 h 2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47" fill="none" extrusionOk="0">
                  <a:moveTo>
                    <a:pt x="3889" y="0"/>
                  </a:moveTo>
                  <a:cubicBezTo>
                    <a:pt x="14148" y="1878"/>
                    <a:pt x="21600" y="10818"/>
                    <a:pt x="21600" y="21247"/>
                  </a:cubicBezTo>
                </a:path>
                <a:path w="21600" h="21247" stroke="0" extrusionOk="0">
                  <a:moveTo>
                    <a:pt x="3889" y="0"/>
                  </a:moveTo>
                  <a:cubicBezTo>
                    <a:pt x="14148" y="1878"/>
                    <a:pt x="21600" y="10818"/>
                    <a:pt x="21600" y="21247"/>
                  </a:cubicBezTo>
                  <a:lnTo>
                    <a:pt x="0" y="21247"/>
                  </a:lnTo>
                  <a:close/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82" name="Line 10"/>
            <p:cNvSpPr>
              <a:spLocks noChangeShapeType="1"/>
            </p:cNvSpPr>
            <p:nvPr/>
          </p:nvSpPr>
          <p:spPr bwMode="auto">
            <a:xfrm>
              <a:off x="3369" y="1421"/>
              <a:ext cx="10" cy="155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83" name="Arc 11"/>
            <p:cNvSpPr>
              <a:spLocks/>
            </p:cNvSpPr>
            <p:nvPr/>
          </p:nvSpPr>
          <p:spPr bwMode="auto">
            <a:xfrm>
              <a:off x="2632" y="1221"/>
              <a:ext cx="656" cy="9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84" name="Rectangle 12"/>
            <p:cNvSpPr>
              <a:spLocks noChangeArrowheads="1"/>
            </p:cNvSpPr>
            <p:nvPr/>
          </p:nvSpPr>
          <p:spPr bwMode="auto">
            <a:xfrm>
              <a:off x="2971" y="1685"/>
              <a:ext cx="37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8285" name="Rectangle 13"/>
            <p:cNvSpPr>
              <a:spLocks noChangeArrowheads="1"/>
            </p:cNvSpPr>
            <p:nvPr/>
          </p:nvSpPr>
          <p:spPr bwMode="auto">
            <a:xfrm>
              <a:off x="2381" y="950"/>
              <a:ext cx="37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8286" name="Line 14"/>
            <p:cNvSpPr>
              <a:spLocks noChangeShapeType="1"/>
            </p:cNvSpPr>
            <p:nvPr/>
          </p:nvSpPr>
          <p:spPr bwMode="auto">
            <a:xfrm>
              <a:off x="3149" y="1045"/>
              <a:ext cx="336" cy="2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87" name="Line 15"/>
            <p:cNvSpPr>
              <a:spLocks noChangeShapeType="1"/>
            </p:cNvSpPr>
            <p:nvPr/>
          </p:nvSpPr>
          <p:spPr bwMode="auto">
            <a:xfrm>
              <a:off x="3485" y="1525"/>
              <a:ext cx="0" cy="12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88" name="Line 16"/>
            <p:cNvSpPr>
              <a:spLocks noChangeShapeType="1"/>
            </p:cNvSpPr>
            <p:nvPr/>
          </p:nvSpPr>
          <p:spPr bwMode="auto">
            <a:xfrm flipV="1">
              <a:off x="3053" y="2629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89" name="Line 17"/>
            <p:cNvSpPr>
              <a:spLocks noChangeShapeType="1"/>
            </p:cNvSpPr>
            <p:nvPr/>
          </p:nvSpPr>
          <p:spPr bwMode="auto">
            <a:xfrm flipV="1">
              <a:off x="2573" y="2629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90" name="Oval 18"/>
            <p:cNvSpPr>
              <a:spLocks noChangeArrowheads="1"/>
            </p:cNvSpPr>
            <p:nvPr/>
          </p:nvSpPr>
          <p:spPr bwMode="auto">
            <a:xfrm>
              <a:off x="3333" y="2965"/>
              <a:ext cx="104" cy="10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91" name="Line 19"/>
            <p:cNvSpPr>
              <a:spLocks noChangeShapeType="1"/>
            </p:cNvSpPr>
            <p:nvPr/>
          </p:nvSpPr>
          <p:spPr bwMode="auto">
            <a:xfrm flipH="1">
              <a:off x="3149" y="853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92" name="Rectangle 20"/>
            <p:cNvSpPr>
              <a:spLocks noChangeArrowheads="1"/>
            </p:cNvSpPr>
            <p:nvPr/>
          </p:nvSpPr>
          <p:spPr bwMode="auto">
            <a:xfrm>
              <a:off x="3166" y="806"/>
              <a:ext cx="526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es-ES" sz="24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38293" name="Line 21"/>
            <p:cNvSpPr>
              <a:spLocks noChangeShapeType="1"/>
            </p:cNvSpPr>
            <p:nvPr/>
          </p:nvSpPr>
          <p:spPr bwMode="auto">
            <a:xfrm flipV="1">
              <a:off x="3485" y="3109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94" name="Line 22"/>
            <p:cNvSpPr>
              <a:spLocks noChangeShapeType="1"/>
            </p:cNvSpPr>
            <p:nvPr/>
          </p:nvSpPr>
          <p:spPr bwMode="auto">
            <a:xfrm>
              <a:off x="3379" y="3067"/>
              <a:ext cx="0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295" name="Freeform 23"/>
            <p:cNvSpPr>
              <a:spLocks/>
            </p:cNvSpPr>
            <p:nvPr/>
          </p:nvSpPr>
          <p:spPr bwMode="auto">
            <a:xfrm>
              <a:off x="2925" y="1071"/>
              <a:ext cx="7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6"/>
                </a:cxn>
              </a:cxnLst>
              <a:rect l="0" t="0" r="r" b="b"/>
              <a:pathLst>
                <a:path w="78" h="9">
                  <a:moveTo>
                    <a:pt x="0" y="0"/>
                  </a:moveTo>
                  <a:cubicBezTo>
                    <a:pt x="26" y="9"/>
                    <a:pt x="49" y="6"/>
                    <a:pt x="78" y="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8296" name="Group 24"/>
          <p:cNvGrpSpPr>
            <a:grpSpLocks/>
          </p:cNvGrpSpPr>
          <p:nvPr/>
        </p:nvGrpSpPr>
        <p:grpSpPr bwMode="auto">
          <a:xfrm>
            <a:off x="3900488" y="2205038"/>
            <a:ext cx="1392237" cy="3455987"/>
            <a:chOff x="960" y="777"/>
            <a:chExt cx="1104" cy="2880"/>
          </a:xfrm>
        </p:grpSpPr>
        <p:sp>
          <p:nvSpPr>
            <p:cNvPr id="438297" name="Arc 25"/>
            <p:cNvSpPr>
              <a:spLocks/>
            </p:cNvSpPr>
            <p:nvPr/>
          </p:nvSpPr>
          <p:spPr bwMode="auto">
            <a:xfrm>
              <a:off x="1034" y="2115"/>
              <a:ext cx="440" cy="36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98" name="Line 26"/>
            <p:cNvSpPr>
              <a:spLocks noChangeShapeType="1"/>
            </p:cNvSpPr>
            <p:nvPr/>
          </p:nvSpPr>
          <p:spPr bwMode="auto">
            <a:xfrm>
              <a:off x="1020" y="2478"/>
              <a:ext cx="1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299" name="Arc 27"/>
            <p:cNvSpPr>
              <a:spLocks/>
            </p:cNvSpPr>
            <p:nvPr/>
          </p:nvSpPr>
          <p:spPr bwMode="auto">
            <a:xfrm>
              <a:off x="1509" y="1089"/>
              <a:ext cx="464" cy="3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00" name="Line 28"/>
            <p:cNvSpPr>
              <a:spLocks noChangeShapeType="1"/>
            </p:cNvSpPr>
            <p:nvPr/>
          </p:nvSpPr>
          <p:spPr bwMode="auto">
            <a:xfrm>
              <a:off x="1972" y="1441"/>
              <a:ext cx="1" cy="2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01" name="Arc 29"/>
            <p:cNvSpPr>
              <a:spLocks/>
            </p:cNvSpPr>
            <p:nvPr/>
          </p:nvSpPr>
          <p:spPr bwMode="auto">
            <a:xfrm>
              <a:off x="1196" y="1241"/>
              <a:ext cx="656" cy="9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02" name="Arc 30"/>
            <p:cNvSpPr>
              <a:spLocks/>
            </p:cNvSpPr>
            <p:nvPr/>
          </p:nvSpPr>
          <p:spPr bwMode="auto">
            <a:xfrm>
              <a:off x="1519" y="1089"/>
              <a:ext cx="456" cy="3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03" name="Line 31"/>
            <p:cNvSpPr>
              <a:spLocks noChangeShapeType="1"/>
            </p:cNvSpPr>
            <p:nvPr/>
          </p:nvSpPr>
          <p:spPr bwMode="auto">
            <a:xfrm>
              <a:off x="1973" y="1480"/>
              <a:ext cx="1" cy="106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04" name="Rectangle 32"/>
            <p:cNvSpPr>
              <a:spLocks noChangeArrowheads="1"/>
            </p:cNvSpPr>
            <p:nvPr/>
          </p:nvSpPr>
          <p:spPr bwMode="auto">
            <a:xfrm>
              <a:off x="1623" y="1706"/>
              <a:ext cx="37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8305" name="Oval 33"/>
            <p:cNvSpPr>
              <a:spLocks noChangeArrowheads="1"/>
            </p:cNvSpPr>
            <p:nvPr/>
          </p:nvSpPr>
          <p:spPr bwMode="auto">
            <a:xfrm>
              <a:off x="1912" y="2501"/>
              <a:ext cx="104" cy="10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06" name="Line 34"/>
            <p:cNvSpPr>
              <a:spLocks noChangeShapeType="1"/>
            </p:cNvSpPr>
            <p:nvPr/>
          </p:nvSpPr>
          <p:spPr bwMode="auto">
            <a:xfrm flipV="1">
              <a:off x="1519" y="777"/>
              <a:ext cx="0" cy="28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307" name="Rectangle 35"/>
            <p:cNvSpPr>
              <a:spLocks noChangeArrowheads="1"/>
            </p:cNvSpPr>
            <p:nvPr/>
          </p:nvSpPr>
          <p:spPr bwMode="auto">
            <a:xfrm>
              <a:off x="960" y="969"/>
              <a:ext cx="37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8308" name="Line 36"/>
            <p:cNvSpPr>
              <a:spLocks noChangeShapeType="1"/>
            </p:cNvSpPr>
            <p:nvPr/>
          </p:nvSpPr>
          <p:spPr bwMode="auto">
            <a:xfrm>
              <a:off x="1680" y="1017"/>
              <a:ext cx="384" cy="24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309" name="Line 37"/>
            <p:cNvSpPr>
              <a:spLocks noChangeShapeType="1"/>
            </p:cNvSpPr>
            <p:nvPr/>
          </p:nvSpPr>
          <p:spPr bwMode="auto">
            <a:xfrm>
              <a:off x="2064" y="1449"/>
              <a:ext cx="0" cy="91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310" name="Line 38"/>
            <p:cNvSpPr>
              <a:spLocks noChangeShapeType="1"/>
            </p:cNvSpPr>
            <p:nvPr/>
          </p:nvSpPr>
          <p:spPr bwMode="auto">
            <a:xfrm flipV="1">
              <a:off x="1728" y="2649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311" name="Line 39"/>
            <p:cNvSpPr>
              <a:spLocks noChangeShapeType="1"/>
            </p:cNvSpPr>
            <p:nvPr/>
          </p:nvSpPr>
          <p:spPr bwMode="auto">
            <a:xfrm flipV="1">
              <a:off x="1152" y="2649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8312" name="Group 40"/>
          <p:cNvGrpSpPr>
            <a:grpSpLocks/>
          </p:cNvGrpSpPr>
          <p:nvPr/>
        </p:nvGrpSpPr>
        <p:grpSpPr bwMode="auto">
          <a:xfrm>
            <a:off x="6516688" y="1704975"/>
            <a:ext cx="1655762" cy="4029075"/>
            <a:chOff x="4014" y="1389"/>
            <a:chExt cx="1043" cy="2538"/>
          </a:xfrm>
        </p:grpSpPr>
        <p:sp>
          <p:nvSpPr>
            <p:cNvPr id="438313" name="Rectangle 41"/>
            <p:cNvSpPr>
              <a:spLocks noChangeArrowheads="1"/>
            </p:cNvSpPr>
            <p:nvPr/>
          </p:nvSpPr>
          <p:spPr bwMode="auto">
            <a:xfrm>
              <a:off x="4394" y="2387"/>
              <a:ext cx="30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8314" name="Line 42"/>
            <p:cNvSpPr>
              <a:spLocks noChangeShapeType="1"/>
            </p:cNvSpPr>
            <p:nvPr/>
          </p:nvSpPr>
          <p:spPr bwMode="auto">
            <a:xfrm>
              <a:off x="4014" y="2989"/>
              <a:ext cx="1" cy="9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15" name="Line 43"/>
            <p:cNvSpPr>
              <a:spLocks noChangeShapeType="1"/>
            </p:cNvSpPr>
            <p:nvPr/>
          </p:nvSpPr>
          <p:spPr bwMode="auto">
            <a:xfrm flipV="1">
              <a:off x="4377" y="1626"/>
              <a:ext cx="1" cy="230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316" name="Arc 44"/>
            <p:cNvSpPr>
              <a:spLocks/>
            </p:cNvSpPr>
            <p:nvPr/>
          </p:nvSpPr>
          <p:spPr bwMode="auto">
            <a:xfrm>
              <a:off x="4014" y="2727"/>
              <a:ext cx="324" cy="2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467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467"/>
                  </a:moveTo>
                  <a:cubicBezTo>
                    <a:pt x="73" y="9589"/>
                    <a:pt x="9722" y="0"/>
                    <a:pt x="21599" y="0"/>
                  </a:cubicBezTo>
                </a:path>
                <a:path w="21600" h="21600" stroke="0" extrusionOk="0">
                  <a:moveTo>
                    <a:pt x="0" y="21467"/>
                  </a:moveTo>
                  <a:cubicBezTo>
                    <a:pt x="73" y="9589"/>
                    <a:pt x="9722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17" name="Arc 45"/>
            <p:cNvSpPr>
              <a:spLocks/>
            </p:cNvSpPr>
            <p:nvPr/>
          </p:nvSpPr>
          <p:spPr bwMode="auto">
            <a:xfrm>
              <a:off x="4396" y="1863"/>
              <a:ext cx="344" cy="296"/>
            </a:xfrm>
            <a:custGeom>
              <a:avLst/>
              <a:gdLst>
                <a:gd name="G0" fmla="+- 0 0 0"/>
                <a:gd name="G1" fmla="+- 21130 0 0"/>
                <a:gd name="G2" fmla="+- 21600 0 0"/>
                <a:gd name="T0" fmla="*/ 4482 w 21600"/>
                <a:gd name="T1" fmla="*/ 0 h 21130"/>
                <a:gd name="T2" fmla="*/ 21600 w 21600"/>
                <a:gd name="T3" fmla="*/ 20994 h 21130"/>
                <a:gd name="T4" fmla="*/ 0 w 21600"/>
                <a:gd name="T5" fmla="*/ 21130 h 2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130" fill="none" extrusionOk="0">
                  <a:moveTo>
                    <a:pt x="4481" y="0"/>
                  </a:moveTo>
                  <a:cubicBezTo>
                    <a:pt x="14412" y="2106"/>
                    <a:pt x="21535" y="10843"/>
                    <a:pt x="21599" y="20994"/>
                  </a:cubicBezTo>
                </a:path>
                <a:path w="21600" h="21130" stroke="0" extrusionOk="0">
                  <a:moveTo>
                    <a:pt x="4481" y="0"/>
                  </a:moveTo>
                  <a:cubicBezTo>
                    <a:pt x="14412" y="2106"/>
                    <a:pt x="21535" y="10843"/>
                    <a:pt x="21599" y="20994"/>
                  </a:cubicBezTo>
                  <a:lnTo>
                    <a:pt x="0" y="21130"/>
                  </a:lnTo>
                  <a:close/>
                </a:path>
              </a:pathLst>
            </a:cu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18" name="Line 46"/>
            <p:cNvSpPr>
              <a:spLocks noChangeShapeType="1"/>
            </p:cNvSpPr>
            <p:nvPr/>
          </p:nvSpPr>
          <p:spPr bwMode="auto">
            <a:xfrm>
              <a:off x="4738" y="2137"/>
              <a:ext cx="1" cy="17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19" name="Arc 47"/>
            <p:cNvSpPr>
              <a:spLocks/>
            </p:cNvSpPr>
            <p:nvPr/>
          </p:nvSpPr>
          <p:spPr bwMode="auto">
            <a:xfrm>
              <a:off x="4163" y="1979"/>
              <a:ext cx="486" cy="78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20" name="Line 48"/>
            <p:cNvSpPr>
              <a:spLocks noChangeShapeType="1"/>
            </p:cNvSpPr>
            <p:nvPr/>
          </p:nvSpPr>
          <p:spPr bwMode="auto">
            <a:xfrm>
              <a:off x="4740" y="2142"/>
              <a:ext cx="0" cy="104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21" name="Rectangle 49"/>
            <p:cNvSpPr>
              <a:spLocks noChangeArrowheads="1"/>
            </p:cNvSpPr>
            <p:nvPr/>
          </p:nvSpPr>
          <p:spPr bwMode="auto">
            <a:xfrm>
              <a:off x="4014" y="1797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8322" name="Rectangle 50"/>
            <p:cNvSpPr>
              <a:spLocks noChangeArrowheads="1"/>
            </p:cNvSpPr>
            <p:nvPr/>
          </p:nvSpPr>
          <p:spPr bwMode="auto">
            <a:xfrm>
              <a:off x="4758" y="1668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8323" name="Oval 51"/>
            <p:cNvSpPr>
              <a:spLocks noChangeArrowheads="1"/>
            </p:cNvSpPr>
            <p:nvPr/>
          </p:nvSpPr>
          <p:spPr bwMode="auto">
            <a:xfrm>
              <a:off x="4707" y="3181"/>
              <a:ext cx="78" cy="88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24" name="Line 52"/>
            <p:cNvSpPr>
              <a:spLocks noChangeShapeType="1"/>
            </p:cNvSpPr>
            <p:nvPr/>
          </p:nvSpPr>
          <p:spPr bwMode="auto">
            <a:xfrm flipV="1">
              <a:off x="4105" y="3093"/>
              <a:ext cx="0" cy="6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325" name="Line 53"/>
            <p:cNvSpPr>
              <a:spLocks noChangeShapeType="1"/>
            </p:cNvSpPr>
            <p:nvPr/>
          </p:nvSpPr>
          <p:spPr bwMode="auto">
            <a:xfrm>
              <a:off x="4830" y="2296"/>
              <a:ext cx="0" cy="69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8326" name="Freeform 54"/>
            <p:cNvSpPr>
              <a:spLocks/>
            </p:cNvSpPr>
            <p:nvPr/>
          </p:nvSpPr>
          <p:spPr bwMode="auto">
            <a:xfrm flipH="1">
              <a:off x="4467" y="1389"/>
              <a:ext cx="412" cy="484"/>
            </a:xfrm>
            <a:custGeom>
              <a:avLst/>
              <a:gdLst/>
              <a:ahLst/>
              <a:cxnLst>
                <a:cxn ang="0">
                  <a:pos x="1072" y="608"/>
                </a:cxn>
                <a:cxn ang="0">
                  <a:pos x="1056" y="600"/>
                </a:cxn>
                <a:cxn ang="0">
                  <a:pos x="1016" y="560"/>
                </a:cxn>
                <a:cxn ang="0">
                  <a:pos x="1000" y="560"/>
                </a:cxn>
                <a:cxn ang="0">
                  <a:pos x="976" y="560"/>
                </a:cxn>
                <a:cxn ang="0">
                  <a:pos x="952" y="560"/>
                </a:cxn>
                <a:cxn ang="0">
                  <a:pos x="880" y="560"/>
                </a:cxn>
                <a:cxn ang="0">
                  <a:pos x="872" y="552"/>
                </a:cxn>
                <a:cxn ang="0">
                  <a:pos x="848" y="552"/>
                </a:cxn>
                <a:cxn ang="0">
                  <a:pos x="832" y="544"/>
                </a:cxn>
                <a:cxn ang="0">
                  <a:pos x="808" y="528"/>
                </a:cxn>
                <a:cxn ang="0">
                  <a:pos x="808" y="512"/>
                </a:cxn>
                <a:cxn ang="0">
                  <a:pos x="792" y="496"/>
                </a:cxn>
                <a:cxn ang="0">
                  <a:pos x="792" y="472"/>
                </a:cxn>
                <a:cxn ang="0">
                  <a:pos x="784" y="456"/>
                </a:cxn>
                <a:cxn ang="0">
                  <a:pos x="776" y="440"/>
                </a:cxn>
                <a:cxn ang="0">
                  <a:pos x="760" y="424"/>
                </a:cxn>
                <a:cxn ang="0">
                  <a:pos x="736" y="416"/>
                </a:cxn>
                <a:cxn ang="0">
                  <a:pos x="720" y="400"/>
                </a:cxn>
                <a:cxn ang="0">
                  <a:pos x="704" y="400"/>
                </a:cxn>
                <a:cxn ang="0">
                  <a:pos x="680" y="400"/>
                </a:cxn>
                <a:cxn ang="0">
                  <a:pos x="656" y="400"/>
                </a:cxn>
                <a:cxn ang="0">
                  <a:pos x="648" y="416"/>
                </a:cxn>
                <a:cxn ang="0">
                  <a:pos x="624" y="416"/>
                </a:cxn>
                <a:cxn ang="0">
                  <a:pos x="592" y="416"/>
                </a:cxn>
                <a:cxn ang="0">
                  <a:pos x="584" y="400"/>
                </a:cxn>
                <a:cxn ang="0">
                  <a:pos x="560" y="392"/>
                </a:cxn>
                <a:cxn ang="0">
                  <a:pos x="552" y="384"/>
                </a:cxn>
                <a:cxn ang="0">
                  <a:pos x="520" y="360"/>
                </a:cxn>
                <a:cxn ang="0">
                  <a:pos x="496" y="352"/>
                </a:cxn>
                <a:cxn ang="0">
                  <a:pos x="488" y="320"/>
                </a:cxn>
                <a:cxn ang="0">
                  <a:pos x="456" y="312"/>
                </a:cxn>
                <a:cxn ang="0">
                  <a:pos x="448" y="296"/>
                </a:cxn>
                <a:cxn ang="0">
                  <a:pos x="440" y="288"/>
                </a:cxn>
                <a:cxn ang="0">
                  <a:pos x="416" y="288"/>
                </a:cxn>
                <a:cxn ang="0">
                  <a:pos x="392" y="288"/>
                </a:cxn>
                <a:cxn ang="0">
                  <a:pos x="368" y="288"/>
                </a:cxn>
                <a:cxn ang="0">
                  <a:pos x="352" y="288"/>
                </a:cxn>
                <a:cxn ang="0">
                  <a:pos x="328" y="288"/>
                </a:cxn>
                <a:cxn ang="0">
                  <a:pos x="296" y="272"/>
                </a:cxn>
                <a:cxn ang="0">
                  <a:pos x="280" y="272"/>
                </a:cxn>
                <a:cxn ang="0">
                  <a:pos x="264" y="264"/>
                </a:cxn>
                <a:cxn ang="0">
                  <a:pos x="240" y="256"/>
                </a:cxn>
                <a:cxn ang="0">
                  <a:pos x="200" y="224"/>
                </a:cxn>
                <a:cxn ang="0">
                  <a:pos x="192" y="192"/>
                </a:cxn>
                <a:cxn ang="0">
                  <a:pos x="160" y="184"/>
                </a:cxn>
                <a:cxn ang="0">
                  <a:pos x="160" y="160"/>
                </a:cxn>
                <a:cxn ang="0">
                  <a:pos x="152" y="136"/>
                </a:cxn>
                <a:cxn ang="0">
                  <a:pos x="152" y="112"/>
                </a:cxn>
                <a:cxn ang="0">
                  <a:pos x="144" y="104"/>
                </a:cxn>
                <a:cxn ang="0">
                  <a:pos x="144" y="80"/>
                </a:cxn>
                <a:cxn ang="0">
                  <a:pos x="128" y="72"/>
                </a:cxn>
                <a:cxn ang="0">
                  <a:pos x="104" y="40"/>
                </a:cxn>
                <a:cxn ang="0">
                  <a:pos x="88" y="32"/>
                </a:cxn>
                <a:cxn ang="0">
                  <a:pos x="72" y="16"/>
                </a:cxn>
                <a:cxn ang="0">
                  <a:pos x="64" y="8"/>
                </a:cxn>
                <a:cxn ang="0">
                  <a:pos x="40" y="8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1072" h="616">
                  <a:moveTo>
                    <a:pt x="1072" y="616"/>
                  </a:moveTo>
                  <a:lnTo>
                    <a:pt x="1072" y="608"/>
                  </a:lnTo>
                  <a:lnTo>
                    <a:pt x="1072" y="600"/>
                  </a:lnTo>
                  <a:lnTo>
                    <a:pt x="1056" y="600"/>
                  </a:lnTo>
                  <a:lnTo>
                    <a:pt x="1032" y="560"/>
                  </a:lnTo>
                  <a:lnTo>
                    <a:pt x="1016" y="560"/>
                  </a:lnTo>
                  <a:lnTo>
                    <a:pt x="1008" y="560"/>
                  </a:lnTo>
                  <a:lnTo>
                    <a:pt x="1000" y="560"/>
                  </a:lnTo>
                  <a:lnTo>
                    <a:pt x="984" y="560"/>
                  </a:lnTo>
                  <a:lnTo>
                    <a:pt x="976" y="560"/>
                  </a:lnTo>
                  <a:lnTo>
                    <a:pt x="968" y="560"/>
                  </a:lnTo>
                  <a:lnTo>
                    <a:pt x="952" y="560"/>
                  </a:lnTo>
                  <a:lnTo>
                    <a:pt x="912" y="560"/>
                  </a:lnTo>
                  <a:lnTo>
                    <a:pt x="880" y="560"/>
                  </a:lnTo>
                  <a:lnTo>
                    <a:pt x="880" y="552"/>
                  </a:lnTo>
                  <a:lnTo>
                    <a:pt x="872" y="552"/>
                  </a:lnTo>
                  <a:lnTo>
                    <a:pt x="864" y="552"/>
                  </a:lnTo>
                  <a:lnTo>
                    <a:pt x="848" y="552"/>
                  </a:lnTo>
                  <a:lnTo>
                    <a:pt x="840" y="552"/>
                  </a:lnTo>
                  <a:lnTo>
                    <a:pt x="832" y="544"/>
                  </a:lnTo>
                  <a:lnTo>
                    <a:pt x="816" y="528"/>
                  </a:lnTo>
                  <a:lnTo>
                    <a:pt x="808" y="528"/>
                  </a:lnTo>
                  <a:lnTo>
                    <a:pt x="808" y="520"/>
                  </a:lnTo>
                  <a:lnTo>
                    <a:pt x="808" y="512"/>
                  </a:lnTo>
                  <a:lnTo>
                    <a:pt x="808" y="496"/>
                  </a:lnTo>
                  <a:lnTo>
                    <a:pt x="792" y="496"/>
                  </a:lnTo>
                  <a:lnTo>
                    <a:pt x="792" y="488"/>
                  </a:lnTo>
                  <a:lnTo>
                    <a:pt x="792" y="472"/>
                  </a:lnTo>
                  <a:lnTo>
                    <a:pt x="792" y="456"/>
                  </a:lnTo>
                  <a:lnTo>
                    <a:pt x="784" y="456"/>
                  </a:lnTo>
                  <a:lnTo>
                    <a:pt x="784" y="448"/>
                  </a:lnTo>
                  <a:lnTo>
                    <a:pt x="776" y="440"/>
                  </a:lnTo>
                  <a:lnTo>
                    <a:pt x="760" y="440"/>
                  </a:lnTo>
                  <a:lnTo>
                    <a:pt x="760" y="424"/>
                  </a:lnTo>
                  <a:lnTo>
                    <a:pt x="744" y="416"/>
                  </a:lnTo>
                  <a:lnTo>
                    <a:pt x="736" y="416"/>
                  </a:lnTo>
                  <a:lnTo>
                    <a:pt x="720" y="416"/>
                  </a:lnTo>
                  <a:lnTo>
                    <a:pt x="720" y="400"/>
                  </a:lnTo>
                  <a:lnTo>
                    <a:pt x="712" y="400"/>
                  </a:lnTo>
                  <a:lnTo>
                    <a:pt x="704" y="400"/>
                  </a:lnTo>
                  <a:lnTo>
                    <a:pt x="688" y="400"/>
                  </a:lnTo>
                  <a:lnTo>
                    <a:pt x="680" y="400"/>
                  </a:lnTo>
                  <a:lnTo>
                    <a:pt x="664" y="400"/>
                  </a:lnTo>
                  <a:lnTo>
                    <a:pt x="656" y="400"/>
                  </a:lnTo>
                  <a:lnTo>
                    <a:pt x="656" y="416"/>
                  </a:lnTo>
                  <a:lnTo>
                    <a:pt x="648" y="416"/>
                  </a:lnTo>
                  <a:lnTo>
                    <a:pt x="632" y="416"/>
                  </a:lnTo>
                  <a:lnTo>
                    <a:pt x="624" y="416"/>
                  </a:lnTo>
                  <a:lnTo>
                    <a:pt x="608" y="416"/>
                  </a:lnTo>
                  <a:lnTo>
                    <a:pt x="592" y="416"/>
                  </a:lnTo>
                  <a:lnTo>
                    <a:pt x="592" y="400"/>
                  </a:lnTo>
                  <a:lnTo>
                    <a:pt x="584" y="400"/>
                  </a:lnTo>
                  <a:lnTo>
                    <a:pt x="576" y="400"/>
                  </a:lnTo>
                  <a:lnTo>
                    <a:pt x="560" y="392"/>
                  </a:lnTo>
                  <a:lnTo>
                    <a:pt x="552" y="392"/>
                  </a:lnTo>
                  <a:lnTo>
                    <a:pt x="552" y="384"/>
                  </a:lnTo>
                  <a:lnTo>
                    <a:pt x="536" y="368"/>
                  </a:lnTo>
                  <a:lnTo>
                    <a:pt x="520" y="360"/>
                  </a:lnTo>
                  <a:lnTo>
                    <a:pt x="512" y="360"/>
                  </a:lnTo>
                  <a:lnTo>
                    <a:pt x="496" y="352"/>
                  </a:lnTo>
                  <a:lnTo>
                    <a:pt x="496" y="328"/>
                  </a:lnTo>
                  <a:lnTo>
                    <a:pt x="488" y="320"/>
                  </a:lnTo>
                  <a:lnTo>
                    <a:pt x="480" y="312"/>
                  </a:lnTo>
                  <a:lnTo>
                    <a:pt x="456" y="312"/>
                  </a:lnTo>
                  <a:lnTo>
                    <a:pt x="456" y="296"/>
                  </a:lnTo>
                  <a:lnTo>
                    <a:pt x="448" y="296"/>
                  </a:lnTo>
                  <a:lnTo>
                    <a:pt x="440" y="296"/>
                  </a:lnTo>
                  <a:lnTo>
                    <a:pt x="440" y="288"/>
                  </a:lnTo>
                  <a:lnTo>
                    <a:pt x="424" y="288"/>
                  </a:lnTo>
                  <a:lnTo>
                    <a:pt x="416" y="288"/>
                  </a:lnTo>
                  <a:lnTo>
                    <a:pt x="408" y="288"/>
                  </a:lnTo>
                  <a:lnTo>
                    <a:pt x="392" y="288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60" y="288"/>
                  </a:lnTo>
                  <a:lnTo>
                    <a:pt x="352" y="288"/>
                  </a:lnTo>
                  <a:lnTo>
                    <a:pt x="336" y="288"/>
                  </a:lnTo>
                  <a:lnTo>
                    <a:pt x="328" y="288"/>
                  </a:lnTo>
                  <a:lnTo>
                    <a:pt x="312" y="288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80" y="272"/>
                  </a:lnTo>
                  <a:lnTo>
                    <a:pt x="264" y="272"/>
                  </a:lnTo>
                  <a:lnTo>
                    <a:pt x="264" y="264"/>
                  </a:lnTo>
                  <a:lnTo>
                    <a:pt x="256" y="256"/>
                  </a:lnTo>
                  <a:lnTo>
                    <a:pt x="240" y="256"/>
                  </a:lnTo>
                  <a:lnTo>
                    <a:pt x="208" y="224"/>
                  </a:lnTo>
                  <a:lnTo>
                    <a:pt x="200" y="224"/>
                  </a:lnTo>
                  <a:lnTo>
                    <a:pt x="200" y="208"/>
                  </a:lnTo>
                  <a:lnTo>
                    <a:pt x="192" y="192"/>
                  </a:lnTo>
                  <a:lnTo>
                    <a:pt x="192" y="184"/>
                  </a:lnTo>
                  <a:lnTo>
                    <a:pt x="160" y="184"/>
                  </a:lnTo>
                  <a:lnTo>
                    <a:pt x="160" y="16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52" y="136"/>
                  </a:lnTo>
                  <a:lnTo>
                    <a:pt x="152" y="128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44" y="96"/>
                  </a:lnTo>
                  <a:lnTo>
                    <a:pt x="144" y="80"/>
                  </a:lnTo>
                  <a:lnTo>
                    <a:pt x="128" y="80"/>
                  </a:lnTo>
                  <a:lnTo>
                    <a:pt x="128" y="72"/>
                  </a:lnTo>
                  <a:lnTo>
                    <a:pt x="120" y="56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88" y="16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327" name="Freeform 55"/>
            <p:cNvSpPr>
              <a:spLocks/>
            </p:cNvSpPr>
            <p:nvPr/>
          </p:nvSpPr>
          <p:spPr bwMode="auto">
            <a:xfrm>
              <a:off x="4378" y="1834"/>
              <a:ext cx="8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8"/>
                </a:cxn>
                <a:cxn ang="0">
                  <a:pos x="114" y="36"/>
                </a:cxn>
              </a:cxnLst>
              <a:rect l="0" t="0" r="r" b="b"/>
              <a:pathLst>
                <a:path w="127" h="38">
                  <a:moveTo>
                    <a:pt x="0" y="0"/>
                  </a:moveTo>
                  <a:cubicBezTo>
                    <a:pt x="35" y="12"/>
                    <a:pt x="72" y="13"/>
                    <a:pt x="108" y="18"/>
                  </a:cubicBezTo>
                  <a:cubicBezTo>
                    <a:pt x="121" y="38"/>
                    <a:pt x="127" y="36"/>
                    <a:pt x="114" y="3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8328" name="Text Box 56"/>
          <p:cNvSpPr txBox="1">
            <a:spLocks noChangeArrowheads="1"/>
          </p:cNvSpPr>
          <p:nvPr/>
        </p:nvSpPr>
        <p:spPr bwMode="auto">
          <a:xfrm>
            <a:off x="1403350" y="56642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0</a:t>
            </a:r>
          </a:p>
        </p:txBody>
      </p:sp>
      <p:sp>
        <p:nvSpPr>
          <p:cNvPr id="438329" name="Rectangle 57"/>
          <p:cNvSpPr>
            <a:spLocks noChangeArrowheads="1"/>
          </p:cNvSpPr>
          <p:nvPr/>
        </p:nvSpPr>
        <p:spPr bwMode="auto">
          <a:xfrm>
            <a:off x="3768725" y="570865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1</a:t>
            </a:r>
          </a:p>
        </p:txBody>
      </p:sp>
      <p:sp>
        <p:nvSpPr>
          <p:cNvPr id="438330" name="Rectangle 58"/>
          <p:cNvSpPr>
            <a:spLocks noChangeArrowheads="1"/>
          </p:cNvSpPr>
          <p:nvPr/>
        </p:nvSpPr>
        <p:spPr bwMode="auto">
          <a:xfrm>
            <a:off x="6372225" y="5661025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4</a:t>
            </a:r>
          </a:p>
        </p:txBody>
      </p:sp>
      <p:sp>
        <p:nvSpPr>
          <p:cNvPr id="438331" name="Oval 59"/>
          <p:cNvSpPr>
            <a:spLocks noChangeArrowheads="1"/>
          </p:cNvSpPr>
          <p:nvPr/>
        </p:nvSpPr>
        <p:spPr bwMode="auto">
          <a:xfrm>
            <a:off x="1979613" y="2281238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8332" name="Oval 60"/>
          <p:cNvSpPr>
            <a:spLocks noChangeArrowheads="1"/>
          </p:cNvSpPr>
          <p:nvPr/>
        </p:nvSpPr>
        <p:spPr bwMode="auto">
          <a:xfrm>
            <a:off x="4427538" y="2349500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8333" name="Oval 61"/>
          <p:cNvSpPr>
            <a:spLocks noChangeArrowheads="1"/>
          </p:cNvSpPr>
          <p:nvPr/>
        </p:nvSpPr>
        <p:spPr bwMode="auto">
          <a:xfrm>
            <a:off x="6948488" y="2276475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8334" name="Rectangle 62"/>
          <p:cNvSpPr>
            <a:spLocks noChangeArrowheads="1"/>
          </p:cNvSpPr>
          <p:nvPr/>
        </p:nvSpPr>
        <p:spPr bwMode="auto">
          <a:xfrm>
            <a:off x="3943350" y="63119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2"/>
          <p:cNvSpPr txBox="1">
            <a:spLocks noChangeArrowheads="1"/>
          </p:cNvSpPr>
          <p:nvPr/>
        </p:nvSpPr>
        <p:spPr bwMode="auto">
          <a:xfrm>
            <a:off x="755650" y="-26988"/>
            <a:ext cx="76327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SHUNTS VENO-VENOSOS:</a:t>
            </a:r>
          </a:p>
          <a:p>
            <a:pPr algn="ctr" eaLnBrk="1" hangingPunct="1"/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Diagnóstico diferencial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900113" y="1487488"/>
            <a:ext cx="80645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s-ES" sz="2400" b="1">
                <a:solidFill>
                  <a:schemeClr val="tx1"/>
                </a:solidFill>
                <a:latin typeface="Arial" charset="0"/>
              </a:rPr>
              <a:t>Shunt tipo 2B vs. Shunt tipo 3 y Shunt tipo 5</a:t>
            </a:r>
          </a:p>
          <a:p>
            <a:pPr marL="457200" indent="-457200" eaLnBrk="1" hangingPunct="1">
              <a:buFontTx/>
              <a:buAutoNum type="arabicPeriod"/>
            </a:pPr>
            <a:endParaRPr lang="es-E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1116013" y="573405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2B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3840163" y="5734050"/>
            <a:ext cx="1811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3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6372225" y="5734050"/>
            <a:ext cx="181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5</a:t>
            </a:r>
          </a:p>
        </p:txBody>
      </p:sp>
      <p:grpSp>
        <p:nvGrpSpPr>
          <p:cNvPr id="439303" name="Group 7"/>
          <p:cNvGrpSpPr>
            <a:grpSpLocks/>
          </p:cNvGrpSpPr>
          <p:nvPr/>
        </p:nvGrpSpPr>
        <p:grpSpPr bwMode="auto">
          <a:xfrm>
            <a:off x="3851275" y="1989138"/>
            <a:ext cx="2395538" cy="3600450"/>
            <a:chOff x="2414" y="1661"/>
            <a:chExt cx="1509" cy="2268"/>
          </a:xfrm>
        </p:grpSpPr>
        <p:sp>
          <p:nvSpPr>
            <p:cNvPr id="439304" name="Rectangle 8"/>
            <p:cNvSpPr>
              <a:spLocks noChangeArrowheads="1"/>
            </p:cNvSpPr>
            <p:nvPr/>
          </p:nvSpPr>
          <p:spPr bwMode="auto">
            <a:xfrm>
              <a:off x="3625" y="2909"/>
              <a:ext cx="2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05" name="Line 9"/>
            <p:cNvSpPr>
              <a:spLocks noChangeShapeType="1"/>
            </p:cNvSpPr>
            <p:nvPr/>
          </p:nvSpPr>
          <p:spPr bwMode="auto">
            <a:xfrm flipV="1">
              <a:off x="2789" y="1661"/>
              <a:ext cx="0" cy="2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06" name="Arc 10"/>
            <p:cNvSpPr>
              <a:spLocks/>
            </p:cNvSpPr>
            <p:nvPr/>
          </p:nvSpPr>
          <p:spPr bwMode="auto">
            <a:xfrm>
              <a:off x="2460" y="2758"/>
              <a:ext cx="340" cy="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07" name="Line 11"/>
            <p:cNvSpPr>
              <a:spLocks noChangeShapeType="1"/>
            </p:cNvSpPr>
            <p:nvPr/>
          </p:nvSpPr>
          <p:spPr bwMode="auto">
            <a:xfrm>
              <a:off x="2460" y="3035"/>
              <a:ext cx="1" cy="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08" name="Arc 12"/>
            <p:cNvSpPr>
              <a:spLocks/>
            </p:cNvSpPr>
            <p:nvPr/>
          </p:nvSpPr>
          <p:spPr bwMode="auto">
            <a:xfrm>
              <a:off x="2818" y="1908"/>
              <a:ext cx="358" cy="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09" name="Arc 13"/>
            <p:cNvSpPr>
              <a:spLocks/>
            </p:cNvSpPr>
            <p:nvPr/>
          </p:nvSpPr>
          <p:spPr bwMode="auto">
            <a:xfrm>
              <a:off x="2596" y="2027"/>
              <a:ext cx="506" cy="76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10" name="Rectangle 14"/>
            <p:cNvSpPr>
              <a:spLocks noChangeArrowheads="1"/>
            </p:cNvSpPr>
            <p:nvPr/>
          </p:nvSpPr>
          <p:spPr bwMode="auto">
            <a:xfrm>
              <a:off x="2867" y="2392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11" name="Rectangle 15"/>
            <p:cNvSpPr>
              <a:spLocks noChangeArrowheads="1"/>
            </p:cNvSpPr>
            <p:nvPr/>
          </p:nvSpPr>
          <p:spPr bwMode="auto">
            <a:xfrm>
              <a:off x="2414" y="1813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12" name="Line 16"/>
            <p:cNvSpPr>
              <a:spLocks noChangeShapeType="1"/>
            </p:cNvSpPr>
            <p:nvPr/>
          </p:nvSpPr>
          <p:spPr bwMode="auto">
            <a:xfrm flipV="1">
              <a:off x="2562" y="3136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13" name="Line 17"/>
            <p:cNvSpPr>
              <a:spLocks noChangeShapeType="1"/>
            </p:cNvSpPr>
            <p:nvPr/>
          </p:nvSpPr>
          <p:spPr bwMode="auto">
            <a:xfrm>
              <a:off x="3176" y="2185"/>
              <a:ext cx="1" cy="1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14" name="Line 18"/>
            <p:cNvSpPr>
              <a:spLocks noChangeShapeType="1"/>
            </p:cNvSpPr>
            <p:nvPr/>
          </p:nvSpPr>
          <p:spPr bwMode="auto">
            <a:xfrm>
              <a:off x="3290" y="2720"/>
              <a:ext cx="333" cy="4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15" name="Freeform 19"/>
            <p:cNvSpPr>
              <a:spLocks/>
            </p:cNvSpPr>
            <p:nvPr/>
          </p:nvSpPr>
          <p:spPr bwMode="auto">
            <a:xfrm>
              <a:off x="3191" y="2833"/>
              <a:ext cx="474" cy="7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23"/>
                </a:cxn>
                <a:cxn ang="0">
                  <a:pos x="206" y="165"/>
                </a:cxn>
                <a:cxn ang="0">
                  <a:pos x="220" y="357"/>
                </a:cxn>
                <a:cxn ang="0">
                  <a:pos x="480" y="480"/>
                </a:cxn>
                <a:cxn ang="0">
                  <a:pos x="535" y="741"/>
                </a:cxn>
                <a:cxn ang="0">
                  <a:pos x="631" y="823"/>
                </a:cxn>
              </a:cxnLst>
              <a:rect l="0" t="0" r="r" b="b"/>
              <a:pathLst>
                <a:path w="631" h="823">
                  <a:moveTo>
                    <a:pt x="0" y="0"/>
                  </a:moveTo>
                  <a:cubicBezTo>
                    <a:pt x="29" y="84"/>
                    <a:pt x="94" y="107"/>
                    <a:pt x="178" y="123"/>
                  </a:cubicBezTo>
                  <a:cubicBezTo>
                    <a:pt x="187" y="137"/>
                    <a:pt x="203" y="148"/>
                    <a:pt x="206" y="165"/>
                  </a:cubicBezTo>
                  <a:cubicBezTo>
                    <a:pt x="217" y="228"/>
                    <a:pt x="199" y="296"/>
                    <a:pt x="220" y="357"/>
                  </a:cubicBezTo>
                  <a:cubicBezTo>
                    <a:pt x="260" y="470"/>
                    <a:pt x="392" y="450"/>
                    <a:pt x="480" y="480"/>
                  </a:cubicBezTo>
                  <a:cubicBezTo>
                    <a:pt x="548" y="546"/>
                    <a:pt x="509" y="657"/>
                    <a:pt x="535" y="741"/>
                  </a:cubicBezTo>
                  <a:cubicBezTo>
                    <a:pt x="546" y="776"/>
                    <a:pt x="606" y="798"/>
                    <a:pt x="631" y="823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16" name="Oval 20"/>
            <p:cNvSpPr>
              <a:spLocks noChangeArrowheads="1"/>
            </p:cNvSpPr>
            <p:nvPr/>
          </p:nvSpPr>
          <p:spPr bwMode="auto">
            <a:xfrm>
              <a:off x="3654" y="3507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17" name="Arc 21"/>
            <p:cNvSpPr>
              <a:spLocks/>
            </p:cNvSpPr>
            <p:nvPr/>
          </p:nvSpPr>
          <p:spPr bwMode="auto">
            <a:xfrm>
              <a:off x="2880" y="1933"/>
              <a:ext cx="297" cy="266"/>
            </a:xfrm>
            <a:custGeom>
              <a:avLst/>
              <a:gdLst>
                <a:gd name="G0" fmla="+- 885 0 0"/>
                <a:gd name="G1" fmla="+- 21600 0 0"/>
                <a:gd name="G2" fmla="+- 21600 0 0"/>
                <a:gd name="T0" fmla="*/ 0 w 22485"/>
                <a:gd name="T1" fmla="*/ 18 h 21600"/>
                <a:gd name="T2" fmla="*/ 22485 w 22485"/>
                <a:gd name="T3" fmla="*/ 21600 h 21600"/>
                <a:gd name="T4" fmla="*/ 885 w 224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85" h="21600" fill="none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</a:path>
                <a:path w="22485" h="21600" stroke="0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  <a:lnTo>
                    <a:pt x="885" y="21600"/>
                  </a:lnTo>
                  <a:close/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18" name="Line 22"/>
            <p:cNvSpPr>
              <a:spLocks noChangeShapeType="1"/>
            </p:cNvSpPr>
            <p:nvPr/>
          </p:nvSpPr>
          <p:spPr bwMode="auto">
            <a:xfrm flipV="1">
              <a:off x="3177" y="2191"/>
              <a:ext cx="0" cy="680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19" name="Line 23"/>
            <p:cNvSpPr>
              <a:spLocks noChangeShapeType="1"/>
            </p:cNvSpPr>
            <p:nvPr/>
          </p:nvSpPr>
          <p:spPr bwMode="auto">
            <a:xfrm flipH="1">
              <a:off x="2789" y="1933"/>
              <a:ext cx="91" cy="0"/>
            </a:xfrm>
            <a:prstGeom prst="line">
              <a:avLst/>
            </a:prstGeom>
            <a:noFill/>
            <a:ln w="984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20" name="Line 24"/>
            <p:cNvSpPr>
              <a:spLocks noChangeShapeType="1"/>
            </p:cNvSpPr>
            <p:nvPr/>
          </p:nvSpPr>
          <p:spPr bwMode="auto">
            <a:xfrm flipV="1">
              <a:off x="3055" y="2925"/>
              <a:ext cx="6" cy="10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9321" name="Group 25"/>
          <p:cNvGrpSpPr>
            <a:grpSpLocks/>
          </p:cNvGrpSpPr>
          <p:nvPr/>
        </p:nvGrpSpPr>
        <p:grpSpPr bwMode="auto">
          <a:xfrm>
            <a:off x="1331913" y="1989138"/>
            <a:ext cx="2395537" cy="3598862"/>
            <a:chOff x="839" y="1661"/>
            <a:chExt cx="1509" cy="2267"/>
          </a:xfrm>
        </p:grpSpPr>
        <p:sp>
          <p:nvSpPr>
            <p:cNvPr id="439322" name="Line 26"/>
            <p:cNvSpPr>
              <a:spLocks noChangeShapeType="1"/>
            </p:cNvSpPr>
            <p:nvPr/>
          </p:nvSpPr>
          <p:spPr bwMode="auto">
            <a:xfrm flipV="1">
              <a:off x="1246" y="1661"/>
              <a:ext cx="0" cy="2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23" name="Arc 27"/>
            <p:cNvSpPr>
              <a:spLocks/>
            </p:cNvSpPr>
            <p:nvPr/>
          </p:nvSpPr>
          <p:spPr bwMode="auto">
            <a:xfrm>
              <a:off x="885" y="2757"/>
              <a:ext cx="340" cy="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24" name="Line 28"/>
            <p:cNvSpPr>
              <a:spLocks noChangeShapeType="1"/>
            </p:cNvSpPr>
            <p:nvPr/>
          </p:nvSpPr>
          <p:spPr bwMode="auto">
            <a:xfrm>
              <a:off x="885" y="3034"/>
              <a:ext cx="1" cy="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25" name="Arc 29"/>
            <p:cNvSpPr>
              <a:spLocks/>
            </p:cNvSpPr>
            <p:nvPr/>
          </p:nvSpPr>
          <p:spPr bwMode="auto">
            <a:xfrm>
              <a:off x="1243" y="1907"/>
              <a:ext cx="358" cy="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26" name="Arc 30"/>
            <p:cNvSpPr>
              <a:spLocks/>
            </p:cNvSpPr>
            <p:nvPr/>
          </p:nvSpPr>
          <p:spPr bwMode="auto">
            <a:xfrm>
              <a:off x="1021" y="2026"/>
              <a:ext cx="506" cy="76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27" name="Rectangle 31"/>
            <p:cNvSpPr>
              <a:spLocks noChangeArrowheads="1"/>
            </p:cNvSpPr>
            <p:nvPr/>
          </p:nvSpPr>
          <p:spPr bwMode="auto">
            <a:xfrm>
              <a:off x="1292" y="2391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28" name="Rectangle 32"/>
            <p:cNvSpPr>
              <a:spLocks noChangeArrowheads="1"/>
            </p:cNvSpPr>
            <p:nvPr/>
          </p:nvSpPr>
          <p:spPr bwMode="auto">
            <a:xfrm>
              <a:off x="839" y="1812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29" name="Line 33"/>
            <p:cNvSpPr>
              <a:spLocks noChangeShapeType="1"/>
            </p:cNvSpPr>
            <p:nvPr/>
          </p:nvSpPr>
          <p:spPr bwMode="auto">
            <a:xfrm flipV="1">
              <a:off x="1468" y="2886"/>
              <a:ext cx="6" cy="10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30" name="Line 34"/>
            <p:cNvSpPr>
              <a:spLocks noChangeShapeType="1"/>
            </p:cNvSpPr>
            <p:nvPr/>
          </p:nvSpPr>
          <p:spPr bwMode="auto">
            <a:xfrm flipV="1">
              <a:off x="987" y="3135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31" name="Line 35"/>
            <p:cNvSpPr>
              <a:spLocks noChangeShapeType="1"/>
            </p:cNvSpPr>
            <p:nvPr/>
          </p:nvSpPr>
          <p:spPr bwMode="auto">
            <a:xfrm>
              <a:off x="1601" y="2184"/>
              <a:ext cx="1" cy="1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32" name="Line 36"/>
            <p:cNvSpPr>
              <a:spLocks noChangeShapeType="1"/>
            </p:cNvSpPr>
            <p:nvPr/>
          </p:nvSpPr>
          <p:spPr bwMode="auto">
            <a:xfrm>
              <a:off x="1715" y="2719"/>
              <a:ext cx="333" cy="4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33" name="Rectangle 37"/>
            <p:cNvSpPr>
              <a:spLocks noChangeArrowheads="1"/>
            </p:cNvSpPr>
            <p:nvPr/>
          </p:nvSpPr>
          <p:spPr bwMode="auto">
            <a:xfrm>
              <a:off x="2050" y="2908"/>
              <a:ext cx="2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34" name="Freeform 38"/>
            <p:cNvSpPr>
              <a:spLocks/>
            </p:cNvSpPr>
            <p:nvPr/>
          </p:nvSpPr>
          <p:spPr bwMode="auto">
            <a:xfrm>
              <a:off x="1616" y="2832"/>
              <a:ext cx="474" cy="7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23"/>
                </a:cxn>
                <a:cxn ang="0">
                  <a:pos x="206" y="165"/>
                </a:cxn>
                <a:cxn ang="0">
                  <a:pos x="220" y="357"/>
                </a:cxn>
                <a:cxn ang="0">
                  <a:pos x="480" y="480"/>
                </a:cxn>
                <a:cxn ang="0">
                  <a:pos x="535" y="741"/>
                </a:cxn>
                <a:cxn ang="0">
                  <a:pos x="631" y="823"/>
                </a:cxn>
              </a:cxnLst>
              <a:rect l="0" t="0" r="r" b="b"/>
              <a:pathLst>
                <a:path w="631" h="823">
                  <a:moveTo>
                    <a:pt x="0" y="0"/>
                  </a:moveTo>
                  <a:cubicBezTo>
                    <a:pt x="29" y="84"/>
                    <a:pt x="94" y="107"/>
                    <a:pt x="178" y="123"/>
                  </a:cubicBezTo>
                  <a:cubicBezTo>
                    <a:pt x="187" y="137"/>
                    <a:pt x="203" y="148"/>
                    <a:pt x="206" y="165"/>
                  </a:cubicBezTo>
                  <a:cubicBezTo>
                    <a:pt x="217" y="228"/>
                    <a:pt x="199" y="296"/>
                    <a:pt x="220" y="357"/>
                  </a:cubicBezTo>
                  <a:cubicBezTo>
                    <a:pt x="260" y="470"/>
                    <a:pt x="392" y="450"/>
                    <a:pt x="480" y="480"/>
                  </a:cubicBezTo>
                  <a:cubicBezTo>
                    <a:pt x="548" y="546"/>
                    <a:pt x="509" y="657"/>
                    <a:pt x="535" y="741"/>
                  </a:cubicBezTo>
                  <a:cubicBezTo>
                    <a:pt x="546" y="776"/>
                    <a:pt x="606" y="798"/>
                    <a:pt x="631" y="823"/>
                  </a:cubicBezTo>
                </a:path>
              </a:pathLst>
            </a:custGeom>
            <a:noFill/>
            <a:ln w="88900" cmpd="sng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35" name="Oval 39"/>
            <p:cNvSpPr>
              <a:spLocks noChangeArrowheads="1"/>
            </p:cNvSpPr>
            <p:nvPr/>
          </p:nvSpPr>
          <p:spPr bwMode="auto">
            <a:xfrm>
              <a:off x="2079" y="3506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36" name="Arc 40"/>
            <p:cNvSpPr>
              <a:spLocks/>
            </p:cNvSpPr>
            <p:nvPr/>
          </p:nvSpPr>
          <p:spPr bwMode="auto">
            <a:xfrm>
              <a:off x="1299" y="1925"/>
              <a:ext cx="297" cy="266"/>
            </a:xfrm>
            <a:custGeom>
              <a:avLst/>
              <a:gdLst>
                <a:gd name="G0" fmla="+- 885 0 0"/>
                <a:gd name="G1" fmla="+- 21600 0 0"/>
                <a:gd name="G2" fmla="+- 21600 0 0"/>
                <a:gd name="T0" fmla="*/ 0 w 22485"/>
                <a:gd name="T1" fmla="*/ 18 h 21600"/>
                <a:gd name="T2" fmla="*/ 22485 w 22485"/>
                <a:gd name="T3" fmla="*/ 21600 h 21600"/>
                <a:gd name="T4" fmla="*/ 885 w 224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85" h="21600" fill="none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</a:path>
                <a:path w="22485" h="21600" stroke="0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  <a:lnTo>
                    <a:pt x="885" y="21600"/>
                  </a:lnTo>
                  <a:close/>
                </a:path>
              </a:pathLst>
            </a:custGeom>
            <a:noFill/>
            <a:ln w="889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37" name="Line 41"/>
            <p:cNvSpPr>
              <a:spLocks noChangeShapeType="1"/>
            </p:cNvSpPr>
            <p:nvPr/>
          </p:nvSpPr>
          <p:spPr bwMode="auto">
            <a:xfrm flipV="1">
              <a:off x="1602" y="2190"/>
              <a:ext cx="0" cy="680"/>
            </a:xfrm>
            <a:prstGeom prst="line">
              <a:avLst/>
            </a:prstGeom>
            <a:noFill/>
            <a:ln w="889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38" name="Line 42"/>
            <p:cNvSpPr>
              <a:spLocks noChangeShapeType="1"/>
            </p:cNvSpPr>
            <p:nvPr/>
          </p:nvSpPr>
          <p:spPr bwMode="auto">
            <a:xfrm flipH="1">
              <a:off x="1304" y="1751"/>
              <a:ext cx="137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39" name="Line 43"/>
            <p:cNvSpPr>
              <a:spLocks noChangeShapeType="1"/>
            </p:cNvSpPr>
            <p:nvPr/>
          </p:nvSpPr>
          <p:spPr bwMode="auto">
            <a:xfrm flipV="1">
              <a:off x="1246" y="1661"/>
              <a:ext cx="0" cy="2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40" name="Arc 44"/>
            <p:cNvSpPr>
              <a:spLocks/>
            </p:cNvSpPr>
            <p:nvPr/>
          </p:nvSpPr>
          <p:spPr bwMode="auto">
            <a:xfrm>
              <a:off x="885" y="2757"/>
              <a:ext cx="340" cy="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41" name="Line 45"/>
            <p:cNvSpPr>
              <a:spLocks noChangeShapeType="1"/>
            </p:cNvSpPr>
            <p:nvPr/>
          </p:nvSpPr>
          <p:spPr bwMode="auto">
            <a:xfrm>
              <a:off x="885" y="3034"/>
              <a:ext cx="1" cy="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42" name="Arc 46"/>
            <p:cNvSpPr>
              <a:spLocks/>
            </p:cNvSpPr>
            <p:nvPr/>
          </p:nvSpPr>
          <p:spPr bwMode="auto">
            <a:xfrm>
              <a:off x="1243" y="1907"/>
              <a:ext cx="358" cy="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43" name="Arc 47"/>
            <p:cNvSpPr>
              <a:spLocks/>
            </p:cNvSpPr>
            <p:nvPr/>
          </p:nvSpPr>
          <p:spPr bwMode="auto">
            <a:xfrm>
              <a:off x="1021" y="2026"/>
              <a:ext cx="506" cy="76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44" name="Rectangle 48"/>
            <p:cNvSpPr>
              <a:spLocks noChangeArrowheads="1"/>
            </p:cNvSpPr>
            <p:nvPr/>
          </p:nvSpPr>
          <p:spPr bwMode="auto">
            <a:xfrm>
              <a:off x="1292" y="2391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45" name="Rectangle 49"/>
            <p:cNvSpPr>
              <a:spLocks noChangeArrowheads="1"/>
            </p:cNvSpPr>
            <p:nvPr/>
          </p:nvSpPr>
          <p:spPr bwMode="auto">
            <a:xfrm>
              <a:off x="839" y="1812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46" name="Line 50"/>
            <p:cNvSpPr>
              <a:spLocks noChangeShapeType="1"/>
            </p:cNvSpPr>
            <p:nvPr/>
          </p:nvSpPr>
          <p:spPr bwMode="auto">
            <a:xfrm flipV="1">
              <a:off x="987" y="3135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47" name="Line 51"/>
            <p:cNvSpPr>
              <a:spLocks noChangeShapeType="1"/>
            </p:cNvSpPr>
            <p:nvPr/>
          </p:nvSpPr>
          <p:spPr bwMode="auto">
            <a:xfrm>
              <a:off x="1601" y="2184"/>
              <a:ext cx="1" cy="1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48" name="Line 52"/>
            <p:cNvSpPr>
              <a:spLocks noChangeShapeType="1"/>
            </p:cNvSpPr>
            <p:nvPr/>
          </p:nvSpPr>
          <p:spPr bwMode="auto">
            <a:xfrm>
              <a:off x="1715" y="2719"/>
              <a:ext cx="333" cy="4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49" name="Rectangle 53"/>
            <p:cNvSpPr>
              <a:spLocks noChangeArrowheads="1"/>
            </p:cNvSpPr>
            <p:nvPr/>
          </p:nvSpPr>
          <p:spPr bwMode="auto">
            <a:xfrm>
              <a:off x="2050" y="2908"/>
              <a:ext cx="2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50" name="Freeform 54"/>
            <p:cNvSpPr>
              <a:spLocks/>
            </p:cNvSpPr>
            <p:nvPr/>
          </p:nvSpPr>
          <p:spPr bwMode="auto">
            <a:xfrm>
              <a:off x="1616" y="2832"/>
              <a:ext cx="474" cy="7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23"/>
                </a:cxn>
                <a:cxn ang="0">
                  <a:pos x="206" y="165"/>
                </a:cxn>
                <a:cxn ang="0">
                  <a:pos x="220" y="357"/>
                </a:cxn>
                <a:cxn ang="0">
                  <a:pos x="480" y="480"/>
                </a:cxn>
                <a:cxn ang="0">
                  <a:pos x="535" y="741"/>
                </a:cxn>
                <a:cxn ang="0">
                  <a:pos x="631" y="823"/>
                </a:cxn>
              </a:cxnLst>
              <a:rect l="0" t="0" r="r" b="b"/>
              <a:pathLst>
                <a:path w="631" h="823">
                  <a:moveTo>
                    <a:pt x="0" y="0"/>
                  </a:moveTo>
                  <a:cubicBezTo>
                    <a:pt x="29" y="84"/>
                    <a:pt x="94" y="107"/>
                    <a:pt x="178" y="123"/>
                  </a:cubicBezTo>
                  <a:cubicBezTo>
                    <a:pt x="187" y="137"/>
                    <a:pt x="203" y="148"/>
                    <a:pt x="206" y="165"/>
                  </a:cubicBezTo>
                  <a:cubicBezTo>
                    <a:pt x="217" y="228"/>
                    <a:pt x="199" y="296"/>
                    <a:pt x="220" y="357"/>
                  </a:cubicBezTo>
                  <a:cubicBezTo>
                    <a:pt x="260" y="470"/>
                    <a:pt x="392" y="450"/>
                    <a:pt x="480" y="480"/>
                  </a:cubicBezTo>
                  <a:cubicBezTo>
                    <a:pt x="548" y="546"/>
                    <a:pt x="509" y="657"/>
                    <a:pt x="535" y="741"/>
                  </a:cubicBezTo>
                  <a:cubicBezTo>
                    <a:pt x="546" y="776"/>
                    <a:pt x="606" y="798"/>
                    <a:pt x="631" y="823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51" name="Oval 55"/>
            <p:cNvSpPr>
              <a:spLocks noChangeArrowheads="1"/>
            </p:cNvSpPr>
            <p:nvPr/>
          </p:nvSpPr>
          <p:spPr bwMode="auto">
            <a:xfrm>
              <a:off x="2079" y="3506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52" name="Arc 56"/>
            <p:cNvSpPr>
              <a:spLocks/>
            </p:cNvSpPr>
            <p:nvPr/>
          </p:nvSpPr>
          <p:spPr bwMode="auto">
            <a:xfrm>
              <a:off x="1299" y="1925"/>
              <a:ext cx="297" cy="266"/>
            </a:xfrm>
            <a:custGeom>
              <a:avLst/>
              <a:gdLst>
                <a:gd name="G0" fmla="+- 885 0 0"/>
                <a:gd name="G1" fmla="+- 21600 0 0"/>
                <a:gd name="G2" fmla="+- 21600 0 0"/>
                <a:gd name="T0" fmla="*/ 0 w 22485"/>
                <a:gd name="T1" fmla="*/ 18 h 21600"/>
                <a:gd name="T2" fmla="*/ 22485 w 22485"/>
                <a:gd name="T3" fmla="*/ 21600 h 21600"/>
                <a:gd name="T4" fmla="*/ 885 w 224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85" h="21600" fill="none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</a:path>
                <a:path w="22485" h="21600" stroke="0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  <a:lnTo>
                    <a:pt x="885" y="21600"/>
                  </a:lnTo>
                  <a:close/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53" name="Line 57"/>
            <p:cNvSpPr>
              <a:spLocks noChangeShapeType="1"/>
            </p:cNvSpPr>
            <p:nvPr/>
          </p:nvSpPr>
          <p:spPr bwMode="auto">
            <a:xfrm flipV="1">
              <a:off x="1602" y="2190"/>
              <a:ext cx="0" cy="680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54" name="Line 58"/>
            <p:cNvSpPr>
              <a:spLocks noChangeShapeType="1"/>
            </p:cNvSpPr>
            <p:nvPr/>
          </p:nvSpPr>
          <p:spPr bwMode="auto">
            <a:xfrm flipH="1">
              <a:off x="1304" y="1751"/>
              <a:ext cx="137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39355" name="Group 59"/>
          <p:cNvGrpSpPr>
            <a:grpSpLocks/>
          </p:cNvGrpSpPr>
          <p:nvPr/>
        </p:nvGrpSpPr>
        <p:grpSpPr bwMode="auto">
          <a:xfrm>
            <a:off x="6353175" y="2019300"/>
            <a:ext cx="2395538" cy="3640138"/>
            <a:chOff x="4002" y="1680"/>
            <a:chExt cx="1509" cy="2293"/>
          </a:xfrm>
        </p:grpSpPr>
        <p:sp>
          <p:nvSpPr>
            <p:cNvPr id="439356" name="Line 60"/>
            <p:cNvSpPr>
              <a:spLocks noChangeShapeType="1"/>
            </p:cNvSpPr>
            <p:nvPr/>
          </p:nvSpPr>
          <p:spPr bwMode="auto">
            <a:xfrm flipV="1">
              <a:off x="4409" y="1706"/>
              <a:ext cx="0" cy="2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57" name="Arc 61"/>
            <p:cNvSpPr>
              <a:spLocks/>
            </p:cNvSpPr>
            <p:nvPr/>
          </p:nvSpPr>
          <p:spPr bwMode="auto">
            <a:xfrm>
              <a:off x="4048" y="2802"/>
              <a:ext cx="340" cy="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58" name="Line 62"/>
            <p:cNvSpPr>
              <a:spLocks noChangeShapeType="1"/>
            </p:cNvSpPr>
            <p:nvPr/>
          </p:nvSpPr>
          <p:spPr bwMode="auto">
            <a:xfrm>
              <a:off x="4048" y="3079"/>
              <a:ext cx="1" cy="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59" name="Arc 63"/>
            <p:cNvSpPr>
              <a:spLocks/>
            </p:cNvSpPr>
            <p:nvPr/>
          </p:nvSpPr>
          <p:spPr bwMode="auto">
            <a:xfrm>
              <a:off x="4406" y="1952"/>
              <a:ext cx="358" cy="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60" name="Arc 64"/>
            <p:cNvSpPr>
              <a:spLocks/>
            </p:cNvSpPr>
            <p:nvPr/>
          </p:nvSpPr>
          <p:spPr bwMode="auto">
            <a:xfrm>
              <a:off x="4184" y="2071"/>
              <a:ext cx="506" cy="76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61" name="Rectangle 65"/>
            <p:cNvSpPr>
              <a:spLocks noChangeArrowheads="1"/>
            </p:cNvSpPr>
            <p:nvPr/>
          </p:nvSpPr>
          <p:spPr bwMode="auto">
            <a:xfrm>
              <a:off x="4455" y="2436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62" name="Rectangle 66"/>
            <p:cNvSpPr>
              <a:spLocks noChangeArrowheads="1"/>
            </p:cNvSpPr>
            <p:nvPr/>
          </p:nvSpPr>
          <p:spPr bwMode="auto">
            <a:xfrm>
              <a:off x="4002" y="1857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63" name="Line 67"/>
            <p:cNvSpPr>
              <a:spLocks noChangeShapeType="1"/>
            </p:cNvSpPr>
            <p:nvPr/>
          </p:nvSpPr>
          <p:spPr bwMode="auto">
            <a:xfrm flipV="1">
              <a:off x="4150" y="3180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64" name="Line 68"/>
            <p:cNvSpPr>
              <a:spLocks noChangeShapeType="1"/>
            </p:cNvSpPr>
            <p:nvPr/>
          </p:nvSpPr>
          <p:spPr bwMode="auto">
            <a:xfrm>
              <a:off x="4764" y="2229"/>
              <a:ext cx="1" cy="1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65" name="Line 69"/>
            <p:cNvSpPr>
              <a:spLocks noChangeShapeType="1"/>
            </p:cNvSpPr>
            <p:nvPr/>
          </p:nvSpPr>
          <p:spPr bwMode="auto">
            <a:xfrm>
              <a:off x="4878" y="2764"/>
              <a:ext cx="333" cy="4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66" name="Rectangle 70"/>
            <p:cNvSpPr>
              <a:spLocks noChangeArrowheads="1"/>
            </p:cNvSpPr>
            <p:nvPr/>
          </p:nvSpPr>
          <p:spPr bwMode="auto">
            <a:xfrm>
              <a:off x="5213" y="2953"/>
              <a:ext cx="2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39367" name="Freeform 71"/>
            <p:cNvSpPr>
              <a:spLocks/>
            </p:cNvSpPr>
            <p:nvPr/>
          </p:nvSpPr>
          <p:spPr bwMode="auto">
            <a:xfrm>
              <a:off x="4779" y="2877"/>
              <a:ext cx="474" cy="7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23"/>
                </a:cxn>
                <a:cxn ang="0">
                  <a:pos x="206" y="165"/>
                </a:cxn>
                <a:cxn ang="0">
                  <a:pos x="220" y="357"/>
                </a:cxn>
                <a:cxn ang="0">
                  <a:pos x="480" y="480"/>
                </a:cxn>
                <a:cxn ang="0">
                  <a:pos x="535" y="741"/>
                </a:cxn>
                <a:cxn ang="0">
                  <a:pos x="631" y="823"/>
                </a:cxn>
              </a:cxnLst>
              <a:rect l="0" t="0" r="r" b="b"/>
              <a:pathLst>
                <a:path w="631" h="823">
                  <a:moveTo>
                    <a:pt x="0" y="0"/>
                  </a:moveTo>
                  <a:cubicBezTo>
                    <a:pt x="29" y="84"/>
                    <a:pt x="94" y="107"/>
                    <a:pt x="178" y="123"/>
                  </a:cubicBezTo>
                  <a:cubicBezTo>
                    <a:pt x="187" y="137"/>
                    <a:pt x="203" y="148"/>
                    <a:pt x="206" y="165"/>
                  </a:cubicBezTo>
                  <a:cubicBezTo>
                    <a:pt x="217" y="228"/>
                    <a:pt x="199" y="296"/>
                    <a:pt x="220" y="357"/>
                  </a:cubicBezTo>
                  <a:cubicBezTo>
                    <a:pt x="260" y="470"/>
                    <a:pt x="392" y="450"/>
                    <a:pt x="480" y="480"/>
                  </a:cubicBezTo>
                  <a:cubicBezTo>
                    <a:pt x="548" y="546"/>
                    <a:pt x="509" y="657"/>
                    <a:pt x="535" y="741"/>
                  </a:cubicBezTo>
                  <a:cubicBezTo>
                    <a:pt x="546" y="776"/>
                    <a:pt x="606" y="798"/>
                    <a:pt x="631" y="823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68" name="Oval 72"/>
            <p:cNvSpPr>
              <a:spLocks noChangeArrowheads="1"/>
            </p:cNvSpPr>
            <p:nvPr/>
          </p:nvSpPr>
          <p:spPr bwMode="auto">
            <a:xfrm>
              <a:off x="5242" y="3551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69" name="Arc 73"/>
            <p:cNvSpPr>
              <a:spLocks/>
            </p:cNvSpPr>
            <p:nvPr/>
          </p:nvSpPr>
          <p:spPr bwMode="auto">
            <a:xfrm>
              <a:off x="4462" y="1970"/>
              <a:ext cx="297" cy="266"/>
            </a:xfrm>
            <a:custGeom>
              <a:avLst/>
              <a:gdLst>
                <a:gd name="G0" fmla="+- 885 0 0"/>
                <a:gd name="G1" fmla="+- 21600 0 0"/>
                <a:gd name="G2" fmla="+- 21600 0 0"/>
                <a:gd name="T0" fmla="*/ 0 w 22485"/>
                <a:gd name="T1" fmla="*/ 18 h 21600"/>
                <a:gd name="T2" fmla="*/ 22485 w 22485"/>
                <a:gd name="T3" fmla="*/ 21600 h 21600"/>
                <a:gd name="T4" fmla="*/ 885 w 224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85" h="21600" fill="none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</a:path>
                <a:path w="22485" h="21600" stroke="0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  <a:lnTo>
                    <a:pt x="885" y="21600"/>
                  </a:lnTo>
                  <a:close/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370" name="Line 74"/>
            <p:cNvSpPr>
              <a:spLocks noChangeShapeType="1"/>
            </p:cNvSpPr>
            <p:nvPr/>
          </p:nvSpPr>
          <p:spPr bwMode="auto">
            <a:xfrm flipV="1">
              <a:off x="4765" y="2235"/>
              <a:ext cx="0" cy="680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71" name="Freeform 75"/>
            <p:cNvSpPr>
              <a:spLocks/>
            </p:cNvSpPr>
            <p:nvPr/>
          </p:nvSpPr>
          <p:spPr bwMode="auto">
            <a:xfrm>
              <a:off x="4504" y="1680"/>
              <a:ext cx="236" cy="284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28" y="4"/>
                </a:cxn>
                <a:cxn ang="0">
                  <a:pos x="192" y="68"/>
                </a:cxn>
                <a:cxn ang="0">
                  <a:pos x="156" y="104"/>
                </a:cxn>
                <a:cxn ang="0">
                  <a:pos x="144" y="172"/>
                </a:cxn>
                <a:cxn ang="0">
                  <a:pos x="140" y="220"/>
                </a:cxn>
                <a:cxn ang="0">
                  <a:pos x="32" y="256"/>
                </a:cxn>
                <a:cxn ang="0">
                  <a:pos x="0" y="284"/>
                </a:cxn>
              </a:cxnLst>
              <a:rect l="0" t="0" r="r" b="b"/>
              <a:pathLst>
                <a:path w="236" h="284">
                  <a:moveTo>
                    <a:pt x="216" y="0"/>
                  </a:moveTo>
                  <a:cubicBezTo>
                    <a:pt x="220" y="1"/>
                    <a:pt x="227" y="0"/>
                    <a:pt x="228" y="4"/>
                  </a:cubicBezTo>
                  <a:cubicBezTo>
                    <a:pt x="236" y="38"/>
                    <a:pt x="211" y="49"/>
                    <a:pt x="192" y="68"/>
                  </a:cubicBezTo>
                  <a:cubicBezTo>
                    <a:pt x="188" y="80"/>
                    <a:pt x="168" y="96"/>
                    <a:pt x="156" y="104"/>
                  </a:cubicBezTo>
                  <a:cubicBezTo>
                    <a:pt x="132" y="140"/>
                    <a:pt x="139" y="118"/>
                    <a:pt x="144" y="172"/>
                  </a:cubicBezTo>
                  <a:cubicBezTo>
                    <a:pt x="143" y="188"/>
                    <a:pt x="143" y="204"/>
                    <a:pt x="140" y="220"/>
                  </a:cubicBezTo>
                  <a:cubicBezTo>
                    <a:pt x="135" y="244"/>
                    <a:pt x="50" y="254"/>
                    <a:pt x="32" y="256"/>
                  </a:cubicBezTo>
                  <a:cubicBezTo>
                    <a:pt x="1" y="266"/>
                    <a:pt x="12" y="260"/>
                    <a:pt x="0" y="284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39372" name="Line 76"/>
            <p:cNvSpPr>
              <a:spLocks noChangeShapeType="1"/>
            </p:cNvSpPr>
            <p:nvPr/>
          </p:nvSpPr>
          <p:spPr bwMode="auto">
            <a:xfrm flipV="1">
              <a:off x="4649" y="2931"/>
              <a:ext cx="6" cy="10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9373" name="Oval 77"/>
          <p:cNvSpPr>
            <a:spLocks noChangeArrowheads="1"/>
          </p:cNvSpPr>
          <p:nvPr/>
        </p:nvSpPr>
        <p:spPr bwMode="auto">
          <a:xfrm>
            <a:off x="1836738" y="2205038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9374" name="Oval 78"/>
          <p:cNvSpPr>
            <a:spLocks noChangeArrowheads="1"/>
          </p:cNvSpPr>
          <p:nvPr/>
        </p:nvSpPr>
        <p:spPr bwMode="auto">
          <a:xfrm>
            <a:off x="4284663" y="2205038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9375" name="Oval 79"/>
          <p:cNvSpPr>
            <a:spLocks noChangeArrowheads="1"/>
          </p:cNvSpPr>
          <p:nvPr/>
        </p:nvSpPr>
        <p:spPr bwMode="auto">
          <a:xfrm>
            <a:off x="6804025" y="2278063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9376" name="Rectangle 80"/>
          <p:cNvSpPr>
            <a:spLocks noChangeArrowheads="1"/>
          </p:cNvSpPr>
          <p:nvPr/>
        </p:nvSpPr>
        <p:spPr bwMode="auto">
          <a:xfrm>
            <a:off x="3943350" y="63484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684213" y="44450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SHUNTS VENO-VENOSOS:</a:t>
            </a:r>
          </a:p>
          <a:p>
            <a:pPr algn="ctr" eaLnBrk="1" hangingPunct="1"/>
            <a:r>
              <a:rPr lang="es-E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Diagnóstico diferencial</a:t>
            </a: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auto">
          <a:xfrm>
            <a:off x="900113" y="1416050"/>
            <a:ext cx="80645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FontTx/>
              <a:buChar char="•"/>
            </a:pPr>
            <a:r>
              <a:rPr lang="es-ES" sz="2400" b="1">
                <a:solidFill>
                  <a:schemeClr val="tx1"/>
                </a:solidFill>
                <a:latin typeface="Arial" charset="0"/>
              </a:rPr>
              <a:t>Shunt tipo 2C vs Shunt  tipo 1+2 y Shunt tipo 4+2</a:t>
            </a:r>
          </a:p>
          <a:p>
            <a:pPr marL="457200" indent="-457200" eaLnBrk="1" hangingPunct="1"/>
            <a:endParaRPr lang="es-E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1116013" y="58039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2B</a:t>
            </a:r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3840163" y="578008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1+2</a:t>
            </a:r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6443663" y="578008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Shunt tipo 4+2</a:t>
            </a:r>
          </a:p>
        </p:txBody>
      </p:sp>
      <p:grpSp>
        <p:nvGrpSpPr>
          <p:cNvPr id="440327" name="Group 7"/>
          <p:cNvGrpSpPr>
            <a:grpSpLocks/>
          </p:cNvGrpSpPr>
          <p:nvPr/>
        </p:nvGrpSpPr>
        <p:grpSpPr bwMode="auto">
          <a:xfrm>
            <a:off x="1096963" y="2058988"/>
            <a:ext cx="2538412" cy="3457575"/>
            <a:chOff x="567" y="1706"/>
            <a:chExt cx="1785" cy="2359"/>
          </a:xfrm>
        </p:grpSpPr>
        <p:grpSp>
          <p:nvGrpSpPr>
            <p:cNvPr id="440328" name="Group 8"/>
            <p:cNvGrpSpPr>
              <a:grpSpLocks/>
            </p:cNvGrpSpPr>
            <p:nvPr/>
          </p:nvGrpSpPr>
          <p:grpSpPr bwMode="auto">
            <a:xfrm>
              <a:off x="567" y="1706"/>
              <a:ext cx="1785" cy="2359"/>
              <a:chOff x="2109" y="935"/>
              <a:chExt cx="1928" cy="2903"/>
            </a:xfrm>
          </p:grpSpPr>
          <p:sp>
            <p:nvSpPr>
              <p:cNvPr id="440329" name="Arc 9"/>
              <p:cNvSpPr>
                <a:spLocks/>
              </p:cNvSpPr>
              <p:nvPr/>
            </p:nvSpPr>
            <p:spPr bwMode="auto">
              <a:xfrm>
                <a:off x="2169" y="2327"/>
                <a:ext cx="440" cy="3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60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0"/>
                      <a:pt x="9670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0" name="Line 10"/>
              <p:cNvSpPr>
                <a:spLocks noChangeShapeType="1"/>
              </p:cNvSpPr>
              <p:nvPr/>
            </p:nvSpPr>
            <p:spPr bwMode="auto">
              <a:xfrm>
                <a:off x="2169" y="2679"/>
                <a:ext cx="1" cy="11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1" name="Arc 11"/>
              <p:cNvSpPr>
                <a:spLocks/>
              </p:cNvSpPr>
              <p:nvPr/>
            </p:nvSpPr>
            <p:spPr bwMode="auto">
              <a:xfrm>
                <a:off x="2633" y="1247"/>
                <a:ext cx="464" cy="37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2" name="Arc 12"/>
              <p:cNvSpPr>
                <a:spLocks/>
              </p:cNvSpPr>
              <p:nvPr/>
            </p:nvSpPr>
            <p:spPr bwMode="auto">
              <a:xfrm>
                <a:off x="2345" y="1399"/>
                <a:ext cx="656" cy="97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510 h 21600"/>
                  <a:gd name="T2" fmla="*/ 2160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10"/>
                    </a:moveTo>
                    <a:cubicBezTo>
                      <a:pt x="49" y="9615"/>
                      <a:pt x="9705" y="0"/>
                      <a:pt x="21599" y="0"/>
                    </a:cubicBezTo>
                  </a:path>
                  <a:path w="21600" h="21600" stroke="0" extrusionOk="0">
                    <a:moveTo>
                      <a:pt x="0" y="21510"/>
                    </a:moveTo>
                    <a:cubicBezTo>
                      <a:pt x="49" y="9615"/>
                      <a:pt x="9705" y="0"/>
                      <a:pt x="21599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3" name="Rectangle 13"/>
              <p:cNvSpPr>
                <a:spLocks noChangeArrowheads="1"/>
              </p:cNvSpPr>
              <p:nvPr/>
            </p:nvSpPr>
            <p:spPr bwMode="auto">
              <a:xfrm>
                <a:off x="2696" y="1861"/>
                <a:ext cx="36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it-IT" sz="2400" b="1">
                    <a:solidFill>
                      <a:schemeClr val="tx2"/>
                    </a:solidFill>
                    <a:latin typeface="Arial" charset="0"/>
                  </a:rPr>
                  <a:t>R 2</a:t>
                </a:r>
                <a:endParaRPr lang="it-IT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334" name="Line 14"/>
              <p:cNvSpPr>
                <a:spLocks noChangeShapeType="1"/>
              </p:cNvSpPr>
              <p:nvPr/>
            </p:nvSpPr>
            <p:spPr bwMode="auto">
              <a:xfrm flipV="1">
                <a:off x="2637" y="935"/>
                <a:ext cx="0" cy="28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5" name="Rectangle 15"/>
              <p:cNvSpPr>
                <a:spLocks noChangeArrowheads="1"/>
              </p:cNvSpPr>
              <p:nvPr/>
            </p:nvSpPr>
            <p:spPr bwMode="auto">
              <a:xfrm>
                <a:off x="2109" y="1128"/>
                <a:ext cx="361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it-IT" sz="2400" b="1">
                    <a:solidFill>
                      <a:schemeClr val="tx2"/>
                    </a:solidFill>
                    <a:latin typeface="Arial" charset="0"/>
                  </a:rPr>
                  <a:t>R 1</a:t>
                </a:r>
                <a:endParaRPr lang="it-IT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336" name="Line 16"/>
              <p:cNvSpPr>
                <a:spLocks noChangeShapeType="1"/>
              </p:cNvSpPr>
              <p:nvPr/>
            </p:nvSpPr>
            <p:spPr bwMode="auto">
              <a:xfrm flipV="1">
                <a:off x="2971" y="3002"/>
                <a:ext cx="0" cy="8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7" name="Line 17"/>
              <p:cNvSpPr>
                <a:spLocks noChangeShapeType="1"/>
              </p:cNvSpPr>
              <p:nvPr/>
            </p:nvSpPr>
            <p:spPr bwMode="auto">
              <a:xfrm flipV="1">
                <a:off x="2301" y="2807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8" name="Line 18"/>
              <p:cNvSpPr>
                <a:spLocks noChangeShapeType="1"/>
              </p:cNvSpPr>
              <p:nvPr/>
            </p:nvSpPr>
            <p:spPr bwMode="auto">
              <a:xfrm>
                <a:off x="3097" y="1599"/>
                <a:ext cx="1" cy="21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39" name="Line 19"/>
              <p:cNvSpPr>
                <a:spLocks noChangeShapeType="1"/>
              </p:cNvSpPr>
              <p:nvPr/>
            </p:nvSpPr>
            <p:spPr bwMode="auto">
              <a:xfrm>
                <a:off x="3245" y="2279"/>
                <a:ext cx="432" cy="57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40" name="Rectangle 20"/>
              <p:cNvSpPr>
                <a:spLocks noChangeArrowheads="1"/>
              </p:cNvSpPr>
              <p:nvPr/>
            </p:nvSpPr>
            <p:spPr bwMode="auto">
              <a:xfrm>
                <a:off x="3677" y="2518"/>
                <a:ext cx="360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it-IT" sz="2400" b="1">
                    <a:solidFill>
                      <a:schemeClr val="tx2"/>
                    </a:solidFill>
                    <a:latin typeface="Arial" charset="0"/>
                  </a:rPr>
                  <a:t>R 3</a:t>
                </a:r>
                <a:endParaRPr lang="it-IT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440341" name="Freeform 21"/>
              <p:cNvSpPr>
                <a:spLocks/>
              </p:cNvSpPr>
              <p:nvPr/>
            </p:nvSpPr>
            <p:spPr bwMode="auto">
              <a:xfrm>
                <a:off x="3117" y="2423"/>
                <a:ext cx="615" cy="9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8" y="123"/>
                  </a:cxn>
                  <a:cxn ang="0">
                    <a:pos x="206" y="165"/>
                  </a:cxn>
                  <a:cxn ang="0">
                    <a:pos x="220" y="357"/>
                  </a:cxn>
                  <a:cxn ang="0">
                    <a:pos x="480" y="480"/>
                  </a:cxn>
                  <a:cxn ang="0">
                    <a:pos x="535" y="741"/>
                  </a:cxn>
                  <a:cxn ang="0">
                    <a:pos x="631" y="823"/>
                  </a:cxn>
                </a:cxnLst>
                <a:rect l="0" t="0" r="r" b="b"/>
                <a:pathLst>
                  <a:path w="631" h="823">
                    <a:moveTo>
                      <a:pt x="0" y="0"/>
                    </a:moveTo>
                    <a:cubicBezTo>
                      <a:pt x="29" y="84"/>
                      <a:pt x="94" y="107"/>
                      <a:pt x="178" y="123"/>
                    </a:cubicBezTo>
                    <a:cubicBezTo>
                      <a:pt x="187" y="137"/>
                      <a:pt x="203" y="148"/>
                      <a:pt x="206" y="165"/>
                    </a:cubicBezTo>
                    <a:cubicBezTo>
                      <a:pt x="217" y="228"/>
                      <a:pt x="199" y="296"/>
                      <a:pt x="220" y="357"/>
                    </a:cubicBezTo>
                    <a:cubicBezTo>
                      <a:pt x="260" y="470"/>
                      <a:pt x="392" y="450"/>
                      <a:pt x="480" y="480"/>
                    </a:cubicBezTo>
                    <a:cubicBezTo>
                      <a:pt x="548" y="546"/>
                      <a:pt x="509" y="657"/>
                      <a:pt x="535" y="741"/>
                    </a:cubicBezTo>
                    <a:cubicBezTo>
                      <a:pt x="546" y="776"/>
                      <a:pt x="606" y="798"/>
                      <a:pt x="631" y="823"/>
                    </a:cubicBez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42" name="Oval 22"/>
              <p:cNvSpPr>
                <a:spLocks noChangeArrowheads="1"/>
              </p:cNvSpPr>
              <p:nvPr/>
            </p:nvSpPr>
            <p:spPr bwMode="auto">
              <a:xfrm>
                <a:off x="3717" y="3279"/>
                <a:ext cx="104" cy="104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43" name="Arc 23"/>
              <p:cNvSpPr>
                <a:spLocks/>
              </p:cNvSpPr>
              <p:nvPr/>
            </p:nvSpPr>
            <p:spPr bwMode="auto">
              <a:xfrm>
                <a:off x="2706" y="1271"/>
                <a:ext cx="385" cy="337"/>
              </a:xfrm>
              <a:custGeom>
                <a:avLst/>
                <a:gdLst>
                  <a:gd name="G0" fmla="+- 885 0 0"/>
                  <a:gd name="G1" fmla="+- 21600 0 0"/>
                  <a:gd name="G2" fmla="+- 21600 0 0"/>
                  <a:gd name="T0" fmla="*/ 0 w 22485"/>
                  <a:gd name="T1" fmla="*/ 18 h 21600"/>
                  <a:gd name="T2" fmla="*/ 22485 w 22485"/>
                  <a:gd name="T3" fmla="*/ 21600 h 21600"/>
                  <a:gd name="T4" fmla="*/ 885 w 2248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85" h="21600" fill="none" extrusionOk="0">
                    <a:moveTo>
                      <a:pt x="0" y="18"/>
                    </a:moveTo>
                    <a:cubicBezTo>
                      <a:pt x="294" y="6"/>
                      <a:pt x="589" y="-1"/>
                      <a:pt x="885" y="0"/>
                    </a:cubicBezTo>
                    <a:cubicBezTo>
                      <a:pt x="12814" y="0"/>
                      <a:pt x="22485" y="9670"/>
                      <a:pt x="22485" y="21600"/>
                    </a:cubicBezTo>
                  </a:path>
                  <a:path w="22485" h="21600" stroke="0" extrusionOk="0">
                    <a:moveTo>
                      <a:pt x="0" y="18"/>
                    </a:moveTo>
                    <a:cubicBezTo>
                      <a:pt x="294" y="6"/>
                      <a:pt x="589" y="-1"/>
                      <a:pt x="885" y="0"/>
                    </a:cubicBezTo>
                    <a:cubicBezTo>
                      <a:pt x="12814" y="0"/>
                      <a:pt x="22485" y="9670"/>
                      <a:pt x="22485" y="21600"/>
                    </a:cubicBezTo>
                    <a:lnTo>
                      <a:pt x="885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44" name="Line 24"/>
              <p:cNvSpPr>
                <a:spLocks noChangeShapeType="1"/>
              </p:cNvSpPr>
              <p:nvPr/>
            </p:nvSpPr>
            <p:spPr bwMode="auto">
              <a:xfrm flipV="1">
                <a:off x="3099" y="1607"/>
                <a:ext cx="0" cy="124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40345" name="Oval 25"/>
              <p:cNvSpPr>
                <a:spLocks noChangeArrowheads="1"/>
              </p:cNvSpPr>
              <p:nvPr/>
            </p:nvSpPr>
            <p:spPr bwMode="auto">
              <a:xfrm>
                <a:off x="3048" y="2807"/>
                <a:ext cx="104" cy="104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40346" name="Line 26"/>
            <p:cNvSpPr>
              <a:spLocks noChangeShapeType="1"/>
            </p:cNvSpPr>
            <p:nvPr/>
          </p:nvSpPr>
          <p:spPr bwMode="auto">
            <a:xfrm flipV="1">
              <a:off x="1111" y="1797"/>
              <a:ext cx="136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40347" name="Group 27"/>
          <p:cNvGrpSpPr>
            <a:grpSpLocks/>
          </p:cNvGrpSpPr>
          <p:nvPr/>
        </p:nvGrpSpPr>
        <p:grpSpPr bwMode="auto">
          <a:xfrm>
            <a:off x="3905250" y="1916113"/>
            <a:ext cx="2395538" cy="3600450"/>
            <a:chOff x="2414" y="1661"/>
            <a:chExt cx="1509" cy="2268"/>
          </a:xfrm>
        </p:grpSpPr>
        <p:sp>
          <p:nvSpPr>
            <p:cNvPr id="440348" name="Rectangle 28"/>
            <p:cNvSpPr>
              <a:spLocks noChangeArrowheads="1"/>
            </p:cNvSpPr>
            <p:nvPr/>
          </p:nvSpPr>
          <p:spPr bwMode="auto">
            <a:xfrm>
              <a:off x="3625" y="2909"/>
              <a:ext cx="2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40349" name="Line 29"/>
            <p:cNvSpPr>
              <a:spLocks noChangeShapeType="1"/>
            </p:cNvSpPr>
            <p:nvPr/>
          </p:nvSpPr>
          <p:spPr bwMode="auto">
            <a:xfrm flipV="1">
              <a:off x="2835" y="1661"/>
              <a:ext cx="0" cy="2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50" name="Arc 30"/>
            <p:cNvSpPr>
              <a:spLocks/>
            </p:cNvSpPr>
            <p:nvPr/>
          </p:nvSpPr>
          <p:spPr bwMode="auto">
            <a:xfrm>
              <a:off x="2460" y="2758"/>
              <a:ext cx="340" cy="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51" name="Line 31"/>
            <p:cNvSpPr>
              <a:spLocks noChangeShapeType="1"/>
            </p:cNvSpPr>
            <p:nvPr/>
          </p:nvSpPr>
          <p:spPr bwMode="auto">
            <a:xfrm>
              <a:off x="2460" y="3035"/>
              <a:ext cx="1" cy="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52" name="Arc 32"/>
            <p:cNvSpPr>
              <a:spLocks/>
            </p:cNvSpPr>
            <p:nvPr/>
          </p:nvSpPr>
          <p:spPr bwMode="auto">
            <a:xfrm>
              <a:off x="2818" y="1908"/>
              <a:ext cx="358" cy="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53" name="Arc 33"/>
            <p:cNvSpPr>
              <a:spLocks/>
            </p:cNvSpPr>
            <p:nvPr/>
          </p:nvSpPr>
          <p:spPr bwMode="auto">
            <a:xfrm>
              <a:off x="2596" y="2027"/>
              <a:ext cx="506" cy="76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54" name="Rectangle 34"/>
            <p:cNvSpPr>
              <a:spLocks noChangeArrowheads="1"/>
            </p:cNvSpPr>
            <p:nvPr/>
          </p:nvSpPr>
          <p:spPr bwMode="auto">
            <a:xfrm>
              <a:off x="2867" y="2392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40355" name="Rectangle 35"/>
            <p:cNvSpPr>
              <a:spLocks noChangeArrowheads="1"/>
            </p:cNvSpPr>
            <p:nvPr/>
          </p:nvSpPr>
          <p:spPr bwMode="auto">
            <a:xfrm>
              <a:off x="2414" y="1813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40356" name="Line 36"/>
            <p:cNvSpPr>
              <a:spLocks noChangeShapeType="1"/>
            </p:cNvSpPr>
            <p:nvPr/>
          </p:nvSpPr>
          <p:spPr bwMode="auto">
            <a:xfrm flipV="1">
              <a:off x="2562" y="3136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57" name="Line 37"/>
            <p:cNvSpPr>
              <a:spLocks noChangeShapeType="1"/>
            </p:cNvSpPr>
            <p:nvPr/>
          </p:nvSpPr>
          <p:spPr bwMode="auto">
            <a:xfrm>
              <a:off x="3176" y="2185"/>
              <a:ext cx="1" cy="1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58" name="Line 38"/>
            <p:cNvSpPr>
              <a:spLocks noChangeShapeType="1"/>
            </p:cNvSpPr>
            <p:nvPr/>
          </p:nvSpPr>
          <p:spPr bwMode="auto">
            <a:xfrm>
              <a:off x="3290" y="2720"/>
              <a:ext cx="333" cy="4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59" name="Freeform 39"/>
            <p:cNvSpPr>
              <a:spLocks/>
            </p:cNvSpPr>
            <p:nvPr/>
          </p:nvSpPr>
          <p:spPr bwMode="auto">
            <a:xfrm>
              <a:off x="3191" y="2833"/>
              <a:ext cx="474" cy="7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23"/>
                </a:cxn>
                <a:cxn ang="0">
                  <a:pos x="206" y="165"/>
                </a:cxn>
                <a:cxn ang="0">
                  <a:pos x="220" y="357"/>
                </a:cxn>
                <a:cxn ang="0">
                  <a:pos x="480" y="480"/>
                </a:cxn>
                <a:cxn ang="0">
                  <a:pos x="535" y="741"/>
                </a:cxn>
                <a:cxn ang="0">
                  <a:pos x="631" y="823"/>
                </a:cxn>
              </a:cxnLst>
              <a:rect l="0" t="0" r="r" b="b"/>
              <a:pathLst>
                <a:path w="631" h="823">
                  <a:moveTo>
                    <a:pt x="0" y="0"/>
                  </a:moveTo>
                  <a:cubicBezTo>
                    <a:pt x="29" y="84"/>
                    <a:pt x="94" y="107"/>
                    <a:pt x="178" y="123"/>
                  </a:cubicBezTo>
                  <a:cubicBezTo>
                    <a:pt x="187" y="137"/>
                    <a:pt x="203" y="148"/>
                    <a:pt x="206" y="165"/>
                  </a:cubicBezTo>
                  <a:cubicBezTo>
                    <a:pt x="217" y="228"/>
                    <a:pt x="199" y="296"/>
                    <a:pt x="220" y="357"/>
                  </a:cubicBezTo>
                  <a:cubicBezTo>
                    <a:pt x="260" y="470"/>
                    <a:pt x="392" y="450"/>
                    <a:pt x="480" y="480"/>
                  </a:cubicBezTo>
                  <a:cubicBezTo>
                    <a:pt x="548" y="546"/>
                    <a:pt x="509" y="657"/>
                    <a:pt x="535" y="741"/>
                  </a:cubicBezTo>
                  <a:cubicBezTo>
                    <a:pt x="546" y="776"/>
                    <a:pt x="606" y="798"/>
                    <a:pt x="631" y="823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60" name="Oval 40"/>
            <p:cNvSpPr>
              <a:spLocks noChangeArrowheads="1"/>
            </p:cNvSpPr>
            <p:nvPr/>
          </p:nvSpPr>
          <p:spPr bwMode="auto">
            <a:xfrm>
              <a:off x="3616" y="3507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61" name="Arc 41"/>
            <p:cNvSpPr>
              <a:spLocks/>
            </p:cNvSpPr>
            <p:nvPr/>
          </p:nvSpPr>
          <p:spPr bwMode="auto">
            <a:xfrm>
              <a:off x="2901" y="1933"/>
              <a:ext cx="297" cy="266"/>
            </a:xfrm>
            <a:custGeom>
              <a:avLst/>
              <a:gdLst>
                <a:gd name="G0" fmla="+- 885 0 0"/>
                <a:gd name="G1" fmla="+- 21600 0 0"/>
                <a:gd name="G2" fmla="+- 21600 0 0"/>
                <a:gd name="T0" fmla="*/ 0 w 22485"/>
                <a:gd name="T1" fmla="*/ 18 h 21600"/>
                <a:gd name="T2" fmla="*/ 22485 w 22485"/>
                <a:gd name="T3" fmla="*/ 21600 h 21600"/>
                <a:gd name="T4" fmla="*/ 885 w 224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85" h="21600" fill="none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</a:path>
                <a:path w="22485" h="21600" stroke="0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  <a:lnTo>
                    <a:pt x="885" y="21600"/>
                  </a:lnTo>
                  <a:close/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62" name="Line 42"/>
            <p:cNvSpPr>
              <a:spLocks noChangeShapeType="1"/>
            </p:cNvSpPr>
            <p:nvPr/>
          </p:nvSpPr>
          <p:spPr bwMode="auto">
            <a:xfrm flipH="1" flipV="1">
              <a:off x="3198" y="2160"/>
              <a:ext cx="0" cy="1089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63" name="Line 43"/>
            <p:cNvSpPr>
              <a:spLocks noChangeShapeType="1"/>
            </p:cNvSpPr>
            <p:nvPr/>
          </p:nvSpPr>
          <p:spPr bwMode="auto">
            <a:xfrm flipH="1">
              <a:off x="2834" y="1933"/>
              <a:ext cx="91" cy="0"/>
            </a:xfrm>
            <a:prstGeom prst="line">
              <a:avLst/>
            </a:prstGeom>
            <a:noFill/>
            <a:ln w="984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64" name="Line 44"/>
            <p:cNvSpPr>
              <a:spLocks noChangeShapeType="1"/>
            </p:cNvSpPr>
            <p:nvPr/>
          </p:nvSpPr>
          <p:spPr bwMode="auto">
            <a:xfrm flipV="1">
              <a:off x="3055" y="3385"/>
              <a:ext cx="6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65" name="Oval 45"/>
            <p:cNvSpPr>
              <a:spLocks noChangeArrowheads="1"/>
            </p:cNvSpPr>
            <p:nvPr/>
          </p:nvSpPr>
          <p:spPr bwMode="auto">
            <a:xfrm>
              <a:off x="3163" y="3203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40366" name="Group 46"/>
          <p:cNvGrpSpPr>
            <a:grpSpLocks/>
          </p:cNvGrpSpPr>
          <p:nvPr/>
        </p:nvGrpSpPr>
        <p:grpSpPr bwMode="auto">
          <a:xfrm>
            <a:off x="6516688" y="1946275"/>
            <a:ext cx="2395537" cy="3641725"/>
            <a:chOff x="4093" y="1680"/>
            <a:chExt cx="1509" cy="2294"/>
          </a:xfrm>
        </p:grpSpPr>
        <p:sp>
          <p:nvSpPr>
            <p:cNvPr id="440367" name="Line 47"/>
            <p:cNvSpPr>
              <a:spLocks noChangeShapeType="1"/>
            </p:cNvSpPr>
            <p:nvPr/>
          </p:nvSpPr>
          <p:spPr bwMode="auto">
            <a:xfrm flipV="1">
              <a:off x="4500" y="1706"/>
              <a:ext cx="0" cy="226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68" name="Arc 48"/>
            <p:cNvSpPr>
              <a:spLocks/>
            </p:cNvSpPr>
            <p:nvPr/>
          </p:nvSpPr>
          <p:spPr bwMode="auto">
            <a:xfrm>
              <a:off x="4139" y="2802"/>
              <a:ext cx="340" cy="28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69" name="Line 49"/>
            <p:cNvSpPr>
              <a:spLocks noChangeShapeType="1"/>
            </p:cNvSpPr>
            <p:nvPr/>
          </p:nvSpPr>
          <p:spPr bwMode="auto">
            <a:xfrm>
              <a:off x="4139" y="3079"/>
              <a:ext cx="1" cy="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70" name="Arc 50"/>
            <p:cNvSpPr>
              <a:spLocks/>
            </p:cNvSpPr>
            <p:nvPr/>
          </p:nvSpPr>
          <p:spPr bwMode="auto">
            <a:xfrm>
              <a:off x="4497" y="1952"/>
              <a:ext cx="358" cy="2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71" name="Arc 51"/>
            <p:cNvSpPr>
              <a:spLocks/>
            </p:cNvSpPr>
            <p:nvPr/>
          </p:nvSpPr>
          <p:spPr bwMode="auto">
            <a:xfrm>
              <a:off x="4275" y="2071"/>
              <a:ext cx="506" cy="76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72" name="Rectangle 52"/>
            <p:cNvSpPr>
              <a:spLocks noChangeArrowheads="1"/>
            </p:cNvSpPr>
            <p:nvPr/>
          </p:nvSpPr>
          <p:spPr bwMode="auto">
            <a:xfrm>
              <a:off x="4546" y="2436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40373" name="Rectangle 53"/>
            <p:cNvSpPr>
              <a:spLocks noChangeArrowheads="1"/>
            </p:cNvSpPr>
            <p:nvPr/>
          </p:nvSpPr>
          <p:spPr bwMode="auto">
            <a:xfrm>
              <a:off x="4093" y="1857"/>
              <a:ext cx="2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40374" name="Line 54"/>
            <p:cNvSpPr>
              <a:spLocks noChangeShapeType="1"/>
            </p:cNvSpPr>
            <p:nvPr/>
          </p:nvSpPr>
          <p:spPr bwMode="auto">
            <a:xfrm flipV="1">
              <a:off x="4241" y="3180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75" name="Line 55"/>
            <p:cNvSpPr>
              <a:spLocks noChangeShapeType="1"/>
            </p:cNvSpPr>
            <p:nvPr/>
          </p:nvSpPr>
          <p:spPr bwMode="auto">
            <a:xfrm>
              <a:off x="4855" y="2229"/>
              <a:ext cx="1" cy="1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76" name="Line 56"/>
            <p:cNvSpPr>
              <a:spLocks noChangeShapeType="1"/>
            </p:cNvSpPr>
            <p:nvPr/>
          </p:nvSpPr>
          <p:spPr bwMode="auto">
            <a:xfrm>
              <a:off x="4969" y="2764"/>
              <a:ext cx="333" cy="4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77" name="Rectangle 57"/>
            <p:cNvSpPr>
              <a:spLocks noChangeArrowheads="1"/>
            </p:cNvSpPr>
            <p:nvPr/>
          </p:nvSpPr>
          <p:spPr bwMode="auto">
            <a:xfrm>
              <a:off x="5304" y="2953"/>
              <a:ext cx="2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2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2"/>
                </a:solidFill>
              </a:endParaRPr>
            </a:p>
          </p:txBody>
        </p:sp>
        <p:sp>
          <p:nvSpPr>
            <p:cNvPr id="440378" name="Freeform 58"/>
            <p:cNvSpPr>
              <a:spLocks/>
            </p:cNvSpPr>
            <p:nvPr/>
          </p:nvSpPr>
          <p:spPr bwMode="auto">
            <a:xfrm>
              <a:off x="4870" y="2877"/>
              <a:ext cx="474" cy="7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123"/>
                </a:cxn>
                <a:cxn ang="0">
                  <a:pos x="206" y="165"/>
                </a:cxn>
                <a:cxn ang="0">
                  <a:pos x="220" y="357"/>
                </a:cxn>
                <a:cxn ang="0">
                  <a:pos x="480" y="480"/>
                </a:cxn>
                <a:cxn ang="0">
                  <a:pos x="535" y="741"/>
                </a:cxn>
                <a:cxn ang="0">
                  <a:pos x="631" y="823"/>
                </a:cxn>
              </a:cxnLst>
              <a:rect l="0" t="0" r="r" b="b"/>
              <a:pathLst>
                <a:path w="631" h="823">
                  <a:moveTo>
                    <a:pt x="0" y="0"/>
                  </a:moveTo>
                  <a:cubicBezTo>
                    <a:pt x="29" y="84"/>
                    <a:pt x="94" y="107"/>
                    <a:pt x="178" y="123"/>
                  </a:cubicBezTo>
                  <a:cubicBezTo>
                    <a:pt x="187" y="137"/>
                    <a:pt x="203" y="148"/>
                    <a:pt x="206" y="165"/>
                  </a:cubicBezTo>
                  <a:cubicBezTo>
                    <a:pt x="217" y="228"/>
                    <a:pt x="199" y="296"/>
                    <a:pt x="220" y="357"/>
                  </a:cubicBezTo>
                  <a:cubicBezTo>
                    <a:pt x="260" y="470"/>
                    <a:pt x="392" y="450"/>
                    <a:pt x="480" y="480"/>
                  </a:cubicBezTo>
                  <a:cubicBezTo>
                    <a:pt x="548" y="546"/>
                    <a:pt x="509" y="657"/>
                    <a:pt x="535" y="741"/>
                  </a:cubicBezTo>
                  <a:cubicBezTo>
                    <a:pt x="546" y="776"/>
                    <a:pt x="606" y="798"/>
                    <a:pt x="631" y="823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79" name="Oval 59"/>
            <p:cNvSpPr>
              <a:spLocks noChangeArrowheads="1"/>
            </p:cNvSpPr>
            <p:nvPr/>
          </p:nvSpPr>
          <p:spPr bwMode="auto">
            <a:xfrm>
              <a:off x="5329" y="3566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80" name="Arc 60"/>
            <p:cNvSpPr>
              <a:spLocks/>
            </p:cNvSpPr>
            <p:nvPr/>
          </p:nvSpPr>
          <p:spPr bwMode="auto">
            <a:xfrm>
              <a:off x="4579" y="1979"/>
              <a:ext cx="297" cy="266"/>
            </a:xfrm>
            <a:custGeom>
              <a:avLst/>
              <a:gdLst>
                <a:gd name="G0" fmla="+- 885 0 0"/>
                <a:gd name="G1" fmla="+- 21600 0 0"/>
                <a:gd name="G2" fmla="+- 21600 0 0"/>
                <a:gd name="T0" fmla="*/ 0 w 22485"/>
                <a:gd name="T1" fmla="*/ 18 h 21600"/>
                <a:gd name="T2" fmla="*/ 22485 w 22485"/>
                <a:gd name="T3" fmla="*/ 21600 h 21600"/>
                <a:gd name="T4" fmla="*/ 885 w 224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85" h="21600" fill="none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</a:path>
                <a:path w="22485" h="21600" stroke="0" extrusionOk="0">
                  <a:moveTo>
                    <a:pt x="0" y="18"/>
                  </a:moveTo>
                  <a:cubicBezTo>
                    <a:pt x="294" y="6"/>
                    <a:pt x="589" y="-1"/>
                    <a:pt x="885" y="0"/>
                  </a:cubicBezTo>
                  <a:cubicBezTo>
                    <a:pt x="12814" y="0"/>
                    <a:pt x="22485" y="9670"/>
                    <a:pt x="22485" y="21600"/>
                  </a:cubicBezTo>
                  <a:lnTo>
                    <a:pt x="885" y="21600"/>
                  </a:lnTo>
                  <a:close/>
                </a:path>
              </a:pathLst>
            </a:custGeom>
            <a:noFill/>
            <a:ln w="889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381" name="Line 61"/>
            <p:cNvSpPr>
              <a:spLocks noChangeShapeType="1"/>
            </p:cNvSpPr>
            <p:nvPr/>
          </p:nvSpPr>
          <p:spPr bwMode="auto">
            <a:xfrm flipV="1">
              <a:off x="4876" y="2205"/>
              <a:ext cx="0" cy="1044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82" name="Freeform 62"/>
            <p:cNvSpPr>
              <a:spLocks/>
            </p:cNvSpPr>
            <p:nvPr/>
          </p:nvSpPr>
          <p:spPr bwMode="auto">
            <a:xfrm>
              <a:off x="4595" y="1680"/>
              <a:ext cx="236" cy="284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28" y="4"/>
                </a:cxn>
                <a:cxn ang="0">
                  <a:pos x="192" y="68"/>
                </a:cxn>
                <a:cxn ang="0">
                  <a:pos x="156" y="104"/>
                </a:cxn>
                <a:cxn ang="0">
                  <a:pos x="144" y="172"/>
                </a:cxn>
                <a:cxn ang="0">
                  <a:pos x="140" y="220"/>
                </a:cxn>
                <a:cxn ang="0">
                  <a:pos x="32" y="256"/>
                </a:cxn>
                <a:cxn ang="0">
                  <a:pos x="0" y="284"/>
                </a:cxn>
              </a:cxnLst>
              <a:rect l="0" t="0" r="r" b="b"/>
              <a:pathLst>
                <a:path w="236" h="284">
                  <a:moveTo>
                    <a:pt x="216" y="0"/>
                  </a:moveTo>
                  <a:cubicBezTo>
                    <a:pt x="220" y="1"/>
                    <a:pt x="227" y="0"/>
                    <a:pt x="228" y="4"/>
                  </a:cubicBezTo>
                  <a:cubicBezTo>
                    <a:pt x="236" y="38"/>
                    <a:pt x="211" y="49"/>
                    <a:pt x="192" y="68"/>
                  </a:cubicBezTo>
                  <a:cubicBezTo>
                    <a:pt x="188" y="80"/>
                    <a:pt x="168" y="96"/>
                    <a:pt x="156" y="104"/>
                  </a:cubicBezTo>
                  <a:cubicBezTo>
                    <a:pt x="132" y="140"/>
                    <a:pt x="139" y="118"/>
                    <a:pt x="144" y="172"/>
                  </a:cubicBezTo>
                  <a:cubicBezTo>
                    <a:pt x="143" y="188"/>
                    <a:pt x="143" y="204"/>
                    <a:pt x="140" y="220"/>
                  </a:cubicBezTo>
                  <a:cubicBezTo>
                    <a:pt x="135" y="244"/>
                    <a:pt x="50" y="254"/>
                    <a:pt x="32" y="256"/>
                  </a:cubicBezTo>
                  <a:cubicBezTo>
                    <a:pt x="1" y="266"/>
                    <a:pt x="12" y="260"/>
                    <a:pt x="0" y="284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83" name="Line 63"/>
            <p:cNvSpPr>
              <a:spLocks noChangeShapeType="1"/>
            </p:cNvSpPr>
            <p:nvPr/>
          </p:nvSpPr>
          <p:spPr bwMode="auto">
            <a:xfrm flipV="1">
              <a:off x="4740" y="3339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40384" name="Oval 64"/>
            <p:cNvSpPr>
              <a:spLocks noChangeArrowheads="1"/>
            </p:cNvSpPr>
            <p:nvPr/>
          </p:nvSpPr>
          <p:spPr bwMode="auto">
            <a:xfrm>
              <a:off x="4841" y="3203"/>
              <a:ext cx="80" cy="82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40385" name="Oval 65"/>
          <p:cNvSpPr>
            <a:spLocks noChangeArrowheads="1"/>
          </p:cNvSpPr>
          <p:nvPr/>
        </p:nvSpPr>
        <p:spPr bwMode="auto">
          <a:xfrm>
            <a:off x="1619250" y="2276475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86" name="Oval 66"/>
          <p:cNvSpPr>
            <a:spLocks noChangeArrowheads="1"/>
          </p:cNvSpPr>
          <p:nvPr/>
        </p:nvSpPr>
        <p:spPr bwMode="auto">
          <a:xfrm>
            <a:off x="4356100" y="2132013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87" name="Oval 67"/>
          <p:cNvSpPr>
            <a:spLocks noChangeArrowheads="1"/>
          </p:cNvSpPr>
          <p:nvPr/>
        </p:nvSpPr>
        <p:spPr bwMode="auto">
          <a:xfrm>
            <a:off x="7019925" y="2205038"/>
            <a:ext cx="4318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88" name="Rectangle 68"/>
          <p:cNvSpPr>
            <a:spLocks noChangeArrowheads="1"/>
          </p:cNvSpPr>
          <p:nvPr/>
        </p:nvSpPr>
        <p:spPr bwMode="auto">
          <a:xfrm>
            <a:off x="3943350" y="63484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ESTRATEGIA CHIVA</a:t>
            </a:r>
            <a:b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Principios básicos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56388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s-ES_tradnl" sz="2400" b="1">
                <a:solidFill>
                  <a:srgbClr val="FF3300"/>
                </a:solidFill>
                <a:latin typeface="Arial" charset="0"/>
              </a:rPr>
              <a:t>Fragmentación de la columna de presión</a:t>
            </a:r>
            <a:r>
              <a:rPr lang="es-ES_tradnl" sz="2800" b="1">
                <a:solidFill>
                  <a:srgbClr val="FF3300"/>
                </a:solidFill>
                <a:latin typeface="Arial" charset="0"/>
              </a:rPr>
              <a:t>.</a:t>
            </a:r>
          </a:p>
          <a:p>
            <a:pPr marL="533400" indent="-533400">
              <a:buFontTx/>
              <a:buNone/>
            </a:pPr>
            <a:endParaRPr lang="es-ES_tradnl" sz="28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92548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572000" y="2057400"/>
            <a:ext cx="3886200" cy="4114800"/>
          </a:xfrm>
        </p:spPr>
      </p:sp>
      <p:sp>
        <p:nvSpPr>
          <p:cNvPr id="492550" name="Arc 6"/>
          <p:cNvSpPr>
            <a:spLocks/>
          </p:cNvSpPr>
          <p:nvPr/>
        </p:nvSpPr>
        <p:spPr bwMode="auto">
          <a:xfrm>
            <a:off x="5937250" y="40513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51" name="Line 7"/>
          <p:cNvSpPr>
            <a:spLocks noChangeShapeType="1"/>
          </p:cNvSpPr>
          <p:nvPr/>
        </p:nvSpPr>
        <p:spPr bwMode="auto">
          <a:xfrm>
            <a:off x="5943600" y="45720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52" name="Line 8"/>
          <p:cNvSpPr>
            <a:spLocks noChangeShapeType="1"/>
          </p:cNvSpPr>
          <p:nvPr/>
        </p:nvSpPr>
        <p:spPr bwMode="auto">
          <a:xfrm>
            <a:off x="7315200" y="2895600"/>
            <a:ext cx="1588" cy="345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53" name="Arc 9"/>
          <p:cNvSpPr>
            <a:spLocks/>
          </p:cNvSpPr>
          <p:nvPr/>
        </p:nvSpPr>
        <p:spPr bwMode="auto">
          <a:xfrm>
            <a:off x="6096000" y="265747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54" name="Arc 10"/>
          <p:cNvSpPr>
            <a:spLocks/>
          </p:cNvSpPr>
          <p:nvPr/>
        </p:nvSpPr>
        <p:spPr bwMode="auto">
          <a:xfrm>
            <a:off x="6629400" y="2376488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55" name="Oval 11"/>
          <p:cNvSpPr>
            <a:spLocks noChangeArrowheads="1"/>
          </p:cNvSpPr>
          <p:nvPr/>
        </p:nvSpPr>
        <p:spPr bwMode="auto">
          <a:xfrm>
            <a:off x="7239000" y="5467350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56" name="Line 12"/>
          <p:cNvSpPr>
            <a:spLocks noChangeShapeType="1"/>
          </p:cNvSpPr>
          <p:nvPr/>
        </p:nvSpPr>
        <p:spPr bwMode="auto">
          <a:xfrm>
            <a:off x="7315200" y="449580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57" name="Line 13"/>
          <p:cNvSpPr>
            <a:spLocks noChangeShapeType="1"/>
          </p:cNvSpPr>
          <p:nvPr/>
        </p:nvSpPr>
        <p:spPr bwMode="auto">
          <a:xfrm flipV="1">
            <a:off x="6659563" y="1844675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58" name="Line 14"/>
          <p:cNvSpPr>
            <a:spLocks noChangeShapeType="1"/>
          </p:cNvSpPr>
          <p:nvPr/>
        </p:nvSpPr>
        <p:spPr bwMode="auto">
          <a:xfrm>
            <a:off x="6934200" y="21336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59" name="Line 15"/>
          <p:cNvSpPr>
            <a:spLocks noChangeShapeType="1"/>
          </p:cNvSpPr>
          <p:nvPr/>
        </p:nvSpPr>
        <p:spPr bwMode="auto">
          <a:xfrm>
            <a:off x="7162800" y="2971800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0" name="Line 16"/>
          <p:cNvSpPr>
            <a:spLocks noChangeShapeType="1"/>
          </p:cNvSpPr>
          <p:nvPr/>
        </p:nvSpPr>
        <p:spPr bwMode="auto">
          <a:xfrm>
            <a:off x="7162800" y="4724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1" name="Line 17"/>
          <p:cNvSpPr>
            <a:spLocks noChangeShapeType="1"/>
          </p:cNvSpPr>
          <p:nvPr/>
        </p:nvSpPr>
        <p:spPr bwMode="auto">
          <a:xfrm flipV="1">
            <a:off x="61722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2" name="Freeform 18"/>
          <p:cNvSpPr>
            <a:spLocks/>
          </p:cNvSpPr>
          <p:nvPr/>
        </p:nvSpPr>
        <p:spPr bwMode="auto">
          <a:xfrm>
            <a:off x="7315200" y="4441825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3" name="Oval 19"/>
          <p:cNvSpPr>
            <a:spLocks noChangeArrowheads="1"/>
          </p:cNvSpPr>
          <p:nvPr/>
        </p:nvSpPr>
        <p:spPr bwMode="auto">
          <a:xfrm>
            <a:off x="8675688" y="598646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64" name="Line 20"/>
          <p:cNvSpPr>
            <a:spLocks noChangeShapeType="1"/>
          </p:cNvSpPr>
          <p:nvPr/>
        </p:nvSpPr>
        <p:spPr bwMode="auto">
          <a:xfrm>
            <a:off x="7315200" y="2895600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565" name="Line 21"/>
          <p:cNvSpPr>
            <a:spLocks noChangeShapeType="1"/>
          </p:cNvSpPr>
          <p:nvPr/>
        </p:nvSpPr>
        <p:spPr bwMode="auto">
          <a:xfrm>
            <a:off x="7848600" y="43434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6" name="Freeform 22"/>
          <p:cNvSpPr>
            <a:spLocks/>
          </p:cNvSpPr>
          <p:nvPr/>
        </p:nvSpPr>
        <p:spPr bwMode="auto">
          <a:xfrm>
            <a:off x="7315200" y="3162300"/>
            <a:ext cx="493713" cy="87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4"/>
              </a:cxn>
              <a:cxn ang="0">
                <a:pos x="144" y="252"/>
              </a:cxn>
              <a:cxn ang="0">
                <a:pos x="276" y="288"/>
              </a:cxn>
              <a:cxn ang="0">
                <a:pos x="300" y="324"/>
              </a:cxn>
              <a:cxn ang="0">
                <a:pos x="144" y="444"/>
              </a:cxn>
              <a:cxn ang="0">
                <a:pos x="72" y="540"/>
              </a:cxn>
              <a:cxn ang="0">
                <a:pos x="0" y="552"/>
              </a:cxn>
            </a:cxnLst>
            <a:rect l="0" t="0" r="r" b="b"/>
            <a:pathLst>
              <a:path w="311" h="552">
                <a:moveTo>
                  <a:pt x="0" y="0"/>
                </a:moveTo>
                <a:cubicBezTo>
                  <a:pt x="32" y="48"/>
                  <a:pt x="68" y="94"/>
                  <a:pt x="96" y="144"/>
                </a:cubicBezTo>
                <a:cubicBezTo>
                  <a:pt x="112" y="173"/>
                  <a:pt x="113" y="227"/>
                  <a:pt x="144" y="252"/>
                </a:cubicBezTo>
                <a:cubicBezTo>
                  <a:pt x="180" y="280"/>
                  <a:pt x="276" y="288"/>
                  <a:pt x="276" y="288"/>
                </a:cubicBezTo>
                <a:cubicBezTo>
                  <a:pt x="284" y="300"/>
                  <a:pt x="298" y="310"/>
                  <a:pt x="300" y="324"/>
                </a:cubicBezTo>
                <a:cubicBezTo>
                  <a:pt x="311" y="412"/>
                  <a:pt x="204" y="404"/>
                  <a:pt x="144" y="444"/>
                </a:cubicBezTo>
                <a:cubicBezTo>
                  <a:pt x="121" y="478"/>
                  <a:pt x="115" y="526"/>
                  <a:pt x="72" y="540"/>
                </a:cubicBezTo>
                <a:cubicBezTo>
                  <a:pt x="49" y="548"/>
                  <a:pt x="0" y="552"/>
                  <a:pt x="0" y="552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7" name="Line 23"/>
          <p:cNvSpPr>
            <a:spLocks noChangeShapeType="1"/>
          </p:cNvSpPr>
          <p:nvPr/>
        </p:nvSpPr>
        <p:spPr bwMode="auto">
          <a:xfrm>
            <a:off x="7543800" y="3124200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8" name="Line 24"/>
          <p:cNvSpPr>
            <a:spLocks noChangeShapeType="1"/>
          </p:cNvSpPr>
          <p:nvPr/>
        </p:nvSpPr>
        <p:spPr bwMode="auto">
          <a:xfrm>
            <a:off x="7162800" y="5867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69" name="Text Box 25"/>
          <p:cNvSpPr txBox="1">
            <a:spLocks noChangeArrowheads="1"/>
          </p:cNvSpPr>
          <p:nvPr/>
        </p:nvSpPr>
        <p:spPr bwMode="auto">
          <a:xfrm>
            <a:off x="5715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492570" name="Text Box 26"/>
          <p:cNvSpPr txBox="1">
            <a:spLocks noChangeArrowheads="1"/>
          </p:cNvSpPr>
          <p:nvPr/>
        </p:nvSpPr>
        <p:spPr bwMode="auto">
          <a:xfrm>
            <a:off x="5791200" y="259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R1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2572" name="Text Box 28"/>
          <p:cNvSpPr txBox="1">
            <a:spLocks noChangeArrowheads="1"/>
          </p:cNvSpPr>
          <p:nvPr/>
        </p:nvSpPr>
        <p:spPr bwMode="auto">
          <a:xfrm>
            <a:off x="7467600" y="2209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R2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2573" name="Text Box 29"/>
          <p:cNvSpPr txBox="1">
            <a:spLocks noChangeArrowheads="1"/>
          </p:cNvSpPr>
          <p:nvPr/>
        </p:nvSpPr>
        <p:spPr bwMode="auto">
          <a:xfrm>
            <a:off x="8153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R4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2574" name="Text Box 30"/>
          <p:cNvSpPr txBox="1">
            <a:spLocks noChangeArrowheads="1"/>
          </p:cNvSpPr>
          <p:nvPr/>
        </p:nvSpPr>
        <p:spPr bwMode="auto">
          <a:xfrm>
            <a:off x="8534400" y="480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R3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2575" name="Line 31"/>
          <p:cNvSpPr>
            <a:spLocks noChangeShapeType="1"/>
          </p:cNvSpPr>
          <p:nvPr/>
        </p:nvSpPr>
        <p:spPr bwMode="auto">
          <a:xfrm>
            <a:off x="7143750" y="5661025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76" name="Line 32"/>
          <p:cNvSpPr>
            <a:spLocks noChangeShapeType="1"/>
          </p:cNvSpPr>
          <p:nvPr/>
        </p:nvSpPr>
        <p:spPr bwMode="auto">
          <a:xfrm>
            <a:off x="6804025" y="22098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77" name="Line 33"/>
          <p:cNvSpPr>
            <a:spLocks noChangeShapeType="1"/>
          </p:cNvSpPr>
          <p:nvPr/>
        </p:nvSpPr>
        <p:spPr bwMode="auto">
          <a:xfrm flipH="1">
            <a:off x="7543800" y="3810000"/>
            <a:ext cx="3048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92578" name="Rectangle 34"/>
          <p:cNvSpPr>
            <a:spLocks noChangeArrowheads="1"/>
          </p:cNvSpPr>
          <p:nvPr/>
        </p:nvSpPr>
        <p:spPr bwMode="auto">
          <a:xfrm>
            <a:off x="3943350" y="6275388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ESTRATEGIA CHIVA</a:t>
            </a:r>
            <a:b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Principios básicos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56388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s-ES_tradnl" sz="2400">
                <a:latin typeface="Arial" charset="0"/>
              </a:rPr>
              <a:t>Fragmentación de la columna de presión.</a:t>
            </a:r>
          </a:p>
          <a:p>
            <a:pPr marL="533400" indent="-533400">
              <a:buFontTx/>
              <a:buAutoNum type="arabicPeriod"/>
            </a:pPr>
            <a:endParaRPr lang="es-ES_tradnl" sz="2400">
              <a:solidFill>
                <a:schemeClr val="bg1"/>
              </a:solidFill>
              <a:latin typeface="Arial" charset="0"/>
            </a:endParaRPr>
          </a:p>
          <a:p>
            <a:pPr marL="533400" indent="-533400">
              <a:buFontTx/>
              <a:buAutoNum type="arabicPeriod"/>
            </a:pPr>
            <a:r>
              <a:rPr lang="es-ES_tradnl" sz="2400" b="1">
                <a:solidFill>
                  <a:srgbClr val="FF3300"/>
                </a:solidFill>
                <a:latin typeface="Arial" charset="0"/>
              </a:rPr>
              <a:t>Desconexión de los shunts veno-venosos.</a:t>
            </a:r>
          </a:p>
          <a:p>
            <a:pPr marL="533400" indent="-533400">
              <a:buFontTx/>
              <a:buNone/>
            </a:pPr>
            <a:endParaRPr lang="es-ES_tradnl" sz="2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66948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5257800" y="2057400"/>
            <a:ext cx="3886200" cy="4114800"/>
          </a:xfrm>
        </p:spPr>
      </p:sp>
      <p:sp>
        <p:nvSpPr>
          <p:cNvPr id="466950" name="Arc 6"/>
          <p:cNvSpPr>
            <a:spLocks/>
          </p:cNvSpPr>
          <p:nvPr/>
        </p:nvSpPr>
        <p:spPr bwMode="auto">
          <a:xfrm>
            <a:off x="5937250" y="40513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51" name="Line 7"/>
          <p:cNvSpPr>
            <a:spLocks noChangeShapeType="1"/>
          </p:cNvSpPr>
          <p:nvPr/>
        </p:nvSpPr>
        <p:spPr bwMode="auto">
          <a:xfrm>
            <a:off x="5943600" y="45720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52" name="Line 8"/>
          <p:cNvSpPr>
            <a:spLocks noChangeShapeType="1"/>
          </p:cNvSpPr>
          <p:nvPr/>
        </p:nvSpPr>
        <p:spPr bwMode="auto">
          <a:xfrm>
            <a:off x="7315200" y="2895600"/>
            <a:ext cx="1588" cy="345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53" name="Arc 9"/>
          <p:cNvSpPr>
            <a:spLocks/>
          </p:cNvSpPr>
          <p:nvPr/>
        </p:nvSpPr>
        <p:spPr bwMode="auto">
          <a:xfrm>
            <a:off x="6121400" y="2667000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54" name="Arc 10"/>
          <p:cNvSpPr>
            <a:spLocks/>
          </p:cNvSpPr>
          <p:nvPr/>
        </p:nvSpPr>
        <p:spPr bwMode="auto">
          <a:xfrm>
            <a:off x="6629400" y="2376488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55" name="Oval 11"/>
          <p:cNvSpPr>
            <a:spLocks noChangeArrowheads="1"/>
          </p:cNvSpPr>
          <p:nvPr/>
        </p:nvSpPr>
        <p:spPr bwMode="auto">
          <a:xfrm>
            <a:off x="7239000" y="5467350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>
            <a:off x="7315200" y="4495800"/>
            <a:ext cx="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57" name="Line 13"/>
          <p:cNvSpPr>
            <a:spLocks noChangeShapeType="1"/>
          </p:cNvSpPr>
          <p:nvPr/>
        </p:nvSpPr>
        <p:spPr bwMode="auto">
          <a:xfrm flipV="1">
            <a:off x="6629400" y="18288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>
            <a:off x="6934200" y="21336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>
            <a:off x="7162800" y="2971800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0" name="Line 16"/>
          <p:cNvSpPr>
            <a:spLocks noChangeShapeType="1"/>
          </p:cNvSpPr>
          <p:nvPr/>
        </p:nvSpPr>
        <p:spPr bwMode="auto">
          <a:xfrm>
            <a:off x="7162800" y="4724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1" name="Line 17"/>
          <p:cNvSpPr>
            <a:spLocks noChangeShapeType="1"/>
          </p:cNvSpPr>
          <p:nvPr/>
        </p:nvSpPr>
        <p:spPr bwMode="auto">
          <a:xfrm flipV="1">
            <a:off x="61722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2" name="Freeform 18"/>
          <p:cNvSpPr>
            <a:spLocks/>
          </p:cNvSpPr>
          <p:nvPr/>
        </p:nvSpPr>
        <p:spPr bwMode="auto">
          <a:xfrm>
            <a:off x="7315200" y="4441825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3" name="Oval 19"/>
          <p:cNvSpPr>
            <a:spLocks noChangeArrowheads="1"/>
          </p:cNvSpPr>
          <p:nvPr/>
        </p:nvSpPr>
        <p:spPr bwMode="auto">
          <a:xfrm>
            <a:off x="8675688" y="6021388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7315200" y="2895600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>
            <a:off x="7848600" y="43434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6" name="Freeform 22"/>
          <p:cNvSpPr>
            <a:spLocks/>
          </p:cNvSpPr>
          <p:nvPr/>
        </p:nvSpPr>
        <p:spPr bwMode="auto">
          <a:xfrm>
            <a:off x="7315200" y="3162300"/>
            <a:ext cx="493713" cy="87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4"/>
              </a:cxn>
              <a:cxn ang="0">
                <a:pos x="144" y="252"/>
              </a:cxn>
              <a:cxn ang="0">
                <a:pos x="276" y="288"/>
              </a:cxn>
              <a:cxn ang="0">
                <a:pos x="300" y="324"/>
              </a:cxn>
              <a:cxn ang="0">
                <a:pos x="144" y="444"/>
              </a:cxn>
              <a:cxn ang="0">
                <a:pos x="72" y="540"/>
              </a:cxn>
              <a:cxn ang="0">
                <a:pos x="0" y="552"/>
              </a:cxn>
            </a:cxnLst>
            <a:rect l="0" t="0" r="r" b="b"/>
            <a:pathLst>
              <a:path w="311" h="552">
                <a:moveTo>
                  <a:pt x="0" y="0"/>
                </a:moveTo>
                <a:cubicBezTo>
                  <a:pt x="32" y="48"/>
                  <a:pt x="68" y="94"/>
                  <a:pt x="96" y="144"/>
                </a:cubicBezTo>
                <a:cubicBezTo>
                  <a:pt x="112" y="173"/>
                  <a:pt x="113" y="227"/>
                  <a:pt x="144" y="252"/>
                </a:cubicBezTo>
                <a:cubicBezTo>
                  <a:pt x="180" y="280"/>
                  <a:pt x="276" y="288"/>
                  <a:pt x="276" y="288"/>
                </a:cubicBezTo>
                <a:cubicBezTo>
                  <a:pt x="284" y="300"/>
                  <a:pt x="298" y="310"/>
                  <a:pt x="300" y="324"/>
                </a:cubicBezTo>
                <a:cubicBezTo>
                  <a:pt x="311" y="412"/>
                  <a:pt x="204" y="404"/>
                  <a:pt x="144" y="444"/>
                </a:cubicBezTo>
                <a:cubicBezTo>
                  <a:pt x="121" y="478"/>
                  <a:pt x="115" y="526"/>
                  <a:pt x="72" y="540"/>
                </a:cubicBezTo>
                <a:cubicBezTo>
                  <a:pt x="49" y="548"/>
                  <a:pt x="0" y="552"/>
                  <a:pt x="0" y="552"/>
                </a:cubicBezTo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7" name="Line 23"/>
          <p:cNvSpPr>
            <a:spLocks noChangeShapeType="1"/>
          </p:cNvSpPr>
          <p:nvPr/>
        </p:nvSpPr>
        <p:spPr bwMode="auto">
          <a:xfrm>
            <a:off x="7543800" y="3124200"/>
            <a:ext cx="5334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>
            <a:off x="7162800" y="5867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69" name="Text Box 25"/>
          <p:cNvSpPr txBox="1">
            <a:spLocks noChangeArrowheads="1"/>
          </p:cNvSpPr>
          <p:nvPr/>
        </p:nvSpPr>
        <p:spPr bwMode="auto">
          <a:xfrm>
            <a:off x="5715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466970" name="Text Box 26"/>
          <p:cNvSpPr txBox="1">
            <a:spLocks noChangeArrowheads="1"/>
          </p:cNvSpPr>
          <p:nvPr/>
        </p:nvSpPr>
        <p:spPr bwMode="auto">
          <a:xfrm>
            <a:off x="5791200" y="259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R1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6972" name="Text Box 28"/>
          <p:cNvSpPr txBox="1">
            <a:spLocks noChangeArrowheads="1"/>
          </p:cNvSpPr>
          <p:nvPr/>
        </p:nvSpPr>
        <p:spPr bwMode="auto">
          <a:xfrm>
            <a:off x="7467600" y="2209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R2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6973" name="Text Box 29"/>
          <p:cNvSpPr txBox="1">
            <a:spLocks noChangeArrowheads="1"/>
          </p:cNvSpPr>
          <p:nvPr/>
        </p:nvSpPr>
        <p:spPr bwMode="auto">
          <a:xfrm>
            <a:off x="8153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R4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6974" name="Text Box 30"/>
          <p:cNvSpPr txBox="1">
            <a:spLocks noChangeArrowheads="1"/>
          </p:cNvSpPr>
          <p:nvPr/>
        </p:nvSpPr>
        <p:spPr bwMode="auto">
          <a:xfrm>
            <a:off x="8534400" y="480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R3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6975" name="Line 31"/>
          <p:cNvSpPr>
            <a:spLocks noChangeShapeType="1"/>
          </p:cNvSpPr>
          <p:nvPr/>
        </p:nvSpPr>
        <p:spPr bwMode="auto">
          <a:xfrm>
            <a:off x="7086600" y="5661025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76" name="Line 32"/>
          <p:cNvSpPr>
            <a:spLocks noChangeShapeType="1"/>
          </p:cNvSpPr>
          <p:nvPr/>
        </p:nvSpPr>
        <p:spPr bwMode="auto">
          <a:xfrm>
            <a:off x="6732588" y="22098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77" name="Line 33"/>
          <p:cNvSpPr>
            <a:spLocks noChangeShapeType="1"/>
          </p:cNvSpPr>
          <p:nvPr/>
        </p:nvSpPr>
        <p:spPr bwMode="auto">
          <a:xfrm>
            <a:off x="7380288" y="3124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78" name="Line 34"/>
          <p:cNvSpPr>
            <a:spLocks noChangeShapeType="1"/>
          </p:cNvSpPr>
          <p:nvPr/>
        </p:nvSpPr>
        <p:spPr bwMode="auto">
          <a:xfrm>
            <a:off x="7380288" y="3810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79" name="Line 35"/>
          <p:cNvSpPr>
            <a:spLocks noChangeShapeType="1"/>
          </p:cNvSpPr>
          <p:nvPr/>
        </p:nvSpPr>
        <p:spPr bwMode="auto">
          <a:xfrm>
            <a:off x="7380288" y="4343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80" name="Line 36"/>
          <p:cNvSpPr>
            <a:spLocks noChangeShapeType="1"/>
          </p:cNvSpPr>
          <p:nvPr/>
        </p:nvSpPr>
        <p:spPr bwMode="auto">
          <a:xfrm flipH="1">
            <a:off x="7543800" y="3810000"/>
            <a:ext cx="30480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6981" name="Rectangle 37"/>
          <p:cNvSpPr>
            <a:spLocks noChangeArrowheads="1"/>
          </p:cNvSpPr>
          <p:nvPr/>
        </p:nvSpPr>
        <p:spPr bwMode="auto">
          <a:xfrm>
            <a:off x="3924300" y="6096000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ESTRATEGIA CHIVA</a:t>
            </a:r>
            <a:b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Principios básicos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56388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s-ES_tradnl" sz="2400">
                <a:latin typeface="Arial" charset="0"/>
              </a:rPr>
              <a:t>Fragmentación de la columna de presión.</a:t>
            </a:r>
          </a:p>
          <a:p>
            <a:pPr marL="533400" indent="-533400">
              <a:buFontTx/>
              <a:buAutoNum type="arabicPeriod"/>
            </a:pPr>
            <a:endParaRPr lang="es-ES_tradnl" sz="2400">
              <a:latin typeface="Arial" charset="0"/>
            </a:endParaRPr>
          </a:p>
          <a:p>
            <a:pPr marL="533400" indent="-533400">
              <a:buFontTx/>
              <a:buAutoNum type="arabicPeriod"/>
            </a:pPr>
            <a:r>
              <a:rPr lang="es-ES_tradnl" sz="2400">
                <a:latin typeface="Arial" charset="0"/>
              </a:rPr>
              <a:t>Desconexión de los shunts veno-venosos.</a:t>
            </a:r>
          </a:p>
          <a:p>
            <a:pPr marL="533400" indent="-533400">
              <a:buFontTx/>
              <a:buAutoNum type="arabicPeriod"/>
            </a:pPr>
            <a:endParaRPr lang="es-ES_tradnl" sz="2400">
              <a:latin typeface="Arial" charset="0"/>
            </a:endParaRPr>
          </a:p>
          <a:p>
            <a:pPr marL="533400" indent="-533400">
              <a:buFontTx/>
              <a:buAutoNum type="arabicPeriod"/>
            </a:pPr>
            <a:r>
              <a:rPr lang="es-ES_tradnl" sz="2400" b="1">
                <a:solidFill>
                  <a:srgbClr val="FF3300"/>
                </a:solidFill>
                <a:latin typeface="Arial" charset="0"/>
              </a:rPr>
              <a:t>Preservación de las perforantes de reentrada</a:t>
            </a:r>
          </a:p>
          <a:p>
            <a:pPr marL="533400" indent="-533400">
              <a:buFontTx/>
              <a:buNone/>
            </a:pPr>
            <a:endParaRPr lang="es-ES_tradnl" sz="2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6096000" y="6477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67973" name="Line 5"/>
          <p:cNvSpPr>
            <a:spLocks noChangeShapeType="1"/>
          </p:cNvSpPr>
          <p:nvPr/>
        </p:nvSpPr>
        <p:spPr bwMode="auto">
          <a:xfrm>
            <a:off x="6934200" y="55626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74" name="Arc 6"/>
          <p:cNvSpPr>
            <a:spLocks/>
          </p:cNvSpPr>
          <p:nvPr/>
        </p:nvSpPr>
        <p:spPr bwMode="auto">
          <a:xfrm>
            <a:off x="5937250" y="40513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75" name="Line 7"/>
          <p:cNvSpPr>
            <a:spLocks noChangeShapeType="1"/>
          </p:cNvSpPr>
          <p:nvPr/>
        </p:nvSpPr>
        <p:spPr bwMode="auto">
          <a:xfrm>
            <a:off x="5943600" y="45720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76" name="Line 8"/>
          <p:cNvSpPr>
            <a:spLocks noChangeShapeType="1"/>
          </p:cNvSpPr>
          <p:nvPr/>
        </p:nvSpPr>
        <p:spPr bwMode="auto">
          <a:xfrm>
            <a:off x="7315200" y="2895600"/>
            <a:ext cx="1588" cy="345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77" name="Arc 9"/>
          <p:cNvSpPr>
            <a:spLocks/>
          </p:cNvSpPr>
          <p:nvPr/>
        </p:nvSpPr>
        <p:spPr bwMode="auto">
          <a:xfrm>
            <a:off x="6096000" y="265747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78" name="Arc 10"/>
          <p:cNvSpPr>
            <a:spLocks/>
          </p:cNvSpPr>
          <p:nvPr/>
        </p:nvSpPr>
        <p:spPr bwMode="auto">
          <a:xfrm>
            <a:off x="6629400" y="2376488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79" name="Oval 11"/>
          <p:cNvSpPr>
            <a:spLocks noChangeArrowheads="1"/>
          </p:cNvSpPr>
          <p:nvPr/>
        </p:nvSpPr>
        <p:spPr bwMode="auto">
          <a:xfrm>
            <a:off x="7239000" y="5467350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80" name="Line 12"/>
          <p:cNvSpPr>
            <a:spLocks noChangeShapeType="1"/>
          </p:cNvSpPr>
          <p:nvPr/>
        </p:nvSpPr>
        <p:spPr bwMode="auto">
          <a:xfrm>
            <a:off x="7315200" y="4495800"/>
            <a:ext cx="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81" name="Line 13"/>
          <p:cNvSpPr>
            <a:spLocks noChangeShapeType="1"/>
          </p:cNvSpPr>
          <p:nvPr/>
        </p:nvSpPr>
        <p:spPr bwMode="auto">
          <a:xfrm flipV="1">
            <a:off x="6629400" y="18288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82" name="Line 14"/>
          <p:cNvSpPr>
            <a:spLocks noChangeShapeType="1"/>
          </p:cNvSpPr>
          <p:nvPr/>
        </p:nvSpPr>
        <p:spPr bwMode="auto">
          <a:xfrm>
            <a:off x="6934200" y="21336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83" name="Line 15"/>
          <p:cNvSpPr>
            <a:spLocks noChangeShapeType="1"/>
          </p:cNvSpPr>
          <p:nvPr/>
        </p:nvSpPr>
        <p:spPr bwMode="auto">
          <a:xfrm>
            <a:off x="7162800" y="2971800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84" name="Line 16"/>
          <p:cNvSpPr>
            <a:spLocks noChangeShapeType="1"/>
          </p:cNvSpPr>
          <p:nvPr/>
        </p:nvSpPr>
        <p:spPr bwMode="auto">
          <a:xfrm>
            <a:off x="7162800" y="4724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85" name="Line 17"/>
          <p:cNvSpPr>
            <a:spLocks noChangeShapeType="1"/>
          </p:cNvSpPr>
          <p:nvPr/>
        </p:nvSpPr>
        <p:spPr bwMode="auto">
          <a:xfrm flipV="1">
            <a:off x="6172200" y="4800600"/>
            <a:ext cx="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86" name="Freeform 18"/>
          <p:cNvSpPr>
            <a:spLocks/>
          </p:cNvSpPr>
          <p:nvPr/>
        </p:nvSpPr>
        <p:spPr bwMode="auto">
          <a:xfrm>
            <a:off x="7315200" y="4441825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87" name="Oval 19"/>
          <p:cNvSpPr>
            <a:spLocks noChangeArrowheads="1"/>
          </p:cNvSpPr>
          <p:nvPr/>
        </p:nvSpPr>
        <p:spPr bwMode="auto">
          <a:xfrm>
            <a:off x="8763000" y="598646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88" name="Line 20"/>
          <p:cNvSpPr>
            <a:spLocks noChangeShapeType="1"/>
          </p:cNvSpPr>
          <p:nvPr/>
        </p:nvSpPr>
        <p:spPr bwMode="auto">
          <a:xfrm>
            <a:off x="7315200" y="2895600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7989" name="Line 21"/>
          <p:cNvSpPr>
            <a:spLocks noChangeShapeType="1"/>
          </p:cNvSpPr>
          <p:nvPr/>
        </p:nvSpPr>
        <p:spPr bwMode="auto">
          <a:xfrm>
            <a:off x="7848600" y="43434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90" name="Freeform 22"/>
          <p:cNvSpPr>
            <a:spLocks/>
          </p:cNvSpPr>
          <p:nvPr/>
        </p:nvSpPr>
        <p:spPr bwMode="auto">
          <a:xfrm>
            <a:off x="7315200" y="3162300"/>
            <a:ext cx="493713" cy="87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144"/>
              </a:cxn>
              <a:cxn ang="0">
                <a:pos x="144" y="252"/>
              </a:cxn>
              <a:cxn ang="0">
                <a:pos x="276" y="288"/>
              </a:cxn>
              <a:cxn ang="0">
                <a:pos x="300" y="324"/>
              </a:cxn>
              <a:cxn ang="0">
                <a:pos x="144" y="444"/>
              </a:cxn>
              <a:cxn ang="0">
                <a:pos x="72" y="540"/>
              </a:cxn>
              <a:cxn ang="0">
                <a:pos x="0" y="552"/>
              </a:cxn>
            </a:cxnLst>
            <a:rect l="0" t="0" r="r" b="b"/>
            <a:pathLst>
              <a:path w="311" h="552">
                <a:moveTo>
                  <a:pt x="0" y="0"/>
                </a:moveTo>
                <a:cubicBezTo>
                  <a:pt x="32" y="48"/>
                  <a:pt x="68" y="94"/>
                  <a:pt x="96" y="144"/>
                </a:cubicBezTo>
                <a:cubicBezTo>
                  <a:pt x="112" y="173"/>
                  <a:pt x="113" y="227"/>
                  <a:pt x="144" y="252"/>
                </a:cubicBezTo>
                <a:cubicBezTo>
                  <a:pt x="180" y="280"/>
                  <a:pt x="276" y="288"/>
                  <a:pt x="276" y="288"/>
                </a:cubicBezTo>
                <a:cubicBezTo>
                  <a:pt x="284" y="300"/>
                  <a:pt x="298" y="310"/>
                  <a:pt x="300" y="324"/>
                </a:cubicBezTo>
                <a:cubicBezTo>
                  <a:pt x="311" y="412"/>
                  <a:pt x="204" y="404"/>
                  <a:pt x="144" y="444"/>
                </a:cubicBezTo>
                <a:cubicBezTo>
                  <a:pt x="121" y="478"/>
                  <a:pt x="115" y="526"/>
                  <a:pt x="72" y="540"/>
                </a:cubicBezTo>
                <a:cubicBezTo>
                  <a:pt x="49" y="548"/>
                  <a:pt x="0" y="552"/>
                  <a:pt x="0" y="552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92" name="Line 24"/>
          <p:cNvSpPr>
            <a:spLocks noChangeShapeType="1"/>
          </p:cNvSpPr>
          <p:nvPr/>
        </p:nvSpPr>
        <p:spPr bwMode="auto">
          <a:xfrm>
            <a:off x="7162800" y="5867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7993" name="Text Box 25"/>
          <p:cNvSpPr txBox="1">
            <a:spLocks noChangeArrowheads="1"/>
          </p:cNvSpPr>
          <p:nvPr/>
        </p:nvSpPr>
        <p:spPr bwMode="auto">
          <a:xfrm>
            <a:off x="5715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467994" name="Text Box 26"/>
          <p:cNvSpPr txBox="1">
            <a:spLocks noChangeArrowheads="1"/>
          </p:cNvSpPr>
          <p:nvPr/>
        </p:nvSpPr>
        <p:spPr bwMode="auto">
          <a:xfrm>
            <a:off x="5791200" y="259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R1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7995" name="Text Box 27"/>
          <p:cNvSpPr txBox="1">
            <a:spLocks noChangeArrowheads="1"/>
          </p:cNvSpPr>
          <p:nvPr/>
        </p:nvSpPr>
        <p:spPr bwMode="auto">
          <a:xfrm>
            <a:off x="76962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7996" name="Text Box 28"/>
          <p:cNvSpPr txBox="1">
            <a:spLocks noChangeArrowheads="1"/>
          </p:cNvSpPr>
          <p:nvPr/>
        </p:nvSpPr>
        <p:spPr bwMode="auto">
          <a:xfrm>
            <a:off x="7467600" y="2209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R2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7997" name="Text Box 29"/>
          <p:cNvSpPr txBox="1">
            <a:spLocks noChangeArrowheads="1"/>
          </p:cNvSpPr>
          <p:nvPr/>
        </p:nvSpPr>
        <p:spPr bwMode="auto">
          <a:xfrm>
            <a:off x="8153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R4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7998" name="Text Box 30"/>
          <p:cNvSpPr txBox="1">
            <a:spLocks noChangeArrowheads="1"/>
          </p:cNvSpPr>
          <p:nvPr/>
        </p:nvSpPr>
        <p:spPr bwMode="auto">
          <a:xfrm>
            <a:off x="8534400" y="480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R3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8000" name="Line 32"/>
          <p:cNvSpPr>
            <a:spLocks noChangeShapeType="1"/>
          </p:cNvSpPr>
          <p:nvPr/>
        </p:nvSpPr>
        <p:spPr bwMode="auto">
          <a:xfrm>
            <a:off x="6732588" y="22098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8001" name="Line 33"/>
          <p:cNvSpPr>
            <a:spLocks noChangeShapeType="1"/>
          </p:cNvSpPr>
          <p:nvPr/>
        </p:nvSpPr>
        <p:spPr bwMode="auto">
          <a:xfrm>
            <a:off x="7380288" y="3068638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8002" name="Line 34"/>
          <p:cNvSpPr>
            <a:spLocks noChangeShapeType="1"/>
          </p:cNvSpPr>
          <p:nvPr/>
        </p:nvSpPr>
        <p:spPr bwMode="auto">
          <a:xfrm>
            <a:off x="7380288" y="38100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8003" name="Line 35"/>
          <p:cNvSpPr>
            <a:spLocks noChangeShapeType="1"/>
          </p:cNvSpPr>
          <p:nvPr/>
        </p:nvSpPr>
        <p:spPr bwMode="auto">
          <a:xfrm>
            <a:off x="7380288" y="43434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8004" name="Line 36"/>
          <p:cNvSpPr>
            <a:spLocks noChangeShapeType="1"/>
          </p:cNvSpPr>
          <p:nvPr/>
        </p:nvSpPr>
        <p:spPr bwMode="auto">
          <a:xfrm>
            <a:off x="7143750" y="5661025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68005" name="Rectangle 37"/>
          <p:cNvSpPr>
            <a:spLocks noChangeArrowheads="1"/>
          </p:cNvSpPr>
          <p:nvPr/>
        </p:nvSpPr>
        <p:spPr bwMode="auto">
          <a:xfrm>
            <a:off x="3851275" y="6096000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/>
          <p:cNvSpPr txBox="1">
            <a:spLocks noChangeArrowheads="1"/>
          </p:cNvSpPr>
          <p:nvPr/>
        </p:nvSpPr>
        <p:spPr bwMode="auto">
          <a:xfrm flipH="1">
            <a:off x="1974850" y="233363"/>
            <a:ext cx="440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4000" b="1">
                <a:solidFill>
                  <a:schemeClr val="tx1"/>
                </a:solidFill>
              </a:rPr>
              <a:t>Presión transmural</a:t>
            </a:r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 flipH="1">
            <a:off x="4876800" y="3038475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Presión externa venosa</a:t>
            </a:r>
          </a:p>
          <a:p>
            <a:pPr algn="ctr" defTabSz="762000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=</a:t>
            </a:r>
          </a:p>
          <a:p>
            <a:pPr algn="ctr" defTabSz="762000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P.Tisular + P. atmosférica</a:t>
            </a:r>
          </a:p>
        </p:txBody>
      </p:sp>
      <p:sp>
        <p:nvSpPr>
          <p:cNvPr id="465924" name="Rectangle 4" descr="blanc)"/>
          <p:cNvSpPr>
            <a:spLocks noChangeArrowheads="1"/>
          </p:cNvSpPr>
          <p:nvPr/>
        </p:nvSpPr>
        <p:spPr bwMode="auto">
          <a:xfrm flipH="1">
            <a:off x="4354513" y="2581275"/>
            <a:ext cx="133350" cy="3519488"/>
          </a:xfrm>
          <a:prstGeom prst="rect">
            <a:avLst/>
          </a:prstGeom>
          <a:pattFill prst="dkHorz">
            <a:fgClr>
              <a:srgbClr val="FF0066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3200400" y="981075"/>
            <a:ext cx="25542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0"/>
              </a:spcBef>
            </a:pPr>
            <a:r>
              <a:rPr lang="fr-FR" sz="3200" b="1">
                <a:solidFill>
                  <a:schemeClr val="tx1"/>
                </a:solidFill>
              </a:rPr>
              <a:t>Presión</a:t>
            </a:r>
          </a:p>
          <a:p>
            <a:pPr algn="ctr" defTabSz="762000">
              <a:spcBef>
                <a:spcPct val="0"/>
              </a:spcBef>
            </a:pPr>
            <a:r>
              <a:rPr lang="fr-FR" sz="3200" b="1">
                <a:solidFill>
                  <a:schemeClr val="tx1"/>
                </a:solidFill>
              </a:rPr>
              <a:t>Transmural</a:t>
            </a:r>
          </a:p>
          <a:p>
            <a:pPr algn="ctr" defTabSz="762000">
              <a:spcBef>
                <a:spcPct val="0"/>
              </a:spcBef>
            </a:pPr>
            <a:r>
              <a:rPr lang="fr-FR" sz="3200" b="1">
                <a:solidFill>
                  <a:schemeClr val="tx1"/>
                </a:solidFill>
              </a:rPr>
              <a:t>=</a:t>
            </a:r>
          </a:p>
        </p:txBody>
      </p:sp>
      <p:grpSp>
        <p:nvGrpSpPr>
          <p:cNvPr id="465926" name="Group 6"/>
          <p:cNvGrpSpPr>
            <a:grpSpLocks/>
          </p:cNvGrpSpPr>
          <p:nvPr/>
        </p:nvGrpSpPr>
        <p:grpSpPr bwMode="auto">
          <a:xfrm>
            <a:off x="4067175" y="3343275"/>
            <a:ext cx="681038" cy="714375"/>
            <a:chOff x="3379" y="2289"/>
            <a:chExt cx="482" cy="450"/>
          </a:xfrm>
        </p:grpSpPr>
        <p:sp>
          <p:nvSpPr>
            <p:cNvPr id="465927" name="Oval 7"/>
            <p:cNvSpPr>
              <a:spLocks noChangeArrowheads="1"/>
            </p:cNvSpPr>
            <p:nvPr/>
          </p:nvSpPr>
          <p:spPr bwMode="auto">
            <a:xfrm>
              <a:off x="3379" y="2289"/>
              <a:ext cx="482" cy="450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5928" name="Line 8"/>
            <p:cNvSpPr>
              <a:spLocks noChangeShapeType="1"/>
            </p:cNvSpPr>
            <p:nvPr/>
          </p:nvSpPr>
          <p:spPr bwMode="auto">
            <a:xfrm flipV="1">
              <a:off x="3502" y="2509"/>
              <a:ext cx="20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65929" name="Rectangle 9"/>
          <p:cNvSpPr>
            <a:spLocks noChangeArrowheads="1"/>
          </p:cNvSpPr>
          <p:nvPr/>
        </p:nvSpPr>
        <p:spPr bwMode="auto">
          <a:xfrm>
            <a:off x="87313" y="2962275"/>
            <a:ext cx="3908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Presión lateral </a:t>
            </a:r>
          </a:p>
          <a:p>
            <a:pPr algn="ctr" defTabSz="762000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=</a:t>
            </a:r>
          </a:p>
          <a:p>
            <a:pPr algn="ctr" defTabSz="762000">
              <a:spcBef>
                <a:spcPct val="0"/>
              </a:spcBef>
            </a:pPr>
            <a:r>
              <a:rPr lang="fr-FR" sz="2400" b="1">
                <a:solidFill>
                  <a:schemeClr val="tx1"/>
                </a:solidFill>
              </a:rPr>
              <a:t>P. Hidrostática + P. residual</a:t>
            </a:r>
          </a:p>
        </p:txBody>
      </p:sp>
      <p:grpSp>
        <p:nvGrpSpPr>
          <p:cNvPr id="465930" name="Group 10"/>
          <p:cNvGrpSpPr>
            <a:grpSpLocks/>
          </p:cNvGrpSpPr>
          <p:nvPr/>
        </p:nvGrpSpPr>
        <p:grpSpPr bwMode="auto">
          <a:xfrm>
            <a:off x="1687513" y="4181475"/>
            <a:ext cx="2659062" cy="1919288"/>
            <a:chOff x="1910" y="2576"/>
            <a:chExt cx="1884" cy="1209"/>
          </a:xfrm>
        </p:grpSpPr>
        <p:sp>
          <p:nvSpPr>
            <p:cNvPr id="465931" name="Line 11"/>
            <p:cNvSpPr>
              <a:spLocks noChangeShapeType="1"/>
            </p:cNvSpPr>
            <p:nvPr/>
          </p:nvSpPr>
          <p:spPr bwMode="auto">
            <a:xfrm flipH="1">
              <a:off x="2817" y="2606"/>
              <a:ext cx="403" cy="700"/>
            </a:xfrm>
            <a:prstGeom prst="line">
              <a:avLst/>
            </a:prstGeom>
            <a:noFill/>
            <a:ln w="12699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65932" name="Group 12"/>
            <p:cNvGrpSpPr>
              <a:grpSpLocks/>
            </p:cNvGrpSpPr>
            <p:nvPr/>
          </p:nvGrpSpPr>
          <p:grpSpPr bwMode="auto">
            <a:xfrm flipH="1">
              <a:off x="2895" y="2832"/>
              <a:ext cx="173" cy="338"/>
              <a:chOff x="3762" y="2168"/>
              <a:chExt cx="208" cy="504"/>
            </a:xfrm>
          </p:grpSpPr>
          <p:sp>
            <p:nvSpPr>
              <p:cNvPr id="465933" name="Freeform 13"/>
              <p:cNvSpPr>
                <a:spLocks/>
              </p:cNvSpPr>
              <p:nvPr/>
            </p:nvSpPr>
            <p:spPr bwMode="auto">
              <a:xfrm>
                <a:off x="3762" y="2168"/>
                <a:ext cx="67" cy="7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6" y="18"/>
                  </a:cxn>
                  <a:cxn ang="0">
                    <a:pos x="66" y="57"/>
                  </a:cxn>
                  <a:cxn ang="0">
                    <a:pos x="20" y="69"/>
                  </a:cxn>
                  <a:cxn ang="0">
                    <a:pos x="0" y="44"/>
                  </a:cxn>
                  <a:cxn ang="0">
                    <a:pos x="4" y="21"/>
                  </a:cxn>
                  <a:cxn ang="0">
                    <a:pos x="29" y="0"/>
                  </a:cxn>
                </a:cxnLst>
                <a:rect l="0" t="0" r="r" b="b"/>
                <a:pathLst>
                  <a:path w="67" h="70">
                    <a:moveTo>
                      <a:pt x="29" y="0"/>
                    </a:moveTo>
                    <a:lnTo>
                      <a:pt x="56" y="18"/>
                    </a:lnTo>
                    <a:lnTo>
                      <a:pt x="66" y="57"/>
                    </a:lnTo>
                    <a:lnTo>
                      <a:pt x="20" y="69"/>
                    </a:lnTo>
                    <a:lnTo>
                      <a:pt x="0" y="44"/>
                    </a:lnTo>
                    <a:lnTo>
                      <a:pt x="4" y="21"/>
                    </a:lnTo>
                    <a:lnTo>
                      <a:pt x="29" y="0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89804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2699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34" name="Freeform 14"/>
              <p:cNvSpPr>
                <a:spLocks/>
              </p:cNvSpPr>
              <p:nvPr/>
            </p:nvSpPr>
            <p:spPr bwMode="auto">
              <a:xfrm>
                <a:off x="3783" y="2227"/>
                <a:ext cx="187" cy="4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12"/>
                  </a:cxn>
                  <a:cxn ang="0">
                    <a:pos x="14" y="79"/>
                  </a:cxn>
                  <a:cxn ang="0">
                    <a:pos x="139" y="298"/>
                  </a:cxn>
                  <a:cxn ang="0">
                    <a:pos x="186" y="444"/>
                  </a:cxn>
                  <a:cxn ang="0">
                    <a:pos x="178" y="269"/>
                  </a:cxn>
                  <a:cxn ang="0">
                    <a:pos x="92" y="60"/>
                  </a:cxn>
                  <a:cxn ang="0">
                    <a:pos x="46" y="0"/>
                  </a:cxn>
                </a:cxnLst>
                <a:rect l="0" t="0" r="r" b="b"/>
                <a:pathLst>
                  <a:path w="187" h="445">
                    <a:moveTo>
                      <a:pt x="46" y="0"/>
                    </a:moveTo>
                    <a:lnTo>
                      <a:pt x="0" y="12"/>
                    </a:lnTo>
                    <a:lnTo>
                      <a:pt x="14" y="79"/>
                    </a:lnTo>
                    <a:lnTo>
                      <a:pt x="139" y="298"/>
                    </a:lnTo>
                    <a:lnTo>
                      <a:pt x="186" y="444"/>
                    </a:lnTo>
                    <a:lnTo>
                      <a:pt x="178" y="269"/>
                    </a:lnTo>
                    <a:lnTo>
                      <a:pt x="92" y="60"/>
                    </a:lnTo>
                    <a:lnTo>
                      <a:pt x="46" y="0"/>
                    </a:lnTo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89804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12699" cap="rnd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65935" name="Freeform 15"/>
            <p:cNvSpPr>
              <a:spLocks/>
            </p:cNvSpPr>
            <p:nvPr/>
          </p:nvSpPr>
          <p:spPr bwMode="auto">
            <a:xfrm flipH="1">
              <a:off x="3618" y="2832"/>
              <a:ext cx="176" cy="111"/>
            </a:xfrm>
            <a:custGeom>
              <a:avLst/>
              <a:gdLst/>
              <a:ahLst/>
              <a:cxnLst>
                <a:cxn ang="0">
                  <a:pos x="179" y="5"/>
                </a:cxn>
                <a:cxn ang="0">
                  <a:pos x="150" y="0"/>
                </a:cxn>
                <a:cxn ang="0">
                  <a:pos x="116" y="0"/>
                </a:cxn>
                <a:cxn ang="0">
                  <a:pos x="81" y="4"/>
                </a:cxn>
                <a:cxn ang="0">
                  <a:pos x="51" y="8"/>
                </a:cxn>
                <a:cxn ang="0">
                  <a:pos x="43" y="12"/>
                </a:cxn>
                <a:cxn ang="0">
                  <a:pos x="33" y="20"/>
                </a:cxn>
                <a:cxn ang="0">
                  <a:pos x="16" y="36"/>
                </a:cxn>
                <a:cxn ang="0">
                  <a:pos x="4" y="45"/>
                </a:cxn>
                <a:cxn ang="0">
                  <a:pos x="2" y="52"/>
                </a:cxn>
                <a:cxn ang="0">
                  <a:pos x="3" y="63"/>
                </a:cxn>
                <a:cxn ang="0">
                  <a:pos x="3" y="75"/>
                </a:cxn>
                <a:cxn ang="0">
                  <a:pos x="0" y="97"/>
                </a:cxn>
                <a:cxn ang="0">
                  <a:pos x="0" y="116"/>
                </a:cxn>
                <a:cxn ang="0">
                  <a:pos x="0" y="131"/>
                </a:cxn>
                <a:cxn ang="0">
                  <a:pos x="4" y="144"/>
                </a:cxn>
                <a:cxn ang="0">
                  <a:pos x="120" y="165"/>
                </a:cxn>
                <a:cxn ang="0">
                  <a:pos x="135" y="160"/>
                </a:cxn>
                <a:cxn ang="0">
                  <a:pos x="141" y="154"/>
                </a:cxn>
                <a:cxn ang="0">
                  <a:pos x="152" y="141"/>
                </a:cxn>
                <a:cxn ang="0">
                  <a:pos x="165" y="125"/>
                </a:cxn>
                <a:cxn ang="0">
                  <a:pos x="179" y="114"/>
                </a:cxn>
                <a:cxn ang="0">
                  <a:pos x="187" y="107"/>
                </a:cxn>
                <a:cxn ang="0">
                  <a:pos x="188" y="100"/>
                </a:cxn>
                <a:cxn ang="0">
                  <a:pos x="191" y="78"/>
                </a:cxn>
                <a:cxn ang="0">
                  <a:pos x="212" y="42"/>
                </a:cxn>
                <a:cxn ang="0">
                  <a:pos x="179" y="5"/>
                </a:cxn>
              </a:cxnLst>
              <a:rect l="0" t="0" r="r" b="b"/>
              <a:pathLst>
                <a:path w="213" h="166">
                  <a:moveTo>
                    <a:pt x="179" y="5"/>
                  </a:moveTo>
                  <a:lnTo>
                    <a:pt x="150" y="0"/>
                  </a:lnTo>
                  <a:lnTo>
                    <a:pt x="116" y="0"/>
                  </a:lnTo>
                  <a:lnTo>
                    <a:pt x="81" y="4"/>
                  </a:lnTo>
                  <a:lnTo>
                    <a:pt x="51" y="8"/>
                  </a:lnTo>
                  <a:lnTo>
                    <a:pt x="43" y="12"/>
                  </a:lnTo>
                  <a:lnTo>
                    <a:pt x="33" y="20"/>
                  </a:lnTo>
                  <a:lnTo>
                    <a:pt x="16" y="36"/>
                  </a:lnTo>
                  <a:lnTo>
                    <a:pt x="4" y="45"/>
                  </a:lnTo>
                  <a:lnTo>
                    <a:pt x="2" y="52"/>
                  </a:lnTo>
                  <a:lnTo>
                    <a:pt x="3" y="63"/>
                  </a:lnTo>
                  <a:lnTo>
                    <a:pt x="3" y="75"/>
                  </a:lnTo>
                  <a:lnTo>
                    <a:pt x="0" y="97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4" y="144"/>
                  </a:lnTo>
                  <a:lnTo>
                    <a:pt x="120" y="165"/>
                  </a:lnTo>
                  <a:lnTo>
                    <a:pt x="135" y="160"/>
                  </a:lnTo>
                  <a:lnTo>
                    <a:pt x="141" y="154"/>
                  </a:lnTo>
                  <a:lnTo>
                    <a:pt x="152" y="141"/>
                  </a:lnTo>
                  <a:lnTo>
                    <a:pt x="165" y="125"/>
                  </a:lnTo>
                  <a:lnTo>
                    <a:pt x="179" y="114"/>
                  </a:lnTo>
                  <a:lnTo>
                    <a:pt x="187" y="107"/>
                  </a:lnTo>
                  <a:lnTo>
                    <a:pt x="188" y="100"/>
                  </a:lnTo>
                  <a:lnTo>
                    <a:pt x="191" y="78"/>
                  </a:lnTo>
                  <a:lnTo>
                    <a:pt x="212" y="42"/>
                  </a:lnTo>
                  <a:lnTo>
                    <a:pt x="179" y="5"/>
                  </a:lnTo>
                </a:path>
              </a:pathLst>
            </a:custGeom>
            <a:solidFill>
              <a:srgbClr val="FFA08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36" name="Freeform 16"/>
            <p:cNvSpPr>
              <a:spLocks/>
            </p:cNvSpPr>
            <p:nvPr/>
          </p:nvSpPr>
          <p:spPr bwMode="auto">
            <a:xfrm flipH="1">
              <a:off x="3151" y="2746"/>
              <a:ext cx="68" cy="75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2" y="114"/>
                </a:cxn>
                <a:cxn ang="0">
                  <a:pos x="82" y="0"/>
                </a:cxn>
                <a:cxn ang="0">
                  <a:pos x="52" y="8"/>
                </a:cxn>
                <a:cxn ang="0">
                  <a:pos x="0" y="60"/>
                </a:cxn>
              </a:cxnLst>
              <a:rect l="0" t="0" r="r" b="b"/>
              <a:pathLst>
                <a:path w="83" h="115">
                  <a:moveTo>
                    <a:pt x="0" y="60"/>
                  </a:moveTo>
                  <a:lnTo>
                    <a:pt x="22" y="114"/>
                  </a:lnTo>
                  <a:lnTo>
                    <a:pt x="82" y="0"/>
                  </a:lnTo>
                  <a:lnTo>
                    <a:pt x="52" y="8"/>
                  </a:lnTo>
                  <a:lnTo>
                    <a:pt x="0" y="60"/>
                  </a:lnTo>
                </a:path>
              </a:pathLst>
            </a:custGeom>
            <a:solidFill>
              <a:srgbClr val="FFFF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37" name="Freeform 17"/>
            <p:cNvSpPr>
              <a:spLocks/>
            </p:cNvSpPr>
            <p:nvPr/>
          </p:nvSpPr>
          <p:spPr bwMode="auto">
            <a:xfrm flipH="1">
              <a:off x="2985" y="2593"/>
              <a:ext cx="304" cy="265"/>
            </a:xfrm>
            <a:custGeom>
              <a:avLst/>
              <a:gdLst/>
              <a:ahLst/>
              <a:cxnLst>
                <a:cxn ang="0">
                  <a:pos x="81" y="31"/>
                </a:cxn>
                <a:cxn ang="0">
                  <a:pos x="73" y="57"/>
                </a:cxn>
                <a:cxn ang="0">
                  <a:pos x="70" y="76"/>
                </a:cxn>
                <a:cxn ang="0">
                  <a:pos x="67" y="94"/>
                </a:cxn>
                <a:cxn ang="0">
                  <a:pos x="63" y="119"/>
                </a:cxn>
                <a:cxn ang="0">
                  <a:pos x="62" y="136"/>
                </a:cxn>
                <a:cxn ang="0">
                  <a:pos x="60" y="152"/>
                </a:cxn>
                <a:cxn ang="0">
                  <a:pos x="58" y="161"/>
                </a:cxn>
                <a:cxn ang="0">
                  <a:pos x="48" y="172"/>
                </a:cxn>
                <a:cxn ang="0">
                  <a:pos x="37" y="187"/>
                </a:cxn>
                <a:cxn ang="0">
                  <a:pos x="30" y="200"/>
                </a:cxn>
                <a:cxn ang="0">
                  <a:pos x="20" y="221"/>
                </a:cxn>
                <a:cxn ang="0">
                  <a:pos x="9" y="241"/>
                </a:cxn>
                <a:cxn ang="0">
                  <a:pos x="1" y="257"/>
                </a:cxn>
                <a:cxn ang="0">
                  <a:pos x="0" y="266"/>
                </a:cxn>
                <a:cxn ang="0">
                  <a:pos x="7" y="271"/>
                </a:cxn>
                <a:cxn ang="0">
                  <a:pos x="24" y="272"/>
                </a:cxn>
                <a:cxn ang="0">
                  <a:pos x="37" y="271"/>
                </a:cxn>
                <a:cxn ang="0">
                  <a:pos x="48" y="267"/>
                </a:cxn>
                <a:cxn ang="0">
                  <a:pos x="62" y="267"/>
                </a:cxn>
                <a:cxn ang="0">
                  <a:pos x="75" y="276"/>
                </a:cxn>
                <a:cxn ang="0">
                  <a:pos x="76" y="295"/>
                </a:cxn>
                <a:cxn ang="0">
                  <a:pos x="134" y="260"/>
                </a:cxn>
                <a:cxn ang="0">
                  <a:pos x="99" y="328"/>
                </a:cxn>
                <a:cxn ang="0">
                  <a:pos x="95" y="344"/>
                </a:cxn>
                <a:cxn ang="0">
                  <a:pos x="92" y="356"/>
                </a:cxn>
                <a:cxn ang="0">
                  <a:pos x="87" y="375"/>
                </a:cxn>
                <a:cxn ang="0">
                  <a:pos x="94" y="387"/>
                </a:cxn>
                <a:cxn ang="0">
                  <a:pos x="108" y="394"/>
                </a:cxn>
                <a:cxn ang="0">
                  <a:pos x="125" y="395"/>
                </a:cxn>
                <a:cxn ang="0">
                  <a:pos x="146" y="394"/>
                </a:cxn>
                <a:cxn ang="0">
                  <a:pos x="161" y="390"/>
                </a:cxn>
                <a:cxn ang="0">
                  <a:pos x="193" y="381"/>
                </a:cxn>
                <a:cxn ang="0">
                  <a:pos x="217" y="368"/>
                </a:cxn>
                <a:cxn ang="0">
                  <a:pos x="239" y="369"/>
                </a:cxn>
                <a:cxn ang="0">
                  <a:pos x="297" y="366"/>
                </a:cxn>
                <a:cxn ang="0">
                  <a:pos x="367" y="302"/>
                </a:cxn>
                <a:cxn ang="0">
                  <a:pos x="361" y="229"/>
                </a:cxn>
                <a:cxn ang="0">
                  <a:pos x="345" y="166"/>
                </a:cxn>
                <a:cxn ang="0">
                  <a:pos x="319" y="118"/>
                </a:cxn>
                <a:cxn ang="0">
                  <a:pos x="289" y="78"/>
                </a:cxn>
                <a:cxn ang="0">
                  <a:pos x="246" y="37"/>
                </a:cxn>
                <a:cxn ang="0">
                  <a:pos x="214" y="16"/>
                </a:cxn>
                <a:cxn ang="0">
                  <a:pos x="181" y="3"/>
                </a:cxn>
                <a:cxn ang="0">
                  <a:pos x="150" y="0"/>
                </a:cxn>
                <a:cxn ang="0">
                  <a:pos x="119" y="2"/>
                </a:cxn>
                <a:cxn ang="0">
                  <a:pos x="96" y="16"/>
                </a:cxn>
                <a:cxn ang="0">
                  <a:pos x="81" y="31"/>
                </a:cxn>
              </a:cxnLst>
              <a:rect l="0" t="0" r="r" b="b"/>
              <a:pathLst>
                <a:path w="368" h="396">
                  <a:moveTo>
                    <a:pt x="81" y="31"/>
                  </a:moveTo>
                  <a:lnTo>
                    <a:pt x="73" y="57"/>
                  </a:lnTo>
                  <a:lnTo>
                    <a:pt x="70" y="76"/>
                  </a:lnTo>
                  <a:lnTo>
                    <a:pt x="67" y="94"/>
                  </a:lnTo>
                  <a:lnTo>
                    <a:pt x="63" y="119"/>
                  </a:lnTo>
                  <a:lnTo>
                    <a:pt x="62" y="136"/>
                  </a:lnTo>
                  <a:lnTo>
                    <a:pt x="60" y="152"/>
                  </a:lnTo>
                  <a:lnTo>
                    <a:pt x="58" y="161"/>
                  </a:lnTo>
                  <a:lnTo>
                    <a:pt x="48" y="172"/>
                  </a:lnTo>
                  <a:lnTo>
                    <a:pt x="37" y="187"/>
                  </a:lnTo>
                  <a:lnTo>
                    <a:pt x="30" y="200"/>
                  </a:lnTo>
                  <a:lnTo>
                    <a:pt x="20" y="221"/>
                  </a:lnTo>
                  <a:lnTo>
                    <a:pt x="9" y="241"/>
                  </a:lnTo>
                  <a:lnTo>
                    <a:pt x="1" y="257"/>
                  </a:lnTo>
                  <a:lnTo>
                    <a:pt x="0" y="266"/>
                  </a:lnTo>
                  <a:lnTo>
                    <a:pt x="7" y="271"/>
                  </a:lnTo>
                  <a:lnTo>
                    <a:pt x="24" y="272"/>
                  </a:lnTo>
                  <a:lnTo>
                    <a:pt x="37" y="271"/>
                  </a:lnTo>
                  <a:lnTo>
                    <a:pt x="48" y="267"/>
                  </a:lnTo>
                  <a:lnTo>
                    <a:pt x="62" y="267"/>
                  </a:lnTo>
                  <a:lnTo>
                    <a:pt x="75" y="276"/>
                  </a:lnTo>
                  <a:lnTo>
                    <a:pt x="76" y="295"/>
                  </a:lnTo>
                  <a:lnTo>
                    <a:pt x="134" y="260"/>
                  </a:lnTo>
                  <a:lnTo>
                    <a:pt x="99" y="328"/>
                  </a:lnTo>
                  <a:lnTo>
                    <a:pt x="95" y="344"/>
                  </a:lnTo>
                  <a:lnTo>
                    <a:pt x="92" y="356"/>
                  </a:lnTo>
                  <a:lnTo>
                    <a:pt x="87" y="375"/>
                  </a:lnTo>
                  <a:lnTo>
                    <a:pt x="94" y="387"/>
                  </a:lnTo>
                  <a:lnTo>
                    <a:pt x="108" y="394"/>
                  </a:lnTo>
                  <a:lnTo>
                    <a:pt x="125" y="395"/>
                  </a:lnTo>
                  <a:lnTo>
                    <a:pt x="146" y="394"/>
                  </a:lnTo>
                  <a:lnTo>
                    <a:pt x="161" y="390"/>
                  </a:lnTo>
                  <a:lnTo>
                    <a:pt x="193" y="381"/>
                  </a:lnTo>
                  <a:lnTo>
                    <a:pt x="217" y="368"/>
                  </a:lnTo>
                  <a:lnTo>
                    <a:pt x="239" y="369"/>
                  </a:lnTo>
                  <a:lnTo>
                    <a:pt x="297" y="366"/>
                  </a:lnTo>
                  <a:lnTo>
                    <a:pt x="367" y="302"/>
                  </a:lnTo>
                  <a:lnTo>
                    <a:pt x="361" y="229"/>
                  </a:lnTo>
                  <a:lnTo>
                    <a:pt x="345" y="166"/>
                  </a:lnTo>
                  <a:lnTo>
                    <a:pt x="319" y="118"/>
                  </a:lnTo>
                  <a:lnTo>
                    <a:pt x="289" y="78"/>
                  </a:lnTo>
                  <a:lnTo>
                    <a:pt x="246" y="37"/>
                  </a:lnTo>
                  <a:lnTo>
                    <a:pt x="214" y="16"/>
                  </a:lnTo>
                  <a:lnTo>
                    <a:pt x="181" y="3"/>
                  </a:lnTo>
                  <a:lnTo>
                    <a:pt x="150" y="0"/>
                  </a:lnTo>
                  <a:lnTo>
                    <a:pt x="119" y="2"/>
                  </a:lnTo>
                  <a:lnTo>
                    <a:pt x="96" y="16"/>
                  </a:lnTo>
                  <a:lnTo>
                    <a:pt x="81" y="31"/>
                  </a:lnTo>
                </a:path>
              </a:pathLst>
            </a:custGeom>
            <a:solidFill>
              <a:srgbClr val="FF7C80"/>
            </a:solidFill>
            <a:ln w="12699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38" name="Freeform 18"/>
            <p:cNvSpPr>
              <a:spLocks/>
            </p:cNvSpPr>
            <p:nvPr/>
          </p:nvSpPr>
          <p:spPr bwMode="auto">
            <a:xfrm flipH="1">
              <a:off x="2975" y="2576"/>
              <a:ext cx="285" cy="175"/>
            </a:xfrm>
            <a:custGeom>
              <a:avLst/>
              <a:gdLst/>
              <a:ahLst/>
              <a:cxnLst>
                <a:cxn ang="0">
                  <a:pos x="332" y="261"/>
                </a:cxn>
                <a:cxn ang="0">
                  <a:pos x="338" y="242"/>
                </a:cxn>
                <a:cxn ang="0">
                  <a:pos x="345" y="213"/>
                </a:cxn>
                <a:cxn ang="0">
                  <a:pos x="347" y="183"/>
                </a:cxn>
                <a:cxn ang="0">
                  <a:pos x="346" y="145"/>
                </a:cxn>
                <a:cxn ang="0">
                  <a:pos x="337" y="113"/>
                </a:cxn>
                <a:cxn ang="0">
                  <a:pos x="326" y="88"/>
                </a:cxn>
                <a:cxn ang="0">
                  <a:pos x="311" y="67"/>
                </a:cxn>
                <a:cxn ang="0">
                  <a:pos x="294" y="53"/>
                </a:cxn>
                <a:cxn ang="0">
                  <a:pos x="267" y="35"/>
                </a:cxn>
                <a:cxn ang="0">
                  <a:pos x="235" y="14"/>
                </a:cxn>
                <a:cxn ang="0">
                  <a:pos x="193" y="0"/>
                </a:cxn>
                <a:cxn ang="0">
                  <a:pos x="159" y="0"/>
                </a:cxn>
                <a:cxn ang="0">
                  <a:pos x="119" y="2"/>
                </a:cxn>
                <a:cxn ang="0">
                  <a:pos x="80" y="14"/>
                </a:cxn>
                <a:cxn ang="0">
                  <a:pos x="38" y="39"/>
                </a:cxn>
                <a:cxn ang="0">
                  <a:pos x="19" y="59"/>
                </a:cxn>
                <a:cxn ang="0">
                  <a:pos x="8" y="77"/>
                </a:cxn>
                <a:cxn ang="0">
                  <a:pos x="0" y="95"/>
                </a:cxn>
                <a:cxn ang="0">
                  <a:pos x="21" y="84"/>
                </a:cxn>
                <a:cxn ang="0">
                  <a:pos x="22" y="106"/>
                </a:cxn>
                <a:cxn ang="0">
                  <a:pos x="35" y="86"/>
                </a:cxn>
                <a:cxn ang="0">
                  <a:pos x="53" y="100"/>
                </a:cxn>
                <a:cxn ang="0">
                  <a:pos x="57" y="75"/>
                </a:cxn>
                <a:cxn ang="0">
                  <a:pos x="67" y="68"/>
                </a:cxn>
                <a:cxn ang="0">
                  <a:pos x="85" y="61"/>
                </a:cxn>
                <a:cxn ang="0">
                  <a:pos x="108" y="60"/>
                </a:cxn>
                <a:cxn ang="0">
                  <a:pos x="131" y="64"/>
                </a:cxn>
                <a:cxn ang="0">
                  <a:pos x="153" y="70"/>
                </a:cxn>
                <a:cxn ang="0">
                  <a:pos x="155" y="82"/>
                </a:cxn>
                <a:cxn ang="0">
                  <a:pos x="155" y="95"/>
                </a:cxn>
                <a:cxn ang="0">
                  <a:pos x="159" y="114"/>
                </a:cxn>
                <a:cxn ang="0">
                  <a:pos x="167" y="129"/>
                </a:cxn>
                <a:cxn ang="0">
                  <a:pos x="179" y="146"/>
                </a:cxn>
                <a:cxn ang="0">
                  <a:pos x="175" y="181"/>
                </a:cxn>
                <a:cxn ang="0">
                  <a:pos x="197" y="172"/>
                </a:cxn>
                <a:cxn ang="0">
                  <a:pos x="206" y="158"/>
                </a:cxn>
                <a:cxn ang="0">
                  <a:pos x="215" y="152"/>
                </a:cxn>
                <a:cxn ang="0">
                  <a:pos x="229" y="153"/>
                </a:cxn>
                <a:cxn ang="0">
                  <a:pos x="243" y="157"/>
                </a:cxn>
                <a:cxn ang="0">
                  <a:pos x="254" y="167"/>
                </a:cxn>
                <a:cxn ang="0">
                  <a:pos x="266" y="185"/>
                </a:cxn>
                <a:cxn ang="0">
                  <a:pos x="269" y="203"/>
                </a:cxn>
                <a:cxn ang="0">
                  <a:pos x="266" y="220"/>
                </a:cxn>
                <a:cxn ang="0">
                  <a:pos x="253" y="246"/>
                </a:cxn>
                <a:cxn ang="0">
                  <a:pos x="286" y="249"/>
                </a:cxn>
                <a:cxn ang="0">
                  <a:pos x="307" y="253"/>
                </a:cxn>
                <a:cxn ang="0">
                  <a:pos x="332" y="261"/>
                </a:cxn>
              </a:cxnLst>
              <a:rect l="0" t="0" r="r" b="b"/>
              <a:pathLst>
                <a:path w="348" h="262">
                  <a:moveTo>
                    <a:pt x="332" y="261"/>
                  </a:moveTo>
                  <a:lnTo>
                    <a:pt x="338" y="242"/>
                  </a:lnTo>
                  <a:lnTo>
                    <a:pt x="345" y="213"/>
                  </a:lnTo>
                  <a:lnTo>
                    <a:pt x="347" y="183"/>
                  </a:lnTo>
                  <a:lnTo>
                    <a:pt x="346" y="145"/>
                  </a:lnTo>
                  <a:lnTo>
                    <a:pt x="337" y="113"/>
                  </a:lnTo>
                  <a:lnTo>
                    <a:pt x="326" y="88"/>
                  </a:lnTo>
                  <a:lnTo>
                    <a:pt x="311" y="67"/>
                  </a:lnTo>
                  <a:lnTo>
                    <a:pt x="294" y="53"/>
                  </a:lnTo>
                  <a:lnTo>
                    <a:pt x="267" y="35"/>
                  </a:lnTo>
                  <a:lnTo>
                    <a:pt x="235" y="14"/>
                  </a:lnTo>
                  <a:lnTo>
                    <a:pt x="193" y="0"/>
                  </a:lnTo>
                  <a:lnTo>
                    <a:pt x="159" y="0"/>
                  </a:lnTo>
                  <a:lnTo>
                    <a:pt x="119" y="2"/>
                  </a:lnTo>
                  <a:lnTo>
                    <a:pt x="80" y="14"/>
                  </a:lnTo>
                  <a:lnTo>
                    <a:pt x="38" y="39"/>
                  </a:lnTo>
                  <a:lnTo>
                    <a:pt x="19" y="59"/>
                  </a:lnTo>
                  <a:lnTo>
                    <a:pt x="8" y="77"/>
                  </a:lnTo>
                  <a:lnTo>
                    <a:pt x="0" y="95"/>
                  </a:lnTo>
                  <a:lnTo>
                    <a:pt x="21" y="84"/>
                  </a:lnTo>
                  <a:lnTo>
                    <a:pt x="22" y="106"/>
                  </a:lnTo>
                  <a:lnTo>
                    <a:pt x="35" y="86"/>
                  </a:lnTo>
                  <a:lnTo>
                    <a:pt x="53" y="100"/>
                  </a:lnTo>
                  <a:lnTo>
                    <a:pt x="57" y="75"/>
                  </a:lnTo>
                  <a:lnTo>
                    <a:pt x="67" y="68"/>
                  </a:lnTo>
                  <a:lnTo>
                    <a:pt x="85" y="61"/>
                  </a:lnTo>
                  <a:lnTo>
                    <a:pt x="108" y="60"/>
                  </a:lnTo>
                  <a:lnTo>
                    <a:pt x="131" y="64"/>
                  </a:lnTo>
                  <a:lnTo>
                    <a:pt x="153" y="70"/>
                  </a:lnTo>
                  <a:lnTo>
                    <a:pt x="155" y="82"/>
                  </a:lnTo>
                  <a:lnTo>
                    <a:pt x="155" y="95"/>
                  </a:lnTo>
                  <a:lnTo>
                    <a:pt x="159" y="114"/>
                  </a:lnTo>
                  <a:lnTo>
                    <a:pt x="167" y="129"/>
                  </a:lnTo>
                  <a:lnTo>
                    <a:pt x="179" y="146"/>
                  </a:lnTo>
                  <a:lnTo>
                    <a:pt x="175" y="181"/>
                  </a:lnTo>
                  <a:lnTo>
                    <a:pt x="197" y="172"/>
                  </a:lnTo>
                  <a:lnTo>
                    <a:pt x="206" y="158"/>
                  </a:lnTo>
                  <a:lnTo>
                    <a:pt x="215" y="152"/>
                  </a:lnTo>
                  <a:lnTo>
                    <a:pt x="229" y="153"/>
                  </a:lnTo>
                  <a:lnTo>
                    <a:pt x="243" y="157"/>
                  </a:lnTo>
                  <a:lnTo>
                    <a:pt x="254" y="167"/>
                  </a:lnTo>
                  <a:lnTo>
                    <a:pt x="266" y="185"/>
                  </a:lnTo>
                  <a:lnTo>
                    <a:pt x="269" y="203"/>
                  </a:lnTo>
                  <a:lnTo>
                    <a:pt x="266" y="220"/>
                  </a:lnTo>
                  <a:lnTo>
                    <a:pt x="253" y="246"/>
                  </a:lnTo>
                  <a:lnTo>
                    <a:pt x="286" y="249"/>
                  </a:lnTo>
                  <a:lnTo>
                    <a:pt x="307" y="253"/>
                  </a:lnTo>
                  <a:lnTo>
                    <a:pt x="332" y="261"/>
                  </a:lnTo>
                </a:path>
              </a:pathLst>
            </a:custGeom>
            <a:solidFill>
              <a:srgbClr val="CCFF99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39" name="Freeform 19"/>
            <p:cNvSpPr>
              <a:spLocks/>
            </p:cNvSpPr>
            <p:nvPr/>
          </p:nvSpPr>
          <p:spPr bwMode="auto">
            <a:xfrm flipH="1">
              <a:off x="3183" y="2653"/>
              <a:ext cx="55" cy="2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2" y="30"/>
                </a:cxn>
                <a:cxn ang="0">
                  <a:pos x="66" y="39"/>
                </a:cxn>
                <a:cxn ang="0">
                  <a:pos x="0" y="29"/>
                </a:cxn>
                <a:cxn ang="0">
                  <a:pos x="7" y="0"/>
                </a:cxn>
              </a:cxnLst>
              <a:rect l="0" t="0" r="r" b="b"/>
              <a:pathLst>
                <a:path w="67" h="40">
                  <a:moveTo>
                    <a:pt x="7" y="0"/>
                  </a:moveTo>
                  <a:lnTo>
                    <a:pt x="62" y="30"/>
                  </a:lnTo>
                  <a:lnTo>
                    <a:pt x="66" y="39"/>
                  </a:lnTo>
                  <a:lnTo>
                    <a:pt x="0" y="29"/>
                  </a:lnTo>
                  <a:lnTo>
                    <a:pt x="7" y="0"/>
                  </a:lnTo>
                </a:path>
              </a:pathLst>
            </a:custGeom>
            <a:solidFill>
              <a:srgbClr val="80400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0" name="Oval 20"/>
            <p:cNvSpPr>
              <a:spLocks noChangeArrowheads="1"/>
            </p:cNvSpPr>
            <p:nvPr/>
          </p:nvSpPr>
          <p:spPr bwMode="auto">
            <a:xfrm rot="-20220000">
              <a:off x="3202" y="2688"/>
              <a:ext cx="46" cy="33"/>
            </a:xfrm>
            <a:prstGeom prst="ellipse">
              <a:avLst/>
            </a:prstGeom>
            <a:solidFill>
              <a:srgbClr val="FFFFFF"/>
            </a:solidFill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5941" name="Oval 21"/>
            <p:cNvSpPr>
              <a:spLocks noChangeArrowheads="1"/>
            </p:cNvSpPr>
            <p:nvPr/>
          </p:nvSpPr>
          <p:spPr bwMode="auto">
            <a:xfrm rot="-20220000">
              <a:off x="3215" y="2699"/>
              <a:ext cx="28" cy="22"/>
            </a:xfrm>
            <a:prstGeom prst="ellipse">
              <a:avLst/>
            </a:prstGeom>
            <a:solidFill>
              <a:srgbClr val="000000"/>
            </a:solidFill>
            <a:ln w="12699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5942" name="Freeform 22"/>
            <p:cNvSpPr>
              <a:spLocks/>
            </p:cNvSpPr>
            <p:nvPr/>
          </p:nvSpPr>
          <p:spPr bwMode="auto">
            <a:xfrm flipH="1">
              <a:off x="2556" y="2799"/>
              <a:ext cx="1072" cy="410"/>
            </a:xfrm>
            <a:custGeom>
              <a:avLst/>
              <a:gdLst/>
              <a:ahLst/>
              <a:cxnLst>
                <a:cxn ang="0">
                  <a:pos x="1202" y="407"/>
                </a:cxn>
                <a:cxn ang="0">
                  <a:pos x="1297" y="475"/>
                </a:cxn>
                <a:cxn ang="0">
                  <a:pos x="1304" y="432"/>
                </a:cxn>
                <a:cxn ang="0">
                  <a:pos x="1301" y="371"/>
                </a:cxn>
                <a:cxn ang="0">
                  <a:pos x="1303" y="311"/>
                </a:cxn>
                <a:cxn ang="0">
                  <a:pos x="1287" y="227"/>
                </a:cxn>
                <a:cxn ang="0">
                  <a:pos x="1262" y="138"/>
                </a:cxn>
                <a:cxn ang="0">
                  <a:pos x="1239" y="78"/>
                </a:cxn>
                <a:cxn ang="0">
                  <a:pos x="1212" y="70"/>
                </a:cxn>
                <a:cxn ang="0">
                  <a:pos x="1151" y="51"/>
                </a:cxn>
                <a:cxn ang="0">
                  <a:pos x="1080" y="49"/>
                </a:cxn>
                <a:cxn ang="0">
                  <a:pos x="1044" y="35"/>
                </a:cxn>
                <a:cxn ang="0">
                  <a:pos x="982" y="22"/>
                </a:cxn>
                <a:cxn ang="0">
                  <a:pos x="913" y="15"/>
                </a:cxn>
                <a:cxn ang="0">
                  <a:pos x="825" y="10"/>
                </a:cxn>
                <a:cxn ang="0">
                  <a:pos x="797" y="15"/>
                </a:cxn>
                <a:cxn ang="0">
                  <a:pos x="763" y="0"/>
                </a:cxn>
                <a:cxn ang="0">
                  <a:pos x="684" y="42"/>
                </a:cxn>
                <a:cxn ang="0">
                  <a:pos x="647" y="56"/>
                </a:cxn>
                <a:cxn ang="0">
                  <a:pos x="611" y="56"/>
                </a:cxn>
                <a:cxn ang="0">
                  <a:pos x="575" y="56"/>
                </a:cxn>
                <a:cxn ang="0">
                  <a:pos x="501" y="65"/>
                </a:cxn>
                <a:cxn ang="0">
                  <a:pos x="418" y="75"/>
                </a:cxn>
                <a:cxn ang="0">
                  <a:pos x="373" y="83"/>
                </a:cxn>
                <a:cxn ang="0">
                  <a:pos x="351" y="93"/>
                </a:cxn>
                <a:cxn ang="0">
                  <a:pos x="342" y="75"/>
                </a:cxn>
                <a:cxn ang="0">
                  <a:pos x="290" y="61"/>
                </a:cxn>
                <a:cxn ang="0">
                  <a:pos x="225" y="59"/>
                </a:cxn>
                <a:cxn ang="0">
                  <a:pos x="135" y="57"/>
                </a:cxn>
                <a:cxn ang="0">
                  <a:pos x="38" y="58"/>
                </a:cxn>
                <a:cxn ang="0">
                  <a:pos x="0" y="66"/>
                </a:cxn>
                <a:cxn ang="0">
                  <a:pos x="8" y="145"/>
                </a:cxn>
                <a:cxn ang="0">
                  <a:pos x="70" y="152"/>
                </a:cxn>
                <a:cxn ang="0">
                  <a:pos x="122" y="166"/>
                </a:cxn>
                <a:cxn ang="0">
                  <a:pos x="193" y="183"/>
                </a:cxn>
                <a:cxn ang="0">
                  <a:pos x="279" y="193"/>
                </a:cxn>
                <a:cxn ang="0">
                  <a:pos x="345" y="201"/>
                </a:cxn>
                <a:cxn ang="0">
                  <a:pos x="422" y="215"/>
                </a:cxn>
                <a:cxn ang="0">
                  <a:pos x="467" y="240"/>
                </a:cxn>
                <a:cxn ang="0">
                  <a:pos x="535" y="241"/>
                </a:cxn>
                <a:cxn ang="0">
                  <a:pos x="607" y="227"/>
                </a:cxn>
                <a:cxn ang="0">
                  <a:pos x="626" y="280"/>
                </a:cxn>
                <a:cxn ang="0">
                  <a:pos x="660" y="341"/>
                </a:cxn>
                <a:cxn ang="0">
                  <a:pos x="693" y="388"/>
                </a:cxn>
                <a:cxn ang="0">
                  <a:pos x="707" y="452"/>
                </a:cxn>
                <a:cxn ang="0">
                  <a:pos x="769" y="612"/>
                </a:cxn>
                <a:cxn ang="0">
                  <a:pos x="894" y="443"/>
                </a:cxn>
                <a:cxn ang="0">
                  <a:pos x="1046" y="363"/>
                </a:cxn>
                <a:cxn ang="0">
                  <a:pos x="1039" y="330"/>
                </a:cxn>
                <a:cxn ang="0">
                  <a:pos x="1013" y="285"/>
                </a:cxn>
                <a:cxn ang="0">
                  <a:pos x="979" y="228"/>
                </a:cxn>
                <a:cxn ang="0">
                  <a:pos x="941" y="195"/>
                </a:cxn>
                <a:cxn ang="0">
                  <a:pos x="987" y="208"/>
                </a:cxn>
                <a:cxn ang="0">
                  <a:pos x="1032" y="205"/>
                </a:cxn>
                <a:cxn ang="0">
                  <a:pos x="1074" y="198"/>
                </a:cxn>
                <a:cxn ang="0">
                  <a:pos x="1127" y="189"/>
                </a:cxn>
                <a:cxn ang="0">
                  <a:pos x="1148" y="224"/>
                </a:cxn>
                <a:cxn ang="0">
                  <a:pos x="1204" y="296"/>
                </a:cxn>
                <a:cxn ang="0">
                  <a:pos x="1197" y="339"/>
                </a:cxn>
                <a:cxn ang="0">
                  <a:pos x="1202" y="407"/>
                </a:cxn>
              </a:cxnLst>
              <a:rect l="0" t="0" r="r" b="b"/>
              <a:pathLst>
                <a:path w="1305" h="613">
                  <a:moveTo>
                    <a:pt x="1202" y="407"/>
                  </a:moveTo>
                  <a:lnTo>
                    <a:pt x="1297" y="475"/>
                  </a:lnTo>
                  <a:lnTo>
                    <a:pt x="1304" y="432"/>
                  </a:lnTo>
                  <a:lnTo>
                    <a:pt x="1301" y="371"/>
                  </a:lnTo>
                  <a:lnTo>
                    <a:pt x="1303" y="311"/>
                  </a:lnTo>
                  <a:lnTo>
                    <a:pt x="1287" y="227"/>
                  </a:lnTo>
                  <a:lnTo>
                    <a:pt x="1262" y="138"/>
                  </a:lnTo>
                  <a:lnTo>
                    <a:pt x="1239" y="78"/>
                  </a:lnTo>
                  <a:lnTo>
                    <a:pt x="1212" y="70"/>
                  </a:lnTo>
                  <a:lnTo>
                    <a:pt x="1151" y="51"/>
                  </a:lnTo>
                  <a:lnTo>
                    <a:pt x="1080" y="49"/>
                  </a:lnTo>
                  <a:lnTo>
                    <a:pt x="1044" y="35"/>
                  </a:lnTo>
                  <a:lnTo>
                    <a:pt x="982" y="22"/>
                  </a:lnTo>
                  <a:lnTo>
                    <a:pt x="913" y="15"/>
                  </a:lnTo>
                  <a:lnTo>
                    <a:pt x="825" y="10"/>
                  </a:lnTo>
                  <a:lnTo>
                    <a:pt x="797" y="15"/>
                  </a:lnTo>
                  <a:lnTo>
                    <a:pt x="763" y="0"/>
                  </a:lnTo>
                  <a:lnTo>
                    <a:pt x="684" y="42"/>
                  </a:lnTo>
                  <a:lnTo>
                    <a:pt x="647" y="56"/>
                  </a:lnTo>
                  <a:lnTo>
                    <a:pt x="611" y="56"/>
                  </a:lnTo>
                  <a:lnTo>
                    <a:pt x="575" y="56"/>
                  </a:lnTo>
                  <a:lnTo>
                    <a:pt x="501" y="65"/>
                  </a:lnTo>
                  <a:lnTo>
                    <a:pt x="418" y="75"/>
                  </a:lnTo>
                  <a:lnTo>
                    <a:pt x="373" y="83"/>
                  </a:lnTo>
                  <a:lnTo>
                    <a:pt x="351" y="93"/>
                  </a:lnTo>
                  <a:lnTo>
                    <a:pt x="342" y="75"/>
                  </a:lnTo>
                  <a:lnTo>
                    <a:pt x="290" y="61"/>
                  </a:lnTo>
                  <a:lnTo>
                    <a:pt x="225" y="59"/>
                  </a:lnTo>
                  <a:lnTo>
                    <a:pt x="135" y="57"/>
                  </a:lnTo>
                  <a:lnTo>
                    <a:pt x="38" y="58"/>
                  </a:lnTo>
                  <a:lnTo>
                    <a:pt x="0" y="66"/>
                  </a:lnTo>
                  <a:lnTo>
                    <a:pt x="8" y="145"/>
                  </a:lnTo>
                  <a:lnTo>
                    <a:pt x="70" y="152"/>
                  </a:lnTo>
                  <a:lnTo>
                    <a:pt x="122" y="166"/>
                  </a:lnTo>
                  <a:lnTo>
                    <a:pt x="193" y="183"/>
                  </a:lnTo>
                  <a:lnTo>
                    <a:pt x="279" y="193"/>
                  </a:lnTo>
                  <a:lnTo>
                    <a:pt x="345" y="201"/>
                  </a:lnTo>
                  <a:lnTo>
                    <a:pt x="422" y="215"/>
                  </a:lnTo>
                  <a:lnTo>
                    <a:pt x="467" y="240"/>
                  </a:lnTo>
                  <a:lnTo>
                    <a:pt x="535" y="241"/>
                  </a:lnTo>
                  <a:lnTo>
                    <a:pt x="607" y="227"/>
                  </a:lnTo>
                  <a:lnTo>
                    <a:pt x="626" y="280"/>
                  </a:lnTo>
                  <a:lnTo>
                    <a:pt x="660" y="341"/>
                  </a:lnTo>
                  <a:lnTo>
                    <a:pt x="693" y="388"/>
                  </a:lnTo>
                  <a:lnTo>
                    <a:pt x="707" y="452"/>
                  </a:lnTo>
                  <a:lnTo>
                    <a:pt x="769" y="612"/>
                  </a:lnTo>
                  <a:lnTo>
                    <a:pt x="894" y="443"/>
                  </a:lnTo>
                  <a:lnTo>
                    <a:pt x="1046" y="363"/>
                  </a:lnTo>
                  <a:lnTo>
                    <a:pt x="1039" y="330"/>
                  </a:lnTo>
                  <a:lnTo>
                    <a:pt x="1013" y="285"/>
                  </a:lnTo>
                  <a:lnTo>
                    <a:pt x="979" y="228"/>
                  </a:lnTo>
                  <a:lnTo>
                    <a:pt x="941" y="195"/>
                  </a:lnTo>
                  <a:lnTo>
                    <a:pt x="987" y="208"/>
                  </a:lnTo>
                  <a:lnTo>
                    <a:pt x="1032" y="205"/>
                  </a:lnTo>
                  <a:lnTo>
                    <a:pt x="1074" y="198"/>
                  </a:lnTo>
                  <a:lnTo>
                    <a:pt x="1127" y="189"/>
                  </a:lnTo>
                  <a:lnTo>
                    <a:pt x="1148" y="224"/>
                  </a:lnTo>
                  <a:lnTo>
                    <a:pt x="1204" y="296"/>
                  </a:lnTo>
                  <a:lnTo>
                    <a:pt x="1197" y="339"/>
                  </a:lnTo>
                  <a:lnTo>
                    <a:pt x="1202" y="407"/>
                  </a:lnTo>
                </a:path>
              </a:pathLst>
            </a:custGeom>
            <a:solidFill>
              <a:srgbClr val="FF0066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3" name="Freeform 23"/>
            <p:cNvSpPr>
              <a:spLocks/>
            </p:cNvSpPr>
            <p:nvPr/>
          </p:nvSpPr>
          <p:spPr bwMode="auto">
            <a:xfrm flipH="1">
              <a:off x="3069" y="2828"/>
              <a:ext cx="44" cy="4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6" y="19"/>
                </a:cxn>
                <a:cxn ang="0">
                  <a:pos x="54" y="57"/>
                </a:cxn>
                <a:cxn ang="0">
                  <a:pos x="16" y="69"/>
                </a:cxn>
                <a:cxn ang="0">
                  <a:pos x="0" y="44"/>
                </a:cxn>
                <a:cxn ang="0">
                  <a:pos x="3" y="22"/>
                </a:cxn>
                <a:cxn ang="0">
                  <a:pos x="23" y="0"/>
                </a:cxn>
              </a:cxnLst>
              <a:rect l="0" t="0" r="r" b="b"/>
              <a:pathLst>
                <a:path w="55" h="70">
                  <a:moveTo>
                    <a:pt x="23" y="0"/>
                  </a:moveTo>
                  <a:lnTo>
                    <a:pt x="46" y="19"/>
                  </a:lnTo>
                  <a:lnTo>
                    <a:pt x="54" y="57"/>
                  </a:lnTo>
                  <a:lnTo>
                    <a:pt x="16" y="69"/>
                  </a:lnTo>
                  <a:lnTo>
                    <a:pt x="0" y="44"/>
                  </a:lnTo>
                  <a:lnTo>
                    <a:pt x="3" y="22"/>
                  </a:lnTo>
                  <a:lnTo>
                    <a:pt x="23" y="0"/>
                  </a:lnTo>
                </a:path>
              </a:pathLst>
            </a:custGeom>
            <a:solidFill>
              <a:srgbClr val="80000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4" name="Freeform 24"/>
            <p:cNvSpPr>
              <a:spLocks/>
            </p:cNvSpPr>
            <p:nvPr/>
          </p:nvSpPr>
          <p:spPr bwMode="auto">
            <a:xfrm flipH="1">
              <a:off x="2975" y="2868"/>
              <a:ext cx="124" cy="29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2"/>
                </a:cxn>
                <a:cxn ang="0">
                  <a:pos x="11" y="79"/>
                </a:cxn>
                <a:cxn ang="0">
                  <a:pos x="113" y="298"/>
                </a:cxn>
                <a:cxn ang="0">
                  <a:pos x="152" y="444"/>
                </a:cxn>
                <a:cxn ang="0">
                  <a:pos x="145" y="269"/>
                </a:cxn>
                <a:cxn ang="0">
                  <a:pos x="75" y="60"/>
                </a:cxn>
                <a:cxn ang="0">
                  <a:pos x="37" y="0"/>
                </a:cxn>
              </a:cxnLst>
              <a:rect l="0" t="0" r="r" b="b"/>
              <a:pathLst>
                <a:path w="153" h="445">
                  <a:moveTo>
                    <a:pt x="37" y="0"/>
                  </a:moveTo>
                  <a:lnTo>
                    <a:pt x="0" y="12"/>
                  </a:lnTo>
                  <a:lnTo>
                    <a:pt x="11" y="79"/>
                  </a:lnTo>
                  <a:lnTo>
                    <a:pt x="113" y="298"/>
                  </a:lnTo>
                  <a:lnTo>
                    <a:pt x="152" y="444"/>
                  </a:lnTo>
                  <a:lnTo>
                    <a:pt x="145" y="269"/>
                  </a:lnTo>
                  <a:lnTo>
                    <a:pt x="75" y="60"/>
                  </a:lnTo>
                  <a:lnTo>
                    <a:pt x="37" y="0"/>
                  </a:lnTo>
                </a:path>
              </a:pathLst>
            </a:custGeom>
            <a:solidFill>
              <a:schemeClr val="accent2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5" name="Freeform 25"/>
            <p:cNvSpPr>
              <a:spLocks/>
            </p:cNvSpPr>
            <p:nvPr/>
          </p:nvSpPr>
          <p:spPr bwMode="auto">
            <a:xfrm flipH="1">
              <a:off x="1938" y="3497"/>
              <a:ext cx="244" cy="288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62" y="4"/>
                </a:cxn>
                <a:cxn ang="0">
                  <a:pos x="26" y="14"/>
                </a:cxn>
                <a:cxn ang="0">
                  <a:pos x="0" y="51"/>
                </a:cxn>
                <a:cxn ang="0">
                  <a:pos x="54" y="188"/>
                </a:cxn>
                <a:cxn ang="0">
                  <a:pos x="81" y="228"/>
                </a:cxn>
                <a:cxn ang="0">
                  <a:pos x="130" y="285"/>
                </a:cxn>
                <a:cxn ang="0">
                  <a:pos x="175" y="337"/>
                </a:cxn>
                <a:cxn ang="0">
                  <a:pos x="250" y="429"/>
                </a:cxn>
                <a:cxn ang="0">
                  <a:pos x="271" y="430"/>
                </a:cxn>
                <a:cxn ang="0">
                  <a:pos x="296" y="412"/>
                </a:cxn>
                <a:cxn ang="0">
                  <a:pos x="227" y="234"/>
                </a:cxn>
                <a:cxn ang="0">
                  <a:pos x="200" y="195"/>
                </a:cxn>
                <a:cxn ang="0">
                  <a:pos x="130" y="107"/>
                </a:cxn>
                <a:cxn ang="0">
                  <a:pos x="148" y="97"/>
                </a:cxn>
                <a:cxn ang="0">
                  <a:pos x="84" y="0"/>
                </a:cxn>
              </a:cxnLst>
              <a:rect l="0" t="0" r="r" b="b"/>
              <a:pathLst>
                <a:path w="297" h="431">
                  <a:moveTo>
                    <a:pt x="84" y="0"/>
                  </a:moveTo>
                  <a:lnTo>
                    <a:pt x="62" y="4"/>
                  </a:lnTo>
                  <a:lnTo>
                    <a:pt x="26" y="14"/>
                  </a:lnTo>
                  <a:lnTo>
                    <a:pt x="0" y="51"/>
                  </a:lnTo>
                  <a:lnTo>
                    <a:pt x="54" y="188"/>
                  </a:lnTo>
                  <a:lnTo>
                    <a:pt x="81" y="228"/>
                  </a:lnTo>
                  <a:lnTo>
                    <a:pt x="130" y="285"/>
                  </a:lnTo>
                  <a:lnTo>
                    <a:pt x="175" y="337"/>
                  </a:lnTo>
                  <a:lnTo>
                    <a:pt x="250" y="429"/>
                  </a:lnTo>
                  <a:lnTo>
                    <a:pt x="271" y="430"/>
                  </a:lnTo>
                  <a:lnTo>
                    <a:pt x="296" y="412"/>
                  </a:lnTo>
                  <a:lnTo>
                    <a:pt x="227" y="234"/>
                  </a:lnTo>
                  <a:lnTo>
                    <a:pt x="200" y="195"/>
                  </a:lnTo>
                  <a:lnTo>
                    <a:pt x="130" y="107"/>
                  </a:lnTo>
                  <a:lnTo>
                    <a:pt x="148" y="97"/>
                  </a:lnTo>
                  <a:lnTo>
                    <a:pt x="84" y="0"/>
                  </a:lnTo>
                </a:path>
              </a:pathLst>
            </a:custGeom>
            <a:solidFill>
              <a:schemeClr val="bg1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6" name="Freeform 26"/>
            <p:cNvSpPr>
              <a:spLocks/>
            </p:cNvSpPr>
            <p:nvPr/>
          </p:nvSpPr>
          <p:spPr bwMode="auto">
            <a:xfrm flipH="1">
              <a:off x="1910" y="3217"/>
              <a:ext cx="301" cy="11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22" y="11"/>
                </a:cxn>
                <a:cxn ang="0">
                  <a:pos x="54" y="2"/>
                </a:cxn>
                <a:cxn ang="0">
                  <a:pos x="78" y="0"/>
                </a:cxn>
                <a:cxn ang="0">
                  <a:pos x="97" y="3"/>
                </a:cxn>
                <a:cxn ang="0">
                  <a:pos x="132" y="7"/>
                </a:cxn>
                <a:cxn ang="0">
                  <a:pos x="168" y="17"/>
                </a:cxn>
                <a:cxn ang="0">
                  <a:pos x="216" y="29"/>
                </a:cxn>
                <a:cxn ang="0">
                  <a:pos x="240" y="40"/>
                </a:cxn>
                <a:cxn ang="0">
                  <a:pos x="262" y="52"/>
                </a:cxn>
                <a:cxn ang="0">
                  <a:pos x="300" y="76"/>
                </a:cxn>
                <a:cxn ang="0">
                  <a:pos x="333" y="96"/>
                </a:cxn>
                <a:cxn ang="0">
                  <a:pos x="365" y="116"/>
                </a:cxn>
                <a:cxn ang="0">
                  <a:pos x="348" y="165"/>
                </a:cxn>
                <a:cxn ang="0">
                  <a:pos x="312" y="170"/>
                </a:cxn>
                <a:cxn ang="0">
                  <a:pos x="254" y="167"/>
                </a:cxn>
                <a:cxn ang="0">
                  <a:pos x="198" y="162"/>
                </a:cxn>
                <a:cxn ang="0">
                  <a:pos x="157" y="156"/>
                </a:cxn>
                <a:cxn ang="0">
                  <a:pos x="129" y="159"/>
                </a:cxn>
                <a:cxn ang="0">
                  <a:pos x="105" y="158"/>
                </a:cxn>
                <a:cxn ang="0">
                  <a:pos x="90" y="152"/>
                </a:cxn>
                <a:cxn ang="0">
                  <a:pos x="48" y="134"/>
                </a:cxn>
                <a:cxn ang="0">
                  <a:pos x="0" y="110"/>
                </a:cxn>
                <a:cxn ang="0">
                  <a:pos x="1" y="18"/>
                </a:cxn>
              </a:cxnLst>
              <a:rect l="0" t="0" r="r" b="b"/>
              <a:pathLst>
                <a:path w="366" h="171">
                  <a:moveTo>
                    <a:pt x="1" y="18"/>
                  </a:moveTo>
                  <a:lnTo>
                    <a:pt x="22" y="11"/>
                  </a:lnTo>
                  <a:lnTo>
                    <a:pt x="54" y="2"/>
                  </a:lnTo>
                  <a:lnTo>
                    <a:pt x="78" y="0"/>
                  </a:lnTo>
                  <a:lnTo>
                    <a:pt x="97" y="3"/>
                  </a:lnTo>
                  <a:lnTo>
                    <a:pt x="132" y="7"/>
                  </a:lnTo>
                  <a:lnTo>
                    <a:pt x="168" y="17"/>
                  </a:lnTo>
                  <a:lnTo>
                    <a:pt x="216" y="29"/>
                  </a:lnTo>
                  <a:lnTo>
                    <a:pt x="240" y="40"/>
                  </a:lnTo>
                  <a:lnTo>
                    <a:pt x="262" y="52"/>
                  </a:lnTo>
                  <a:lnTo>
                    <a:pt x="300" y="76"/>
                  </a:lnTo>
                  <a:lnTo>
                    <a:pt x="333" y="96"/>
                  </a:lnTo>
                  <a:lnTo>
                    <a:pt x="365" y="116"/>
                  </a:lnTo>
                  <a:lnTo>
                    <a:pt x="348" y="165"/>
                  </a:lnTo>
                  <a:lnTo>
                    <a:pt x="312" y="170"/>
                  </a:lnTo>
                  <a:lnTo>
                    <a:pt x="254" y="167"/>
                  </a:lnTo>
                  <a:lnTo>
                    <a:pt x="198" y="162"/>
                  </a:lnTo>
                  <a:lnTo>
                    <a:pt x="157" y="156"/>
                  </a:lnTo>
                  <a:lnTo>
                    <a:pt x="129" y="159"/>
                  </a:lnTo>
                  <a:lnTo>
                    <a:pt x="105" y="158"/>
                  </a:lnTo>
                  <a:lnTo>
                    <a:pt x="90" y="152"/>
                  </a:lnTo>
                  <a:lnTo>
                    <a:pt x="48" y="134"/>
                  </a:lnTo>
                  <a:lnTo>
                    <a:pt x="0" y="110"/>
                  </a:lnTo>
                  <a:lnTo>
                    <a:pt x="1" y="18"/>
                  </a:lnTo>
                </a:path>
              </a:pathLst>
            </a:custGeom>
            <a:solidFill>
              <a:schemeClr val="bg1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7" name="Freeform 27"/>
            <p:cNvSpPr>
              <a:spLocks/>
            </p:cNvSpPr>
            <p:nvPr/>
          </p:nvSpPr>
          <p:spPr bwMode="auto">
            <a:xfrm flipH="1">
              <a:off x="2094" y="2997"/>
              <a:ext cx="901" cy="567"/>
            </a:xfrm>
            <a:custGeom>
              <a:avLst/>
              <a:gdLst/>
              <a:ahLst/>
              <a:cxnLst>
                <a:cxn ang="0">
                  <a:pos x="163" y="19"/>
                </a:cxn>
                <a:cxn ang="0">
                  <a:pos x="194" y="10"/>
                </a:cxn>
                <a:cxn ang="0">
                  <a:pos x="241" y="0"/>
                </a:cxn>
                <a:cxn ang="0">
                  <a:pos x="298" y="4"/>
                </a:cxn>
                <a:cxn ang="0">
                  <a:pos x="333" y="27"/>
                </a:cxn>
                <a:cxn ang="0">
                  <a:pos x="382" y="68"/>
                </a:cxn>
                <a:cxn ang="0">
                  <a:pos x="427" y="115"/>
                </a:cxn>
                <a:cxn ang="0">
                  <a:pos x="464" y="166"/>
                </a:cxn>
                <a:cxn ang="0">
                  <a:pos x="506" y="235"/>
                </a:cxn>
                <a:cxn ang="0">
                  <a:pos x="542" y="286"/>
                </a:cxn>
                <a:cxn ang="0">
                  <a:pos x="628" y="303"/>
                </a:cxn>
                <a:cxn ang="0">
                  <a:pos x="725" y="298"/>
                </a:cxn>
                <a:cxn ang="0">
                  <a:pos x="821" y="305"/>
                </a:cxn>
                <a:cxn ang="0">
                  <a:pos x="953" y="315"/>
                </a:cxn>
                <a:cxn ang="0">
                  <a:pos x="995" y="460"/>
                </a:cxn>
                <a:cxn ang="0">
                  <a:pos x="946" y="464"/>
                </a:cxn>
                <a:cxn ang="0">
                  <a:pos x="836" y="454"/>
                </a:cxn>
                <a:cxn ang="0">
                  <a:pos x="728" y="449"/>
                </a:cxn>
                <a:cxn ang="0">
                  <a:pos x="649" y="442"/>
                </a:cxn>
                <a:cxn ang="0">
                  <a:pos x="564" y="442"/>
                </a:cxn>
                <a:cxn ang="0">
                  <a:pos x="516" y="444"/>
                </a:cxn>
                <a:cxn ang="0">
                  <a:pos x="479" y="436"/>
                </a:cxn>
                <a:cxn ang="0">
                  <a:pos x="421" y="393"/>
                </a:cxn>
                <a:cxn ang="0">
                  <a:pos x="355" y="323"/>
                </a:cxn>
                <a:cxn ang="0">
                  <a:pos x="359" y="393"/>
                </a:cxn>
                <a:cxn ang="0">
                  <a:pos x="423" y="348"/>
                </a:cxn>
                <a:cxn ang="0">
                  <a:pos x="423" y="492"/>
                </a:cxn>
                <a:cxn ang="0">
                  <a:pos x="759" y="588"/>
                </a:cxn>
                <a:cxn ang="0">
                  <a:pos x="999" y="654"/>
                </a:cxn>
                <a:cxn ang="0">
                  <a:pos x="1047" y="654"/>
                </a:cxn>
                <a:cxn ang="0">
                  <a:pos x="1095" y="846"/>
                </a:cxn>
                <a:cxn ang="0">
                  <a:pos x="1047" y="750"/>
                </a:cxn>
                <a:cxn ang="0">
                  <a:pos x="1047" y="750"/>
                </a:cxn>
                <a:cxn ang="0">
                  <a:pos x="999" y="732"/>
                </a:cxn>
                <a:cxn ang="0">
                  <a:pos x="951" y="828"/>
                </a:cxn>
                <a:cxn ang="0">
                  <a:pos x="855" y="828"/>
                </a:cxn>
                <a:cxn ang="0">
                  <a:pos x="951" y="828"/>
                </a:cxn>
                <a:cxn ang="0">
                  <a:pos x="855" y="828"/>
                </a:cxn>
                <a:cxn ang="0">
                  <a:pos x="807" y="780"/>
                </a:cxn>
                <a:cxn ang="0">
                  <a:pos x="711" y="780"/>
                </a:cxn>
                <a:cxn ang="0">
                  <a:pos x="567" y="706"/>
                </a:cxn>
                <a:cxn ang="0">
                  <a:pos x="519" y="732"/>
                </a:cxn>
                <a:cxn ang="0">
                  <a:pos x="375" y="658"/>
                </a:cxn>
                <a:cxn ang="0">
                  <a:pos x="327" y="636"/>
                </a:cxn>
                <a:cxn ang="0">
                  <a:pos x="375" y="684"/>
                </a:cxn>
                <a:cxn ang="0">
                  <a:pos x="279" y="588"/>
                </a:cxn>
                <a:cxn ang="0">
                  <a:pos x="231" y="562"/>
                </a:cxn>
                <a:cxn ang="0">
                  <a:pos x="145" y="446"/>
                </a:cxn>
                <a:cxn ang="0">
                  <a:pos x="140" y="376"/>
                </a:cxn>
                <a:cxn ang="0">
                  <a:pos x="0" y="249"/>
                </a:cxn>
                <a:cxn ang="0">
                  <a:pos x="163" y="19"/>
                </a:cxn>
              </a:cxnLst>
              <a:rect l="0" t="0" r="r" b="b"/>
              <a:pathLst>
                <a:path w="1096" h="847">
                  <a:moveTo>
                    <a:pt x="163" y="19"/>
                  </a:moveTo>
                  <a:lnTo>
                    <a:pt x="194" y="10"/>
                  </a:lnTo>
                  <a:lnTo>
                    <a:pt x="241" y="0"/>
                  </a:lnTo>
                  <a:lnTo>
                    <a:pt x="298" y="4"/>
                  </a:lnTo>
                  <a:lnTo>
                    <a:pt x="333" y="27"/>
                  </a:lnTo>
                  <a:lnTo>
                    <a:pt x="382" y="68"/>
                  </a:lnTo>
                  <a:lnTo>
                    <a:pt x="427" y="115"/>
                  </a:lnTo>
                  <a:lnTo>
                    <a:pt x="464" y="166"/>
                  </a:lnTo>
                  <a:lnTo>
                    <a:pt x="506" y="235"/>
                  </a:lnTo>
                  <a:lnTo>
                    <a:pt x="542" y="286"/>
                  </a:lnTo>
                  <a:lnTo>
                    <a:pt x="628" y="303"/>
                  </a:lnTo>
                  <a:lnTo>
                    <a:pt x="725" y="298"/>
                  </a:lnTo>
                  <a:lnTo>
                    <a:pt x="821" y="305"/>
                  </a:lnTo>
                  <a:lnTo>
                    <a:pt x="953" y="315"/>
                  </a:lnTo>
                  <a:lnTo>
                    <a:pt x="995" y="460"/>
                  </a:lnTo>
                  <a:lnTo>
                    <a:pt x="946" y="464"/>
                  </a:lnTo>
                  <a:lnTo>
                    <a:pt x="836" y="454"/>
                  </a:lnTo>
                  <a:lnTo>
                    <a:pt x="728" y="449"/>
                  </a:lnTo>
                  <a:lnTo>
                    <a:pt x="649" y="442"/>
                  </a:lnTo>
                  <a:lnTo>
                    <a:pt x="564" y="442"/>
                  </a:lnTo>
                  <a:lnTo>
                    <a:pt x="516" y="444"/>
                  </a:lnTo>
                  <a:lnTo>
                    <a:pt x="479" y="436"/>
                  </a:lnTo>
                  <a:lnTo>
                    <a:pt x="421" y="393"/>
                  </a:lnTo>
                  <a:lnTo>
                    <a:pt x="355" y="323"/>
                  </a:lnTo>
                  <a:lnTo>
                    <a:pt x="359" y="393"/>
                  </a:lnTo>
                  <a:lnTo>
                    <a:pt x="423" y="348"/>
                  </a:lnTo>
                  <a:lnTo>
                    <a:pt x="423" y="492"/>
                  </a:lnTo>
                  <a:lnTo>
                    <a:pt x="759" y="588"/>
                  </a:lnTo>
                  <a:lnTo>
                    <a:pt x="999" y="654"/>
                  </a:lnTo>
                  <a:lnTo>
                    <a:pt x="1047" y="654"/>
                  </a:lnTo>
                  <a:lnTo>
                    <a:pt x="1095" y="846"/>
                  </a:lnTo>
                  <a:lnTo>
                    <a:pt x="1047" y="750"/>
                  </a:lnTo>
                  <a:lnTo>
                    <a:pt x="1047" y="750"/>
                  </a:lnTo>
                  <a:lnTo>
                    <a:pt x="999" y="732"/>
                  </a:lnTo>
                  <a:lnTo>
                    <a:pt x="951" y="828"/>
                  </a:lnTo>
                  <a:lnTo>
                    <a:pt x="855" y="828"/>
                  </a:lnTo>
                  <a:lnTo>
                    <a:pt x="951" y="828"/>
                  </a:lnTo>
                  <a:lnTo>
                    <a:pt x="855" y="828"/>
                  </a:lnTo>
                  <a:lnTo>
                    <a:pt x="807" y="780"/>
                  </a:lnTo>
                  <a:lnTo>
                    <a:pt x="711" y="780"/>
                  </a:lnTo>
                  <a:lnTo>
                    <a:pt x="567" y="706"/>
                  </a:lnTo>
                  <a:lnTo>
                    <a:pt x="519" y="732"/>
                  </a:lnTo>
                  <a:lnTo>
                    <a:pt x="375" y="658"/>
                  </a:lnTo>
                  <a:lnTo>
                    <a:pt x="327" y="636"/>
                  </a:lnTo>
                  <a:lnTo>
                    <a:pt x="375" y="684"/>
                  </a:lnTo>
                  <a:lnTo>
                    <a:pt x="279" y="588"/>
                  </a:lnTo>
                  <a:lnTo>
                    <a:pt x="231" y="562"/>
                  </a:lnTo>
                  <a:lnTo>
                    <a:pt x="145" y="446"/>
                  </a:lnTo>
                  <a:lnTo>
                    <a:pt x="140" y="376"/>
                  </a:lnTo>
                  <a:lnTo>
                    <a:pt x="0" y="249"/>
                  </a:lnTo>
                  <a:lnTo>
                    <a:pt x="163" y="19"/>
                  </a:lnTo>
                </a:path>
              </a:pathLst>
            </a:custGeom>
            <a:solidFill>
              <a:srgbClr val="FFCCFF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8" name="Freeform 28"/>
            <p:cNvSpPr>
              <a:spLocks/>
            </p:cNvSpPr>
            <p:nvPr/>
          </p:nvSpPr>
          <p:spPr bwMode="auto">
            <a:xfrm flipH="1">
              <a:off x="2711" y="3180"/>
              <a:ext cx="100" cy="84"/>
            </a:xfrm>
            <a:custGeom>
              <a:avLst/>
              <a:gdLst/>
              <a:ahLst/>
              <a:cxnLst>
                <a:cxn ang="0">
                  <a:pos x="119" y="123"/>
                </a:cxn>
                <a:cxn ang="0">
                  <a:pos x="62" y="87"/>
                </a:cxn>
                <a:cxn ang="0">
                  <a:pos x="22" y="61"/>
                </a:cxn>
                <a:cxn ang="0">
                  <a:pos x="0" y="0"/>
                </a:cxn>
              </a:cxnLst>
              <a:rect l="0" t="0" r="r" b="b"/>
              <a:pathLst>
                <a:path w="120" h="124">
                  <a:moveTo>
                    <a:pt x="119" y="123"/>
                  </a:moveTo>
                  <a:lnTo>
                    <a:pt x="62" y="87"/>
                  </a:lnTo>
                  <a:lnTo>
                    <a:pt x="22" y="61"/>
                  </a:lnTo>
                  <a:lnTo>
                    <a:pt x="0" y="0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49" name="Line 29"/>
            <p:cNvSpPr>
              <a:spLocks noChangeShapeType="1"/>
            </p:cNvSpPr>
            <p:nvPr/>
          </p:nvSpPr>
          <p:spPr bwMode="auto">
            <a:xfrm>
              <a:off x="2550" y="3232"/>
              <a:ext cx="31" cy="12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5950" name="Freeform 30"/>
            <p:cNvSpPr>
              <a:spLocks/>
            </p:cNvSpPr>
            <p:nvPr/>
          </p:nvSpPr>
          <p:spPr bwMode="auto">
            <a:xfrm flipH="1">
              <a:off x="2804" y="3012"/>
              <a:ext cx="195" cy="210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21" y="144"/>
                </a:cxn>
                <a:cxn ang="0">
                  <a:pos x="0" y="287"/>
                </a:cxn>
                <a:cxn ang="0">
                  <a:pos x="35" y="312"/>
                </a:cxn>
                <a:cxn ang="0">
                  <a:pos x="155" y="173"/>
                </a:cxn>
                <a:cxn ang="0">
                  <a:pos x="235" y="28"/>
                </a:cxn>
                <a:cxn ang="0">
                  <a:pos x="206" y="0"/>
                </a:cxn>
              </a:cxnLst>
              <a:rect l="0" t="0" r="r" b="b"/>
              <a:pathLst>
                <a:path w="236" h="313">
                  <a:moveTo>
                    <a:pt x="206" y="0"/>
                  </a:moveTo>
                  <a:lnTo>
                    <a:pt x="121" y="144"/>
                  </a:lnTo>
                  <a:lnTo>
                    <a:pt x="0" y="287"/>
                  </a:lnTo>
                  <a:lnTo>
                    <a:pt x="35" y="312"/>
                  </a:lnTo>
                  <a:lnTo>
                    <a:pt x="155" y="173"/>
                  </a:lnTo>
                  <a:lnTo>
                    <a:pt x="235" y="28"/>
                  </a:lnTo>
                  <a:lnTo>
                    <a:pt x="206" y="0"/>
                  </a:lnTo>
                </a:path>
              </a:pathLst>
            </a:custGeom>
            <a:solidFill>
              <a:srgbClr val="60402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465951" name="Group 31"/>
            <p:cNvGrpSpPr>
              <a:grpSpLocks/>
            </p:cNvGrpSpPr>
            <p:nvPr/>
          </p:nvGrpSpPr>
          <p:grpSpPr bwMode="auto">
            <a:xfrm flipH="1">
              <a:off x="2810" y="3042"/>
              <a:ext cx="152" cy="142"/>
              <a:chOff x="3891" y="2483"/>
              <a:chExt cx="184" cy="212"/>
            </a:xfrm>
          </p:grpSpPr>
          <p:sp>
            <p:nvSpPr>
              <p:cNvPr id="465952" name="Freeform 32"/>
              <p:cNvSpPr>
                <a:spLocks/>
              </p:cNvSpPr>
              <p:nvPr/>
            </p:nvSpPr>
            <p:spPr bwMode="auto">
              <a:xfrm>
                <a:off x="3891" y="2636"/>
                <a:ext cx="64" cy="5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63" y="33"/>
                  </a:cxn>
                  <a:cxn ang="0">
                    <a:pos x="44" y="58"/>
                  </a:cxn>
                  <a:cxn ang="0">
                    <a:pos x="0" y="23"/>
                  </a:cxn>
                  <a:cxn ang="0">
                    <a:pos x="20" y="0"/>
                  </a:cxn>
                </a:cxnLst>
                <a:rect l="0" t="0" r="r" b="b"/>
                <a:pathLst>
                  <a:path w="64" h="59">
                    <a:moveTo>
                      <a:pt x="20" y="0"/>
                    </a:moveTo>
                    <a:lnTo>
                      <a:pt x="63" y="33"/>
                    </a:lnTo>
                    <a:lnTo>
                      <a:pt x="44" y="58"/>
                    </a:lnTo>
                    <a:lnTo>
                      <a:pt x="0" y="23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53" name="Line 33"/>
              <p:cNvSpPr>
                <a:spLocks noChangeShapeType="1"/>
              </p:cNvSpPr>
              <p:nvPr/>
            </p:nvSpPr>
            <p:spPr bwMode="auto">
              <a:xfrm>
                <a:off x="3926" y="2626"/>
                <a:ext cx="54" cy="33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65954" name="Line 34"/>
              <p:cNvSpPr>
                <a:spLocks noChangeShapeType="1"/>
              </p:cNvSpPr>
              <p:nvPr/>
            </p:nvSpPr>
            <p:spPr bwMode="auto">
              <a:xfrm flipH="1" flipV="1">
                <a:off x="4028" y="2483"/>
                <a:ext cx="47" cy="25"/>
              </a:xfrm>
              <a:prstGeom prst="line">
                <a:avLst/>
              </a:prstGeom>
              <a:noFill/>
              <a:ln w="12699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65955" name="Freeform 35"/>
            <p:cNvSpPr>
              <a:spLocks/>
            </p:cNvSpPr>
            <p:nvPr/>
          </p:nvSpPr>
          <p:spPr bwMode="auto">
            <a:xfrm flipH="1">
              <a:off x="2494" y="3050"/>
              <a:ext cx="179" cy="199"/>
            </a:xfrm>
            <a:custGeom>
              <a:avLst/>
              <a:gdLst/>
              <a:ahLst/>
              <a:cxnLst>
                <a:cxn ang="0">
                  <a:pos x="146" y="19"/>
                </a:cxn>
                <a:cxn ang="0">
                  <a:pos x="166" y="64"/>
                </a:cxn>
                <a:cxn ang="0">
                  <a:pos x="177" y="110"/>
                </a:cxn>
                <a:cxn ang="0">
                  <a:pos x="185" y="154"/>
                </a:cxn>
                <a:cxn ang="0">
                  <a:pos x="201" y="187"/>
                </a:cxn>
                <a:cxn ang="0">
                  <a:pos x="217" y="220"/>
                </a:cxn>
                <a:cxn ang="0">
                  <a:pos x="213" y="235"/>
                </a:cxn>
                <a:cxn ang="0">
                  <a:pos x="195" y="228"/>
                </a:cxn>
                <a:cxn ang="0">
                  <a:pos x="196" y="236"/>
                </a:cxn>
                <a:cxn ang="0">
                  <a:pos x="202" y="259"/>
                </a:cxn>
                <a:cxn ang="0">
                  <a:pos x="183" y="264"/>
                </a:cxn>
                <a:cxn ang="0">
                  <a:pos x="162" y="239"/>
                </a:cxn>
                <a:cxn ang="0">
                  <a:pos x="119" y="164"/>
                </a:cxn>
                <a:cxn ang="0">
                  <a:pos x="138" y="214"/>
                </a:cxn>
                <a:cxn ang="0">
                  <a:pos x="154" y="245"/>
                </a:cxn>
                <a:cxn ang="0">
                  <a:pos x="159" y="268"/>
                </a:cxn>
                <a:cxn ang="0">
                  <a:pos x="153" y="285"/>
                </a:cxn>
                <a:cxn ang="0">
                  <a:pos x="136" y="295"/>
                </a:cxn>
                <a:cxn ang="0">
                  <a:pos x="119" y="273"/>
                </a:cxn>
                <a:cxn ang="0">
                  <a:pos x="108" y="230"/>
                </a:cxn>
                <a:cxn ang="0">
                  <a:pos x="92" y="206"/>
                </a:cxn>
                <a:cxn ang="0">
                  <a:pos x="82" y="233"/>
                </a:cxn>
                <a:cxn ang="0">
                  <a:pos x="63" y="258"/>
                </a:cxn>
                <a:cxn ang="0">
                  <a:pos x="49" y="254"/>
                </a:cxn>
                <a:cxn ang="0">
                  <a:pos x="45" y="230"/>
                </a:cxn>
                <a:cxn ang="0">
                  <a:pos x="60" y="181"/>
                </a:cxn>
                <a:cxn ang="0">
                  <a:pos x="67" y="137"/>
                </a:cxn>
                <a:cxn ang="0">
                  <a:pos x="63" y="97"/>
                </a:cxn>
                <a:cxn ang="0">
                  <a:pos x="52" y="97"/>
                </a:cxn>
                <a:cxn ang="0">
                  <a:pos x="44" y="122"/>
                </a:cxn>
                <a:cxn ang="0">
                  <a:pos x="40" y="159"/>
                </a:cxn>
                <a:cxn ang="0">
                  <a:pos x="26" y="179"/>
                </a:cxn>
                <a:cxn ang="0">
                  <a:pos x="10" y="173"/>
                </a:cxn>
                <a:cxn ang="0">
                  <a:pos x="4" y="128"/>
                </a:cxn>
                <a:cxn ang="0">
                  <a:pos x="4" y="79"/>
                </a:cxn>
                <a:cxn ang="0">
                  <a:pos x="25" y="34"/>
                </a:cxn>
                <a:cxn ang="0">
                  <a:pos x="53" y="0"/>
                </a:cxn>
              </a:cxnLst>
              <a:rect l="0" t="0" r="r" b="b"/>
              <a:pathLst>
                <a:path w="218" h="296">
                  <a:moveTo>
                    <a:pt x="137" y="2"/>
                  </a:moveTo>
                  <a:lnTo>
                    <a:pt x="146" y="19"/>
                  </a:lnTo>
                  <a:lnTo>
                    <a:pt x="161" y="43"/>
                  </a:lnTo>
                  <a:lnTo>
                    <a:pt x="166" y="64"/>
                  </a:lnTo>
                  <a:lnTo>
                    <a:pt x="174" y="88"/>
                  </a:lnTo>
                  <a:lnTo>
                    <a:pt x="177" y="110"/>
                  </a:lnTo>
                  <a:lnTo>
                    <a:pt x="179" y="132"/>
                  </a:lnTo>
                  <a:lnTo>
                    <a:pt x="185" y="154"/>
                  </a:lnTo>
                  <a:lnTo>
                    <a:pt x="194" y="171"/>
                  </a:lnTo>
                  <a:lnTo>
                    <a:pt x="201" y="187"/>
                  </a:lnTo>
                  <a:lnTo>
                    <a:pt x="211" y="202"/>
                  </a:lnTo>
                  <a:lnTo>
                    <a:pt x="217" y="220"/>
                  </a:lnTo>
                  <a:lnTo>
                    <a:pt x="217" y="230"/>
                  </a:lnTo>
                  <a:lnTo>
                    <a:pt x="213" y="235"/>
                  </a:lnTo>
                  <a:lnTo>
                    <a:pt x="205" y="236"/>
                  </a:lnTo>
                  <a:lnTo>
                    <a:pt x="195" y="228"/>
                  </a:lnTo>
                  <a:lnTo>
                    <a:pt x="157" y="174"/>
                  </a:lnTo>
                  <a:lnTo>
                    <a:pt x="196" y="236"/>
                  </a:lnTo>
                  <a:lnTo>
                    <a:pt x="202" y="250"/>
                  </a:lnTo>
                  <a:lnTo>
                    <a:pt x="202" y="259"/>
                  </a:lnTo>
                  <a:lnTo>
                    <a:pt x="192" y="265"/>
                  </a:lnTo>
                  <a:lnTo>
                    <a:pt x="183" y="264"/>
                  </a:lnTo>
                  <a:lnTo>
                    <a:pt x="174" y="257"/>
                  </a:lnTo>
                  <a:lnTo>
                    <a:pt x="162" y="239"/>
                  </a:lnTo>
                  <a:lnTo>
                    <a:pt x="139" y="207"/>
                  </a:lnTo>
                  <a:lnTo>
                    <a:pt x="119" y="164"/>
                  </a:lnTo>
                  <a:lnTo>
                    <a:pt x="125" y="187"/>
                  </a:lnTo>
                  <a:lnTo>
                    <a:pt x="138" y="214"/>
                  </a:lnTo>
                  <a:lnTo>
                    <a:pt x="147" y="229"/>
                  </a:lnTo>
                  <a:lnTo>
                    <a:pt x="154" y="245"/>
                  </a:lnTo>
                  <a:lnTo>
                    <a:pt x="156" y="257"/>
                  </a:lnTo>
                  <a:lnTo>
                    <a:pt x="159" y="268"/>
                  </a:lnTo>
                  <a:lnTo>
                    <a:pt x="157" y="278"/>
                  </a:lnTo>
                  <a:lnTo>
                    <a:pt x="153" y="285"/>
                  </a:lnTo>
                  <a:lnTo>
                    <a:pt x="146" y="293"/>
                  </a:lnTo>
                  <a:lnTo>
                    <a:pt x="136" y="295"/>
                  </a:lnTo>
                  <a:lnTo>
                    <a:pt x="126" y="285"/>
                  </a:lnTo>
                  <a:lnTo>
                    <a:pt x="119" y="273"/>
                  </a:lnTo>
                  <a:lnTo>
                    <a:pt x="115" y="253"/>
                  </a:lnTo>
                  <a:lnTo>
                    <a:pt x="108" y="230"/>
                  </a:lnTo>
                  <a:lnTo>
                    <a:pt x="94" y="181"/>
                  </a:lnTo>
                  <a:lnTo>
                    <a:pt x="92" y="206"/>
                  </a:lnTo>
                  <a:lnTo>
                    <a:pt x="88" y="218"/>
                  </a:lnTo>
                  <a:lnTo>
                    <a:pt x="82" y="233"/>
                  </a:lnTo>
                  <a:lnTo>
                    <a:pt x="75" y="246"/>
                  </a:lnTo>
                  <a:lnTo>
                    <a:pt x="63" y="258"/>
                  </a:lnTo>
                  <a:lnTo>
                    <a:pt x="54" y="260"/>
                  </a:lnTo>
                  <a:lnTo>
                    <a:pt x="49" y="254"/>
                  </a:lnTo>
                  <a:lnTo>
                    <a:pt x="44" y="243"/>
                  </a:lnTo>
                  <a:lnTo>
                    <a:pt x="45" y="230"/>
                  </a:lnTo>
                  <a:lnTo>
                    <a:pt x="52" y="206"/>
                  </a:lnTo>
                  <a:lnTo>
                    <a:pt x="60" y="181"/>
                  </a:lnTo>
                  <a:lnTo>
                    <a:pt x="67" y="161"/>
                  </a:lnTo>
                  <a:lnTo>
                    <a:pt x="67" y="137"/>
                  </a:lnTo>
                  <a:lnTo>
                    <a:pt x="66" y="119"/>
                  </a:lnTo>
                  <a:lnTo>
                    <a:pt x="63" y="97"/>
                  </a:lnTo>
                  <a:lnTo>
                    <a:pt x="56" y="81"/>
                  </a:lnTo>
                  <a:lnTo>
                    <a:pt x="52" y="97"/>
                  </a:lnTo>
                  <a:lnTo>
                    <a:pt x="46" y="108"/>
                  </a:lnTo>
                  <a:lnTo>
                    <a:pt x="44" y="122"/>
                  </a:lnTo>
                  <a:lnTo>
                    <a:pt x="43" y="139"/>
                  </a:lnTo>
                  <a:lnTo>
                    <a:pt x="40" y="159"/>
                  </a:lnTo>
                  <a:lnTo>
                    <a:pt x="35" y="171"/>
                  </a:lnTo>
                  <a:lnTo>
                    <a:pt x="26" y="179"/>
                  </a:lnTo>
                  <a:lnTo>
                    <a:pt x="16" y="181"/>
                  </a:lnTo>
                  <a:lnTo>
                    <a:pt x="10" y="173"/>
                  </a:lnTo>
                  <a:lnTo>
                    <a:pt x="4" y="150"/>
                  </a:lnTo>
                  <a:lnTo>
                    <a:pt x="4" y="128"/>
                  </a:lnTo>
                  <a:lnTo>
                    <a:pt x="0" y="94"/>
                  </a:lnTo>
                  <a:lnTo>
                    <a:pt x="4" y="79"/>
                  </a:lnTo>
                  <a:lnTo>
                    <a:pt x="12" y="57"/>
                  </a:lnTo>
                  <a:lnTo>
                    <a:pt x="25" y="34"/>
                  </a:lnTo>
                  <a:lnTo>
                    <a:pt x="42" y="19"/>
                  </a:lnTo>
                  <a:lnTo>
                    <a:pt x="53" y="0"/>
                  </a:lnTo>
                  <a:lnTo>
                    <a:pt x="137" y="2"/>
                  </a:lnTo>
                </a:path>
              </a:pathLst>
            </a:custGeom>
            <a:solidFill>
              <a:srgbClr val="FFA08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56" name="Freeform 36"/>
            <p:cNvSpPr>
              <a:spLocks/>
            </p:cNvSpPr>
            <p:nvPr/>
          </p:nvSpPr>
          <p:spPr bwMode="auto">
            <a:xfrm flipH="1">
              <a:off x="3603" y="2828"/>
              <a:ext cx="107" cy="96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7" y="85"/>
                </a:cxn>
                <a:cxn ang="0">
                  <a:pos x="13" y="75"/>
                </a:cxn>
                <a:cxn ang="0">
                  <a:pos x="20" y="71"/>
                </a:cxn>
                <a:cxn ang="0">
                  <a:pos x="23" y="63"/>
                </a:cxn>
                <a:cxn ang="0">
                  <a:pos x="23" y="57"/>
                </a:cxn>
                <a:cxn ang="0">
                  <a:pos x="22" y="44"/>
                </a:cxn>
                <a:cxn ang="0">
                  <a:pos x="21" y="38"/>
                </a:cxn>
                <a:cxn ang="0">
                  <a:pos x="27" y="31"/>
                </a:cxn>
                <a:cxn ang="0">
                  <a:pos x="35" y="26"/>
                </a:cxn>
                <a:cxn ang="0">
                  <a:pos x="43" y="18"/>
                </a:cxn>
                <a:cxn ang="0">
                  <a:pos x="47" y="10"/>
                </a:cxn>
                <a:cxn ang="0">
                  <a:pos x="52" y="6"/>
                </a:cxn>
                <a:cxn ang="0">
                  <a:pos x="61" y="6"/>
                </a:cxn>
                <a:cxn ang="0">
                  <a:pos x="66" y="8"/>
                </a:cxn>
                <a:cxn ang="0">
                  <a:pos x="70" y="13"/>
                </a:cxn>
                <a:cxn ang="0">
                  <a:pos x="73" y="18"/>
                </a:cxn>
                <a:cxn ang="0">
                  <a:pos x="74" y="12"/>
                </a:cxn>
                <a:cxn ang="0">
                  <a:pos x="76" y="6"/>
                </a:cxn>
                <a:cxn ang="0">
                  <a:pos x="79" y="3"/>
                </a:cxn>
                <a:cxn ang="0">
                  <a:pos x="82" y="1"/>
                </a:cxn>
                <a:cxn ang="0">
                  <a:pos x="90" y="0"/>
                </a:cxn>
                <a:cxn ang="0">
                  <a:pos x="96" y="2"/>
                </a:cxn>
                <a:cxn ang="0">
                  <a:pos x="100" y="9"/>
                </a:cxn>
                <a:cxn ang="0">
                  <a:pos x="103" y="16"/>
                </a:cxn>
                <a:cxn ang="0">
                  <a:pos x="102" y="23"/>
                </a:cxn>
                <a:cxn ang="0">
                  <a:pos x="106" y="13"/>
                </a:cxn>
                <a:cxn ang="0">
                  <a:pos x="111" y="9"/>
                </a:cxn>
                <a:cxn ang="0">
                  <a:pos x="117" y="8"/>
                </a:cxn>
                <a:cxn ang="0">
                  <a:pos x="123" y="12"/>
                </a:cxn>
                <a:cxn ang="0">
                  <a:pos x="128" y="19"/>
                </a:cxn>
                <a:cxn ang="0">
                  <a:pos x="130" y="24"/>
                </a:cxn>
                <a:cxn ang="0">
                  <a:pos x="128" y="33"/>
                </a:cxn>
                <a:cxn ang="0">
                  <a:pos x="122" y="44"/>
                </a:cxn>
                <a:cxn ang="0">
                  <a:pos x="120" y="55"/>
                </a:cxn>
                <a:cxn ang="0">
                  <a:pos x="117" y="69"/>
                </a:cxn>
                <a:cxn ang="0">
                  <a:pos x="116" y="81"/>
                </a:cxn>
                <a:cxn ang="0">
                  <a:pos x="115" y="94"/>
                </a:cxn>
                <a:cxn ang="0">
                  <a:pos x="110" y="107"/>
                </a:cxn>
                <a:cxn ang="0">
                  <a:pos x="101" y="117"/>
                </a:cxn>
                <a:cxn ang="0">
                  <a:pos x="96" y="124"/>
                </a:cxn>
                <a:cxn ang="0">
                  <a:pos x="88" y="125"/>
                </a:cxn>
                <a:cxn ang="0">
                  <a:pos x="84" y="125"/>
                </a:cxn>
                <a:cxn ang="0">
                  <a:pos x="79" y="129"/>
                </a:cxn>
                <a:cxn ang="0">
                  <a:pos x="69" y="135"/>
                </a:cxn>
                <a:cxn ang="0">
                  <a:pos x="61" y="136"/>
                </a:cxn>
                <a:cxn ang="0">
                  <a:pos x="53" y="138"/>
                </a:cxn>
                <a:cxn ang="0">
                  <a:pos x="49" y="134"/>
                </a:cxn>
                <a:cxn ang="0">
                  <a:pos x="42" y="138"/>
                </a:cxn>
                <a:cxn ang="0">
                  <a:pos x="35" y="141"/>
                </a:cxn>
                <a:cxn ang="0">
                  <a:pos x="27" y="138"/>
                </a:cxn>
                <a:cxn ang="0">
                  <a:pos x="20" y="135"/>
                </a:cxn>
                <a:cxn ang="0">
                  <a:pos x="16" y="136"/>
                </a:cxn>
                <a:cxn ang="0">
                  <a:pos x="7" y="136"/>
                </a:cxn>
                <a:cxn ang="0">
                  <a:pos x="2" y="132"/>
                </a:cxn>
                <a:cxn ang="0">
                  <a:pos x="0" y="88"/>
                </a:cxn>
              </a:cxnLst>
              <a:rect l="0" t="0" r="r" b="b"/>
              <a:pathLst>
                <a:path w="131" h="142">
                  <a:moveTo>
                    <a:pt x="0" y="88"/>
                  </a:moveTo>
                  <a:lnTo>
                    <a:pt x="7" y="85"/>
                  </a:lnTo>
                  <a:lnTo>
                    <a:pt x="13" y="75"/>
                  </a:lnTo>
                  <a:lnTo>
                    <a:pt x="20" y="71"/>
                  </a:lnTo>
                  <a:lnTo>
                    <a:pt x="23" y="63"/>
                  </a:lnTo>
                  <a:lnTo>
                    <a:pt x="23" y="57"/>
                  </a:lnTo>
                  <a:lnTo>
                    <a:pt x="22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35" y="26"/>
                  </a:lnTo>
                  <a:lnTo>
                    <a:pt x="43" y="18"/>
                  </a:lnTo>
                  <a:lnTo>
                    <a:pt x="47" y="10"/>
                  </a:lnTo>
                  <a:lnTo>
                    <a:pt x="52" y="6"/>
                  </a:lnTo>
                  <a:lnTo>
                    <a:pt x="61" y="6"/>
                  </a:lnTo>
                  <a:lnTo>
                    <a:pt x="66" y="8"/>
                  </a:lnTo>
                  <a:lnTo>
                    <a:pt x="70" y="13"/>
                  </a:lnTo>
                  <a:lnTo>
                    <a:pt x="73" y="18"/>
                  </a:lnTo>
                  <a:lnTo>
                    <a:pt x="74" y="12"/>
                  </a:lnTo>
                  <a:lnTo>
                    <a:pt x="76" y="6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6" y="2"/>
                  </a:lnTo>
                  <a:lnTo>
                    <a:pt x="100" y="9"/>
                  </a:lnTo>
                  <a:lnTo>
                    <a:pt x="103" y="16"/>
                  </a:lnTo>
                  <a:lnTo>
                    <a:pt x="102" y="23"/>
                  </a:lnTo>
                  <a:lnTo>
                    <a:pt x="106" y="13"/>
                  </a:lnTo>
                  <a:lnTo>
                    <a:pt x="111" y="9"/>
                  </a:lnTo>
                  <a:lnTo>
                    <a:pt x="117" y="8"/>
                  </a:lnTo>
                  <a:lnTo>
                    <a:pt x="123" y="12"/>
                  </a:lnTo>
                  <a:lnTo>
                    <a:pt x="128" y="19"/>
                  </a:lnTo>
                  <a:lnTo>
                    <a:pt x="130" y="24"/>
                  </a:lnTo>
                  <a:lnTo>
                    <a:pt x="128" y="33"/>
                  </a:lnTo>
                  <a:lnTo>
                    <a:pt x="122" y="44"/>
                  </a:lnTo>
                  <a:lnTo>
                    <a:pt x="120" y="55"/>
                  </a:lnTo>
                  <a:lnTo>
                    <a:pt x="117" y="69"/>
                  </a:lnTo>
                  <a:lnTo>
                    <a:pt x="116" y="81"/>
                  </a:lnTo>
                  <a:lnTo>
                    <a:pt x="115" y="94"/>
                  </a:lnTo>
                  <a:lnTo>
                    <a:pt x="110" y="107"/>
                  </a:lnTo>
                  <a:lnTo>
                    <a:pt x="101" y="117"/>
                  </a:lnTo>
                  <a:lnTo>
                    <a:pt x="96" y="124"/>
                  </a:lnTo>
                  <a:lnTo>
                    <a:pt x="88" y="125"/>
                  </a:lnTo>
                  <a:lnTo>
                    <a:pt x="84" y="125"/>
                  </a:lnTo>
                  <a:lnTo>
                    <a:pt x="79" y="129"/>
                  </a:lnTo>
                  <a:lnTo>
                    <a:pt x="69" y="135"/>
                  </a:lnTo>
                  <a:lnTo>
                    <a:pt x="61" y="136"/>
                  </a:lnTo>
                  <a:lnTo>
                    <a:pt x="53" y="138"/>
                  </a:lnTo>
                  <a:lnTo>
                    <a:pt x="49" y="134"/>
                  </a:lnTo>
                  <a:lnTo>
                    <a:pt x="42" y="138"/>
                  </a:lnTo>
                  <a:lnTo>
                    <a:pt x="35" y="141"/>
                  </a:lnTo>
                  <a:lnTo>
                    <a:pt x="27" y="138"/>
                  </a:lnTo>
                  <a:lnTo>
                    <a:pt x="20" y="135"/>
                  </a:lnTo>
                  <a:lnTo>
                    <a:pt x="16" y="136"/>
                  </a:lnTo>
                  <a:lnTo>
                    <a:pt x="7" y="136"/>
                  </a:lnTo>
                  <a:lnTo>
                    <a:pt x="2" y="132"/>
                  </a:lnTo>
                  <a:lnTo>
                    <a:pt x="0" y="88"/>
                  </a:lnTo>
                </a:path>
              </a:pathLst>
            </a:custGeom>
            <a:solidFill>
              <a:srgbClr val="FFA08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65957" name="Group 37"/>
          <p:cNvGrpSpPr>
            <a:grpSpLocks/>
          </p:cNvGrpSpPr>
          <p:nvPr/>
        </p:nvGrpSpPr>
        <p:grpSpPr bwMode="auto">
          <a:xfrm>
            <a:off x="4506913" y="4333875"/>
            <a:ext cx="2743200" cy="1651000"/>
            <a:chOff x="2645" y="1871"/>
            <a:chExt cx="2016" cy="1424"/>
          </a:xfrm>
        </p:grpSpPr>
        <p:sp>
          <p:nvSpPr>
            <p:cNvPr id="465958" name="Freeform 38"/>
            <p:cNvSpPr>
              <a:spLocks/>
            </p:cNvSpPr>
            <p:nvPr/>
          </p:nvSpPr>
          <p:spPr bwMode="auto">
            <a:xfrm flipH="1">
              <a:off x="2645" y="2068"/>
              <a:ext cx="423" cy="177"/>
            </a:xfrm>
            <a:custGeom>
              <a:avLst/>
              <a:gdLst/>
              <a:ahLst/>
              <a:cxnLst>
                <a:cxn ang="0">
                  <a:pos x="5" y="49"/>
                </a:cxn>
                <a:cxn ang="0">
                  <a:pos x="13" y="41"/>
                </a:cxn>
                <a:cxn ang="0">
                  <a:pos x="22" y="31"/>
                </a:cxn>
                <a:cxn ang="0">
                  <a:pos x="31" y="23"/>
                </a:cxn>
                <a:cxn ang="0">
                  <a:pos x="47" y="17"/>
                </a:cxn>
                <a:cxn ang="0">
                  <a:pos x="67" y="9"/>
                </a:cxn>
                <a:cxn ang="0">
                  <a:pos x="83" y="3"/>
                </a:cxn>
                <a:cxn ang="0">
                  <a:pos x="89" y="1"/>
                </a:cxn>
                <a:cxn ang="0">
                  <a:pos x="102" y="0"/>
                </a:cxn>
                <a:cxn ang="0">
                  <a:pos x="110" y="0"/>
                </a:cxn>
                <a:cxn ang="0">
                  <a:pos x="104" y="10"/>
                </a:cxn>
                <a:cxn ang="0">
                  <a:pos x="101" y="19"/>
                </a:cxn>
                <a:cxn ang="0">
                  <a:pos x="95" y="28"/>
                </a:cxn>
                <a:cxn ang="0">
                  <a:pos x="88" y="39"/>
                </a:cxn>
                <a:cxn ang="0">
                  <a:pos x="83" y="44"/>
                </a:cxn>
                <a:cxn ang="0">
                  <a:pos x="77" y="49"/>
                </a:cxn>
                <a:cxn ang="0">
                  <a:pos x="69" y="52"/>
                </a:cxn>
                <a:cxn ang="0">
                  <a:pos x="61" y="54"/>
                </a:cxn>
                <a:cxn ang="0">
                  <a:pos x="54" y="54"/>
                </a:cxn>
                <a:cxn ang="0">
                  <a:pos x="47" y="54"/>
                </a:cxn>
                <a:cxn ang="0">
                  <a:pos x="41" y="55"/>
                </a:cxn>
                <a:cxn ang="0">
                  <a:pos x="32" y="58"/>
                </a:cxn>
                <a:cxn ang="0">
                  <a:pos x="26" y="63"/>
                </a:cxn>
                <a:cxn ang="0">
                  <a:pos x="23" y="67"/>
                </a:cxn>
                <a:cxn ang="0">
                  <a:pos x="17" y="60"/>
                </a:cxn>
                <a:cxn ang="0">
                  <a:pos x="7" y="54"/>
                </a:cxn>
                <a:cxn ang="0">
                  <a:pos x="0" y="53"/>
                </a:cxn>
                <a:cxn ang="0">
                  <a:pos x="5" y="49"/>
                </a:cxn>
              </a:cxnLst>
              <a:rect l="0" t="0" r="r" b="b"/>
              <a:pathLst>
                <a:path w="111" h="68">
                  <a:moveTo>
                    <a:pt x="5" y="49"/>
                  </a:moveTo>
                  <a:lnTo>
                    <a:pt x="13" y="41"/>
                  </a:lnTo>
                  <a:lnTo>
                    <a:pt x="22" y="31"/>
                  </a:lnTo>
                  <a:lnTo>
                    <a:pt x="31" y="23"/>
                  </a:lnTo>
                  <a:lnTo>
                    <a:pt x="47" y="17"/>
                  </a:lnTo>
                  <a:lnTo>
                    <a:pt x="67" y="9"/>
                  </a:lnTo>
                  <a:lnTo>
                    <a:pt x="83" y="3"/>
                  </a:lnTo>
                  <a:lnTo>
                    <a:pt x="89" y="1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04" y="10"/>
                  </a:lnTo>
                  <a:lnTo>
                    <a:pt x="101" y="19"/>
                  </a:lnTo>
                  <a:lnTo>
                    <a:pt x="95" y="28"/>
                  </a:lnTo>
                  <a:lnTo>
                    <a:pt x="88" y="39"/>
                  </a:lnTo>
                  <a:lnTo>
                    <a:pt x="83" y="44"/>
                  </a:lnTo>
                  <a:lnTo>
                    <a:pt x="77" y="49"/>
                  </a:lnTo>
                  <a:lnTo>
                    <a:pt x="69" y="52"/>
                  </a:lnTo>
                  <a:lnTo>
                    <a:pt x="61" y="54"/>
                  </a:lnTo>
                  <a:lnTo>
                    <a:pt x="54" y="54"/>
                  </a:lnTo>
                  <a:lnTo>
                    <a:pt x="47" y="54"/>
                  </a:lnTo>
                  <a:lnTo>
                    <a:pt x="41" y="55"/>
                  </a:lnTo>
                  <a:lnTo>
                    <a:pt x="32" y="58"/>
                  </a:lnTo>
                  <a:lnTo>
                    <a:pt x="26" y="63"/>
                  </a:lnTo>
                  <a:lnTo>
                    <a:pt x="23" y="67"/>
                  </a:lnTo>
                  <a:lnTo>
                    <a:pt x="17" y="60"/>
                  </a:lnTo>
                  <a:lnTo>
                    <a:pt x="7" y="54"/>
                  </a:lnTo>
                  <a:lnTo>
                    <a:pt x="0" y="53"/>
                  </a:lnTo>
                  <a:lnTo>
                    <a:pt x="5" y="49"/>
                  </a:lnTo>
                </a:path>
              </a:pathLst>
            </a:custGeom>
            <a:solidFill>
              <a:srgbClr val="9F3F00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5959" name="Freeform 39"/>
            <p:cNvSpPr>
              <a:spLocks/>
            </p:cNvSpPr>
            <p:nvPr/>
          </p:nvSpPr>
          <p:spPr bwMode="auto">
            <a:xfrm flipH="1">
              <a:off x="2866" y="1871"/>
              <a:ext cx="1220" cy="1424"/>
            </a:xfrm>
            <a:custGeom>
              <a:avLst/>
              <a:gdLst/>
              <a:ahLst/>
              <a:cxnLst>
                <a:cxn ang="0">
                  <a:pos x="205" y="142"/>
                </a:cxn>
                <a:cxn ang="0">
                  <a:pos x="165" y="188"/>
                </a:cxn>
                <a:cxn ang="0">
                  <a:pos x="115" y="239"/>
                </a:cxn>
                <a:cxn ang="0">
                  <a:pos x="78" y="293"/>
                </a:cxn>
                <a:cxn ang="0">
                  <a:pos x="34" y="371"/>
                </a:cxn>
                <a:cxn ang="0">
                  <a:pos x="8" y="405"/>
                </a:cxn>
                <a:cxn ang="0">
                  <a:pos x="0" y="458"/>
                </a:cxn>
                <a:cxn ang="0">
                  <a:pos x="3" y="488"/>
                </a:cxn>
                <a:cxn ang="0">
                  <a:pos x="23" y="517"/>
                </a:cxn>
                <a:cxn ang="0">
                  <a:pos x="59" y="527"/>
                </a:cxn>
                <a:cxn ang="0">
                  <a:pos x="106" y="542"/>
                </a:cxn>
                <a:cxn ang="0">
                  <a:pos x="175" y="532"/>
                </a:cxn>
                <a:cxn ang="0">
                  <a:pos x="210" y="524"/>
                </a:cxn>
                <a:cxn ang="0">
                  <a:pos x="129" y="518"/>
                </a:cxn>
                <a:cxn ang="0">
                  <a:pos x="165" y="503"/>
                </a:cxn>
                <a:cxn ang="0">
                  <a:pos x="155" y="487"/>
                </a:cxn>
                <a:cxn ang="0">
                  <a:pos x="117" y="468"/>
                </a:cxn>
                <a:cxn ang="0">
                  <a:pos x="164" y="434"/>
                </a:cxn>
                <a:cxn ang="0">
                  <a:pos x="192" y="437"/>
                </a:cxn>
                <a:cxn ang="0">
                  <a:pos x="234" y="502"/>
                </a:cxn>
                <a:cxn ang="0">
                  <a:pos x="253" y="540"/>
                </a:cxn>
                <a:cxn ang="0">
                  <a:pos x="284" y="540"/>
                </a:cxn>
                <a:cxn ang="0">
                  <a:pos x="229" y="441"/>
                </a:cxn>
                <a:cxn ang="0">
                  <a:pos x="227" y="420"/>
                </a:cxn>
                <a:cxn ang="0">
                  <a:pos x="279" y="500"/>
                </a:cxn>
                <a:cxn ang="0">
                  <a:pos x="296" y="532"/>
                </a:cxn>
                <a:cxn ang="0">
                  <a:pos x="319" y="527"/>
                </a:cxn>
                <a:cxn ang="0">
                  <a:pos x="272" y="451"/>
                </a:cxn>
                <a:cxn ang="0">
                  <a:pos x="244" y="363"/>
                </a:cxn>
                <a:cxn ang="0">
                  <a:pos x="238" y="299"/>
                </a:cxn>
                <a:cxn ang="0">
                  <a:pos x="233" y="269"/>
                </a:cxn>
                <a:cxn ang="0">
                  <a:pos x="249" y="255"/>
                </a:cxn>
                <a:cxn ang="0">
                  <a:pos x="260" y="268"/>
                </a:cxn>
                <a:cxn ang="0">
                  <a:pos x="267" y="268"/>
                </a:cxn>
                <a:cxn ang="0">
                  <a:pos x="268" y="256"/>
                </a:cxn>
                <a:cxn ang="0">
                  <a:pos x="275" y="247"/>
                </a:cxn>
                <a:cxn ang="0">
                  <a:pos x="286" y="244"/>
                </a:cxn>
                <a:cxn ang="0">
                  <a:pos x="294" y="252"/>
                </a:cxn>
                <a:cxn ang="0">
                  <a:pos x="303" y="261"/>
                </a:cxn>
                <a:cxn ang="0">
                  <a:pos x="308" y="253"/>
                </a:cxn>
                <a:cxn ang="0">
                  <a:pos x="312" y="242"/>
                </a:cxn>
                <a:cxn ang="0">
                  <a:pos x="306" y="224"/>
                </a:cxn>
                <a:cxn ang="0">
                  <a:pos x="300" y="189"/>
                </a:cxn>
                <a:cxn ang="0">
                  <a:pos x="296" y="159"/>
                </a:cxn>
                <a:cxn ang="0">
                  <a:pos x="272" y="127"/>
                </a:cxn>
                <a:cxn ang="0">
                  <a:pos x="296" y="46"/>
                </a:cxn>
                <a:cxn ang="0">
                  <a:pos x="280" y="18"/>
                </a:cxn>
                <a:cxn ang="0">
                  <a:pos x="251" y="99"/>
                </a:cxn>
              </a:cxnLst>
              <a:rect l="0" t="0" r="r" b="b"/>
              <a:pathLst>
                <a:path w="320" h="548">
                  <a:moveTo>
                    <a:pt x="246" y="130"/>
                  </a:moveTo>
                  <a:lnTo>
                    <a:pt x="225" y="135"/>
                  </a:lnTo>
                  <a:lnTo>
                    <a:pt x="205" y="142"/>
                  </a:lnTo>
                  <a:lnTo>
                    <a:pt x="190" y="150"/>
                  </a:lnTo>
                  <a:lnTo>
                    <a:pt x="179" y="163"/>
                  </a:lnTo>
                  <a:lnTo>
                    <a:pt x="165" y="188"/>
                  </a:lnTo>
                  <a:lnTo>
                    <a:pt x="152" y="212"/>
                  </a:lnTo>
                  <a:lnTo>
                    <a:pt x="136" y="228"/>
                  </a:lnTo>
                  <a:lnTo>
                    <a:pt x="115" y="239"/>
                  </a:lnTo>
                  <a:lnTo>
                    <a:pt x="101" y="252"/>
                  </a:lnTo>
                  <a:lnTo>
                    <a:pt x="90" y="270"/>
                  </a:lnTo>
                  <a:lnTo>
                    <a:pt x="78" y="293"/>
                  </a:lnTo>
                  <a:lnTo>
                    <a:pt x="66" y="318"/>
                  </a:lnTo>
                  <a:lnTo>
                    <a:pt x="47" y="350"/>
                  </a:lnTo>
                  <a:lnTo>
                    <a:pt x="34" y="371"/>
                  </a:lnTo>
                  <a:lnTo>
                    <a:pt x="22" y="385"/>
                  </a:lnTo>
                  <a:lnTo>
                    <a:pt x="14" y="395"/>
                  </a:lnTo>
                  <a:lnTo>
                    <a:pt x="8" y="405"/>
                  </a:lnTo>
                  <a:lnTo>
                    <a:pt x="2" y="425"/>
                  </a:lnTo>
                  <a:lnTo>
                    <a:pt x="0" y="447"/>
                  </a:lnTo>
                  <a:lnTo>
                    <a:pt x="0" y="458"/>
                  </a:lnTo>
                  <a:lnTo>
                    <a:pt x="0" y="468"/>
                  </a:lnTo>
                  <a:lnTo>
                    <a:pt x="1" y="478"/>
                  </a:lnTo>
                  <a:lnTo>
                    <a:pt x="3" y="488"/>
                  </a:lnTo>
                  <a:lnTo>
                    <a:pt x="8" y="497"/>
                  </a:lnTo>
                  <a:lnTo>
                    <a:pt x="13" y="506"/>
                  </a:lnTo>
                  <a:lnTo>
                    <a:pt x="23" y="517"/>
                  </a:lnTo>
                  <a:lnTo>
                    <a:pt x="32" y="521"/>
                  </a:lnTo>
                  <a:lnTo>
                    <a:pt x="43" y="525"/>
                  </a:lnTo>
                  <a:lnTo>
                    <a:pt x="59" y="527"/>
                  </a:lnTo>
                  <a:lnTo>
                    <a:pt x="76" y="527"/>
                  </a:lnTo>
                  <a:lnTo>
                    <a:pt x="85" y="526"/>
                  </a:lnTo>
                  <a:lnTo>
                    <a:pt x="106" y="542"/>
                  </a:lnTo>
                  <a:lnTo>
                    <a:pt x="129" y="532"/>
                  </a:lnTo>
                  <a:lnTo>
                    <a:pt x="160" y="540"/>
                  </a:lnTo>
                  <a:lnTo>
                    <a:pt x="175" y="532"/>
                  </a:lnTo>
                  <a:lnTo>
                    <a:pt x="193" y="542"/>
                  </a:lnTo>
                  <a:lnTo>
                    <a:pt x="202" y="547"/>
                  </a:lnTo>
                  <a:lnTo>
                    <a:pt x="210" y="524"/>
                  </a:lnTo>
                  <a:lnTo>
                    <a:pt x="182" y="518"/>
                  </a:lnTo>
                  <a:lnTo>
                    <a:pt x="152" y="519"/>
                  </a:lnTo>
                  <a:lnTo>
                    <a:pt x="129" y="518"/>
                  </a:lnTo>
                  <a:lnTo>
                    <a:pt x="109" y="499"/>
                  </a:lnTo>
                  <a:lnTo>
                    <a:pt x="139" y="503"/>
                  </a:lnTo>
                  <a:lnTo>
                    <a:pt x="165" y="503"/>
                  </a:lnTo>
                  <a:lnTo>
                    <a:pt x="189" y="497"/>
                  </a:lnTo>
                  <a:lnTo>
                    <a:pt x="175" y="476"/>
                  </a:lnTo>
                  <a:lnTo>
                    <a:pt x="155" y="487"/>
                  </a:lnTo>
                  <a:lnTo>
                    <a:pt x="139" y="490"/>
                  </a:lnTo>
                  <a:lnTo>
                    <a:pt x="121" y="485"/>
                  </a:lnTo>
                  <a:lnTo>
                    <a:pt x="117" y="468"/>
                  </a:lnTo>
                  <a:lnTo>
                    <a:pt x="118" y="457"/>
                  </a:lnTo>
                  <a:lnTo>
                    <a:pt x="138" y="449"/>
                  </a:lnTo>
                  <a:lnTo>
                    <a:pt x="164" y="434"/>
                  </a:lnTo>
                  <a:lnTo>
                    <a:pt x="177" y="425"/>
                  </a:lnTo>
                  <a:lnTo>
                    <a:pt x="184" y="419"/>
                  </a:lnTo>
                  <a:lnTo>
                    <a:pt x="192" y="437"/>
                  </a:lnTo>
                  <a:lnTo>
                    <a:pt x="203" y="462"/>
                  </a:lnTo>
                  <a:lnTo>
                    <a:pt x="221" y="483"/>
                  </a:lnTo>
                  <a:lnTo>
                    <a:pt x="234" y="502"/>
                  </a:lnTo>
                  <a:lnTo>
                    <a:pt x="244" y="521"/>
                  </a:lnTo>
                  <a:lnTo>
                    <a:pt x="246" y="533"/>
                  </a:lnTo>
                  <a:lnTo>
                    <a:pt x="253" y="540"/>
                  </a:lnTo>
                  <a:lnTo>
                    <a:pt x="263" y="545"/>
                  </a:lnTo>
                  <a:lnTo>
                    <a:pt x="274" y="545"/>
                  </a:lnTo>
                  <a:lnTo>
                    <a:pt x="284" y="540"/>
                  </a:lnTo>
                  <a:lnTo>
                    <a:pt x="259" y="515"/>
                  </a:lnTo>
                  <a:lnTo>
                    <a:pt x="240" y="470"/>
                  </a:lnTo>
                  <a:lnTo>
                    <a:pt x="229" y="441"/>
                  </a:lnTo>
                  <a:lnTo>
                    <a:pt x="222" y="416"/>
                  </a:lnTo>
                  <a:lnTo>
                    <a:pt x="220" y="390"/>
                  </a:lnTo>
                  <a:lnTo>
                    <a:pt x="227" y="420"/>
                  </a:lnTo>
                  <a:lnTo>
                    <a:pt x="242" y="454"/>
                  </a:lnTo>
                  <a:lnTo>
                    <a:pt x="251" y="470"/>
                  </a:lnTo>
                  <a:lnTo>
                    <a:pt x="279" y="500"/>
                  </a:lnTo>
                  <a:lnTo>
                    <a:pt x="291" y="512"/>
                  </a:lnTo>
                  <a:lnTo>
                    <a:pt x="292" y="524"/>
                  </a:lnTo>
                  <a:lnTo>
                    <a:pt x="296" y="532"/>
                  </a:lnTo>
                  <a:lnTo>
                    <a:pt x="310" y="536"/>
                  </a:lnTo>
                  <a:lnTo>
                    <a:pt x="319" y="536"/>
                  </a:lnTo>
                  <a:lnTo>
                    <a:pt x="319" y="527"/>
                  </a:lnTo>
                  <a:lnTo>
                    <a:pt x="310" y="518"/>
                  </a:lnTo>
                  <a:lnTo>
                    <a:pt x="296" y="503"/>
                  </a:lnTo>
                  <a:lnTo>
                    <a:pt x="272" y="451"/>
                  </a:lnTo>
                  <a:lnTo>
                    <a:pt x="253" y="418"/>
                  </a:lnTo>
                  <a:lnTo>
                    <a:pt x="243" y="390"/>
                  </a:lnTo>
                  <a:lnTo>
                    <a:pt x="244" y="363"/>
                  </a:lnTo>
                  <a:lnTo>
                    <a:pt x="242" y="330"/>
                  </a:lnTo>
                  <a:lnTo>
                    <a:pt x="240" y="317"/>
                  </a:lnTo>
                  <a:lnTo>
                    <a:pt x="238" y="299"/>
                  </a:lnTo>
                  <a:lnTo>
                    <a:pt x="234" y="288"/>
                  </a:lnTo>
                  <a:lnTo>
                    <a:pt x="233" y="279"/>
                  </a:lnTo>
                  <a:lnTo>
                    <a:pt x="233" y="269"/>
                  </a:lnTo>
                  <a:lnTo>
                    <a:pt x="238" y="262"/>
                  </a:lnTo>
                  <a:lnTo>
                    <a:pt x="243" y="259"/>
                  </a:lnTo>
                  <a:lnTo>
                    <a:pt x="249" y="255"/>
                  </a:lnTo>
                  <a:lnTo>
                    <a:pt x="252" y="260"/>
                  </a:lnTo>
                  <a:lnTo>
                    <a:pt x="256" y="266"/>
                  </a:lnTo>
                  <a:lnTo>
                    <a:pt x="260" y="268"/>
                  </a:lnTo>
                  <a:lnTo>
                    <a:pt x="263" y="270"/>
                  </a:lnTo>
                  <a:lnTo>
                    <a:pt x="267" y="272"/>
                  </a:lnTo>
                  <a:lnTo>
                    <a:pt x="267" y="268"/>
                  </a:lnTo>
                  <a:lnTo>
                    <a:pt x="267" y="264"/>
                  </a:lnTo>
                  <a:lnTo>
                    <a:pt x="268" y="260"/>
                  </a:lnTo>
                  <a:lnTo>
                    <a:pt x="268" y="256"/>
                  </a:lnTo>
                  <a:lnTo>
                    <a:pt x="270" y="253"/>
                  </a:lnTo>
                  <a:lnTo>
                    <a:pt x="272" y="249"/>
                  </a:lnTo>
                  <a:lnTo>
                    <a:pt x="275" y="247"/>
                  </a:lnTo>
                  <a:lnTo>
                    <a:pt x="278" y="245"/>
                  </a:lnTo>
                  <a:lnTo>
                    <a:pt x="282" y="244"/>
                  </a:lnTo>
                  <a:lnTo>
                    <a:pt x="286" y="244"/>
                  </a:lnTo>
                  <a:lnTo>
                    <a:pt x="290" y="246"/>
                  </a:lnTo>
                  <a:lnTo>
                    <a:pt x="292" y="249"/>
                  </a:lnTo>
                  <a:lnTo>
                    <a:pt x="294" y="252"/>
                  </a:lnTo>
                  <a:lnTo>
                    <a:pt x="295" y="255"/>
                  </a:lnTo>
                  <a:lnTo>
                    <a:pt x="299" y="258"/>
                  </a:lnTo>
                  <a:lnTo>
                    <a:pt x="303" y="261"/>
                  </a:lnTo>
                  <a:lnTo>
                    <a:pt x="306" y="260"/>
                  </a:lnTo>
                  <a:lnTo>
                    <a:pt x="308" y="257"/>
                  </a:lnTo>
                  <a:lnTo>
                    <a:pt x="308" y="253"/>
                  </a:lnTo>
                  <a:lnTo>
                    <a:pt x="309" y="249"/>
                  </a:lnTo>
                  <a:lnTo>
                    <a:pt x="310" y="245"/>
                  </a:lnTo>
                  <a:lnTo>
                    <a:pt x="312" y="242"/>
                  </a:lnTo>
                  <a:lnTo>
                    <a:pt x="314" y="240"/>
                  </a:lnTo>
                  <a:lnTo>
                    <a:pt x="317" y="237"/>
                  </a:lnTo>
                  <a:lnTo>
                    <a:pt x="306" y="224"/>
                  </a:lnTo>
                  <a:lnTo>
                    <a:pt x="302" y="213"/>
                  </a:lnTo>
                  <a:lnTo>
                    <a:pt x="300" y="204"/>
                  </a:lnTo>
                  <a:lnTo>
                    <a:pt x="300" y="189"/>
                  </a:lnTo>
                  <a:lnTo>
                    <a:pt x="300" y="178"/>
                  </a:lnTo>
                  <a:lnTo>
                    <a:pt x="298" y="167"/>
                  </a:lnTo>
                  <a:lnTo>
                    <a:pt x="296" y="159"/>
                  </a:lnTo>
                  <a:lnTo>
                    <a:pt x="292" y="144"/>
                  </a:lnTo>
                  <a:lnTo>
                    <a:pt x="283" y="132"/>
                  </a:lnTo>
                  <a:lnTo>
                    <a:pt x="272" y="127"/>
                  </a:lnTo>
                  <a:lnTo>
                    <a:pt x="283" y="97"/>
                  </a:lnTo>
                  <a:lnTo>
                    <a:pt x="293" y="66"/>
                  </a:lnTo>
                  <a:lnTo>
                    <a:pt x="296" y="46"/>
                  </a:lnTo>
                  <a:lnTo>
                    <a:pt x="297" y="23"/>
                  </a:lnTo>
                  <a:lnTo>
                    <a:pt x="296" y="0"/>
                  </a:lnTo>
                  <a:lnTo>
                    <a:pt x="280" y="18"/>
                  </a:lnTo>
                  <a:lnTo>
                    <a:pt x="268" y="39"/>
                  </a:lnTo>
                  <a:lnTo>
                    <a:pt x="260" y="64"/>
                  </a:lnTo>
                  <a:lnTo>
                    <a:pt x="251" y="99"/>
                  </a:lnTo>
                  <a:lnTo>
                    <a:pt x="246" y="130"/>
                  </a:lnTo>
                </a:path>
              </a:pathLst>
            </a:custGeom>
            <a:solidFill>
              <a:srgbClr val="FFFF66"/>
            </a:solidFill>
            <a:ln w="12699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grpSp>
          <p:nvGrpSpPr>
            <p:cNvPr id="465960" name="Group 40"/>
            <p:cNvGrpSpPr>
              <a:grpSpLocks/>
            </p:cNvGrpSpPr>
            <p:nvPr/>
          </p:nvGrpSpPr>
          <p:grpSpPr bwMode="auto">
            <a:xfrm>
              <a:off x="2809" y="1887"/>
              <a:ext cx="1852" cy="1314"/>
              <a:chOff x="2809" y="1887"/>
              <a:chExt cx="1852" cy="1314"/>
            </a:xfrm>
          </p:grpSpPr>
          <p:sp>
            <p:nvSpPr>
              <p:cNvPr id="465961" name="Freeform 41"/>
              <p:cNvSpPr>
                <a:spLocks/>
              </p:cNvSpPr>
              <p:nvPr/>
            </p:nvSpPr>
            <p:spPr bwMode="auto">
              <a:xfrm flipH="1">
                <a:off x="4002" y="2877"/>
                <a:ext cx="388" cy="324"/>
              </a:xfrm>
              <a:custGeom>
                <a:avLst/>
                <a:gdLst/>
                <a:ahLst/>
                <a:cxnLst>
                  <a:cxn ang="0">
                    <a:pos x="88" y="103"/>
                  </a:cxn>
                  <a:cxn ang="0">
                    <a:pos x="73" y="102"/>
                  </a:cxn>
                  <a:cxn ang="0">
                    <a:pos x="63" y="100"/>
                  </a:cxn>
                  <a:cxn ang="0">
                    <a:pos x="55" y="99"/>
                  </a:cxn>
                  <a:cxn ang="0">
                    <a:pos x="49" y="95"/>
                  </a:cxn>
                  <a:cxn ang="0">
                    <a:pos x="45" y="92"/>
                  </a:cxn>
                  <a:cxn ang="0">
                    <a:pos x="43" y="89"/>
                  </a:cxn>
                  <a:cxn ang="0">
                    <a:pos x="42" y="84"/>
                  </a:cxn>
                  <a:cxn ang="0">
                    <a:pos x="43" y="70"/>
                  </a:cxn>
                  <a:cxn ang="0">
                    <a:pos x="47" y="62"/>
                  </a:cxn>
                  <a:cxn ang="0">
                    <a:pos x="50" y="53"/>
                  </a:cxn>
                  <a:cxn ang="0">
                    <a:pos x="53" y="39"/>
                  </a:cxn>
                  <a:cxn ang="0">
                    <a:pos x="53" y="30"/>
                  </a:cxn>
                  <a:cxn ang="0">
                    <a:pos x="50" y="23"/>
                  </a:cxn>
                  <a:cxn ang="0">
                    <a:pos x="44" y="17"/>
                  </a:cxn>
                  <a:cxn ang="0">
                    <a:pos x="37" y="12"/>
                  </a:cxn>
                  <a:cxn ang="0">
                    <a:pos x="20" y="5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18"/>
                  </a:cxn>
                  <a:cxn ang="0">
                    <a:pos x="20" y="23"/>
                  </a:cxn>
                  <a:cxn ang="0">
                    <a:pos x="32" y="28"/>
                  </a:cxn>
                  <a:cxn ang="0">
                    <a:pos x="38" y="37"/>
                  </a:cxn>
                  <a:cxn ang="0">
                    <a:pos x="39" y="46"/>
                  </a:cxn>
                  <a:cxn ang="0">
                    <a:pos x="33" y="57"/>
                  </a:cxn>
                  <a:cxn ang="0">
                    <a:pos x="28" y="73"/>
                  </a:cxn>
                  <a:cxn ang="0">
                    <a:pos x="28" y="88"/>
                  </a:cxn>
                  <a:cxn ang="0">
                    <a:pos x="29" y="96"/>
                  </a:cxn>
                  <a:cxn ang="0">
                    <a:pos x="32" y="102"/>
                  </a:cxn>
                  <a:cxn ang="0">
                    <a:pos x="37" y="108"/>
                  </a:cxn>
                  <a:cxn ang="0">
                    <a:pos x="43" y="112"/>
                  </a:cxn>
                  <a:cxn ang="0">
                    <a:pos x="61" y="118"/>
                  </a:cxn>
                  <a:cxn ang="0">
                    <a:pos x="77" y="121"/>
                  </a:cxn>
                  <a:cxn ang="0">
                    <a:pos x="90" y="124"/>
                  </a:cxn>
                  <a:cxn ang="0">
                    <a:pos x="101" y="124"/>
                  </a:cxn>
                  <a:cxn ang="0">
                    <a:pos x="88" y="103"/>
                  </a:cxn>
                </a:cxnLst>
                <a:rect l="0" t="0" r="r" b="b"/>
                <a:pathLst>
                  <a:path w="102" h="125">
                    <a:moveTo>
                      <a:pt x="88" y="103"/>
                    </a:moveTo>
                    <a:lnTo>
                      <a:pt x="73" y="102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9" y="95"/>
                    </a:lnTo>
                    <a:lnTo>
                      <a:pt x="45" y="92"/>
                    </a:lnTo>
                    <a:lnTo>
                      <a:pt x="43" y="89"/>
                    </a:lnTo>
                    <a:lnTo>
                      <a:pt x="42" y="84"/>
                    </a:lnTo>
                    <a:lnTo>
                      <a:pt x="43" y="70"/>
                    </a:lnTo>
                    <a:lnTo>
                      <a:pt x="47" y="62"/>
                    </a:lnTo>
                    <a:lnTo>
                      <a:pt x="50" y="53"/>
                    </a:lnTo>
                    <a:lnTo>
                      <a:pt x="53" y="39"/>
                    </a:lnTo>
                    <a:lnTo>
                      <a:pt x="53" y="30"/>
                    </a:lnTo>
                    <a:lnTo>
                      <a:pt x="50" y="23"/>
                    </a:lnTo>
                    <a:lnTo>
                      <a:pt x="44" y="17"/>
                    </a:lnTo>
                    <a:lnTo>
                      <a:pt x="37" y="12"/>
                    </a:lnTo>
                    <a:lnTo>
                      <a:pt x="20" y="5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18"/>
                    </a:lnTo>
                    <a:lnTo>
                      <a:pt x="20" y="23"/>
                    </a:lnTo>
                    <a:lnTo>
                      <a:pt x="32" y="28"/>
                    </a:lnTo>
                    <a:lnTo>
                      <a:pt x="38" y="37"/>
                    </a:lnTo>
                    <a:lnTo>
                      <a:pt x="39" y="46"/>
                    </a:lnTo>
                    <a:lnTo>
                      <a:pt x="33" y="57"/>
                    </a:lnTo>
                    <a:lnTo>
                      <a:pt x="28" y="73"/>
                    </a:lnTo>
                    <a:lnTo>
                      <a:pt x="28" y="88"/>
                    </a:lnTo>
                    <a:lnTo>
                      <a:pt x="29" y="96"/>
                    </a:lnTo>
                    <a:lnTo>
                      <a:pt x="32" y="102"/>
                    </a:lnTo>
                    <a:lnTo>
                      <a:pt x="37" y="108"/>
                    </a:lnTo>
                    <a:lnTo>
                      <a:pt x="43" y="112"/>
                    </a:lnTo>
                    <a:lnTo>
                      <a:pt x="61" y="118"/>
                    </a:lnTo>
                    <a:lnTo>
                      <a:pt x="77" y="121"/>
                    </a:lnTo>
                    <a:lnTo>
                      <a:pt x="90" y="124"/>
                    </a:lnTo>
                    <a:lnTo>
                      <a:pt x="101" y="124"/>
                    </a:lnTo>
                    <a:lnTo>
                      <a:pt x="88" y="103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2" name="Freeform 42"/>
              <p:cNvSpPr>
                <a:spLocks/>
              </p:cNvSpPr>
              <p:nvPr/>
            </p:nvSpPr>
            <p:spPr bwMode="auto">
              <a:xfrm flipH="1">
                <a:off x="4356" y="2827"/>
                <a:ext cx="305" cy="135"/>
              </a:xfrm>
              <a:custGeom>
                <a:avLst/>
                <a:gdLst/>
                <a:ahLst/>
                <a:cxnLst>
                  <a:cxn ang="0">
                    <a:pos x="79" y="24"/>
                  </a:cxn>
                  <a:cxn ang="0">
                    <a:pos x="78" y="17"/>
                  </a:cxn>
                  <a:cxn ang="0">
                    <a:pos x="76" y="12"/>
                  </a:cxn>
                  <a:cxn ang="0">
                    <a:pos x="72" y="8"/>
                  </a:cxn>
                  <a:cxn ang="0">
                    <a:pos x="68" y="4"/>
                  </a:cxn>
                  <a:cxn ang="0">
                    <a:pos x="62" y="1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45" y="3"/>
                  </a:cxn>
                  <a:cxn ang="0">
                    <a:pos x="42" y="8"/>
                  </a:cxn>
                  <a:cxn ang="0">
                    <a:pos x="38" y="14"/>
                  </a:cxn>
                  <a:cxn ang="0">
                    <a:pos x="31" y="21"/>
                  </a:cxn>
                  <a:cxn ang="0">
                    <a:pos x="27" y="25"/>
                  </a:cxn>
                  <a:cxn ang="0">
                    <a:pos x="21" y="27"/>
                  </a:cxn>
                  <a:cxn ang="0">
                    <a:pos x="14" y="24"/>
                  </a:cxn>
                  <a:cxn ang="0">
                    <a:pos x="6" y="18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1" y="30"/>
                  </a:cxn>
                  <a:cxn ang="0">
                    <a:pos x="3" y="35"/>
                  </a:cxn>
                  <a:cxn ang="0">
                    <a:pos x="7" y="40"/>
                  </a:cxn>
                  <a:cxn ang="0">
                    <a:pos x="11" y="45"/>
                  </a:cxn>
                  <a:cxn ang="0">
                    <a:pos x="17" y="48"/>
                  </a:cxn>
                  <a:cxn ang="0">
                    <a:pos x="27" y="51"/>
                  </a:cxn>
                  <a:cxn ang="0">
                    <a:pos x="36" y="50"/>
                  </a:cxn>
                  <a:cxn ang="0">
                    <a:pos x="44" y="48"/>
                  </a:cxn>
                  <a:cxn ang="0">
                    <a:pos x="60" y="43"/>
                  </a:cxn>
                  <a:cxn ang="0">
                    <a:pos x="69" y="40"/>
                  </a:cxn>
                  <a:cxn ang="0">
                    <a:pos x="74" y="37"/>
                  </a:cxn>
                  <a:cxn ang="0">
                    <a:pos x="78" y="30"/>
                  </a:cxn>
                  <a:cxn ang="0">
                    <a:pos x="79" y="24"/>
                  </a:cxn>
                </a:cxnLst>
                <a:rect l="0" t="0" r="r" b="b"/>
                <a:pathLst>
                  <a:path w="80" h="52">
                    <a:moveTo>
                      <a:pt x="79" y="24"/>
                    </a:moveTo>
                    <a:lnTo>
                      <a:pt x="78" y="17"/>
                    </a:lnTo>
                    <a:lnTo>
                      <a:pt x="76" y="12"/>
                    </a:lnTo>
                    <a:lnTo>
                      <a:pt x="72" y="8"/>
                    </a:lnTo>
                    <a:lnTo>
                      <a:pt x="68" y="4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5" y="3"/>
                    </a:lnTo>
                    <a:lnTo>
                      <a:pt x="42" y="8"/>
                    </a:lnTo>
                    <a:lnTo>
                      <a:pt x="38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21" y="27"/>
                    </a:lnTo>
                    <a:lnTo>
                      <a:pt x="14" y="24"/>
                    </a:lnTo>
                    <a:lnTo>
                      <a:pt x="6" y="18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1" y="30"/>
                    </a:lnTo>
                    <a:lnTo>
                      <a:pt x="3" y="35"/>
                    </a:lnTo>
                    <a:lnTo>
                      <a:pt x="7" y="40"/>
                    </a:lnTo>
                    <a:lnTo>
                      <a:pt x="11" y="45"/>
                    </a:lnTo>
                    <a:lnTo>
                      <a:pt x="17" y="48"/>
                    </a:lnTo>
                    <a:lnTo>
                      <a:pt x="27" y="51"/>
                    </a:lnTo>
                    <a:lnTo>
                      <a:pt x="36" y="50"/>
                    </a:lnTo>
                    <a:lnTo>
                      <a:pt x="44" y="48"/>
                    </a:lnTo>
                    <a:lnTo>
                      <a:pt x="60" y="43"/>
                    </a:lnTo>
                    <a:lnTo>
                      <a:pt x="69" y="40"/>
                    </a:lnTo>
                    <a:lnTo>
                      <a:pt x="74" y="37"/>
                    </a:lnTo>
                    <a:lnTo>
                      <a:pt x="78" y="30"/>
                    </a:lnTo>
                    <a:lnTo>
                      <a:pt x="79" y="24"/>
                    </a:lnTo>
                  </a:path>
                </a:pathLst>
              </a:custGeom>
              <a:solidFill>
                <a:srgbClr val="3F1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3" name="Freeform 43"/>
              <p:cNvSpPr>
                <a:spLocks/>
              </p:cNvSpPr>
              <p:nvPr/>
            </p:nvSpPr>
            <p:spPr bwMode="auto">
              <a:xfrm flipH="1">
                <a:off x="2938" y="2261"/>
                <a:ext cx="199" cy="1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3"/>
                  </a:cxn>
                  <a:cxn ang="0">
                    <a:pos x="23" y="8"/>
                  </a:cxn>
                  <a:cxn ang="0">
                    <a:pos x="27" y="15"/>
                  </a:cxn>
                  <a:cxn ang="0">
                    <a:pos x="30" y="21"/>
                  </a:cxn>
                  <a:cxn ang="0">
                    <a:pos x="32" y="31"/>
                  </a:cxn>
                  <a:cxn ang="0">
                    <a:pos x="33" y="39"/>
                  </a:cxn>
                  <a:cxn ang="0">
                    <a:pos x="34" y="45"/>
                  </a:cxn>
                  <a:cxn ang="0">
                    <a:pos x="37" y="55"/>
                  </a:cxn>
                  <a:cxn ang="0">
                    <a:pos x="40" y="61"/>
                  </a:cxn>
                  <a:cxn ang="0">
                    <a:pos x="46" y="65"/>
                  </a:cxn>
                  <a:cxn ang="0">
                    <a:pos x="51" y="69"/>
                  </a:cxn>
                  <a:cxn ang="0">
                    <a:pos x="43" y="67"/>
                  </a:cxn>
                  <a:cxn ang="0">
                    <a:pos x="38" y="66"/>
                  </a:cxn>
                  <a:cxn ang="0">
                    <a:pos x="32" y="62"/>
                  </a:cxn>
                  <a:cxn ang="0">
                    <a:pos x="30" y="52"/>
                  </a:cxn>
                  <a:cxn ang="0">
                    <a:pos x="26" y="39"/>
                  </a:cxn>
                  <a:cxn ang="0">
                    <a:pos x="24" y="28"/>
                  </a:cxn>
                  <a:cxn ang="0">
                    <a:pos x="22" y="23"/>
                  </a:cxn>
                  <a:cxn ang="0">
                    <a:pos x="18" y="18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7" y="17"/>
                  </a:cxn>
                  <a:cxn ang="0">
                    <a:pos x="3" y="17"/>
                  </a:cxn>
                  <a:cxn ang="0">
                    <a:pos x="1" y="15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4" y="0"/>
                  </a:cxn>
                </a:cxnLst>
                <a:rect l="0" t="0" r="r" b="b"/>
                <a:pathLst>
                  <a:path w="52" h="70">
                    <a:moveTo>
                      <a:pt x="14" y="0"/>
                    </a:moveTo>
                    <a:lnTo>
                      <a:pt x="18" y="3"/>
                    </a:lnTo>
                    <a:lnTo>
                      <a:pt x="23" y="8"/>
                    </a:lnTo>
                    <a:lnTo>
                      <a:pt x="27" y="15"/>
                    </a:lnTo>
                    <a:lnTo>
                      <a:pt x="30" y="21"/>
                    </a:lnTo>
                    <a:lnTo>
                      <a:pt x="32" y="31"/>
                    </a:lnTo>
                    <a:lnTo>
                      <a:pt x="33" y="39"/>
                    </a:lnTo>
                    <a:lnTo>
                      <a:pt x="34" y="45"/>
                    </a:lnTo>
                    <a:lnTo>
                      <a:pt x="37" y="55"/>
                    </a:lnTo>
                    <a:lnTo>
                      <a:pt x="40" y="61"/>
                    </a:lnTo>
                    <a:lnTo>
                      <a:pt x="46" y="65"/>
                    </a:lnTo>
                    <a:lnTo>
                      <a:pt x="51" y="69"/>
                    </a:lnTo>
                    <a:lnTo>
                      <a:pt x="43" y="67"/>
                    </a:lnTo>
                    <a:lnTo>
                      <a:pt x="38" y="66"/>
                    </a:lnTo>
                    <a:lnTo>
                      <a:pt x="32" y="62"/>
                    </a:lnTo>
                    <a:lnTo>
                      <a:pt x="30" y="52"/>
                    </a:lnTo>
                    <a:lnTo>
                      <a:pt x="26" y="39"/>
                    </a:lnTo>
                    <a:lnTo>
                      <a:pt x="24" y="28"/>
                    </a:lnTo>
                    <a:lnTo>
                      <a:pt x="22" y="23"/>
                    </a:lnTo>
                    <a:lnTo>
                      <a:pt x="18" y="18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7" y="17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4" name="Freeform 44"/>
              <p:cNvSpPr>
                <a:spLocks/>
              </p:cNvSpPr>
              <p:nvPr/>
            </p:nvSpPr>
            <p:spPr bwMode="auto">
              <a:xfrm flipH="1">
                <a:off x="2809" y="2487"/>
                <a:ext cx="255" cy="208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7" y="3"/>
                  </a:cxn>
                  <a:cxn ang="0">
                    <a:pos x="44" y="6"/>
                  </a:cxn>
                  <a:cxn ang="0">
                    <a:pos x="43" y="8"/>
                  </a:cxn>
                  <a:cxn ang="0">
                    <a:pos x="41" y="11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40" y="18"/>
                  </a:cxn>
                  <a:cxn ang="0">
                    <a:pos x="40" y="21"/>
                  </a:cxn>
                  <a:cxn ang="0">
                    <a:pos x="38" y="23"/>
                  </a:cxn>
                  <a:cxn ang="0">
                    <a:pos x="36" y="23"/>
                  </a:cxn>
                  <a:cxn ang="0">
                    <a:pos x="33" y="22"/>
                  </a:cxn>
                  <a:cxn ang="0">
                    <a:pos x="30" y="20"/>
                  </a:cxn>
                  <a:cxn ang="0">
                    <a:pos x="28" y="17"/>
                  </a:cxn>
                  <a:cxn ang="0">
                    <a:pos x="25" y="13"/>
                  </a:cxn>
                  <a:cxn ang="0">
                    <a:pos x="23" y="9"/>
                  </a:cxn>
                  <a:cxn ang="0">
                    <a:pos x="20" y="7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9" y="7"/>
                  </a:cxn>
                  <a:cxn ang="0">
                    <a:pos x="5" y="11"/>
                  </a:cxn>
                  <a:cxn ang="0">
                    <a:pos x="3" y="14"/>
                  </a:cxn>
                  <a:cxn ang="0">
                    <a:pos x="2" y="16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5" y="40"/>
                  </a:cxn>
                  <a:cxn ang="0">
                    <a:pos x="14" y="47"/>
                  </a:cxn>
                  <a:cxn ang="0">
                    <a:pos x="19" y="54"/>
                  </a:cxn>
                  <a:cxn ang="0">
                    <a:pos x="22" y="63"/>
                  </a:cxn>
                  <a:cxn ang="0">
                    <a:pos x="24" y="73"/>
                  </a:cxn>
                  <a:cxn ang="0">
                    <a:pos x="26" y="76"/>
                  </a:cxn>
                  <a:cxn ang="0">
                    <a:pos x="29" y="77"/>
                  </a:cxn>
                  <a:cxn ang="0">
                    <a:pos x="33" y="74"/>
                  </a:cxn>
                  <a:cxn ang="0">
                    <a:pos x="37" y="69"/>
                  </a:cxn>
                  <a:cxn ang="0">
                    <a:pos x="39" y="70"/>
                  </a:cxn>
                  <a:cxn ang="0">
                    <a:pos x="41" y="74"/>
                  </a:cxn>
                  <a:cxn ang="0">
                    <a:pos x="44" y="77"/>
                  </a:cxn>
                  <a:cxn ang="0">
                    <a:pos x="47" y="79"/>
                  </a:cxn>
                  <a:cxn ang="0">
                    <a:pos x="49" y="79"/>
                  </a:cxn>
                  <a:cxn ang="0">
                    <a:pos x="52" y="76"/>
                  </a:cxn>
                  <a:cxn ang="0">
                    <a:pos x="53" y="71"/>
                  </a:cxn>
                  <a:cxn ang="0">
                    <a:pos x="57" y="71"/>
                  </a:cxn>
                  <a:cxn ang="0">
                    <a:pos x="60" y="71"/>
                  </a:cxn>
                  <a:cxn ang="0">
                    <a:pos x="63" y="70"/>
                  </a:cxn>
                  <a:cxn ang="0">
                    <a:pos x="64" y="68"/>
                  </a:cxn>
                  <a:cxn ang="0">
                    <a:pos x="65" y="64"/>
                  </a:cxn>
                  <a:cxn ang="0">
                    <a:pos x="66" y="60"/>
                  </a:cxn>
                  <a:cxn ang="0">
                    <a:pos x="65" y="57"/>
                  </a:cxn>
                  <a:cxn ang="0">
                    <a:pos x="63" y="55"/>
                  </a:cxn>
                  <a:cxn ang="0">
                    <a:pos x="61" y="52"/>
                  </a:cxn>
                  <a:cxn ang="0">
                    <a:pos x="60" y="47"/>
                  </a:cxn>
                  <a:cxn ang="0">
                    <a:pos x="60" y="45"/>
                  </a:cxn>
                  <a:cxn ang="0">
                    <a:pos x="59" y="40"/>
                  </a:cxn>
                  <a:cxn ang="0">
                    <a:pos x="59" y="36"/>
                  </a:cxn>
                  <a:cxn ang="0">
                    <a:pos x="60" y="32"/>
                  </a:cxn>
                  <a:cxn ang="0">
                    <a:pos x="63" y="29"/>
                  </a:cxn>
                  <a:cxn ang="0">
                    <a:pos x="64" y="23"/>
                  </a:cxn>
                  <a:cxn ang="0">
                    <a:pos x="63" y="18"/>
                  </a:cxn>
                  <a:cxn ang="0">
                    <a:pos x="58" y="9"/>
                  </a:cxn>
                  <a:cxn ang="0">
                    <a:pos x="50" y="0"/>
                  </a:cxn>
                </a:cxnLst>
                <a:rect l="0" t="0" r="r" b="b"/>
                <a:pathLst>
                  <a:path w="67" h="80">
                    <a:moveTo>
                      <a:pt x="50" y="0"/>
                    </a:moveTo>
                    <a:lnTo>
                      <a:pt x="47" y="3"/>
                    </a:lnTo>
                    <a:lnTo>
                      <a:pt x="44" y="6"/>
                    </a:lnTo>
                    <a:lnTo>
                      <a:pt x="43" y="8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0" y="18"/>
                    </a:lnTo>
                    <a:lnTo>
                      <a:pt x="40" y="21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3" y="22"/>
                    </a:lnTo>
                    <a:lnTo>
                      <a:pt x="30" y="20"/>
                    </a:lnTo>
                    <a:lnTo>
                      <a:pt x="28" y="17"/>
                    </a:lnTo>
                    <a:lnTo>
                      <a:pt x="25" y="13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5" y="40"/>
                    </a:lnTo>
                    <a:lnTo>
                      <a:pt x="14" y="47"/>
                    </a:lnTo>
                    <a:lnTo>
                      <a:pt x="19" y="54"/>
                    </a:lnTo>
                    <a:lnTo>
                      <a:pt x="22" y="63"/>
                    </a:lnTo>
                    <a:lnTo>
                      <a:pt x="24" y="73"/>
                    </a:lnTo>
                    <a:lnTo>
                      <a:pt x="26" y="76"/>
                    </a:lnTo>
                    <a:lnTo>
                      <a:pt x="29" y="77"/>
                    </a:lnTo>
                    <a:lnTo>
                      <a:pt x="33" y="74"/>
                    </a:lnTo>
                    <a:lnTo>
                      <a:pt x="37" y="69"/>
                    </a:lnTo>
                    <a:lnTo>
                      <a:pt x="39" y="70"/>
                    </a:lnTo>
                    <a:lnTo>
                      <a:pt x="41" y="74"/>
                    </a:lnTo>
                    <a:lnTo>
                      <a:pt x="44" y="77"/>
                    </a:lnTo>
                    <a:lnTo>
                      <a:pt x="47" y="79"/>
                    </a:lnTo>
                    <a:lnTo>
                      <a:pt x="49" y="79"/>
                    </a:lnTo>
                    <a:lnTo>
                      <a:pt x="52" y="76"/>
                    </a:lnTo>
                    <a:lnTo>
                      <a:pt x="53" y="71"/>
                    </a:lnTo>
                    <a:lnTo>
                      <a:pt x="57" y="71"/>
                    </a:lnTo>
                    <a:lnTo>
                      <a:pt x="60" y="71"/>
                    </a:lnTo>
                    <a:lnTo>
                      <a:pt x="63" y="70"/>
                    </a:lnTo>
                    <a:lnTo>
                      <a:pt x="64" y="68"/>
                    </a:lnTo>
                    <a:lnTo>
                      <a:pt x="65" y="64"/>
                    </a:lnTo>
                    <a:lnTo>
                      <a:pt x="66" y="60"/>
                    </a:lnTo>
                    <a:lnTo>
                      <a:pt x="65" y="57"/>
                    </a:lnTo>
                    <a:lnTo>
                      <a:pt x="63" y="55"/>
                    </a:lnTo>
                    <a:lnTo>
                      <a:pt x="61" y="52"/>
                    </a:lnTo>
                    <a:lnTo>
                      <a:pt x="60" y="47"/>
                    </a:lnTo>
                    <a:lnTo>
                      <a:pt x="60" y="45"/>
                    </a:lnTo>
                    <a:lnTo>
                      <a:pt x="59" y="40"/>
                    </a:lnTo>
                    <a:lnTo>
                      <a:pt x="59" y="36"/>
                    </a:lnTo>
                    <a:lnTo>
                      <a:pt x="60" y="32"/>
                    </a:lnTo>
                    <a:lnTo>
                      <a:pt x="63" y="29"/>
                    </a:lnTo>
                    <a:lnTo>
                      <a:pt x="64" y="23"/>
                    </a:lnTo>
                    <a:lnTo>
                      <a:pt x="63" y="18"/>
                    </a:lnTo>
                    <a:lnTo>
                      <a:pt x="58" y="9"/>
                    </a:lnTo>
                    <a:lnTo>
                      <a:pt x="50" y="0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5" name="Freeform 45"/>
              <p:cNvSpPr>
                <a:spLocks/>
              </p:cNvSpPr>
              <p:nvPr/>
            </p:nvSpPr>
            <p:spPr bwMode="auto">
              <a:xfrm flipH="1">
                <a:off x="2813" y="2544"/>
                <a:ext cx="64" cy="4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2"/>
                  </a:cxn>
                  <a:cxn ang="0">
                    <a:pos x="12" y="16"/>
                  </a:cxn>
                  <a:cxn ang="0">
                    <a:pos x="7" y="13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9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12" y="16"/>
                    </a:lnTo>
                    <a:lnTo>
                      <a:pt x="7" y="13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6" name="Freeform 46"/>
              <p:cNvSpPr>
                <a:spLocks/>
              </p:cNvSpPr>
              <p:nvPr/>
            </p:nvSpPr>
            <p:spPr bwMode="auto">
              <a:xfrm flipH="1">
                <a:off x="2855" y="2567"/>
                <a:ext cx="156" cy="107"/>
              </a:xfrm>
              <a:custGeom>
                <a:avLst/>
                <a:gdLst/>
                <a:ahLst/>
                <a:cxnLst>
                  <a:cxn ang="0">
                    <a:pos x="40" y="40"/>
                  </a:cxn>
                  <a:cxn ang="0">
                    <a:pos x="36" y="37"/>
                  </a:cxn>
                  <a:cxn ang="0">
                    <a:pos x="33" y="34"/>
                  </a:cxn>
                  <a:cxn ang="0">
                    <a:pos x="31" y="31"/>
                  </a:cxn>
                  <a:cxn ang="0">
                    <a:pos x="26" y="26"/>
                  </a:cxn>
                  <a:cxn ang="0">
                    <a:pos x="23" y="24"/>
                  </a:cxn>
                  <a:cxn ang="0">
                    <a:pos x="20" y="21"/>
                  </a:cxn>
                  <a:cxn ang="0">
                    <a:pos x="17" y="18"/>
                  </a:cxn>
                  <a:cxn ang="0">
                    <a:pos x="14" y="14"/>
                  </a:cxn>
                  <a:cxn ang="0">
                    <a:pos x="11" y="8"/>
                  </a:cxn>
                  <a:cxn ang="0">
                    <a:pos x="10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1" h="41">
                    <a:moveTo>
                      <a:pt x="40" y="40"/>
                    </a:moveTo>
                    <a:lnTo>
                      <a:pt x="36" y="37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6" y="26"/>
                    </a:lnTo>
                    <a:lnTo>
                      <a:pt x="23" y="24"/>
                    </a:lnTo>
                    <a:lnTo>
                      <a:pt x="20" y="21"/>
                    </a:lnTo>
                    <a:lnTo>
                      <a:pt x="17" y="18"/>
                    </a:lnTo>
                    <a:lnTo>
                      <a:pt x="14" y="14"/>
                    </a:lnTo>
                    <a:lnTo>
                      <a:pt x="11" y="8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7" name="Freeform 47"/>
              <p:cNvSpPr>
                <a:spLocks/>
              </p:cNvSpPr>
              <p:nvPr/>
            </p:nvSpPr>
            <p:spPr bwMode="auto">
              <a:xfrm flipH="1">
                <a:off x="2877" y="2648"/>
                <a:ext cx="65" cy="44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15" y="12"/>
                  </a:cxn>
                  <a:cxn ang="0">
                    <a:pos x="12" y="9"/>
                  </a:cxn>
                  <a:cxn ang="0">
                    <a:pos x="9" y="6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15" y="12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8" name="Freeform 48"/>
              <p:cNvSpPr>
                <a:spLocks/>
              </p:cNvSpPr>
              <p:nvPr/>
            </p:nvSpPr>
            <p:spPr bwMode="auto">
              <a:xfrm flipH="1">
                <a:off x="2957" y="1887"/>
                <a:ext cx="142" cy="29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12"/>
                  </a:cxn>
                  <a:cxn ang="0">
                    <a:pos x="36" y="25"/>
                  </a:cxn>
                  <a:cxn ang="0">
                    <a:pos x="34" y="40"/>
                  </a:cxn>
                  <a:cxn ang="0">
                    <a:pos x="32" y="54"/>
                  </a:cxn>
                  <a:cxn ang="0">
                    <a:pos x="29" y="67"/>
                  </a:cxn>
                  <a:cxn ang="0">
                    <a:pos x="24" y="79"/>
                  </a:cxn>
                  <a:cxn ang="0">
                    <a:pos x="16" y="91"/>
                  </a:cxn>
                  <a:cxn ang="0">
                    <a:pos x="9" y="103"/>
                  </a:cxn>
                  <a:cxn ang="0">
                    <a:pos x="2" y="114"/>
                  </a:cxn>
                  <a:cxn ang="0">
                    <a:pos x="1" y="100"/>
                  </a:cxn>
                  <a:cxn ang="0">
                    <a:pos x="0" y="82"/>
                  </a:cxn>
                  <a:cxn ang="0">
                    <a:pos x="1" y="69"/>
                  </a:cxn>
                  <a:cxn ang="0">
                    <a:pos x="5" y="53"/>
                  </a:cxn>
                  <a:cxn ang="0">
                    <a:pos x="11" y="37"/>
                  </a:cxn>
                  <a:cxn ang="0">
                    <a:pos x="19" y="22"/>
                  </a:cxn>
                  <a:cxn ang="0">
                    <a:pos x="25" y="12"/>
                  </a:cxn>
                  <a:cxn ang="0">
                    <a:pos x="35" y="0"/>
                  </a:cxn>
                </a:cxnLst>
                <a:rect l="0" t="0" r="r" b="b"/>
                <a:pathLst>
                  <a:path w="37" h="115">
                    <a:moveTo>
                      <a:pt x="35" y="0"/>
                    </a:moveTo>
                    <a:lnTo>
                      <a:pt x="35" y="12"/>
                    </a:lnTo>
                    <a:lnTo>
                      <a:pt x="36" y="25"/>
                    </a:lnTo>
                    <a:lnTo>
                      <a:pt x="34" y="40"/>
                    </a:lnTo>
                    <a:lnTo>
                      <a:pt x="32" y="54"/>
                    </a:lnTo>
                    <a:lnTo>
                      <a:pt x="29" y="67"/>
                    </a:lnTo>
                    <a:lnTo>
                      <a:pt x="24" y="79"/>
                    </a:lnTo>
                    <a:lnTo>
                      <a:pt x="16" y="91"/>
                    </a:lnTo>
                    <a:lnTo>
                      <a:pt x="9" y="103"/>
                    </a:lnTo>
                    <a:lnTo>
                      <a:pt x="2" y="114"/>
                    </a:lnTo>
                    <a:lnTo>
                      <a:pt x="1" y="100"/>
                    </a:lnTo>
                    <a:lnTo>
                      <a:pt x="0" y="82"/>
                    </a:lnTo>
                    <a:lnTo>
                      <a:pt x="1" y="69"/>
                    </a:lnTo>
                    <a:lnTo>
                      <a:pt x="5" y="53"/>
                    </a:lnTo>
                    <a:lnTo>
                      <a:pt x="11" y="37"/>
                    </a:lnTo>
                    <a:lnTo>
                      <a:pt x="19" y="22"/>
                    </a:lnTo>
                    <a:lnTo>
                      <a:pt x="25" y="12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9F7F5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69" name="Freeform 49"/>
              <p:cNvSpPr>
                <a:spLocks/>
              </p:cNvSpPr>
              <p:nvPr/>
            </p:nvSpPr>
            <p:spPr bwMode="auto">
              <a:xfrm flipH="1">
                <a:off x="2923" y="2204"/>
                <a:ext cx="130" cy="130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33" y="49"/>
                  </a:cxn>
                  <a:cxn ang="0">
                    <a:pos x="24" y="37"/>
                  </a:cxn>
                  <a:cxn ang="0">
                    <a:pos x="31" y="40"/>
                  </a:cxn>
                  <a:cxn ang="0">
                    <a:pos x="20" y="29"/>
                  </a:cxn>
                  <a:cxn ang="0">
                    <a:pos x="30" y="32"/>
                  </a:cxn>
                  <a:cxn ang="0">
                    <a:pos x="17" y="19"/>
                  </a:cxn>
                  <a:cxn ang="0">
                    <a:pos x="30" y="22"/>
                  </a:cxn>
                  <a:cxn ang="0">
                    <a:pos x="25" y="15"/>
                  </a:cxn>
                  <a:cxn ang="0">
                    <a:pos x="20" y="8"/>
                  </a:cxn>
                  <a:cxn ang="0">
                    <a:pos x="13" y="3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50">
                    <a:moveTo>
                      <a:pt x="25" y="49"/>
                    </a:moveTo>
                    <a:lnTo>
                      <a:pt x="33" y="49"/>
                    </a:lnTo>
                    <a:lnTo>
                      <a:pt x="24" y="37"/>
                    </a:lnTo>
                    <a:lnTo>
                      <a:pt x="31" y="40"/>
                    </a:lnTo>
                    <a:lnTo>
                      <a:pt x="20" y="29"/>
                    </a:lnTo>
                    <a:lnTo>
                      <a:pt x="30" y="32"/>
                    </a:lnTo>
                    <a:lnTo>
                      <a:pt x="17" y="19"/>
                    </a:lnTo>
                    <a:lnTo>
                      <a:pt x="30" y="22"/>
                    </a:lnTo>
                    <a:lnTo>
                      <a:pt x="25" y="15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70" name="Freeform 50"/>
              <p:cNvSpPr>
                <a:spLocks/>
              </p:cNvSpPr>
              <p:nvPr/>
            </p:nvSpPr>
            <p:spPr bwMode="auto">
              <a:xfrm flipH="1">
                <a:off x="3133" y="2180"/>
                <a:ext cx="549" cy="338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35" y="0"/>
                  </a:cxn>
                  <a:cxn ang="0">
                    <a:pos x="129" y="0"/>
                  </a:cxn>
                  <a:cxn ang="0">
                    <a:pos x="122" y="1"/>
                  </a:cxn>
                  <a:cxn ang="0">
                    <a:pos x="119" y="6"/>
                  </a:cxn>
                  <a:cxn ang="0">
                    <a:pos x="125" y="7"/>
                  </a:cxn>
                  <a:cxn ang="0">
                    <a:pos x="132" y="14"/>
                  </a:cxn>
                  <a:cxn ang="0">
                    <a:pos x="118" y="9"/>
                  </a:cxn>
                  <a:cxn ang="0">
                    <a:pos x="108" y="7"/>
                  </a:cxn>
                  <a:cxn ang="0">
                    <a:pos x="116" y="14"/>
                  </a:cxn>
                  <a:cxn ang="0">
                    <a:pos x="104" y="11"/>
                  </a:cxn>
                  <a:cxn ang="0">
                    <a:pos x="97" y="11"/>
                  </a:cxn>
                  <a:cxn ang="0">
                    <a:pos x="105" y="16"/>
                  </a:cxn>
                  <a:cxn ang="0">
                    <a:pos x="108" y="20"/>
                  </a:cxn>
                  <a:cxn ang="0">
                    <a:pos x="93" y="17"/>
                  </a:cxn>
                  <a:cxn ang="0">
                    <a:pos x="88" y="17"/>
                  </a:cxn>
                  <a:cxn ang="0">
                    <a:pos x="95" y="23"/>
                  </a:cxn>
                  <a:cxn ang="0">
                    <a:pos x="96" y="26"/>
                  </a:cxn>
                  <a:cxn ang="0">
                    <a:pos x="79" y="24"/>
                  </a:cxn>
                  <a:cxn ang="0">
                    <a:pos x="83" y="30"/>
                  </a:cxn>
                  <a:cxn ang="0">
                    <a:pos x="69" y="33"/>
                  </a:cxn>
                  <a:cxn ang="0">
                    <a:pos x="63" y="38"/>
                  </a:cxn>
                  <a:cxn ang="0">
                    <a:pos x="73" y="38"/>
                  </a:cxn>
                  <a:cxn ang="0">
                    <a:pos x="60" y="45"/>
                  </a:cxn>
                  <a:cxn ang="0">
                    <a:pos x="54" y="52"/>
                  </a:cxn>
                  <a:cxn ang="0">
                    <a:pos x="62" y="51"/>
                  </a:cxn>
                  <a:cxn ang="0">
                    <a:pos x="67" y="50"/>
                  </a:cxn>
                  <a:cxn ang="0">
                    <a:pos x="52" y="62"/>
                  </a:cxn>
                  <a:cxn ang="0">
                    <a:pos x="45" y="68"/>
                  </a:cxn>
                  <a:cxn ang="0">
                    <a:pos x="56" y="65"/>
                  </a:cxn>
                  <a:cxn ang="0">
                    <a:pos x="59" y="66"/>
                  </a:cxn>
                  <a:cxn ang="0">
                    <a:pos x="63" y="66"/>
                  </a:cxn>
                  <a:cxn ang="0">
                    <a:pos x="41" y="75"/>
                  </a:cxn>
                  <a:cxn ang="0">
                    <a:pos x="36" y="79"/>
                  </a:cxn>
                  <a:cxn ang="0">
                    <a:pos x="47" y="78"/>
                  </a:cxn>
                  <a:cxn ang="0">
                    <a:pos x="55" y="79"/>
                  </a:cxn>
                  <a:cxn ang="0">
                    <a:pos x="59" y="82"/>
                  </a:cxn>
                  <a:cxn ang="0">
                    <a:pos x="41" y="85"/>
                  </a:cxn>
                  <a:cxn ang="0">
                    <a:pos x="34" y="87"/>
                  </a:cxn>
                  <a:cxn ang="0">
                    <a:pos x="28" y="90"/>
                  </a:cxn>
                  <a:cxn ang="0">
                    <a:pos x="35" y="95"/>
                  </a:cxn>
                  <a:cxn ang="0">
                    <a:pos x="38" y="98"/>
                  </a:cxn>
                  <a:cxn ang="0">
                    <a:pos x="22" y="100"/>
                  </a:cxn>
                  <a:cxn ang="0">
                    <a:pos x="18" y="103"/>
                  </a:cxn>
                  <a:cxn ang="0">
                    <a:pos x="23" y="105"/>
                  </a:cxn>
                  <a:cxn ang="0">
                    <a:pos x="23" y="107"/>
                  </a:cxn>
                  <a:cxn ang="0">
                    <a:pos x="15" y="112"/>
                  </a:cxn>
                  <a:cxn ang="0">
                    <a:pos x="7" y="114"/>
                  </a:cxn>
                  <a:cxn ang="0">
                    <a:pos x="12" y="117"/>
                  </a:cxn>
                  <a:cxn ang="0">
                    <a:pos x="1" y="126"/>
                  </a:cxn>
                  <a:cxn ang="0">
                    <a:pos x="0" y="129"/>
                  </a:cxn>
                </a:cxnLst>
                <a:rect l="0" t="0" r="r" b="b"/>
                <a:pathLst>
                  <a:path w="144" h="130">
                    <a:moveTo>
                      <a:pt x="143" y="4"/>
                    </a:moveTo>
                    <a:lnTo>
                      <a:pt x="135" y="0"/>
                    </a:lnTo>
                    <a:lnTo>
                      <a:pt x="129" y="0"/>
                    </a:lnTo>
                    <a:lnTo>
                      <a:pt x="122" y="1"/>
                    </a:lnTo>
                    <a:lnTo>
                      <a:pt x="119" y="6"/>
                    </a:lnTo>
                    <a:lnTo>
                      <a:pt x="125" y="7"/>
                    </a:lnTo>
                    <a:lnTo>
                      <a:pt x="132" y="14"/>
                    </a:lnTo>
                    <a:lnTo>
                      <a:pt x="118" y="9"/>
                    </a:lnTo>
                    <a:lnTo>
                      <a:pt x="108" y="7"/>
                    </a:lnTo>
                    <a:lnTo>
                      <a:pt x="116" y="14"/>
                    </a:lnTo>
                    <a:lnTo>
                      <a:pt x="104" y="11"/>
                    </a:lnTo>
                    <a:lnTo>
                      <a:pt x="97" y="11"/>
                    </a:lnTo>
                    <a:lnTo>
                      <a:pt x="105" y="16"/>
                    </a:lnTo>
                    <a:lnTo>
                      <a:pt x="108" y="20"/>
                    </a:lnTo>
                    <a:lnTo>
                      <a:pt x="93" y="17"/>
                    </a:lnTo>
                    <a:lnTo>
                      <a:pt x="88" y="17"/>
                    </a:lnTo>
                    <a:lnTo>
                      <a:pt x="95" y="23"/>
                    </a:lnTo>
                    <a:lnTo>
                      <a:pt x="96" y="26"/>
                    </a:lnTo>
                    <a:lnTo>
                      <a:pt x="79" y="24"/>
                    </a:lnTo>
                    <a:lnTo>
                      <a:pt x="83" y="30"/>
                    </a:lnTo>
                    <a:lnTo>
                      <a:pt x="69" y="33"/>
                    </a:lnTo>
                    <a:lnTo>
                      <a:pt x="63" y="38"/>
                    </a:lnTo>
                    <a:lnTo>
                      <a:pt x="73" y="38"/>
                    </a:lnTo>
                    <a:lnTo>
                      <a:pt x="60" y="45"/>
                    </a:lnTo>
                    <a:lnTo>
                      <a:pt x="54" y="52"/>
                    </a:lnTo>
                    <a:lnTo>
                      <a:pt x="62" y="51"/>
                    </a:lnTo>
                    <a:lnTo>
                      <a:pt x="67" y="50"/>
                    </a:lnTo>
                    <a:lnTo>
                      <a:pt x="52" y="62"/>
                    </a:lnTo>
                    <a:lnTo>
                      <a:pt x="45" y="68"/>
                    </a:lnTo>
                    <a:lnTo>
                      <a:pt x="56" y="65"/>
                    </a:lnTo>
                    <a:lnTo>
                      <a:pt x="59" y="66"/>
                    </a:lnTo>
                    <a:lnTo>
                      <a:pt x="63" y="66"/>
                    </a:lnTo>
                    <a:lnTo>
                      <a:pt x="41" y="75"/>
                    </a:lnTo>
                    <a:lnTo>
                      <a:pt x="36" y="79"/>
                    </a:lnTo>
                    <a:lnTo>
                      <a:pt x="47" y="78"/>
                    </a:lnTo>
                    <a:lnTo>
                      <a:pt x="55" y="79"/>
                    </a:lnTo>
                    <a:lnTo>
                      <a:pt x="59" y="82"/>
                    </a:lnTo>
                    <a:lnTo>
                      <a:pt x="41" y="85"/>
                    </a:lnTo>
                    <a:lnTo>
                      <a:pt x="34" y="87"/>
                    </a:lnTo>
                    <a:lnTo>
                      <a:pt x="28" y="90"/>
                    </a:lnTo>
                    <a:lnTo>
                      <a:pt x="35" y="95"/>
                    </a:lnTo>
                    <a:lnTo>
                      <a:pt x="38" y="98"/>
                    </a:lnTo>
                    <a:lnTo>
                      <a:pt x="22" y="100"/>
                    </a:lnTo>
                    <a:lnTo>
                      <a:pt x="18" y="103"/>
                    </a:lnTo>
                    <a:lnTo>
                      <a:pt x="23" y="105"/>
                    </a:lnTo>
                    <a:lnTo>
                      <a:pt x="23" y="107"/>
                    </a:lnTo>
                    <a:lnTo>
                      <a:pt x="15" y="112"/>
                    </a:lnTo>
                    <a:lnTo>
                      <a:pt x="7" y="114"/>
                    </a:lnTo>
                    <a:lnTo>
                      <a:pt x="12" y="117"/>
                    </a:lnTo>
                    <a:lnTo>
                      <a:pt x="1" y="126"/>
                    </a:lnTo>
                    <a:lnTo>
                      <a:pt x="0" y="129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465971" name="Group 51"/>
              <p:cNvGrpSpPr>
                <a:grpSpLocks/>
              </p:cNvGrpSpPr>
              <p:nvPr/>
            </p:nvGrpSpPr>
            <p:grpSpPr bwMode="auto">
              <a:xfrm flipH="1">
                <a:off x="2980" y="2295"/>
                <a:ext cx="115" cy="135"/>
                <a:chOff x="651" y="3667"/>
                <a:chExt cx="30" cy="52"/>
              </a:xfrm>
            </p:grpSpPr>
            <p:sp>
              <p:nvSpPr>
                <p:cNvPr id="465972" name="Freeform 52"/>
                <p:cNvSpPr>
                  <a:spLocks/>
                </p:cNvSpPr>
                <p:nvPr/>
              </p:nvSpPr>
              <p:spPr bwMode="auto">
                <a:xfrm>
                  <a:off x="651" y="3667"/>
                  <a:ext cx="24" cy="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6" y="0"/>
                    </a:cxn>
                    <a:cxn ang="0">
                      <a:pos x="10" y="5"/>
                    </a:cxn>
                    <a:cxn ang="0">
                      <a:pos x="14" y="11"/>
                    </a:cxn>
                    <a:cxn ang="0">
                      <a:pos x="16" y="15"/>
                    </a:cxn>
                    <a:cxn ang="0">
                      <a:pos x="20" y="31"/>
                    </a:cxn>
                    <a:cxn ang="0">
                      <a:pos x="22" y="41"/>
                    </a:cxn>
                    <a:cxn ang="0">
                      <a:pos x="23" y="47"/>
                    </a:cxn>
                    <a:cxn ang="0">
                      <a:pos x="21" y="50"/>
                    </a:cxn>
                    <a:cxn ang="0">
                      <a:pos x="16" y="50"/>
                    </a:cxn>
                    <a:cxn ang="0">
                      <a:pos x="7" y="49"/>
                    </a:cxn>
                    <a:cxn ang="0">
                      <a:pos x="4" y="49"/>
                    </a:cxn>
                    <a:cxn ang="0">
                      <a:pos x="3" y="42"/>
                    </a:cxn>
                    <a:cxn ang="0">
                      <a:pos x="3" y="35"/>
                    </a:cxn>
                    <a:cxn ang="0">
                      <a:pos x="4" y="25"/>
                    </a:cxn>
                    <a:cxn ang="0">
                      <a:pos x="3" y="16"/>
                    </a:cxn>
                    <a:cxn ang="0">
                      <a:pos x="1" y="9"/>
                    </a:cxn>
                    <a:cxn ang="0">
                      <a:pos x="0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4" h="51">
                      <a:moveTo>
                        <a:pt x="1" y="0"/>
                      </a:move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4" y="11"/>
                      </a:lnTo>
                      <a:lnTo>
                        <a:pt x="16" y="15"/>
                      </a:lnTo>
                      <a:lnTo>
                        <a:pt x="20" y="31"/>
                      </a:lnTo>
                      <a:lnTo>
                        <a:pt x="22" y="41"/>
                      </a:lnTo>
                      <a:lnTo>
                        <a:pt x="23" y="47"/>
                      </a:lnTo>
                      <a:lnTo>
                        <a:pt x="21" y="50"/>
                      </a:lnTo>
                      <a:lnTo>
                        <a:pt x="16" y="50"/>
                      </a:lnTo>
                      <a:lnTo>
                        <a:pt x="7" y="49"/>
                      </a:lnTo>
                      <a:lnTo>
                        <a:pt x="4" y="49"/>
                      </a:lnTo>
                      <a:lnTo>
                        <a:pt x="3" y="42"/>
                      </a:lnTo>
                      <a:lnTo>
                        <a:pt x="3" y="35"/>
                      </a:lnTo>
                      <a:lnTo>
                        <a:pt x="4" y="25"/>
                      </a:lnTo>
                      <a:lnTo>
                        <a:pt x="3" y="16"/>
                      </a:lnTo>
                      <a:lnTo>
                        <a:pt x="1" y="9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FFFFF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465973" name="Group 53"/>
                <p:cNvGrpSpPr>
                  <a:grpSpLocks/>
                </p:cNvGrpSpPr>
                <p:nvPr/>
              </p:nvGrpSpPr>
              <p:grpSpPr bwMode="auto">
                <a:xfrm>
                  <a:off x="659" y="3697"/>
                  <a:ext cx="22" cy="22"/>
                  <a:chOff x="659" y="3697"/>
                  <a:chExt cx="22" cy="22"/>
                </a:xfrm>
              </p:grpSpPr>
              <p:sp>
                <p:nvSpPr>
                  <p:cNvPr id="46597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659" y="3697"/>
                    <a:ext cx="16" cy="2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46597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665" y="3703"/>
                    <a:ext cx="16" cy="1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465976" name="Freeform 56"/>
              <p:cNvSpPr>
                <a:spLocks/>
              </p:cNvSpPr>
              <p:nvPr/>
            </p:nvSpPr>
            <p:spPr bwMode="auto">
              <a:xfrm flipH="1">
                <a:off x="3487" y="2578"/>
                <a:ext cx="88" cy="26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12"/>
                  </a:cxn>
                  <a:cxn ang="0">
                    <a:pos x="15" y="25"/>
                  </a:cxn>
                  <a:cxn ang="0">
                    <a:pos x="19" y="43"/>
                  </a:cxn>
                  <a:cxn ang="0">
                    <a:pos x="21" y="60"/>
                  </a:cxn>
                  <a:cxn ang="0">
                    <a:pos x="22" y="72"/>
                  </a:cxn>
                  <a:cxn ang="0">
                    <a:pos x="22" y="86"/>
                  </a:cxn>
                  <a:cxn ang="0">
                    <a:pos x="20" y="96"/>
                  </a:cxn>
                  <a:cxn ang="0">
                    <a:pos x="19" y="101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6" y="83"/>
                  </a:cxn>
                  <a:cxn ang="0">
                    <a:pos x="15" y="67"/>
                  </a:cxn>
                  <a:cxn ang="0">
                    <a:pos x="13" y="50"/>
                  </a:cxn>
                  <a:cxn ang="0">
                    <a:pos x="11" y="36"/>
                  </a:cxn>
                  <a:cxn ang="0">
                    <a:pos x="8" y="25"/>
                  </a:cxn>
                  <a:cxn ang="0">
                    <a:pos x="4" y="14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23" h="102">
                    <a:moveTo>
                      <a:pt x="3" y="0"/>
                    </a:moveTo>
                    <a:lnTo>
                      <a:pt x="10" y="12"/>
                    </a:lnTo>
                    <a:lnTo>
                      <a:pt x="15" y="25"/>
                    </a:lnTo>
                    <a:lnTo>
                      <a:pt x="19" y="43"/>
                    </a:lnTo>
                    <a:lnTo>
                      <a:pt x="21" y="60"/>
                    </a:lnTo>
                    <a:lnTo>
                      <a:pt x="22" y="72"/>
                    </a:lnTo>
                    <a:lnTo>
                      <a:pt x="22" y="86"/>
                    </a:lnTo>
                    <a:lnTo>
                      <a:pt x="20" y="96"/>
                    </a:lnTo>
                    <a:lnTo>
                      <a:pt x="19" y="101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6" y="83"/>
                    </a:lnTo>
                    <a:lnTo>
                      <a:pt x="15" y="67"/>
                    </a:lnTo>
                    <a:lnTo>
                      <a:pt x="13" y="50"/>
                    </a:lnTo>
                    <a:lnTo>
                      <a:pt x="11" y="36"/>
                    </a:lnTo>
                    <a:lnTo>
                      <a:pt x="8" y="25"/>
                    </a:lnTo>
                    <a:lnTo>
                      <a:pt x="4" y="14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3F1F00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65977" name="Freeform 57"/>
              <p:cNvSpPr>
                <a:spLocks/>
              </p:cNvSpPr>
              <p:nvPr/>
            </p:nvSpPr>
            <p:spPr bwMode="auto">
              <a:xfrm flipH="1">
                <a:off x="3064" y="2341"/>
                <a:ext cx="145" cy="237"/>
              </a:xfrm>
              <a:custGeom>
                <a:avLst/>
                <a:gdLst/>
                <a:ahLst/>
                <a:cxnLst>
                  <a:cxn ang="0">
                    <a:pos x="37" y="82"/>
                  </a:cxn>
                  <a:cxn ang="0">
                    <a:pos x="28" y="90"/>
                  </a:cxn>
                  <a:cxn ang="0">
                    <a:pos x="27" y="78"/>
                  </a:cxn>
                  <a:cxn ang="0">
                    <a:pos x="21" y="84"/>
                  </a:cxn>
                  <a:cxn ang="0">
                    <a:pos x="23" y="71"/>
                  </a:cxn>
                  <a:cxn ang="0">
                    <a:pos x="17" y="78"/>
                  </a:cxn>
                  <a:cxn ang="0">
                    <a:pos x="16" y="64"/>
                  </a:cxn>
                  <a:cxn ang="0">
                    <a:pos x="9" y="69"/>
                  </a:cxn>
                  <a:cxn ang="0">
                    <a:pos x="13" y="58"/>
                  </a:cxn>
                  <a:cxn ang="0">
                    <a:pos x="5" y="62"/>
                  </a:cxn>
                  <a:cxn ang="0">
                    <a:pos x="7" y="53"/>
                  </a:cxn>
                  <a:cxn ang="0">
                    <a:pos x="0" y="55"/>
                  </a:cxn>
                  <a:cxn ang="0">
                    <a:pos x="5" y="41"/>
                  </a:cxn>
                  <a:cxn ang="0">
                    <a:pos x="0" y="42"/>
                  </a:cxn>
                  <a:cxn ang="0">
                    <a:pos x="9" y="30"/>
                  </a:cxn>
                  <a:cxn ang="0">
                    <a:pos x="3" y="28"/>
                  </a:cxn>
                  <a:cxn ang="0">
                    <a:pos x="9" y="8"/>
                  </a:cxn>
                  <a:cxn ang="0">
                    <a:pos x="9" y="0"/>
                  </a:cxn>
                  <a:cxn ang="0">
                    <a:pos x="0" y="18"/>
                  </a:cxn>
                  <a:cxn ang="0">
                    <a:pos x="2" y="0"/>
                  </a:cxn>
                </a:cxnLst>
                <a:rect l="0" t="0" r="r" b="b"/>
                <a:pathLst>
                  <a:path w="38" h="91">
                    <a:moveTo>
                      <a:pt x="37" y="82"/>
                    </a:moveTo>
                    <a:lnTo>
                      <a:pt x="28" y="90"/>
                    </a:lnTo>
                    <a:lnTo>
                      <a:pt x="27" y="78"/>
                    </a:lnTo>
                    <a:lnTo>
                      <a:pt x="21" y="84"/>
                    </a:lnTo>
                    <a:lnTo>
                      <a:pt x="23" y="71"/>
                    </a:lnTo>
                    <a:lnTo>
                      <a:pt x="17" y="78"/>
                    </a:lnTo>
                    <a:lnTo>
                      <a:pt x="16" y="64"/>
                    </a:lnTo>
                    <a:lnTo>
                      <a:pt x="9" y="69"/>
                    </a:lnTo>
                    <a:lnTo>
                      <a:pt x="13" y="58"/>
                    </a:lnTo>
                    <a:lnTo>
                      <a:pt x="5" y="62"/>
                    </a:lnTo>
                    <a:lnTo>
                      <a:pt x="7" y="53"/>
                    </a:lnTo>
                    <a:lnTo>
                      <a:pt x="0" y="55"/>
                    </a:lnTo>
                    <a:lnTo>
                      <a:pt x="5" y="41"/>
                    </a:lnTo>
                    <a:lnTo>
                      <a:pt x="0" y="42"/>
                    </a:lnTo>
                    <a:lnTo>
                      <a:pt x="9" y="30"/>
                    </a:lnTo>
                    <a:lnTo>
                      <a:pt x="3" y="28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0" y="18"/>
                    </a:lnTo>
                    <a:lnTo>
                      <a:pt x="2" y="0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465978" name="Rectangle 58"/>
          <p:cNvSpPr>
            <a:spLocks noChangeArrowheads="1"/>
          </p:cNvSpPr>
          <p:nvPr/>
        </p:nvSpPr>
        <p:spPr bwMode="auto">
          <a:xfrm>
            <a:off x="2987675" y="624046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Figura 1-8 (Franceschi)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4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4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2" grpId="0"/>
      <p:bldP spid="465923" grpId="0"/>
      <p:bldP spid="465924" grpId="0" animBg="1"/>
      <p:bldP spid="465925" grpId="0"/>
      <p:bldP spid="46592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ESTRATEGIA CHIVA</a:t>
            </a:r>
            <a:b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_tradnl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Principios básicos</a:t>
            </a:r>
            <a:endParaRPr lang="es-E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56388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s-ES_tradnl" sz="2400">
                <a:latin typeface="Arial" charset="0"/>
              </a:rPr>
              <a:t>Fragmentación de la columna de presión.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s-ES_tradnl" sz="2400">
              <a:latin typeface="Arial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s-ES_tradnl" sz="2400">
                <a:latin typeface="Arial" charset="0"/>
              </a:rPr>
              <a:t>Desconexión de los shunts veno-venosos.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s-ES_tradnl" sz="2400">
              <a:latin typeface="Arial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s-ES_tradnl" sz="2400">
                <a:latin typeface="Arial" charset="0"/>
              </a:rPr>
              <a:t>Preservación de las perforantes de reentrada.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s-ES_tradnl" sz="2400">
              <a:latin typeface="Arial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s-ES_tradnl" sz="2400" b="1">
                <a:solidFill>
                  <a:srgbClr val="FF3300"/>
                </a:solidFill>
                <a:latin typeface="Arial" charset="0"/>
              </a:rPr>
              <a:t>Supresión de los R3 ó R4 no drenados.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s-ES_tradnl" sz="24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8534400" y="480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R3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030" name="Arc 6"/>
          <p:cNvSpPr>
            <a:spLocks/>
          </p:cNvSpPr>
          <p:nvPr/>
        </p:nvSpPr>
        <p:spPr bwMode="auto">
          <a:xfrm>
            <a:off x="5937250" y="4051300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31" name="Line 7"/>
          <p:cNvSpPr>
            <a:spLocks noChangeShapeType="1"/>
          </p:cNvSpPr>
          <p:nvPr/>
        </p:nvSpPr>
        <p:spPr bwMode="auto">
          <a:xfrm>
            <a:off x="5943600" y="45720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32" name="Line 8"/>
          <p:cNvSpPr>
            <a:spLocks noChangeShapeType="1"/>
          </p:cNvSpPr>
          <p:nvPr/>
        </p:nvSpPr>
        <p:spPr bwMode="auto">
          <a:xfrm>
            <a:off x="7315200" y="2895600"/>
            <a:ext cx="1588" cy="345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33" name="Arc 9"/>
          <p:cNvSpPr>
            <a:spLocks/>
          </p:cNvSpPr>
          <p:nvPr/>
        </p:nvSpPr>
        <p:spPr bwMode="auto">
          <a:xfrm>
            <a:off x="6629400" y="2376488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34" name="Oval 10"/>
          <p:cNvSpPr>
            <a:spLocks noChangeArrowheads="1"/>
          </p:cNvSpPr>
          <p:nvPr/>
        </p:nvSpPr>
        <p:spPr bwMode="auto">
          <a:xfrm>
            <a:off x="7239000" y="5467350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35" name="Line 11"/>
          <p:cNvSpPr>
            <a:spLocks noChangeShapeType="1"/>
          </p:cNvSpPr>
          <p:nvPr/>
        </p:nvSpPr>
        <p:spPr bwMode="auto">
          <a:xfrm>
            <a:off x="7315200" y="4495800"/>
            <a:ext cx="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36" name="Line 12"/>
          <p:cNvSpPr>
            <a:spLocks noChangeShapeType="1"/>
          </p:cNvSpPr>
          <p:nvPr/>
        </p:nvSpPr>
        <p:spPr bwMode="auto">
          <a:xfrm>
            <a:off x="6934200" y="21336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37" name="Line 13"/>
          <p:cNvSpPr>
            <a:spLocks noChangeShapeType="1"/>
          </p:cNvSpPr>
          <p:nvPr/>
        </p:nvSpPr>
        <p:spPr bwMode="auto">
          <a:xfrm>
            <a:off x="7162800" y="2971800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38" name="Line 14"/>
          <p:cNvSpPr>
            <a:spLocks noChangeShapeType="1"/>
          </p:cNvSpPr>
          <p:nvPr/>
        </p:nvSpPr>
        <p:spPr bwMode="auto">
          <a:xfrm>
            <a:off x="7162800" y="4724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39" name="Line 15"/>
          <p:cNvSpPr>
            <a:spLocks noChangeShapeType="1"/>
          </p:cNvSpPr>
          <p:nvPr/>
        </p:nvSpPr>
        <p:spPr bwMode="auto">
          <a:xfrm flipV="1">
            <a:off x="6172200" y="4800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40" name="Freeform 16"/>
          <p:cNvSpPr>
            <a:spLocks/>
          </p:cNvSpPr>
          <p:nvPr/>
        </p:nvSpPr>
        <p:spPr bwMode="auto">
          <a:xfrm>
            <a:off x="7315200" y="4419600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41" name="Oval 17"/>
          <p:cNvSpPr>
            <a:spLocks noChangeArrowheads="1"/>
          </p:cNvSpPr>
          <p:nvPr/>
        </p:nvSpPr>
        <p:spPr bwMode="auto">
          <a:xfrm>
            <a:off x="8763000" y="598646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42" name="Line 18"/>
          <p:cNvSpPr>
            <a:spLocks noChangeShapeType="1"/>
          </p:cNvSpPr>
          <p:nvPr/>
        </p:nvSpPr>
        <p:spPr bwMode="auto">
          <a:xfrm>
            <a:off x="7315200" y="2895600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43" name="Line 19"/>
          <p:cNvSpPr>
            <a:spLocks noChangeShapeType="1"/>
          </p:cNvSpPr>
          <p:nvPr/>
        </p:nvSpPr>
        <p:spPr bwMode="auto">
          <a:xfrm>
            <a:off x="7848600" y="4343400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45" name="Line 21"/>
          <p:cNvSpPr>
            <a:spLocks noChangeShapeType="1"/>
          </p:cNvSpPr>
          <p:nvPr/>
        </p:nvSpPr>
        <p:spPr bwMode="auto">
          <a:xfrm>
            <a:off x="7162800" y="5867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46" name="Text Box 22"/>
          <p:cNvSpPr txBox="1">
            <a:spLocks noChangeArrowheads="1"/>
          </p:cNvSpPr>
          <p:nvPr/>
        </p:nvSpPr>
        <p:spPr bwMode="auto">
          <a:xfrm>
            <a:off x="5715000" y="243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_tradnl" sz="2400">
              <a:solidFill>
                <a:schemeClr val="tx1"/>
              </a:solidFill>
            </a:endParaRPr>
          </a:p>
        </p:txBody>
      </p:sp>
      <p:sp>
        <p:nvSpPr>
          <p:cNvPr id="513047" name="Text Box 23"/>
          <p:cNvSpPr txBox="1">
            <a:spLocks noChangeArrowheads="1"/>
          </p:cNvSpPr>
          <p:nvPr/>
        </p:nvSpPr>
        <p:spPr bwMode="auto">
          <a:xfrm>
            <a:off x="5791200" y="2590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R1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049" name="Text Box 25"/>
          <p:cNvSpPr txBox="1">
            <a:spLocks noChangeArrowheads="1"/>
          </p:cNvSpPr>
          <p:nvPr/>
        </p:nvSpPr>
        <p:spPr bwMode="auto">
          <a:xfrm>
            <a:off x="7467600" y="2209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R2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050" name="Text Box 26"/>
          <p:cNvSpPr txBox="1">
            <a:spLocks noChangeArrowheads="1"/>
          </p:cNvSpPr>
          <p:nvPr/>
        </p:nvSpPr>
        <p:spPr bwMode="auto">
          <a:xfrm>
            <a:off x="81534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_tradnl" sz="2400">
                <a:solidFill>
                  <a:schemeClr val="tx1"/>
                </a:solidFill>
                <a:latin typeface="Arial" charset="0"/>
              </a:rPr>
              <a:t>R4</a:t>
            </a:r>
            <a:endParaRPr lang="es-E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051" name="Line 27"/>
          <p:cNvSpPr>
            <a:spLocks noChangeShapeType="1"/>
          </p:cNvSpPr>
          <p:nvPr/>
        </p:nvSpPr>
        <p:spPr bwMode="auto">
          <a:xfrm>
            <a:off x="7143750" y="5661025"/>
            <a:ext cx="381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52" name="Line 28"/>
          <p:cNvSpPr>
            <a:spLocks noChangeShapeType="1"/>
          </p:cNvSpPr>
          <p:nvPr/>
        </p:nvSpPr>
        <p:spPr bwMode="auto">
          <a:xfrm>
            <a:off x="6732588" y="22098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53" name="Line 29"/>
          <p:cNvSpPr>
            <a:spLocks noChangeShapeType="1"/>
          </p:cNvSpPr>
          <p:nvPr/>
        </p:nvSpPr>
        <p:spPr bwMode="auto">
          <a:xfrm>
            <a:off x="7380288" y="3141663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54" name="Line 30"/>
          <p:cNvSpPr>
            <a:spLocks noChangeShapeType="1"/>
          </p:cNvSpPr>
          <p:nvPr/>
        </p:nvSpPr>
        <p:spPr bwMode="auto">
          <a:xfrm>
            <a:off x="7380288" y="38100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55" name="Line 31"/>
          <p:cNvSpPr>
            <a:spLocks noChangeShapeType="1"/>
          </p:cNvSpPr>
          <p:nvPr/>
        </p:nvSpPr>
        <p:spPr bwMode="auto">
          <a:xfrm>
            <a:off x="7380288" y="42926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56" name="Line 32"/>
          <p:cNvSpPr>
            <a:spLocks noChangeShapeType="1"/>
          </p:cNvSpPr>
          <p:nvPr/>
        </p:nvSpPr>
        <p:spPr bwMode="auto">
          <a:xfrm>
            <a:off x="6934200" y="55626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58" name="Line 34"/>
          <p:cNvSpPr>
            <a:spLocks noChangeShapeType="1"/>
          </p:cNvSpPr>
          <p:nvPr/>
        </p:nvSpPr>
        <p:spPr bwMode="auto">
          <a:xfrm flipV="1">
            <a:off x="6629400" y="182880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3059" name="Arc 35"/>
          <p:cNvSpPr>
            <a:spLocks/>
          </p:cNvSpPr>
          <p:nvPr/>
        </p:nvSpPr>
        <p:spPr bwMode="auto">
          <a:xfrm>
            <a:off x="6096000" y="2657475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60" name="Rectangle 36"/>
          <p:cNvSpPr>
            <a:spLocks noChangeArrowheads="1"/>
          </p:cNvSpPr>
          <p:nvPr/>
        </p:nvSpPr>
        <p:spPr bwMode="auto">
          <a:xfrm>
            <a:off x="3943350" y="6348413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Text Box 2"/>
          <p:cNvSpPr txBox="1">
            <a:spLocks noChangeArrowheads="1"/>
          </p:cNvSpPr>
          <p:nvPr/>
        </p:nvSpPr>
        <p:spPr bwMode="auto">
          <a:xfrm>
            <a:off x="1447800" y="188913"/>
            <a:ext cx="6172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1:</a:t>
            </a:r>
            <a:endParaRPr lang="es-ES_tradnl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SHUNT TIPO 1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4051" name="Line 3"/>
          <p:cNvSpPr>
            <a:spLocks noChangeShapeType="1"/>
          </p:cNvSpPr>
          <p:nvPr/>
        </p:nvSpPr>
        <p:spPr bwMode="auto">
          <a:xfrm>
            <a:off x="3673475" y="4325938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52" name="Line 4"/>
          <p:cNvSpPr>
            <a:spLocks noChangeShapeType="1"/>
          </p:cNvSpPr>
          <p:nvPr/>
        </p:nvSpPr>
        <p:spPr bwMode="auto">
          <a:xfrm flipV="1">
            <a:off x="4416425" y="1557338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53" name="Arc 5"/>
          <p:cNvSpPr>
            <a:spLocks/>
          </p:cNvSpPr>
          <p:nvPr/>
        </p:nvSpPr>
        <p:spPr bwMode="auto">
          <a:xfrm>
            <a:off x="3673475" y="376713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54" name="Arc 6"/>
          <p:cNvSpPr>
            <a:spLocks/>
          </p:cNvSpPr>
          <p:nvPr/>
        </p:nvSpPr>
        <p:spPr bwMode="auto">
          <a:xfrm>
            <a:off x="4410075" y="2052638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55" name="Line 7"/>
          <p:cNvSpPr>
            <a:spLocks noChangeShapeType="1"/>
          </p:cNvSpPr>
          <p:nvPr/>
        </p:nvSpPr>
        <p:spPr bwMode="auto">
          <a:xfrm>
            <a:off x="5146675" y="2611438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56" name="Arc 8"/>
          <p:cNvSpPr>
            <a:spLocks/>
          </p:cNvSpPr>
          <p:nvPr/>
        </p:nvSpPr>
        <p:spPr bwMode="auto">
          <a:xfrm>
            <a:off x="3952875" y="229393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57" name="Arc 9"/>
          <p:cNvSpPr>
            <a:spLocks/>
          </p:cNvSpPr>
          <p:nvPr/>
        </p:nvSpPr>
        <p:spPr bwMode="auto">
          <a:xfrm>
            <a:off x="4435475" y="2052638"/>
            <a:ext cx="742950" cy="622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58" name="Line 10"/>
          <p:cNvSpPr>
            <a:spLocks noChangeShapeType="1"/>
          </p:cNvSpPr>
          <p:nvPr/>
        </p:nvSpPr>
        <p:spPr bwMode="auto">
          <a:xfrm>
            <a:off x="5178425" y="2624138"/>
            <a:ext cx="0" cy="24384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59" name="Oval 11"/>
          <p:cNvSpPr>
            <a:spLocks noChangeArrowheads="1"/>
          </p:cNvSpPr>
          <p:nvPr/>
        </p:nvSpPr>
        <p:spPr bwMode="auto">
          <a:xfrm>
            <a:off x="5089525" y="4294188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60" name="Line 12"/>
          <p:cNvSpPr>
            <a:spLocks noChangeShapeType="1"/>
          </p:cNvSpPr>
          <p:nvPr/>
        </p:nvSpPr>
        <p:spPr bwMode="auto">
          <a:xfrm>
            <a:off x="4721225" y="1938338"/>
            <a:ext cx="6096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61" name="Line 13"/>
          <p:cNvSpPr>
            <a:spLocks noChangeShapeType="1"/>
          </p:cNvSpPr>
          <p:nvPr/>
        </p:nvSpPr>
        <p:spPr bwMode="auto">
          <a:xfrm>
            <a:off x="5330825" y="2624138"/>
            <a:ext cx="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62" name="Line 14"/>
          <p:cNvSpPr>
            <a:spLocks noChangeShapeType="1"/>
          </p:cNvSpPr>
          <p:nvPr/>
        </p:nvSpPr>
        <p:spPr bwMode="auto">
          <a:xfrm flipV="1">
            <a:off x="4797425" y="4529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63" name="Line 15"/>
          <p:cNvSpPr>
            <a:spLocks noChangeShapeType="1"/>
          </p:cNvSpPr>
          <p:nvPr/>
        </p:nvSpPr>
        <p:spPr bwMode="auto">
          <a:xfrm flipV="1">
            <a:off x="3883025" y="45291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64" name="Oval 16"/>
          <p:cNvSpPr>
            <a:spLocks noChangeArrowheads="1"/>
          </p:cNvSpPr>
          <p:nvPr/>
        </p:nvSpPr>
        <p:spPr bwMode="auto">
          <a:xfrm>
            <a:off x="5089525" y="5062538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065" name="Line 17"/>
          <p:cNvSpPr>
            <a:spLocks noChangeShapeType="1"/>
          </p:cNvSpPr>
          <p:nvPr/>
        </p:nvSpPr>
        <p:spPr bwMode="auto">
          <a:xfrm>
            <a:off x="5407025" y="4529138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66" name="Text Box 18"/>
          <p:cNvSpPr txBox="1">
            <a:spLocks noChangeArrowheads="1"/>
          </p:cNvSpPr>
          <p:nvPr/>
        </p:nvSpPr>
        <p:spPr bwMode="auto">
          <a:xfrm>
            <a:off x="3425825" y="2319338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_tradnl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4067" name="Text Box 19"/>
          <p:cNvSpPr txBox="1">
            <a:spLocks noChangeArrowheads="1"/>
          </p:cNvSpPr>
          <p:nvPr/>
        </p:nvSpPr>
        <p:spPr bwMode="auto">
          <a:xfrm>
            <a:off x="3276600" y="257651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_tradnl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4068" name="Rectangle 20"/>
          <p:cNvSpPr>
            <a:spLocks noChangeArrowheads="1"/>
          </p:cNvSpPr>
          <p:nvPr/>
        </p:nvSpPr>
        <p:spPr bwMode="auto">
          <a:xfrm>
            <a:off x="3502025" y="20907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1"/>
                </a:solidFill>
                <a:latin typeface="Arial" charset="0"/>
              </a:rPr>
              <a:t>R 1</a:t>
            </a:r>
          </a:p>
        </p:txBody>
      </p:sp>
      <p:sp>
        <p:nvSpPr>
          <p:cNvPr id="514069" name="Rectangle 21"/>
          <p:cNvSpPr>
            <a:spLocks noChangeArrowheads="1"/>
          </p:cNvSpPr>
          <p:nvPr/>
        </p:nvSpPr>
        <p:spPr bwMode="auto">
          <a:xfrm>
            <a:off x="5400675" y="282257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1"/>
                </a:solidFill>
                <a:latin typeface="Arial" charset="0"/>
              </a:rPr>
              <a:t>R 2</a:t>
            </a:r>
          </a:p>
        </p:txBody>
      </p:sp>
      <p:sp>
        <p:nvSpPr>
          <p:cNvPr id="514073" name="Line 25"/>
          <p:cNvSpPr>
            <a:spLocks noChangeShapeType="1"/>
          </p:cNvSpPr>
          <p:nvPr/>
        </p:nvSpPr>
        <p:spPr bwMode="auto">
          <a:xfrm>
            <a:off x="4572000" y="1862138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74" name="Line 26"/>
          <p:cNvSpPr>
            <a:spLocks noChangeShapeType="1"/>
          </p:cNvSpPr>
          <p:nvPr/>
        </p:nvSpPr>
        <p:spPr bwMode="auto">
          <a:xfrm>
            <a:off x="5003800" y="45085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4075" name="Rectangle 27"/>
          <p:cNvSpPr>
            <a:spLocks noChangeArrowheads="1"/>
          </p:cNvSpPr>
          <p:nvPr/>
        </p:nvSpPr>
        <p:spPr bwMode="auto">
          <a:xfrm>
            <a:off x="3890963" y="6311900"/>
            <a:ext cx="129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1447800" y="44450"/>
            <a:ext cx="6172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</a:t>
            </a:r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 SHUNT TIPO 2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045" name="Arc 5"/>
          <p:cNvSpPr>
            <a:spLocks/>
          </p:cNvSpPr>
          <p:nvPr/>
        </p:nvSpPr>
        <p:spPr bwMode="auto">
          <a:xfrm>
            <a:off x="3740150" y="3532188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71046" name="Line 6"/>
          <p:cNvSpPr>
            <a:spLocks noChangeShapeType="1"/>
          </p:cNvSpPr>
          <p:nvPr/>
        </p:nvSpPr>
        <p:spPr bwMode="auto">
          <a:xfrm>
            <a:off x="3740150" y="4090988"/>
            <a:ext cx="1588" cy="177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71047" name="Arc 7"/>
          <p:cNvSpPr>
            <a:spLocks/>
          </p:cNvSpPr>
          <p:nvPr/>
        </p:nvSpPr>
        <p:spPr bwMode="auto">
          <a:xfrm>
            <a:off x="4476750" y="1817688"/>
            <a:ext cx="736600" cy="596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71048" name="Arc 8"/>
          <p:cNvSpPr>
            <a:spLocks/>
          </p:cNvSpPr>
          <p:nvPr/>
        </p:nvSpPr>
        <p:spPr bwMode="auto">
          <a:xfrm>
            <a:off x="4019550" y="20589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71049" name="Rectangle 9"/>
          <p:cNvSpPr>
            <a:spLocks noChangeArrowheads="1"/>
          </p:cNvSpPr>
          <p:nvPr/>
        </p:nvSpPr>
        <p:spPr bwMode="auto">
          <a:xfrm>
            <a:off x="4660900" y="27955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1"/>
                </a:solidFill>
                <a:latin typeface="Arial" charset="0"/>
              </a:rPr>
              <a:t>R 2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V="1">
            <a:off x="4483100" y="1322388"/>
            <a:ext cx="1588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1051" name="Rectangle 11"/>
          <p:cNvSpPr>
            <a:spLocks noChangeArrowheads="1"/>
          </p:cNvSpPr>
          <p:nvPr/>
        </p:nvSpPr>
        <p:spPr bwMode="auto">
          <a:xfrm>
            <a:off x="3822700" y="16271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1"/>
                </a:solidFill>
                <a:latin typeface="Arial" charset="0"/>
              </a:rPr>
              <a:t>R 1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471052" name="Line 12"/>
          <p:cNvSpPr>
            <a:spLocks noChangeShapeType="1"/>
          </p:cNvSpPr>
          <p:nvPr/>
        </p:nvSpPr>
        <p:spPr bwMode="auto">
          <a:xfrm flipV="1">
            <a:off x="4940300" y="3379788"/>
            <a:ext cx="1588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V="1">
            <a:off x="3949700" y="4294188"/>
            <a:ext cx="158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1054" name="Line 14"/>
          <p:cNvSpPr>
            <a:spLocks noChangeShapeType="1"/>
          </p:cNvSpPr>
          <p:nvPr/>
        </p:nvSpPr>
        <p:spPr bwMode="auto">
          <a:xfrm>
            <a:off x="5213350" y="2376488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71055" name="Line 15"/>
          <p:cNvSpPr>
            <a:spLocks noChangeShapeType="1"/>
          </p:cNvSpPr>
          <p:nvPr/>
        </p:nvSpPr>
        <p:spPr bwMode="auto">
          <a:xfrm>
            <a:off x="5448300" y="3455988"/>
            <a:ext cx="685800" cy="914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1056" name="Rectangle 16"/>
          <p:cNvSpPr>
            <a:spLocks noChangeArrowheads="1"/>
          </p:cNvSpPr>
          <p:nvPr/>
        </p:nvSpPr>
        <p:spPr bwMode="auto">
          <a:xfrm>
            <a:off x="6007100" y="38369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800" b="1">
                <a:solidFill>
                  <a:schemeClr val="tx1"/>
                </a:solidFill>
                <a:latin typeface="Arial" charset="0"/>
              </a:rPr>
              <a:t>R 3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471057" name="Freeform 17"/>
          <p:cNvSpPr>
            <a:spLocks/>
          </p:cNvSpPr>
          <p:nvPr/>
        </p:nvSpPr>
        <p:spPr bwMode="auto">
          <a:xfrm>
            <a:off x="5219700" y="3684588"/>
            <a:ext cx="1001713" cy="1306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8" y="123"/>
              </a:cxn>
              <a:cxn ang="0">
                <a:pos x="206" y="165"/>
              </a:cxn>
              <a:cxn ang="0">
                <a:pos x="220" y="357"/>
              </a:cxn>
              <a:cxn ang="0">
                <a:pos x="480" y="480"/>
              </a:cxn>
              <a:cxn ang="0">
                <a:pos x="535" y="741"/>
              </a:cxn>
              <a:cxn ang="0">
                <a:pos x="631" y="823"/>
              </a:cxn>
            </a:cxnLst>
            <a:rect l="0" t="0" r="r" b="b"/>
            <a:pathLst>
              <a:path w="631" h="823">
                <a:moveTo>
                  <a:pt x="0" y="0"/>
                </a:moveTo>
                <a:cubicBezTo>
                  <a:pt x="29" y="84"/>
                  <a:pt x="94" y="107"/>
                  <a:pt x="178" y="123"/>
                </a:cubicBezTo>
                <a:cubicBezTo>
                  <a:pt x="187" y="137"/>
                  <a:pt x="203" y="148"/>
                  <a:pt x="206" y="165"/>
                </a:cubicBezTo>
                <a:cubicBezTo>
                  <a:pt x="217" y="228"/>
                  <a:pt x="199" y="296"/>
                  <a:pt x="220" y="357"/>
                </a:cubicBezTo>
                <a:cubicBezTo>
                  <a:pt x="260" y="470"/>
                  <a:pt x="392" y="450"/>
                  <a:pt x="480" y="480"/>
                </a:cubicBezTo>
                <a:cubicBezTo>
                  <a:pt x="548" y="546"/>
                  <a:pt x="509" y="657"/>
                  <a:pt x="535" y="741"/>
                </a:cubicBezTo>
                <a:cubicBezTo>
                  <a:pt x="546" y="776"/>
                  <a:pt x="606" y="798"/>
                  <a:pt x="631" y="823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6197600" y="4891088"/>
            <a:ext cx="1651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71064" name="Line 24"/>
          <p:cNvSpPr>
            <a:spLocks noChangeShapeType="1"/>
          </p:cNvSpPr>
          <p:nvPr/>
        </p:nvSpPr>
        <p:spPr bwMode="auto">
          <a:xfrm>
            <a:off x="5321300" y="3608388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71065" name="Rectangle 25"/>
          <p:cNvSpPr>
            <a:spLocks noChangeArrowheads="1"/>
          </p:cNvSpPr>
          <p:nvPr/>
        </p:nvSpPr>
        <p:spPr bwMode="auto">
          <a:xfrm>
            <a:off x="3851275" y="6021388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autoUpdateAnimBg="0"/>
      <p:bldP spid="47106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Text Box 2"/>
          <p:cNvSpPr txBox="1">
            <a:spLocks noChangeArrowheads="1"/>
          </p:cNvSpPr>
          <p:nvPr/>
        </p:nvSpPr>
        <p:spPr bwMode="auto">
          <a:xfrm>
            <a:off x="1476375" y="58738"/>
            <a:ext cx="6172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</a:t>
            </a:r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 SHUNT TIPO 1+2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63" name="Rectangle 23"/>
          <p:cNvSpPr>
            <a:spLocks noChangeArrowheads="1"/>
          </p:cNvSpPr>
          <p:nvPr/>
        </p:nvSpPr>
        <p:spPr bwMode="auto">
          <a:xfrm>
            <a:off x="3943350" y="6272213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2_7</a:t>
            </a:r>
          </a:p>
        </p:txBody>
      </p:sp>
      <p:sp>
        <p:nvSpPr>
          <p:cNvPr id="522264" name="Arc 24"/>
          <p:cNvSpPr>
            <a:spLocks/>
          </p:cNvSpPr>
          <p:nvPr/>
        </p:nvSpPr>
        <p:spPr bwMode="auto">
          <a:xfrm>
            <a:off x="3740150" y="3609975"/>
            <a:ext cx="698500" cy="5715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65" name="Line 25"/>
          <p:cNvSpPr>
            <a:spLocks noChangeShapeType="1"/>
          </p:cNvSpPr>
          <p:nvPr/>
        </p:nvSpPr>
        <p:spPr bwMode="auto">
          <a:xfrm>
            <a:off x="3740150" y="41211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66" name="Line 26"/>
          <p:cNvSpPr>
            <a:spLocks noChangeShapeType="1"/>
          </p:cNvSpPr>
          <p:nvPr/>
        </p:nvSpPr>
        <p:spPr bwMode="auto">
          <a:xfrm>
            <a:off x="5191125" y="2444750"/>
            <a:ext cx="1588" cy="345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67" name="Arc 27"/>
          <p:cNvSpPr>
            <a:spLocks/>
          </p:cNvSpPr>
          <p:nvPr/>
        </p:nvSpPr>
        <p:spPr bwMode="auto">
          <a:xfrm>
            <a:off x="4016375" y="2211388"/>
            <a:ext cx="1041400" cy="15430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68" name="Arc 28"/>
          <p:cNvSpPr>
            <a:spLocks/>
          </p:cNvSpPr>
          <p:nvPr/>
        </p:nvSpPr>
        <p:spPr bwMode="auto">
          <a:xfrm>
            <a:off x="4498975" y="1925638"/>
            <a:ext cx="681038" cy="60960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458"/>
              <a:gd name="T1" fmla="*/ 0 h 21600"/>
              <a:gd name="T2" fmla="*/ 21458 w 21458"/>
              <a:gd name="T3" fmla="*/ 18316 h 21600"/>
              <a:gd name="T4" fmla="*/ 109 w 214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8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</a:path>
              <a:path w="21458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0770" y="0"/>
                  <a:pt x="19836" y="7778"/>
                  <a:pt x="21457" y="18316"/>
                </a:cubicBezTo>
                <a:lnTo>
                  <a:pt x="109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69" name="Oval 29"/>
          <p:cNvSpPr>
            <a:spLocks noChangeArrowheads="1"/>
          </p:cNvSpPr>
          <p:nvPr/>
        </p:nvSpPr>
        <p:spPr bwMode="auto">
          <a:xfrm>
            <a:off x="5114925" y="4978400"/>
            <a:ext cx="177800" cy="1651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70" name="Line 30"/>
          <p:cNvSpPr>
            <a:spLocks noChangeShapeType="1"/>
          </p:cNvSpPr>
          <p:nvPr/>
        </p:nvSpPr>
        <p:spPr bwMode="auto">
          <a:xfrm>
            <a:off x="5191125" y="404495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71" name="Line 31"/>
          <p:cNvSpPr>
            <a:spLocks noChangeShapeType="1"/>
          </p:cNvSpPr>
          <p:nvPr/>
        </p:nvSpPr>
        <p:spPr bwMode="auto">
          <a:xfrm flipV="1">
            <a:off x="4459288" y="1377950"/>
            <a:ext cx="0" cy="457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72" name="Line 32"/>
          <p:cNvSpPr>
            <a:spLocks noChangeShapeType="1"/>
          </p:cNvSpPr>
          <p:nvPr/>
        </p:nvSpPr>
        <p:spPr bwMode="auto">
          <a:xfrm>
            <a:off x="4733925" y="1752600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73" name="Line 33"/>
          <p:cNvSpPr>
            <a:spLocks noChangeShapeType="1"/>
          </p:cNvSpPr>
          <p:nvPr/>
        </p:nvSpPr>
        <p:spPr bwMode="auto">
          <a:xfrm>
            <a:off x="5364163" y="2368550"/>
            <a:ext cx="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74" name="Line 34"/>
          <p:cNvSpPr>
            <a:spLocks noChangeShapeType="1"/>
          </p:cNvSpPr>
          <p:nvPr/>
        </p:nvSpPr>
        <p:spPr bwMode="auto">
          <a:xfrm>
            <a:off x="5343525" y="4335463"/>
            <a:ext cx="0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75" name="Line 35"/>
          <p:cNvSpPr>
            <a:spLocks noChangeShapeType="1"/>
          </p:cNvSpPr>
          <p:nvPr/>
        </p:nvSpPr>
        <p:spPr bwMode="auto">
          <a:xfrm flipV="1">
            <a:off x="3971925" y="43497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76" name="Line 36"/>
          <p:cNvSpPr>
            <a:spLocks noChangeShapeType="1"/>
          </p:cNvSpPr>
          <p:nvPr/>
        </p:nvSpPr>
        <p:spPr bwMode="auto">
          <a:xfrm flipV="1">
            <a:off x="5343525" y="52641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77" name="Rectangle 37"/>
          <p:cNvSpPr>
            <a:spLocks noChangeArrowheads="1"/>
          </p:cNvSpPr>
          <p:nvPr/>
        </p:nvSpPr>
        <p:spPr bwMode="auto">
          <a:xfrm>
            <a:off x="4600575" y="29019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2278" name="Rectangle 38"/>
          <p:cNvSpPr>
            <a:spLocks noChangeArrowheads="1"/>
          </p:cNvSpPr>
          <p:nvPr/>
        </p:nvSpPr>
        <p:spPr bwMode="auto">
          <a:xfrm>
            <a:off x="3779838" y="183515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2279" name="Rectangle 39"/>
          <p:cNvSpPr>
            <a:spLocks noChangeArrowheads="1"/>
          </p:cNvSpPr>
          <p:nvPr/>
        </p:nvSpPr>
        <p:spPr bwMode="auto">
          <a:xfrm>
            <a:off x="6257925" y="43497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2280" name="Freeform 40"/>
          <p:cNvSpPr>
            <a:spLocks/>
          </p:cNvSpPr>
          <p:nvPr/>
        </p:nvSpPr>
        <p:spPr bwMode="auto">
          <a:xfrm>
            <a:off x="5187950" y="3990975"/>
            <a:ext cx="1463675" cy="162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81" name="Oval 41"/>
          <p:cNvSpPr>
            <a:spLocks noChangeArrowheads="1"/>
          </p:cNvSpPr>
          <p:nvPr/>
        </p:nvSpPr>
        <p:spPr bwMode="auto">
          <a:xfrm>
            <a:off x="6562725" y="5535613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82" name="Line 42"/>
          <p:cNvSpPr>
            <a:spLocks noChangeShapeType="1"/>
          </p:cNvSpPr>
          <p:nvPr/>
        </p:nvSpPr>
        <p:spPr bwMode="auto">
          <a:xfrm>
            <a:off x="5180013" y="2444750"/>
            <a:ext cx="0" cy="1600200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2283" name="Line 43"/>
          <p:cNvSpPr>
            <a:spLocks noChangeShapeType="1"/>
          </p:cNvSpPr>
          <p:nvPr/>
        </p:nvSpPr>
        <p:spPr bwMode="auto">
          <a:xfrm>
            <a:off x="5648325" y="3892550"/>
            <a:ext cx="6096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85" name="Line 45"/>
          <p:cNvSpPr>
            <a:spLocks noChangeShapeType="1"/>
          </p:cNvSpPr>
          <p:nvPr/>
        </p:nvSpPr>
        <p:spPr bwMode="auto">
          <a:xfrm>
            <a:off x="5292725" y="3860800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2286" name="Line 46"/>
          <p:cNvSpPr>
            <a:spLocks noChangeShapeType="1"/>
          </p:cNvSpPr>
          <p:nvPr/>
        </p:nvSpPr>
        <p:spPr bwMode="auto">
          <a:xfrm>
            <a:off x="4570413" y="1701800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 autoUpdateAnimBg="0"/>
      <p:bldP spid="522285" grpId="0" animBg="1"/>
      <p:bldP spid="52228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2"/>
          <p:cNvSpPr txBox="1">
            <a:spLocks noChangeArrowheads="1"/>
          </p:cNvSpPr>
          <p:nvPr/>
        </p:nvSpPr>
        <p:spPr bwMode="auto">
          <a:xfrm>
            <a:off x="1619250" y="-14288"/>
            <a:ext cx="6172200" cy="128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</a:t>
            </a:r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/>
            <a:r>
              <a:rPr lang="es-ES_tradnl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 SHUNT TIPO 3</a:t>
            </a:r>
            <a:endParaRPr lang="es-E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23297" name="Group 33"/>
          <p:cNvGrpSpPr>
            <a:grpSpLocks/>
          </p:cNvGrpSpPr>
          <p:nvPr/>
        </p:nvGrpSpPr>
        <p:grpSpPr bwMode="auto">
          <a:xfrm>
            <a:off x="3924300" y="1341438"/>
            <a:ext cx="2592388" cy="4392612"/>
            <a:chOff x="2336" y="981"/>
            <a:chExt cx="1769" cy="3264"/>
          </a:xfrm>
        </p:grpSpPr>
        <p:sp>
          <p:nvSpPr>
            <p:cNvPr id="523268" name="Arc 4"/>
            <p:cNvSpPr>
              <a:spLocks/>
            </p:cNvSpPr>
            <p:nvPr/>
          </p:nvSpPr>
          <p:spPr bwMode="auto">
            <a:xfrm>
              <a:off x="2336" y="2568"/>
              <a:ext cx="499" cy="4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69" name="Arc 5"/>
            <p:cNvSpPr>
              <a:spLocks/>
            </p:cNvSpPr>
            <p:nvPr/>
          </p:nvSpPr>
          <p:spPr bwMode="auto">
            <a:xfrm>
              <a:off x="2853" y="1335"/>
              <a:ext cx="526" cy="42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70" name="Line 6"/>
            <p:cNvSpPr>
              <a:spLocks noChangeShapeType="1"/>
            </p:cNvSpPr>
            <p:nvPr/>
          </p:nvSpPr>
          <p:spPr bwMode="auto">
            <a:xfrm>
              <a:off x="3378" y="1734"/>
              <a:ext cx="1" cy="24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71" name="Arc 7"/>
            <p:cNvSpPr>
              <a:spLocks/>
            </p:cNvSpPr>
            <p:nvPr/>
          </p:nvSpPr>
          <p:spPr bwMode="auto">
            <a:xfrm>
              <a:off x="2564" y="1558"/>
              <a:ext cx="744" cy="110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1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</a:path>
                <a:path w="21600" h="21600" stroke="0" extrusionOk="0">
                  <a:moveTo>
                    <a:pt x="0" y="21510"/>
                  </a:moveTo>
                  <a:cubicBezTo>
                    <a:pt x="49" y="9615"/>
                    <a:pt x="9705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73" name="Line 9"/>
            <p:cNvSpPr>
              <a:spLocks noChangeShapeType="1"/>
            </p:cNvSpPr>
            <p:nvPr/>
          </p:nvSpPr>
          <p:spPr bwMode="auto">
            <a:xfrm flipH="1">
              <a:off x="3379" y="2024"/>
              <a:ext cx="0" cy="952"/>
            </a:xfrm>
            <a:prstGeom prst="line">
              <a:avLst/>
            </a:prstGeom>
            <a:noFill/>
            <a:ln w="889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74" name="Rectangle 10"/>
            <p:cNvSpPr>
              <a:spLocks noChangeArrowheads="1"/>
            </p:cNvSpPr>
            <p:nvPr/>
          </p:nvSpPr>
          <p:spPr bwMode="auto">
            <a:xfrm>
              <a:off x="3029" y="2242"/>
              <a:ext cx="32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400">
                <a:solidFill>
                  <a:schemeClr val="tx1"/>
                </a:solidFill>
              </a:endParaRPr>
            </a:p>
          </p:txBody>
        </p:sp>
        <p:sp>
          <p:nvSpPr>
            <p:cNvPr id="523275" name="Line 11"/>
            <p:cNvSpPr>
              <a:spLocks noChangeShapeType="1"/>
            </p:cNvSpPr>
            <p:nvPr/>
          </p:nvSpPr>
          <p:spPr bwMode="auto">
            <a:xfrm flipV="1">
              <a:off x="2835" y="981"/>
              <a:ext cx="1" cy="326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3276" name="Rectangle 12"/>
            <p:cNvSpPr>
              <a:spLocks noChangeArrowheads="1"/>
            </p:cNvSpPr>
            <p:nvPr/>
          </p:nvSpPr>
          <p:spPr bwMode="auto">
            <a:xfrm>
              <a:off x="2426" y="1199"/>
              <a:ext cx="3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400">
                <a:solidFill>
                  <a:schemeClr val="tx1"/>
                </a:solidFill>
              </a:endParaRPr>
            </a:p>
          </p:txBody>
        </p:sp>
        <p:sp>
          <p:nvSpPr>
            <p:cNvPr id="523278" name="Line 14"/>
            <p:cNvSpPr>
              <a:spLocks noChangeShapeType="1"/>
            </p:cNvSpPr>
            <p:nvPr/>
          </p:nvSpPr>
          <p:spPr bwMode="auto">
            <a:xfrm flipH="1">
              <a:off x="3515" y="1979"/>
              <a:ext cx="0" cy="8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3279" name="Line 15"/>
            <p:cNvSpPr>
              <a:spLocks noChangeShapeType="1"/>
            </p:cNvSpPr>
            <p:nvPr/>
          </p:nvSpPr>
          <p:spPr bwMode="auto">
            <a:xfrm flipV="1">
              <a:off x="3288" y="3211"/>
              <a:ext cx="1" cy="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3280" name="Line 16"/>
            <p:cNvSpPr>
              <a:spLocks noChangeShapeType="1"/>
            </p:cNvSpPr>
            <p:nvPr/>
          </p:nvSpPr>
          <p:spPr bwMode="auto">
            <a:xfrm flipV="1">
              <a:off x="2426" y="3103"/>
              <a:ext cx="1" cy="10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3281" name="Freeform 17"/>
            <p:cNvSpPr>
              <a:spLocks/>
            </p:cNvSpPr>
            <p:nvPr/>
          </p:nvSpPr>
          <p:spPr bwMode="auto">
            <a:xfrm flipV="1">
              <a:off x="3390" y="2949"/>
              <a:ext cx="624" cy="602"/>
            </a:xfrm>
            <a:custGeom>
              <a:avLst/>
              <a:gdLst/>
              <a:ahLst/>
              <a:cxnLst>
                <a:cxn ang="0">
                  <a:pos x="466" y="17"/>
                </a:cxn>
                <a:cxn ang="0">
                  <a:pos x="315" y="58"/>
                </a:cxn>
                <a:cxn ang="0">
                  <a:pos x="178" y="182"/>
                </a:cxn>
                <a:cxn ang="0">
                  <a:pos x="137" y="264"/>
                </a:cxn>
                <a:cxn ang="0">
                  <a:pos x="123" y="319"/>
                </a:cxn>
                <a:cxn ang="0">
                  <a:pos x="0" y="401"/>
                </a:cxn>
              </a:cxnLst>
              <a:rect l="0" t="0" r="r" b="b"/>
              <a:pathLst>
                <a:path w="466" h="401">
                  <a:moveTo>
                    <a:pt x="466" y="17"/>
                  </a:moveTo>
                  <a:cubicBezTo>
                    <a:pt x="384" y="0"/>
                    <a:pt x="373" y="0"/>
                    <a:pt x="315" y="58"/>
                  </a:cubicBezTo>
                  <a:cubicBezTo>
                    <a:pt x="290" y="136"/>
                    <a:pt x="256" y="162"/>
                    <a:pt x="178" y="182"/>
                  </a:cubicBezTo>
                  <a:cubicBezTo>
                    <a:pt x="149" y="226"/>
                    <a:pt x="151" y="215"/>
                    <a:pt x="137" y="264"/>
                  </a:cubicBezTo>
                  <a:cubicBezTo>
                    <a:pt x="132" y="282"/>
                    <a:pt x="132" y="303"/>
                    <a:pt x="123" y="319"/>
                  </a:cubicBezTo>
                  <a:cubicBezTo>
                    <a:pt x="89" y="378"/>
                    <a:pt x="45" y="356"/>
                    <a:pt x="0" y="401"/>
                  </a:cubicBezTo>
                </a:path>
              </a:pathLst>
            </a:cu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3282" name="Rectangle 18"/>
            <p:cNvSpPr>
              <a:spLocks noChangeArrowheads="1"/>
            </p:cNvSpPr>
            <p:nvPr/>
          </p:nvSpPr>
          <p:spPr bwMode="auto">
            <a:xfrm>
              <a:off x="3754" y="2921"/>
              <a:ext cx="3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4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400">
                <a:solidFill>
                  <a:schemeClr val="tx1"/>
                </a:solidFill>
              </a:endParaRPr>
            </a:p>
          </p:txBody>
        </p:sp>
        <p:sp>
          <p:nvSpPr>
            <p:cNvPr id="523283" name="Oval 19"/>
            <p:cNvSpPr>
              <a:spLocks noChangeArrowheads="1"/>
            </p:cNvSpPr>
            <p:nvPr/>
          </p:nvSpPr>
          <p:spPr bwMode="auto">
            <a:xfrm>
              <a:off x="3865" y="3477"/>
              <a:ext cx="240" cy="225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91" name="Line 27"/>
            <p:cNvSpPr>
              <a:spLocks noChangeShapeType="1"/>
            </p:cNvSpPr>
            <p:nvPr/>
          </p:nvSpPr>
          <p:spPr bwMode="auto">
            <a:xfrm>
              <a:off x="2336" y="2976"/>
              <a:ext cx="1" cy="1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3292" name="Line 28"/>
            <p:cNvSpPr>
              <a:spLocks noChangeShapeType="1"/>
            </p:cNvSpPr>
            <p:nvPr/>
          </p:nvSpPr>
          <p:spPr bwMode="auto">
            <a:xfrm>
              <a:off x="3562" y="2949"/>
              <a:ext cx="336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3294" name="Line 30"/>
            <p:cNvSpPr>
              <a:spLocks noChangeShapeType="1"/>
            </p:cNvSpPr>
            <p:nvPr/>
          </p:nvSpPr>
          <p:spPr bwMode="auto">
            <a:xfrm flipH="1">
              <a:off x="2835" y="2024"/>
              <a:ext cx="54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523295" name="Line 31"/>
            <p:cNvSpPr>
              <a:spLocks noChangeShapeType="1"/>
            </p:cNvSpPr>
            <p:nvPr/>
          </p:nvSpPr>
          <p:spPr bwMode="auto">
            <a:xfrm>
              <a:off x="3107" y="1888"/>
              <a:ext cx="1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3296" name="Line 32"/>
            <p:cNvSpPr>
              <a:spLocks noChangeShapeType="1"/>
            </p:cNvSpPr>
            <p:nvPr/>
          </p:nvSpPr>
          <p:spPr bwMode="auto">
            <a:xfrm>
              <a:off x="3470" y="2886"/>
              <a:ext cx="1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23298" name="Rectangle 34"/>
          <p:cNvSpPr>
            <a:spLocks noChangeArrowheads="1"/>
          </p:cNvSpPr>
          <p:nvPr/>
        </p:nvSpPr>
        <p:spPr bwMode="auto">
          <a:xfrm>
            <a:off x="4067175" y="6021388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2987675" y="698500"/>
            <a:ext cx="3032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SHUNT TIPO 3</a:t>
            </a:r>
          </a:p>
        </p:txBody>
      </p:sp>
      <p:sp>
        <p:nvSpPr>
          <p:cNvPr id="524298" name="Rectangle 10"/>
          <p:cNvSpPr>
            <a:spLocks noChangeArrowheads="1"/>
          </p:cNvSpPr>
          <p:nvPr/>
        </p:nvSpPr>
        <p:spPr bwMode="auto">
          <a:xfrm>
            <a:off x="3779838" y="6092825"/>
            <a:ext cx="129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2_9</a:t>
            </a:r>
          </a:p>
        </p:txBody>
      </p:sp>
      <p:sp>
        <p:nvSpPr>
          <p:cNvPr id="524299" name="Arc 11"/>
          <p:cNvSpPr>
            <a:spLocks/>
          </p:cNvSpPr>
          <p:nvPr/>
        </p:nvSpPr>
        <p:spPr bwMode="auto">
          <a:xfrm>
            <a:off x="3722688" y="3457575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00" name="Arc 12"/>
          <p:cNvSpPr>
            <a:spLocks/>
          </p:cNvSpPr>
          <p:nvPr/>
        </p:nvSpPr>
        <p:spPr bwMode="auto">
          <a:xfrm>
            <a:off x="4402138" y="1687513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01" name="Line 13"/>
          <p:cNvSpPr>
            <a:spLocks noChangeShapeType="1"/>
          </p:cNvSpPr>
          <p:nvPr/>
        </p:nvSpPr>
        <p:spPr bwMode="auto">
          <a:xfrm>
            <a:off x="5081588" y="2263775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02" name="Arc 14"/>
          <p:cNvSpPr>
            <a:spLocks/>
          </p:cNvSpPr>
          <p:nvPr/>
        </p:nvSpPr>
        <p:spPr bwMode="auto">
          <a:xfrm>
            <a:off x="3979863" y="2008188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03" name="Arc 15"/>
          <p:cNvSpPr>
            <a:spLocks/>
          </p:cNvSpPr>
          <p:nvPr/>
        </p:nvSpPr>
        <p:spPr bwMode="auto">
          <a:xfrm>
            <a:off x="4425950" y="1689100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04" name="Line 16"/>
          <p:cNvSpPr>
            <a:spLocks noChangeShapeType="1"/>
          </p:cNvSpPr>
          <p:nvPr/>
        </p:nvSpPr>
        <p:spPr bwMode="auto">
          <a:xfrm>
            <a:off x="5068888" y="2289175"/>
            <a:ext cx="0" cy="1801813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05" name="Rectangle 17"/>
          <p:cNvSpPr>
            <a:spLocks noChangeArrowheads="1"/>
          </p:cNvSpPr>
          <p:nvPr/>
        </p:nvSpPr>
        <p:spPr bwMode="auto">
          <a:xfrm>
            <a:off x="4611688" y="2697163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4306" name="Line 18"/>
          <p:cNvSpPr>
            <a:spLocks noChangeShapeType="1"/>
          </p:cNvSpPr>
          <p:nvPr/>
        </p:nvSpPr>
        <p:spPr bwMode="auto">
          <a:xfrm flipV="1">
            <a:off x="4406900" y="1174750"/>
            <a:ext cx="0" cy="472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4307" name="Rectangle 19"/>
          <p:cNvSpPr>
            <a:spLocks noChangeArrowheads="1"/>
          </p:cNvSpPr>
          <p:nvPr/>
        </p:nvSpPr>
        <p:spPr bwMode="auto">
          <a:xfrm>
            <a:off x="3736975" y="14906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4308" name="Line 20"/>
          <p:cNvSpPr>
            <a:spLocks noChangeShapeType="1"/>
          </p:cNvSpPr>
          <p:nvPr/>
        </p:nvSpPr>
        <p:spPr bwMode="auto">
          <a:xfrm>
            <a:off x="4687888" y="1568450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4309" name="Line 21"/>
          <p:cNvSpPr>
            <a:spLocks noChangeShapeType="1"/>
          </p:cNvSpPr>
          <p:nvPr/>
        </p:nvSpPr>
        <p:spPr bwMode="auto">
          <a:xfrm>
            <a:off x="5249863" y="2278063"/>
            <a:ext cx="0" cy="14938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4310" name="Line 22"/>
          <p:cNvSpPr>
            <a:spLocks noChangeShapeType="1"/>
          </p:cNvSpPr>
          <p:nvPr/>
        </p:nvSpPr>
        <p:spPr bwMode="auto">
          <a:xfrm flipV="1">
            <a:off x="4968875" y="4402138"/>
            <a:ext cx="0" cy="133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4311" name="Line 23"/>
          <p:cNvSpPr>
            <a:spLocks noChangeShapeType="1"/>
          </p:cNvSpPr>
          <p:nvPr/>
        </p:nvSpPr>
        <p:spPr bwMode="auto">
          <a:xfrm flipV="1">
            <a:off x="3916363" y="4244975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4312" name="Rectangle 24"/>
          <p:cNvSpPr>
            <a:spLocks noChangeArrowheads="1"/>
          </p:cNvSpPr>
          <p:nvPr/>
        </p:nvSpPr>
        <p:spPr bwMode="auto">
          <a:xfrm>
            <a:off x="5826125" y="38195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4313" name="Oval 25"/>
          <p:cNvSpPr>
            <a:spLocks noChangeArrowheads="1"/>
          </p:cNvSpPr>
          <p:nvPr/>
        </p:nvSpPr>
        <p:spPr bwMode="auto">
          <a:xfrm>
            <a:off x="6146800" y="5492750"/>
            <a:ext cx="153988" cy="1476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14" name="Line 26"/>
          <p:cNvSpPr>
            <a:spLocks noChangeShapeType="1"/>
          </p:cNvSpPr>
          <p:nvPr/>
        </p:nvSpPr>
        <p:spPr bwMode="auto">
          <a:xfrm>
            <a:off x="3722688" y="3995738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15" name="Freeform 27"/>
          <p:cNvSpPr>
            <a:spLocks/>
          </p:cNvSpPr>
          <p:nvPr/>
        </p:nvSpPr>
        <p:spPr bwMode="auto">
          <a:xfrm>
            <a:off x="5068888" y="40497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4316" name="Line 28"/>
          <p:cNvSpPr>
            <a:spLocks noChangeShapeType="1"/>
          </p:cNvSpPr>
          <p:nvPr/>
        </p:nvSpPr>
        <p:spPr bwMode="auto">
          <a:xfrm>
            <a:off x="5508625" y="3911600"/>
            <a:ext cx="93503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24317" name="Oval 29"/>
          <p:cNvSpPr>
            <a:spLocks noChangeArrowheads="1"/>
          </p:cNvSpPr>
          <p:nvPr/>
        </p:nvSpPr>
        <p:spPr bwMode="auto">
          <a:xfrm>
            <a:off x="5148263" y="4319588"/>
            <a:ext cx="152400" cy="1682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4318" name="Line 30"/>
          <p:cNvSpPr>
            <a:spLocks noChangeShapeType="1"/>
          </p:cNvSpPr>
          <p:nvPr/>
        </p:nvSpPr>
        <p:spPr bwMode="auto">
          <a:xfrm flipH="1" flipV="1">
            <a:off x="5148263" y="4127500"/>
            <a:ext cx="714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24320" name="Line 32"/>
          <p:cNvSpPr>
            <a:spLocks noChangeShapeType="1"/>
          </p:cNvSpPr>
          <p:nvPr/>
        </p:nvSpPr>
        <p:spPr bwMode="auto">
          <a:xfrm>
            <a:off x="5291138" y="3890963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4321" name="Rectangle 33"/>
          <p:cNvSpPr>
            <a:spLocks noChangeArrowheads="1"/>
          </p:cNvSpPr>
          <p:nvPr/>
        </p:nvSpPr>
        <p:spPr bwMode="auto">
          <a:xfrm>
            <a:off x="3348038" y="-952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</a:t>
            </a:r>
            <a:endParaRPr lang="es-ES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32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2843213" y="44450"/>
            <a:ext cx="32353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</a:t>
            </a:r>
          </a:p>
          <a:p>
            <a:pPr algn="ctr"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SHUNT TIPO 3</a:t>
            </a:r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3851275" y="6238875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2_10</a:t>
            </a:r>
          </a:p>
        </p:txBody>
      </p:sp>
      <p:sp>
        <p:nvSpPr>
          <p:cNvPr id="525323" name="Arc 11"/>
          <p:cNvSpPr>
            <a:spLocks/>
          </p:cNvSpPr>
          <p:nvPr/>
        </p:nvSpPr>
        <p:spPr bwMode="auto">
          <a:xfrm>
            <a:off x="3722688" y="3479800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24" name="Arc 12"/>
          <p:cNvSpPr>
            <a:spLocks/>
          </p:cNvSpPr>
          <p:nvPr/>
        </p:nvSpPr>
        <p:spPr bwMode="auto">
          <a:xfrm>
            <a:off x="4402138" y="1709738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>
            <a:off x="5081588" y="2286000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26" name="Arc 14"/>
          <p:cNvSpPr>
            <a:spLocks/>
          </p:cNvSpPr>
          <p:nvPr/>
        </p:nvSpPr>
        <p:spPr bwMode="auto">
          <a:xfrm>
            <a:off x="3979863" y="2030413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27" name="Arc 15"/>
          <p:cNvSpPr>
            <a:spLocks/>
          </p:cNvSpPr>
          <p:nvPr/>
        </p:nvSpPr>
        <p:spPr bwMode="auto">
          <a:xfrm>
            <a:off x="4425950" y="1711325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29" name="Rectangle 17"/>
          <p:cNvSpPr>
            <a:spLocks noChangeArrowheads="1"/>
          </p:cNvSpPr>
          <p:nvPr/>
        </p:nvSpPr>
        <p:spPr bwMode="auto">
          <a:xfrm>
            <a:off x="4611688" y="2719388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5330" name="Line 18"/>
          <p:cNvSpPr>
            <a:spLocks noChangeShapeType="1"/>
          </p:cNvSpPr>
          <p:nvPr/>
        </p:nvSpPr>
        <p:spPr bwMode="auto">
          <a:xfrm flipV="1">
            <a:off x="4406900" y="1196975"/>
            <a:ext cx="0" cy="472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5331" name="Rectangle 19"/>
          <p:cNvSpPr>
            <a:spLocks noChangeArrowheads="1"/>
          </p:cNvSpPr>
          <p:nvPr/>
        </p:nvSpPr>
        <p:spPr bwMode="auto">
          <a:xfrm>
            <a:off x="3736975" y="15128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5332" name="Line 20"/>
          <p:cNvSpPr>
            <a:spLocks noChangeShapeType="1"/>
          </p:cNvSpPr>
          <p:nvPr/>
        </p:nvSpPr>
        <p:spPr bwMode="auto">
          <a:xfrm>
            <a:off x="4687888" y="1590675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5333" name="Line 21"/>
          <p:cNvSpPr>
            <a:spLocks noChangeShapeType="1"/>
          </p:cNvSpPr>
          <p:nvPr/>
        </p:nvSpPr>
        <p:spPr bwMode="auto">
          <a:xfrm>
            <a:off x="5435600" y="2205038"/>
            <a:ext cx="0" cy="14938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5334" name="Line 22"/>
          <p:cNvSpPr>
            <a:spLocks noChangeShapeType="1"/>
          </p:cNvSpPr>
          <p:nvPr/>
        </p:nvSpPr>
        <p:spPr bwMode="auto">
          <a:xfrm flipV="1">
            <a:off x="4968875" y="4424363"/>
            <a:ext cx="0" cy="133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5335" name="Line 23"/>
          <p:cNvSpPr>
            <a:spLocks noChangeShapeType="1"/>
          </p:cNvSpPr>
          <p:nvPr/>
        </p:nvSpPr>
        <p:spPr bwMode="auto">
          <a:xfrm flipV="1">
            <a:off x="3916363" y="4267200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5336" name="Rectangle 24"/>
          <p:cNvSpPr>
            <a:spLocks noChangeArrowheads="1"/>
          </p:cNvSpPr>
          <p:nvPr/>
        </p:nvSpPr>
        <p:spPr bwMode="auto">
          <a:xfrm>
            <a:off x="6184900" y="38417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5337" name="Oval 25"/>
          <p:cNvSpPr>
            <a:spLocks noChangeArrowheads="1"/>
          </p:cNvSpPr>
          <p:nvPr/>
        </p:nvSpPr>
        <p:spPr bwMode="auto">
          <a:xfrm>
            <a:off x="6291263" y="5349875"/>
            <a:ext cx="152400" cy="1682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38" name="Line 26"/>
          <p:cNvSpPr>
            <a:spLocks noChangeShapeType="1"/>
          </p:cNvSpPr>
          <p:nvPr/>
        </p:nvSpPr>
        <p:spPr bwMode="auto">
          <a:xfrm>
            <a:off x="3722688" y="4017963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39" name="Freeform 27"/>
          <p:cNvSpPr>
            <a:spLocks/>
          </p:cNvSpPr>
          <p:nvPr/>
        </p:nvSpPr>
        <p:spPr bwMode="auto">
          <a:xfrm>
            <a:off x="5148263" y="3862388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5340" name="Line 28"/>
          <p:cNvSpPr>
            <a:spLocks noChangeShapeType="1"/>
          </p:cNvSpPr>
          <p:nvPr/>
        </p:nvSpPr>
        <p:spPr bwMode="auto">
          <a:xfrm>
            <a:off x="5797550" y="3933825"/>
            <a:ext cx="93503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25343" name="Freeform 31"/>
          <p:cNvSpPr>
            <a:spLocks/>
          </p:cNvSpPr>
          <p:nvPr/>
        </p:nvSpPr>
        <p:spPr bwMode="auto">
          <a:xfrm>
            <a:off x="5076825" y="2349500"/>
            <a:ext cx="215900" cy="1873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499"/>
              </a:cxn>
              <a:cxn ang="0">
                <a:pos x="0" y="1180"/>
              </a:cxn>
            </a:cxnLst>
            <a:rect l="0" t="0" r="r" b="b"/>
            <a:pathLst>
              <a:path w="136" h="1180">
                <a:moveTo>
                  <a:pt x="0" y="0"/>
                </a:moveTo>
                <a:cubicBezTo>
                  <a:pt x="68" y="151"/>
                  <a:pt x="136" y="302"/>
                  <a:pt x="136" y="499"/>
                </a:cubicBezTo>
                <a:cubicBezTo>
                  <a:pt x="136" y="696"/>
                  <a:pt x="23" y="1067"/>
                  <a:pt x="0" y="1180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25344" name="Oval 32"/>
          <p:cNvSpPr>
            <a:spLocks noChangeArrowheads="1"/>
          </p:cNvSpPr>
          <p:nvPr/>
        </p:nvSpPr>
        <p:spPr bwMode="auto">
          <a:xfrm>
            <a:off x="5003800" y="4149725"/>
            <a:ext cx="152400" cy="1682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5345" name="Rectangle 33"/>
          <p:cNvSpPr>
            <a:spLocks noChangeArrowheads="1"/>
          </p:cNvSpPr>
          <p:nvPr/>
        </p:nvSpPr>
        <p:spPr bwMode="auto">
          <a:xfrm>
            <a:off x="5502275" y="2781300"/>
            <a:ext cx="66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tx2"/>
                </a:solidFill>
                <a:latin typeface="Arial" charset="0"/>
              </a:rPr>
              <a:t>R4L</a:t>
            </a:r>
            <a:endParaRPr lang="es-ES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25348" name="Line 36"/>
          <p:cNvSpPr>
            <a:spLocks noChangeShapeType="1"/>
          </p:cNvSpPr>
          <p:nvPr/>
        </p:nvSpPr>
        <p:spPr bwMode="auto">
          <a:xfrm>
            <a:off x="4500563" y="1536700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5349" name="Line 37"/>
          <p:cNvSpPr>
            <a:spLocks noChangeShapeType="1"/>
          </p:cNvSpPr>
          <p:nvPr/>
        </p:nvSpPr>
        <p:spPr bwMode="auto">
          <a:xfrm>
            <a:off x="5291138" y="3717925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 descr="DE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7993062" cy="5991225"/>
          </a:xfrm>
          <a:prstGeom prst="rect">
            <a:avLst/>
          </a:prstGeom>
          <a:noFill/>
        </p:spPr>
      </p:pic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6372225" y="5553075"/>
            <a:ext cx="2076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sz="2000">
                <a:solidFill>
                  <a:schemeClr val="tx1"/>
                </a:solidFill>
                <a:latin typeface="Arial" charset="0"/>
              </a:rPr>
              <a:t>Dilatador Arterial</a:t>
            </a:r>
          </a:p>
        </p:txBody>
      </p:sp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3943350" y="631190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3413" y="620713"/>
            <a:ext cx="7467600" cy="877887"/>
          </a:xfrm>
          <a:ln/>
        </p:spPr>
        <p:txBody>
          <a:bodyPr/>
          <a:lstStyle/>
          <a:p>
            <a:r>
              <a:rPr lang="es-ES_tradnl" sz="2400" b="1">
                <a:solidFill>
                  <a:schemeClr val="tx1"/>
                </a:solidFill>
              </a:rPr>
              <a:t>SHUNT TIPO 3 por R4 L</a:t>
            </a:r>
            <a:br>
              <a:rPr lang="es-ES_tradnl" sz="2400" b="1">
                <a:solidFill>
                  <a:schemeClr val="tx1"/>
                </a:solidFill>
              </a:rPr>
            </a:br>
            <a:r>
              <a:rPr lang="es-ES_tradnl" sz="2400" b="1">
                <a:solidFill>
                  <a:schemeClr val="tx1"/>
                </a:solidFill>
              </a:rPr>
              <a:t>Devalvulación: </a:t>
            </a:r>
            <a:r>
              <a:rPr lang="es-ES" sz="2400" b="1">
                <a:solidFill>
                  <a:schemeClr val="tx1"/>
                </a:solidFill>
              </a:rPr>
              <a:t>Tipo A</a:t>
            </a:r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611188" y="61722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1601788" y="6188075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2609850" y="6172200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2411413" y="6232525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89481" name="Arc 9"/>
          <p:cNvSpPr>
            <a:spLocks/>
          </p:cNvSpPr>
          <p:nvPr/>
        </p:nvSpPr>
        <p:spPr bwMode="auto">
          <a:xfrm>
            <a:off x="5292725" y="3805238"/>
            <a:ext cx="639763" cy="542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82" name="Line 10"/>
          <p:cNvSpPr>
            <a:spLocks noChangeShapeType="1"/>
          </p:cNvSpPr>
          <p:nvPr/>
        </p:nvSpPr>
        <p:spPr bwMode="auto">
          <a:xfrm>
            <a:off x="5292725" y="4335463"/>
            <a:ext cx="1588" cy="1693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83" name="Arc 11"/>
          <p:cNvSpPr>
            <a:spLocks/>
          </p:cNvSpPr>
          <p:nvPr/>
        </p:nvSpPr>
        <p:spPr bwMode="auto">
          <a:xfrm>
            <a:off x="5986463" y="2173288"/>
            <a:ext cx="673100" cy="5667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84" name="Line 12"/>
          <p:cNvSpPr>
            <a:spLocks noChangeShapeType="1"/>
          </p:cNvSpPr>
          <p:nvPr/>
        </p:nvSpPr>
        <p:spPr bwMode="auto">
          <a:xfrm>
            <a:off x="6659563" y="2674938"/>
            <a:ext cx="0" cy="26987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85" name="Arc 13"/>
          <p:cNvSpPr>
            <a:spLocks/>
          </p:cNvSpPr>
          <p:nvPr/>
        </p:nvSpPr>
        <p:spPr bwMode="auto">
          <a:xfrm>
            <a:off x="5546725" y="2401888"/>
            <a:ext cx="954088" cy="14684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86" name="Arc 14"/>
          <p:cNvSpPr>
            <a:spLocks/>
          </p:cNvSpPr>
          <p:nvPr/>
        </p:nvSpPr>
        <p:spPr bwMode="auto">
          <a:xfrm>
            <a:off x="5994400" y="2173288"/>
            <a:ext cx="665163" cy="590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87" name="Line 15"/>
          <p:cNvSpPr>
            <a:spLocks noChangeShapeType="1"/>
          </p:cNvSpPr>
          <p:nvPr/>
        </p:nvSpPr>
        <p:spPr bwMode="auto">
          <a:xfrm>
            <a:off x="6659563" y="2724150"/>
            <a:ext cx="0" cy="7048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88" name="Line 16"/>
          <p:cNvSpPr>
            <a:spLocks noChangeShapeType="1"/>
          </p:cNvSpPr>
          <p:nvPr/>
        </p:nvSpPr>
        <p:spPr bwMode="auto">
          <a:xfrm flipV="1">
            <a:off x="5972175" y="1700213"/>
            <a:ext cx="0" cy="4352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489" name="Line 17"/>
          <p:cNvSpPr>
            <a:spLocks noChangeShapeType="1"/>
          </p:cNvSpPr>
          <p:nvPr/>
        </p:nvSpPr>
        <p:spPr bwMode="auto">
          <a:xfrm>
            <a:off x="6251575" y="2062163"/>
            <a:ext cx="557213" cy="36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490" name="Line 18"/>
          <p:cNvSpPr>
            <a:spLocks noChangeShapeType="1"/>
          </p:cNvSpPr>
          <p:nvPr/>
        </p:nvSpPr>
        <p:spPr bwMode="auto">
          <a:xfrm>
            <a:off x="6772275" y="2532063"/>
            <a:ext cx="0" cy="704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491" name="Line 19"/>
          <p:cNvSpPr>
            <a:spLocks noChangeShapeType="1"/>
          </p:cNvSpPr>
          <p:nvPr/>
        </p:nvSpPr>
        <p:spPr bwMode="auto">
          <a:xfrm flipV="1">
            <a:off x="6529388" y="5476875"/>
            <a:ext cx="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492" name="Line 20"/>
          <p:cNvSpPr>
            <a:spLocks noChangeShapeType="1"/>
          </p:cNvSpPr>
          <p:nvPr/>
        </p:nvSpPr>
        <p:spPr bwMode="auto">
          <a:xfrm flipV="1">
            <a:off x="5483225" y="4530725"/>
            <a:ext cx="0" cy="1376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493" name="Oval 21"/>
          <p:cNvSpPr>
            <a:spLocks noChangeArrowheads="1"/>
          </p:cNvSpPr>
          <p:nvPr/>
        </p:nvSpPr>
        <p:spPr bwMode="auto">
          <a:xfrm>
            <a:off x="6588125" y="5221288"/>
            <a:ext cx="149225" cy="1555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95" name="Line 23"/>
          <p:cNvSpPr>
            <a:spLocks noChangeShapeType="1"/>
          </p:cNvSpPr>
          <p:nvPr/>
        </p:nvSpPr>
        <p:spPr bwMode="auto">
          <a:xfrm>
            <a:off x="6659563" y="4452938"/>
            <a:ext cx="0" cy="7683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496" name="Line 24"/>
          <p:cNvSpPr>
            <a:spLocks noChangeShapeType="1"/>
          </p:cNvSpPr>
          <p:nvPr/>
        </p:nvSpPr>
        <p:spPr bwMode="auto">
          <a:xfrm>
            <a:off x="6834188" y="4581525"/>
            <a:ext cx="0" cy="70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498" name="Text Box 26"/>
          <p:cNvSpPr txBox="1">
            <a:spLocks noChangeArrowheads="1"/>
          </p:cNvSpPr>
          <p:nvPr/>
        </p:nvSpPr>
        <p:spPr bwMode="auto">
          <a:xfrm>
            <a:off x="6094413" y="36703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400" b="1">
                <a:solidFill>
                  <a:schemeClr val="tx1"/>
                </a:solidFill>
              </a:rPr>
              <a:t>D</a:t>
            </a: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489501" name="Rectangle 29"/>
          <p:cNvSpPr>
            <a:spLocks noChangeArrowheads="1"/>
          </p:cNvSpPr>
          <p:nvPr/>
        </p:nvSpPr>
        <p:spPr bwMode="auto">
          <a:xfrm>
            <a:off x="5365750" y="6111875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89502" name="Rectangle 30"/>
          <p:cNvSpPr>
            <a:spLocks noChangeArrowheads="1"/>
          </p:cNvSpPr>
          <p:nvPr/>
        </p:nvSpPr>
        <p:spPr bwMode="auto">
          <a:xfrm>
            <a:off x="5167313" y="61722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89503" name="Arc 31"/>
          <p:cNvSpPr>
            <a:spLocks/>
          </p:cNvSpPr>
          <p:nvPr/>
        </p:nvSpPr>
        <p:spPr bwMode="auto">
          <a:xfrm>
            <a:off x="1962150" y="3878263"/>
            <a:ext cx="639763" cy="5429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04" name="Line 32"/>
          <p:cNvSpPr>
            <a:spLocks noChangeShapeType="1"/>
          </p:cNvSpPr>
          <p:nvPr/>
        </p:nvSpPr>
        <p:spPr bwMode="auto">
          <a:xfrm>
            <a:off x="1962150" y="4408488"/>
            <a:ext cx="1588" cy="1693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05" name="Arc 33"/>
          <p:cNvSpPr>
            <a:spLocks/>
          </p:cNvSpPr>
          <p:nvPr/>
        </p:nvSpPr>
        <p:spPr bwMode="auto">
          <a:xfrm>
            <a:off x="2636838" y="2246313"/>
            <a:ext cx="673100" cy="5667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06" name="Line 34"/>
          <p:cNvSpPr>
            <a:spLocks noChangeShapeType="1"/>
          </p:cNvSpPr>
          <p:nvPr/>
        </p:nvSpPr>
        <p:spPr bwMode="auto">
          <a:xfrm>
            <a:off x="3309938" y="2778125"/>
            <a:ext cx="1587" cy="327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07" name="Arc 35"/>
          <p:cNvSpPr>
            <a:spLocks/>
          </p:cNvSpPr>
          <p:nvPr/>
        </p:nvSpPr>
        <p:spPr bwMode="auto">
          <a:xfrm>
            <a:off x="2216150" y="2474913"/>
            <a:ext cx="954088" cy="14684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08" name="Arc 36"/>
          <p:cNvSpPr>
            <a:spLocks/>
          </p:cNvSpPr>
          <p:nvPr/>
        </p:nvSpPr>
        <p:spPr bwMode="auto">
          <a:xfrm>
            <a:off x="2657475" y="2246313"/>
            <a:ext cx="665163" cy="590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09" name="Line 37"/>
          <p:cNvSpPr>
            <a:spLocks noChangeShapeType="1"/>
          </p:cNvSpPr>
          <p:nvPr/>
        </p:nvSpPr>
        <p:spPr bwMode="auto">
          <a:xfrm>
            <a:off x="3317875" y="2797175"/>
            <a:ext cx="0" cy="7048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10" name="Line 38"/>
          <p:cNvSpPr>
            <a:spLocks noChangeShapeType="1"/>
          </p:cNvSpPr>
          <p:nvPr/>
        </p:nvSpPr>
        <p:spPr bwMode="auto">
          <a:xfrm flipV="1">
            <a:off x="2641600" y="1773238"/>
            <a:ext cx="0" cy="4352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11" name="Line 39"/>
          <p:cNvSpPr>
            <a:spLocks noChangeShapeType="1"/>
          </p:cNvSpPr>
          <p:nvPr/>
        </p:nvSpPr>
        <p:spPr bwMode="auto">
          <a:xfrm>
            <a:off x="2921000" y="2135188"/>
            <a:ext cx="557213" cy="363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12" name="Line 40"/>
          <p:cNvSpPr>
            <a:spLocks noChangeShapeType="1"/>
          </p:cNvSpPr>
          <p:nvPr/>
        </p:nvSpPr>
        <p:spPr bwMode="auto">
          <a:xfrm>
            <a:off x="3441700" y="2605088"/>
            <a:ext cx="0" cy="704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13" name="Line 41"/>
          <p:cNvSpPr>
            <a:spLocks noChangeShapeType="1"/>
          </p:cNvSpPr>
          <p:nvPr/>
        </p:nvSpPr>
        <p:spPr bwMode="auto">
          <a:xfrm flipV="1">
            <a:off x="3198813" y="5549900"/>
            <a:ext cx="0" cy="430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14" name="Line 42"/>
          <p:cNvSpPr>
            <a:spLocks noChangeShapeType="1"/>
          </p:cNvSpPr>
          <p:nvPr/>
        </p:nvSpPr>
        <p:spPr bwMode="auto">
          <a:xfrm flipV="1">
            <a:off x="2152650" y="4603750"/>
            <a:ext cx="0" cy="1376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15" name="Oval 43"/>
          <p:cNvSpPr>
            <a:spLocks noChangeArrowheads="1"/>
          </p:cNvSpPr>
          <p:nvPr/>
        </p:nvSpPr>
        <p:spPr bwMode="auto">
          <a:xfrm>
            <a:off x="3257550" y="5294313"/>
            <a:ext cx="149225" cy="155575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16" name="Freeform 44"/>
          <p:cNvSpPr>
            <a:spLocks/>
          </p:cNvSpPr>
          <p:nvPr/>
        </p:nvSpPr>
        <p:spPr bwMode="auto">
          <a:xfrm>
            <a:off x="3284538" y="3436938"/>
            <a:ext cx="422275" cy="1096962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68" y="41"/>
              </a:cxn>
              <a:cxn ang="0">
                <a:pos x="274" y="82"/>
              </a:cxn>
              <a:cxn ang="0">
                <a:pos x="301" y="137"/>
              </a:cxn>
              <a:cxn ang="0">
                <a:pos x="329" y="178"/>
              </a:cxn>
              <a:cxn ang="0">
                <a:pos x="315" y="219"/>
              </a:cxn>
              <a:cxn ang="0">
                <a:pos x="329" y="261"/>
              </a:cxn>
              <a:cxn ang="0">
                <a:pos x="315" y="411"/>
              </a:cxn>
              <a:cxn ang="0">
                <a:pos x="219" y="494"/>
              </a:cxn>
              <a:cxn ang="0">
                <a:pos x="123" y="590"/>
              </a:cxn>
              <a:cxn ang="0">
                <a:pos x="109" y="754"/>
              </a:cxn>
              <a:cxn ang="0">
                <a:pos x="41" y="809"/>
              </a:cxn>
              <a:cxn ang="0">
                <a:pos x="0" y="823"/>
              </a:cxn>
            </a:cxnLst>
            <a:rect l="0" t="0" r="r" b="b"/>
            <a:pathLst>
              <a:path w="331" h="823">
                <a:moveTo>
                  <a:pt x="27" y="0"/>
                </a:moveTo>
                <a:cubicBezTo>
                  <a:pt x="41" y="14"/>
                  <a:pt x="50" y="33"/>
                  <a:pt x="68" y="41"/>
                </a:cubicBezTo>
                <a:cubicBezTo>
                  <a:pt x="98" y="54"/>
                  <a:pt x="240" y="77"/>
                  <a:pt x="274" y="82"/>
                </a:cubicBezTo>
                <a:cubicBezTo>
                  <a:pt x="283" y="100"/>
                  <a:pt x="291" y="119"/>
                  <a:pt x="301" y="137"/>
                </a:cubicBezTo>
                <a:cubicBezTo>
                  <a:pt x="309" y="151"/>
                  <a:pt x="326" y="162"/>
                  <a:pt x="329" y="178"/>
                </a:cubicBezTo>
                <a:cubicBezTo>
                  <a:pt x="331" y="192"/>
                  <a:pt x="320" y="205"/>
                  <a:pt x="315" y="219"/>
                </a:cubicBezTo>
                <a:cubicBezTo>
                  <a:pt x="320" y="233"/>
                  <a:pt x="329" y="246"/>
                  <a:pt x="329" y="261"/>
                </a:cubicBezTo>
                <a:cubicBezTo>
                  <a:pt x="329" y="311"/>
                  <a:pt x="325" y="362"/>
                  <a:pt x="315" y="411"/>
                </a:cubicBezTo>
                <a:cubicBezTo>
                  <a:pt x="304" y="462"/>
                  <a:pt x="257" y="475"/>
                  <a:pt x="219" y="494"/>
                </a:cubicBezTo>
                <a:cubicBezTo>
                  <a:pt x="174" y="517"/>
                  <a:pt x="150" y="549"/>
                  <a:pt x="123" y="590"/>
                </a:cubicBezTo>
                <a:cubicBezTo>
                  <a:pt x="118" y="645"/>
                  <a:pt x="120" y="700"/>
                  <a:pt x="109" y="754"/>
                </a:cubicBezTo>
                <a:cubicBezTo>
                  <a:pt x="106" y="770"/>
                  <a:pt x="49" y="805"/>
                  <a:pt x="41" y="809"/>
                </a:cubicBezTo>
                <a:cubicBezTo>
                  <a:pt x="28" y="815"/>
                  <a:pt x="0" y="823"/>
                  <a:pt x="0" y="823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17" name="Line 45"/>
          <p:cNvSpPr>
            <a:spLocks noChangeShapeType="1"/>
          </p:cNvSpPr>
          <p:nvPr/>
        </p:nvSpPr>
        <p:spPr bwMode="auto">
          <a:xfrm>
            <a:off x="3317875" y="4525963"/>
            <a:ext cx="0" cy="7683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89518" name="Line 46"/>
          <p:cNvSpPr>
            <a:spLocks noChangeShapeType="1"/>
          </p:cNvSpPr>
          <p:nvPr/>
        </p:nvSpPr>
        <p:spPr bwMode="auto">
          <a:xfrm>
            <a:off x="3503613" y="4654550"/>
            <a:ext cx="0" cy="70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19" name="Freeform 47"/>
          <p:cNvSpPr>
            <a:spLocks/>
          </p:cNvSpPr>
          <p:nvPr/>
        </p:nvSpPr>
        <p:spPr bwMode="auto">
          <a:xfrm>
            <a:off x="3563938" y="3373438"/>
            <a:ext cx="431800" cy="960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336"/>
              </a:cxn>
              <a:cxn ang="0">
                <a:pos x="0" y="720"/>
              </a:cxn>
            </a:cxnLst>
            <a:rect l="0" t="0" r="r" b="b"/>
            <a:pathLst>
              <a:path w="336" h="720">
                <a:moveTo>
                  <a:pt x="0" y="0"/>
                </a:moveTo>
                <a:cubicBezTo>
                  <a:pt x="168" y="108"/>
                  <a:pt x="336" y="216"/>
                  <a:pt x="336" y="336"/>
                </a:cubicBezTo>
                <a:cubicBezTo>
                  <a:pt x="336" y="456"/>
                  <a:pt x="168" y="588"/>
                  <a:pt x="0" y="7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20" name="Text Box 48"/>
          <p:cNvSpPr txBox="1">
            <a:spLocks noChangeArrowheads="1"/>
          </p:cNvSpPr>
          <p:nvPr/>
        </p:nvSpPr>
        <p:spPr bwMode="auto">
          <a:xfrm>
            <a:off x="2763838" y="3743325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400" b="1">
                <a:solidFill>
                  <a:schemeClr val="tx1"/>
                </a:solidFill>
              </a:rPr>
              <a:t>D</a:t>
            </a: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489521" name="Line 49"/>
          <p:cNvSpPr>
            <a:spLocks noChangeShapeType="1"/>
          </p:cNvSpPr>
          <p:nvPr/>
        </p:nvSpPr>
        <p:spPr bwMode="auto">
          <a:xfrm flipV="1">
            <a:off x="3224213" y="35147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89522" name="Line 50"/>
          <p:cNvSpPr>
            <a:spLocks noChangeShapeType="1"/>
          </p:cNvSpPr>
          <p:nvPr/>
        </p:nvSpPr>
        <p:spPr bwMode="auto">
          <a:xfrm>
            <a:off x="6083300" y="1978025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23" name="Line 51"/>
          <p:cNvSpPr>
            <a:spLocks noChangeShapeType="1"/>
          </p:cNvSpPr>
          <p:nvPr/>
        </p:nvSpPr>
        <p:spPr bwMode="auto">
          <a:xfrm>
            <a:off x="6732588" y="3224213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24" name="Line 52"/>
          <p:cNvSpPr>
            <a:spLocks noChangeShapeType="1"/>
          </p:cNvSpPr>
          <p:nvPr/>
        </p:nvSpPr>
        <p:spPr bwMode="auto">
          <a:xfrm>
            <a:off x="6732588" y="4303713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25" name="Line 53"/>
          <p:cNvSpPr>
            <a:spLocks noChangeShapeType="1"/>
          </p:cNvSpPr>
          <p:nvPr/>
        </p:nvSpPr>
        <p:spPr bwMode="auto">
          <a:xfrm>
            <a:off x="2770188" y="20399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26" name="Line 54"/>
          <p:cNvSpPr>
            <a:spLocks noChangeShapeType="1"/>
          </p:cNvSpPr>
          <p:nvPr/>
        </p:nvSpPr>
        <p:spPr bwMode="auto">
          <a:xfrm>
            <a:off x="3348038" y="32845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27" name="Line 55"/>
          <p:cNvSpPr>
            <a:spLocks noChangeShapeType="1"/>
          </p:cNvSpPr>
          <p:nvPr/>
        </p:nvSpPr>
        <p:spPr bwMode="auto">
          <a:xfrm>
            <a:off x="3348038" y="4271963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89528" name="Line 56"/>
          <p:cNvSpPr>
            <a:spLocks noChangeShapeType="1"/>
          </p:cNvSpPr>
          <p:nvPr/>
        </p:nvSpPr>
        <p:spPr bwMode="auto">
          <a:xfrm>
            <a:off x="6659563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89529" name="Rectangle 57"/>
          <p:cNvSpPr>
            <a:spLocks noChangeArrowheads="1"/>
          </p:cNvSpPr>
          <p:nvPr/>
        </p:nvSpPr>
        <p:spPr bwMode="auto">
          <a:xfrm>
            <a:off x="3746500" y="6275388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2_12</a:t>
            </a:r>
          </a:p>
        </p:txBody>
      </p:sp>
      <p:sp>
        <p:nvSpPr>
          <p:cNvPr id="489530" name="Line 58"/>
          <p:cNvSpPr>
            <a:spLocks noChangeShapeType="1"/>
          </p:cNvSpPr>
          <p:nvPr/>
        </p:nvSpPr>
        <p:spPr bwMode="auto">
          <a:xfrm>
            <a:off x="4067175" y="4076700"/>
            <a:ext cx="10810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03188"/>
            <a:ext cx="7467600" cy="877887"/>
          </a:xfrm>
          <a:ln/>
        </p:spPr>
        <p:txBody>
          <a:bodyPr/>
          <a:lstStyle/>
          <a:p>
            <a:r>
              <a:rPr lang="es-ES_tradnl" sz="2400" b="1">
                <a:solidFill>
                  <a:schemeClr val="tx1"/>
                </a:solidFill>
              </a:rPr>
              <a:t>SHUNT TIPO 3 por R3 con perforante visible en safena</a:t>
            </a:r>
            <a:br>
              <a:rPr lang="es-ES_tradnl" sz="2400" b="1">
                <a:solidFill>
                  <a:schemeClr val="tx1"/>
                </a:solidFill>
              </a:rPr>
            </a:br>
            <a:r>
              <a:rPr lang="es-ES_tradnl" sz="2400" b="1">
                <a:solidFill>
                  <a:schemeClr val="tx1"/>
                </a:solidFill>
              </a:rPr>
              <a:t>Devalvulación: </a:t>
            </a:r>
            <a:r>
              <a:rPr lang="es-ES" sz="2400" b="1">
                <a:solidFill>
                  <a:schemeClr val="tx1"/>
                </a:solidFill>
              </a:rPr>
              <a:t>Tipo B</a:t>
            </a:r>
          </a:p>
        </p:txBody>
      </p:sp>
      <p:sp>
        <p:nvSpPr>
          <p:cNvPr id="526339" name="Rectangle 3"/>
          <p:cNvSpPr>
            <a:spLocks noChangeArrowheads="1"/>
          </p:cNvSpPr>
          <p:nvPr/>
        </p:nvSpPr>
        <p:spPr bwMode="auto">
          <a:xfrm>
            <a:off x="611188" y="61722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1601788" y="6188075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2609850" y="6172200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2411413" y="6232525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6359" name="Rectangle 23"/>
          <p:cNvSpPr>
            <a:spLocks noChangeArrowheads="1"/>
          </p:cNvSpPr>
          <p:nvPr/>
        </p:nvSpPr>
        <p:spPr bwMode="auto">
          <a:xfrm>
            <a:off x="5365750" y="6111875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6360" name="Rectangle 24"/>
          <p:cNvSpPr>
            <a:spLocks noChangeArrowheads="1"/>
          </p:cNvSpPr>
          <p:nvPr/>
        </p:nvSpPr>
        <p:spPr bwMode="auto">
          <a:xfrm>
            <a:off x="5167313" y="61722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6387" name="Rectangle 51"/>
          <p:cNvSpPr>
            <a:spLocks noChangeArrowheads="1"/>
          </p:cNvSpPr>
          <p:nvPr/>
        </p:nvSpPr>
        <p:spPr bwMode="auto">
          <a:xfrm>
            <a:off x="3840163" y="627538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2_13</a:t>
            </a:r>
          </a:p>
        </p:txBody>
      </p:sp>
      <p:sp>
        <p:nvSpPr>
          <p:cNvPr id="526389" name="Text Box 53"/>
          <p:cNvSpPr txBox="1">
            <a:spLocks noChangeArrowheads="1"/>
          </p:cNvSpPr>
          <p:nvPr/>
        </p:nvSpPr>
        <p:spPr bwMode="auto">
          <a:xfrm>
            <a:off x="1547813" y="6500813"/>
            <a:ext cx="248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26390" name="Arc 54"/>
          <p:cNvSpPr>
            <a:spLocks/>
          </p:cNvSpPr>
          <p:nvPr/>
        </p:nvSpPr>
        <p:spPr bwMode="auto">
          <a:xfrm>
            <a:off x="1835150" y="3911600"/>
            <a:ext cx="703263" cy="557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391" name="Arc 55"/>
          <p:cNvSpPr>
            <a:spLocks/>
          </p:cNvSpPr>
          <p:nvPr/>
        </p:nvSpPr>
        <p:spPr bwMode="auto">
          <a:xfrm>
            <a:off x="2533650" y="2165350"/>
            <a:ext cx="741363" cy="579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392" name="Line 56"/>
          <p:cNvSpPr>
            <a:spLocks noChangeShapeType="1"/>
          </p:cNvSpPr>
          <p:nvPr/>
        </p:nvSpPr>
        <p:spPr bwMode="auto">
          <a:xfrm>
            <a:off x="3275013" y="2708275"/>
            <a:ext cx="1587" cy="3348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393" name="Arc 57"/>
          <p:cNvSpPr>
            <a:spLocks/>
          </p:cNvSpPr>
          <p:nvPr/>
        </p:nvSpPr>
        <p:spPr bwMode="auto">
          <a:xfrm>
            <a:off x="2071688" y="2511425"/>
            <a:ext cx="1049337" cy="1565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 w 21600"/>
              <a:gd name="T1" fmla="*/ 22541 h 22541"/>
              <a:gd name="T2" fmla="*/ 21600 w 21600"/>
              <a:gd name="T3" fmla="*/ 0 h 22541"/>
              <a:gd name="T4" fmla="*/ 21600 w 21600"/>
              <a:gd name="T5" fmla="*/ 21600 h 2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541" fill="none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541" stroke="0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394" name="Arc 58"/>
          <p:cNvSpPr>
            <a:spLocks/>
          </p:cNvSpPr>
          <p:nvPr/>
        </p:nvSpPr>
        <p:spPr bwMode="auto">
          <a:xfrm>
            <a:off x="2559050" y="2165350"/>
            <a:ext cx="693738" cy="6048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395" name="Line 59"/>
          <p:cNvSpPr>
            <a:spLocks noChangeShapeType="1"/>
          </p:cNvSpPr>
          <p:nvPr/>
        </p:nvSpPr>
        <p:spPr bwMode="auto">
          <a:xfrm>
            <a:off x="3252788" y="2727325"/>
            <a:ext cx="0" cy="169862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397" name="Line 61"/>
          <p:cNvSpPr>
            <a:spLocks noChangeShapeType="1"/>
          </p:cNvSpPr>
          <p:nvPr/>
        </p:nvSpPr>
        <p:spPr bwMode="auto">
          <a:xfrm flipV="1">
            <a:off x="2538413" y="1681163"/>
            <a:ext cx="0" cy="4449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399" name="Line 63"/>
          <p:cNvSpPr>
            <a:spLocks noChangeShapeType="1"/>
          </p:cNvSpPr>
          <p:nvPr/>
        </p:nvSpPr>
        <p:spPr bwMode="auto">
          <a:xfrm>
            <a:off x="2844800" y="2051050"/>
            <a:ext cx="614363" cy="371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00" name="Line 64"/>
          <p:cNvSpPr>
            <a:spLocks noChangeShapeType="1"/>
          </p:cNvSpPr>
          <p:nvPr/>
        </p:nvSpPr>
        <p:spPr bwMode="auto">
          <a:xfrm>
            <a:off x="3435350" y="2720975"/>
            <a:ext cx="0" cy="1406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02" name="Line 66"/>
          <p:cNvSpPr>
            <a:spLocks noChangeShapeType="1"/>
          </p:cNvSpPr>
          <p:nvPr/>
        </p:nvSpPr>
        <p:spPr bwMode="auto">
          <a:xfrm flipV="1">
            <a:off x="1995488" y="4573588"/>
            <a:ext cx="0" cy="14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03" name="Freeform 67"/>
          <p:cNvSpPr>
            <a:spLocks/>
          </p:cNvSpPr>
          <p:nvPr/>
        </p:nvSpPr>
        <p:spPr bwMode="auto">
          <a:xfrm>
            <a:off x="2236788" y="4398963"/>
            <a:ext cx="1057275" cy="882650"/>
          </a:xfrm>
          <a:custGeom>
            <a:avLst/>
            <a:gdLst/>
            <a:ahLst/>
            <a:cxnLst>
              <a:cxn ang="0">
                <a:pos x="466" y="17"/>
              </a:cxn>
              <a:cxn ang="0">
                <a:pos x="315" y="58"/>
              </a:cxn>
              <a:cxn ang="0">
                <a:pos x="178" y="182"/>
              </a:cxn>
              <a:cxn ang="0">
                <a:pos x="137" y="264"/>
              </a:cxn>
              <a:cxn ang="0">
                <a:pos x="123" y="319"/>
              </a:cxn>
              <a:cxn ang="0">
                <a:pos x="0" y="401"/>
              </a:cxn>
            </a:cxnLst>
            <a:rect l="0" t="0" r="r" b="b"/>
            <a:pathLst>
              <a:path w="466" h="401">
                <a:moveTo>
                  <a:pt x="466" y="17"/>
                </a:moveTo>
                <a:cubicBezTo>
                  <a:pt x="384" y="0"/>
                  <a:pt x="373" y="0"/>
                  <a:pt x="315" y="58"/>
                </a:cubicBezTo>
                <a:cubicBezTo>
                  <a:pt x="290" y="136"/>
                  <a:pt x="256" y="162"/>
                  <a:pt x="178" y="182"/>
                </a:cubicBezTo>
                <a:cubicBezTo>
                  <a:pt x="149" y="226"/>
                  <a:pt x="151" y="215"/>
                  <a:pt x="137" y="264"/>
                </a:cubicBezTo>
                <a:cubicBezTo>
                  <a:pt x="132" y="282"/>
                  <a:pt x="132" y="303"/>
                  <a:pt x="123" y="319"/>
                </a:cubicBezTo>
                <a:cubicBezTo>
                  <a:pt x="89" y="378"/>
                  <a:pt x="45" y="356"/>
                  <a:pt x="0" y="401"/>
                </a:cubicBezTo>
              </a:path>
            </a:pathLst>
          </a:custGeom>
          <a:noFill/>
          <a:ln w="889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04" name="Rectangle 68"/>
          <p:cNvSpPr>
            <a:spLocks noChangeArrowheads="1"/>
          </p:cNvSpPr>
          <p:nvPr/>
        </p:nvSpPr>
        <p:spPr bwMode="auto">
          <a:xfrm>
            <a:off x="2570163" y="414337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6405" name="Oval 69"/>
          <p:cNvSpPr>
            <a:spLocks noChangeArrowheads="1"/>
          </p:cNvSpPr>
          <p:nvPr/>
        </p:nvSpPr>
        <p:spPr bwMode="auto">
          <a:xfrm>
            <a:off x="2170113" y="5186363"/>
            <a:ext cx="166687" cy="160337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06" name="Line 70"/>
          <p:cNvSpPr>
            <a:spLocks noChangeShapeType="1"/>
          </p:cNvSpPr>
          <p:nvPr/>
        </p:nvSpPr>
        <p:spPr bwMode="auto">
          <a:xfrm>
            <a:off x="1835150" y="4429125"/>
            <a:ext cx="0" cy="170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07" name="Oval 71"/>
          <p:cNvSpPr>
            <a:spLocks noChangeArrowheads="1"/>
          </p:cNvSpPr>
          <p:nvPr/>
        </p:nvSpPr>
        <p:spPr bwMode="auto">
          <a:xfrm>
            <a:off x="3195638" y="5162550"/>
            <a:ext cx="166687" cy="1587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08" name="Text Box 72"/>
          <p:cNvSpPr txBox="1">
            <a:spLocks noChangeArrowheads="1"/>
          </p:cNvSpPr>
          <p:nvPr/>
        </p:nvSpPr>
        <p:spPr bwMode="auto">
          <a:xfrm>
            <a:off x="3446463" y="4502150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4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26409" name="Line 73"/>
          <p:cNvSpPr>
            <a:spLocks noChangeShapeType="1"/>
          </p:cNvSpPr>
          <p:nvPr/>
        </p:nvSpPr>
        <p:spPr bwMode="auto">
          <a:xfrm>
            <a:off x="2627313" y="19891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10" name="Line 74"/>
          <p:cNvSpPr>
            <a:spLocks noChangeShapeType="1"/>
          </p:cNvSpPr>
          <p:nvPr/>
        </p:nvSpPr>
        <p:spPr bwMode="auto">
          <a:xfrm>
            <a:off x="3184525" y="4200525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22" name="Line 86"/>
          <p:cNvSpPr>
            <a:spLocks noChangeShapeType="1"/>
          </p:cNvSpPr>
          <p:nvPr/>
        </p:nvSpPr>
        <p:spPr bwMode="auto">
          <a:xfrm flipV="1">
            <a:off x="3419475" y="4581525"/>
            <a:ext cx="0" cy="1260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32" name="Arc 96"/>
          <p:cNvSpPr>
            <a:spLocks/>
          </p:cNvSpPr>
          <p:nvPr/>
        </p:nvSpPr>
        <p:spPr bwMode="auto">
          <a:xfrm>
            <a:off x="5335588" y="3873500"/>
            <a:ext cx="703262" cy="557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33" name="Arc 97"/>
          <p:cNvSpPr>
            <a:spLocks/>
          </p:cNvSpPr>
          <p:nvPr/>
        </p:nvSpPr>
        <p:spPr bwMode="auto">
          <a:xfrm>
            <a:off x="6034088" y="2127250"/>
            <a:ext cx="741362" cy="579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34" name="Line 98"/>
          <p:cNvSpPr>
            <a:spLocks noChangeShapeType="1"/>
          </p:cNvSpPr>
          <p:nvPr/>
        </p:nvSpPr>
        <p:spPr bwMode="auto">
          <a:xfrm>
            <a:off x="6775450" y="2670175"/>
            <a:ext cx="1588" cy="3348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35" name="Arc 99"/>
          <p:cNvSpPr>
            <a:spLocks/>
          </p:cNvSpPr>
          <p:nvPr/>
        </p:nvSpPr>
        <p:spPr bwMode="auto">
          <a:xfrm>
            <a:off x="5572125" y="2473325"/>
            <a:ext cx="1049338" cy="1565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 w 21600"/>
              <a:gd name="T1" fmla="*/ 22541 h 22541"/>
              <a:gd name="T2" fmla="*/ 21600 w 21600"/>
              <a:gd name="T3" fmla="*/ 0 h 22541"/>
              <a:gd name="T4" fmla="*/ 21600 w 21600"/>
              <a:gd name="T5" fmla="*/ 21600 h 2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541" fill="none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541" stroke="0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36" name="Arc 100"/>
          <p:cNvSpPr>
            <a:spLocks/>
          </p:cNvSpPr>
          <p:nvPr/>
        </p:nvSpPr>
        <p:spPr bwMode="auto">
          <a:xfrm>
            <a:off x="6059488" y="2127250"/>
            <a:ext cx="693737" cy="6048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37" name="Line 101"/>
          <p:cNvSpPr>
            <a:spLocks noChangeShapeType="1"/>
          </p:cNvSpPr>
          <p:nvPr/>
        </p:nvSpPr>
        <p:spPr bwMode="auto">
          <a:xfrm>
            <a:off x="6753225" y="2689225"/>
            <a:ext cx="6350" cy="24828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39" name="Line 103"/>
          <p:cNvSpPr>
            <a:spLocks noChangeShapeType="1"/>
          </p:cNvSpPr>
          <p:nvPr/>
        </p:nvSpPr>
        <p:spPr bwMode="auto">
          <a:xfrm flipV="1">
            <a:off x="6038850" y="1643063"/>
            <a:ext cx="0" cy="4449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41" name="Line 105"/>
          <p:cNvSpPr>
            <a:spLocks noChangeShapeType="1"/>
          </p:cNvSpPr>
          <p:nvPr/>
        </p:nvSpPr>
        <p:spPr bwMode="auto">
          <a:xfrm>
            <a:off x="6345238" y="2012950"/>
            <a:ext cx="614362" cy="371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42" name="Line 106"/>
          <p:cNvSpPr>
            <a:spLocks noChangeShapeType="1"/>
          </p:cNvSpPr>
          <p:nvPr/>
        </p:nvSpPr>
        <p:spPr bwMode="auto">
          <a:xfrm>
            <a:off x="6902450" y="2651125"/>
            <a:ext cx="0" cy="2449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43" name="Line 107"/>
          <p:cNvSpPr>
            <a:spLocks noChangeShapeType="1"/>
          </p:cNvSpPr>
          <p:nvPr/>
        </p:nvSpPr>
        <p:spPr bwMode="auto">
          <a:xfrm flipV="1">
            <a:off x="5495925" y="4535488"/>
            <a:ext cx="0" cy="14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47" name="Line 111"/>
          <p:cNvSpPr>
            <a:spLocks noChangeShapeType="1"/>
          </p:cNvSpPr>
          <p:nvPr/>
        </p:nvSpPr>
        <p:spPr bwMode="auto">
          <a:xfrm>
            <a:off x="5335588" y="4391025"/>
            <a:ext cx="0" cy="170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48" name="Oval 112"/>
          <p:cNvSpPr>
            <a:spLocks noChangeArrowheads="1"/>
          </p:cNvSpPr>
          <p:nvPr/>
        </p:nvSpPr>
        <p:spPr bwMode="auto">
          <a:xfrm>
            <a:off x="6696075" y="5124450"/>
            <a:ext cx="166688" cy="1587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6449" name="Text Box 113"/>
          <p:cNvSpPr txBox="1">
            <a:spLocks noChangeArrowheads="1"/>
          </p:cNvSpPr>
          <p:nvPr/>
        </p:nvSpPr>
        <p:spPr bwMode="auto">
          <a:xfrm>
            <a:off x="6831013" y="4498975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4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26450" name="Line 114"/>
          <p:cNvSpPr>
            <a:spLocks noChangeShapeType="1"/>
          </p:cNvSpPr>
          <p:nvPr/>
        </p:nvSpPr>
        <p:spPr bwMode="auto">
          <a:xfrm>
            <a:off x="6142038" y="19510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51" name="Line 115"/>
          <p:cNvSpPr>
            <a:spLocks noChangeShapeType="1"/>
          </p:cNvSpPr>
          <p:nvPr/>
        </p:nvSpPr>
        <p:spPr bwMode="auto">
          <a:xfrm>
            <a:off x="6684963" y="4162425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53" name="Line 117"/>
          <p:cNvSpPr>
            <a:spLocks noChangeShapeType="1"/>
          </p:cNvSpPr>
          <p:nvPr/>
        </p:nvSpPr>
        <p:spPr bwMode="auto">
          <a:xfrm flipV="1">
            <a:off x="6902450" y="53165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6454" name="Line 118"/>
          <p:cNvSpPr>
            <a:spLocks noChangeShapeType="1"/>
          </p:cNvSpPr>
          <p:nvPr/>
        </p:nvSpPr>
        <p:spPr bwMode="auto">
          <a:xfrm>
            <a:off x="3924300" y="407670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211638" y="1700213"/>
            <a:ext cx="911225" cy="3671887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076825" y="1709738"/>
            <a:ext cx="1125538" cy="3662362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156325" y="1700213"/>
            <a:ext cx="909638" cy="3671887"/>
          </a:xfrm>
          <a:prstGeom prst="rect">
            <a:avLst/>
          </a:prstGeom>
          <a:solidFill>
            <a:schemeClr val="bg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344613" y="1709738"/>
            <a:ext cx="908050" cy="4313237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23" name="Freeform 7"/>
          <p:cNvSpPr>
            <a:spLocks/>
          </p:cNvSpPr>
          <p:nvPr/>
        </p:nvSpPr>
        <p:spPr bwMode="auto">
          <a:xfrm>
            <a:off x="1347788" y="1811338"/>
            <a:ext cx="6102350" cy="3589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60"/>
              </a:cxn>
              <a:cxn ang="0">
                <a:pos x="4324" y="2260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solidFill>
            <a:schemeClr val="bg1"/>
          </a:solidFill>
          <a:ln w="76199" cap="rnd" cmpd="sng">
            <a:solidFill>
              <a:schemeClr val="tx1"/>
            </a:solidFill>
            <a:prstDash val="solid"/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968375" y="4473575"/>
            <a:ext cx="35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968375" y="5153025"/>
            <a:ext cx="33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8100" rIns="73025" bIns="38100"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008063" y="5508625"/>
            <a:ext cx="268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3025" tIns="38100" rIns="73025" bIns="38100"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1347788" y="5399088"/>
            <a:ext cx="0" cy="534987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1381125" y="5729288"/>
            <a:ext cx="130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1693863" y="4090988"/>
            <a:ext cx="158750" cy="201612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 rot="1380000">
            <a:off x="1609725" y="4727575"/>
            <a:ext cx="130175" cy="374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37" name="Oval 21"/>
          <p:cNvSpPr>
            <a:spLocks noChangeArrowheads="1"/>
          </p:cNvSpPr>
          <p:nvPr/>
        </p:nvSpPr>
        <p:spPr bwMode="auto">
          <a:xfrm rot="20220000" flipH="1">
            <a:off x="1828800" y="4727575"/>
            <a:ext cx="115888" cy="3746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38" name="Oval 22"/>
          <p:cNvSpPr>
            <a:spLocks noChangeArrowheads="1"/>
          </p:cNvSpPr>
          <p:nvPr/>
        </p:nvSpPr>
        <p:spPr bwMode="auto">
          <a:xfrm>
            <a:off x="1563688" y="5059363"/>
            <a:ext cx="100012" cy="25082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39" name="Oval 23"/>
          <p:cNvSpPr>
            <a:spLocks noChangeArrowheads="1"/>
          </p:cNvSpPr>
          <p:nvPr/>
        </p:nvSpPr>
        <p:spPr bwMode="auto">
          <a:xfrm>
            <a:off x="1895475" y="5059363"/>
            <a:ext cx="100013" cy="25082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1916113" y="5284788"/>
            <a:ext cx="174625" cy="49212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1" name="Oval 25"/>
          <p:cNvSpPr>
            <a:spLocks noChangeArrowheads="1"/>
          </p:cNvSpPr>
          <p:nvPr/>
        </p:nvSpPr>
        <p:spPr bwMode="auto">
          <a:xfrm>
            <a:off x="1452563" y="5268913"/>
            <a:ext cx="177800" cy="49212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1736725" y="4292600"/>
            <a:ext cx="68263" cy="111125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3" name="Oval 27"/>
          <p:cNvSpPr>
            <a:spLocks noChangeArrowheads="1"/>
          </p:cNvSpPr>
          <p:nvPr/>
        </p:nvSpPr>
        <p:spPr bwMode="auto">
          <a:xfrm>
            <a:off x="1841500" y="4378325"/>
            <a:ext cx="106363" cy="9683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4" name="Oval 28"/>
          <p:cNvSpPr>
            <a:spLocks noChangeArrowheads="1"/>
          </p:cNvSpPr>
          <p:nvPr/>
        </p:nvSpPr>
        <p:spPr bwMode="auto">
          <a:xfrm>
            <a:off x="1612900" y="4364038"/>
            <a:ext cx="103188" cy="9683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5" name="Oval 29"/>
          <p:cNvSpPr>
            <a:spLocks noChangeArrowheads="1"/>
          </p:cNvSpPr>
          <p:nvPr/>
        </p:nvSpPr>
        <p:spPr bwMode="auto">
          <a:xfrm rot="2400000">
            <a:off x="1558925" y="4370388"/>
            <a:ext cx="79375" cy="2349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6" name="Oval 30"/>
          <p:cNvSpPr>
            <a:spLocks noChangeArrowheads="1"/>
          </p:cNvSpPr>
          <p:nvPr/>
        </p:nvSpPr>
        <p:spPr bwMode="auto">
          <a:xfrm rot="19200000" flipH="1">
            <a:off x="1919288" y="4386263"/>
            <a:ext cx="79375" cy="2333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7" name="Oval 31"/>
          <p:cNvSpPr>
            <a:spLocks noChangeArrowheads="1"/>
          </p:cNvSpPr>
          <p:nvPr/>
        </p:nvSpPr>
        <p:spPr bwMode="auto">
          <a:xfrm>
            <a:off x="1570038" y="5033963"/>
            <a:ext cx="44450" cy="666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8" name="Oval 32"/>
          <p:cNvSpPr>
            <a:spLocks noChangeArrowheads="1"/>
          </p:cNvSpPr>
          <p:nvPr/>
        </p:nvSpPr>
        <p:spPr bwMode="auto">
          <a:xfrm>
            <a:off x="1944688" y="5019675"/>
            <a:ext cx="46037" cy="65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>
            <a:off x="1506538" y="4543425"/>
            <a:ext cx="57150" cy="2206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>
            <a:off x="1965325" y="4518025"/>
            <a:ext cx="55563" cy="2174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>
            <a:off x="1524000" y="4752975"/>
            <a:ext cx="19050" cy="112713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1982788" y="4711700"/>
            <a:ext cx="20637" cy="112713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1757363" y="4191000"/>
            <a:ext cx="46037" cy="49213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>
            <a:off x="1649413" y="4403725"/>
            <a:ext cx="260350" cy="43815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6" name="Oval 40" descr="blanc)"/>
          <p:cNvSpPr>
            <a:spLocks noChangeArrowheads="1"/>
          </p:cNvSpPr>
          <p:nvPr/>
        </p:nvSpPr>
        <p:spPr bwMode="auto">
          <a:xfrm>
            <a:off x="2733675" y="4470400"/>
            <a:ext cx="84138" cy="1111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 rot="18600000">
            <a:off x="2798762" y="4494213"/>
            <a:ext cx="61913" cy="17303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89804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>
            <a:off x="2847975" y="4579938"/>
            <a:ext cx="169863" cy="555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59" name="Oval 43" descr="blanc)"/>
          <p:cNvSpPr>
            <a:spLocks noChangeArrowheads="1"/>
          </p:cNvSpPr>
          <p:nvPr/>
        </p:nvSpPr>
        <p:spPr bwMode="auto">
          <a:xfrm>
            <a:off x="3011488" y="4600575"/>
            <a:ext cx="85725" cy="14288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 rot="1740000" flipH="1">
            <a:off x="2698750" y="4757738"/>
            <a:ext cx="98425" cy="328612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 rot="3120000">
            <a:off x="2564606" y="5014119"/>
            <a:ext cx="96838" cy="1968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 rot="3120000">
            <a:off x="2482850" y="5202238"/>
            <a:ext cx="166687" cy="3968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 rot="3120000">
            <a:off x="2684462" y="5032376"/>
            <a:ext cx="42863" cy="492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2670175" y="4206875"/>
            <a:ext cx="133350" cy="179388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5" name="Oval 49"/>
          <p:cNvSpPr>
            <a:spLocks noChangeArrowheads="1"/>
          </p:cNvSpPr>
          <p:nvPr/>
        </p:nvSpPr>
        <p:spPr bwMode="auto">
          <a:xfrm>
            <a:off x="2635250" y="4454525"/>
            <a:ext cx="217488" cy="3841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6" name="Rectangle 50"/>
          <p:cNvSpPr>
            <a:spLocks noChangeArrowheads="1"/>
          </p:cNvSpPr>
          <p:nvPr/>
        </p:nvSpPr>
        <p:spPr bwMode="auto">
          <a:xfrm>
            <a:off x="2711450" y="4392613"/>
            <a:ext cx="47625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7" name="Oval 51"/>
          <p:cNvSpPr>
            <a:spLocks noChangeArrowheads="1"/>
          </p:cNvSpPr>
          <p:nvPr/>
        </p:nvSpPr>
        <p:spPr bwMode="auto">
          <a:xfrm rot="20220000" flipH="1">
            <a:off x="2673350" y="4778375"/>
            <a:ext cx="107950" cy="3302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8" name="Oval 52"/>
          <p:cNvSpPr>
            <a:spLocks noChangeArrowheads="1"/>
          </p:cNvSpPr>
          <p:nvPr/>
        </p:nvSpPr>
        <p:spPr bwMode="auto">
          <a:xfrm>
            <a:off x="2736850" y="5072063"/>
            <a:ext cx="84138" cy="2190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69" name="Oval 53"/>
          <p:cNvSpPr>
            <a:spLocks noChangeArrowheads="1"/>
          </p:cNvSpPr>
          <p:nvPr/>
        </p:nvSpPr>
        <p:spPr bwMode="auto">
          <a:xfrm>
            <a:off x="2765425" y="5256213"/>
            <a:ext cx="147638" cy="41275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0" name="Oval 54"/>
          <p:cNvSpPr>
            <a:spLocks noChangeArrowheads="1"/>
          </p:cNvSpPr>
          <p:nvPr/>
        </p:nvSpPr>
        <p:spPr bwMode="auto">
          <a:xfrm>
            <a:off x="2778125" y="5049838"/>
            <a:ext cx="36513" cy="555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1" name="Oval 55"/>
          <p:cNvSpPr>
            <a:spLocks noChangeArrowheads="1"/>
          </p:cNvSpPr>
          <p:nvPr/>
        </p:nvSpPr>
        <p:spPr bwMode="auto">
          <a:xfrm>
            <a:off x="2622550" y="4487863"/>
            <a:ext cx="87313" cy="8413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2" name="Oval 56"/>
          <p:cNvSpPr>
            <a:spLocks noChangeArrowheads="1"/>
          </p:cNvSpPr>
          <p:nvPr/>
        </p:nvSpPr>
        <p:spPr bwMode="auto">
          <a:xfrm rot="2400000">
            <a:off x="2578100" y="4492625"/>
            <a:ext cx="68263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3" name="Oval 57"/>
          <p:cNvSpPr>
            <a:spLocks noChangeArrowheads="1"/>
          </p:cNvSpPr>
          <p:nvPr/>
        </p:nvSpPr>
        <p:spPr bwMode="auto">
          <a:xfrm>
            <a:off x="2533650" y="4646613"/>
            <a:ext cx="47625" cy="192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4" name="Oval 58" descr="blanc)"/>
          <p:cNvSpPr>
            <a:spLocks noChangeArrowheads="1"/>
          </p:cNvSpPr>
          <p:nvPr/>
        </p:nvSpPr>
        <p:spPr bwMode="auto">
          <a:xfrm>
            <a:off x="2549525" y="4816475"/>
            <a:ext cx="12700" cy="984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5" name="Oval 59"/>
          <p:cNvSpPr>
            <a:spLocks noChangeArrowheads="1"/>
          </p:cNvSpPr>
          <p:nvPr/>
        </p:nvSpPr>
        <p:spPr bwMode="auto">
          <a:xfrm>
            <a:off x="2786063" y="4281488"/>
            <a:ext cx="61912" cy="30162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7" name="Oval 61"/>
          <p:cNvSpPr>
            <a:spLocks noChangeArrowheads="1"/>
          </p:cNvSpPr>
          <p:nvPr/>
        </p:nvSpPr>
        <p:spPr bwMode="auto">
          <a:xfrm rot="6120000" flipH="1">
            <a:off x="6669088" y="4132262"/>
            <a:ext cx="166688" cy="36513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8" name="Oval 62"/>
          <p:cNvSpPr>
            <a:spLocks noChangeArrowheads="1"/>
          </p:cNvSpPr>
          <p:nvPr/>
        </p:nvSpPr>
        <p:spPr bwMode="auto">
          <a:xfrm>
            <a:off x="6605588" y="5046663"/>
            <a:ext cx="134937" cy="179387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79" name="Oval 63"/>
          <p:cNvSpPr>
            <a:spLocks noChangeArrowheads="1"/>
          </p:cNvSpPr>
          <p:nvPr/>
        </p:nvSpPr>
        <p:spPr bwMode="auto">
          <a:xfrm>
            <a:off x="6569075" y="4594225"/>
            <a:ext cx="220663" cy="3841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0" name="Rectangle 64"/>
          <p:cNvSpPr>
            <a:spLocks noChangeArrowheads="1"/>
          </p:cNvSpPr>
          <p:nvPr/>
        </p:nvSpPr>
        <p:spPr bwMode="auto">
          <a:xfrm>
            <a:off x="6648450" y="4957763"/>
            <a:ext cx="46038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1" name="Oval 65"/>
          <p:cNvSpPr>
            <a:spLocks noChangeArrowheads="1"/>
          </p:cNvSpPr>
          <p:nvPr/>
        </p:nvSpPr>
        <p:spPr bwMode="auto">
          <a:xfrm rot="11460000">
            <a:off x="6683375" y="4341813"/>
            <a:ext cx="98425" cy="330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2" name="Oval 66"/>
          <p:cNvSpPr>
            <a:spLocks noChangeArrowheads="1"/>
          </p:cNvSpPr>
          <p:nvPr/>
        </p:nvSpPr>
        <p:spPr bwMode="auto">
          <a:xfrm rot="20880000">
            <a:off x="6694488" y="4156075"/>
            <a:ext cx="87312" cy="2174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3" name="Oval 67"/>
          <p:cNvSpPr>
            <a:spLocks noChangeArrowheads="1"/>
          </p:cNvSpPr>
          <p:nvPr/>
        </p:nvSpPr>
        <p:spPr bwMode="auto">
          <a:xfrm rot="4680000">
            <a:off x="6499225" y="4127500"/>
            <a:ext cx="165100" cy="381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4" name="Oval 68"/>
          <p:cNvSpPr>
            <a:spLocks noChangeArrowheads="1"/>
          </p:cNvSpPr>
          <p:nvPr/>
        </p:nvSpPr>
        <p:spPr bwMode="auto">
          <a:xfrm rot="20880000">
            <a:off x="6757988" y="4346575"/>
            <a:ext cx="38100" cy="555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5" name="Oval 69"/>
          <p:cNvSpPr>
            <a:spLocks noChangeArrowheads="1"/>
          </p:cNvSpPr>
          <p:nvPr/>
        </p:nvSpPr>
        <p:spPr bwMode="auto">
          <a:xfrm>
            <a:off x="6716713" y="4854575"/>
            <a:ext cx="96837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6" name="Oval 70"/>
          <p:cNvSpPr>
            <a:spLocks noChangeArrowheads="1"/>
          </p:cNvSpPr>
          <p:nvPr/>
        </p:nvSpPr>
        <p:spPr bwMode="auto">
          <a:xfrm>
            <a:off x="6526213" y="4848225"/>
            <a:ext cx="87312" cy="825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7" name="Oval 71"/>
          <p:cNvSpPr>
            <a:spLocks noChangeArrowheads="1"/>
          </p:cNvSpPr>
          <p:nvPr/>
        </p:nvSpPr>
        <p:spPr bwMode="auto">
          <a:xfrm rot="2400000">
            <a:off x="6480175" y="4852988"/>
            <a:ext cx="68263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8" name="Oval 72"/>
          <p:cNvSpPr>
            <a:spLocks noChangeArrowheads="1"/>
          </p:cNvSpPr>
          <p:nvPr/>
        </p:nvSpPr>
        <p:spPr bwMode="auto">
          <a:xfrm rot="19200000" flipH="1">
            <a:off x="6784975" y="4867275"/>
            <a:ext cx="68263" cy="2047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89" name="Oval 73"/>
          <p:cNvSpPr>
            <a:spLocks noChangeArrowheads="1"/>
          </p:cNvSpPr>
          <p:nvPr/>
        </p:nvSpPr>
        <p:spPr bwMode="auto">
          <a:xfrm>
            <a:off x="6435725" y="5005388"/>
            <a:ext cx="49213" cy="192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90" name="Oval 74"/>
          <p:cNvSpPr>
            <a:spLocks noChangeArrowheads="1"/>
          </p:cNvSpPr>
          <p:nvPr/>
        </p:nvSpPr>
        <p:spPr bwMode="auto">
          <a:xfrm>
            <a:off x="6850063" y="5019675"/>
            <a:ext cx="47625" cy="19050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91" name="Oval 75"/>
          <p:cNvSpPr>
            <a:spLocks noChangeArrowheads="1"/>
          </p:cNvSpPr>
          <p:nvPr/>
        </p:nvSpPr>
        <p:spPr bwMode="auto">
          <a:xfrm>
            <a:off x="6391275" y="5191125"/>
            <a:ext cx="87313" cy="12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92" name="Oval 76"/>
          <p:cNvSpPr>
            <a:spLocks noChangeArrowheads="1"/>
          </p:cNvSpPr>
          <p:nvPr/>
        </p:nvSpPr>
        <p:spPr bwMode="auto">
          <a:xfrm>
            <a:off x="6856413" y="5191125"/>
            <a:ext cx="85725" cy="1270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93" name="Oval 77"/>
          <p:cNvSpPr>
            <a:spLocks noChangeArrowheads="1"/>
          </p:cNvSpPr>
          <p:nvPr/>
        </p:nvSpPr>
        <p:spPr bwMode="auto">
          <a:xfrm rot="10140000" flipH="1">
            <a:off x="6551613" y="4356100"/>
            <a:ext cx="98425" cy="3302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94" name="Oval 78"/>
          <p:cNvSpPr>
            <a:spLocks noChangeArrowheads="1"/>
          </p:cNvSpPr>
          <p:nvPr/>
        </p:nvSpPr>
        <p:spPr bwMode="auto">
          <a:xfrm rot="720000" flipH="1">
            <a:off x="6553200" y="4168775"/>
            <a:ext cx="85725" cy="2190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95" name="Oval 79"/>
          <p:cNvSpPr>
            <a:spLocks noChangeArrowheads="1"/>
          </p:cNvSpPr>
          <p:nvPr/>
        </p:nvSpPr>
        <p:spPr bwMode="auto">
          <a:xfrm rot="720000" flipH="1">
            <a:off x="6538913" y="4359275"/>
            <a:ext cx="38100" cy="571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496" name="Oval 80"/>
          <p:cNvSpPr>
            <a:spLocks noChangeArrowheads="1"/>
          </p:cNvSpPr>
          <p:nvPr/>
        </p:nvSpPr>
        <p:spPr bwMode="auto">
          <a:xfrm>
            <a:off x="6672263" y="5132388"/>
            <a:ext cx="38100" cy="42862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0498" name="Group 82"/>
          <p:cNvGrpSpPr>
            <a:grpSpLocks/>
          </p:cNvGrpSpPr>
          <p:nvPr/>
        </p:nvGrpSpPr>
        <p:grpSpPr bwMode="auto">
          <a:xfrm>
            <a:off x="5589588" y="4676775"/>
            <a:ext cx="238125" cy="71438"/>
            <a:chOff x="3858" y="2721"/>
            <a:chExt cx="169" cy="45"/>
          </a:xfrm>
        </p:grpSpPr>
        <p:sp>
          <p:nvSpPr>
            <p:cNvPr id="60499" name="Oval 83"/>
            <p:cNvSpPr>
              <a:spLocks noChangeArrowheads="1"/>
            </p:cNvSpPr>
            <p:nvPr/>
          </p:nvSpPr>
          <p:spPr bwMode="auto">
            <a:xfrm rot="1020000">
              <a:off x="3858" y="2721"/>
              <a:ext cx="112" cy="2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00" name="Oval 84"/>
            <p:cNvSpPr>
              <a:spLocks noChangeArrowheads="1"/>
            </p:cNvSpPr>
            <p:nvPr/>
          </p:nvSpPr>
          <p:spPr bwMode="auto">
            <a:xfrm rot="1020000">
              <a:off x="3966" y="2757"/>
              <a:ext cx="61" cy="9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0501" name="Oval 85"/>
          <p:cNvSpPr>
            <a:spLocks noChangeArrowheads="1"/>
          </p:cNvSpPr>
          <p:nvPr/>
        </p:nvSpPr>
        <p:spPr bwMode="auto">
          <a:xfrm>
            <a:off x="5451475" y="4665663"/>
            <a:ext cx="98425" cy="1000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2" name="Oval 86"/>
          <p:cNvSpPr>
            <a:spLocks noChangeArrowheads="1"/>
          </p:cNvSpPr>
          <p:nvPr/>
        </p:nvSpPr>
        <p:spPr bwMode="auto">
          <a:xfrm rot="15060000">
            <a:off x="5511007" y="4614069"/>
            <a:ext cx="76200" cy="1920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3" name="Oval 87"/>
          <p:cNvSpPr>
            <a:spLocks noChangeArrowheads="1"/>
          </p:cNvSpPr>
          <p:nvPr/>
        </p:nvSpPr>
        <p:spPr bwMode="auto">
          <a:xfrm rot="16260000" flipH="1">
            <a:off x="5799137" y="4659313"/>
            <a:ext cx="111125" cy="304800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4" name="Oval 88"/>
          <p:cNvSpPr>
            <a:spLocks noChangeArrowheads="1"/>
          </p:cNvSpPr>
          <p:nvPr/>
        </p:nvSpPr>
        <p:spPr bwMode="auto">
          <a:xfrm rot="17640000">
            <a:off x="6017419" y="4756944"/>
            <a:ext cx="95250" cy="2047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5" name="Oval 89"/>
          <p:cNvSpPr>
            <a:spLocks noChangeArrowheads="1"/>
          </p:cNvSpPr>
          <p:nvPr/>
        </p:nvSpPr>
        <p:spPr bwMode="auto">
          <a:xfrm rot="17640000">
            <a:off x="6085681" y="4826794"/>
            <a:ext cx="179388" cy="50800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6" name="Oval 90"/>
          <p:cNvSpPr>
            <a:spLocks noChangeArrowheads="1"/>
          </p:cNvSpPr>
          <p:nvPr/>
        </p:nvSpPr>
        <p:spPr bwMode="auto">
          <a:xfrm rot="19320000">
            <a:off x="5951538" y="4826000"/>
            <a:ext cx="38100" cy="58738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7" name="Oval 91"/>
          <p:cNvSpPr>
            <a:spLocks noChangeArrowheads="1"/>
          </p:cNvSpPr>
          <p:nvPr/>
        </p:nvSpPr>
        <p:spPr bwMode="auto">
          <a:xfrm>
            <a:off x="5216525" y="4740275"/>
            <a:ext cx="158750" cy="157163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8" name="Oval 92"/>
          <p:cNvSpPr>
            <a:spLocks noChangeArrowheads="1"/>
          </p:cNvSpPr>
          <p:nvPr/>
        </p:nvSpPr>
        <p:spPr bwMode="auto">
          <a:xfrm>
            <a:off x="5437188" y="4683125"/>
            <a:ext cx="339725" cy="255588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100000">
                <a:srgbClr val="CC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09" name="Rectangle 93"/>
          <p:cNvSpPr>
            <a:spLocks noChangeArrowheads="1"/>
          </p:cNvSpPr>
          <p:nvPr/>
        </p:nvSpPr>
        <p:spPr bwMode="auto">
          <a:xfrm>
            <a:off x="5375275" y="4786313"/>
            <a:ext cx="84138" cy="68262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10" name="Oval 94"/>
          <p:cNvSpPr>
            <a:spLocks noChangeArrowheads="1"/>
          </p:cNvSpPr>
          <p:nvPr/>
        </p:nvSpPr>
        <p:spPr bwMode="auto">
          <a:xfrm rot="15840000" flipH="1">
            <a:off x="5809457" y="4742656"/>
            <a:ext cx="120650" cy="303213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11" name="Oval 95"/>
          <p:cNvSpPr>
            <a:spLocks noChangeArrowheads="1"/>
          </p:cNvSpPr>
          <p:nvPr/>
        </p:nvSpPr>
        <p:spPr bwMode="auto">
          <a:xfrm rot="1020000">
            <a:off x="6011863" y="4868863"/>
            <a:ext cx="196850" cy="1000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12" name="Oval 96"/>
          <p:cNvSpPr>
            <a:spLocks noChangeArrowheads="1"/>
          </p:cNvSpPr>
          <p:nvPr/>
        </p:nvSpPr>
        <p:spPr bwMode="auto">
          <a:xfrm rot="1020000">
            <a:off x="6169025" y="4783138"/>
            <a:ext cx="36513" cy="173037"/>
          </a:xfrm>
          <a:prstGeom prst="ellipse">
            <a:avLst/>
          </a:prstGeom>
          <a:gradFill rotWithShape="0">
            <a:gsLst>
              <a:gs pos="0">
                <a:srgbClr val="CC3300">
                  <a:gamma/>
                  <a:shade val="89804"/>
                  <a:invGamma/>
                </a:srgbClr>
              </a:gs>
              <a:gs pos="50000">
                <a:srgbClr val="CC3300"/>
              </a:gs>
              <a:gs pos="100000">
                <a:srgbClr val="CC3300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13" name="Oval 97"/>
          <p:cNvSpPr>
            <a:spLocks noChangeArrowheads="1"/>
          </p:cNvSpPr>
          <p:nvPr/>
        </p:nvSpPr>
        <p:spPr bwMode="auto">
          <a:xfrm rot="1020000">
            <a:off x="5981700" y="4835525"/>
            <a:ext cx="49213" cy="444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14" name="Oval 98"/>
          <p:cNvSpPr>
            <a:spLocks noChangeArrowheads="1"/>
          </p:cNvSpPr>
          <p:nvPr/>
        </p:nvSpPr>
        <p:spPr bwMode="auto">
          <a:xfrm>
            <a:off x="5459413" y="4843463"/>
            <a:ext cx="85725" cy="11430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0515" name="Group 99"/>
          <p:cNvGrpSpPr>
            <a:grpSpLocks/>
          </p:cNvGrpSpPr>
          <p:nvPr/>
        </p:nvGrpSpPr>
        <p:grpSpPr bwMode="auto">
          <a:xfrm>
            <a:off x="5514975" y="4854575"/>
            <a:ext cx="384175" cy="109538"/>
            <a:chOff x="3806" y="2833"/>
            <a:chExt cx="272" cy="69"/>
          </a:xfrm>
        </p:grpSpPr>
        <p:sp>
          <p:nvSpPr>
            <p:cNvPr id="60516" name="Oval 100"/>
            <p:cNvSpPr>
              <a:spLocks noChangeArrowheads="1"/>
            </p:cNvSpPr>
            <p:nvPr/>
          </p:nvSpPr>
          <p:spPr bwMode="auto">
            <a:xfrm rot="17100000">
              <a:off x="3850" y="2811"/>
              <a:ext cx="47" cy="135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17" name="Oval 101"/>
            <p:cNvSpPr>
              <a:spLocks noChangeArrowheads="1"/>
            </p:cNvSpPr>
            <p:nvPr/>
          </p:nvSpPr>
          <p:spPr bwMode="auto">
            <a:xfrm rot="20100000">
              <a:off x="3913" y="2858"/>
              <a:ext cx="121" cy="36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18" name="Oval 102"/>
            <p:cNvSpPr>
              <a:spLocks noChangeArrowheads="1"/>
            </p:cNvSpPr>
            <p:nvPr/>
          </p:nvSpPr>
          <p:spPr bwMode="auto">
            <a:xfrm rot="20100000">
              <a:off x="4009" y="2833"/>
              <a:ext cx="69" cy="18"/>
            </a:xfrm>
            <a:prstGeom prst="ellipse">
              <a:avLst/>
            </a:prstGeom>
            <a:gradFill rotWithShape="0">
              <a:gsLst>
                <a:gs pos="0">
                  <a:srgbClr val="FFCC99">
                    <a:gamma/>
                    <a:shade val="89804"/>
                    <a:invGamma/>
                  </a:srgbClr>
                </a:gs>
                <a:gs pos="50000">
                  <a:srgbClr val="FFCC99"/>
                </a:gs>
                <a:gs pos="100000">
                  <a:srgbClr val="FFCC99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0519" name="Oval 103"/>
          <p:cNvSpPr>
            <a:spLocks noChangeArrowheads="1"/>
          </p:cNvSpPr>
          <p:nvPr/>
        </p:nvSpPr>
        <p:spPr bwMode="auto">
          <a:xfrm>
            <a:off x="5283200" y="4689475"/>
            <a:ext cx="25400" cy="73025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1" name="Oval 105" descr="blanc)"/>
          <p:cNvSpPr>
            <a:spLocks noChangeArrowheads="1"/>
          </p:cNvSpPr>
          <p:nvPr/>
        </p:nvSpPr>
        <p:spPr bwMode="auto">
          <a:xfrm>
            <a:off x="3646488" y="4438650"/>
            <a:ext cx="85725" cy="111125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2" name="Oval 106"/>
          <p:cNvSpPr>
            <a:spLocks noChangeArrowheads="1"/>
          </p:cNvSpPr>
          <p:nvPr/>
        </p:nvSpPr>
        <p:spPr bwMode="auto">
          <a:xfrm rot="18600000">
            <a:off x="3713163" y="4460875"/>
            <a:ext cx="61912" cy="17303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89804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3" name="Oval 107"/>
          <p:cNvSpPr>
            <a:spLocks noChangeArrowheads="1"/>
          </p:cNvSpPr>
          <p:nvPr/>
        </p:nvSpPr>
        <p:spPr bwMode="auto">
          <a:xfrm>
            <a:off x="3760788" y="4548188"/>
            <a:ext cx="169862" cy="539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4" name="Oval 108" descr="blanc)"/>
          <p:cNvSpPr>
            <a:spLocks noChangeArrowheads="1"/>
          </p:cNvSpPr>
          <p:nvPr/>
        </p:nvSpPr>
        <p:spPr bwMode="auto">
          <a:xfrm>
            <a:off x="3924300" y="4568825"/>
            <a:ext cx="87313" cy="12700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5" name="Oval 109"/>
          <p:cNvSpPr>
            <a:spLocks noChangeArrowheads="1"/>
          </p:cNvSpPr>
          <p:nvPr/>
        </p:nvSpPr>
        <p:spPr bwMode="auto">
          <a:xfrm rot="1740000" flipH="1">
            <a:off x="3611563" y="4725988"/>
            <a:ext cx="98425" cy="328612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6" name="Oval 110"/>
          <p:cNvSpPr>
            <a:spLocks noChangeArrowheads="1"/>
          </p:cNvSpPr>
          <p:nvPr/>
        </p:nvSpPr>
        <p:spPr bwMode="auto">
          <a:xfrm rot="3120000">
            <a:off x="3479006" y="4980782"/>
            <a:ext cx="96837" cy="1968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7" name="Oval 111"/>
          <p:cNvSpPr>
            <a:spLocks noChangeArrowheads="1"/>
          </p:cNvSpPr>
          <p:nvPr/>
        </p:nvSpPr>
        <p:spPr bwMode="auto">
          <a:xfrm rot="3120000">
            <a:off x="3396456" y="5171282"/>
            <a:ext cx="166687" cy="381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8" name="Oval 112"/>
          <p:cNvSpPr>
            <a:spLocks noChangeArrowheads="1"/>
          </p:cNvSpPr>
          <p:nvPr/>
        </p:nvSpPr>
        <p:spPr bwMode="auto">
          <a:xfrm rot="3120000">
            <a:off x="3598069" y="4999832"/>
            <a:ext cx="44450" cy="492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29" name="Oval 113"/>
          <p:cNvSpPr>
            <a:spLocks noChangeArrowheads="1"/>
          </p:cNvSpPr>
          <p:nvPr/>
        </p:nvSpPr>
        <p:spPr bwMode="auto">
          <a:xfrm>
            <a:off x="3584575" y="4175125"/>
            <a:ext cx="134938" cy="177800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0" name="Oval 114"/>
          <p:cNvSpPr>
            <a:spLocks noChangeArrowheads="1"/>
          </p:cNvSpPr>
          <p:nvPr/>
        </p:nvSpPr>
        <p:spPr bwMode="auto">
          <a:xfrm>
            <a:off x="3548063" y="4422775"/>
            <a:ext cx="219075" cy="382588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1" name="Rectangle 115"/>
          <p:cNvSpPr>
            <a:spLocks noChangeArrowheads="1"/>
          </p:cNvSpPr>
          <p:nvPr/>
        </p:nvSpPr>
        <p:spPr bwMode="auto">
          <a:xfrm>
            <a:off x="3625850" y="4359275"/>
            <a:ext cx="47625" cy="82550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2" name="Oval 116"/>
          <p:cNvSpPr>
            <a:spLocks noChangeArrowheads="1"/>
          </p:cNvSpPr>
          <p:nvPr/>
        </p:nvSpPr>
        <p:spPr bwMode="auto">
          <a:xfrm rot="20220000" flipH="1">
            <a:off x="3589338" y="4746625"/>
            <a:ext cx="106362" cy="3302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3" name="Oval 117"/>
          <p:cNvSpPr>
            <a:spLocks noChangeArrowheads="1"/>
          </p:cNvSpPr>
          <p:nvPr/>
        </p:nvSpPr>
        <p:spPr bwMode="auto">
          <a:xfrm>
            <a:off x="3649663" y="5038725"/>
            <a:ext cx="85725" cy="2206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4" name="Oval 118"/>
          <p:cNvSpPr>
            <a:spLocks noChangeArrowheads="1"/>
          </p:cNvSpPr>
          <p:nvPr/>
        </p:nvSpPr>
        <p:spPr bwMode="auto">
          <a:xfrm>
            <a:off x="3679825" y="5222875"/>
            <a:ext cx="146050" cy="42863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8980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5" name="Oval 119"/>
          <p:cNvSpPr>
            <a:spLocks noChangeArrowheads="1"/>
          </p:cNvSpPr>
          <p:nvPr/>
        </p:nvSpPr>
        <p:spPr bwMode="auto">
          <a:xfrm>
            <a:off x="3692525" y="5018088"/>
            <a:ext cx="38100" cy="5556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6" name="Oval 120"/>
          <p:cNvSpPr>
            <a:spLocks noChangeArrowheads="1"/>
          </p:cNvSpPr>
          <p:nvPr/>
        </p:nvSpPr>
        <p:spPr bwMode="auto">
          <a:xfrm>
            <a:off x="3538538" y="4454525"/>
            <a:ext cx="84137" cy="8413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7" name="Oval 121"/>
          <p:cNvSpPr>
            <a:spLocks noChangeArrowheads="1"/>
          </p:cNvSpPr>
          <p:nvPr/>
        </p:nvSpPr>
        <p:spPr bwMode="auto">
          <a:xfrm rot="2400000">
            <a:off x="3494088" y="4460875"/>
            <a:ext cx="65087" cy="206375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8" name="Oval 122"/>
          <p:cNvSpPr>
            <a:spLocks noChangeArrowheads="1"/>
          </p:cNvSpPr>
          <p:nvPr/>
        </p:nvSpPr>
        <p:spPr bwMode="auto">
          <a:xfrm>
            <a:off x="3448050" y="4613275"/>
            <a:ext cx="47625" cy="192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39" name="Oval 123" descr="blanc)"/>
          <p:cNvSpPr>
            <a:spLocks noChangeArrowheads="1"/>
          </p:cNvSpPr>
          <p:nvPr/>
        </p:nvSpPr>
        <p:spPr bwMode="auto">
          <a:xfrm>
            <a:off x="3465513" y="4784725"/>
            <a:ext cx="11112" cy="96838"/>
          </a:xfrm>
          <a:prstGeom prst="ellips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0" name="Oval 124"/>
          <p:cNvSpPr>
            <a:spLocks noChangeArrowheads="1"/>
          </p:cNvSpPr>
          <p:nvPr/>
        </p:nvSpPr>
        <p:spPr bwMode="auto">
          <a:xfrm>
            <a:off x="3698875" y="4249738"/>
            <a:ext cx="61913" cy="28575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2" name="Oval 126"/>
          <p:cNvSpPr>
            <a:spLocks noChangeArrowheads="1"/>
          </p:cNvSpPr>
          <p:nvPr/>
        </p:nvSpPr>
        <p:spPr bwMode="auto">
          <a:xfrm>
            <a:off x="4598988" y="4090988"/>
            <a:ext cx="144462" cy="198437"/>
          </a:xfrm>
          <a:prstGeom prst="ellipse">
            <a:avLst/>
          </a:prstGeom>
          <a:gradFill rotWithShape="0">
            <a:gsLst>
              <a:gs pos="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3" name="Oval 127"/>
          <p:cNvSpPr>
            <a:spLocks noChangeArrowheads="1"/>
          </p:cNvSpPr>
          <p:nvPr/>
        </p:nvSpPr>
        <p:spPr bwMode="auto">
          <a:xfrm rot="1380000">
            <a:off x="4522788" y="4719638"/>
            <a:ext cx="115887" cy="3698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4" name="Oval 128"/>
          <p:cNvSpPr>
            <a:spLocks noChangeArrowheads="1"/>
          </p:cNvSpPr>
          <p:nvPr/>
        </p:nvSpPr>
        <p:spPr bwMode="auto">
          <a:xfrm rot="20220000" flipH="1">
            <a:off x="4722813" y="4721225"/>
            <a:ext cx="104775" cy="368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5" name="Oval 129"/>
          <p:cNvSpPr>
            <a:spLocks noChangeArrowheads="1"/>
          </p:cNvSpPr>
          <p:nvPr/>
        </p:nvSpPr>
        <p:spPr bwMode="auto">
          <a:xfrm>
            <a:off x="4478338" y="5048250"/>
            <a:ext cx="93662" cy="2460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6" name="Oval 130"/>
          <p:cNvSpPr>
            <a:spLocks noChangeArrowheads="1"/>
          </p:cNvSpPr>
          <p:nvPr/>
        </p:nvSpPr>
        <p:spPr bwMode="auto">
          <a:xfrm>
            <a:off x="4783138" y="5048250"/>
            <a:ext cx="92075" cy="2460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7" name="Oval 131"/>
          <p:cNvSpPr>
            <a:spLocks noChangeArrowheads="1"/>
          </p:cNvSpPr>
          <p:nvPr/>
        </p:nvSpPr>
        <p:spPr bwMode="auto">
          <a:xfrm>
            <a:off x="4803775" y="5270500"/>
            <a:ext cx="158750" cy="47625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8" name="Oval 132"/>
          <p:cNvSpPr>
            <a:spLocks noChangeArrowheads="1"/>
          </p:cNvSpPr>
          <p:nvPr/>
        </p:nvSpPr>
        <p:spPr bwMode="auto">
          <a:xfrm>
            <a:off x="4378325" y="5254625"/>
            <a:ext cx="160338" cy="49213"/>
          </a:xfrm>
          <a:prstGeom prst="ellipse">
            <a:avLst/>
          </a:prstGeom>
          <a:gradFill rotWithShape="0">
            <a:gsLst>
              <a:gs pos="0">
                <a:srgbClr val="FFFF00">
                  <a:gamma/>
                  <a:shade val="89804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49" name="Rectangle 133"/>
          <p:cNvSpPr>
            <a:spLocks noChangeArrowheads="1"/>
          </p:cNvSpPr>
          <p:nvPr/>
        </p:nvSpPr>
        <p:spPr bwMode="auto">
          <a:xfrm>
            <a:off x="4638675" y="4289425"/>
            <a:ext cx="63500" cy="109538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0" name="Oval 134"/>
          <p:cNvSpPr>
            <a:spLocks noChangeArrowheads="1"/>
          </p:cNvSpPr>
          <p:nvPr/>
        </p:nvSpPr>
        <p:spPr bwMode="auto">
          <a:xfrm>
            <a:off x="4735513" y="4375150"/>
            <a:ext cx="95250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1" name="Oval 135"/>
          <p:cNvSpPr>
            <a:spLocks noChangeArrowheads="1"/>
          </p:cNvSpPr>
          <p:nvPr/>
        </p:nvSpPr>
        <p:spPr bwMode="auto">
          <a:xfrm>
            <a:off x="4524375" y="4359275"/>
            <a:ext cx="93663" cy="95250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2" name="Oval 136"/>
          <p:cNvSpPr>
            <a:spLocks noChangeArrowheads="1"/>
          </p:cNvSpPr>
          <p:nvPr/>
        </p:nvSpPr>
        <p:spPr bwMode="auto">
          <a:xfrm rot="2400000">
            <a:off x="4475163" y="4365625"/>
            <a:ext cx="74612" cy="233363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3" name="Oval 137"/>
          <p:cNvSpPr>
            <a:spLocks noChangeArrowheads="1"/>
          </p:cNvSpPr>
          <p:nvPr/>
        </p:nvSpPr>
        <p:spPr bwMode="auto">
          <a:xfrm rot="19200000" flipH="1">
            <a:off x="4803775" y="4383088"/>
            <a:ext cx="74613" cy="2301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4" name="Oval 138"/>
          <p:cNvSpPr>
            <a:spLocks noChangeArrowheads="1"/>
          </p:cNvSpPr>
          <p:nvPr/>
        </p:nvSpPr>
        <p:spPr bwMode="auto">
          <a:xfrm>
            <a:off x="4484688" y="5022850"/>
            <a:ext cx="41275" cy="65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5" name="Oval 139"/>
          <p:cNvSpPr>
            <a:spLocks noChangeArrowheads="1"/>
          </p:cNvSpPr>
          <p:nvPr/>
        </p:nvSpPr>
        <p:spPr bwMode="auto">
          <a:xfrm>
            <a:off x="4829175" y="5006975"/>
            <a:ext cx="39688" cy="65088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5400000" scaled="1"/>
          </a:gra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6" name="Oval 140"/>
          <p:cNvSpPr>
            <a:spLocks noChangeArrowheads="1"/>
          </p:cNvSpPr>
          <p:nvPr/>
        </p:nvSpPr>
        <p:spPr bwMode="auto">
          <a:xfrm>
            <a:off x="4425950" y="4538663"/>
            <a:ext cx="52388" cy="217487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7" name="Oval 141"/>
          <p:cNvSpPr>
            <a:spLocks noChangeArrowheads="1"/>
          </p:cNvSpPr>
          <p:nvPr/>
        </p:nvSpPr>
        <p:spPr bwMode="auto">
          <a:xfrm>
            <a:off x="4848225" y="4513263"/>
            <a:ext cx="52388" cy="214312"/>
          </a:xfrm>
          <a:prstGeom prst="ellipse">
            <a:avLst/>
          </a:prstGeom>
          <a:gradFill rotWithShape="0">
            <a:gsLst>
              <a:gs pos="0">
                <a:srgbClr val="FFCC99">
                  <a:gamma/>
                  <a:shade val="89804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9804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8" name="Oval 142"/>
          <p:cNvSpPr>
            <a:spLocks noChangeArrowheads="1"/>
          </p:cNvSpPr>
          <p:nvPr/>
        </p:nvSpPr>
        <p:spPr bwMode="auto">
          <a:xfrm>
            <a:off x="4445000" y="4746625"/>
            <a:ext cx="15875" cy="107950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59" name="Oval 143"/>
          <p:cNvSpPr>
            <a:spLocks noChangeArrowheads="1"/>
          </p:cNvSpPr>
          <p:nvPr/>
        </p:nvSpPr>
        <p:spPr bwMode="auto">
          <a:xfrm>
            <a:off x="4865688" y="4703763"/>
            <a:ext cx="15875" cy="112712"/>
          </a:xfrm>
          <a:prstGeom prst="ellipse">
            <a:avLst/>
          </a:prstGeom>
          <a:solidFill>
            <a:schemeClr val="bg1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60" name="Oval 144"/>
          <p:cNvSpPr>
            <a:spLocks noChangeArrowheads="1"/>
          </p:cNvSpPr>
          <p:nvPr/>
        </p:nvSpPr>
        <p:spPr bwMode="auto">
          <a:xfrm>
            <a:off x="4657725" y="4189413"/>
            <a:ext cx="41275" cy="49212"/>
          </a:xfrm>
          <a:prstGeom prst="ellipse">
            <a:avLst/>
          </a:prstGeom>
          <a:solidFill>
            <a:srgbClr val="FF3300"/>
          </a:solidFill>
          <a:ln w="1269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61" name="Oval 145"/>
          <p:cNvSpPr>
            <a:spLocks noChangeArrowheads="1"/>
          </p:cNvSpPr>
          <p:nvPr/>
        </p:nvSpPr>
        <p:spPr bwMode="auto">
          <a:xfrm>
            <a:off x="4557713" y="4398963"/>
            <a:ext cx="239712" cy="43338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62" name="Rectangle 146"/>
          <p:cNvSpPr>
            <a:spLocks noChangeArrowheads="1"/>
          </p:cNvSpPr>
          <p:nvPr/>
        </p:nvSpPr>
        <p:spPr bwMode="auto">
          <a:xfrm>
            <a:off x="3133725" y="357981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defTabSz="585788">
              <a:spcBef>
                <a:spcPct val="0"/>
              </a:spcBef>
            </a:pPr>
            <a:r>
              <a:rPr lang="fr-FR" sz="19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60564" name="Text Box 148"/>
          <p:cNvSpPr txBox="1">
            <a:spLocks noChangeArrowheads="1"/>
          </p:cNvSpPr>
          <p:nvPr/>
        </p:nvSpPr>
        <p:spPr bwMode="auto">
          <a:xfrm>
            <a:off x="585788" y="404813"/>
            <a:ext cx="8024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2800" b="1">
                <a:solidFill>
                  <a:schemeClr val="tx1"/>
                </a:solidFill>
              </a:rPr>
              <a:t>Presiones en tobillo en condiciones normales</a:t>
            </a:r>
          </a:p>
        </p:txBody>
      </p:sp>
      <p:sp>
        <p:nvSpPr>
          <p:cNvPr id="60565" name="Line 149"/>
          <p:cNvSpPr>
            <a:spLocks noChangeShapeType="1"/>
          </p:cNvSpPr>
          <p:nvPr/>
        </p:nvSpPr>
        <p:spPr bwMode="auto">
          <a:xfrm>
            <a:off x="1371600" y="2759075"/>
            <a:ext cx="838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66" name="Line 150"/>
          <p:cNvSpPr>
            <a:spLocks noChangeShapeType="1"/>
          </p:cNvSpPr>
          <p:nvPr/>
        </p:nvSpPr>
        <p:spPr bwMode="auto">
          <a:xfrm>
            <a:off x="2209800" y="2759075"/>
            <a:ext cx="838200" cy="1371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67" name="Line 151"/>
          <p:cNvSpPr>
            <a:spLocks noChangeShapeType="1"/>
          </p:cNvSpPr>
          <p:nvPr/>
        </p:nvSpPr>
        <p:spPr bwMode="auto">
          <a:xfrm>
            <a:off x="3048000" y="4130675"/>
            <a:ext cx="1219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68" name="Line 152"/>
          <p:cNvSpPr>
            <a:spLocks noChangeShapeType="1"/>
          </p:cNvSpPr>
          <p:nvPr/>
        </p:nvSpPr>
        <p:spPr bwMode="auto">
          <a:xfrm flipV="1">
            <a:off x="4267200" y="2852738"/>
            <a:ext cx="809625" cy="127793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70" name="Line 154"/>
          <p:cNvSpPr>
            <a:spLocks noChangeShapeType="1"/>
          </p:cNvSpPr>
          <p:nvPr/>
        </p:nvSpPr>
        <p:spPr bwMode="auto">
          <a:xfrm>
            <a:off x="5105400" y="2835275"/>
            <a:ext cx="0" cy="2362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71" name="Line 155"/>
          <p:cNvSpPr>
            <a:spLocks noChangeShapeType="1"/>
          </p:cNvSpPr>
          <p:nvPr/>
        </p:nvSpPr>
        <p:spPr bwMode="auto">
          <a:xfrm>
            <a:off x="5105400" y="5197475"/>
            <a:ext cx="1143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72" name="Line 156"/>
          <p:cNvSpPr>
            <a:spLocks noChangeShapeType="1"/>
          </p:cNvSpPr>
          <p:nvPr/>
        </p:nvSpPr>
        <p:spPr bwMode="auto">
          <a:xfrm>
            <a:off x="6248400" y="5197475"/>
            <a:ext cx="76200" cy="533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73" name="Line 157"/>
          <p:cNvSpPr>
            <a:spLocks noChangeShapeType="1"/>
          </p:cNvSpPr>
          <p:nvPr/>
        </p:nvSpPr>
        <p:spPr bwMode="auto">
          <a:xfrm>
            <a:off x="6324600" y="5730875"/>
            <a:ext cx="6858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0582" name="Rectangle 166"/>
          <p:cNvSpPr>
            <a:spLocks noChangeArrowheads="1"/>
          </p:cNvSpPr>
          <p:nvPr/>
        </p:nvSpPr>
        <p:spPr bwMode="auto">
          <a:xfrm>
            <a:off x="3059113" y="6381750"/>
            <a:ext cx="2620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1_9 (Franceschi)</a:t>
            </a:r>
          </a:p>
        </p:txBody>
      </p:sp>
      <p:sp>
        <p:nvSpPr>
          <p:cNvPr id="60584" name="Line 168"/>
          <p:cNvSpPr>
            <a:spLocks noChangeShapeType="1"/>
          </p:cNvSpPr>
          <p:nvPr/>
        </p:nvSpPr>
        <p:spPr bwMode="auto">
          <a:xfrm>
            <a:off x="3132138" y="170021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585" name="Line 169"/>
          <p:cNvSpPr>
            <a:spLocks noChangeShapeType="1"/>
          </p:cNvSpPr>
          <p:nvPr/>
        </p:nvSpPr>
        <p:spPr bwMode="auto">
          <a:xfrm>
            <a:off x="4211638" y="3500438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586" name="Line 170"/>
          <p:cNvSpPr>
            <a:spLocks noChangeShapeType="1"/>
          </p:cNvSpPr>
          <p:nvPr/>
        </p:nvSpPr>
        <p:spPr bwMode="auto">
          <a:xfrm>
            <a:off x="3132138" y="421957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587" name="Line 171"/>
          <p:cNvSpPr>
            <a:spLocks noChangeShapeType="1"/>
          </p:cNvSpPr>
          <p:nvPr/>
        </p:nvSpPr>
        <p:spPr bwMode="auto">
          <a:xfrm>
            <a:off x="2268538" y="1700213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588" name="Rectangle 172"/>
          <p:cNvSpPr>
            <a:spLocks noChangeArrowheads="1"/>
          </p:cNvSpPr>
          <p:nvPr/>
        </p:nvSpPr>
        <p:spPr bwMode="auto">
          <a:xfrm>
            <a:off x="225425" y="1052513"/>
            <a:ext cx="175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Presión tobillo</a:t>
            </a:r>
          </a:p>
        </p:txBody>
      </p:sp>
      <p:sp>
        <p:nvSpPr>
          <p:cNvPr id="60589" name="Rectangle 173"/>
          <p:cNvSpPr>
            <a:spLocks noChangeArrowheads="1"/>
          </p:cNvSpPr>
          <p:nvPr/>
        </p:nvSpPr>
        <p:spPr bwMode="auto">
          <a:xfrm>
            <a:off x="1281113" y="5480050"/>
            <a:ext cx="76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Paro</a:t>
            </a:r>
            <a:r>
              <a:rPr lang="es-ES" sz="2000"/>
              <a:t> </a:t>
            </a:r>
          </a:p>
        </p:txBody>
      </p:sp>
      <p:sp>
        <p:nvSpPr>
          <p:cNvPr id="60590" name="Rectangle 174"/>
          <p:cNvSpPr>
            <a:spLocks noChangeArrowheads="1"/>
          </p:cNvSpPr>
          <p:nvPr/>
        </p:nvSpPr>
        <p:spPr bwMode="auto">
          <a:xfrm>
            <a:off x="2051050" y="5516563"/>
            <a:ext cx="1081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Inicio marcha</a:t>
            </a:r>
          </a:p>
        </p:txBody>
      </p:sp>
      <p:sp>
        <p:nvSpPr>
          <p:cNvPr id="60592" name="Rectangle 176"/>
          <p:cNvSpPr>
            <a:spLocks noChangeArrowheads="1"/>
          </p:cNvSpPr>
          <p:nvPr/>
        </p:nvSpPr>
        <p:spPr bwMode="auto">
          <a:xfrm>
            <a:off x="3132138" y="5616575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r>
              <a:rPr lang="es-ES" sz="2000" b="1">
                <a:solidFill>
                  <a:schemeClr val="tx1"/>
                </a:solidFill>
              </a:rPr>
              <a:t>Durante</a:t>
            </a:r>
          </a:p>
          <a:p>
            <a:pPr>
              <a:lnSpc>
                <a:spcPct val="50000"/>
              </a:lnSpc>
            </a:pPr>
            <a:r>
              <a:rPr lang="es-ES" sz="2000" b="1">
                <a:solidFill>
                  <a:schemeClr val="tx1"/>
                </a:solidFill>
              </a:rPr>
              <a:t> marcha</a:t>
            </a:r>
          </a:p>
        </p:txBody>
      </p:sp>
      <p:sp>
        <p:nvSpPr>
          <p:cNvPr id="60594" name="Line 178"/>
          <p:cNvSpPr>
            <a:spLocks noChangeShapeType="1"/>
          </p:cNvSpPr>
          <p:nvPr/>
        </p:nvSpPr>
        <p:spPr bwMode="auto">
          <a:xfrm>
            <a:off x="1403350" y="1700213"/>
            <a:ext cx="288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0595" name="Rectangle 179"/>
          <p:cNvSpPr>
            <a:spLocks noChangeArrowheads="1"/>
          </p:cNvSpPr>
          <p:nvPr/>
        </p:nvSpPr>
        <p:spPr bwMode="auto">
          <a:xfrm>
            <a:off x="4297363" y="5445125"/>
            <a:ext cx="70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Paro</a:t>
            </a:r>
          </a:p>
        </p:txBody>
      </p:sp>
      <p:sp>
        <p:nvSpPr>
          <p:cNvPr id="60596" name="Rectangle 180"/>
          <p:cNvSpPr>
            <a:spLocks noChangeArrowheads="1"/>
          </p:cNvSpPr>
          <p:nvPr/>
        </p:nvSpPr>
        <p:spPr bwMode="auto">
          <a:xfrm>
            <a:off x="5054600" y="5445125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Decúbito</a:t>
            </a:r>
          </a:p>
        </p:txBody>
      </p:sp>
      <p:sp>
        <p:nvSpPr>
          <p:cNvPr id="60597" name="Rectangle 181"/>
          <p:cNvSpPr>
            <a:spLocks noChangeArrowheads="1"/>
          </p:cNvSpPr>
          <p:nvPr/>
        </p:nvSpPr>
        <p:spPr bwMode="auto">
          <a:xfrm>
            <a:off x="6335713" y="5767388"/>
            <a:ext cx="973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 b="1">
                <a:solidFill>
                  <a:schemeClr val="tx1"/>
                </a:solidFill>
              </a:rPr>
              <a:t>Declive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03188"/>
            <a:ext cx="7467600" cy="877887"/>
          </a:xfrm>
          <a:ln/>
        </p:spPr>
        <p:txBody>
          <a:bodyPr/>
          <a:lstStyle/>
          <a:p>
            <a:r>
              <a:rPr lang="es-ES_tradnl" sz="2400" b="1">
                <a:solidFill>
                  <a:schemeClr val="tx1"/>
                </a:solidFill>
              </a:rPr>
              <a:t>SHUNT TIPO 3 por R3 con perforante visible en safena</a:t>
            </a:r>
            <a:br>
              <a:rPr lang="es-ES_tradnl" sz="2400" b="1">
                <a:solidFill>
                  <a:schemeClr val="tx1"/>
                </a:solidFill>
              </a:rPr>
            </a:br>
            <a:r>
              <a:rPr lang="es-ES_tradnl" sz="2400" b="1">
                <a:solidFill>
                  <a:schemeClr val="tx1"/>
                </a:solidFill>
              </a:rPr>
              <a:t>Devalvulación: </a:t>
            </a:r>
            <a:r>
              <a:rPr lang="es-ES" sz="2400" b="1">
                <a:solidFill>
                  <a:schemeClr val="tx1"/>
                </a:solidFill>
              </a:rPr>
              <a:t>Tipo C</a:t>
            </a:r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611188" y="61722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1601788" y="6188075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2609850" y="6172200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2411413" y="6232525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5365750" y="6111875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5167313" y="6172200"/>
            <a:ext cx="1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3840163" y="6275388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2_14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1547813" y="6500813"/>
            <a:ext cx="2481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endParaRPr lang="es-E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27371" name="Arc 11"/>
          <p:cNvSpPr>
            <a:spLocks/>
          </p:cNvSpPr>
          <p:nvPr/>
        </p:nvSpPr>
        <p:spPr bwMode="auto">
          <a:xfrm>
            <a:off x="1835150" y="3911600"/>
            <a:ext cx="703263" cy="557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72" name="Arc 12"/>
          <p:cNvSpPr>
            <a:spLocks/>
          </p:cNvSpPr>
          <p:nvPr/>
        </p:nvSpPr>
        <p:spPr bwMode="auto">
          <a:xfrm>
            <a:off x="2533650" y="2165350"/>
            <a:ext cx="741363" cy="579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73" name="Line 13"/>
          <p:cNvSpPr>
            <a:spLocks noChangeShapeType="1"/>
          </p:cNvSpPr>
          <p:nvPr/>
        </p:nvSpPr>
        <p:spPr bwMode="auto">
          <a:xfrm>
            <a:off x="3275013" y="2708275"/>
            <a:ext cx="1587" cy="3348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74" name="Arc 14"/>
          <p:cNvSpPr>
            <a:spLocks/>
          </p:cNvSpPr>
          <p:nvPr/>
        </p:nvSpPr>
        <p:spPr bwMode="auto">
          <a:xfrm>
            <a:off x="2071688" y="2511425"/>
            <a:ext cx="1049337" cy="1565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 w 21600"/>
              <a:gd name="T1" fmla="*/ 22541 h 22541"/>
              <a:gd name="T2" fmla="*/ 21600 w 21600"/>
              <a:gd name="T3" fmla="*/ 0 h 22541"/>
              <a:gd name="T4" fmla="*/ 21600 w 21600"/>
              <a:gd name="T5" fmla="*/ 21600 h 2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541" fill="none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541" stroke="0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75" name="Arc 15"/>
          <p:cNvSpPr>
            <a:spLocks/>
          </p:cNvSpPr>
          <p:nvPr/>
        </p:nvSpPr>
        <p:spPr bwMode="auto">
          <a:xfrm>
            <a:off x="2559050" y="2165350"/>
            <a:ext cx="693738" cy="6048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76" name="Line 16"/>
          <p:cNvSpPr>
            <a:spLocks noChangeShapeType="1"/>
          </p:cNvSpPr>
          <p:nvPr/>
        </p:nvSpPr>
        <p:spPr bwMode="auto">
          <a:xfrm>
            <a:off x="3252788" y="2727325"/>
            <a:ext cx="0" cy="1698625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77" name="Line 17"/>
          <p:cNvSpPr>
            <a:spLocks noChangeShapeType="1"/>
          </p:cNvSpPr>
          <p:nvPr/>
        </p:nvSpPr>
        <p:spPr bwMode="auto">
          <a:xfrm flipV="1">
            <a:off x="2538413" y="1681163"/>
            <a:ext cx="0" cy="4449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78" name="Line 18"/>
          <p:cNvSpPr>
            <a:spLocks noChangeShapeType="1"/>
          </p:cNvSpPr>
          <p:nvPr/>
        </p:nvSpPr>
        <p:spPr bwMode="auto">
          <a:xfrm>
            <a:off x="2844800" y="2051050"/>
            <a:ext cx="614363" cy="371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79" name="Line 19"/>
          <p:cNvSpPr>
            <a:spLocks noChangeShapeType="1"/>
          </p:cNvSpPr>
          <p:nvPr/>
        </p:nvSpPr>
        <p:spPr bwMode="auto">
          <a:xfrm>
            <a:off x="3435350" y="2720975"/>
            <a:ext cx="0" cy="1406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80" name="Line 20"/>
          <p:cNvSpPr>
            <a:spLocks noChangeShapeType="1"/>
          </p:cNvSpPr>
          <p:nvPr/>
        </p:nvSpPr>
        <p:spPr bwMode="auto">
          <a:xfrm flipV="1">
            <a:off x="1995488" y="4573588"/>
            <a:ext cx="0" cy="14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81" name="Freeform 21"/>
          <p:cNvSpPr>
            <a:spLocks/>
          </p:cNvSpPr>
          <p:nvPr/>
        </p:nvSpPr>
        <p:spPr bwMode="auto">
          <a:xfrm>
            <a:off x="2236788" y="4398963"/>
            <a:ext cx="1057275" cy="882650"/>
          </a:xfrm>
          <a:custGeom>
            <a:avLst/>
            <a:gdLst/>
            <a:ahLst/>
            <a:cxnLst>
              <a:cxn ang="0">
                <a:pos x="466" y="17"/>
              </a:cxn>
              <a:cxn ang="0">
                <a:pos x="315" y="58"/>
              </a:cxn>
              <a:cxn ang="0">
                <a:pos x="178" y="182"/>
              </a:cxn>
              <a:cxn ang="0">
                <a:pos x="137" y="264"/>
              </a:cxn>
              <a:cxn ang="0">
                <a:pos x="123" y="319"/>
              </a:cxn>
              <a:cxn ang="0">
                <a:pos x="0" y="401"/>
              </a:cxn>
            </a:cxnLst>
            <a:rect l="0" t="0" r="r" b="b"/>
            <a:pathLst>
              <a:path w="466" h="401">
                <a:moveTo>
                  <a:pt x="466" y="17"/>
                </a:moveTo>
                <a:cubicBezTo>
                  <a:pt x="384" y="0"/>
                  <a:pt x="373" y="0"/>
                  <a:pt x="315" y="58"/>
                </a:cubicBezTo>
                <a:cubicBezTo>
                  <a:pt x="290" y="136"/>
                  <a:pt x="256" y="162"/>
                  <a:pt x="178" y="182"/>
                </a:cubicBezTo>
                <a:cubicBezTo>
                  <a:pt x="149" y="226"/>
                  <a:pt x="151" y="215"/>
                  <a:pt x="137" y="264"/>
                </a:cubicBezTo>
                <a:cubicBezTo>
                  <a:pt x="132" y="282"/>
                  <a:pt x="132" y="303"/>
                  <a:pt x="123" y="319"/>
                </a:cubicBezTo>
                <a:cubicBezTo>
                  <a:pt x="89" y="378"/>
                  <a:pt x="45" y="356"/>
                  <a:pt x="0" y="401"/>
                </a:cubicBezTo>
              </a:path>
            </a:pathLst>
          </a:custGeom>
          <a:noFill/>
          <a:ln w="889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82" name="Rectangle 22"/>
          <p:cNvSpPr>
            <a:spLocks noChangeArrowheads="1"/>
          </p:cNvSpPr>
          <p:nvPr/>
        </p:nvSpPr>
        <p:spPr bwMode="auto">
          <a:xfrm>
            <a:off x="2570163" y="4143375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527383" name="Oval 23"/>
          <p:cNvSpPr>
            <a:spLocks noChangeArrowheads="1"/>
          </p:cNvSpPr>
          <p:nvPr/>
        </p:nvSpPr>
        <p:spPr bwMode="auto">
          <a:xfrm>
            <a:off x="2170113" y="5186363"/>
            <a:ext cx="166687" cy="160337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84" name="Line 24"/>
          <p:cNvSpPr>
            <a:spLocks noChangeShapeType="1"/>
          </p:cNvSpPr>
          <p:nvPr/>
        </p:nvSpPr>
        <p:spPr bwMode="auto">
          <a:xfrm>
            <a:off x="1835150" y="4429125"/>
            <a:ext cx="0" cy="170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86" name="Text Box 26"/>
          <p:cNvSpPr txBox="1">
            <a:spLocks noChangeArrowheads="1"/>
          </p:cNvSpPr>
          <p:nvPr/>
        </p:nvSpPr>
        <p:spPr bwMode="auto">
          <a:xfrm>
            <a:off x="3348038" y="4502150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4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27387" name="Line 27"/>
          <p:cNvSpPr>
            <a:spLocks noChangeShapeType="1"/>
          </p:cNvSpPr>
          <p:nvPr/>
        </p:nvSpPr>
        <p:spPr bwMode="auto">
          <a:xfrm>
            <a:off x="2627313" y="19891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88" name="Line 28"/>
          <p:cNvSpPr>
            <a:spLocks noChangeShapeType="1"/>
          </p:cNvSpPr>
          <p:nvPr/>
        </p:nvSpPr>
        <p:spPr bwMode="auto">
          <a:xfrm>
            <a:off x="3184525" y="4200525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89" name="Line 29"/>
          <p:cNvSpPr>
            <a:spLocks noChangeShapeType="1"/>
          </p:cNvSpPr>
          <p:nvPr/>
        </p:nvSpPr>
        <p:spPr bwMode="auto">
          <a:xfrm flipV="1">
            <a:off x="3419475" y="4905375"/>
            <a:ext cx="0" cy="1260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90" name="Arc 30"/>
          <p:cNvSpPr>
            <a:spLocks/>
          </p:cNvSpPr>
          <p:nvPr/>
        </p:nvSpPr>
        <p:spPr bwMode="auto">
          <a:xfrm>
            <a:off x="5335588" y="3873500"/>
            <a:ext cx="703262" cy="5572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91" name="Arc 31"/>
          <p:cNvSpPr>
            <a:spLocks/>
          </p:cNvSpPr>
          <p:nvPr/>
        </p:nvSpPr>
        <p:spPr bwMode="auto">
          <a:xfrm>
            <a:off x="6034088" y="2127250"/>
            <a:ext cx="741362" cy="579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92" name="Line 32"/>
          <p:cNvSpPr>
            <a:spLocks noChangeShapeType="1"/>
          </p:cNvSpPr>
          <p:nvPr/>
        </p:nvSpPr>
        <p:spPr bwMode="auto">
          <a:xfrm>
            <a:off x="6775450" y="2670175"/>
            <a:ext cx="1588" cy="3348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93" name="Arc 33"/>
          <p:cNvSpPr>
            <a:spLocks/>
          </p:cNvSpPr>
          <p:nvPr/>
        </p:nvSpPr>
        <p:spPr bwMode="auto">
          <a:xfrm>
            <a:off x="5572125" y="2473325"/>
            <a:ext cx="1049338" cy="15652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 w 21600"/>
              <a:gd name="T1" fmla="*/ 22541 h 22541"/>
              <a:gd name="T2" fmla="*/ 21600 w 21600"/>
              <a:gd name="T3" fmla="*/ 0 h 22541"/>
              <a:gd name="T4" fmla="*/ 21600 w 21600"/>
              <a:gd name="T5" fmla="*/ 21600 h 2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541" fill="none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</a:path>
              <a:path w="21600" h="22541" stroke="0" extrusionOk="0">
                <a:moveTo>
                  <a:pt x="20" y="22541"/>
                </a:moveTo>
                <a:cubicBezTo>
                  <a:pt x="6" y="22227"/>
                  <a:pt x="0" y="21913"/>
                  <a:pt x="0" y="21600"/>
                </a:cubicBezTo>
                <a:cubicBezTo>
                  <a:pt x="-1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94" name="Arc 34"/>
          <p:cNvSpPr>
            <a:spLocks/>
          </p:cNvSpPr>
          <p:nvPr/>
        </p:nvSpPr>
        <p:spPr bwMode="auto">
          <a:xfrm>
            <a:off x="6059488" y="2127250"/>
            <a:ext cx="693737" cy="6048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95" name="Line 35"/>
          <p:cNvSpPr>
            <a:spLocks noChangeShapeType="1"/>
          </p:cNvSpPr>
          <p:nvPr/>
        </p:nvSpPr>
        <p:spPr bwMode="auto">
          <a:xfrm>
            <a:off x="6753225" y="2689225"/>
            <a:ext cx="6350" cy="24828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396" name="Line 36"/>
          <p:cNvSpPr>
            <a:spLocks noChangeShapeType="1"/>
          </p:cNvSpPr>
          <p:nvPr/>
        </p:nvSpPr>
        <p:spPr bwMode="auto">
          <a:xfrm flipV="1">
            <a:off x="6038850" y="1643063"/>
            <a:ext cx="0" cy="4449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97" name="Line 37"/>
          <p:cNvSpPr>
            <a:spLocks noChangeShapeType="1"/>
          </p:cNvSpPr>
          <p:nvPr/>
        </p:nvSpPr>
        <p:spPr bwMode="auto">
          <a:xfrm>
            <a:off x="6345238" y="2012950"/>
            <a:ext cx="614362" cy="3714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98" name="Line 38"/>
          <p:cNvSpPr>
            <a:spLocks noChangeShapeType="1"/>
          </p:cNvSpPr>
          <p:nvPr/>
        </p:nvSpPr>
        <p:spPr bwMode="auto">
          <a:xfrm>
            <a:off x="6902450" y="2651125"/>
            <a:ext cx="0" cy="2449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399" name="Line 39"/>
          <p:cNvSpPr>
            <a:spLocks noChangeShapeType="1"/>
          </p:cNvSpPr>
          <p:nvPr/>
        </p:nvSpPr>
        <p:spPr bwMode="auto">
          <a:xfrm flipV="1">
            <a:off x="5495925" y="4535488"/>
            <a:ext cx="0" cy="14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400" name="Line 40"/>
          <p:cNvSpPr>
            <a:spLocks noChangeShapeType="1"/>
          </p:cNvSpPr>
          <p:nvPr/>
        </p:nvSpPr>
        <p:spPr bwMode="auto">
          <a:xfrm>
            <a:off x="5335588" y="4391025"/>
            <a:ext cx="0" cy="170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401" name="Oval 41"/>
          <p:cNvSpPr>
            <a:spLocks noChangeArrowheads="1"/>
          </p:cNvSpPr>
          <p:nvPr/>
        </p:nvSpPr>
        <p:spPr bwMode="auto">
          <a:xfrm>
            <a:off x="6696075" y="5124450"/>
            <a:ext cx="166688" cy="1587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7402" name="Text Box 42"/>
          <p:cNvSpPr txBox="1">
            <a:spLocks noChangeArrowheads="1"/>
          </p:cNvSpPr>
          <p:nvPr/>
        </p:nvSpPr>
        <p:spPr bwMode="auto">
          <a:xfrm>
            <a:off x="6831013" y="4498975"/>
            <a:ext cx="47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sz="24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27403" name="Line 43"/>
          <p:cNvSpPr>
            <a:spLocks noChangeShapeType="1"/>
          </p:cNvSpPr>
          <p:nvPr/>
        </p:nvSpPr>
        <p:spPr bwMode="auto">
          <a:xfrm>
            <a:off x="6142038" y="195103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404" name="Line 44"/>
          <p:cNvSpPr>
            <a:spLocks noChangeShapeType="1"/>
          </p:cNvSpPr>
          <p:nvPr/>
        </p:nvSpPr>
        <p:spPr bwMode="auto">
          <a:xfrm>
            <a:off x="6684963" y="4162425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405" name="Line 45"/>
          <p:cNvSpPr>
            <a:spLocks noChangeShapeType="1"/>
          </p:cNvSpPr>
          <p:nvPr/>
        </p:nvSpPr>
        <p:spPr bwMode="auto">
          <a:xfrm flipV="1">
            <a:off x="6902450" y="53165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7406" name="Line 46"/>
          <p:cNvSpPr>
            <a:spLocks noChangeShapeType="1"/>
          </p:cNvSpPr>
          <p:nvPr/>
        </p:nvSpPr>
        <p:spPr bwMode="auto">
          <a:xfrm>
            <a:off x="3924300" y="4076700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2987675" y="698500"/>
            <a:ext cx="3032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SHUNT TIPO 3</a:t>
            </a: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3990975" y="6381750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2_15</a:t>
            </a:r>
          </a:p>
        </p:txBody>
      </p:sp>
      <p:sp>
        <p:nvSpPr>
          <p:cNvPr id="528395" name="Arc 11"/>
          <p:cNvSpPr>
            <a:spLocks/>
          </p:cNvSpPr>
          <p:nvPr/>
        </p:nvSpPr>
        <p:spPr bwMode="auto">
          <a:xfrm>
            <a:off x="1258888" y="3457575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396" name="Arc 12"/>
          <p:cNvSpPr>
            <a:spLocks/>
          </p:cNvSpPr>
          <p:nvPr/>
        </p:nvSpPr>
        <p:spPr bwMode="auto">
          <a:xfrm>
            <a:off x="1938338" y="1687513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397" name="Line 13"/>
          <p:cNvSpPr>
            <a:spLocks noChangeShapeType="1"/>
          </p:cNvSpPr>
          <p:nvPr/>
        </p:nvSpPr>
        <p:spPr bwMode="auto">
          <a:xfrm>
            <a:off x="2617788" y="2263775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398" name="Arc 14"/>
          <p:cNvSpPr>
            <a:spLocks/>
          </p:cNvSpPr>
          <p:nvPr/>
        </p:nvSpPr>
        <p:spPr bwMode="auto">
          <a:xfrm>
            <a:off x="1516063" y="2008188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399" name="Arc 15"/>
          <p:cNvSpPr>
            <a:spLocks/>
          </p:cNvSpPr>
          <p:nvPr/>
        </p:nvSpPr>
        <p:spPr bwMode="auto">
          <a:xfrm>
            <a:off x="1962150" y="1689100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00" name="Line 16"/>
          <p:cNvSpPr>
            <a:spLocks noChangeShapeType="1"/>
          </p:cNvSpPr>
          <p:nvPr/>
        </p:nvSpPr>
        <p:spPr bwMode="auto">
          <a:xfrm>
            <a:off x="2605088" y="2289175"/>
            <a:ext cx="0" cy="1801813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01" name="Rectangle 17"/>
          <p:cNvSpPr>
            <a:spLocks noChangeArrowheads="1"/>
          </p:cNvSpPr>
          <p:nvPr/>
        </p:nvSpPr>
        <p:spPr bwMode="auto">
          <a:xfrm>
            <a:off x="2147888" y="2697163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8402" name="Line 18"/>
          <p:cNvSpPr>
            <a:spLocks noChangeShapeType="1"/>
          </p:cNvSpPr>
          <p:nvPr/>
        </p:nvSpPr>
        <p:spPr bwMode="auto">
          <a:xfrm flipV="1">
            <a:off x="1979613" y="1174750"/>
            <a:ext cx="0" cy="472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03" name="Rectangle 19"/>
          <p:cNvSpPr>
            <a:spLocks noChangeArrowheads="1"/>
          </p:cNvSpPr>
          <p:nvPr/>
        </p:nvSpPr>
        <p:spPr bwMode="auto">
          <a:xfrm>
            <a:off x="1273175" y="14906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8404" name="Line 20"/>
          <p:cNvSpPr>
            <a:spLocks noChangeShapeType="1"/>
          </p:cNvSpPr>
          <p:nvPr/>
        </p:nvSpPr>
        <p:spPr bwMode="auto">
          <a:xfrm>
            <a:off x="2224088" y="1568450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05" name="Line 21"/>
          <p:cNvSpPr>
            <a:spLocks noChangeShapeType="1"/>
          </p:cNvSpPr>
          <p:nvPr/>
        </p:nvSpPr>
        <p:spPr bwMode="auto">
          <a:xfrm>
            <a:off x="2786063" y="2278063"/>
            <a:ext cx="0" cy="14938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06" name="Line 22"/>
          <p:cNvSpPr>
            <a:spLocks noChangeShapeType="1"/>
          </p:cNvSpPr>
          <p:nvPr/>
        </p:nvSpPr>
        <p:spPr bwMode="auto">
          <a:xfrm flipV="1">
            <a:off x="2505075" y="4402138"/>
            <a:ext cx="0" cy="133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07" name="Line 23"/>
          <p:cNvSpPr>
            <a:spLocks noChangeShapeType="1"/>
          </p:cNvSpPr>
          <p:nvPr/>
        </p:nvSpPr>
        <p:spPr bwMode="auto">
          <a:xfrm flipV="1">
            <a:off x="1452563" y="4244975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08" name="Rectangle 24"/>
          <p:cNvSpPr>
            <a:spLocks noChangeArrowheads="1"/>
          </p:cNvSpPr>
          <p:nvPr/>
        </p:nvSpPr>
        <p:spPr bwMode="auto">
          <a:xfrm>
            <a:off x="3362325" y="381952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8409" name="Oval 25"/>
          <p:cNvSpPr>
            <a:spLocks noChangeArrowheads="1"/>
          </p:cNvSpPr>
          <p:nvPr/>
        </p:nvSpPr>
        <p:spPr bwMode="auto">
          <a:xfrm>
            <a:off x="3683000" y="5492750"/>
            <a:ext cx="153988" cy="1476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10" name="Line 26"/>
          <p:cNvSpPr>
            <a:spLocks noChangeShapeType="1"/>
          </p:cNvSpPr>
          <p:nvPr/>
        </p:nvSpPr>
        <p:spPr bwMode="auto">
          <a:xfrm>
            <a:off x="1258888" y="3995738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11" name="Freeform 27"/>
          <p:cNvSpPr>
            <a:spLocks/>
          </p:cNvSpPr>
          <p:nvPr/>
        </p:nvSpPr>
        <p:spPr bwMode="auto">
          <a:xfrm>
            <a:off x="2605088" y="40497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12" name="Line 28"/>
          <p:cNvSpPr>
            <a:spLocks noChangeShapeType="1"/>
          </p:cNvSpPr>
          <p:nvPr/>
        </p:nvSpPr>
        <p:spPr bwMode="auto">
          <a:xfrm>
            <a:off x="3044825" y="3911600"/>
            <a:ext cx="93503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28416" name="Rectangle 32"/>
          <p:cNvSpPr>
            <a:spLocks noChangeArrowheads="1"/>
          </p:cNvSpPr>
          <p:nvPr/>
        </p:nvSpPr>
        <p:spPr bwMode="auto">
          <a:xfrm>
            <a:off x="3348038" y="-9525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</a:t>
            </a:r>
            <a:endParaRPr lang="es-ES" sz="3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8417" name="Arc 33"/>
          <p:cNvSpPr>
            <a:spLocks/>
          </p:cNvSpPr>
          <p:nvPr/>
        </p:nvSpPr>
        <p:spPr bwMode="auto">
          <a:xfrm>
            <a:off x="5727700" y="3514725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19" name="Line 35"/>
          <p:cNvSpPr>
            <a:spLocks noChangeShapeType="1"/>
          </p:cNvSpPr>
          <p:nvPr/>
        </p:nvSpPr>
        <p:spPr bwMode="auto">
          <a:xfrm>
            <a:off x="7092950" y="2320925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20" name="Arc 36"/>
          <p:cNvSpPr>
            <a:spLocks/>
          </p:cNvSpPr>
          <p:nvPr/>
        </p:nvSpPr>
        <p:spPr bwMode="auto">
          <a:xfrm>
            <a:off x="6011863" y="2065338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21" name="Arc 37"/>
          <p:cNvSpPr>
            <a:spLocks/>
          </p:cNvSpPr>
          <p:nvPr/>
        </p:nvSpPr>
        <p:spPr bwMode="auto">
          <a:xfrm>
            <a:off x="6457950" y="1746250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22" name="Line 38"/>
          <p:cNvSpPr>
            <a:spLocks noChangeShapeType="1"/>
          </p:cNvSpPr>
          <p:nvPr/>
        </p:nvSpPr>
        <p:spPr bwMode="auto">
          <a:xfrm>
            <a:off x="7092950" y="2346325"/>
            <a:ext cx="0" cy="18018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23" name="Rectangle 39"/>
          <p:cNvSpPr>
            <a:spLocks noChangeArrowheads="1"/>
          </p:cNvSpPr>
          <p:nvPr/>
        </p:nvSpPr>
        <p:spPr bwMode="auto">
          <a:xfrm>
            <a:off x="6619875" y="2754313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8424" name="Line 40"/>
          <p:cNvSpPr>
            <a:spLocks noChangeShapeType="1"/>
          </p:cNvSpPr>
          <p:nvPr/>
        </p:nvSpPr>
        <p:spPr bwMode="auto">
          <a:xfrm flipV="1">
            <a:off x="6372225" y="1154113"/>
            <a:ext cx="0" cy="4722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25" name="Rectangle 41"/>
          <p:cNvSpPr>
            <a:spLocks noChangeArrowheads="1"/>
          </p:cNvSpPr>
          <p:nvPr/>
        </p:nvSpPr>
        <p:spPr bwMode="auto">
          <a:xfrm>
            <a:off x="5665788" y="15478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8426" name="Line 42"/>
          <p:cNvSpPr>
            <a:spLocks noChangeShapeType="1"/>
          </p:cNvSpPr>
          <p:nvPr/>
        </p:nvSpPr>
        <p:spPr bwMode="auto">
          <a:xfrm>
            <a:off x="6616700" y="1625600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27" name="Line 43"/>
          <p:cNvSpPr>
            <a:spLocks noChangeShapeType="1"/>
          </p:cNvSpPr>
          <p:nvPr/>
        </p:nvSpPr>
        <p:spPr bwMode="auto">
          <a:xfrm>
            <a:off x="7178675" y="2335213"/>
            <a:ext cx="0" cy="14938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28" name="Line 44"/>
          <p:cNvSpPr>
            <a:spLocks noChangeShapeType="1"/>
          </p:cNvSpPr>
          <p:nvPr/>
        </p:nvSpPr>
        <p:spPr bwMode="auto">
          <a:xfrm flipV="1">
            <a:off x="6897688" y="4459288"/>
            <a:ext cx="0" cy="133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29" name="Line 45"/>
          <p:cNvSpPr>
            <a:spLocks noChangeShapeType="1"/>
          </p:cNvSpPr>
          <p:nvPr/>
        </p:nvSpPr>
        <p:spPr bwMode="auto">
          <a:xfrm flipV="1">
            <a:off x="5845175" y="4302125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30" name="Rectangle 46"/>
          <p:cNvSpPr>
            <a:spLocks noChangeArrowheads="1"/>
          </p:cNvSpPr>
          <p:nvPr/>
        </p:nvSpPr>
        <p:spPr bwMode="auto">
          <a:xfrm>
            <a:off x="7754938" y="3876675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8431" name="Oval 47"/>
          <p:cNvSpPr>
            <a:spLocks noChangeArrowheads="1"/>
          </p:cNvSpPr>
          <p:nvPr/>
        </p:nvSpPr>
        <p:spPr bwMode="auto">
          <a:xfrm>
            <a:off x="8172450" y="5549900"/>
            <a:ext cx="153988" cy="1476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32" name="Line 48"/>
          <p:cNvSpPr>
            <a:spLocks noChangeShapeType="1"/>
          </p:cNvSpPr>
          <p:nvPr/>
        </p:nvSpPr>
        <p:spPr bwMode="auto">
          <a:xfrm>
            <a:off x="5724525" y="4052888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8433" name="Freeform 49"/>
          <p:cNvSpPr>
            <a:spLocks/>
          </p:cNvSpPr>
          <p:nvPr/>
        </p:nvSpPr>
        <p:spPr bwMode="auto">
          <a:xfrm>
            <a:off x="7092950" y="410686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34" name="Line 50"/>
          <p:cNvSpPr>
            <a:spLocks noChangeShapeType="1"/>
          </p:cNvSpPr>
          <p:nvPr/>
        </p:nvSpPr>
        <p:spPr bwMode="auto">
          <a:xfrm>
            <a:off x="7381875" y="3860800"/>
            <a:ext cx="935038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28435" name="Line 51"/>
          <p:cNvSpPr>
            <a:spLocks noChangeShapeType="1"/>
          </p:cNvSpPr>
          <p:nvPr/>
        </p:nvSpPr>
        <p:spPr bwMode="auto">
          <a:xfrm>
            <a:off x="2122488" y="1535113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8436" name="Line 52"/>
          <p:cNvSpPr>
            <a:spLocks noChangeShapeType="1"/>
          </p:cNvSpPr>
          <p:nvPr/>
        </p:nvSpPr>
        <p:spPr bwMode="auto">
          <a:xfrm>
            <a:off x="6515100" y="1557338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410" name="Group 2"/>
          <p:cNvGrpSpPr>
            <a:grpSpLocks/>
          </p:cNvGrpSpPr>
          <p:nvPr/>
        </p:nvGrpSpPr>
        <p:grpSpPr bwMode="auto">
          <a:xfrm>
            <a:off x="1976438" y="115888"/>
            <a:ext cx="5043487" cy="762000"/>
            <a:chOff x="3360" y="348"/>
            <a:chExt cx="3177" cy="480"/>
          </a:xfrm>
        </p:grpSpPr>
        <p:sp>
          <p:nvSpPr>
            <p:cNvPr id="529411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CHIVA 1 EN SHUNT TIPO 4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29412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3724275" y="6223000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29414" name="Group 6"/>
          <p:cNvGrpSpPr>
            <a:grpSpLocks/>
          </p:cNvGrpSpPr>
          <p:nvPr/>
        </p:nvGrpSpPr>
        <p:grpSpPr bwMode="auto">
          <a:xfrm>
            <a:off x="3348038" y="5768975"/>
            <a:ext cx="3359150" cy="571500"/>
            <a:chOff x="1868" y="3912"/>
            <a:chExt cx="2116" cy="360"/>
          </a:xfrm>
        </p:grpSpPr>
        <p:sp>
          <p:nvSpPr>
            <p:cNvPr id="529415" name="Rectangle 7"/>
            <p:cNvSpPr>
              <a:spLocks noChangeArrowheads="1"/>
            </p:cNvSpPr>
            <p:nvPr/>
          </p:nvSpPr>
          <p:spPr bwMode="auto">
            <a:xfrm>
              <a:off x="1868" y="3952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16" name="Rectangle 8"/>
            <p:cNvSpPr>
              <a:spLocks noChangeArrowheads="1"/>
            </p:cNvSpPr>
            <p:nvPr/>
          </p:nvSpPr>
          <p:spPr bwMode="auto">
            <a:xfrm>
              <a:off x="2164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17" name="Rectangle 9"/>
            <p:cNvSpPr>
              <a:spLocks noChangeArrowheads="1"/>
            </p:cNvSpPr>
            <p:nvPr/>
          </p:nvSpPr>
          <p:spPr bwMode="auto">
            <a:xfrm>
              <a:off x="2892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418" name="Rectangle 10"/>
            <p:cNvSpPr>
              <a:spLocks noChangeArrowheads="1"/>
            </p:cNvSpPr>
            <p:nvPr/>
          </p:nvSpPr>
          <p:spPr bwMode="auto">
            <a:xfrm>
              <a:off x="3036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19" name="Rectangle 11"/>
            <p:cNvSpPr>
              <a:spLocks noChangeArrowheads="1"/>
            </p:cNvSpPr>
            <p:nvPr/>
          </p:nvSpPr>
          <p:spPr bwMode="auto">
            <a:xfrm>
              <a:off x="2308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420" name="Rectangle 12"/>
            <p:cNvSpPr>
              <a:spLocks noChangeArrowheads="1"/>
            </p:cNvSpPr>
            <p:nvPr/>
          </p:nvSpPr>
          <p:spPr bwMode="auto">
            <a:xfrm>
              <a:off x="2452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21" name="Rectangle 13"/>
            <p:cNvSpPr>
              <a:spLocks noChangeArrowheads="1"/>
            </p:cNvSpPr>
            <p:nvPr/>
          </p:nvSpPr>
          <p:spPr bwMode="auto">
            <a:xfrm>
              <a:off x="2748" y="3944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22" name="Rectangle 14"/>
            <p:cNvSpPr>
              <a:spLocks noChangeArrowheads="1"/>
            </p:cNvSpPr>
            <p:nvPr/>
          </p:nvSpPr>
          <p:spPr bwMode="auto">
            <a:xfrm>
              <a:off x="3276" y="392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29423" name="Rectangle 15"/>
            <p:cNvSpPr>
              <a:spLocks noChangeArrowheads="1"/>
            </p:cNvSpPr>
            <p:nvPr/>
          </p:nvSpPr>
          <p:spPr bwMode="auto">
            <a:xfrm>
              <a:off x="3940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24" name="Rectangle 16"/>
            <p:cNvSpPr>
              <a:spLocks noChangeArrowheads="1"/>
            </p:cNvSpPr>
            <p:nvPr/>
          </p:nvSpPr>
          <p:spPr bwMode="auto">
            <a:xfrm>
              <a:off x="3572" y="3960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25" name="Rectangle 17"/>
            <p:cNvSpPr>
              <a:spLocks noChangeArrowheads="1"/>
            </p:cNvSpPr>
            <p:nvPr/>
          </p:nvSpPr>
          <p:spPr bwMode="auto">
            <a:xfrm>
              <a:off x="3868" y="396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29426" name="Line 18"/>
            <p:cNvSpPr>
              <a:spLocks noChangeShapeType="1"/>
            </p:cNvSpPr>
            <p:nvPr/>
          </p:nvSpPr>
          <p:spPr bwMode="auto">
            <a:xfrm>
              <a:off x="2248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9427" name="Line 19"/>
            <p:cNvSpPr>
              <a:spLocks noChangeShapeType="1"/>
            </p:cNvSpPr>
            <p:nvPr/>
          </p:nvSpPr>
          <p:spPr bwMode="auto">
            <a:xfrm>
              <a:off x="282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9428" name="Line 20"/>
            <p:cNvSpPr>
              <a:spLocks noChangeShapeType="1"/>
            </p:cNvSpPr>
            <p:nvPr/>
          </p:nvSpPr>
          <p:spPr bwMode="auto">
            <a:xfrm>
              <a:off x="334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29429" name="Arc 21"/>
          <p:cNvSpPr>
            <a:spLocks/>
          </p:cNvSpPr>
          <p:nvPr/>
        </p:nvSpPr>
        <p:spPr bwMode="auto">
          <a:xfrm>
            <a:off x="3800475" y="33162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30" name="Line 22"/>
          <p:cNvSpPr>
            <a:spLocks noChangeShapeType="1"/>
          </p:cNvSpPr>
          <p:nvPr/>
        </p:nvSpPr>
        <p:spPr bwMode="auto">
          <a:xfrm>
            <a:off x="3800475" y="3913188"/>
            <a:ext cx="1588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31" name="Arc 23"/>
          <p:cNvSpPr>
            <a:spLocks/>
          </p:cNvSpPr>
          <p:nvPr/>
        </p:nvSpPr>
        <p:spPr bwMode="auto">
          <a:xfrm>
            <a:off x="4578350" y="15001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32" name="Line 24"/>
          <p:cNvSpPr>
            <a:spLocks noChangeShapeType="1"/>
          </p:cNvSpPr>
          <p:nvPr/>
        </p:nvSpPr>
        <p:spPr bwMode="auto">
          <a:xfrm>
            <a:off x="5362575" y="2084388"/>
            <a:ext cx="1588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33" name="Arc 25"/>
          <p:cNvSpPr>
            <a:spLocks/>
          </p:cNvSpPr>
          <p:nvPr/>
        </p:nvSpPr>
        <p:spPr bwMode="auto">
          <a:xfrm>
            <a:off x="4092575" y="1754188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34" name="Line 26"/>
          <p:cNvSpPr>
            <a:spLocks noChangeShapeType="1"/>
          </p:cNvSpPr>
          <p:nvPr/>
        </p:nvSpPr>
        <p:spPr bwMode="auto">
          <a:xfrm>
            <a:off x="5375275" y="2135188"/>
            <a:ext cx="1588" cy="2171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35" name="Rectangle 27"/>
          <p:cNvSpPr>
            <a:spLocks noChangeArrowheads="1"/>
          </p:cNvSpPr>
          <p:nvPr/>
        </p:nvSpPr>
        <p:spPr bwMode="auto">
          <a:xfrm>
            <a:off x="4625975" y="25923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9436" name="Rectangle 28"/>
          <p:cNvSpPr>
            <a:spLocks noChangeArrowheads="1"/>
          </p:cNvSpPr>
          <p:nvPr/>
        </p:nvSpPr>
        <p:spPr bwMode="auto">
          <a:xfrm>
            <a:off x="5476875" y="3265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9437" name="Rectangle 29"/>
          <p:cNvSpPr>
            <a:spLocks noChangeArrowheads="1"/>
          </p:cNvSpPr>
          <p:nvPr/>
        </p:nvSpPr>
        <p:spPr bwMode="auto">
          <a:xfrm>
            <a:off x="3248025" y="12747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29438" name="Oval 30"/>
          <p:cNvSpPr>
            <a:spLocks noChangeArrowheads="1"/>
          </p:cNvSpPr>
          <p:nvPr/>
        </p:nvSpPr>
        <p:spPr bwMode="auto">
          <a:xfrm>
            <a:off x="5280025" y="430688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39" name="Line 31"/>
          <p:cNvSpPr>
            <a:spLocks noChangeShapeType="1"/>
          </p:cNvSpPr>
          <p:nvPr/>
        </p:nvSpPr>
        <p:spPr bwMode="auto">
          <a:xfrm flipV="1">
            <a:off x="4546600" y="954088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9440" name="Line 32"/>
          <p:cNvSpPr>
            <a:spLocks noChangeShapeType="1"/>
          </p:cNvSpPr>
          <p:nvPr/>
        </p:nvSpPr>
        <p:spPr bwMode="auto">
          <a:xfrm flipV="1">
            <a:off x="3933825" y="4078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9441" name="Line 33"/>
          <p:cNvSpPr>
            <a:spLocks noChangeShapeType="1"/>
          </p:cNvSpPr>
          <p:nvPr/>
        </p:nvSpPr>
        <p:spPr bwMode="auto">
          <a:xfrm>
            <a:off x="3552825" y="1639888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9442" name="Line 34"/>
          <p:cNvSpPr>
            <a:spLocks noChangeShapeType="1"/>
          </p:cNvSpPr>
          <p:nvPr/>
        </p:nvSpPr>
        <p:spPr bwMode="auto">
          <a:xfrm>
            <a:off x="5153025" y="26304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9443" name="Freeform 35"/>
          <p:cNvSpPr>
            <a:spLocks/>
          </p:cNvSpPr>
          <p:nvPr/>
        </p:nvSpPr>
        <p:spPr bwMode="auto">
          <a:xfrm>
            <a:off x="3705225" y="1182688"/>
            <a:ext cx="1701800" cy="9779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29444" name="Text Box 36"/>
          <p:cNvSpPr txBox="1">
            <a:spLocks noChangeArrowheads="1"/>
          </p:cNvSpPr>
          <p:nvPr/>
        </p:nvSpPr>
        <p:spPr bwMode="auto">
          <a:xfrm>
            <a:off x="1100138" y="1731963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SHUNT PELVICO ( s p )</a:t>
            </a:r>
          </a:p>
        </p:txBody>
      </p:sp>
      <p:grpSp>
        <p:nvGrpSpPr>
          <p:cNvPr id="529445" name="Group 37"/>
          <p:cNvGrpSpPr>
            <a:grpSpLocks/>
          </p:cNvGrpSpPr>
          <p:nvPr/>
        </p:nvGrpSpPr>
        <p:grpSpPr bwMode="auto">
          <a:xfrm>
            <a:off x="5449888" y="115888"/>
            <a:ext cx="2387600" cy="762000"/>
            <a:chOff x="3360" y="348"/>
            <a:chExt cx="1504" cy="480"/>
          </a:xfrm>
        </p:grpSpPr>
        <p:sp>
          <p:nvSpPr>
            <p:cNvPr id="529446" name="Rectangle 38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529447" name="AutoShape 39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29448" name="Rectangle 40"/>
          <p:cNvSpPr>
            <a:spLocks noChangeArrowheads="1"/>
          </p:cNvSpPr>
          <p:nvPr/>
        </p:nvSpPr>
        <p:spPr bwMode="auto">
          <a:xfrm>
            <a:off x="3990975" y="62722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2_16</a:t>
            </a:r>
          </a:p>
        </p:txBody>
      </p:sp>
      <p:sp>
        <p:nvSpPr>
          <p:cNvPr id="529449" name="Line 41"/>
          <p:cNvSpPr>
            <a:spLocks noChangeShapeType="1"/>
          </p:cNvSpPr>
          <p:nvPr/>
        </p:nvSpPr>
        <p:spPr bwMode="auto">
          <a:xfrm flipV="1">
            <a:off x="5148263" y="4503738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9450" name="Line 42"/>
          <p:cNvSpPr>
            <a:spLocks noChangeShapeType="1"/>
          </p:cNvSpPr>
          <p:nvPr/>
        </p:nvSpPr>
        <p:spPr bwMode="auto">
          <a:xfrm>
            <a:off x="3849688" y="1031875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458" name="Group 2"/>
          <p:cNvGrpSpPr>
            <a:grpSpLocks/>
          </p:cNvGrpSpPr>
          <p:nvPr/>
        </p:nvGrpSpPr>
        <p:grpSpPr bwMode="auto">
          <a:xfrm>
            <a:off x="2192338" y="115888"/>
            <a:ext cx="5043487" cy="762000"/>
            <a:chOff x="3360" y="348"/>
            <a:chExt cx="3177" cy="480"/>
          </a:xfrm>
        </p:grpSpPr>
        <p:sp>
          <p:nvSpPr>
            <p:cNvPr id="531459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CHIVA 1 EN SHUNT TIPO 4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31460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2381250" y="5872163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31462" name="Group 6"/>
          <p:cNvGrpSpPr>
            <a:grpSpLocks/>
          </p:cNvGrpSpPr>
          <p:nvPr/>
        </p:nvGrpSpPr>
        <p:grpSpPr bwMode="auto">
          <a:xfrm>
            <a:off x="2965450" y="5859463"/>
            <a:ext cx="3359150" cy="571500"/>
            <a:chOff x="1868" y="3912"/>
            <a:chExt cx="2116" cy="360"/>
          </a:xfrm>
        </p:grpSpPr>
        <p:sp>
          <p:nvSpPr>
            <p:cNvPr id="531463" name="Rectangle 7"/>
            <p:cNvSpPr>
              <a:spLocks noChangeArrowheads="1"/>
            </p:cNvSpPr>
            <p:nvPr/>
          </p:nvSpPr>
          <p:spPr bwMode="auto">
            <a:xfrm>
              <a:off x="1868" y="3952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64" name="Rectangle 8"/>
            <p:cNvSpPr>
              <a:spLocks noChangeArrowheads="1"/>
            </p:cNvSpPr>
            <p:nvPr/>
          </p:nvSpPr>
          <p:spPr bwMode="auto">
            <a:xfrm>
              <a:off x="2164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65" name="Rectangle 9"/>
            <p:cNvSpPr>
              <a:spLocks noChangeArrowheads="1"/>
            </p:cNvSpPr>
            <p:nvPr/>
          </p:nvSpPr>
          <p:spPr bwMode="auto">
            <a:xfrm>
              <a:off x="2892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1466" name="Rectangle 10"/>
            <p:cNvSpPr>
              <a:spLocks noChangeArrowheads="1"/>
            </p:cNvSpPr>
            <p:nvPr/>
          </p:nvSpPr>
          <p:spPr bwMode="auto">
            <a:xfrm>
              <a:off x="3036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67" name="Rectangle 11"/>
            <p:cNvSpPr>
              <a:spLocks noChangeArrowheads="1"/>
            </p:cNvSpPr>
            <p:nvPr/>
          </p:nvSpPr>
          <p:spPr bwMode="auto">
            <a:xfrm>
              <a:off x="2308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1468" name="Rectangle 12"/>
            <p:cNvSpPr>
              <a:spLocks noChangeArrowheads="1"/>
            </p:cNvSpPr>
            <p:nvPr/>
          </p:nvSpPr>
          <p:spPr bwMode="auto">
            <a:xfrm>
              <a:off x="2452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69" name="Rectangle 13"/>
            <p:cNvSpPr>
              <a:spLocks noChangeArrowheads="1"/>
            </p:cNvSpPr>
            <p:nvPr/>
          </p:nvSpPr>
          <p:spPr bwMode="auto">
            <a:xfrm>
              <a:off x="2748" y="3944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70" name="Rectangle 14"/>
            <p:cNvSpPr>
              <a:spLocks noChangeArrowheads="1"/>
            </p:cNvSpPr>
            <p:nvPr/>
          </p:nvSpPr>
          <p:spPr bwMode="auto">
            <a:xfrm>
              <a:off x="3276" y="392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1471" name="Rectangle 15"/>
            <p:cNvSpPr>
              <a:spLocks noChangeArrowheads="1"/>
            </p:cNvSpPr>
            <p:nvPr/>
          </p:nvSpPr>
          <p:spPr bwMode="auto">
            <a:xfrm>
              <a:off x="3940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72" name="Rectangle 16"/>
            <p:cNvSpPr>
              <a:spLocks noChangeArrowheads="1"/>
            </p:cNvSpPr>
            <p:nvPr/>
          </p:nvSpPr>
          <p:spPr bwMode="auto">
            <a:xfrm>
              <a:off x="3572" y="3960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73" name="Rectangle 17"/>
            <p:cNvSpPr>
              <a:spLocks noChangeArrowheads="1"/>
            </p:cNvSpPr>
            <p:nvPr/>
          </p:nvSpPr>
          <p:spPr bwMode="auto">
            <a:xfrm>
              <a:off x="3868" y="396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1474" name="Line 18"/>
            <p:cNvSpPr>
              <a:spLocks noChangeShapeType="1"/>
            </p:cNvSpPr>
            <p:nvPr/>
          </p:nvSpPr>
          <p:spPr bwMode="auto">
            <a:xfrm>
              <a:off x="2248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1475" name="Line 19"/>
            <p:cNvSpPr>
              <a:spLocks noChangeShapeType="1"/>
            </p:cNvSpPr>
            <p:nvPr/>
          </p:nvSpPr>
          <p:spPr bwMode="auto">
            <a:xfrm>
              <a:off x="282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1476" name="Line 20"/>
            <p:cNvSpPr>
              <a:spLocks noChangeShapeType="1"/>
            </p:cNvSpPr>
            <p:nvPr/>
          </p:nvSpPr>
          <p:spPr bwMode="auto">
            <a:xfrm>
              <a:off x="334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31477" name="Group 21"/>
          <p:cNvGrpSpPr>
            <a:grpSpLocks/>
          </p:cNvGrpSpPr>
          <p:nvPr/>
        </p:nvGrpSpPr>
        <p:grpSpPr bwMode="auto">
          <a:xfrm>
            <a:off x="5449888" y="228600"/>
            <a:ext cx="2387600" cy="762000"/>
            <a:chOff x="3360" y="348"/>
            <a:chExt cx="1504" cy="480"/>
          </a:xfrm>
        </p:grpSpPr>
        <p:sp>
          <p:nvSpPr>
            <p:cNvPr id="531478" name="Rectangle 22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531479" name="AutoShape 23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1480" name="Arc 24"/>
          <p:cNvSpPr>
            <a:spLocks/>
          </p:cNvSpPr>
          <p:nvPr/>
        </p:nvSpPr>
        <p:spPr bwMode="auto">
          <a:xfrm>
            <a:off x="3878263" y="3122613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81" name="Line 25"/>
          <p:cNvSpPr>
            <a:spLocks noChangeShapeType="1"/>
          </p:cNvSpPr>
          <p:nvPr/>
        </p:nvSpPr>
        <p:spPr bwMode="auto">
          <a:xfrm>
            <a:off x="3878263" y="3719513"/>
            <a:ext cx="1587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82" name="Arc 26"/>
          <p:cNvSpPr>
            <a:spLocks/>
          </p:cNvSpPr>
          <p:nvPr/>
        </p:nvSpPr>
        <p:spPr bwMode="auto">
          <a:xfrm>
            <a:off x="4656138" y="1306513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83" name="Line 27"/>
          <p:cNvSpPr>
            <a:spLocks noChangeShapeType="1"/>
          </p:cNvSpPr>
          <p:nvPr/>
        </p:nvSpPr>
        <p:spPr bwMode="auto">
          <a:xfrm>
            <a:off x="5440363" y="1890713"/>
            <a:ext cx="1587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84" name="Arc 28"/>
          <p:cNvSpPr>
            <a:spLocks/>
          </p:cNvSpPr>
          <p:nvPr/>
        </p:nvSpPr>
        <p:spPr bwMode="auto">
          <a:xfrm>
            <a:off x="4170363" y="1560513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85" name="Line 29"/>
          <p:cNvSpPr>
            <a:spLocks noChangeShapeType="1"/>
          </p:cNvSpPr>
          <p:nvPr/>
        </p:nvSpPr>
        <p:spPr bwMode="auto">
          <a:xfrm>
            <a:off x="5453063" y="2589213"/>
            <a:ext cx="1587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86" name="Rectangle 30"/>
          <p:cNvSpPr>
            <a:spLocks noChangeArrowheads="1"/>
          </p:cNvSpPr>
          <p:nvPr/>
        </p:nvSpPr>
        <p:spPr bwMode="auto">
          <a:xfrm>
            <a:off x="4703763" y="23987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1487" name="Rectangle 31"/>
          <p:cNvSpPr>
            <a:spLocks noChangeArrowheads="1"/>
          </p:cNvSpPr>
          <p:nvPr/>
        </p:nvSpPr>
        <p:spPr bwMode="auto">
          <a:xfrm>
            <a:off x="5554663" y="30718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1488" name="Rectangle 32"/>
          <p:cNvSpPr>
            <a:spLocks noChangeArrowheads="1"/>
          </p:cNvSpPr>
          <p:nvPr/>
        </p:nvSpPr>
        <p:spPr bwMode="auto">
          <a:xfrm>
            <a:off x="5508625" y="19843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1489" name="Line 33"/>
          <p:cNvSpPr>
            <a:spLocks noChangeShapeType="1"/>
          </p:cNvSpPr>
          <p:nvPr/>
        </p:nvSpPr>
        <p:spPr bwMode="auto">
          <a:xfrm flipV="1">
            <a:off x="4621213" y="836613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1490" name="Line 34"/>
          <p:cNvSpPr>
            <a:spLocks noChangeShapeType="1"/>
          </p:cNvSpPr>
          <p:nvPr/>
        </p:nvSpPr>
        <p:spPr bwMode="auto">
          <a:xfrm flipV="1">
            <a:off x="4011613" y="38846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1491" name="Line 35"/>
          <p:cNvSpPr>
            <a:spLocks noChangeShapeType="1"/>
          </p:cNvSpPr>
          <p:nvPr/>
        </p:nvSpPr>
        <p:spPr bwMode="auto">
          <a:xfrm flipH="1">
            <a:off x="5622925" y="2436813"/>
            <a:ext cx="6969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1492" name="Line 36"/>
          <p:cNvSpPr>
            <a:spLocks noChangeShapeType="1"/>
          </p:cNvSpPr>
          <p:nvPr/>
        </p:nvSpPr>
        <p:spPr bwMode="auto">
          <a:xfrm>
            <a:off x="5230813" y="28940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1493" name="Freeform 37"/>
          <p:cNvSpPr>
            <a:spLocks/>
          </p:cNvSpPr>
          <p:nvPr/>
        </p:nvSpPr>
        <p:spPr bwMode="auto">
          <a:xfrm flipH="1">
            <a:off x="5470525" y="2208213"/>
            <a:ext cx="747713" cy="3683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94" name="Oval 38"/>
          <p:cNvSpPr>
            <a:spLocks noChangeArrowheads="1"/>
          </p:cNvSpPr>
          <p:nvPr/>
        </p:nvSpPr>
        <p:spPr bwMode="auto">
          <a:xfrm>
            <a:off x="6092825" y="2055813"/>
            <a:ext cx="215900" cy="203200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95" name="Text Box 39"/>
          <p:cNvSpPr txBox="1">
            <a:spLocks noChangeArrowheads="1"/>
          </p:cNvSpPr>
          <p:nvPr/>
        </p:nvSpPr>
        <p:spPr bwMode="auto">
          <a:xfrm>
            <a:off x="6249988" y="162242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PERFORANTE (p )</a:t>
            </a:r>
          </a:p>
        </p:txBody>
      </p:sp>
      <p:sp>
        <p:nvSpPr>
          <p:cNvPr id="531496" name="Oval 40"/>
          <p:cNvSpPr>
            <a:spLocks noChangeArrowheads="1"/>
          </p:cNvSpPr>
          <p:nvPr/>
        </p:nvSpPr>
        <p:spPr bwMode="auto">
          <a:xfrm>
            <a:off x="5368925" y="4113213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1497" name="Rectangle 41"/>
          <p:cNvSpPr>
            <a:spLocks noChangeArrowheads="1"/>
          </p:cNvSpPr>
          <p:nvPr/>
        </p:nvSpPr>
        <p:spPr bwMode="auto">
          <a:xfrm>
            <a:off x="4056063" y="62722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2_17</a:t>
            </a:r>
          </a:p>
        </p:txBody>
      </p:sp>
      <p:sp>
        <p:nvSpPr>
          <p:cNvPr id="531498" name="Line 42"/>
          <p:cNvSpPr>
            <a:spLocks noChangeShapeType="1"/>
          </p:cNvSpPr>
          <p:nvPr/>
        </p:nvSpPr>
        <p:spPr bwMode="auto">
          <a:xfrm flipV="1">
            <a:off x="5219700" y="4292600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1499" name="Line 43"/>
          <p:cNvSpPr>
            <a:spLocks noChangeShapeType="1"/>
          </p:cNvSpPr>
          <p:nvPr/>
        </p:nvSpPr>
        <p:spPr bwMode="auto">
          <a:xfrm>
            <a:off x="6013450" y="2060575"/>
            <a:ext cx="287338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650" name="Group 2"/>
          <p:cNvGrpSpPr>
            <a:grpSpLocks/>
          </p:cNvGrpSpPr>
          <p:nvPr/>
        </p:nvGrpSpPr>
        <p:grpSpPr bwMode="auto">
          <a:xfrm>
            <a:off x="1976438" y="115888"/>
            <a:ext cx="5451475" cy="762000"/>
            <a:chOff x="3360" y="348"/>
            <a:chExt cx="3434" cy="480"/>
          </a:xfrm>
        </p:grpSpPr>
        <p:sp>
          <p:nvSpPr>
            <p:cNvPr id="539651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3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CHIVA 1 EN SHUNT TIPO 4+2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39652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3724275" y="6223000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39654" name="Group 6"/>
          <p:cNvGrpSpPr>
            <a:grpSpLocks/>
          </p:cNvGrpSpPr>
          <p:nvPr/>
        </p:nvGrpSpPr>
        <p:grpSpPr bwMode="auto">
          <a:xfrm>
            <a:off x="3348038" y="5768975"/>
            <a:ext cx="3359150" cy="571500"/>
            <a:chOff x="1868" y="3912"/>
            <a:chExt cx="2116" cy="360"/>
          </a:xfrm>
        </p:grpSpPr>
        <p:sp>
          <p:nvSpPr>
            <p:cNvPr id="539655" name="Rectangle 7"/>
            <p:cNvSpPr>
              <a:spLocks noChangeArrowheads="1"/>
            </p:cNvSpPr>
            <p:nvPr/>
          </p:nvSpPr>
          <p:spPr bwMode="auto">
            <a:xfrm>
              <a:off x="1868" y="3952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56" name="Rectangle 8"/>
            <p:cNvSpPr>
              <a:spLocks noChangeArrowheads="1"/>
            </p:cNvSpPr>
            <p:nvPr/>
          </p:nvSpPr>
          <p:spPr bwMode="auto">
            <a:xfrm>
              <a:off x="2164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57" name="Rectangle 9"/>
            <p:cNvSpPr>
              <a:spLocks noChangeArrowheads="1"/>
            </p:cNvSpPr>
            <p:nvPr/>
          </p:nvSpPr>
          <p:spPr bwMode="auto">
            <a:xfrm>
              <a:off x="2892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9658" name="Rectangle 10"/>
            <p:cNvSpPr>
              <a:spLocks noChangeArrowheads="1"/>
            </p:cNvSpPr>
            <p:nvPr/>
          </p:nvSpPr>
          <p:spPr bwMode="auto">
            <a:xfrm>
              <a:off x="3036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59" name="Rectangle 11"/>
            <p:cNvSpPr>
              <a:spLocks noChangeArrowheads="1"/>
            </p:cNvSpPr>
            <p:nvPr/>
          </p:nvSpPr>
          <p:spPr bwMode="auto">
            <a:xfrm>
              <a:off x="2308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9660" name="Rectangle 12"/>
            <p:cNvSpPr>
              <a:spLocks noChangeArrowheads="1"/>
            </p:cNvSpPr>
            <p:nvPr/>
          </p:nvSpPr>
          <p:spPr bwMode="auto">
            <a:xfrm>
              <a:off x="2452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61" name="Rectangle 13"/>
            <p:cNvSpPr>
              <a:spLocks noChangeArrowheads="1"/>
            </p:cNvSpPr>
            <p:nvPr/>
          </p:nvSpPr>
          <p:spPr bwMode="auto">
            <a:xfrm>
              <a:off x="2748" y="3944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62" name="Rectangle 14"/>
            <p:cNvSpPr>
              <a:spLocks noChangeArrowheads="1"/>
            </p:cNvSpPr>
            <p:nvPr/>
          </p:nvSpPr>
          <p:spPr bwMode="auto">
            <a:xfrm>
              <a:off x="3276" y="392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9663" name="Rectangle 15"/>
            <p:cNvSpPr>
              <a:spLocks noChangeArrowheads="1"/>
            </p:cNvSpPr>
            <p:nvPr/>
          </p:nvSpPr>
          <p:spPr bwMode="auto">
            <a:xfrm>
              <a:off x="3940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64" name="Rectangle 16"/>
            <p:cNvSpPr>
              <a:spLocks noChangeArrowheads="1"/>
            </p:cNvSpPr>
            <p:nvPr/>
          </p:nvSpPr>
          <p:spPr bwMode="auto">
            <a:xfrm>
              <a:off x="3572" y="3960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65" name="Rectangle 17"/>
            <p:cNvSpPr>
              <a:spLocks noChangeArrowheads="1"/>
            </p:cNvSpPr>
            <p:nvPr/>
          </p:nvSpPr>
          <p:spPr bwMode="auto">
            <a:xfrm>
              <a:off x="3868" y="396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9666" name="Line 18"/>
            <p:cNvSpPr>
              <a:spLocks noChangeShapeType="1"/>
            </p:cNvSpPr>
            <p:nvPr/>
          </p:nvSpPr>
          <p:spPr bwMode="auto">
            <a:xfrm>
              <a:off x="2248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9667" name="Line 19"/>
            <p:cNvSpPr>
              <a:spLocks noChangeShapeType="1"/>
            </p:cNvSpPr>
            <p:nvPr/>
          </p:nvSpPr>
          <p:spPr bwMode="auto">
            <a:xfrm>
              <a:off x="282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9668" name="Line 20"/>
            <p:cNvSpPr>
              <a:spLocks noChangeShapeType="1"/>
            </p:cNvSpPr>
            <p:nvPr/>
          </p:nvSpPr>
          <p:spPr bwMode="auto">
            <a:xfrm>
              <a:off x="334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9669" name="Arc 21"/>
          <p:cNvSpPr>
            <a:spLocks/>
          </p:cNvSpPr>
          <p:nvPr/>
        </p:nvSpPr>
        <p:spPr bwMode="auto">
          <a:xfrm>
            <a:off x="3800475" y="33162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70" name="Line 22"/>
          <p:cNvSpPr>
            <a:spLocks noChangeShapeType="1"/>
          </p:cNvSpPr>
          <p:nvPr/>
        </p:nvSpPr>
        <p:spPr bwMode="auto">
          <a:xfrm>
            <a:off x="3800475" y="3913188"/>
            <a:ext cx="1588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71" name="Arc 23"/>
          <p:cNvSpPr>
            <a:spLocks/>
          </p:cNvSpPr>
          <p:nvPr/>
        </p:nvSpPr>
        <p:spPr bwMode="auto">
          <a:xfrm>
            <a:off x="4578350" y="15001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72" name="Line 24"/>
          <p:cNvSpPr>
            <a:spLocks noChangeShapeType="1"/>
          </p:cNvSpPr>
          <p:nvPr/>
        </p:nvSpPr>
        <p:spPr bwMode="auto">
          <a:xfrm>
            <a:off x="5362575" y="2084388"/>
            <a:ext cx="1588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73" name="Arc 25"/>
          <p:cNvSpPr>
            <a:spLocks/>
          </p:cNvSpPr>
          <p:nvPr/>
        </p:nvSpPr>
        <p:spPr bwMode="auto">
          <a:xfrm>
            <a:off x="4092575" y="1754188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74" name="Line 26"/>
          <p:cNvSpPr>
            <a:spLocks noChangeShapeType="1"/>
          </p:cNvSpPr>
          <p:nvPr/>
        </p:nvSpPr>
        <p:spPr bwMode="auto">
          <a:xfrm>
            <a:off x="5375275" y="2135188"/>
            <a:ext cx="1588" cy="2171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75" name="Rectangle 27"/>
          <p:cNvSpPr>
            <a:spLocks noChangeArrowheads="1"/>
          </p:cNvSpPr>
          <p:nvPr/>
        </p:nvSpPr>
        <p:spPr bwMode="auto">
          <a:xfrm>
            <a:off x="4625975" y="25923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9676" name="Rectangle 28"/>
          <p:cNvSpPr>
            <a:spLocks noChangeArrowheads="1"/>
          </p:cNvSpPr>
          <p:nvPr/>
        </p:nvSpPr>
        <p:spPr bwMode="auto">
          <a:xfrm>
            <a:off x="5476875" y="3265488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9677" name="Rectangle 29"/>
          <p:cNvSpPr>
            <a:spLocks noChangeArrowheads="1"/>
          </p:cNvSpPr>
          <p:nvPr/>
        </p:nvSpPr>
        <p:spPr bwMode="auto">
          <a:xfrm>
            <a:off x="3248025" y="12747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9678" name="Oval 30"/>
          <p:cNvSpPr>
            <a:spLocks noChangeArrowheads="1"/>
          </p:cNvSpPr>
          <p:nvPr/>
        </p:nvSpPr>
        <p:spPr bwMode="auto">
          <a:xfrm>
            <a:off x="5280025" y="4306888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79" name="Line 31"/>
          <p:cNvSpPr>
            <a:spLocks noChangeShapeType="1"/>
          </p:cNvSpPr>
          <p:nvPr/>
        </p:nvSpPr>
        <p:spPr bwMode="auto">
          <a:xfrm flipV="1">
            <a:off x="4546600" y="954088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9680" name="Line 32"/>
          <p:cNvSpPr>
            <a:spLocks noChangeShapeType="1"/>
          </p:cNvSpPr>
          <p:nvPr/>
        </p:nvSpPr>
        <p:spPr bwMode="auto">
          <a:xfrm flipV="1">
            <a:off x="3933825" y="4078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9681" name="Line 33"/>
          <p:cNvSpPr>
            <a:spLocks noChangeShapeType="1"/>
          </p:cNvSpPr>
          <p:nvPr/>
        </p:nvSpPr>
        <p:spPr bwMode="auto">
          <a:xfrm>
            <a:off x="3552825" y="1639888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9682" name="Line 34"/>
          <p:cNvSpPr>
            <a:spLocks noChangeShapeType="1"/>
          </p:cNvSpPr>
          <p:nvPr/>
        </p:nvSpPr>
        <p:spPr bwMode="auto">
          <a:xfrm>
            <a:off x="5153025" y="26304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9683" name="Freeform 35"/>
          <p:cNvSpPr>
            <a:spLocks/>
          </p:cNvSpPr>
          <p:nvPr/>
        </p:nvSpPr>
        <p:spPr bwMode="auto">
          <a:xfrm>
            <a:off x="3705225" y="1182688"/>
            <a:ext cx="1701800" cy="9779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84" name="Text Box 36"/>
          <p:cNvSpPr txBox="1">
            <a:spLocks noChangeArrowheads="1"/>
          </p:cNvSpPr>
          <p:nvPr/>
        </p:nvSpPr>
        <p:spPr bwMode="auto">
          <a:xfrm>
            <a:off x="1100138" y="1731963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SHUNT PELVICO ( s p )</a:t>
            </a:r>
          </a:p>
        </p:txBody>
      </p:sp>
      <p:grpSp>
        <p:nvGrpSpPr>
          <p:cNvPr id="539685" name="Group 37"/>
          <p:cNvGrpSpPr>
            <a:grpSpLocks/>
          </p:cNvGrpSpPr>
          <p:nvPr/>
        </p:nvGrpSpPr>
        <p:grpSpPr bwMode="auto">
          <a:xfrm>
            <a:off x="5449888" y="115888"/>
            <a:ext cx="2387600" cy="762000"/>
            <a:chOff x="3360" y="348"/>
            <a:chExt cx="1504" cy="480"/>
          </a:xfrm>
        </p:grpSpPr>
        <p:sp>
          <p:nvSpPr>
            <p:cNvPr id="539686" name="Rectangle 38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539687" name="AutoShape 39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9688" name="Rectangle 40"/>
          <p:cNvSpPr>
            <a:spLocks noChangeArrowheads="1"/>
          </p:cNvSpPr>
          <p:nvPr/>
        </p:nvSpPr>
        <p:spPr bwMode="auto">
          <a:xfrm>
            <a:off x="3990975" y="62722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2_18</a:t>
            </a:r>
          </a:p>
        </p:txBody>
      </p:sp>
      <p:sp>
        <p:nvSpPr>
          <p:cNvPr id="539689" name="Line 41"/>
          <p:cNvSpPr>
            <a:spLocks noChangeShapeType="1"/>
          </p:cNvSpPr>
          <p:nvPr/>
        </p:nvSpPr>
        <p:spPr bwMode="auto">
          <a:xfrm flipV="1">
            <a:off x="5148263" y="4503738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9690" name="Line 42"/>
          <p:cNvSpPr>
            <a:spLocks noChangeShapeType="1"/>
          </p:cNvSpPr>
          <p:nvPr/>
        </p:nvSpPr>
        <p:spPr bwMode="auto">
          <a:xfrm>
            <a:off x="3849688" y="1031875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9691" name="Freeform 43"/>
          <p:cNvSpPr>
            <a:spLocks/>
          </p:cNvSpPr>
          <p:nvPr/>
        </p:nvSpPr>
        <p:spPr bwMode="auto">
          <a:xfrm>
            <a:off x="5376863" y="3933825"/>
            <a:ext cx="635000" cy="901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2" y="0"/>
              </a:cxn>
              <a:cxn ang="0">
                <a:pos x="56" y="0"/>
              </a:cxn>
              <a:cxn ang="0">
                <a:pos x="80" y="8"/>
              </a:cxn>
              <a:cxn ang="0">
                <a:pos x="96" y="24"/>
              </a:cxn>
              <a:cxn ang="0">
                <a:pos x="120" y="32"/>
              </a:cxn>
              <a:cxn ang="0">
                <a:pos x="128" y="48"/>
              </a:cxn>
              <a:cxn ang="0">
                <a:pos x="144" y="56"/>
              </a:cxn>
              <a:cxn ang="0">
                <a:pos x="152" y="64"/>
              </a:cxn>
              <a:cxn ang="0">
                <a:pos x="152" y="112"/>
              </a:cxn>
              <a:cxn ang="0">
                <a:pos x="152" y="128"/>
              </a:cxn>
              <a:cxn ang="0">
                <a:pos x="152" y="160"/>
              </a:cxn>
              <a:cxn ang="0">
                <a:pos x="152" y="184"/>
              </a:cxn>
              <a:cxn ang="0">
                <a:pos x="160" y="192"/>
              </a:cxn>
              <a:cxn ang="0">
                <a:pos x="176" y="216"/>
              </a:cxn>
              <a:cxn ang="0">
                <a:pos x="184" y="224"/>
              </a:cxn>
              <a:cxn ang="0">
                <a:pos x="208" y="248"/>
              </a:cxn>
              <a:cxn ang="0">
                <a:pos x="224" y="256"/>
              </a:cxn>
              <a:cxn ang="0">
                <a:pos x="256" y="280"/>
              </a:cxn>
              <a:cxn ang="0">
                <a:pos x="280" y="288"/>
              </a:cxn>
              <a:cxn ang="0">
                <a:pos x="288" y="304"/>
              </a:cxn>
              <a:cxn ang="0">
                <a:pos x="304" y="312"/>
              </a:cxn>
              <a:cxn ang="0">
                <a:pos x="312" y="320"/>
              </a:cxn>
              <a:cxn ang="0">
                <a:pos x="320" y="344"/>
              </a:cxn>
              <a:cxn ang="0">
                <a:pos x="336" y="352"/>
              </a:cxn>
              <a:cxn ang="0">
                <a:pos x="336" y="376"/>
              </a:cxn>
              <a:cxn ang="0">
                <a:pos x="344" y="400"/>
              </a:cxn>
              <a:cxn ang="0">
                <a:pos x="352" y="408"/>
              </a:cxn>
              <a:cxn ang="0">
                <a:pos x="352" y="440"/>
              </a:cxn>
              <a:cxn ang="0">
                <a:pos x="368" y="464"/>
              </a:cxn>
              <a:cxn ang="0">
                <a:pos x="376" y="480"/>
              </a:cxn>
              <a:cxn ang="0">
                <a:pos x="376" y="504"/>
              </a:cxn>
              <a:cxn ang="0">
                <a:pos x="376" y="528"/>
              </a:cxn>
              <a:cxn ang="0">
                <a:pos x="400" y="536"/>
              </a:cxn>
              <a:cxn ang="0">
                <a:pos x="400" y="568"/>
              </a:cxn>
            </a:cxnLst>
            <a:rect l="0" t="0" r="r" b="b"/>
            <a:pathLst>
              <a:path w="400" h="568">
                <a:moveTo>
                  <a:pt x="0" y="0"/>
                </a:move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80" y="8"/>
                </a:lnTo>
                <a:lnTo>
                  <a:pt x="88" y="8"/>
                </a:lnTo>
                <a:lnTo>
                  <a:pt x="96" y="24"/>
                </a:lnTo>
                <a:lnTo>
                  <a:pt x="120" y="24"/>
                </a:lnTo>
                <a:lnTo>
                  <a:pt x="120" y="32"/>
                </a:lnTo>
                <a:lnTo>
                  <a:pt x="128" y="32"/>
                </a:lnTo>
                <a:lnTo>
                  <a:pt x="128" y="48"/>
                </a:lnTo>
                <a:lnTo>
                  <a:pt x="144" y="48"/>
                </a:lnTo>
                <a:lnTo>
                  <a:pt x="144" y="56"/>
                </a:lnTo>
                <a:lnTo>
                  <a:pt x="152" y="56"/>
                </a:lnTo>
                <a:lnTo>
                  <a:pt x="152" y="64"/>
                </a:lnTo>
                <a:lnTo>
                  <a:pt x="152" y="80"/>
                </a:lnTo>
                <a:lnTo>
                  <a:pt x="152" y="112"/>
                </a:lnTo>
                <a:lnTo>
                  <a:pt x="152" y="120"/>
                </a:lnTo>
                <a:lnTo>
                  <a:pt x="152" y="128"/>
                </a:lnTo>
                <a:lnTo>
                  <a:pt x="152" y="152"/>
                </a:lnTo>
                <a:lnTo>
                  <a:pt x="152" y="160"/>
                </a:lnTo>
                <a:lnTo>
                  <a:pt x="152" y="176"/>
                </a:lnTo>
                <a:lnTo>
                  <a:pt x="152" y="184"/>
                </a:lnTo>
                <a:lnTo>
                  <a:pt x="160" y="184"/>
                </a:lnTo>
                <a:lnTo>
                  <a:pt x="160" y="192"/>
                </a:lnTo>
                <a:lnTo>
                  <a:pt x="160" y="208"/>
                </a:lnTo>
                <a:lnTo>
                  <a:pt x="176" y="216"/>
                </a:lnTo>
                <a:lnTo>
                  <a:pt x="176" y="224"/>
                </a:lnTo>
                <a:lnTo>
                  <a:pt x="184" y="224"/>
                </a:lnTo>
                <a:lnTo>
                  <a:pt x="192" y="240"/>
                </a:lnTo>
                <a:lnTo>
                  <a:pt x="208" y="248"/>
                </a:lnTo>
                <a:lnTo>
                  <a:pt x="216" y="248"/>
                </a:lnTo>
                <a:lnTo>
                  <a:pt x="224" y="256"/>
                </a:lnTo>
                <a:lnTo>
                  <a:pt x="248" y="280"/>
                </a:lnTo>
                <a:lnTo>
                  <a:pt x="256" y="280"/>
                </a:lnTo>
                <a:lnTo>
                  <a:pt x="272" y="288"/>
                </a:lnTo>
                <a:lnTo>
                  <a:pt x="280" y="288"/>
                </a:lnTo>
                <a:lnTo>
                  <a:pt x="280" y="304"/>
                </a:lnTo>
                <a:lnTo>
                  <a:pt x="288" y="304"/>
                </a:lnTo>
                <a:lnTo>
                  <a:pt x="288" y="312"/>
                </a:lnTo>
                <a:lnTo>
                  <a:pt x="304" y="312"/>
                </a:lnTo>
                <a:lnTo>
                  <a:pt x="304" y="320"/>
                </a:lnTo>
                <a:lnTo>
                  <a:pt x="312" y="320"/>
                </a:lnTo>
                <a:lnTo>
                  <a:pt x="312" y="336"/>
                </a:lnTo>
                <a:lnTo>
                  <a:pt x="320" y="344"/>
                </a:lnTo>
                <a:lnTo>
                  <a:pt x="320" y="352"/>
                </a:lnTo>
                <a:lnTo>
                  <a:pt x="336" y="352"/>
                </a:lnTo>
                <a:lnTo>
                  <a:pt x="336" y="368"/>
                </a:lnTo>
                <a:lnTo>
                  <a:pt x="336" y="376"/>
                </a:lnTo>
                <a:lnTo>
                  <a:pt x="344" y="384"/>
                </a:lnTo>
                <a:lnTo>
                  <a:pt x="344" y="400"/>
                </a:lnTo>
                <a:lnTo>
                  <a:pt x="344" y="408"/>
                </a:lnTo>
                <a:lnTo>
                  <a:pt x="352" y="408"/>
                </a:lnTo>
                <a:lnTo>
                  <a:pt x="352" y="432"/>
                </a:lnTo>
                <a:lnTo>
                  <a:pt x="352" y="440"/>
                </a:lnTo>
                <a:lnTo>
                  <a:pt x="368" y="448"/>
                </a:lnTo>
                <a:lnTo>
                  <a:pt x="368" y="464"/>
                </a:lnTo>
                <a:lnTo>
                  <a:pt x="368" y="472"/>
                </a:lnTo>
                <a:lnTo>
                  <a:pt x="376" y="480"/>
                </a:lnTo>
                <a:lnTo>
                  <a:pt x="376" y="496"/>
                </a:lnTo>
                <a:lnTo>
                  <a:pt x="376" y="504"/>
                </a:lnTo>
                <a:lnTo>
                  <a:pt x="376" y="512"/>
                </a:lnTo>
                <a:lnTo>
                  <a:pt x="376" y="528"/>
                </a:lnTo>
                <a:lnTo>
                  <a:pt x="376" y="536"/>
                </a:lnTo>
                <a:lnTo>
                  <a:pt x="400" y="536"/>
                </a:lnTo>
                <a:lnTo>
                  <a:pt x="400" y="544"/>
                </a:lnTo>
                <a:lnTo>
                  <a:pt x="400" y="568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92" name="Oval 44"/>
          <p:cNvSpPr>
            <a:spLocks noChangeArrowheads="1"/>
          </p:cNvSpPr>
          <p:nvPr/>
        </p:nvSpPr>
        <p:spPr bwMode="auto">
          <a:xfrm>
            <a:off x="5907088" y="4684713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9693" name="Line 45"/>
          <p:cNvSpPr>
            <a:spLocks noChangeShapeType="1"/>
          </p:cNvSpPr>
          <p:nvPr/>
        </p:nvSpPr>
        <p:spPr bwMode="auto">
          <a:xfrm>
            <a:off x="5435600" y="3768725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698" name="Group 2"/>
          <p:cNvGrpSpPr>
            <a:grpSpLocks/>
          </p:cNvGrpSpPr>
          <p:nvPr/>
        </p:nvGrpSpPr>
        <p:grpSpPr bwMode="auto">
          <a:xfrm>
            <a:off x="2192338" y="115888"/>
            <a:ext cx="5451475" cy="762000"/>
            <a:chOff x="3360" y="348"/>
            <a:chExt cx="3434" cy="480"/>
          </a:xfrm>
        </p:grpSpPr>
        <p:sp>
          <p:nvSpPr>
            <p:cNvPr id="541699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3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CHIVA 1 EN SHUNT TIPO 4+2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41700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2381250" y="5872163"/>
            <a:ext cx="927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541702" name="Group 6"/>
          <p:cNvGrpSpPr>
            <a:grpSpLocks/>
          </p:cNvGrpSpPr>
          <p:nvPr/>
        </p:nvGrpSpPr>
        <p:grpSpPr bwMode="auto">
          <a:xfrm>
            <a:off x="2965450" y="5859463"/>
            <a:ext cx="3359150" cy="571500"/>
            <a:chOff x="1868" y="3912"/>
            <a:chExt cx="2116" cy="360"/>
          </a:xfrm>
        </p:grpSpPr>
        <p:sp>
          <p:nvSpPr>
            <p:cNvPr id="541703" name="Rectangle 7"/>
            <p:cNvSpPr>
              <a:spLocks noChangeArrowheads="1"/>
            </p:cNvSpPr>
            <p:nvPr/>
          </p:nvSpPr>
          <p:spPr bwMode="auto">
            <a:xfrm>
              <a:off x="1868" y="3952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04" name="Rectangle 8"/>
            <p:cNvSpPr>
              <a:spLocks noChangeArrowheads="1"/>
            </p:cNvSpPr>
            <p:nvPr/>
          </p:nvSpPr>
          <p:spPr bwMode="auto">
            <a:xfrm>
              <a:off x="2164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05" name="Rectangle 9"/>
            <p:cNvSpPr>
              <a:spLocks noChangeArrowheads="1"/>
            </p:cNvSpPr>
            <p:nvPr/>
          </p:nvSpPr>
          <p:spPr bwMode="auto">
            <a:xfrm>
              <a:off x="2892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1706" name="Rectangle 10"/>
            <p:cNvSpPr>
              <a:spLocks noChangeArrowheads="1"/>
            </p:cNvSpPr>
            <p:nvPr/>
          </p:nvSpPr>
          <p:spPr bwMode="auto">
            <a:xfrm>
              <a:off x="3036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07" name="Rectangle 11"/>
            <p:cNvSpPr>
              <a:spLocks noChangeArrowheads="1"/>
            </p:cNvSpPr>
            <p:nvPr/>
          </p:nvSpPr>
          <p:spPr bwMode="auto">
            <a:xfrm>
              <a:off x="2308" y="391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1708" name="Rectangle 12"/>
            <p:cNvSpPr>
              <a:spLocks noChangeArrowheads="1"/>
            </p:cNvSpPr>
            <p:nvPr/>
          </p:nvSpPr>
          <p:spPr bwMode="auto">
            <a:xfrm>
              <a:off x="2452" y="3944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09" name="Rectangle 13"/>
            <p:cNvSpPr>
              <a:spLocks noChangeArrowheads="1"/>
            </p:cNvSpPr>
            <p:nvPr/>
          </p:nvSpPr>
          <p:spPr bwMode="auto">
            <a:xfrm>
              <a:off x="2748" y="3944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10" name="Rectangle 14"/>
            <p:cNvSpPr>
              <a:spLocks noChangeArrowheads="1"/>
            </p:cNvSpPr>
            <p:nvPr/>
          </p:nvSpPr>
          <p:spPr bwMode="auto">
            <a:xfrm>
              <a:off x="3276" y="392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41711" name="Rectangle 15"/>
            <p:cNvSpPr>
              <a:spLocks noChangeArrowheads="1"/>
            </p:cNvSpPr>
            <p:nvPr/>
          </p:nvSpPr>
          <p:spPr bwMode="auto">
            <a:xfrm>
              <a:off x="3940" y="395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12" name="Rectangle 16"/>
            <p:cNvSpPr>
              <a:spLocks noChangeArrowheads="1"/>
            </p:cNvSpPr>
            <p:nvPr/>
          </p:nvSpPr>
          <p:spPr bwMode="auto">
            <a:xfrm>
              <a:off x="3572" y="3960"/>
              <a:ext cx="2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13" name="Rectangle 17"/>
            <p:cNvSpPr>
              <a:spLocks noChangeArrowheads="1"/>
            </p:cNvSpPr>
            <p:nvPr/>
          </p:nvSpPr>
          <p:spPr bwMode="auto">
            <a:xfrm>
              <a:off x="3868" y="3960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41714" name="Line 18"/>
            <p:cNvSpPr>
              <a:spLocks noChangeShapeType="1"/>
            </p:cNvSpPr>
            <p:nvPr/>
          </p:nvSpPr>
          <p:spPr bwMode="auto">
            <a:xfrm>
              <a:off x="2248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41715" name="Line 19"/>
            <p:cNvSpPr>
              <a:spLocks noChangeShapeType="1"/>
            </p:cNvSpPr>
            <p:nvPr/>
          </p:nvSpPr>
          <p:spPr bwMode="auto">
            <a:xfrm>
              <a:off x="282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41716" name="Line 20"/>
            <p:cNvSpPr>
              <a:spLocks noChangeShapeType="1"/>
            </p:cNvSpPr>
            <p:nvPr/>
          </p:nvSpPr>
          <p:spPr bwMode="auto">
            <a:xfrm>
              <a:off x="334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41717" name="Group 21"/>
          <p:cNvGrpSpPr>
            <a:grpSpLocks/>
          </p:cNvGrpSpPr>
          <p:nvPr/>
        </p:nvGrpSpPr>
        <p:grpSpPr bwMode="auto">
          <a:xfrm>
            <a:off x="5449888" y="228600"/>
            <a:ext cx="2387600" cy="762000"/>
            <a:chOff x="3360" y="348"/>
            <a:chExt cx="1504" cy="480"/>
          </a:xfrm>
        </p:grpSpPr>
        <p:sp>
          <p:nvSpPr>
            <p:cNvPr id="541718" name="Rectangle 22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541719" name="AutoShape 23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41720" name="Arc 24"/>
          <p:cNvSpPr>
            <a:spLocks/>
          </p:cNvSpPr>
          <p:nvPr/>
        </p:nvSpPr>
        <p:spPr bwMode="auto">
          <a:xfrm>
            <a:off x="3878263" y="3122613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21" name="Line 25"/>
          <p:cNvSpPr>
            <a:spLocks noChangeShapeType="1"/>
          </p:cNvSpPr>
          <p:nvPr/>
        </p:nvSpPr>
        <p:spPr bwMode="auto">
          <a:xfrm>
            <a:off x="3878263" y="3719513"/>
            <a:ext cx="1587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22" name="Arc 26"/>
          <p:cNvSpPr>
            <a:spLocks/>
          </p:cNvSpPr>
          <p:nvPr/>
        </p:nvSpPr>
        <p:spPr bwMode="auto">
          <a:xfrm>
            <a:off x="4656138" y="1306513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23" name="Line 27"/>
          <p:cNvSpPr>
            <a:spLocks noChangeShapeType="1"/>
          </p:cNvSpPr>
          <p:nvPr/>
        </p:nvSpPr>
        <p:spPr bwMode="auto">
          <a:xfrm>
            <a:off x="5440363" y="1890713"/>
            <a:ext cx="1587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24" name="Arc 28"/>
          <p:cNvSpPr>
            <a:spLocks/>
          </p:cNvSpPr>
          <p:nvPr/>
        </p:nvSpPr>
        <p:spPr bwMode="auto">
          <a:xfrm>
            <a:off x="4170363" y="1560513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25" name="Line 29"/>
          <p:cNvSpPr>
            <a:spLocks noChangeShapeType="1"/>
          </p:cNvSpPr>
          <p:nvPr/>
        </p:nvSpPr>
        <p:spPr bwMode="auto">
          <a:xfrm>
            <a:off x="5453063" y="2589213"/>
            <a:ext cx="1587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26" name="Rectangle 30"/>
          <p:cNvSpPr>
            <a:spLocks noChangeArrowheads="1"/>
          </p:cNvSpPr>
          <p:nvPr/>
        </p:nvSpPr>
        <p:spPr bwMode="auto">
          <a:xfrm>
            <a:off x="4703763" y="23987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1727" name="Rectangle 31"/>
          <p:cNvSpPr>
            <a:spLocks noChangeArrowheads="1"/>
          </p:cNvSpPr>
          <p:nvPr/>
        </p:nvSpPr>
        <p:spPr bwMode="auto">
          <a:xfrm>
            <a:off x="5554663" y="3071813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1728" name="Rectangle 32"/>
          <p:cNvSpPr>
            <a:spLocks noChangeArrowheads="1"/>
          </p:cNvSpPr>
          <p:nvPr/>
        </p:nvSpPr>
        <p:spPr bwMode="auto">
          <a:xfrm>
            <a:off x="5508625" y="19843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1729" name="Line 33"/>
          <p:cNvSpPr>
            <a:spLocks noChangeShapeType="1"/>
          </p:cNvSpPr>
          <p:nvPr/>
        </p:nvSpPr>
        <p:spPr bwMode="auto">
          <a:xfrm flipV="1">
            <a:off x="4621213" y="836613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1730" name="Line 34"/>
          <p:cNvSpPr>
            <a:spLocks noChangeShapeType="1"/>
          </p:cNvSpPr>
          <p:nvPr/>
        </p:nvSpPr>
        <p:spPr bwMode="auto">
          <a:xfrm flipV="1">
            <a:off x="4011613" y="3884613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1731" name="Line 35"/>
          <p:cNvSpPr>
            <a:spLocks noChangeShapeType="1"/>
          </p:cNvSpPr>
          <p:nvPr/>
        </p:nvSpPr>
        <p:spPr bwMode="auto">
          <a:xfrm flipH="1">
            <a:off x="5622925" y="2436813"/>
            <a:ext cx="6969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1732" name="Line 36"/>
          <p:cNvSpPr>
            <a:spLocks noChangeShapeType="1"/>
          </p:cNvSpPr>
          <p:nvPr/>
        </p:nvSpPr>
        <p:spPr bwMode="auto">
          <a:xfrm>
            <a:off x="5230813" y="28940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1733" name="Freeform 37"/>
          <p:cNvSpPr>
            <a:spLocks/>
          </p:cNvSpPr>
          <p:nvPr/>
        </p:nvSpPr>
        <p:spPr bwMode="auto">
          <a:xfrm flipH="1">
            <a:off x="5470525" y="2208213"/>
            <a:ext cx="747713" cy="3683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34" name="Oval 38"/>
          <p:cNvSpPr>
            <a:spLocks noChangeArrowheads="1"/>
          </p:cNvSpPr>
          <p:nvPr/>
        </p:nvSpPr>
        <p:spPr bwMode="auto">
          <a:xfrm>
            <a:off x="6092825" y="2055813"/>
            <a:ext cx="215900" cy="203200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35" name="Text Box 39"/>
          <p:cNvSpPr txBox="1">
            <a:spLocks noChangeArrowheads="1"/>
          </p:cNvSpPr>
          <p:nvPr/>
        </p:nvSpPr>
        <p:spPr bwMode="auto">
          <a:xfrm>
            <a:off x="6249988" y="162242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PERFORANTE (p )</a:t>
            </a:r>
          </a:p>
        </p:txBody>
      </p:sp>
      <p:sp>
        <p:nvSpPr>
          <p:cNvPr id="541736" name="Oval 40"/>
          <p:cNvSpPr>
            <a:spLocks noChangeArrowheads="1"/>
          </p:cNvSpPr>
          <p:nvPr/>
        </p:nvSpPr>
        <p:spPr bwMode="auto">
          <a:xfrm>
            <a:off x="5368925" y="4113213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37" name="Rectangle 41"/>
          <p:cNvSpPr>
            <a:spLocks noChangeArrowheads="1"/>
          </p:cNvSpPr>
          <p:nvPr/>
        </p:nvSpPr>
        <p:spPr bwMode="auto">
          <a:xfrm>
            <a:off x="4056063" y="62722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2_19</a:t>
            </a:r>
          </a:p>
        </p:txBody>
      </p:sp>
      <p:sp>
        <p:nvSpPr>
          <p:cNvPr id="541738" name="Line 42"/>
          <p:cNvSpPr>
            <a:spLocks noChangeShapeType="1"/>
          </p:cNvSpPr>
          <p:nvPr/>
        </p:nvSpPr>
        <p:spPr bwMode="auto">
          <a:xfrm flipV="1">
            <a:off x="5219700" y="4292600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1739" name="Line 43"/>
          <p:cNvSpPr>
            <a:spLocks noChangeShapeType="1"/>
          </p:cNvSpPr>
          <p:nvPr/>
        </p:nvSpPr>
        <p:spPr bwMode="auto">
          <a:xfrm>
            <a:off x="6013450" y="2060575"/>
            <a:ext cx="287338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1740" name="Freeform 44"/>
          <p:cNvSpPr>
            <a:spLocks/>
          </p:cNvSpPr>
          <p:nvPr/>
        </p:nvSpPr>
        <p:spPr bwMode="auto">
          <a:xfrm>
            <a:off x="5449888" y="3860800"/>
            <a:ext cx="635000" cy="901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2" y="0"/>
              </a:cxn>
              <a:cxn ang="0">
                <a:pos x="56" y="0"/>
              </a:cxn>
              <a:cxn ang="0">
                <a:pos x="80" y="8"/>
              </a:cxn>
              <a:cxn ang="0">
                <a:pos x="96" y="24"/>
              </a:cxn>
              <a:cxn ang="0">
                <a:pos x="120" y="32"/>
              </a:cxn>
              <a:cxn ang="0">
                <a:pos x="128" y="48"/>
              </a:cxn>
              <a:cxn ang="0">
                <a:pos x="144" y="56"/>
              </a:cxn>
              <a:cxn ang="0">
                <a:pos x="152" y="64"/>
              </a:cxn>
              <a:cxn ang="0">
                <a:pos x="152" y="112"/>
              </a:cxn>
              <a:cxn ang="0">
                <a:pos x="152" y="128"/>
              </a:cxn>
              <a:cxn ang="0">
                <a:pos x="152" y="160"/>
              </a:cxn>
              <a:cxn ang="0">
                <a:pos x="152" y="184"/>
              </a:cxn>
              <a:cxn ang="0">
                <a:pos x="160" y="192"/>
              </a:cxn>
              <a:cxn ang="0">
                <a:pos x="176" y="216"/>
              </a:cxn>
              <a:cxn ang="0">
                <a:pos x="184" y="224"/>
              </a:cxn>
              <a:cxn ang="0">
                <a:pos x="208" y="248"/>
              </a:cxn>
              <a:cxn ang="0">
                <a:pos x="224" y="256"/>
              </a:cxn>
              <a:cxn ang="0">
                <a:pos x="256" y="280"/>
              </a:cxn>
              <a:cxn ang="0">
                <a:pos x="280" y="288"/>
              </a:cxn>
              <a:cxn ang="0">
                <a:pos x="288" y="304"/>
              </a:cxn>
              <a:cxn ang="0">
                <a:pos x="304" y="312"/>
              </a:cxn>
              <a:cxn ang="0">
                <a:pos x="312" y="320"/>
              </a:cxn>
              <a:cxn ang="0">
                <a:pos x="320" y="344"/>
              </a:cxn>
              <a:cxn ang="0">
                <a:pos x="336" y="352"/>
              </a:cxn>
              <a:cxn ang="0">
                <a:pos x="336" y="376"/>
              </a:cxn>
              <a:cxn ang="0">
                <a:pos x="344" y="400"/>
              </a:cxn>
              <a:cxn ang="0">
                <a:pos x="352" y="408"/>
              </a:cxn>
              <a:cxn ang="0">
                <a:pos x="352" y="440"/>
              </a:cxn>
              <a:cxn ang="0">
                <a:pos x="368" y="464"/>
              </a:cxn>
              <a:cxn ang="0">
                <a:pos x="376" y="480"/>
              </a:cxn>
              <a:cxn ang="0">
                <a:pos x="376" y="504"/>
              </a:cxn>
              <a:cxn ang="0">
                <a:pos x="376" y="528"/>
              </a:cxn>
              <a:cxn ang="0">
                <a:pos x="400" y="536"/>
              </a:cxn>
              <a:cxn ang="0">
                <a:pos x="400" y="568"/>
              </a:cxn>
            </a:cxnLst>
            <a:rect l="0" t="0" r="r" b="b"/>
            <a:pathLst>
              <a:path w="400" h="568">
                <a:moveTo>
                  <a:pt x="0" y="0"/>
                </a:move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80" y="8"/>
                </a:lnTo>
                <a:lnTo>
                  <a:pt x="88" y="8"/>
                </a:lnTo>
                <a:lnTo>
                  <a:pt x="96" y="24"/>
                </a:lnTo>
                <a:lnTo>
                  <a:pt x="120" y="24"/>
                </a:lnTo>
                <a:lnTo>
                  <a:pt x="120" y="32"/>
                </a:lnTo>
                <a:lnTo>
                  <a:pt x="128" y="32"/>
                </a:lnTo>
                <a:lnTo>
                  <a:pt x="128" y="48"/>
                </a:lnTo>
                <a:lnTo>
                  <a:pt x="144" y="48"/>
                </a:lnTo>
                <a:lnTo>
                  <a:pt x="144" y="56"/>
                </a:lnTo>
                <a:lnTo>
                  <a:pt x="152" y="56"/>
                </a:lnTo>
                <a:lnTo>
                  <a:pt x="152" y="64"/>
                </a:lnTo>
                <a:lnTo>
                  <a:pt x="152" y="80"/>
                </a:lnTo>
                <a:lnTo>
                  <a:pt x="152" y="112"/>
                </a:lnTo>
                <a:lnTo>
                  <a:pt x="152" y="120"/>
                </a:lnTo>
                <a:lnTo>
                  <a:pt x="152" y="128"/>
                </a:lnTo>
                <a:lnTo>
                  <a:pt x="152" y="152"/>
                </a:lnTo>
                <a:lnTo>
                  <a:pt x="152" y="160"/>
                </a:lnTo>
                <a:lnTo>
                  <a:pt x="152" y="176"/>
                </a:lnTo>
                <a:lnTo>
                  <a:pt x="152" y="184"/>
                </a:lnTo>
                <a:lnTo>
                  <a:pt x="160" y="184"/>
                </a:lnTo>
                <a:lnTo>
                  <a:pt x="160" y="192"/>
                </a:lnTo>
                <a:lnTo>
                  <a:pt x="160" y="208"/>
                </a:lnTo>
                <a:lnTo>
                  <a:pt x="176" y="216"/>
                </a:lnTo>
                <a:lnTo>
                  <a:pt x="176" y="224"/>
                </a:lnTo>
                <a:lnTo>
                  <a:pt x="184" y="224"/>
                </a:lnTo>
                <a:lnTo>
                  <a:pt x="192" y="240"/>
                </a:lnTo>
                <a:lnTo>
                  <a:pt x="208" y="248"/>
                </a:lnTo>
                <a:lnTo>
                  <a:pt x="216" y="248"/>
                </a:lnTo>
                <a:lnTo>
                  <a:pt x="224" y="256"/>
                </a:lnTo>
                <a:lnTo>
                  <a:pt x="248" y="280"/>
                </a:lnTo>
                <a:lnTo>
                  <a:pt x="256" y="280"/>
                </a:lnTo>
                <a:lnTo>
                  <a:pt x="272" y="288"/>
                </a:lnTo>
                <a:lnTo>
                  <a:pt x="280" y="288"/>
                </a:lnTo>
                <a:lnTo>
                  <a:pt x="280" y="304"/>
                </a:lnTo>
                <a:lnTo>
                  <a:pt x="288" y="304"/>
                </a:lnTo>
                <a:lnTo>
                  <a:pt x="288" y="312"/>
                </a:lnTo>
                <a:lnTo>
                  <a:pt x="304" y="312"/>
                </a:lnTo>
                <a:lnTo>
                  <a:pt x="304" y="320"/>
                </a:lnTo>
                <a:lnTo>
                  <a:pt x="312" y="320"/>
                </a:lnTo>
                <a:lnTo>
                  <a:pt x="312" y="336"/>
                </a:lnTo>
                <a:lnTo>
                  <a:pt x="320" y="344"/>
                </a:lnTo>
                <a:lnTo>
                  <a:pt x="320" y="352"/>
                </a:lnTo>
                <a:lnTo>
                  <a:pt x="336" y="352"/>
                </a:lnTo>
                <a:lnTo>
                  <a:pt x="336" y="368"/>
                </a:lnTo>
                <a:lnTo>
                  <a:pt x="336" y="376"/>
                </a:lnTo>
                <a:lnTo>
                  <a:pt x="344" y="384"/>
                </a:lnTo>
                <a:lnTo>
                  <a:pt x="344" y="400"/>
                </a:lnTo>
                <a:lnTo>
                  <a:pt x="344" y="408"/>
                </a:lnTo>
                <a:lnTo>
                  <a:pt x="352" y="408"/>
                </a:lnTo>
                <a:lnTo>
                  <a:pt x="352" y="432"/>
                </a:lnTo>
                <a:lnTo>
                  <a:pt x="352" y="440"/>
                </a:lnTo>
                <a:lnTo>
                  <a:pt x="368" y="448"/>
                </a:lnTo>
                <a:lnTo>
                  <a:pt x="368" y="464"/>
                </a:lnTo>
                <a:lnTo>
                  <a:pt x="368" y="472"/>
                </a:lnTo>
                <a:lnTo>
                  <a:pt x="376" y="480"/>
                </a:lnTo>
                <a:lnTo>
                  <a:pt x="376" y="496"/>
                </a:lnTo>
                <a:lnTo>
                  <a:pt x="376" y="504"/>
                </a:lnTo>
                <a:lnTo>
                  <a:pt x="376" y="512"/>
                </a:lnTo>
                <a:lnTo>
                  <a:pt x="376" y="528"/>
                </a:lnTo>
                <a:lnTo>
                  <a:pt x="376" y="536"/>
                </a:lnTo>
                <a:lnTo>
                  <a:pt x="400" y="536"/>
                </a:lnTo>
                <a:lnTo>
                  <a:pt x="400" y="544"/>
                </a:lnTo>
                <a:lnTo>
                  <a:pt x="400" y="568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41" name="Oval 45"/>
          <p:cNvSpPr>
            <a:spLocks noChangeArrowheads="1"/>
          </p:cNvSpPr>
          <p:nvPr/>
        </p:nvSpPr>
        <p:spPr bwMode="auto">
          <a:xfrm>
            <a:off x="5978525" y="4613275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1742" name="Line 46"/>
          <p:cNvSpPr>
            <a:spLocks noChangeShapeType="1"/>
          </p:cNvSpPr>
          <p:nvPr/>
        </p:nvSpPr>
        <p:spPr bwMode="auto">
          <a:xfrm>
            <a:off x="5508625" y="3695700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06" name="Group 2"/>
          <p:cNvGrpSpPr>
            <a:grpSpLocks/>
          </p:cNvGrpSpPr>
          <p:nvPr/>
        </p:nvGrpSpPr>
        <p:grpSpPr bwMode="auto">
          <a:xfrm>
            <a:off x="2049463" y="44450"/>
            <a:ext cx="5043487" cy="762000"/>
            <a:chOff x="3360" y="348"/>
            <a:chExt cx="3177" cy="480"/>
          </a:xfrm>
        </p:grpSpPr>
        <p:sp>
          <p:nvSpPr>
            <p:cNvPr id="533507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CHIVA 1 EN SHUNT TIPO 5</a:t>
              </a:r>
              <a:endParaRPr lang="it-IT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33508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33509" name="Group 5"/>
          <p:cNvGrpSpPr>
            <a:grpSpLocks/>
          </p:cNvGrpSpPr>
          <p:nvPr/>
        </p:nvGrpSpPr>
        <p:grpSpPr bwMode="auto">
          <a:xfrm>
            <a:off x="2484438" y="5805488"/>
            <a:ext cx="4552950" cy="647700"/>
            <a:chOff x="1012" y="3792"/>
            <a:chExt cx="2868" cy="360"/>
          </a:xfrm>
        </p:grpSpPr>
        <p:sp>
          <p:nvSpPr>
            <p:cNvPr id="533510" name="Rectangle 6"/>
            <p:cNvSpPr>
              <a:spLocks noChangeArrowheads="1"/>
            </p:cNvSpPr>
            <p:nvPr/>
          </p:nvSpPr>
          <p:spPr bwMode="auto">
            <a:xfrm>
              <a:off x="1012" y="380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511" name="Rectangle 7"/>
            <p:cNvSpPr>
              <a:spLocks noChangeArrowheads="1"/>
            </p:cNvSpPr>
            <p:nvPr/>
          </p:nvSpPr>
          <p:spPr bwMode="auto">
            <a:xfrm>
              <a:off x="1156" y="3832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12" name="Rectangle 8"/>
            <p:cNvSpPr>
              <a:spLocks noChangeArrowheads="1"/>
            </p:cNvSpPr>
            <p:nvPr/>
          </p:nvSpPr>
          <p:spPr bwMode="auto">
            <a:xfrm>
              <a:off x="1452" y="3832"/>
              <a:ext cx="4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13" name="Rectangle 9"/>
            <p:cNvSpPr>
              <a:spLocks noChangeArrowheads="1"/>
            </p:cNvSpPr>
            <p:nvPr/>
          </p:nvSpPr>
          <p:spPr bwMode="auto">
            <a:xfrm>
              <a:off x="2180" y="379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514" name="Rectangle 10"/>
            <p:cNvSpPr>
              <a:spLocks noChangeArrowheads="1"/>
            </p:cNvSpPr>
            <p:nvPr/>
          </p:nvSpPr>
          <p:spPr bwMode="auto">
            <a:xfrm>
              <a:off x="2324" y="3824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2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15" name="Rectangle 11"/>
            <p:cNvSpPr>
              <a:spLocks noChangeArrowheads="1"/>
            </p:cNvSpPr>
            <p:nvPr/>
          </p:nvSpPr>
          <p:spPr bwMode="auto">
            <a:xfrm>
              <a:off x="1596" y="3792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516" name="Rectangle 12"/>
            <p:cNvSpPr>
              <a:spLocks noChangeArrowheads="1"/>
            </p:cNvSpPr>
            <p:nvPr/>
          </p:nvSpPr>
          <p:spPr bwMode="auto">
            <a:xfrm>
              <a:off x="1740" y="3824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17" name="Rectangle 13"/>
            <p:cNvSpPr>
              <a:spLocks noChangeArrowheads="1"/>
            </p:cNvSpPr>
            <p:nvPr/>
          </p:nvSpPr>
          <p:spPr bwMode="auto">
            <a:xfrm>
              <a:off x="2036" y="3824"/>
              <a:ext cx="4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18" name="Rectangle 14"/>
            <p:cNvSpPr>
              <a:spLocks noChangeArrowheads="1"/>
            </p:cNvSpPr>
            <p:nvPr/>
          </p:nvSpPr>
          <p:spPr bwMode="auto">
            <a:xfrm>
              <a:off x="2788" y="3800"/>
              <a:ext cx="584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33519" name="Rectangle 15"/>
            <p:cNvSpPr>
              <a:spLocks noChangeArrowheads="1"/>
            </p:cNvSpPr>
            <p:nvPr/>
          </p:nvSpPr>
          <p:spPr bwMode="auto">
            <a:xfrm>
              <a:off x="2932" y="3832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3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20" name="Rectangle 16"/>
            <p:cNvSpPr>
              <a:spLocks noChangeArrowheads="1"/>
            </p:cNvSpPr>
            <p:nvPr/>
          </p:nvSpPr>
          <p:spPr bwMode="auto">
            <a:xfrm>
              <a:off x="3228" y="3832"/>
              <a:ext cx="4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21" name="Rectangle 17"/>
            <p:cNvSpPr>
              <a:spLocks noChangeArrowheads="1"/>
            </p:cNvSpPr>
            <p:nvPr/>
          </p:nvSpPr>
          <p:spPr bwMode="auto">
            <a:xfrm>
              <a:off x="3540" y="3840"/>
              <a:ext cx="24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R 1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22" name="Rectangle 18"/>
            <p:cNvSpPr>
              <a:spLocks noChangeArrowheads="1"/>
            </p:cNvSpPr>
            <p:nvPr/>
          </p:nvSpPr>
          <p:spPr bwMode="auto">
            <a:xfrm>
              <a:off x="3836" y="3840"/>
              <a:ext cx="4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sz="2000" b="1">
                  <a:solidFill>
                    <a:schemeClr val="tx1"/>
                  </a:solidFill>
                  <a:latin typeface="Arial" charset="0"/>
                </a:rPr>
                <a:t> </a:t>
              </a:r>
              <a:endParaRPr lang="it-IT" sz="2000">
                <a:solidFill>
                  <a:schemeClr val="tx1"/>
                </a:solidFill>
              </a:endParaRPr>
            </a:p>
          </p:txBody>
        </p:sp>
        <p:sp>
          <p:nvSpPr>
            <p:cNvPr id="533523" name="Line 19"/>
            <p:cNvSpPr>
              <a:spLocks noChangeShapeType="1"/>
            </p:cNvSpPr>
            <p:nvPr/>
          </p:nvSpPr>
          <p:spPr bwMode="auto">
            <a:xfrm>
              <a:off x="1536" y="39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3524" name="Line 20"/>
            <p:cNvSpPr>
              <a:spLocks noChangeShapeType="1"/>
            </p:cNvSpPr>
            <p:nvPr/>
          </p:nvSpPr>
          <p:spPr bwMode="auto">
            <a:xfrm>
              <a:off x="2112" y="39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3525" name="Line 21"/>
            <p:cNvSpPr>
              <a:spLocks noChangeShapeType="1"/>
            </p:cNvSpPr>
            <p:nvPr/>
          </p:nvSpPr>
          <p:spPr bwMode="auto">
            <a:xfrm>
              <a:off x="2688" y="39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33526" name="Line 22"/>
            <p:cNvSpPr>
              <a:spLocks noChangeShapeType="1"/>
            </p:cNvSpPr>
            <p:nvPr/>
          </p:nvSpPr>
          <p:spPr bwMode="auto">
            <a:xfrm>
              <a:off x="3312" y="39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33527" name="Group 23"/>
          <p:cNvGrpSpPr>
            <a:grpSpLocks/>
          </p:cNvGrpSpPr>
          <p:nvPr/>
        </p:nvGrpSpPr>
        <p:grpSpPr bwMode="auto">
          <a:xfrm>
            <a:off x="5449888" y="228600"/>
            <a:ext cx="2387600" cy="762000"/>
            <a:chOff x="3360" y="348"/>
            <a:chExt cx="1504" cy="480"/>
          </a:xfrm>
        </p:grpSpPr>
        <p:sp>
          <p:nvSpPr>
            <p:cNvPr id="533528" name="Rectangle 24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533529" name="AutoShape 25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3530" name="Arc 26"/>
          <p:cNvSpPr>
            <a:spLocks/>
          </p:cNvSpPr>
          <p:nvPr/>
        </p:nvSpPr>
        <p:spPr bwMode="auto">
          <a:xfrm>
            <a:off x="3997325" y="3127375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31" name="Line 27"/>
          <p:cNvSpPr>
            <a:spLocks noChangeShapeType="1"/>
          </p:cNvSpPr>
          <p:nvPr/>
        </p:nvSpPr>
        <p:spPr bwMode="auto">
          <a:xfrm>
            <a:off x="3997325" y="3724275"/>
            <a:ext cx="1588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32" name="Arc 28"/>
          <p:cNvSpPr>
            <a:spLocks/>
          </p:cNvSpPr>
          <p:nvPr/>
        </p:nvSpPr>
        <p:spPr bwMode="auto">
          <a:xfrm>
            <a:off x="4775200" y="1311275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33" name="Line 29"/>
          <p:cNvSpPr>
            <a:spLocks noChangeShapeType="1"/>
          </p:cNvSpPr>
          <p:nvPr/>
        </p:nvSpPr>
        <p:spPr bwMode="auto">
          <a:xfrm>
            <a:off x="5559425" y="1895475"/>
            <a:ext cx="1588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34" name="Arc 30"/>
          <p:cNvSpPr>
            <a:spLocks/>
          </p:cNvSpPr>
          <p:nvPr/>
        </p:nvSpPr>
        <p:spPr bwMode="auto">
          <a:xfrm>
            <a:off x="4289425" y="1565275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35" name="Line 31"/>
          <p:cNvSpPr>
            <a:spLocks noChangeShapeType="1"/>
          </p:cNvSpPr>
          <p:nvPr/>
        </p:nvSpPr>
        <p:spPr bwMode="auto">
          <a:xfrm>
            <a:off x="5572125" y="1946275"/>
            <a:ext cx="1588" cy="21717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36" name="Freeform 32"/>
          <p:cNvSpPr>
            <a:spLocks/>
          </p:cNvSpPr>
          <p:nvPr/>
        </p:nvSpPr>
        <p:spPr bwMode="auto">
          <a:xfrm>
            <a:off x="5578475" y="4117975"/>
            <a:ext cx="635000" cy="90170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2" y="0"/>
              </a:cxn>
              <a:cxn ang="0">
                <a:pos x="56" y="0"/>
              </a:cxn>
              <a:cxn ang="0">
                <a:pos x="80" y="8"/>
              </a:cxn>
              <a:cxn ang="0">
                <a:pos x="96" y="24"/>
              </a:cxn>
              <a:cxn ang="0">
                <a:pos x="120" y="32"/>
              </a:cxn>
              <a:cxn ang="0">
                <a:pos x="128" y="48"/>
              </a:cxn>
              <a:cxn ang="0">
                <a:pos x="144" y="56"/>
              </a:cxn>
              <a:cxn ang="0">
                <a:pos x="152" y="64"/>
              </a:cxn>
              <a:cxn ang="0">
                <a:pos x="152" y="112"/>
              </a:cxn>
              <a:cxn ang="0">
                <a:pos x="152" y="128"/>
              </a:cxn>
              <a:cxn ang="0">
                <a:pos x="152" y="160"/>
              </a:cxn>
              <a:cxn ang="0">
                <a:pos x="152" y="184"/>
              </a:cxn>
              <a:cxn ang="0">
                <a:pos x="160" y="192"/>
              </a:cxn>
              <a:cxn ang="0">
                <a:pos x="176" y="216"/>
              </a:cxn>
              <a:cxn ang="0">
                <a:pos x="184" y="224"/>
              </a:cxn>
              <a:cxn ang="0">
                <a:pos x="208" y="248"/>
              </a:cxn>
              <a:cxn ang="0">
                <a:pos x="224" y="256"/>
              </a:cxn>
              <a:cxn ang="0">
                <a:pos x="256" y="280"/>
              </a:cxn>
              <a:cxn ang="0">
                <a:pos x="280" y="288"/>
              </a:cxn>
              <a:cxn ang="0">
                <a:pos x="288" y="304"/>
              </a:cxn>
              <a:cxn ang="0">
                <a:pos x="304" y="312"/>
              </a:cxn>
              <a:cxn ang="0">
                <a:pos x="312" y="320"/>
              </a:cxn>
              <a:cxn ang="0">
                <a:pos x="320" y="344"/>
              </a:cxn>
              <a:cxn ang="0">
                <a:pos x="336" y="352"/>
              </a:cxn>
              <a:cxn ang="0">
                <a:pos x="336" y="376"/>
              </a:cxn>
              <a:cxn ang="0">
                <a:pos x="344" y="400"/>
              </a:cxn>
              <a:cxn ang="0">
                <a:pos x="352" y="408"/>
              </a:cxn>
              <a:cxn ang="0">
                <a:pos x="352" y="440"/>
              </a:cxn>
              <a:cxn ang="0">
                <a:pos x="368" y="464"/>
              </a:cxn>
              <a:cxn ang="0">
                <a:pos x="376" y="480"/>
              </a:cxn>
              <a:cxn ang="0">
                <a:pos x="376" y="504"/>
              </a:cxn>
              <a:cxn ang="0">
                <a:pos x="376" y="528"/>
              </a:cxn>
              <a:cxn ang="0">
                <a:pos x="400" y="536"/>
              </a:cxn>
              <a:cxn ang="0">
                <a:pos x="400" y="568"/>
              </a:cxn>
            </a:cxnLst>
            <a:rect l="0" t="0" r="r" b="b"/>
            <a:pathLst>
              <a:path w="400" h="568">
                <a:moveTo>
                  <a:pt x="0" y="0"/>
                </a:move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80" y="8"/>
                </a:lnTo>
                <a:lnTo>
                  <a:pt x="88" y="8"/>
                </a:lnTo>
                <a:lnTo>
                  <a:pt x="96" y="24"/>
                </a:lnTo>
                <a:lnTo>
                  <a:pt x="120" y="24"/>
                </a:lnTo>
                <a:lnTo>
                  <a:pt x="120" y="32"/>
                </a:lnTo>
                <a:lnTo>
                  <a:pt x="128" y="32"/>
                </a:lnTo>
                <a:lnTo>
                  <a:pt x="128" y="48"/>
                </a:lnTo>
                <a:lnTo>
                  <a:pt x="144" y="48"/>
                </a:lnTo>
                <a:lnTo>
                  <a:pt x="144" y="56"/>
                </a:lnTo>
                <a:lnTo>
                  <a:pt x="152" y="56"/>
                </a:lnTo>
                <a:lnTo>
                  <a:pt x="152" y="64"/>
                </a:lnTo>
                <a:lnTo>
                  <a:pt x="152" y="80"/>
                </a:lnTo>
                <a:lnTo>
                  <a:pt x="152" y="112"/>
                </a:lnTo>
                <a:lnTo>
                  <a:pt x="152" y="120"/>
                </a:lnTo>
                <a:lnTo>
                  <a:pt x="152" y="128"/>
                </a:lnTo>
                <a:lnTo>
                  <a:pt x="152" y="152"/>
                </a:lnTo>
                <a:lnTo>
                  <a:pt x="152" y="160"/>
                </a:lnTo>
                <a:lnTo>
                  <a:pt x="152" y="176"/>
                </a:lnTo>
                <a:lnTo>
                  <a:pt x="152" y="184"/>
                </a:lnTo>
                <a:lnTo>
                  <a:pt x="160" y="184"/>
                </a:lnTo>
                <a:lnTo>
                  <a:pt x="160" y="192"/>
                </a:lnTo>
                <a:lnTo>
                  <a:pt x="160" y="208"/>
                </a:lnTo>
                <a:lnTo>
                  <a:pt x="176" y="216"/>
                </a:lnTo>
                <a:lnTo>
                  <a:pt x="176" y="224"/>
                </a:lnTo>
                <a:lnTo>
                  <a:pt x="184" y="224"/>
                </a:lnTo>
                <a:lnTo>
                  <a:pt x="192" y="240"/>
                </a:lnTo>
                <a:lnTo>
                  <a:pt x="208" y="248"/>
                </a:lnTo>
                <a:lnTo>
                  <a:pt x="216" y="248"/>
                </a:lnTo>
                <a:lnTo>
                  <a:pt x="224" y="256"/>
                </a:lnTo>
                <a:lnTo>
                  <a:pt x="248" y="280"/>
                </a:lnTo>
                <a:lnTo>
                  <a:pt x="256" y="280"/>
                </a:lnTo>
                <a:lnTo>
                  <a:pt x="272" y="288"/>
                </a:lnTo>
                <a:lnTo>
                  <a:pt x="280" y="288"/>
                </a:lnTo>
                <a:lnTo>
                  <a:pt x="280" y="304"/>
                </a:lnTo>
                <a:lnTo>
                  <a:pt x="288" y="304"/>
                </a:lnTo>
                <a:lnTo>
                  <a:pt x="288" y="312"/>
                </a:lnTo>
                <a:lnTo>
                  <a:pt x="304" y="312"/>
                </a:lnTo>
                <a:lnTo>
                  <a:pt x="304" y="320"/>
                </a:lnTo>
                <a:lnTo>
                  <a:pt x="312" y="320"/>
                </a:lnTo>
                <a:lnTo>
                  <a:pt x="312" y="336"/>
                </a:lnTo>
                <a:lnTo>
                  <a:pt x="320" y="344"/>
                </a:lnTo>
                <a:lnTo>
                  <a:pt x="320" y="352"/>
                </a:lnTo>
                <a:lnTo>
                  <a:pt x="336" y="352"/>
                </a:lnTo>
                <a:lnTo>
                  <a:pt x="336" y="368"/>
                </a:lnTo>
                <a:lnTo>
                  <a:pt x="336" y="376"/>
                </a:lnTo>
                <a:lnTo>
                  <a:pt x="344" y="384"/>
                </a:lnTo>
                <a:lnTo>
                  <a:pt x="344" y="400"/>
                </a:lnTo>
                <a:lnTo>
                  <a:pt x="344" y="408"/>
                </a:lnTo>
                <a:lnTo>
                  <a:pt x="352" y="408"/>
                </a:lnTo>
                <a:lnTo>
                  <a:pt x="352" y="432"/>
                </a:lnTo>
                <a:lnTo>
                  <a:pt x="352" y="440"/>
                </a:lnTo>
                <a:lnTo>
                  <a:pt x="368" y="448"/>
                </a:lnTo>
                <a:lnTo>
                  <a:pt x="368" y="464"/>
                </a:lnTo>
                <a:lnTo>
                  <a:pt x="368" y="472"/>
                </a:lnTo>
                <a:lnTo>
                  <a:pt x="376" y="480"/>
                </a:lnTo>
                <a:lnTo>
                  <a:pt x="376" y="496"/>
                </a:lnTo>
                <a:lnTo>
                  <a:pt x="376" y="504"/>
                </a:lnTo>
                <a:lnTo>
                  <a:pt x="376" y="512"/>
                </a:lnTo>
                <a:lnTo>
                  <a:pt x="376" y="528"/>
                </a:lnTo>
                <a:lnTo>
                  <a:pt x="376" y="536"/>
                </a:lnTo>
                <a:lnTo>
                  <a:pt x="400" y="536"/>
                </a:lnTo>
                <a:lnTo>
                  <a:pt x="400" y="544"/>
                </a:lnTo>
                <a:lnTo>
                  <a:pt x="400" y="568"/>
                </a:lnTo>
              </a:path>
            </a:pathLst>
          </a:custGeom>
          <a:noFill/>
          <a:ln w="50800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37" name="Rectangle 33"/>
          <p:cNvSpPr>
            <a:spLocks noChangeArrowheads="1"/>
          </p:cNvSpPr>
          <p:nvPr/>
        </p:nvSpPr>
        <p:spPr bwMode="auto">
          <a:xfrm>
            <a:off x="4822825" y="24034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3538" name="Rectangle 34"/>
          <p:cNvSpPr>
            <a:spLocks noChangeArrowheads="1"/>
          </p:cNvSpPr>
          <p:nvPr/>
        </p:nvSpPr>
        <p:spPr bwMode="auto">
          <a:xfrm>
            <a:off x="5673725" y="30765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3539" name="Rectangle 35"/>
          <p:cNvSpPr>
            <a:spLocks noChangeArrowheads="1"/>
          </p:cNvSpPr>
          <p:nvPr/>
        </p:nvSpPr>
        <p:spPr bwMode="auto">
          <a:xfrm>
            <a:off x="3444875" y="10858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3540" name="Rectangle 36"/>
          <p:cNvSpPr>
            <a:spLocks noChangeArrowheads="1"/>
          </p:cNvSpPr>
          <p:nvPr/>
        </p:nvSpPr>
        <p:spPr bwMode="auto">
          <a:xfrm>
            <a:off x="6257925" y="4321175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3541" name="Oval 37"/>
          <p:cNvSpPr>
            <a:spLocks noChangeArrowheads="1"/>
          </p:cNvSpPr>
          <p:nvPr/>
        </p:nvSpPr>
        <p:spPr bwMode="auto">
          <a:xfrm>
            <a:off x="6086475" y="5000625"/>
            <a:ext cx="215900" cy="20320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42" name="Line 38"/>
          <p:cNvSpPr>
            <a:spLocks noChangeShapeType="1"/>
          </p:cNvSpPr>
          <p:nvPr/>
        </p:nvSpPr>
        <p:spPr bwMode="auto">
          <a:xfrm flipV="1">
            <a:off x="4740275" y="765175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3543" name="Line 39"/>
          <p:cNvSpPr>
            <a:spLocks noChangeShapeType="1"/>
          </p:cNvSpPr>
          <p:nvPr/>
        </p:nvSpPr>
        <p:spPr bwMode="auto">
          <a:xfrm flipV="1">
            <a:off x="4167188" y="38893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3544" name="Line 40"/>
          <p:cNvSpPr>
            <a:spLocks noChangeShapeType="1"/>
          </p:cNvSpPr>
          <p:nvPr/>
        </p:nvSpPr>
        <p:spPr bwMode="auto">
          <a:xfrm>
            <a:off x="3749675" y="1450975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3545" name="Line 41"/>
          <p:cNvSpPr>
            <a:spLocks noChangeShapeType="1"/>
          </p:cNvSpPr>
          <p:nvPr/>
        </p:nvSpPr>
        <p:spPr bwMode="auto">
          <a:xfrm>
            <a:off x="5349875" y="24415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3546" name="Line 42"/>
          <p:cNvSpPr>
            <a:spLocks noChangeShapeType="1"/>
          </p:cNvSpPr>
          <p:nvPr/>
        </p:nvSpPr>
        <p:spPr bwMode="auto">
          <a:xfrm>
            <a:off x="5730875" y="465137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3547" name="Freeform 43"/>
          <p:cNvSpPr>
            <a:spLocks/>
          </p:cNvSpPr>
          <p:nvPr/>
        </p:nvSpPr>
        <p:spPr bwMode="auto">
          <a:xfrm>
            <a:off x="3902075" y="993775"/>
            <a:ext cx="1701800" cy="9779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3548" name="Text Box 44"/>
          <p:cNvSpPr txBox="1">
            <a:spLocks noChangeArrowheads="1"/>
          </p:cNvSpPr>
          <p:nvPr/>
        </p:nvSpPr>
        <p:spPr bwMode="auto">
          <a:xfrm>
            <a:off x="107950" y="1916113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it-IT" sz="1400" b="1">
              <a:solidFill>
                <a:srgbClr val="FF3399"/>
              </a:solidFill>
              <a:latin typeface="Arial" charset="0"/>
            </a:endParaRPr>
          </a:p>
        </p:txBody>
      </p:sp>
      <p:sp>
        <p:nvSpPr>
          <p:cNvPr id="533549" name="Line 45"/>
          <p:cNvSpPr>
            <a:spLocks noChangeShapeType="1"/>
          </p:cNvSpPr>
          <p:nvPr/>
        </p:nvSpPr>
        <p:spPr bwMode="auto">
          <a:xfrm flipV="1">
            <a:off x="5472113" y="42179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3550" name="Rectangle 46"/>
          <p:cNvSpPr>
            <a:spLocks noChangeArrowheads="1"/>
          </p:cNvSpPr>
          <p:nvPr/>
        </p:nvSpPr>
        <p:spPr bwMode="auto">
          <a:xfrm>
            <a:off x="4129088" y="62722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2_20</a:t>
            </a:r>
          </a:p>
        </p:txBody>
      </p:sp>
      <p:sp>
        <p:nvSpPr>
          <p:cNvPr id="533551" name="Line 47"/>
          <p:cNvSpPr>
            <a:spLocks noChangeShapeType="1"/>
          </p:cNvSpPr>
          <p:nvPr/>
        </p:nvSpPr>
        <p:spPr bwMode="auto">
          <a:xfrm>
            <a:off x="3994150" y="815975"/>
            <a:ext cx="1588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3552" name="Line 48"/>
          <p:cNvSpPr>
            <a:spLocks noChangeShapeType="1"/>
          </p:cNvSpPr>
          <p:nvPr/>
        </p:nvSpPr>
        <p:spPr bwMode="auto">
          <a:xfrm>
            <a:off x="5649913" y="3933825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54" name="Group 2"/>
          <p:cNvGrpSpPr>
            <a:grpSpLocks/>
          </p:cNvGrpSpPr>
          <p:nvPr/>
        </p:nvGrpSpPr>
        <p:grpSpPr bwMode="auto">
          <a:xfrm>
            <a:off x="2124075" y="44450"/>
            <a:ext cx="5043488" cy="762000"/>
            <a:chOff x="3360" y="348"/>
            <a:chExt cx="3177" cy="480"/>
          </a:xfrm>
        </p:grpSpPr>
        <p:sp>
          <p:nvSpPr>
            <p:cNvPr id="535555" name="Rectangle 3"/>
            <p:cNvSpPr>
              <a:spLocks noChangeArrowheads="1"/>
            </p:cNvSpPr>
            <p:nvPr/>
          </p:nvSpPr>
          <p:spPr bwMode="auto">
            <a:xfrm>
              <a:off x="3452" y="440"/>
              <a:ext cx="3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it-IT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CHIVA 1 EN SHUNT TIPO 5</a:t>
              </a:r>
              <a:endParaRPr lang="it-IT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35556" name="AutoShape 4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35557" name="Group 5"/>
          <p:cNvGrpSpPr>
            <a:grpSpLocks/>
          </p:cNvGrpSpPr>
          <p:nvPr/>
        </p:nvGrpSpPr>
        <p:grpSpPr bwMode="auto">
          <a:xfrm>
            <a:off x="5449888" y="228600"/>
            <a:ext cx="2387600" cy="762000"/>
            <a:chOff x="3360" y="348"/>
            <a:chExt cx="1504" cy="480"/>
          </a:xfrm>
        </p:grpSpPr>
        <p:sp>
          <p:nvSpPr>
            <p:cNvPr id="535558" name="Rectangle 6"/>
            <p:cNvSpPr>
              <a:spLocks noChangeArrowheads="1"/>
            </p:cNvSpPr>
            <p:nvPr/>
          </p:nvSpPr>
          <p:spPr bwMode="auto">
            <a:xfrm>
              <a:off x="3452" y="44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s-ES" sz="2400">
                <a:solidFill>
                  <a:schemeClr val="tx1"/>
                </a:solidFill>
              </a:endParaRPr>
            </a:p>
          </p:txBody>
        </p:sp>
        <p:sp>
          <p:nvSpPr>
            <p:cNvPr id="535559" name="AutoShape 7"/>
            <p:cNvSpPr>
              <a:spLocks noChangeArrowheads="1"/>
            </p:cNvSpPr>
            <p:nvPr/>
          </p:nvSpPr>
          <p:spPr bwMode="auto">
            <a:xfrm>
              <a:off x="3360" y="348"/>
              <a:ext cx="1504" cy="480"/>
            </a:xfrm>
            <a:prstGeom prst="roundRect">
              <a:avLst>
                <a:gd name="adj" fmla="val 24588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5560" name="Arc 8"/>
          <p:cNvSpPr>
            <a:spLocks/>
          </p:cNvSpPr>
          <p:nvPr/>
        </p:nvSpPr>
        <p:spPr bwMode="auto">
          <a:xfrm>
            <a:off x="3735388" y="3303588"/>
            <a:ext cx="736600" cy="603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67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</a:path>
              <a:path w="21600" h="21600" stroke="0" extrusionOk="0">
                <a:moveTo>
                  <a:pt x="0" y="21467"/>
                </a:moveTo>
                <a:cubicBezTo>
                  <a:pt x="73" y="9589"/>
                  <a:pt x="9722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61" name="Line 9"/>
          <p:cNvSpPr>
            <a:spLocks noChangeShapeType="1"/>
          </p:cNvSpPr>
          <p:nvPr/>
        </p:nvSpPr>
        <p:spPr bwMode="auto">
          <a:xfrm>
            <a:off x="3735388" y="3900488"/>
            <a:ext cx="1587" cy="187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62" name="Arc 10"/>
          <p:cNvSpPr>
            <a:spLocks/>
          </p:cNvSpPr>
          <p:nvPr/>
        </p:nvSpPr>
        <p:spPr bwMode="auto">
          <a:xfrm>
            <a:off x="4513263" y="1487488"/>
            <a:ext cx="784225" cy="628650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5297488" y="2071688"/>
            <a:ext cx="1587" cy="3670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64" name="Arc 12"/>
          <p:cNvSpPr>
            <a:spLocks/>
          </p:cNvSpPr>
          <p:nvPr/>
        </p:nvSpPr>
        <p:spPr bwMode="auto">
          <a:xfrm>
            <a:off x="4027488" y="1741488"/>
            <a:ext cx="1104900" cy="1638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65" name="Line 13"/>
          <p:cNvSpPr>
            <a:spLocks noChangeShapeType="1"/>
          </p:cNvSpPr>
          <p:nvPr/>
        </p:nvSpPr>
        <p:spPr bwMode="auto">
          <a:xfrm>
            <a:off x="5310188" y="2770188"/>
            <a:ext cx="1587" cy="1524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>
            <a:off x="4560888" y="25796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5567" name="Rectangle 15"/>
          <p:cNvSpPr>
            <a:spLocks noChangeArrowheads="1"/>
          </p:cNvSpPr>
          <p:nvPr/>
        </p:nvSpPr>
        <p:spPr bwMode="auto">
          <a:xfrm>
            <a:off x="5411788" y="3252788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5364163" y="2127250"/>
            <a:ext cx="474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35569" name="Line 17"/>
          <p:cNvSpPr>
            <a:spLocks noChangeShapeType="1"/>
          </p:cNvSpPr>
          <p:nvPr/>
        </p:nvSpPr>
        <p:spPr bwMode="auto">
          <a:xfrm flipV="1">
            <a:off x="4478338" y="90805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5570" name="Line 18"/>
          <p:cNvSpPr>
            <a:spLocks noChangeShapeType="1"/>
          </p:cNvSpPr>
          <p:nvPr/>
        </p:nvSpPr>
        <p:spPr bwMode="auto">
          <a:xfrm flipV="1">
            <a:off x="3868738" y="40655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5571" name="Line 19"/>
          <p:cNvSpPr>
            <a:spLocks noChangeShapeType="1"/>
          </p:cNvSpPr>
          <p:nvPr/>
        </p:nvSpPr>
        <p:spPr bwMode="auto">
          <a:xfrm flipH="1">
            <a:off x="5480050" y="2617788"/>
            <a:ext cx="6969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5572" name="Line 20"/>
          <p:cNvSpPr>
            <a:spLocks noChangeShapeType="1"/>
          </p:cNvSpPr>
          <p:nvPr/>
        </p:nvSpPr>
        <p:spPr bwMode="auto">
          <a:xfrm>
            <a:off x="5087938" y="30749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5573" name="Freeform 21"/>
          <p:cNvSpPr>
            <a:spLocks/>
          </p:cNvSpPr>
          <p:nvPr/>
        </p:nvSpPr>
        <p:spPr bwMode="auto">
          <a:xfrm flipH="1">
            <a:off x="5327650" y="2389188"/>
            <a:ext cx="747713" cy="368300"/>
          </a:xfrm>
          <a:custGeom>
            <a:avLst/>
            <a:gdLst/>
            <a:ahLst/>
            <a:cxnLst>
              <a:cxn ang="0">
                <a:pos x="1072" y="608"/>
              </a:cxn>
              <a:cxn ang="0">
                <a:pos x="1056" y="600"/>
              </a:cxn>
              <a:cxn ang="0">
                <a:pos x="1016" y="560"/>
              </a:cxn>
              <a:cxn ang="0">
                <a:pos x="1000" y="560"/>
              </a:cxn>
              <a:cxn ang="0">
                <a:pos x="976" y="560"/>
              </a:cxn>
              <a:cxn ang="0">
                <a:pos x="952" y="560"/>
              </a:cxn>
              <a:cxn ang="0">
                <a:pos x="880" y="560"/>
              </a:cxn>
              <a:cxn ang="0">
                <a:pos x="872" y="552"/>
              </a:cxn>
              <a:cxn ang="0">
                <a:pos x="848" y="552"/>
              </a:cxn>
              <a:cxn ang="0">
                <a:pos x="832" y="544"/>
              </a:cxn>
              <a:cxn ang="0">
                <a:pos x="808" y="528"/>
              </a:cxn>
              <a:cxn ang="0">
                <a:pos x="808" y="512"/>
              </a:cxn>
              <a:cxn ang="0">
                <a:pos x="792" y="496"/>
              </a:cxn>
              <a:cxn ang="0">
                <a:pos x="792" y="472"/>
              </a:cxn>
              <a:cxn ang="0">
                <a:pos x="784" y="456"/>
              </a:cxn>
              <a:cxn ang="0">
                <a:pos x="776" y="440"/>
              </a:cxn>
              <a:cxn ang="0">
                <a:pos x="760" y="424"/>
              </a:cxn>
              <a:cxn ang="0">
                <a:pos x="736" y="416"/>
              </a:cxn>
              <a:cxn ang="0">
                <a:pos x="720" y="400"/>
              </a:cxn>
              <a:cxn ang="0">
                <a:pos x="704" y="400"/>
              </a:cxn>
              <a:cxn ang="0">
                <a:pos x="680" y="400"/>
              </a:cxn>
              <a:cxn ang="0">
                <a:pos x="656" y="400"/>
              </a:cxn>
              <a:cxn ang="0">
                <a:pos x="648" y="416"/>
              </a:cxn>
              <a:cxn ang="0">
                <a:pos x="624" y="416"/>
              </a:cxn>
              <a:cxn ang="0">
                <a:pos x="592" y="416"/>
              </a:cxn>
              <a:cxn ang="0">
                <a:pos x="584" y="400"/>
              </a:cxn>
              <a:cxn ang="0">
                <a:pos x="560" y="392"/>
              </a:cxn>
              <a:cxn ang="0">
                <a:pos x="552" y="384"/>
              </a:cxn>
              <a:cxn ang="0">
                <a:pos x="520" y="360"/>
              </a:cxn>
              <a:cxn ang="0">
                <a:pos x="496" y="352"/>
              </a:cxn>
              <a:cxn ang="0">
                <a:pos x="488" y="320"/>
              </a:cxn>
              <a:cxn ang="0">
                <a:pos x="456" y="312"/>
              </a:cxn>
              <a:cxn ang="0">
                <a:pos x="448" y="296"/>
              </a:cxn>
              <a:cxn ang="0">
                <a:pos x="440" y="288"/>
              </a:cxn>
              <a:cxn ang="0">
                <a:pos x="416" y="288"/>
              </a:cxn>
              <a:cxn ang="0">
                <a:pos x="392" y="288"/>
              </a:cxn>
              <a:cxn ang="0">
                <a:pos x="368" y="288"/>
              </a:cxn>
              <a:cxn ang="0">
                <a:pos x="352" y="288"/>
              </a:cxn>
              <a:cxn ang="0">
                <a:pos x="328" y="288"/>
              </a:cxn>
              <a:cxn ang="0">
                <a:pos x="296" y="272"/>
              </a:cxn>
              <a:cxn ang="0">
                <a:pos x="280" y="272"/>
              </a:cxn>
              <a:cxn ang="0">
                <a:pos x="264" y="264"/>
              </a:cxn>
              <a:cxn ang="0">
                <a:pos x="240" y="256"/>
              </a:cxn>
              <a:cxn ang="0">
                <a:pos x="200" y="224"/>
              </a:cxn>
              <a:cxn ang="0">
                <a:pos x="192" y="192"/>
              </a:cxn>
              <a:cxn ang="0">
                <a:pos x="160" y="184"/>
              </a:cxn>
              <a:cxn ang="0">
                <a:pos x="160" y="160"/>
              </a:cxn>
              <a:cxn ang="0">
                <a:pos x="152" y="136"/>
              </a:cxn>
              <a:cxn ang="0">
                <a:pos x="152" y="112"/>
              </a:cxn>
              <a:cxn ang="0">
                <a:pos x="144" y="104"/>
              </a:cxn>
              <a:cxn ang="0">
                <a:pos x="144" y="80"/>
              </a:cxn>
              <a:cxn ang="0">
                <a:pos x="128" y="72"/>
              </a:cxn>
              <a:cxn ang="0">
                <a:pos x="104" y="40"/>
              </a:cxn>
              <a:cxn ang="0">
                <a:pos x="88" y="32"/>
              </a:cxn>
              <a:cxn ang="0">
                <a:pos x="72" y="16"/>
              </a:cxn>
              <a:cxn ang="0">
                <a:pos x="64" y="8"/>
              </a:cxn>
              <a:cxn ang="0">
                <a:pos x="40" y="8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1072" h="616">
                <a:moveTo>
                  <a:pt x="1072" y="616"/>
                </a:moveTo>
                <a:lnTo>
                  <a:pt x="1072" y="608"/>
                </a:lnTo>
                <a:lnTo>
                  <a:pt x="1072" y="600"/>
                </a:lnTo>
                <a:lnTo>
                  <a:pt x="1056" y="600"/>
                </a:lnTo>
                <a:lnTo>
                  <a:pt x="1032" y="560"/>
                </a:lnTo>
                <a:lnTo>
                  <a:pt x="1016" y="560"/>
                </a:lnTo>
                <a:lnTo>
                  <a:pt x="1008" y="560"/>
                </a:lnTo>
                <a:lnTo>
                  <a:pt x="1000" y="560"/>
                </a:lnTo>
                <a:lnTo>
                  <a:pt x="984" y="560"/>
                </a:lnTo>
                <a:lnTo>
                  <a:pt x="976" y="560"/>
                </a:lnTo>
                <a:lnTo>
                  <a:pt x="968" y="560"/>
                </a:lnTo>
                <a:lnTo>
                  <a:pt x="952" y="560"/>
                </a:lnTo>
                <a:lnTo>
                  <a:pt x="912" y="560"/>
                </a:lnTo>
                <a:lnTo>
                  <a:pt x="880" y="560"/>
                </a:lnTo>
                <a:lnTo>
                  <a:pt x="880" y="552"/>
                </a:lnTo>
                <a:lnTo>
                  <a:pt x="872" y="552"/>
                </a:lnTo>
                <a:lnTo>
                  <a:pt x="864" y="552"/>
                </a:lnTo>
                <a:lnTo>
                  <a:pt x="848" y="552"/>
                </a:lnTo>
                <a:lnTo>
                  <a:pt x="840" y="552"/>
                </a:lnTo>
                <a:lnTo>
                  <a:pt x="832" y="544"/>
                </a:lnTo>
                <a:lnTo>
                  <a:pt x="816" y="528"/>
                </a:lnTo>
                <a:lnTo>
                  <a:pt x="808" y="528"/>
                </a:lnTo>
                <a:lnTo>
                  <a:pt x="808" y="520"/>
                </a:lnTo>
                <a:lnTo>
                  <a:pt x="808" y="512"/>
                </a:lnTo>
                <a:lnTo>
                  <a:pt x="808" y="496"/>
                </a:lnTo>
                <a:lnTo>
                  <a:pt x="792" y="496"/>
                </a:lnTo>
                <a:lnTo>
                  <a:pt x="792" y="488"/>
                </a:lnTo>
                <a:lnTo>
                  <a:pt x="792" y="472"/>
                </a:lnTo>
                <a:lnTo>
                  <a:pt x="792" y="456"/>
                </a:lnTo>
                <a:lnTo>
                  <a:pt x="784" y="456"/>
                </a:lnTo>
                <a:lnTo>
                  <a:pt x="784" y="448"/>
                </a:lnTo>
                <a:lnTo>
                  <a:pt x="776" y="440"/>
                </a:lnTo>
                <a:lnTo>
                  <a:pt x="760" y="440"/>
                </a:lnTo>
                <a:lnTo>
                  <a:pt x="760" y="424"/>
                </a:lnTo>
                <a:lnTo>
                  <a:pt x="744" y="416"/>
                </a:lnTo>
                <a:lnTo>
                  <a:pt x="736" y="416"/>
                </a:lnTo>
                <a:lnTo>
                  <a:pt x="720" y="416"/>
                </a:lnTo>
                <a:lnTo>
                  <a:pt x="720" y="400"/>
                </a:lnTo>
                <a:lnTo>
                  <a:pt x="712" y="400"/>
                </a:lnTo>
                <a:lnTo>
                  <a:pt x="704" y="400"/>
                </a:lnTo>
                <a:lnTo>
                  <a:pt x="688" y="400"/>
                </a:lnTo>
                <a:lnTo>
                  <a:pt x="680" y="400"/>
                </a:lnTo>
                <a:lnTo>
                  <a:pt x="664" y="400"/>
                </a:lnTo>
                <a:lnTo>
                  <a:pt x="656" y="400"/>
                </a:lnTo>
                <a:lnTo>
                  <a:pt x="656" y="416"/>
                </a:lnTo>
                <a:lnTo>
                  <a:pt x="648" y="416"/>
                </a:lnTo>
                <a:lnTo>
                  <a:pt x="632" y="416"/>
                </a:lnTo>
                <a:lnTo>
                  <a:pt x="624" y="416"/>
                </a:lnTo>
                <a:lnTo>
                  <a:pt x="608" y="416"/>
                </a:lnTo>
                <a:lnTo>
                  <a:pt x="592" y="416"/>
                </a:lnTo>
                <a:lnTo>
                  <a:pt x="592" y="400"/>
                </a:lnTo>
                <a:lnTo>
                  <a:pt x="584" y="400"/>
                </a:lnTo>
                <a:lnTo>
                  <a:pt x="576" y="400"/>
                </a:lnTo>
                <a:lnTo>
                  <a:pt x="560" y="392"/>
                </a:lnTo>
                <a:lnTo>
                  <a:pt x="552" y="392"/>
                </a:lnTo>
                <a:lnTo>
                  <a:pt x="552" y="384"/>
                </a:lnTo>
                <a:lnTo>
                  <a:pt x="536" y="368"/>
                </a:lnTo>
                <a:lnTo>
                  <a:pt x="520" y="360"/>
                </a:lnTo>
                <a:lnTo>
                  <a:pt x="512" y="360"/>
                </a:lnTo>
                <a:lnTo>
                  <a:pt x="496" y="352"/>
                </a:lnTo>
                <a:lnTo>
                  <a:pt x="496" y="328"/>
                </a:lnTo>
                <a:lnTo>
                  <a:pt x="488" y="320"/>
                </a:lnTo>
                <a:lnTo>
                  <a:pt x="480" y="312"/>
                </a:lnTo>
                <a:lnTo>
                  <a:pt x="456" y="312"/>
                </a:lnTo>
                <a:lnTo>
                  <a:pt x="456" y="296"/>
                </a:lnTo>
                <a:lnTo>
                  <a:pt x="448" y="296"/>
                </a:lnTo>
                <a:lnTo>
                  <a:pt x="440" y="296"/>
                </a:lnTo>
                <a:lnTo>
                  <a:pt x="440" y="288"/>
                </a:lnTo>
                <a:lnTo>
                  <a:pt x="424" y="288"/>
                </a:lnTo>
                <a:lnTo>
                  <a:pt x="416" y="288"/>
                </a:lnTo>
                <a:lnTo>
                  <a:pt x="408" y="288"/>
                </a:lnTo>
                <a:lnTo>
                  <a:pt x="392" y="288"/>
                </a:lnTo>
                <a:lnTo>
                  <a:pt x="384" y="288"/>
                </a:lnTo>
                <a:lnTo>
                  <a:pt x="368" y="288"/>
                </a:lnTo>
                <a:lnTo>
                  <a:pt x="360" y="288"/>
                </a:lnTo>
                <a:lnTo>
                  <a:pt x="352" y="288"/>
                </a:lnTo>
                <a:lnTo>
                  <a:pt x="336" y="288"/>
                </a:lnTo>
                <a:lnTo>
                  <a:pt x="328" y="288"/>
                </a:lnTo>
                <a:lnTo>
                  <a:pt x="312" y="288"/>
                </a:lnTo>
                <a:lnTo>
                  <a:pt x="296" y="272"/>
                </a:lnTo>
                <a:lnTo>
                  <a:pt x="288" y="272"/>
                </a:lnTo>
                <a:lnTo>
                  <a:pt x="280" y="272"/>
                </a:lnTo>
                <a:lnTo>
                  <a:pt x="264" y="272"/>
                </a:lnTo>
                <a:lnTo>
                  <a:pt x="264" y="264"/>
                </a:lnTo>
                <a:lnTo>
                  <a:pt x="256" y="256"/>
                </a:lnTo>
                <a:lnTo>
                  <a:pt x="240" y="256"/>
                </a:lnTo>
                <a:lnTo>
                  <a:pt x="208" y="224"/>
                </a:lnTo>
                <a:lnTo>
                  <a:pt x="200" y="224"/>
                </a:lnTo>
                <a:lnTo>
                  <a:pt x="200" y="208"/>
                </a:lnTo>
                <a:lnTo>
                  <a:pt x="192" y="192"/>
                </a:lnTo>
                <a:lnTo>
                  <a:pt x="192" y="184"/>
                </a:lnTo>
                <a:lnTo>
                  <a:pt x="160" y="184"/>
                </a:lnTo>
                <a:lnTo>
                  <a:pt x="160" y="168"/>
                </a:lnTo>
                <a:lnTo>
                  <a:pt x="160" y="160"/>
                </a:lnTo>
                <a:lnTo>
                  <a:pt x="152" y="144"/>
                </a:lnTo>
                <a:lnTo>
                  <a:pt x="152" y="136"/>
                </a:lnTo>
                <a:lnTo>
                  <a:pt x="152" y="128"/>
                </a:lnTo>
                <a:lnTo>
                  <a:pt x="152" y="112"/>
                </a:lnTo>
                <a:lnTo>
                  <a:pt x="152" y="104"/>
                </a:lnTo>
                <a:lnTo>
                  <a:pt x="144" y="104"/>
                </a:lnTo>
                <a:lnTo>
                  <a:pt x="144" y="96"/>
                </a:lnTo>
                <a:lnTo>
                  <a:pt x="144" y="80"/>
                </a:lnTo>
                <a:lnTo>
                  <a:pt x="128" y="80"/>
                </a:lnTo>
                <a:lnTo>
                  <a:pt x="128" y="72"/>
                </a:lnTo>
                <a:lnTo>
                  <a:pt x="120" y="56"/>
                </a:lnTo>
                <a:lnTo>
                  <a:pt x="104" y="40"/>
                </a:lnTo>
                <a:lnTo>
                  <a:pt x="96" y="32"/>
                </a:lnTo>
                <a:lnTo>
                  <a:pt x="88" y="32"/>
                </a:lnTo>
                <a:lnTo>
                  <a:pt x="88" y="16"/>
                </a:lnTo>
                <a:lnTo>
                  <a:pt x="72" y="16"/>
                </a:lnTo>
                <a:lnTo>
                  <a:pt x="64" y="16"/>
                </a:lnTo>
                <a:lnTo>
                  <a:pt x="64" y="8"/>
                </a:lnTo>
                <a:lnTo>
                  <a:pt x="56" y="8"/>
                </a:lnTo>
                <a:lnTo>
                  <a:pt x="40" y="8"/>
                </a:lnTo>
                <a:lnTo>
                  <a:pt x="40" y="0"/>
                </a:lnTo>
                <a:lnTo>
                  <a:pt x="2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74" name="Oval 22"/>
          <p:cNvSpPr>
            <a:spLocks noChangeArrowheads="1"/>
          </p:cNvSpPr>
          <p:nvPr/>
        </p:nvSpPr>
        <p:spPr bwMode="auto">
          <a:xfrm>
            <a:off x="5949950" y="2236788"/>
            <a:ext cx="215900" cy="203200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75" name="Text Box 23"/>
          <p:cNvSpPr txBox="1">
            <a:spLocks noChangeArrowheads="1"/>
          </p:cNvSpPr>
          <p:nvPr/>
        </p:nvSpPr>
        <p:spPr bwMode="auto">
          <a:xfrm>
            <a:off x="6107113" y="19573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800" b="1">
                <a:solidFill>
                  <a:schemeClr val="tx1"/>
                </a:solidFill>
                <a:latin typeface="Arial" charset="0"/>
              </a:rPr>
              <a:t>PERFORANTE (p )</a:t>
            </a:r>
          </a:p>
        </p:txBody>
      </p:sp>
      <p:sp>
        <p:nvSpPr>
          <p:cNvPr id="535576" name="Rectangle 24"/>
          <p:cNvSpPr>
            <a:spLocks noChangeArrowheads="1"/>
          </p:cNvSpPr>
          <p:nvPr/>
        </p:nvSpPr>
        <p:spPr bwMode="auto">
          <a:xfrm>
            <a:off x="3913188" y="6030913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2_21</a:t>
            </a:r>
          </a:p>
        </p:txBody>
      </p:sp>
      <p:sp>
        <p:nvSpPr>
          <p:cNvPr id="535577" name="Line 25"/>
          <p:cNvSpPr>
            <a:spLocks noChangeShapeType="1"/>
          </p:cNvSpPr>
          <p:nvPr/>
        </p:nvSpPr>
        <p:spPr bwMode="auto">
          <a:xfrm flipV="1">
            <a:off x="5076825" y="4473575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5578" name="Freeform 26"/>
          <p:cNvSpPr>
            <a:spLocks/>
          </p:cNvSpPr>
          <p:nvPr/>
        </p:nvSpPr>
        <p:spPr bwMode="auto">
          <a:xfrm>
            <a:off x="5326063" y="4186238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5579" name="Oval 27"/>
          <p:cNvSpPr>
            <a:spLocks noChangeArrowheads="1"/>
          </p:cNvSpPr>
          <p:nvPr/>
        </p:nvSpPr>
        <p:spPr bwMode="auto">
          <a:xfrm>
            <a:off x="6411913" y="5554663"/>
            <a:ext cx="177800" cy="1841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5580" name="Text Box 28"/>
          <p:cNvSpPr txBox="1">
            <a:spLocks noChangeArrowheads="1"/>
          </p:cNvSpPr>
          <p:nvPr/>
        </p:nvSpPr>
        <p:spPr bwMode="auto">
          <a:xfrm>
            <a:off x="6084888" y="4267200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tx1"/>
                </a:solidFill>
                <a:latin typeface="Arial" charset="0"/>
              </a:rPr>
              <a:t>R 3</a:t>
            </a:r>
          </a:p>
        </p:txBody>
      </p:sp>
      <p:sp>
        <p:nvSpPr>
          <p:cNvPr id="535581" name="Line 29"/>
          <p:cNvSpPr>
            <a:spLocks noChangeShapeType="1"/>
          </p:cNvSpPr>
          <p:nvPr/>
        </p:nvSpPr>
        <p:spPr bwMode="auto">
          <a:xfrm>
            <a:off x="5437188" y="4772025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35582" name="Line 30"/>
          <p:cNvSpPr>
            <a:spLocks noChangeShapeType="1"/>
          </p:cNvSpPr>
          <p:nvPr/>
        </p:nvSpPr>
        <p:spPr bwMode="auto">
          <a:xfrm>
            <a:off x="5868988" y="2276475"/>
            <a:ext cx="287337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5583" name="Line 31"/>
          <p:cNvSpPr>
            <a:spLocks noChangeShapeType="1"/>
          </p:cNvSpPr>
          <p:nvPr/>
        </p:nvSpPr>
        <p:spPr bwMode="auto">
          <a:xfrm>
            <a:off x="5434013" y="4056063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2051050" y="163513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1 EN SHUNT TIPO 6</a:t>
            </a:r>
            <a:endParaRPr lang="it-IT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539750" y="5805488"/>
            <a:ext cx="33845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200" b="1">
                <a:solidFill>
                  <a:schemeClr val="tx1"/>
                </a:solidFill>
                <a:latin typeface="Arial" charset="0"/>
              </a:rPr>
              <a:t>R 1         R 3         R1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1330325" y="616426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Cerrado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5580063" y="6284913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s-ES" sz="2400">
                <a:solidFill>
                  <a:schemeClr val="tx1"/>
                </a:solidFill>
                <a:latin typeface="Arial" charset="0"/>
              </a:rPr>
              <a:t>Abierto</a:t>
            </a:r>
          </a:p>
        </p:txBody>
      </p:sp>
      <p:sp>
        <p:nvSpPr>
          <p:cNvPr id="537606" name="Arc 6"/>
          <p:cNvSpPr>
            <a:spLocks/>
          </p:cNvSpPr>
          <p:nvPr/>
        </p:nvSpPr>
        <p:spPr bwMode="auto">
          <a:xfrm>
            <a:off x="1344613" y="3087688"/>
            <a:ext cx="722312" cy="587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9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07" name="Arc 7"/>
          <p:cNvSpPr>
            <a:spLocks/>
          </p:cNvSpPr>
          <p:nvPr/>
        </p:nvSpPr>
        <p:spPr bwMode="auto">
          <a:xfrm>
            <a:off x="2076450" y="1303338"/>
            <a:ext cx="766763" cy="614362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>
            <a:off x="2843213" y="1879600"/>
            <a:ext cx="1587" cy="360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09" name="Arc 9"/>
          <p:cNvSpPr>
            <a:spLocks/>
          </p:cNvSpPr>
          <p:nvPr/>
        </p:nvSpPr>
        <p:spPr bwMode="auto">
          <a:xfrm>
            <a:off x="1619250" y="1606550"/>
            <a:ext cx="1077913" cy="1606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28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</a:path>
              <a:path w="21600" h="21600" stroke="0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1655763" y="1463675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971550" y="3397250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12" name="Rectangle 12"/>
          <p:cNvSpPr>
            <a:spLocks noChangeArrowheads="1"/>
          </p:cNvSpPr>
          <p:nvPr/>
        </p:nvSpPr>
        <p:spPr bwMode="auto">
          <a:xfrm>
            <a:off x="1601788" y="4497388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13" name="Rectangle 13"/>
          <p:cNvSpPr>
            <a:spLocks noChangeArrowheads="1"/>
          </p:cNvSpPr>
          <p:nvPr/>
        </p:nvSpPr>
        <p:spPr bwMode="auto">
          <a:xfrm>
            <a:off x="3032125" y="2051050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14" name="Line 14"/>
          <p:cNvSpPr>
            <a:spLocks noChangeShapeType="1"/>
          </p:cNvSpPr>
          <p:nvPr/>
        </p:nvSpPr>
        <p:spPr bwMode="auto">
          <a:xfrm>
            <a:off x="1344613" y="3663950"/>
            <a:ext cx="1587" cy="184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15" name="Oval 15"/>
          <p:cNvSpPr>
            <a:spLocks noChangeArrowheads="1"/>
          </p:cNvSpPr>
          <p:nvPr/>
        </p:nvSpPr>
        <p:spPr bwMode="auto">
          <a:xfrm>
            <a:off x="1724025" y="3749675"/>
            <a:ext cx="182563" cy="169863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16" name="Oval 16"/>
          <p:cNvSpPr>
            <a:spLocks noChangeArrowheads="1"/>
          </p:cNvSpPr>
          <p:nvPr/>
        </p:nvSpPr>
        <p:spPr bwMode="auto">
          <a:xfrm>
            <a:off x="2471738" y="4881563"/>
            <a:ext cx="180975" cy="171450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17" name="Line 17"/>
          <p:cNvSpPr>
            <a:spLocks noChangeShapeType="1"/>
          </p:cNvSpPr>
          <p:nvPr/>
        </p:nvSpPr>
        <p:spPr bwMode="auto">
          <a:xfrm flipV="1">
            <a:off x="2051050" y="908050"/>
            <a:ext cx="0" cy="461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18" name="Freeform 18"/>
          <p:cNvSpPr>
            <a:spLocks/>
          </p:cNvSpPr>
          <p:nvPr/>
        </p:nvSpPr>
        <p:spPr bwMode="auto">
          <a:xfrm>
            <a:off x="1820863" y="3919538"/>
            <a:ext cx="736600" cy="9826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2"/>
              </a:cxn>
              <a:cxn ang="0">
                <a:pos x="0" y="64"/>
              </a:cxn>
              <a:cxn ang="0">
                <a:pos x="24" y="72"/>
              </a:cxn>
              <a:cxn ang="0">
                <a:pos x="32" y="80"/>
              </a:cxn>
              <a:cxn ang="0">
                <a:pos x="56" y="96"/>
              </a:cxn>
              <a:cxn ang="0">
                <a:pos x="80" y="112"/>
              </a:cxn>
              <a:cxn ang="0">
                <a:pos x="136" y="136"/>
              </a:cxn>
              <a:cxn ang="0">
                <a:pos x="160" y="136"/>
              </a:cxn>
              <a:cxn ang="0">
                <a:pos x="176" y="144"/>
              </a:cxn>
              <a:cxn ang="0">
                <a:pos x="200" y="168"/>
              </a:cxn>
              <a:cxn ang="0">
                <a:pos x="216" y="176"/>
              </a:cxn>
              <a:cxn ang="0">
                <a:pos x="240" y="200"/>
              </a:cxn>
              <a:cxn ang="0">
                <a:pos x="256" y="224"/>
              </a:cxn>
              <a:cxn ang="0">
                <a:pos x="272" y="240"/>
              </a:cxn>
              <a:cxn ang="0">
                <a:pos x="280" y="256"/>
              </a:cxn>
              <a:cxn ang="0">
                <a:pos x="280" y="288"/>
              </a:cxn>
              <a:cxn ang="0">
                <a:pos x="272" y="304"/>
              </a:cxn>
              <a:cxn ang="0">
                <a:pos x="272" y="320"/>
              </a:cxn>
              <a:cxn ang="0">
                <a:pos x="272" y="352"/>
              </a:cxn>
              <a:cxn ang="0">
                <a:pos x="272" y="376"/>
              </a:cxn>
              <a:cxn ang="0">
                <a:pos x="280" y="400"/>
              </a:cxn>
              <a:cxn ang="0">
                <a:pos x="312" y="416"/>
              </a:cxn>
              <a:cxn ang="0">
                <a:pos x="320" y="424"/>
              </a:cxn>
              <a:cxn ang="0">
                <a:pos x="344" y="448"/>
              </a:cxn>
              <a:cxn ang="0">
                <a:pos x="376" y="456"/>
              </a:cxn>
              <a:cxn ang="0">
                <a:pos x="392" y="456"/>
              </a:cxn>
              <a:cxn ang="0">
                <a:pos x="424" y="480"/>
              </a:cxn>
              <a:cxn ang="0">
                <a:pos x="448" y="488"/>
              </a:cxn>
              <a:cxn ang="0">
                <a:pos x="488" y="520"/>
              </a:cxn>
              <a:cxn ang="0">
                <a:pos x="496" y="536"/>
              </a:cxn>
              <a:cxn ang="0">
                <a:pos x="512" y="568"/>
              </a:cxn>
              <a:cxn ang="0">
                <a:pos x="520" y="592"/>
              </a:cxn>
              <a:cxn ang="0">
                <a:pos x="528" y="624"/>
              </a:cxn>
              <a:cxn ang="0">
                <a:pos x="552" y="640"/>
              </a:cxn>
              <a:cxn ang="0">
                <a:pos x="552" y="672"/>
              </a:cxn>
              <a:cxn ang="0">
                <a:pos x="552" y="696"/>
              </a:cxn>
              <a:cxn ang="0">
                <a:pos x="552" y="712"/>
              </a:cxn>
            </a:cxnLst>
            <a:rect l="0" t="0" r="r" b="b"/>
            <a:pathLst>
              <a:path w="552" h="736">
                <a:moveTo>
                  <a:pt x="0" y="0"/>
                </a:moveTo>
                <a:lnTo>
                  <a:pt x="0" y="8"/>
                </a:lnTo>
                <a:lnTo>
                  <a:pt x="0" y="24"/>
                </a:lnTo>
                <a:lnTo>
                  <a:pt x="0" y="32"/>
                </a:lnTo>
                <a:lnTo>
                  <a:pt x="0" y="40"/>
                </a:lnTo>
                <a:lnTo>
                  <a:pt x="0" y="64"/>
                </a:lnTo>
                <a:lnTo>
                  <a:pt x="24" y="64"/>
                </a:lnTo>
                <a:lnTo>
                  <a:pt x="24" y="72"/>
                </a:lnTo>
                <a:lnTo>
                  <a:pt x="32" y="72"/>
                </a:lnTo>
                <a:lnTo>
                  <a:pt x="32" y="80"/>
                </a:lnTo>
                <a:lnTo>
                  <a:pt x="40" y="96"/>
                </a:lnTo>
                <a:lnTo>
                  <a:pt x="56" y="96"/>
                </a:lnTo>
                <a:lnTo>
                  <a:pt x="64" y="112"/>
                </a:lnTo>
                <a:lnTo>
                  <a:pt x="80" y="112"/>
                </a:lnTo>
                <a:lnTo>
                  <a:pt x="96" y="120"/>
                </a:lnTo>
                <a:lnTo>
                  <a:pt x="136" y="136"/>
                </a:lnTo>
                <a:lnTo>
                  <a:pt x="144" y="136"/>
                </a:lnTo>
                <a:lnTo>
                  <a:pt x="160" y="136"/>
                </a:lnTo>
                <a:lnTo>
                  <a:pt x="168" y="136"/>
                </a:lnTo>
                <a:lnTo>
                  <a:pt x="176" y="144"/>
                </a:lnTo>
                <a:lnTo>
                  <a:pt x="200" y="144"/>
                </a:lnTo>
                <a:lnTo>
                  <a:pt x="200" y="168"/>
                </a:lnTo>
                <a:lnTo>
                  <a:pt x="208" y="168"/>
                </a:lnTo>
                <a:lnTo>
                  <a:pt x="216" y="176"/>
                </a:lnTo>
                <a:lnTo>
                  <a:pt x="232" y="184"/>
                </a:lnTo>
                <a:lnTo>
                  <a:pt x="240" y="200"/>
                </a:lnTo>
                <a:lnTo>
                  <a:pt x="256" y="208"/>
                </a:lnTo>
                <a:lnTo>
                  <a:pt x="256" y="224"/>
                </a:lnTo>
                <a:lnTo>
                  <a:pt x="272" y="224"/>
                </a:lnTo>
                <a:lnTo>
                  <a:pt x="272" y="240"/>
                </a:lnTo>
                <a:lnTo>
                  <a:pt x="280" y="248"/>
                </a:lnTo>
                <a:lnTo>
                  <a:pt x="280" y="256"/>
                </a:lnTo>
                <a:lnTo>
                  <a:pt x="280" y="280"/>
                </a:lnTo>
                <a:lnTo>
                  <a:pt x="280" y="288"/>
                </a:lnTo>
                <a:lnTo>
                  <a:pt x="280" y="304"/>
                </a:lnTo>
                <a:lnTo>
                  <a:pt x="272" y="304"/>
                </a:lnTo>
                <a:lnTo>
                  <a:pt x="272" y="312"/>
                </a:lnTo>
                <a:lnTo>
                  <a:pt x="272" y="320"/>
                </a:lnTo>
                <a:lnTo>
                  <a:pt x="272" y="344"/>
                </a:lnTo>
                <a:lnTo>
                  <a:pt x="272" y="352"/>
                </a:lnTo>
                <a:lnTo>
                  <a:pt x="272" y="360"/>
                </a:lnTo>
                <a:lnTo>
                  <a:pt x="272" y="376"/>
                </a:lnTo>
                <a:lnTo>
                  <a:pt x="280" y="392"/>
                </a:lnTo>
                <a:lnTo>
                  <a:pt x="280" y="400"/>
                </a:lnTo>
                <a:lnTo>
                  <a:pt x="296" y="400"/>
                </a:lnTo>
                <a:lnTo>
                  <a:pt x="312" y="416"/>
                </a:lnTo>
                <a:lnTo>
                  <a:pt x="320" y="416"/>
                </a:lnTo>
                <a:lnTo>
                  <a:pt x="320" y="424"/>
                </a:lnTo>
                <a:lnTo>
                  <a:pt x="336" y="424"/>
                </a:lnTo>
                <a:lnTo>
                  <a:pt x="344" y="448"/>
                </a:lnTo>
                <a:lnTo>
                  <a:pt x="352" y="448"/>
                </a:lnTo>
                <a:lnTo>
                  <a:pt x="376" y="456"/>
                </a:lnTo>
                <a:lnTo>
                  <a:pt x="384" y="456"/>
                </a:lnTo>
                <a:lnTo>
                  <a:pt x="392" y="456"/>
                </a:lnTo>
                <a:lnTo>
                  <a:pt x="408" y="464"/>
                </a:lnTo>
                <a:lnTo>
                  <a:pt x="424" y="480"/>
                </a:lnTo>
                <a:lnTo>
                  <a:pt x="440" y="480"/>
                </a:lnTo>
                <a:lnTo>
                  <a:pt x="448" y="488"/>
                </a:lnTo>
                <a:lnTo>
                  <a:pt x="456" y="488"/>
                </a:lnTo>
                <a:lnTo>
                  <a:pt x="488" y="520"/>
                </a:lnTo>
                <a:lnTo>
                  <a:pt x="496" y="528"/>
                </a:lnTo>
                <a:lnTo>
                  <a:pt x="496" y="536"/>
                </a:lnTo>
                <a:lnTo>
                  <a:pt x="512" y="560"/>
                </a:lnTo>
                <a:lnTo>
                  <a:pt x="512" y="568"/>
                </a:lnTo>
                <a:lnTo>
                  <a:pt x="520" y="584"/>
                </a:lnTo>
                <a:lnTo>
                  <a:pt x="520" y="592"/>
                </a:lnTo>
                <a:lnTo>
                  <a:pt x="528" y="600"/>
                </a:lnTo>
                <a:lnTo>
                  <a:pt x="528" y="624"/>
                </a:lnTo>
                <a:lnTo>
                  <a:pt x="552" y="632"/>
                </a:lnTo>
                <a:lnTo>
                  <a:pt x="552" y="640"/>
                </a:lnTo>
                <a:lnTo>
                  <a:pt x="552" y="656"/>
                </a:lnTo>
                <a:lnTo>
                  <a:pt x="552" y="672"/>
                </a:lnTo>
                <a:lnTo>
                  <a:pt x="552" y="680"/>
                </a:lnTo>
                <a:lnTo>
                  <a:pt x="552" y="696"/>
                </a:lnTo>
                <a:lnTo>
                  <a:pt x="552" y="704"/>
                </a:lnTo>
                <a:lnTo>
                  <a:pt x="552" y="712"/>
                </a:lnTo>
                <a:lnTo>
                  <a:pt x="552" y="736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19" name="Line 19"/>
          <p:cNvSpPr>
            <a:spLocks noChangeShapeType="1"/>
          </p:cNvSpPr>
          <p:nvPr/>
        </p:nvSpPr>
        <p:spPr bwMode="auto">
          <a:xfrm>
            <a:off x="2114550" y="3930650"/>
            <a:ext cx="512763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20" name="Line 20"/>
          <p:cNvSpPr>
            <a:spLocks noChangeShapeType="1"/>
          </p:cNvSpPr>
          <p:nvPr/>
        </p:nvSpPr>
        <p:spPr bwMode="auto">
          <a:xfrm flipV="1">
            <a:off x="2717800" y="2509838"/>
            <a:ext cx="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21" name="Line 21"/>
          <p:cNvSpPr>
            <a:spLocks noChangeShapeType="1"/>
          </p:cNvSpPr>
          <p:nvPr/>
        </p:nvSpPr>
        <p:spPr bwMode="auto">
          <a:xfrm flipV="1">
            <a:off x="1179513" y="3727450"/>
            <a:ext cx="0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22" name="Line 22"/>
          <p:cNvSpPr>
            <a:spLocks noChangeShapeType="1"/>
          </p:cNvSpPr>
          <p:nvPr/>
        </p:nvSpPr>
        <p:spPr bwMode="auto">
          <a:xfrm>
            <a:off x="1042988" y="60213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23" name="Line 23"/>
          <p:cNvSpPr>
            <a:spLocks noChangeShapeType="1"/>
          </p:cNvSpPr>
          <p:nvPr/>
        </p:nvSpPr>
        <p:spPr bwMode="auto">
          <a:xfrm>
            <a:off x="2195513" y="602138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24" name="Arc 24"/>
          <p:cNvSpPr>
            <a:spLocks/>
          </p:cNvSpPr>
          <p:nvPr/>
        </p:nvSpPr>
        <p:spPr bwMode="auto">
          <a:xfrm>
            <a:off x="6207125" y="3160713"/>
            <a:ext cx="603250" cy="5873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491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13"/>
                  <a:pt x="9604" y="60"/>
                  <a:pt x="21491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25" name="Arc 25"/>
          <p:cNvSpPr>
            <a:spLocks/>
          </p:cNvSpPr>
          <p:nvPr/>
        </p:nvSpPr>
        <p:spPr bwMode="auto">
          <a:xfrm>
            <a:off x="6842125" y="1376363"/>
            <a:ext cx="641350" cy="614362"/>
          </a:xfrm>
          <a:custGeom>
            <a:avLst/>
            <a:gdLst>
              <a:gd name="G0" fmla="+- 109 0 0"/>
              <a:gd name="G1" fmla="+- 21600 0 0"/>
              <a:gd name="G2" fmla="+- 21600 0 0"/>
              <a:gd name="T0" fmla="*/ 0 w 21709"/>
              <a:gd name="T1" fmla="*/ 0 h 21600"/>
              <a:gd name="T2" fmla="*/ 21709 w 21709"/>
              <a:gd name="T3" fmla="*/ 21464 h 21600"/>
              <a:gd name="T4" fmla="*/ 109 w 2170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09" h="21600" fill="none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</a:path>
              <a:path w="21709" h="21600" stroke="0" extrusionOk="0">
                <a:moveTo>
                  <a:pt x="0" y="0"/>
                </a:moveTo>
                <a:cubicBezTo>
                  <a:pt x="36" y="0"/>
                  <a:pt x="72" y="-1"/>
                  <a:pt x="109" y="0"/>
                </a:cubicBezTo>
                <a:cubicBezTo>
                  <a:pt x="11985" y="0"/>
                  <a:pt x="21633" y="9587"/>
                  <a:pt x="21708" y="21464"/>
                </a:cubicBezTo>
                <a:lnTo>
                  <a:pt x="10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26" name="Line 26"/>
          <p:cNvSpPr>
            <a:spLocks noChangeShapeType="1"/>
          </p:cNvSpPr>
          <p:nvPr/>
        </p:nvSpPr>
        <p:spPr bwMode="auto">
          <a:xfrm>
            <a:off x="7483475" y="1952625"/>
            <a:ext cx="1588" cy="360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27" name="Arc 27"/>
          <p:cNvSpPr>
            <a:spLocks/>
          </p:cNvSpPr>
          <p:nvPr/>
        </p:nvSpPr>
        <p:spPr bwMode="auto">
          <a:xfrm>
            <a:off x="6448425" y="1622425"/>
            <a:ext cx="901700" cy="1606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28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</a:path>
              <a:path w="21600" h="21600" stroke="0" extrusionOk="0">
                <a:moveTo>
                  <a:pt x="0" y="21528"/>
                </a:moveTo>
                <a:cubicBezTo>
                  <a:pt x="39" y="9626"/>
                  <a:pt x="9698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28" name="Rectangle 28"/>
          <p:cNvSpPr>
            <a:spLocks noChangeArrowheads="1"/>
          </p:cNvSpPr>
          <p:nvPr/>
        </p:nvSpPr>
        <p:spPr bwMode="auto">
          <a:xfrm>
            <a:off x="6465888" y="1536700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29" name="Rectangle 29"/>
          <p:cNvSpPr>
            <a:spLocks noChangeArrowheads="1"/>
          </p:cNvSpPr>
          <p:nvPr/>
        </p:nvSpPr>
        <p:spPr bwMode="auto">
          <a:xfrm>
            <a:off x="5894388" y="3470275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30" name="Rectangle 30"/>
          <p:cNvSpPr>
            <a:spLocks noChangeArrowheads="1"/>
          </p:cNvSpPr>
          <p:nvPr/>
        </p:nvSpPr>
        <p:spPr bwMode="auto">
          <a:xfrm>
            <a:off x="6929438" y="4313238"/>
            <a:ext cx="315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31" name="Rectangle 31"/>
          <p:cNvSpPr>
            <a:spLocks noChangeArrowheads="1"/>
          </p:cNvSpPr>
          <p:nvPr/>
        </p:nvSpPr>
        <p:spPr bwMode="auto">
          <a:xfrm>
            <a:off x="7616825" y="2124075"/>
            <a:ext cx="315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1600" b="1">
                <a:solidFill>
                  <a:schemeClr val="tx2"/>
                </a:solidFill>
                <a:latin typeface="Arial" charset="0"/>
              </a:rPr>
              <a:t>R 2</a:t>
            </a: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537632" name="Line 32"/>
          <p:cNvSpPr>
            <a:spLocks noChangeShapeType="1"/>
          </p:cNvSpPr>
          <p:nvPr/>
        </p:nvSpPr>
        <p:spPr bwMode="auto">
          <a:xfrm>
            <a:off x="6207125" y="3736975"/>
            <a:ext cx="1588" cy="184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33" name="Oval 33"/>
          <p:cNvSpPr>
            <a:spLocks noChangeArrowheads="1"/>
          </p:cNvSpPr>
          <p:nvPr/>
        </p:nvSpPr>
        <p:spPr bwMode="auto">
          <a:xfrm>
            <a:off x="7045325" y="3736975"/>
            <a:ext cx="150813" cy="169863"/>
          </a:xfrm>
          <a:prstGeom prst="ellipse">
            <a:avLst/>
          </a:prstGeom>
          <a:solidFill>
            <a:srgbClr val="FF3300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34" name="Line 34"/>
          <p:cNvSpPr>
            <a:spLocks noChangeShapeType="1"/>
          </p:cNvSpPr>
          <p:nvPr/>
        </p:nvSpPr>
        <p:spPr bwMode="auto">
          <a:xfrm flipV="1">
            <a:off x="6818313" y="981075"/>
            <a:ext cx="0" cy="461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35" name="Freeform 35"/>
          <p:cNvSpPr>
            <a:spLocks/>
          </p:cNvSpPr>
          <p:nvPr/>
        </p:nvSpPr>
        <p:spPr bwMode="auto">
          <a:xfrm flipH="1">
            <a:off x="6232525" y="3865563"/>
            <a:ext cx="803275" cy="70485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2"/>
              </a:cxn>
              <a:cxn ang="0">
                <a:pos x="0" y="64"/>
              </a:cxn>
              <a:cxn ang="0">
                <a:pos x="24" y="72"/>
              </a:cxn>
              <a:cxn ang="0">
                <a:pos x="32" y="80"/>
              </a:cxn>
              <a:cxn ang="0">
                <a:pos x="56" y="96"/>
              </a:cxn>
              <a:cxn ang="0">
                <a:pos x="80" y="112"/>
              </a:cxn>
              <a:cxn ang="0">
                <a:pos x="136" y="136"/>
              </a:cxn>
              <a:cxn ang="0">
                <a:pos x="160" y="136"/>
              </a:cxn>
              <a:cxn ang="0">
                <a:pos x="176" y="144"/>
              </a:cxn>
              <a:cxn ang="0">
                <a:pos x="200" y="168"/>
              </a:cxn>
              <a:cxn ang="0">
                <a:pos x="216" y="176"/>
              </a:cxn>
              <a:cxn ang="0">
                <a:pos x="240" y="200"/>
              </a:cxn>
              <a:cxn ang="0">
                <a:pos x="256" y="224"/>
              </a:cxn>
              <a:cxn ang="0">
                <a:pos x="272" y="240"/>
              </a:cxn>
              <a:cxn ang="0">
                <a:pos x="280" y="256"/>
              </a:cxn>
              <a:cxn ang="0">
                <a:pos x="280" y="288"/>
              </a:cxn>
              <a:cxn ang="0">
                <a:pos x="272" y="304"/>
              </a:cxn>
              <a:cxn ang="0">
                <a:pos x="272" y="320"/>
              </a:cxn>
              <a:cxn ang="0">
                <a:pos x="272" y="352"/>
              </a:cxn>
              <a:cxn ang="0">
                <a:pos x="272" y="376"/>
              </a:cxn>
              <a:cxn ang="0">
                <a:pos x="280" y="400"/>
              </a:cxn>
              <a:cxn ang="0">
                <a:pos x="312" y="416"/>
              </a:cxn>
              <a:cxn ang="0">
                <a:pos x="320" y="424"/>
              </a:cxn>
              <a:cxn ang="0">
                <a:pos x="344" y="448"/>
              </a:cxn>
              <a:cxn ang="0">
                <a:pos x="376" y="456"/>
              </a:cxn>
              <a:cxn ang="0">
                <a:pos x="392" y="456"/>
              </a:cxn>
              <a:cxn ang="0">
                <a:pos x="424" y="480"/>
              </a:cxn>
              <a:cxn ang="0">
                <a:pos x="448" y="488"/>
              </a:cxn>
              <a:cxn ang="0">
                <a:pos x="488" y="520"/>
              </a:cxn>
              <a:cxn ang="0">
                <a:pos x="496" y="536"/>
              </a:cxn>
              <a:cxn ang="0">
                <a:pos x="512" y="568"/>
              </a:cxn>
              <a:cxn ang="0">
                <a:pos x="520" y="592"/>
              </a:cxn>
              <a:cxn ang="0">
                <a:pos x="528" y="624"/>
              </a:cxn>
              <a:cxn ang="0">
                <a:pos x="552" y="640"/>
              </a:cxn>
              <a:cxn ang="0">
                <a:pos x="552" y="672"/>
              </a:cxn>
              <a:cxn ang="0">
                <a:pos x="552" y="696"/>
              </a:cxn>
              <a:cxn ang="0">
                <a:pos x="552" y="712"/>
              </a:cxn>
            </a:cxnLst>
            <a:rect l="0" t="0" r="r" b="b"/>
            <a:pathLst>
              <a:path w="552" h="736">
                <a:moveTo>
                  <a:pt x="0" y="0"/>
                </a:moveTo>
                <a:lnTo>
                  <a:pt x="0" y="8"/>
                </a:lnTo>
                <a:lnTo>
                  <a:pt x="0" y="24"/>
                </a:lnTo>
                <a:lnTo>
                  <a:pt x="0" y="32"/>
                </a:lnTo>
                <a:lnTo>
                  <a:pt x="0" y="40"/>
                </a:lnTo>
                <a:lnTo>
                  <a:pt x="0" y="64"/>
                </a:lnTo>
                <a:lnTo>
                  <a:pt x="24" y="64"/>
                </a:lnTo>
                <a:lnTo>
                  <a:pt x="24" y="72"/>
                </a:lnTo>
                <a:lnTo>
                  <a:pt x="32" y="72"/>
                </a:lnTo>
                <a:lnTo>
                  <a:pt x="32" y="80"/>
                </a:lnTo>
                <a:lnTo>
                  <a:pt x="40" y="96"/>
                </a:lnTo>
                <a:lnTo>
                  <a:pt x="56" y="96"/>
                </a:lnTo>
                <a:lnTo>
                  <a:pt x="64" y="112"/>
                </a:lnTo>
                <a:lnTo>
                  <a:pt x="80" y="112"/>
                </a:lnTo>
                <a:lnTo>
                  <a:pt x="96" y="120"/>
                </a:lnTo>
                <a:lnTo>
                  <a:pt x="136" y="136"/>
                </a:lnTo>
                <a:lnTo>
                  <a:pt x="144" y="136"/>
                </a:lnTo>
                <a:lnTo>
                  <a:pt x="160" y="136"/>
                </a:lnTo>
                <a:lnTo>
                  <a:pt x="168" y="136"/>
                </a:lnTo>
                <a:lnTo>
                  <a:pt x="176" y="144"/>
                </a:lnTo>
                <a:lnTo>
                  <a:pt x="200" y="144"/>
                </a:lnTo>
                <a:lnTo>
                  <a:pt x="200" y="168"/>
                </a:lnTo>
                <a:lnTo>
                  <a:pt x="208" y="168"/>
                </a:lnTo>
                <a:lnTo>
                  <a:pt x="216" y="176"/>
                </a:lnTo>
                <a:lnTo>
                  <a:pt x="232" y="184"/>
                </a:lnTo>
                <a:lnTo>
                  <a:pt x="240" y="200"/>
                </a:lnTo>
                <a:lnTo>
                  <a:pt x="256" y="208"/>
                </a:lnTo>
                <a:lnTo>
                  <a:pt x="256" y="224"/>
                </a:lnTo>
                <a:lnTo>
                  <a:pt x="272" y="224"/>
                </a:lnTo>
                <a:lnTo>
                  <a:pt x="272" y="240"/>
                </a:lnTo>
                <a:lnTo>
                  <a:pt x="280" y="248"/>
                </a:lnTo>
                <a:lnTo>
                  <a:pt x="280" y="256"/>
                </a:lnTo>
                <a:lnTo>
                  <a:pt x="280" y="280"/>
                </a:lnTo>
                <a:lnTo>
                  <a:pt x="280" y="288"/>
                </a:lnTo>
                <a:lnTo>
                  <a:pt x="280" y="304"/>
                </a:lnTo>
                <a:lnTo>
                  <a:pt x="272" y="304"/>
                </a:lnTo>
                <a:lnTo>
                  <a:pt x="272" y="312"/>
                </a:lnTo>
                <a:lnTo>
                  <a:pt x="272" y="320"/>
                </a:lnTo>
                <a:lnTo>
                  <a:pt x="272" y="344"/>
                </a:lnTo>
                <a:lnTo>
                  <a:pt x="272" y="352"/>
                </a:lnTo>
                <a:lnTo>
                  <a:pt x="272" y="360"/>
                </a:lnTo>
                <a:lnTo>
                  <a:pt x="272" y="376"/>
                </a:lnTo>
                <a:lnTo>
                  <a:pt x="280" y="392"/>
                </a:lnTo>
                <a:lnTo>
                  <a:pt x="280" y="400"/>
                </a:lnTo>
                <a:lnTo>
                  <a:pt x="296" y="400"/>
                </a:lnTo>
                <a:lnTo>
                  <a:pt x="312" y="416"/>
                </a:lnTo>
                <a:lnTo>
                  <a:pt x="320" y="416"/>
                </a:lnTo>
                <a:lnTo>
                  <a:pt x="320" y="424"/>
                </a:lnTo>
                <a:lnTo>
                  <a:pt x="336" y="424"/>
                </a:lnTo>
                <a:lnTo>
                  <a:pt x="344" y="448"/>
                </a:lnTo>
                <a:lnTo>
                  <a:pt x="352" y="448"/>
                </a:lnTo>
                <a:lnTo>
                  <a:pt x="376" y="456"/>
                </a:lnTo>
                <a:lnTo>
                  <a:pt x="384" y="456"/>
                </a:lnTo>
                <a:lnTo>
                  <a:pt x="392" y="456"/>
                </a:lnTo>
                <a:lnTo>
                  <a:pt x="408" y="464"/>
                </a:lnTo>
                <a:lnTo>
                  <a:pt x="424" y="480"/>
                </a:lnTo>
                <a:lnTo>
                  <a:pt x="440" y="480"/>
                </a:lnTo>
                <a:lnTo>
                  <a:pt x="448" y="488"/>
                </a:lnTo>
                <a:lnTo>
                  <a:pt x="456" y="488"/>
                </a:lnTo>
                <a:lnTo>
                  <a:pt x="488" y="520"/>
                </a:lnTo>
                <a:lnTo>
                  <a:pt x="496" y="528"/>
                </a:lnTo>
                <a:lnTo>
                  <a:pt x="496" y="536"/>
                </a:lnTo>
                <a:lnTo>
                  <a:pt x="512" y="560"/>
                </a:lnTo>
                <a:lnTo>
                  <a:pt x="512" y="568"/>
                </a:lnTo>
                <a:lnTo>
                  <a:pt x="520" y="584"/>
                </a:lnTo>
                <a:lnTo>
                  <a:pt x="520" y="592"/>
                </a:lnTo>
                <a:lnTo>
                  <a:pt x="528" y="600"/>
                </a:lnTo>
                <a:lnTo>
                  <a:pt x="528" y="624"/>
                </a:lnTo>
                <a:lnTo>
                  <a:pt x="552" y="632"/>
                </a:lnTo>
                <a:lnTo>
                  <a:pt x="552" y="640"/>
                </a:lnTo>
                <a:lnTo>
                  <a:pt x="552" y="656"/>
                </a:lnTo>
                <a:lnTo>
                  <a:pt x="552" y="672"/>
                </a:lnTo>
                <a:lnTo>
                  <a:pt x="552" y="680"/>
                </a:lnTo>
                <a:lnTo>
                  <a:pt x="552" y="696"/>
                </a:lnTo>
                <a:lnTo>
                  <a:pt x="552" y="704"/>
                </a:lnTo>
                <a:lnTo>
                  <a:pt x="552" y="712"/>
                </a:lnTo>
                <a:lnTo>
                  <a:pt x="552" y="736"/>
                </a:lnTo>
              </a:path>
            </a:pathLst>
          </a:custGeom>
          <a:noFill/>
          <a:ln w="76200" cmpd="sng">
            <a:solidFill>
              <a:srgbClr val="FF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7636" name="Line 36"/>
          <p:cNvSpPr>
            <a:spLocks noChangeShapeType="1"/>
          </p:cNvSpPr>
          <p:nvPr/>
        </p:nvSpPr>
        <p:spPr bwMode="auto">
          <a:xfrm flipH="1">
            <a:off x="6446838" y="4057650"/>
            <a:ext cx="642937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37" name="Line 37"/>
          <p:cNvSpPr>
            <a:spLocks noChangeShapeType="1"/>
          </p:cNvSpPr>
          <p:nvPr/>
        </p:nvSpPr>
        <p:spPr bwMode="auto">
          <a:xfrm flipV="1">
            <a:off x="7354888" y="2582863"/>
            <a:ext cx="0" cy="205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38" name="Line 38"/>
          <p:cNvSpPr>
            <a:spLocks noChangeShapeType="1"/>
          </p:cNvSpPr>
          <p:nvPr/>
        </p:nvSpPr>
        <p:spPr bwMode="auto">
          <a:xfrm flipV="1">
            <a:off x="6069013" y="3800475"/>
            <a:ext cx="0" cy="153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39" name="Rectangle 39"/>
          <p:cNvSpPr>
            <a:spLocks noChangeArrowheads="1"/>
          </p:cNvSpPr>
          <p:nvPr/>
        </p:nvSpPr>
        <p:spPr bwMode="auto">
          <a:xfrm>
            <a:off x="5832475" y="5661025"/>
            <a:ext cx="26273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200" b="1">
                <a:solidFill>
                  <a:schemeClr val="tx1"/>
                </a:solidFill>
                <a:latin typeface="Arial" charset="0"/>
              </a:rPr>
              <a:t>R 1         R 3         R2</a:t>
            </a:r>
            <a:endParaRPr lang="it-IT" sz="1800">
              <a:solidFill>
                <a:schemeClr val="tx1"/>
              </a:solidFill>
            </a:endParaRPr>
          </a:p>
        </p:txBody>
      </p:sp>
      <p:sp>
        <p:nvSpPr>
          <p:cNvPr id="537640" name="Line 40"/>
          <p:cNvSpPr>
            <a:spLocks noChangeShapeType="1"/>
          </p:cNvSpPr>
          <p:nvPr/>
        </p:nvSpPr>
        <p:spPr bwMode="auto">
          <a:xfrm>
            <a:off x="6300788" y="58769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41" name="Line 41"/>
          <p:cNvSpPr>
            <a:spLocks noChangeShapeType="1"/>
          </p:cNvSpPr>
          <p:nvPr/>
        </p:nvSpPr>
        <p:spPr bwMode="auto">
          <a:xfrm>
            <a:off x="7451725" y="58769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42" name="Rectangle 42"/>
          <p:cNvSpPr>
            <a:spLocks noChangeArrowheads="1"/>
          </p:cNvSpPr>
          <p:nvPr/>
        </p:nvSpPr>
        <p:spPr bwMode="auto">
          <a:xfrm>
            <a:off x="3851275" y="6348413"/>
            <a:ext cx="141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2_22</a:t>
            </a:r>
          </a:p>
        </p:txBody>
      </p:sp>
      <p:sp>
        <p:nvSpPr>
          <p:cNvPr id="537643" name="Line 43"/>
          <p:cNvSpPr>
            <a:spLocks noChangeShapeType="1"/>
          </p:cNvSpPr>
          <p:nvPr/>
        </p:nvSpPr>
        <p:spPr bwMode="auto">
          <a:xfrm>
            <a:off x="1619250" y="3933825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7644" name="Line 44"/>
          <p:cNvSpPr>
            <a:spLocks noChangeShapeType="1"/>
          </p:cNvSpPr>
          <p:nvPr/>
        </p:nvSpPr>
        <p:spPr bwMode="auto">
          <a:xfrm>
            <a:off x="6948488" y="3716338"/>
            <a:ext cx="21590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4" grpId="0"/>
      <p:bldP spid="53760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8" name="Arc 4"/>
          <p:cNvSpPr>
            <a:spLocks/>
          </p:cNvSpPr>
          <p:nvPr/>
        </p:nvSpPr>
        <p:spPr bwMode="auto">
          <a:xfrm>
            <a:off x="1563688" y="3725863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49" name="Arc 5"/>
          <p:cNvSpPr>
            <a:spLocks/>
          </p:cNvSpPr>
          <p:nvPr/>
        </p:nvSpPr>
        <p:spPr bwMode="auto">
          <a:xfrm>
            <a:off x="2243138" y="1955800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50" name="Line 6"/>
          <p:cNvSpPr>
            <a:spLocks noChangeShapeType="1"/>
          </p:cNvSpPr>
          <p:nvPr/>
        </p:nvSpPr>
        <p:spPr bwMode="auto">
          <a:xfrm>
            <a:off x="2922588" y="2532063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51" name="Arc 7"/>
          <p:cNvSpPr>
            <a:spLocks/>
          </p:cNvSpPr>
          <p:nvPr/>
        </p:nvSpPr>
        <p:spPr bwMode="auto">
          <a:xfrm>
            <a:off x="1820863" y="2276475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52" name="Arc 8"/>
          <p:cNvSpPr>
            <a:spLocks/>
          </p:cNvSpPr>
          <p:nvPr/>
        </p:nvSpPr>
        <p:spPr bwMode="auto">
          <a:xfrm>
            <a:off x="2266950" y="1957388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53" name="Line 9"/>
          <p:cNvSpPr>
            <a:spLocks noChangeShapeType="1"/>
          </p:cNvSpPr>
          <p:nvPr/>
        </p:nvSpPr>
        <p:spPr bwMode="auto">
          <a:xfrm>
            <a:off x="2909888" y="2557463"/>
            <a:ext cx="0" cy="1801812"/>
          </a:xfrm>
          <a:prstGeom prst="line">
            <a:avLst/>
          </a:prstGeom>
          <a:noFill/>
          <a:ln w="889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54" name="Rectangle 10"/>
          <p:cNvSpPr>
            <a:spLocks noChangeArrowheads="1"/>
          </p:cNvSpPr>
          <p:nvPr/>
        </p:nvSpPr>
        <p:spPr bwMode="auto">
          <a:xfrm>
            <a:off x="2452688" y="2965450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3755" name="Line 11"/>
          <p:cNvSpPr>
            <a:spLocks noChangeShapeType="1"/>
          </p:cNvSpPr>
          <p:nvPr/>
        </p:nvSpPr>
        <p:spPr bwMode="auto">
          <a:xfrm flipV="1">
            <a:off x="2284413" y="1443038"/>
            <a:ext cx="0" cy="4722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56" name="Rectangle 12"/>
          <p:cNvSpPr>
            <a:spLocks noChangeArrowheads="1"/>
          </p:cNvSpPr>
          <p:nvPr/>
        </p:nvSpPr>
        <p:spPr bwMode="auto">
          <a:xfrm>
            <a:off x="1577975" y="1758950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3757" name="Line 13"/>
          <p:cNvSpPr>
            <a:spLocks noChangeShapeType="1"/>
          </p:cNvSpPr>
          <p:nvPr/>
        </p:nvSpPr>
        <p:spPr bwMode="auto">
          <a:xfrm>
            <a:off x="2528888" y="1836738"/>
            <a:ext cx="561975" cy="3937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58" name="Line 14"/>
          <p:cNvSpPr>
            <a:spLocks noChangeShapeType="1"/>
          </p:cNvSpPr>
          <p:nvPr/>
        </p:nvSpPr>
        <p:spPr bwMode="auto">
          <a:xfrm>
            <a:off x="3090863" y="2546350"/>
            <a:ext cx="0" cy="14938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59" name="Line 15"/>
          <p:cNvSpPr>
            <a:spLocks noChangeShapeType="1"/>
          </p:cNvSpPr>
          <p:nvPr/>
        </p:nvSpPr>
        <p:spPr bwMode="auto">
          <a:xfrm flipV="1">
            <a:off x="2809875" y="4670425"/>
            <a:ext cx="0" cy="133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60" name="Line 16"/>
          <p:cNvSpPr>
            <a:spLocks noChangeShapeType="1"/>
          </p:cNvSpPr>
          <p:nvPr/>
        </p:nvSpPr>
        <p:spPr bwMode="auto">
          <a:xfrm flipV="1">
            <a:off x="1757363" y="4513263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61" name="Rectangle 17"/>
          <p:cNvSpPr>
            <a:spLocks noChangeArrowheads="1"/>
          </p:cNvSpPr>
          <p:nvPr/>
        </p:nvSpPr>
        <p:spPr bwMode="auto">
          <a:xfrm>
            <a:off x="3667125" y="408781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3762" name="Oval 18"/>
          <p:cNvSpPr>
            <a:spLocks noChangeArrowheads="1"/>
          </p:cNvSpPr>
          <p:nvPr/>
        </p:nvSpPr>
        <p:spPr bwMode="auto">
          <a:xfrm>
            <a:off x="3987800" y="5761038"/>
            <a:ext cx="153988" cy="147637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63" name="Line 19"/>
          <p:cNvSpPr>
            <a:spLocks noChangeShapeType="1"/>
          </p:cNvSpPr>
          <p:nvPr/>
        </p:nvSpPr>
        <p:spPr bwMode="auto">
          <a:xfrm>
            <a:off x="1563688" y="4264025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64" name="Freeform 20"/>
          <p:cNvSpPr>
            <a:spLocks/>
          </p:cNvSpPr>
          <p:nvPr/>
        </p:nvSpPr>
        <p:spPr bwMode="auto">
          <a:xfrm>
            <a:off x="2909888" y="4318000"/>
            <a:ext cx="1190625" cy="1481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889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65" name="Line 21"/>
          <p:cNvSpPr>
            <a:spLocks noChangeShapeType="1"/>
          </p:cNvSpPr>
          <p:nvPr/>
        </p:nvSpPr>
        <p:spPr bwMode="auto">
          <a:xfrm>
            <a:off x="3349625" y="4179888"/>
            <a:ext cx="935038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3766" name="Line 22"/>
          <p:cNvSpPr>
            <a:spLocks noChangeShapeType="1"/>
          </p:cNvSpPr>
          <p:nvPr/>
        </p:nvSpPr>
        <p:spPr bwMode="auto">
          <a:xfrm>
            <a:off x="3005138" y="4179888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67" name="Arc 23"/>
          <p:cNvSpPr>
            <a:spLocks/>
          </p:cNvSpPr>
          <p:nvPr/>
        </p:nvSpPr>
        <p:spPr bwMode="auto">
          <a:xfrm>
            <a:off x="5580063" y="3673475"/>
            <a:ext cx="644525" cy="590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68" name="Arc 24"/>
          <p:cNvSpPr>
            <a:spLocks/>
          </p:cNvSpPr>
          <p:nvPr/>
        </p:nvSpPr>
        <p:spPr bwMode="auto">
          <a:xfrm>
            <a:off x="6259513" y="1903413"/>
            <a:ext cx="679450" cy="615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69" name="Line 25"/>
          <p:cNvSpPr>
            <a:spLocks noChangeShapeType="1"/>
          </p:cNvSpPr>
          <p:nvPr/>
        </p:nvSpPr>
        <p:spPr bwMode="auto">
          <a:xfrm>
            <a:off x="6938963" y="2479675"/>
            <a:ext cx="0" cy="355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70" name="Arc 26"/>
          <p:cNvSpPr>
            <a:spLocks/>
          </p:cNvSpPr>
          <p:nvPr/>
        </p:nvSpPr>
        <p:spPr bwMode="auto">
          <a:xfrm>
            <a:off x="5837238" y="2224088"/>
            <a:ext cx="960437" cy="15938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600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15"/>
                  <a:pt x="9705" y="0"/>
                  <a:pt x="2159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71" name="Arc 27"/>
          <p:cNvSpPr>
            <a:spLocks/>
          </p:cNvSpPr>
          <p:nvPr/>
        </p:nvSpPr>
        <p:spPr bwMode="auto">
          <a:xfrm>
            <a:off x="6283325" y="1905000"/>
            <a:ext cx="635000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72" name="Line 28"/>
          <p:cNvSpPr>
            <a:spLocks noChangeShapeType="1"/>
          </p:cNvSpPr>
          <p:nvPr/>
        </p:nvSpPr>
        <p:spPr bwMode="auto">
          <a:xfrm>
            <a:off x="6926263" y="2505075"/>
            <a:ext cx="0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73" name="Rectangle 29"/>
          <p:cNvSpPr>
            <a:spLocks noChangeArrowheads="1"/>
          </p:cNvSpPr>
          <p:nvPr/>
        </p:nvSpPr>
        <p:spPr bwMode="auto">
          <a:xfrm>
            <a:off x="6469063" y="2913063"/>
            <a:ext cx="400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R2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3774" name="Line 30"/>
          <p:cNvSpPr>
            <a:spLocks noChangeShapeType="1"/>
          </p:cNvSpPr>
          <p:nvPr/>
        </p:nvSpPr>
        <p:spPr bwMode="auto">
          <a:xfrm flipV="1">
            <a:off x="6300788" y="1390650"/>
            <a:ext cx="0" cy="472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75" name="Rectangle 31"/>
          <p:cNvSpPr>
            <a:spLocks noChangeArrowheads="1"/>
          </p:cNvSpPr>
          <p:nvPr/>
        </p:nvSpPr>
        <p:spPr bwMode="auto">
          <a:xfrm>
            <a:off x="5594350" y="1706563"/>
            <a:ext cx="474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400" b="1">
                <a:solidFill>
                  <a:schemeClr val="tx2"/>
                </a:solidFill>
                <a:latin typeface="Arial" charset="0"/>
              </a:rPr>
              <a:t>R 1</a:t>
            </a:r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543776" name="Line 32"/>
          <p:cNvSpPr>
            <a:spLocks noChangeShapeType="1"/>
          </p:cNvSpPr>
          <p:nvPr/>
        </p:nvSpPr>
        <p:spPr bwMode="auto">
          <a:xfrm flipH="1" flipV="1">
            <a:off x="6516688" y="1700213"/>
            <a:ext cx="590550" cy="5159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78" name="Line 34"/>
          <p:cNvSpPr>
            <a:spLocks noChangeShapeType="1"/>
          </p:cNvSpPr>
          <p:nvPr/>
        </p:nvSpPr>
        <p:spPr bwMode="auto">
          <a:xfrm flipV="1">
            <a:off x="6826250" y="4618038"/>
            <a:ext cx="0" cy="1338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79" name="Line 35"/>
          <p:cNvSpPr>
            <a:spLocks noChangeShapeType="1"/>
          </p:cNvSpPr>
          <p:nvPr/>
        </p:nvSpPr>
        <p:spPr bwMode="auto">
          <a:xfrm flipV="1">
            <a:off x="5773738" y="4460875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81" name="Oval 37"/>
          <p:cNvSpPr>
            <a:spLocks noChangeArrowheads="1"/>
          </p:cNvSpPr>
          <p:nvPr/>
        </p:nvSpPr>
        <p:spPr bwMode="auto">
          <a:xfrm>
            <a:off x="8162925" y="5708650"/>
            <a:ext cx="153988" cy="147638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82" name="Line 38"/>
          <p:cNvSpPr>
            <a:spLocks noChangeShapeType="1"/>
          </p:cNvSpPr>
          <p:nvPr/>
        </p:nvSpPr>
        <p:spPr bwMode="auto">
          <a:xfrm>
            <a:off x="5580063" y="4211638"/>
            <a:ext cx="0" cy="180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3783" name="Freeform 39"/>
          <p:cNvSpPr>
            <a:spLocks/>
          </p:cNvSpPr>
          <p:nvPr/>
        </p:nvSpPr>
        <p:spPr bwMode="auto">
          <a:xfrm>
            <a:off x="7053263" y="4265613"/>
            <a:ext cx="1190625" cy="1481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4"/>
              </a:cxn>
              <a:cxn ang="0">
                <a:pos x="201" y="9"/>
              </a:cxn>
              <a:cxn ang="0">
                <a:pos x="311" y="18"/>
              </a:cxn>
              <a:cxn ang="0">
                <a:pos x="320" y="45"/>
              </a:cxn>
              <a:cxn ang="0">
                <a:pos x="311" y="109"/>
              </a:cxn>
              <a:cxn ang="0">
                <a:pos x="274" y="164"/>
              </a:cxn>
              <a:cxn ang="0">
                <a:pos x="356" y="256"/>
              </a:cxn>
              <a:cxn ang="0">
                <a:pos x="429" y="146"/>
              </a:cxn>
              <a:cxn ang="0">
                <a:pos x="557" y="210"/>
              </a:cxn>
              <a:cxn ang="0">
                <a:pos x="521" y="384"/>
              </a:cxn>
              <a:cxn ang="0">
                <a:pos x="484" y="411"/>
              </a:cxn>
              <a:cxn ang="0">
                <a:pos x="457" y="420"/>
              </a:cxn>
              <a:cxn ang="0">
                <a:pos x="420" y="457"/>
              </a:cxn>
              <a:cxn ang="0">
                <a:pos x="439" y="631"/>
              </a:cxn>
              <a:cxn ang="0">
                <a:pos x="887" y="649"/>
              </a:cxn>
              <a:cxn ang="0">
                <a:pos x="905" y="786"/>
              </a:cxn>
              <a:cxn ang="0">
                <a:pos x="877" y="868"/>
              </a:cxn>
              <a:cxn ang="0">
                <a:pos x="868" y="896"/>
              </a:cxn>
              <a:cxn ang="0">
                <a:pos x="905" y="1024"/>
              </a:cxn>
            </a:cxnLst>
            <a:rect l="0" t="0" r="r" b="b"/>
            <a:pathLst>
              <a:path w="922" h="1024">
                <a:moveTo>
                  <a:pt x="0" y="0"/>
                </a:moveTo>
                <a:cubicBezTo>
                  <a:pt x="22" y="33"/>
                  <a:pt x="44" y="51"/>
                  <a:pt x="82" y="64"/>
                </a:cubicBezTo>
                <a:cubicBezTo>
                  <a:pt x="132" y="54"/>
                  <a:pt x="156" y="31"/>
                  <a:pt x="201" y="9"/>
                </a:cubicBezTo>
                <a:cubicBezTo>
                  <a:pt x="238" y="12"/>
                  <a:pt x="276" y="7"/>
                  <a:pt x="311" y="18"/>
                </a:cubicBezTo>
                <a:cubicBezTo>
                  <a:pt x="320" y="21"/>
                  <a:pt x="320" y="36"/>
                  <a:pt x="320" y="45"/>
                </a:cubicBezTo>
                <a:cubicBezTo>
                  <a:pt x="320" y="67"/>
                  <a:pt x="319" y="89"/>
                  <a:pt x="311" y="109"/>
                </a:cubicBezTo>
                <a:cubicBezTo>
                  <a:pt x="303" y="130"/>
                  <a:pt x="274" y="164"/>
                  <a:pt x="274" y="164"/>
                </a:cubicBezTo>
                <a:cubicBezTo>
                  <a:pt x="284" y="254"/>
                  <a:pt x="267" y="274"/>
                  <a:pt x="356" y="256"/>
                </a:cubicBezTo>
                <a:cubicBezTo>
                  <a:pt x="391" y="221"/>
                  <a:pt x="402" y="186"/>
                  <a:pt x="429" y="146"/>
                </a:cubicBezTo>
                <a:cubicBezTo>
                  <a:pt x="496" y="157"/>
                  <a:pt x="499" y="170"/>
                  <a:pt x="557" y="210"/>
                </a:cubicBezTo>
                <a:cubicBezTo>
                  <a:pt x="600" y="271"/>
                  <a:pt x="601" y="357"/>
                  <a:pt x="521" y="384"/>
                </a:cubicBezTo>
                <a:cubicBezTo>
                  <a:pt x="509" y="393"/>
                  <a:pt x="497" y="404"/>
                  <a:pt x="484" y="411"/>
                </a:cubicBezTo>
                <a:cubicBezTo>
                  <a:pt x="476" y="416"/>
                  <a:pt x="465" y="415"/>
                  <a:pt x="457" y="420"/>
                </a:cubicBezTo>
                <a:cubicBezTo>
                  <a:pt x="442" y="429"/>
                  <a:pt x="433" y="445"/>
                  <a:pt x="420" y="457"/>
                </a:cubicBezTo>
                <a:cubicBezTo>
                  <a:pt x="402" y="512"/>
                  <a:pt x="369" y="606"/>
                  <a:pt x="439" y="631"/>
                </a:cubicBezTo>
                <a:cubicBezTo>
                  <a:pt x="587" y="621"/>
                  <a:pt x="743" y="603"/>
                  <a:pt x="887" y="649"/>
                </a:cubicBezTo>
                <a:cubicBezTo>
                  <a:pt x="906" y="707"/>
                  <a:pt x="922" y="715"/>
                  <a:pt x="905" y="786"/>
                </a:cubicBezTo>
                <a:cubicBezTo>
                  <a:pt x="898" y="814"/>
                  <a:pt x="886" y="841"/>
                  <a:pt x="877" y="868"/>
                </a:cubicBezTo>
                <a:cubicBezTo>
                  <a:pt x="874" y="877"/>
                  <a:pt x="868" y="896"/>
                  <a:pt x="868" y="896"/>
                </a:cubicBezTo>
                <a:cubicBezTo>
                  <a:pt x="875" y="957"/>
                  <a:pt x="881" y="974"/>
                  <a:pt x="905" y="1024"/>
                </a:cubicBezTo>
              </a:path>
            </a:pathLst>
          </a:custGeom>
          <a:noFill/>
          <a:ln w="31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85" name="Line 41"/>
          <p:cNvSpPr>
            <a:spLocks noChangeShapeType="1"/>
          </p:cNvSpPr>
          <p:nvPr/>
        </p:nvSpPr>
        <p:spPr bwMode="auto">
          <a:xfrm>
            <a:off x="7021513" y="4127500"/>
            <a:ext cx="1587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86" name="Line 42"/>
          <p:cNvSpPr>
            <a:spLocks noChangeShapeType="1"/>
          </p:cNvSpPr>
          <p:nvPr/>
        </p:nvSpPr>
        <p:spPr bwMode="auto">
          <a:xfrm flipV="1">
            <a:off x="7092950" y="2438400"/>
            <a:ext cx="0" cy="149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3787" name="Rectangle 43"/>
          <p:cNvSpPr>
            <a:spLocks noChangeArrowheads="1"/>
          </p:cNvSpPr>
          <p:nvPr/>
        </p:nvSpPr>
        <p:spPr bwMode="auto">
          <a:xfrm>
            <a:off x="2346325" y="115888"/>
            <a:ext cx="4767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CHIVA 2.  1 Tiempo:</a:t>
            </a:r>
          </a:p>
          <a:p>
            <a:pPr algn="ctr" eaLnBrk="1" hangingPunct="1">
              <a:spcBef>
                <a:spcPct val="0"/>
              </a:spcBef>
            </a:pPr>
            <a:r>
              <a:rPr lang="it-IT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Flujo anterógrado en safena</a:t>
            </a:r>
          </a:p>
        </p:txBody>
      </p:sp>
      <p:sp>
        <p:nvSpPr>
          <p:cNvPr id="543788" name="AutoShape 44"/>
          <p:cNvSpPr>
            <a:spLocks noChangeArrowheads="1"/>
          </p:cNvSpPr>
          <p:nvPr/>
        </p:nvSpPr>
        <p:spPr bwMode="auto">
          <a:xfrm>
            <a:off x="4067175" y="3573463"/>
            <a:ext cx="1009650" cy="287337"/>
          </a:xfrm>
          <a:prstGeom prst="rightArrow">
            <a:avLst>
              <a:gd name="adj1" fmla="val 50000"/>
              <a:gd name="adj2" fmla="val 8784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43789" name="Rectangle 45"/>
          <p:cNvSpPr>
            <a:spLocks noChangeArrowheads="1"/>
          </p:cNvSpPr>
          <p:nvPr/>
        </p:nvSpPr>
        <p:spPr bwMode="auto">
          <a:xfrm>
            <a:off x="3840163" y="6245225"/>
            <a:ext cx="141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000">
                <a:solidFill>
                  <a:schemeClr val="tx1"/>
                </a:solidFill>
              </a:rPr>
              <a:t>Figura 2_23</a:t>
            </a:r>
          </a:p>
        </p:txBody>
      </p:sp>
      <p:sp>
        <p:nvSpPr>
          <p:cNvPr id="543790" name="Line 46"/>
          <p:cNvSpPr>
            <a:spLocks noChangeShapeType="1"/>
          </p:cNvSpPr>
          <p:nvPr/>
        </p:nvSpPr>
        <p:spPr bwMode="auto">
          <a:xfrm>
            <a:off x="7381875" y="4149725"/>
            <a:ext cx="935038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43791" name="Rectangle 47"/>
          <p:cNvSpPr>
            <a:spLocks noChangeArrowheads="1"/>
          </p:cNvSpPr>
          <p:nvPr/>
        </p:nvSpPr>
        <p:spPr bwMode="auto">
          <a:xfrm>
            <a:off x="7756525" y="4224338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chemeClr val="tx2"/>
                </a:solidFill>
                <a:latin typeface="Arial" charset="0"/>
              </a:rPr>
              <a:t>R 3</a:t>
            </a:r>
            <a:endParaRPr lang="es-ES" sz="24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88" grpId="0" animBg="1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FFFF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26976</TotalTime>
  <Words>3486</Words>
  <Application>Microsoft Office PowerPoint</Application>
  <PresentationFormat>Affichage à l'écran (4:3)</PresentationFormat>
  <Paragraphs>1383</Paragraphs>
  <Slides>186</Slides>
  <Notes>33</Notes>
  <HiddenSlides>8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186</vt:i4>
      </vt:variant>
    </vt:vector>
  </HeadingPairs>
  <TitlesOfParts>
    <vt:vector size="196" baseType="lpstr">
      <vt:lpstr>Times New Roman</vt:lpstr>
      <vt:lpstr>Symbol</vt:lpstr>
      <vt:lpstr>Arial</vt:lpstr>
      <vt:lpstr>Tahoma</vt:lpstr>
      <vt:lpstr>Arial Unicode MS</vt:lpstr>
      <vt:lpstr>Comic Sans MS</vt:lpstr>
      <vt:lpstr>Times</vt:lpstr>
      <vt:lpstr>Nouvelle présentation</vt:lpstr>
      <vt:lpstr>Microsoft Clip Gallery</vt:lpstr>
      <vt:lpstr>Adobe Photoshop Image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Insuficiencia venosa superficial: Varices</vt:lpstr>
      <vt:lpstr>Diapositive 20</vt:lpstr>
      <vt:lpstr>Diapositive 21</vt:lpstr>
      <vt:lpstr>Diapositive 22</vt:lpstr>
      <vt:lpstr>Redes venosas: Red primaria</vt:lpstr>
      <vt:lpstr>Redes venosas: Red secundaria</vt:lpstr>
      <vt:lpstr>Redes venosas: Red terciaria</vt:lpstr>
      <vt:lpstr>Diapositive 26</vt:lpstr>
      <vt:lpstr>Diapositive 27</vt:lpstr>
      <vt:lpstr> ECO-DOPPLER</vt:lpstr>
      <vt:lpstr>ECO-DOPPLER</vt:lpstr>
      <vt:lpstr>Diapositive 30</vt:lpstr>
      <vt:lpstr>Diapositive 31</vt:lpstr>
      <vt:lpstr>CSI. EXPLORACIÓN NORMAL M. Valsalva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 Shunt tipo 0</vt:lpstr>
      <vt:lpstr> 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ESTRATEGIA CHIVA Principios básicos</vt:lpstr>
      <vt:lpstr>ESTRATEGIA CHIVA Principios básicos</vt:lpstr>
      <vt:lpstr>ESTRATEGIA CHIVA Principios básicos</vt:lpstr>
      <vt:lpstr>ESTRATEGIA CHIVA Principios básicos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SHUNT TIPO 3 por R4 L Devalvulación: Tipo A</vt:lpstr>
      <vt:lpstr>SHUNT TIPO 3 por R3 con perforante visible en safena Devalvulación: Tipo B</vt:lpstr>
      <vt:lpstr>SHUNT TIPO 3 por R3 con perforante visible en safena Devalvulación: Tipo C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PERFORANTES Y ESTRATEGIA CHIVA M. Valsalva</vt:lpstr>
      <vt:lpstr>PERFORANTES Y ESTRATEGIA CHIVA M. Valsalva</vt:lpstr>
      <vt:lpstr>Diapositive 111</vt:lpstr>
      <vt:lpstr>PERFORANTES Y ESTRATEGIA CHIVA M. Paraná en p. aspirativa en sístole y diástole</vt:lpstr>
      <vt:lpstr>Diapositive 113</vt:lpstr>
      <vt:lpstr>PERFORANTES Y ESTRATEGIA CHIVA M. Paraná en p. retrógrada en sístole  y aspirativa en diástole</vt:lpstr>
      <vt:lpstr>Diapositive 115</vt:lpstr>
      <vt:lpstr>PERFORANTES Y ESTRATEGIA CHIVA M. Paraná en p. retrógrada en sístole y diástole </vt:lpstr>
      <vt:lpstr>Diapositive 117</vt:lpstr>
      <vt:lpstr>Diapositive 118</vt:lpstr>
      <vt:lpstr>PERFORANTES Y ESTRATEGIA CHIVA Indicaciones del cierre de una perforante lateral</vt:lpstr>
      <vt:lpstr>PERFORANTES Y ESTRATEGIA CHIVA Indicaciones del cierre de una perforante lateral</vt:lpstr>
      <vt:lpstr>PERFORANTES Y ESTRATEGIA CHIVA Indicaciones del cierre de la perforante terminal</vt:lpstr>
      <vt:lpstr>PERFORANTES Y ESTRATEGIA CHIVA Indicaciones del cierre de la perforante terminal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  <vt:lpstr>Diapositive 137</vt:lpstr>
      <vt:lpstr>Diapositive 138</vt:lpstr>
      <vt:lpstr>Diapositive 139</vt:lpstr>
      <vt:lpstr> UNIÓN SAFENO-POLÍTEA</vt:lpstr>
      <vt:lpstr> INCONTINENCIA UNIÓN SAFENO-POLÍTEA</vt:lpstr>
      <vt:lpstr>    INCONTINENCIA DEL CAYADO DE       S. EXTERNA A PARTIR DE LA V. GIACOMINI </vt:lpstr>
      <vt:lpstr>    INCONTINENCIA DEL CAYADO DE       S. EXTERNA A PARTIR DE PERFORANTE POLÍTEA </vt:lpstr>
      <vt:lpstr>Diapositive 144</vt:lpstr>
      <vt:lpstr>Diapositive 145</vt:lpstr>
      <vt:lpstr>Diapositive 146</vt:lpstr>
      <vt:lpstr> INTERRUPCIÓN CAYADO DE SAFENA EXTERNA</vt:lpstr>
      <vt:lpstr>Diapositive 148</vt:lpstr>
      <vt:lpstr>VENA DE GIACOMINI: Dirección </vt:lpstr>
      <vt:lpstr>VENA DE GIACOMINI: Dirección</vt:lpstr>
      <vt:lpstr>Diapositive 151</vt:lpstr>
      <vt:lpstr>Diapositive 152</vt:lpstr>
      <vt:lpstr>VENA DE GIACOMINI: Dirección </vt:lpstr>
      <vt:lpstr>Punto de fuga proximal la unión safeno-poplítea</vt:lpstr>
      <vt:lpstr>1</vt:lpstr>
      <vt:lpstr>Diapositive 156</vt:lpstr>
      <vt:lpstr>Diapositive 157</vt:lpstr>
      <vt:lpstr>Diapositive 158</vt:lpstr>
      <vt:lpstr>Shunt vicariante por estenosis en canal de Hunter</vt:lpstr>
      <vt:lpstr> ESTRATEGIA CHIVA: Situación 1</vt:lpstr>
      <vt:lpstr> ESTRATEGIA CHIVA: Situación 1</vt:lpstr>
      <vt:lpstr>Diapositive 162</vt:lpstr>
      <vt:lpstr>ESTRATEGIA CHIVA: Situación 2. Opción B </vt:lpstr>
      <vt:lpstr>ESTRATEGIA CHIVA: Situación 2. Opción C </vt:lpstr>
      <vt:lpstr>ESTRATEGIA CHIVA: Situación 2 con atrofia proximal de v. Giacomini. Opción A </vt:lpstr>
      <vt:lpstr>Diapositive 166</vt:lpstr>
      <vt:lpstr>Diapositive 167</vt:lpstr>
      <vt:lpstr>Diapositive 168</vt:lpstr>
      <vt:lpstr>Diapositive 169</vt:lpstr>
      <vt:lpstr>Diapositive 170</vt:lpstr>
      <vt:lpstr>Diapositive 171</vt:lpstr>
      <vt:lpstr>Diapositive 172</vt:lpstr>
      <vt:lpstr>Diapositive 173</vt:lpstr>
      <vt:lpstr>Diapositive 174</vt:lpstr>
      <vt:lpstr>Diapositive 175</vt:lpstr>
      <vt:lpstr>Diapositive 176</vt:lpstr>
      <vt:lpstr>Diapositive 177</vt:lpstr>
      <vt:lpstr>Diapositive 178</vt:lpstr>
      <vt:lpstr>Diapositive 179</vt:lpstr>
      <vt:lpstr>Diapositive 180</vt:lpstr>
      <vt:lpstr>Diapositive 181</vt:lpstr>
      <vt:lpstr>Diapositive 182</vt:lpstr>
      <vt:lpstr>Diapositive 183</vt:lpstr>
      <vt:lpstr>Diapositive 184</vt:lpstr>
      <vt:lpstr>Diapositive 185</vt:lpstr>
      <vt:lpstr>Diapositive 186</vt:lpstr>
    </vt:vector>
  </TitlesOfParts>
  <Company>Médecin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Franceschi C</dc:creator>
  <cp:lastModifiedBy>claude franceschi</cp:lastModifiedBy>
  <cp:revision>421</cp:revision>
  <dcterms:created xsi:type="dcterms:W3CDTF">2000-04-25T13:01:32Z</dcterms:created>
  <dcterms:modified xsi:type="dcterms:W3CDTF">2018-08-08T05:27:08Z</dcterms:modified>
</cp:coreProperties>
</file>