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124744"/>
            <a:ext cx="77048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VARICOSE VEINS and CVM</a:t>
            </a:r>
          </a:p>
          <a:p>
            <a:pPr algn="ctr"/>
            <a:r>
              <a:rPr lang="fr-FR" sz="3600" dirty="0"/>
              <a:t>UPPER EXTREMITY </a:t>
            </a:r>
          </a:p>
          <a:p>
            <a:pPr algn="ctr"/>
            <a:r>
              <a:rPr lang="fr-FR" sz="2800" dirty="0" smtClean="0"/>
              <a:t>Case report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Claude </a:t>
            </a:r>
            <a:r>
              <a:rPr lang="fr-FR" sz="2800" dirty="0" err="1" smtClean="0"/>
              <a:t>Franceschi</a:t>
            </a:r>
            <a:r>
              <a:rPr lang="fr-FR" sz="2800" dirty="0" smtClean="0"/>
              <a:t>, </a:t>
            </a:r>
            <a:r>
              <a:rPr lang="fr-FR" sz="2800" dirty="0" err="1" smtClean="0"/>
              <a:t>Roerto</a:t>
            </a:r>
            <a:r>
              <a:rPr lang="fr-FR" sz="2800" dirty="0" smtClean="0"/>
              <a:t> </a:t>
            </a:r>
            <a:r>
              <a:rPr lang="fr-FR" sz="2800" dirty="0" err="1" smtClean="0"/>
              <a:t>Delfrate</a:t>
            </a:r>
            <a:r>
              <a:rPr lang="fr-FR" sz="2800" dirty="0" smtClean="0"/>
              <a:t>, Massimo </a:t>
            </a:r>
            <a:r>
              <a:rPr lang="fr-FR" sz="2800" dirty="0" err="1" smtClean="0"/>
              <a:t>Bricchi</a:t>
            </a:r>
            <a:endParaRPr lang="fr-FR" sz="2800" dirty="0" smtClean="0"/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Paris, Cremona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667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r="15129"/>
          <a:stretch/>
        </p:blipFill>
        <p:spPr bwMode="auto">
          <a:xfrm>
            <a:off x="6948264" y="-27384"/>
            <a:ext cx="2221765" cy="472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2843050" cy="38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5" r="50000"/>
          <a:stretch/>
        </p:blipFill>
        <p:spPr bwMode="auto">
          <a:xfrm>
            <a:off x="6789558" y="3970079"/>
            <a:ext cx="2390954" cy="29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franceschi\Desktop\MALFORMAZIONE BRACCIO\MV MSup\VMpre CHIV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" t="3067" r="882" b="7711"/>
          <a:stretch/>
        </p:blipFill>
        <p:spPr bwMode="auto">
          <a:xfrm>
            <a:off x="4598417" y="4092995"/>
            <a:ext cx="2328103" cy="28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r="24078" b="4838"/>
          <a:stretch/>
        </p:blipFill>
        <p:spPr bwMode="auto">
          <a:xfrm>
            <a:off x="4954621" y="-27384"/>
            <a:ext cx="1993643" cy="41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35496" y="44624"/>
            <a:ext cx="4847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Hand </a:t>
            </a:r>
            <a:r>
              <a:rPr lang="fr-FR" sz="3200" dirty="0"/>
              <a:t>: </a:t>
            </a:r>
            <a:r>
              <a:rPr lang="fr-FR" sz="3200" dirty="0" err="1"/>
              <a:t>angioma</a:t>
            </a:r>
            <a:r>
              <a:rPr lang="fr-FR" sz="3200" dirty="0"/>
              <a:t> + extra </a:t>
            </a:r>
            <a:r>
              <a:rPr lang="fr-FR" sz="3200" dirty="0" err="1"/>
              <a:t>truncular</a:t>
            </a:r>
            <a:r>
              <a:rPr lang="fr-FR" sz="3200" dirty="0"/>
              <a:t> </a:t>
            </a:r>
            <a:r>
              <a:rPr lang="fr-FR" sz="3200" dirty="0" err="1"/>
              <a:t>venous</a:t>
            </a:r>
            <a:r>
              <a:rPr lang="fr-FR" sz="3200" dirty="0"/>
              <a:t> malformation + </a:t>
            </a:r>
            <a:r>
              <a:rPr lang="fr-FR" sz="3200" dirty="0" err="1"/>
              <a:t>varicose</a:t>
            </a:r>
            <a:r>
              <a:rPr lang="fr-FR" sz="3200" dirty="0"/>
              <a:t> </a:t>
            </a:r>
            <a:r>
              <a:rPr lang="fr-FR" sz="3200" dirty="0" err="1"/>
              <a:t>veins</a:t>
            </a:r>
            <a:r>
              <a:rPr lang="fr-FR" sz="3200" dirty="0"/>
              <a:t>.</a:t>
            </a:r>
          </a:p>
          <a:p>
            <a:r>
              <a:rPr lang="fr-FR" sz="4000" dirty="0" err="1"/>
              <a:t>Forearm</a:t>
            </a:r>
            <a:r>
              <a:rPr lang="fr-FR" sz="3200" dirty="0"/>
              <a:t>: </a:t>
            </a:r>
            <a:r>
              <a:rPr lang="fr-FR" sz="3200" dirty="0" err="1"/>
              <a:t>Varicose</a:t>
            </a:r>
            <a:r>
              <a:rPr lang="fr-FR" sz="3200" dirty="0"/>
              <a:t> </a:t>
            </a:r>
            <a:r>
              <a:rPr lang="fr-FR" sz="3200" dirty="0" err="1"/>
              <a:t>veins</a:t>
            </a:r>
            <a:endParaRPr lang="fr-FR" sz="3200" dirty="0"/>
          </a:p>
          <a:p>
            <a:r>
              <a:rPr lang="fr-FR" sz="3200" dirty="0" smtClean="0"/>
              <a:t>+ </a:t>
            </a:r>
            <a:r>
              <a:rPr lang="fr-FR" sz="3200" dirty="0" err="1" smtClean="0"/>
              <a:t>Heaviness</a:t>
            </a:r>
            <a:r>
              <a:rPr lang="fr-FR" sz="3200" dirty="0"/>
              <a:t>, </a:t>
            </a:r>
            <a:r>
              <a:rPr lang="fr-FR" sz="3200" dirty="0" err="1"/>
              <a:t>sweating</a:t>
            </a:r>
            <a:r>
              <a:rPr lang="fr-FR" sz="3200" dirty="0"/>
              <a:t> , </a:t>
            </a:r>
            <a:r>
              <a:rPr lang="fr-FR" sz="3200" dirty="0" err="1"/>
              <a:t>ulnar</a:t>
            </a:r>
            <a:r>
              <a:rPr lang="fr-FR" sz="3200" dirty="0"/>
              <a:t> </a:t>
            </a:r>
            <a:r>
              <a:rPr lang="fr-FR" sz="3200" dirty="0" err="1"/>
              <a:t>neuralgia</a:t>
            </a:r>
            <a:r>
              <a:rPr lang="fr-F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27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114842" y="259781"/>
            <a:ext cx="2562372" cy="6405623"/>
          </a:xfrm>
          <a:custGeom>
            <a:avLst/>
            <a:gdLst>
              <a:gd name="connsiteX0" fmla="*/ 471003 w 1990086"/>
              <a:gd name="connsiteY0" fmla="*/ 88490 h 6153810"/>
              <a:gd name="connsiteX1" fmla="*/ 412009 w 1990086"/>
              <a:gd name="connsiteY1" fmla="*/ 870155 h 6153810"/>
              <a:gd name="connsiteX2" fmla="*/ 323519 w 1990086"/>
              <a:gd name="connsiteY2" fmla="*/ 1047136 h 6153810"/>
              <a:gd name="connsiteX3" fmla="*/ 308770 w 1990086"/>
              <a:gd name="connsiteY3" fmla="*/ 1578077 h 6153810"/>
              <a:gd name="connsiteX4" fmla="*/ 544745 w 1990086"/>
              <a:gd name="connsiteY4" fmla="*/ 3952568 h 6153810"/>
              <a:gd name="connsiteX5" fmla="*/ 28551 w 1990086"/>
              <a:gd name="connsiteY5" fmla="*/ 5206181 h 6153810"/>
              <a:gd name="connsiteX6" fmla="*/ 131790 w 1990086"/>
              <a:gd name="connsiteY6" fmla="*/ 5309419 h 6153810"/>
              <a:gd name="connsiteX7" fmla="*/ 677480 w 1990086"/>
              <a:gd name="connsiteY7" fmla="*/ 4660490 h 6153810"/>
              <a:gd name="connsiteX8" fmla="*/ 692228 w 1990086"/>
              <a:gd name="connsiteY8" fmla="*/ 5899355 h 6153810"/>
              <a:gd name="connsiteX9" fmla="*/ 869209 w 1990086"/>
              <a:gd name="connsiteY9" fmla="*/ 5840361 h 6153810"/>
              <a:gd name="connsiteX10" fmla="*/ 957699 w 1990086"/>
              <a:gd name="connsiteY10" fmla="*/ 4734232 h 6153810"/>
              <a:gd name="connsiteX11" fmla="*/ 1075686 w 1990086"/>
              <a:gd name="connsiteY11" fmla="*/ 4704736 h 6153810"/>
              <a:gd name="connsiteX12" fmla="*/ 1105183 w 1990086"/>
              <a:gd name="connsiteY12" fmla="*/ 5987845 h 6153810"/>
              <a:gd name="connsiteX13" fmla="*/ 1252667 w 1990086"/>
              <a:gd name="connsiteY13" fmla="*/ 5987845 h 6153810"/>
              <a:gd name="connsiteX14" fmla="*/ 1341157 w 1990086"/>
              <a:gd name="connsiteY14" fmla="*/ 4616245 h 6153810"/>
              <a:gd name="connsiteX15" fmla="*/ 1414899 w 1990086"/>
              <a:gd name="connsiteY15" fmla="*/ 5884606 h 6153810"/>
              <a:gd name="connsiteX16" fmla="*/ 1518138 w 1990086"/>
              <a:gd name="connsiteY16" fmla="*/ 5855110 h 6153810"/>
              <a:gd name="connsiteX17" fmla="*/ 1577132 w 1990086"/>
              <a:gd name="connsiteY17" fmla="*/ 4689987 h 6153810"/>
              <a:gd name="connsiteX18" fmla="*/ 1665622 w 1990086"/>
              <a:gd name="connsiteY18" fmla="*/ 5073445 h 6153810"/>
              <a:gd name="connsiteX19" fmla="*/ 1665622 w 1990086"/>
              <a:gd name="connsiteY19" fmla="*/ 5604387 h 6153810"/>
              <a:gd name="connsiteX20" fmla="*/ 1798357 w 1990086"/>
              <a:gd name="connsiteY20" fmla="*/ 5471652 h 6153810"/>
              <a:gd name="connsiteX21" fmla="*/ 1857351 w 1990086"/>
              <a:gd name="connsiteY21" fmla="*/ 4454013 h 6153810"/>
              <a:gd name="connsiteX22" fmla="*/ 1739364 w 1990086"/>
              <a:gd name="connsiteY22" fmla="*/ 3878826 h 6153810"/>
              <a:gd name="connsiteX23" fmla="*/ 1709867 w 1990086"/>
              <a:gd name="connsiteY23" fmla="*/ 1578077 h 6153810"/>
              <a:gd name="connsiteX24" fmla="*/ 1872099 w 1990086"/>
              <a:gd name="connsiteY24" fmla="*/ 988142 h 6153810"/>
              <a:gd name="connsiteX25" fmla="*/ 1813106 w 1990086"/>
              <a:gd name="connsiteY25" fmla="*/ 589936 h 6153810"/>
              <a:gd name="connsiteX26" fmla="*/ 1990086 w 1990086"/>
              <a:gd name="connsiteY26" fmla="*/ 0 h 615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90086" h="6153810">
                <a:moveTo>
                  <a:pt x="471003" y="88490"/>
                </a:moveTo>
                <a:cubicBezTo>
                  <a:pt x="453796" y="399435"/>
                  <a:pt x="436590" y="710381"/>
                  <a:pt x="412009" y="870155"/>
                </a:cubicBezTo>
                <a:cubicBezTo>
                  <a:pt x="387428" y="1029929"/>
                  <a:pt x="340725" y="929149"/>
                  <a:pt x="323519" y="1047136"/>
                </a:cubicBezTo>
                <a:cubicBezTo>
                  <a:pt x="306313" y="1165123"/>
                  <a:pt x="271899" y="1093838"/>
                  <a:pt x="308770" y="1578077"/>
                </a:cubicBezTo>
                <a:cubicBezTo>
                  <a:pt x="345641" y="2062316"/>
                  <a:pt x="591448" y="3347884"/>
                  <a:pt x="544745" y="3952568"/>
                </a:cubicBezTo>
                <a:cubicBezTo>
                  <a:pt x="498042" y="4557252"/>
                  <a:pt x="97377" y="4980039"/>
                  <a:pt x="28551" y="5206181"/>
                </a:cubicBezTo>
                <a:cubicBezTo>
                  <a:pt x="-40275" y="5432323"/>
                  <a:pt x="23635" y="5400367"/>
                  <a:pt x="131790" y="5309419"/>
                </a:cubicBezTo>
                <a:cubicBezTo>
                  <a:pt x="239945" y="5218471"/>
                  <a:pt x="584074" y="4562167"/>
                  <a:pt x="677480" y="4660490"/>
                </a:cubicBezTo>
                <a:cubicBezTo>
                  <a:pt x="770886" y="4758813"/>
                  <a:pt x="660273" y="5702710"/>
                  <a:pt x="692228" y="5899355"/>
                </a:cubicBezTo>
                <a:cubicBezTo>
                  <a:pt x="724183" y="6096000"/>
                  <a:pt x="824964" y="6034548"/>
                  <a:pt x="869209" y="5840361"/>
                </a:cubicBezTo>
                <a:cubicBezTo>
                  <a:pt x="913454" y="5646174"/>
                  <a:pt x="923286" y="4923503"/>
                  <a:pt x="957699" y="4734232"/>
                </a:cubicBezTo>
                <a:cubicBezTo>
                  <a:pt x="992112" y="4544961"/>
                  <a:pt x="1051105" y="4495801"/>
                  <a:pt x="1075686" y="4704736"/>
                </a:cubicBezTo>
                <a:cubicBezTo>
                  <a:pt x="1100267" y="4913671"/>
                  <a:pt x="1075686" y="5773994"/>
                  <a:pt x="1105183" y="5987845"/>
                </a:cubicBezTo>
                <a:cubicBezTo>
                  <a:pt x="1134680" y="6201696"/>
                  <a:pt x="1213338" y="6216445"/>
                  <a:pt x="1252667" y="5987845"/>
                </a:cubicBezTo>
                <a:cubicBezTo>
                  <a:pt x="1291996" y="5759245"/>
                  <a:pt x="1314118" y="4633451"/>
                  <a:pt x="1341157" y="4616245"/>
                </a:cubicBezTo>
                <a:cubicBezTo>
                  <a:pt x="1368196" y="4599039"/>
                  <a:pt x="1385402" y="5678129"/>
                  <a:pt x="1414899" y="5884606"/>
                </a:cubicBezTo>
                <a:cubicBezTo>
                  <a:pt x="1444396" y="6091084"/>
                  <a:pt x="1491099" y="6054213"/>
                  <a:pt x="1518138" y="5855110"/>
                </a:cubicBezTo>
                <a:cubicBezTo>
                  <a:pt x="1545177" y="5656007"/>
                  <a:pt x="1552551" y="4820264"/>
                  <a:pt x="1577132" y="4689987"/>
                </a:cubicBezTo>
                <a:cubicBezTo>
                  <a:pt x="1601713" y="4559710"/>
                  <a:pt x="1650874" y="4921045"/>
                  <a:pt x="1665622" y="5073445"/>
                </a:cubicBezTo>
                <a:cubicBezTo>
                  <a:pt x="1680370" y="5225845"/>
                  <a:pt x="1643500" y="5538019"/>
                  <a:pt x="1665622" y="5604387"/>
                </a:cubicBezTo>
                <a:cubicBezTo>
                  <a:pt x="1687745" y="5670755"/>
                  <a:pt x="1766402" y="5663381"/>
                  <a:pt x="1798357" y="5471652"/>
                </a:cubicBezTo>
                <a:cubicBezTo>
                  <a:pt x="1830312" y="5279923"/>
                  <a:pt x="1867183" y="4719484"/>
                  <a:pt x="1857351" y="4454013"/>
                </a:cubicBezTo>
                <a:cubicBezTo>
                  <a:pt x="1847519" y="4188542"/>
                  <a:pt x="1763945" y="4358149"/>
                  <a:pt x="1739364" y="3878826"/>
                </a:cubicBezTo>
                <a:cubicBezTo>
                  <a:pt x="1714783" y="3399503"/>
                  <a:pt x="1687745" y="2059858"/>
                  <a:pt x="1709867" y="1578077"/>
                </a:cubicBezTo>
                <a:cubicBezTo>
                  <a:pt x="1731990" y="1096296"/>
                  <a:pt x="1854893" y="1152832"/>
                  <a:pt x="1872099" y="988142"/>
                </a:cubicBezTo>
                <a:cubicBezTo>
                  <a:pt x="1889306" y="823452"/>
                  <a:pt x="1793442" y="754626"/>
                  <a:pt x="1813106" y="589936"/>
                </a:cubicBezTo>
                <a:cubicBezTo>
                  <a:pt x="1832771" y="425246"/>
                  <a:pt x="1911428" y="212623"/>
                  <a:pt x="1990086" y="0"/>
                </a:cubicBezTo>
              </a:path>
            </a:pathLst>
          </a:cu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1589734" y="540001"/>
            <a:ext cx="211619" cy="678426"/>
          </a:xfrm>
          <a:custGeom>
            <a:avLst/>
            <a:gdLst>
              <a:gd name="connsiteX0" fmla="*/ 0 w 368710"/>
              <a:gd name="connsiteY0" fmla="*/ 678426 h 678426"/>
              <a:gd name="connsiteX1" fmla="*/ 368710 w 368710"/>
              <a:gd name="connsiteY1" fmla="*/ 0 h 678426"/>
              <a:gd name="connsiteX2" fmla="*/ 368710 w 368710"/>
              <a:gd name="connsiteY2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710" h="678426">
                <a:moveTo>
                  <a:pt x="0" y="678426"/>
                </a:moveTo>
                <a:lnTo>
                  <a:pt x="368710" y="0"/>
                </a:lnTo>
                <a:lnTo>
                  <a:pt x="368710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1012967" y="392518"/>
            <a:ext cx="1407329" cy="4263805"/>
          </a:xfrm>
          <a:custGeom>
            <a:avLst/>
            <a:gdLst>
              <a:gd name="connsiteX0" fmla="*/ 2111047 w 2452030"/>
              <a:gd name="connsiteY0" fmla="*/ 0 h 4263805"/>
              <a:gd name="connsiteX1" fmla="*/ 1757086 w 2452030"/>
              <a:gd name="connsiteY1" fmla="*/ 707922 h 4263805"/>
              <a:gd name="connsiteX2" fmla="*/ 2170040 w 2452030"/>
              <a:gd name="connsiteY2" fmla="*/ 1061883 h 4263805"/>
              <a:gd name="connsiteX3" fmla="*/ 2361769 w 2452030"/>
              <a:gd name="connsiteY3" fmla="*/ 2182761 h 4263805"/>
              <a:gd name="connsiteX4" fmla="*/ 2450260 w 2452030"/>
              <a:gd name="connsiteY4" fmla="*/ 3067664 h 4263805"/>
              <a:gd name="connsiteX5" fmla="*/ 2288028 w 2452030"/>
              <a:gd name="connsiteY5" fmla="*/ 3923070 h 4263805"/>
              <a:gd name="connsiteX6" fmla="*/ 2140544 w 2452030"/>
              <a:gd name="connsiteY6" fmla="*/ 4144296 h 4263805"/>
              <a:gd name="connsiteX7" fmla="*/ 1889821 w 2452030"/>
              <a:gd name="connsiteY7" fmla="*/ 4085303 h 4263805"/>
              <a:gd name="connsiteX8" fmla="*/ 1668595 w 2452030"/>
              <a:gd name="connsiteY8" fmla="*/ 4262283 h 4263805"/>
              <a:gd name="connsiteX9" fmla="*/ 1373628 w 2452030"/>
              <a:gd name="connsiteY9" fmla="*/ 3967316 h 4263805"/>
              <a:gd name="connsiteX10" fmla="*/ 1211395 w 2452030"/>
              <a:gd name="connsiteY10" fmla="*/ 4114800 h 4263805"/>
              <a:gd name="connsiteX11" fmla="*/ 768944 w 2452030"/>
              <a:gd name="connsiteY11" fmla="*/ 4218038 h 4263805"/>
              <a:gd name="connsiteX12" fmla="*/ 385486 w 2452030"/>
              <a:gd name="connsiteY12" fmla="*/ 4114800 h 4263805"/>
              <a:gd name="connsiteX13" fmla="*/ 208505 w 2452030"/>
              <a:gd name="connsiteY13" fmla="*/ 3996812 h 4263805"/>
              <a:gd name="connsiteX14" fmla="*/ 2028 w 2452030"/>
              <a:gd name="connsiteY14" fmla="*/ 3215148 h 4263805"/>
              <a:gd name="connsiteX15" fmla="*/ 341240 w 2452030"/>
              <a:gd name="connsiteY15" fmla="*/ 73741 h 426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2030" h="4263805">
                <a:moveTo>
                  <a:pt x="2111047" y="0"/>
                </a:moveTo>
                <a:cubicBezTo>
                  <a:pt x="1929150" y="265471"/>
                  <a:pt x="1747254" y="530942"/>
                  <a:pt x="1757086" y="707922"/>
                </a:cubicBezTo>
                <a:cubicBezTo>
                  <a:pt x="1766918" y="884903"/>
                  <a:pt x="2069259" y="816076"/>
                  <a:pt x="2170040" y="1061883"/>
                </a:cubicBezTo>
                <a:cubicBezTo>
                  <a:pt x="2270821" y="1307690"/>
                  <a:pt x="2315066" y="1848464"/>
                  <a:pt x="2361769" y="2182761"/>
                </a:cubicBezTo>
                <a:cubicBezTo>
                  <a:pt x="2408472" y="2517058"/>
                  <a:pt x="2462550" y="2777613"/>
                  <a:pt x="2450260" y="3067664"/>
                </a:cubicBezTo>
                <a:cubicBezTo>
                  <a:pt x="2437970" y="3357715"/>
                  <a:pt x="2339647" y="3743631"/>
                  <a:pt x="2288028" y="3923070"/>
                </a:cubicBezTo>
                <a:cubicBezTo>
                  <a:pt x="2236409" y="4102509"/>
                  <a:pt x="2206912" y="4117257"/>
                  <a:pt x="2140544" y="4144296"/>
                </a:cubicBezTo>
                <a:cubicBezTo>
                  <a:pt x="2074176" y="4171335"/>
                  <a:pt x="1968479" y="4065639"/>
                  <a:pt x="1889821" y="4085303"/>
                </a:cubicBezTo>
                <a:cubicBezTo>
                  <a:pt x="1811163" y="4104967"/>
                  <a:pt x="1754627" y="4281947"/>
                  <a:pt x="1668595" y="4262283"/>
                </a:cubicBezTo>
                <a:cubicBezTo>
                  <a:pt x="1582563" y="4242619"/>
                  <a:pt x="1449828" y="3991896"/>
                  <a:pt x="1373628" y="3967316"/>
                </a:cubicBezTo>
                <a:cubicBezTo>
                  <a:pt x="1297428" y="3942736"/>
                  <a:pt x="1312175" y="4073013"/>
                  <a:pt x="1211395" y="4114800"/>
                </a:cubicBezTo>
                <a:cubicBezTo>
                  <a:pt x="1110615" y="4156587"/>
                  <a:pt x="906595" y="4218038"/>
                  <a:pt x="768944" y="4218038"/>
                </a:cubicBezTo>
                <a:cubicBezTo>
                  <a:pt x="631293" y="4218038"/>
                  <a:pt x="478892" y="4151671"/>
                  <a:pt x="385486" y="4114800"/>
                </a:cubicBezTo>
                <a:cubicBezTo>
                  <a:pt x="292080" y="4077929"/>
                  <a:pt x="272415" y="4146754"/>
                  <a:pt x="208505" y="3996812"/>
                </a:cubicBezTo>
                <a:cubicBezTo>
                  <a:pt x="144595" y="3846870"/>
                  <a:pt x="-20094" y="3868993"/>
                  <a:pt x="2028" y="3215148"/>
                </a:cubicBezTo>
                <a:cubicBezTo>
                  <a:pt x="24150" y="2561303"/>
                  <a:pt x="182695" y="1317522"/>
                  <a:pt x="341240" y="737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742099" y="834969"/>
            <a:ext cx="296266" cy="280219"/>
          </a:xfrm>
          <a:custGeom>
            <a:avLst/>
            <a:gdLst>
              <a:gd name="connsiteX0" fmla="*/ 516193 w 516193"/>
              <a:gd name="connsiteY0" fmla="*/ 280219 h 280219"/>
              <a:gd name="connsiteX1" fmla="*/ 0 w 516193"/>
              <a:gd name="connsiteY1" fmla="*/ 0 h 28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6193" h="280219">
                <a:moveTo>
                  <a:pt x="516193" y="280219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141101" y="1070943"/>
            <a:ext cx="888799" cy="648929"/>
          </a:xfrm>
          <a:custGeom>
            <a:avLst/>
            <a:gdLst>
              <a:gd name="connsiteX0" fmla="*/ 1548581 w 1548581"/>
              <a:gd name="connsiteY0" fmla="*/ 0 h 648929"/>
              <a:gd name="connsiteX1" fmla="*/ 0 w 1548581"/>
              <a:gd name="connsiteY1" fmla="*/ 648929 h 64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8581" h="648929">
                <a:moveTo>
                  <a:pt x="1548581" y="0"/>
                </a:moveTo>
                <a:lnTo>
                  <a:pt x="0" y="6489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1073383" y="1262672"/>
            <a:ext cx="753363" cy="1533833"/>
          </a:xfrm>
          <a:custGeom>
            <a:avLst/>
            <a:gdLst>
              <a:gd name="connsiteX0" fmla="*/ 0 w 1312607"/>
              <a:gd name="connsiteY0" fmla="*/ 1533833 h 1533833"/>
              <a:gd name="connsiteX1" fmla="*/ 707923 w 1312607"/>
              <a:gd name="connsiteY1" fmla="*/ 1224116 h 1533833"/>
              <a:gd name="connsiteX2" fmla="*/ 1312607 w 1312607"/>
              <a:gd name="connsiteY2" fmla="*/ 0 h 153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607" h="1533833">
                <a:moveTo>
                  <a:pt x="0" y="1533833"/>
                </a:moveTo>
                <a:cubicBezTo>
                  <a:pt x="244577" y="1506794"/>
                  <a:pt x="489155" y="1479755"/>
                  <a:pt x="707923" y="1224116"/>
                </a:cubicBezTo>
                <a:cubicBezTo>
                  <a:pt x="926691" y="968477"/>
                  <a:pt x="1119649" y="484238"/>
                  <a:pt x="131260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1031060" y="1896853"/>
            <a:ext cx="660251" cy="2025840"/>
          </a:xfrm>
          <a:custGeom>
            <a:avLst/>
            <a:gdLst>
              <a:gd name="connsiteX0" fmla="*/ 0 w 1150374"/>
              <a:gd name="connsiteY0" fmla="*/ 2020529 h 2025840"/>
              <a:gd name="connsiteX1" fmla="*/ 870155 w 1150374"/>
              <a:gd name="connsiteY1" fmla="*/ 1710813 h 2025840"/>
              <a:gd name="connsiteX2" fmla="*/ 1150374 w 1150374"/>
              <a:gd name="connsiteY2" fmla="*/ 0 h 20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74" h="2025840">
                <a:moveTo>
                  <a:pt x="0" y="2020529"/>
                </a:moveTo>
                <a:cubicBezTo>
                  <a:pt x="339213" y="2034048"/>
                  <a:pt x="678426" y="2047568"/>
                  <a:pt x="870155" y="1710813"/>
                </a:cubicBezTo>
                <a:cubicBezTo>
                  <a:pt x="1061884" y="1374058"/>
                  <a:pt x="1106129" y="687029"/>
                  <a:pt x="11503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1598198" y="2413047"/>
            <a:ext cx="770292" cy="634180"/>
          </a:xfrm>
          <a:custGeom>
            <a:avLst/>
            <a:gdLst>
              <a:gd name="connsiteX0" fmla="*/ 0 w 1342103"/>
              <a:gd name="connsiteY0" fmla="*/ 634180 h 634180"/>
              <a:gd name="connsiteX1" fmla="*/ 1002891 w 1342103"/>
              <a:gd name="connsiteY1" fmla="*/ 457200 h 634180"/>
              <a:gd name="connsiteX2" fmla="*/ 1342103 w 1342103"/>
              <a:gd name="connsiteY2" fmla="*/ 0 h 6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103" h="634180">
                <a:moveTo>
                  <a:pt x="0" y="634180"/>
                </a:moveTo>
                <a:cubicBezTo>
                  <a:pt x="389603" y="598538"/>
                  <a:pt x="779207" y="562897"/>
                  <a:pt x="1002891" y="457200"/>
                </a:cubicBezTo>
                <a:cubicBezTo>
                  <a:pt x="1226575" y="351503"/>
                  <a:pt x="1284339" y="175751"/>
                  <a:pt x="134210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606663" y="3356943"/>
            <a:ext cx="812616" cy="347406"/>
          </a:xfrm>
          <a:custGeom>
            <a:avLst/>
            <a:gdLst>
              <a:gd name="connsiteX0" fmla="*/ 1415845 w 1415845"/>
              <a:gd name="connsiteY0" fmla="*/ 294968 h 347406"/>
              <a:gd name="connsiteX1" fmla="*/ 575187 w 1415845"/>
              <a:gd name="connsiteY1" fmla="*/ 324465 h 347406"/>
              <a:gd name="connsiteX2" fmla="*/ 0 w 1415845"/>
              <a:gd name="connsiteY2" fmla="*/ 0 h 3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5845" h="347406">
                <a:moveTo>
                  <a:pt x="1415845" y="294968"/>
                </a:moveTo>
                <a:cubicBezTo>
                  <a:pt x="1113503" y="334297"/>
                  <a:pt x="811161" y="373626"/>
                  <a:pt x="575187" y="324465"/>
                </a:cubicBezTo>
                <a:cubicBezTo>
                  <a:pt x="339213" y="275304"/>
                  <a:pt x="169606" y="13765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585501" y="540001"/>
            <a:ext cx="105810" cy="435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031060" y="757539"/>
            <a:ext cx="42324" cy="460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61185" y="1896853"/>
            <a:ext cx="224316" cy="516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767985" y="2201786"/>
            <a:ext cx="0" cy="57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313371" y="3462592"/>
            <a:ext cx="159972" cy="241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1890232" y="3463412"/>
            <a:ext cx="249711" cy="105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e libre 25"/>
          <p:cNvSpPr/>
          <p:nvPr/>
        </p:nvSpPr>
        <p:spPr>
          <a:xfrm>
            <a:off x="691676" y="3076724"/>
            <a:ext cx="330919" cy="1268361"/>
          </a:xfrm>
          <a:custGeom>
            <a:avLst/>
            <a:gdLst>
              <a:gd name="connsiteX0" fmla="*/ 576570 w 576570"/>
              <a:gd name="connsiteY0" fmla="*/ 0 h 1268361"/>
              <a:gd name="connsiteX1" fmla="*/ 60376 w 576570"/>
              <a:gd name="connsiteY1" fmla="*/ 516194 h 1268361"/>
              <a:gd name="connsiteX2" fmla="*/ 30880 w 576570"/>
              <a:gd name="connsiteY2" fmla="*/ 1268361 h 12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570" h="1268361">
                <a:moveTo>
                  <a:pt x="576570" y="0"/>
                </a:moveTo>
                <a:cubicBezTo>
                  <a:pt x="363947" y="152400"/>
                  <a:pt x="151324" y="304801"/>
                  <a:pt x="60376" y="516194"/>
                </a:cubicBezTo>
                <a:cubicBezTo>
                  <a:pt x="-30572" y="727587"/>
                  <a:pt x="154" y="997974"/>
                  <a:pt x="30880" y="12683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222600" y="392518"/>
            <a:ext cx="145891" cy="486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230714" y="1597521"/>
            <a:ext cx="276362" cy="243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958114" y="1874732"/>
            <a:ext cx="72945" cy="538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1850642" y="783091"/>
            <a:ext cx="119491" cy="121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616117" y="3076724"/>
            <a:ext cx="241019" cy="634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941414" y="3676624"/>
            <a:ext cx="32072" cy="538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2222600" y="1115188"/>
            <a:ext cx="145891" cy="604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470571" y="2742714"/>
            <a:ext cx="32072" cy="538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2419279" y="3704349"/>
            <a:ext cx="66734" cy="6407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>
            <a:off x="1450065" y="4214939"/>
            <a:ext cx="772535" cy="11543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Double flèche verticale 44"/>
          <p:cNvSpPr/>
          <p:nvPr/>
        </p:nvSpPr>
        <p:spPr>
          <a:xfrm>
            <a:off x="2038365" y="904765"/>
            <a:ext cx="184235" cy="6927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Double flèche verticale 45"/>
          <p:cNvSpPr/>
          <p:nvPr/>
        </p:nvSpPr>
        <p:spPr>
          <a:xfrm rot="5400000">
            <a:off x="865887" y="3069700"/>
            <a:ext cx="176981" cy="397603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Double flèche verticale 46"/>
          <p:cNvSpPr/>
          <p:nvPr/>
        </p:nvSpPr>
        <p:spPr>
          <a:xfrm rot="5400000">
            <a:off x="2332911" y="3713816"/>
            <a:ext cx="176981" cy="397603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Double flèche verticale 47"/>
          <p:cNvSpPr/>
          <p:nvPr/>
        </p:nvSpPr>
        <p:spPr>
          <a:xfrm rot="5400000">
            <a:off x="1010396" y="1662505"/>
            <a:ext cx="176981" cy="397603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4"/>
          <a:stretch/>
        </p:blipFill>
        <p:spPr bwMode="auto">
          <a:xfrm>
            <a:off x="2694573" y="1997478"/>
            <a:ext cx="3270535" cy="480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25155" b="4101"/>
          <a:stretch/>
        </p:blipFill>
        <p:spPr bwMode="auto">
          <a:xfrm>
            <a:off x="5508104" y="1976455"/>
            <a:ext cx="2250405" cy="482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franceschi\Desktop\MALFORMAZIONE BRACCIO\MALFORMAZIONE VENOSA BRACCIO-carbonara alessio-ottobre 2014-dopo 6 mesi\dopo 6 mesi 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8397" b="13941"/>
          <a:stretch/>
        </p:blipFill>
        <p:spPr bwMode="auto">
          <a:xfrm>
            <a:off x="7092280" y="3944493"/>
            <a:ext cx="2051720" cy="28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Double flèche verticale 41"/>
          <p:cNvSpPr/>
          <p:nvPr/>
        </p:nvSpPr>
        <p:spPr>
          <a:xfrm rot="5400000">
            <a:off x="2306047" y="2886641"/>
            <a:ext cx="176981" cy="397603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627784" y="49848"/>
            <a:ext cx="6773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Venous Mapping+ Marking: Disconnection  ( 2 cm vein excision  under local anesthesia) of refluxing veins   </a:t>
            </a:r>
            <a:r>
              <a:rPr lang="en-US" sz="2400" dirty="0" smtClean="0"/>
              <a:t> flux the competent veins  (shunts  </a:t>
            </a:r>
            <a:r>
              <a:rPr lang="en-US" sz="2400" dirty="0"/>
              <a:t>escape points </a:t>
            </a:r>
            <a:r>
              <a:rPr lang="en-US" sz="2400" dirty="0" smtClean="0"/>
              <a:t>). NO  </a:t>
            </a:r>
            <a:r>
              <a:rPr lang="en-US" sz="2400" dirty="0" err="1" smtClean="0"/>
              <a:t>phlebectomy</a:t>
            </a:r>
            <a:r>
              <a:rPr lang="en-US" sz="2400" dirty="0" smtClean="0"/>
              <a:t> no Laser, no </a:t>
            </a:r>
            <a:r>
              <a:rPr lang="en-US" sz="2400" dirty="0" err="1" smtClean="0"/>
              <a:t>Sclerosant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400" dirty="0"/>
              <a:t>1st step: 1,2,3,4,5 .  2nd  step  ( 5 months) 6,7. 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763688" y="1417530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1</a:t>
            </a:r>
            <a:endParaRPr lang="fr-FR" sz="3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539552" y="1569930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2</a:t>
            </a:r>
            <a:endParaRPr lang="fr-FR" sz="3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51520" y="3060249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52" name="ZoneTexte 51"/>
          <p:cNvSpPr txBox="1"/>
          <p:nvPr/>
        </p:nvSpPr>
        <p:spPr>
          <a:xfrm>
            <a:off x="1766343" y="2852936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</a:t>
            </a:r>
            <a:endParaRPr lang="fr-FR" sz="3200" dirty="0"/>
          </a:p>
        </p:txBody>
      </p:sp>
      <p:sp>
        <p:nvSpPr>
          <p:cNvPr id="53" name="ZoneTexte 52"/>
          <p:cNvSpPr txBox="1"/>
          <p:nvPr/>
        </p:nvSpPr>
        <p:spPr>
          <a:xfrm>
            <a:off x="1766343" y="3636313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7</a:t>
            </a:r>
            <a:endParaRPr lang="fr-FR" sz="3200" dirty="0"/>
          </a:p>
        </p:txBody>
      </p:sp>
      <p:sp>
        <p:nvSpPr>
          <p:cNvPr id="54" name="ZoneTexte 53"/>
          <p:cNvSpPr txBox="1"/>
          <p:nvPr/>
        </p:nvSpPr>
        <p:spPr>
          <a:xfrm>
            <a:off x="4718671" y="3780329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1</a:t>
            </a:r>
            <a:endParaRPr lang="fr-FR" sz="3200" dirty="0"/>
          </a:p>
        </p:txBody>
      </p:sp>
      <p:sp>
        <p:nvSpPr>
          <p:cNvPr id="55" name="ZoneTexte 54"/>
          <p:cNvSpPr txBox="1"/>
          <p:nvPr/>
        </p:nvSpPr>
        <p:spPr>
          <a:xfrm>
            <a:off x="3782567" y="3636313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2</a:t>
            </a:r>
            <a:endParaRPr lang="fr-FR" sz="3200" dirty="0"/>
          </a:p>
        </p:txBody>
      </p:sp>
      <p:sp>
        <p:nvSpPr>
          <p:cNvPr id="56" name="ZoneTexte 55"/>
          <p:cNvSpPr txBox="1"/>
          <p:nvPr/>
        </p:nvSpPr>
        <p:spPr>
          <a:xfrm>
            <a:off x="3206503" y="4572417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</a:t>
            </a:r>
            <a:endParaRPr lang="fr-FR" sz="3200" dirty="0"/>
          </a:p>
        </p:txBody>
      </p:sp>
      <p:cxnSp>
        <p:nvCxnSpPr>
          <p:cNvPr id="57" name="Connecteur droit avec flèche 56"/>
          <p:cNvCxnSpPr/>
          <p:nvPr/>
        </p:nvCxnSpPr>
        <p:spPr>
          <a:xfrm flipH="1">
            <a:off x="3417997" y="764704"/>
            <a:ext cx="145891" cy="486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726783" y="3780329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4</a:t>
            </a:r>
            <a:endParaRPr lang="fr-FR" sz="3200" dirty="0"/>
          </a:p>
        </p:txBody>
      </p:sp>
      <p:sp>
        <p:nvSpPr>
          <p:cNvPr id="59" name="ZoneTexte 58"/>
          <p:cNvSpPr txBox="1"/>
          <p:nvPr/>
        </p:nvSpPr>
        <p:spPr>
          <a:xfrm>
            <a:off x="5652120" y="4572417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5</a:t>
            </a:r>
            <a:endParaRPr lang="fr-FR" sz="3200" dirty="0"/>
          </a:p>
        </p:txBody>
      </p:sp>
      <p:sp>
        <p:nvSpPr>
          <p:cNvPr id="60" name="ZoneTexte 59"/>
          <p:cNvSpPr txBox="1"/>
          <p:nvPr/>
        </p:nvSpPr>
        <p:spPr>
          <a:xfrm>
            <a:off x="7743007" y="5157192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</a:t>
            </a:r>
            <a:endParaRPr lang="fr-FR" sz="3200" dirty="0"/>
          </a:p>
        </p:txBody>
      </p:sp>
      <p:sp>
        <p:nvSpPr>
          <p:cNvPr id="61" name="ZoneTexte 60"/>
          <p:cNvSpPr txBox="1"/>
          <p:nvPr/>
        </p:nvSpPr>
        <p:spPr>
          <a:xfrm>
            <a:off x="8244408" y="5940569"/>
            <a:ext cx="57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7</a:t>
            </a:r>
            <a:endParaRPr lang="fr-FR" sz="3200" dirty="0"/>
          </a:p>
        </p:txBody>
      </p:sp>
      <p:cxnSp>
        <p:nvCxnSpPr>
          <p:cNvPr id="62" name="Connecteur droit avec flèche 61"/>
          <p:cNvCxnSpPr/>
          <p:nvPr/>
        </p:nvCxnSpPr>
        <p:spPr>
          <a:xfrm flipV="1">
            <a:off x="6723948" y="752566"/>
            <a:ext cx="224316" cy="516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r="16501"/>
          <a:stretch/>
        </p:blipFill>
        <p:spPr bwMode="auto">
          <a:xfrm>
            <a:off x="107504" y="0"/>
            <a:ext cx="3495367" cy="636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25951"/>
          <a:stretch/>
        </p:blipFill>
        <p:spPr bwMode="auto">
          <a:xfrm>
            <a:off x="5965721" y="0"/>
            <a:ext cx="3141407" cy="63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41307" y="-70941"/>
            <a:ext cx="268687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Hand </a:t>
            </a:r>
            <a:r>
              <a:rPr lang="fr-FR" sz="2800" dirty="0"/>
              <a:t>: </a:t>
            </a:r>
            <a:r>
              <a:rPr lang="fr-FR" sz="2800" dirty="0" err="1" smtClean="0"/>
              <a:t>faded</a:t>
            </a:r>
            <a:r>
              <a:rPr lang="fr-FR" sz="2800" dirty="0" smtClean="0"/>
              <a:t> </a:t>
            </a:r>
            <a:r>
              <a:rPr lang="fr-FR" sz="2800" dirty="0" err="1" smtClean="0"/>
              <a:t>angioma</a:t>
            </a:r>
            <a:r>
              <a:rPr lang="fr-FR" sz="2800" dirty="0" smtClean="0"/>
              <a:t>  </a:t>
            </a:r>
            <a:r>
              <a:rPr lang="fr-FR" sz="2800" dirty="0" err="1" smtClean="0"/>
              <a:t>color</a:t>
            </a:r>
            <a:r>
              <a:rPr lang="fr-FR" sz="2800" dirty="0" smtClean="0"/>
              <a:t>, </a:t>
            </a:r>
            <a:r>
              <a:rPr lang="fr-FR" sz="2800" dirty="0" err="1" smtClean="0"/>
              <a:t>collapsed</a:t>
            </a:r>
            <a:r>
              <a:rPr lang="fr-FR" sz="2800" dirty="0" smtClean="0"/>
              <a:t> </a:t>
            </a:r>
            <a:r>
              <a:rPr lang="fr-FR" sz="2800" dirty="0" err="1" smtClean="0"/>
              <a:t>varicose</a:t>
            </a:r>
            <a:r>
              <a:rPr lang="fr-FR" sz="2800" dirty="0" smtClean="0"/>
              <a:t> </a:t>
            </a:r>
            <a:r>
              <a:rPr lang="fr-FR" sz="2800" dirty="0" err="1" smtClean="0"/>
              <a:t>veins</a:t>
            </a:r>
            <a:r>
              <a:rPr lang="fr-FR" sz="2800" dirty="0" smtClean="0"/>
              <a:t>  </a:t>
            </a:r>
            <a:r>
              <a:rPr lang="fr-FR" sz="3600" dirty="0" err="1" smtClean="0"/>
              <a:t>Forearm</a:t>
            </a:r>
            <a:r>
              <a:rPr lang="fr-FR" sz="2800" dirty="0"/>
              <a:t>: </a:t>
            </a:r>
            <a:r>
              <a:rPr lang="fr-FR" sz="2800" dirty="0" smtClean="0"/>
              <a:t> </a:t>
            </a:r>
            <a:r>
              <a:rPr lang="fr-FR" sz="2800" dirty="0" err="1" smtClean="0"/>
              <a:t>collapsed</a:t>
            </a:r>
            <a:r>
              <a:rPr lang="fr-FR" sz="2800" dirty="0" smtClean="0"/>
              <a:t> </a:t>
            </a:r>
            <a:r>
              <a:rPr lang="fr-FR" sz="2800" dirty="0" err="1" smtClean="0"/>
              <a:t>Varicose</a:t>
            </a:r>
            <a:r>
              <a:rPr lang="fr-FR" sz="2800" dirty="0" smtClean="0"/>
              <a:t> </a:t>
            </a:r>
            <a:r>
              <a:rPr lang="fr-FR" sz="2800" dirty="0" err="1" smtClean="0"/>
              <a:t>veins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err="1" smtClean="0"/>
              <a:t>Heaviness</a:t>
            </a:r>
            <a:r>
              <a:rPr lang="fr-FR" sz="2800" dirty="0"/>
              <a:t>, </a:t>
            </a:r>
            <a:r>
              <a:rPr lang="fr-FR" sz="2800" dirty="0" err="1" smtClean="0"/>
              <a:t>sweating</a:t>
            </a:r>
            <a:r>
              <a:rPr lang="fr-FR" sz="2800" dirty="0" smtClean="0"/>
              <a:t> </a:t>
            </a:r>
            <a:r>
              <a:rPr lang="fr-FR" sz="2800" dirty="0" err="1" smtClean="0"/>
              <a:t>Dramatically</a:t>
            </a:r>
            <a:r>
              <a:rPr lang="fr-FR" sz="2800" dirty="0" smtClean="0"/>
              <a:t> </a:t>
            </a:r>
            <a:r>
              <a:rPr lang="fr-FR" sz="2800" dirty="0" err="1" smtClean="0"/>
              <a:t>relieved</a:t>
            </a:r>
            <a:endParaRPr lang="fr-FR" sz="2800" dirty="0" smtClean="0"/>
          </a:p>
          <a:p>
            <a:r>
              <a:rPr lang="fr-FR" sz="2800" dirty="0" err="1" smtClean="0"/>
              <a:t>Ulnar</a:t>
            </a:r>
            <a:r>
              <a:rPr lang="fr-FR" sz="2800" dirty="0" smtClean="0"/>
              <a:t> </a:t>
            </a:r>
            <a:r>
              <a:rPr lang="fr-FR" sz="2800" dirty="0" err="1" smtClean="0"/>
              <a:t>neuralgia</a:t>
            </a:r>
            <a:r>
              <a:rPr lang="fr-FR" sz="2800" dirty="0" smtClean="0"/>
              <a:t>: </a:t>
            </a:r>
            <a:r>
              <a:rPr lang="fr-FR" sz="2800" dirty="0" err="1"/>
              <a:t>Cured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1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48680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Shunts: closed shunt ( 1 escape point disconnection) and open deviated shunts ( 2,3,4,5,6 escape points disconnection) overload the hand extra-</a:t>
            </a:r>
            <a:r>
              <a:rPr lang="en-US" sz="2800" dirty="0" err="1"/>
              <a:t>truncular</a:t>
            </a:r>
            <a:r>
              <a:rPr lang="en-US" sz="2800" dirty="0"/>
              <a:t> venous malformation and </a:t>
            </a:r>
            <a:r>
              <a:rPr lang="en-US" sz="2800" dirty="0" err="1"/>
              <a:t>angioma</a:t>
            </a:r>
            <a:r>
              <a:rPr lang="en-US" sz="2800" dirty="0"/>
              <a:t> and harms the ulnar nerve. Their disconnection relieves signs and symptoms. Random disconnections and/or ablation could be inefficient or aggravate the disease ( excess of residual pressure and impaired drainage°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Why </a:t>
            </a:r>
            <a:r>
              <a:rPr lang="en-US" sz="2800" dirty="0"/>
              <a:t>2 steps?</a:t>
            </a:r>
          </a:p>
          <a:p>
            <a:r>
              <a:rPr lang="en-US" sz="2800" dirty="0"/>
              <a:t>Excessive disconnections would hamper the physiological drainage of the hand as well as the </a:t>
            </a:r>
            <a:r>
              <a:rPr lang="en-US" sz="2800" dirty="0" err="1"/>
              <a:t>angioma</a:t>
            </a:r>
            <a:r>
              <a:rPr lang="en-US" sz="2800" dirty="0"/>
              <a:t> would . Thus, progressive disconnection.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707294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212</Words>
  <Application>Microsoft Office PowerPoint</Application>
  <PresentationFormat>Affichage à l'écran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franceschi</dc:creator>
  <cp:lastModifiedBy>franceschi</cp:lastModifiedBy>
  <cp:revision>20</cp:revision>
  <dcterms:created xsi:type="dcterms:W3CDTF">2015-04-01T14:24:43Z</dcterms:created>
  <dcterms:modified xsi:type="dcterms:W3CDTF">2015-04-02T07:30:48Z</dcterms:modified>
</cp:coreProperties>
</file>