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2" r:id="rId2"/>
    <p:sldId id="261" r:id="rId3"/>
    <p:sldId id="353" r:id="rId4"/>
    <p:sldId id="355" r:id="rId5"/>
    <p:sldId id="354" r:id="rId6"/>
    <p:sldId id="417" r:id="rId7"/>
    <p:sldId id="356" r:id="rId8"/>
    <p:sldId id="415" r:id="rId9"/>
    <p:sldId id="357" r:id="rId10"/>
    <p:sldId id="416" r:id="rId11"/>
    <p:sldId id="358" r:id="rId12"/>
    <p:sldId id="359" r:id="rId13"/>
    <p:sldId id="364" r:id="rId14"/>
    <p:sldId id="390" r:id="rId15"/>
    <p:sldId id="365" r:id="rId16"/>
    <p:sldId id="360" r:id="rId17"/>
    <p:sldId id="363" r:id="rId18"/>
    <p:sldId id="366" r:id="rId19"/>
    <p:sldId id="367" r:id="rId20"/>
    <p:sldId id="421" r:id="rId21"/>
    <p:sldId id="391" r:id="rId22"/>
    <p:sldId id="368" r:id="rId23"/>
    <p:sldId id="393" r:id="rId24"/>
    <p:sldId id="369" r:id="rId25"/>
    <p:sldId id="370" r:id="rId26"/>
    <p:sldId id="371" r:id="rId27"/>
    <p:sldId id="372" r:id="rId28"/>
    <p:sldId id="395" r:id="rId29"/>
    <p:sldId id="376" r:id="rId30"/>
    <p:sldId id="387" r:id="rId31"/>
    <p:sldId id="389" r:id="rId32"/>
    <p:sldId id="396" r:id="rId33"/>
    <p:sldId id="388" r:id="rId34"/>
    <p:sldId id="397" r:id="rId35"/>
    <p:sldId id="418" r:id="rId36"/>
    <p:sldId id="404" r:id="rId37"/>
    <p:sldId id="405" r:id="rId38"/>
    <p:sldId id="399" r:id="rId39"/>
    <p:sldId id="400" r:id="rId40"/>
    <p:sldId id="419" r:id="rId41"/>
    <p:sldId id="401" r:id="rId42"/>
    <p:sldId id="402" r:id="rId43"/>
    <p:sldId id="392" r:id="rId44"/>
    <p:sldId id="403" r:id="rId45"/>
    <p:sldId id="420" r:id="rId46"/>
    <p:sldId id="413" r:id="rId47"/>
    <p:sldId id="414" r:id="rId48"/>
    <p:sldId id="408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74"/>
    <a:srgbClr val="FF0066"/>
    <a:srgbClr val="FFFF00"/>
    <a:srgbClr val="CCFF33"/>
    <a:srgbClr val="008000"/>
    <a:srgbClr val="00CC00"/>
    <a:srgbClr val="BA0000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7" autoAdjust="0"/>
    <p:restoredTop sz="94678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72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7E2590-9D88-48B1-85F9-C3E0BDA25DA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80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124B95-F4BD-4FE0-874B-D7B78F6304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8ADEFF-CAC6-4AB7-A059-4ACE6EF8A339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83C773-C1BD-445D-8CD6-073441F03BD5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FCFD19-94D0-4E71-843D-151871403D5C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76876A-C771-4F19-8086-60B117134989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CDA0C7-C243-4715-85D4-703649F465CB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3BA1EF-5D20-4540-96B4-43AEF0509D5D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EADCD-F2C9-4540-BB28-F25163F76EBE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15036F-226F-4D6D-A036-D36EF4AA4A4B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8FD10B-4F94-4AA7-BAF8-7A34E1806D95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C4FDFE-9DE5-4A2F-B056-2027DC466249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5D4887-6C92-40B5-B87E-5ECC8F8D312D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46E1FE-64CF-4C89-8213-B8513CCED999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515BF0-C6E8-41E1-B297-BA5DC790B38D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845785-A0E3-40FE-825E-825BDB4611EE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125ECA-F18F-4EEA-8C28-80CB27BA0D41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F3FA2A-E444-40D9-AEAB-14F5323E4ED8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173AC0-DA65-4E23-9E66-742282588B1E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A0F8E8-BB23-42D3-959B-C33EDCF60C69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DFDE91-D60D-46F6-AA0A-ACBBBC957CE8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B49E90-E365-4036-A51B-B876FFB625E6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C67E40-9673-44F9-93BA-7D64FF57CC07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6DF6A4-1D94-4D40-B642-7C479A9BF2D2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CFA878-494E-4813-8D1B-4C51CC019858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65FD11-8602-49BB-B25F-DA4461D5EC6A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CF7311-2CCC-456C-AC26-A1F83D8F5DC2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B69F24-278A-4B5A-AB02-033C7A8AA7EC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60E153-13F8-451F-9915-BBCA4B6844FE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7304B9-9151-4E6E-A3EE-BF584F2DC1CA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DA1F38-EF25-44C4-88EA-E2720576CC7B}" type="slidenum">
              <a:rPr lang="fr-FR" altLang="fr-FR"/>
              <a:pPr/>
              <a:t>35</a:t>
            </a:fld>
            <a:endParaRPr lang="fr-FR" altLang="fr-FR"/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08F8EE-6263-4424-9B5B-A2E589F288CB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C9BCF6-DBE1-4500-B5B3-4E96B01298F5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0E617D-C71D-46D2-A486-2F1C1D545E50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2EFA63-3FD4-493C-A413-B26D614137DC}" type="slidenum">
              <a:rPr lang="fr-FR" altLang="fr-FR"/>
              <a:pPr/>
              <a:t>39</a:t>
            </a:fld>
            <a:endParaRPr lang="fr-FR" altLang="fr-FR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0E0783-4F13-43F8-8613-0A2322FBD672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124EA3-F18E-442F-9EF2-DAA1D777A3D2}" type="slidenum">
              <a:rPr lang="fr-FR" altLang="fr-FR"/>
              <a:pPr/>
              <a:t>40</a:t>
            </a:fld>
            <a:endParaRPr lang="fr-FR" altLang="fr-FR"/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46BEA0-F274-4444-B906-1CE532A9B286}" type="slidenum">
              <a:rPr lang="fr-FR" altLang="fr-FR"/>
              <a:pPr/>
              <a:t>41</a:t>
            </a:fld>
            <a:endParaRPr lang="fr-FR" altLang="fr-FR"/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AE2D06-287C-458D-BE09-0C69A60FFF3D}" type="slidenum">
              <a:rPr lang="fr-FR" altLang="fr-FR"/>
              <a:pPr/>
              <a:t>42</a:t>
            </a:fld>
            <a:endParaRPr lang="fr-FR" altLang="fr-FR"/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1376C1-EF99-44DC-A8C9-C6F5358308D7}" type="slidenum">
              <a:rPr lang="fr-FR" altLang="fr-FR"/>
              <a:pPr/>
              <a:t>43</a:t>
            </a:fld>
            <a:endParaRPr lang="fr-FR" altLang="fr-FR"/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AEBECC-3A17-4398-8E44-76A7DF51F3B0}" type="slidenum">
              <a:rPr lang="fr-FR" altLang="fr-FR"/>
              <a:pPr/>
              <a:t>44</a:t>
            </a:fld>
            <a:endParaRPr lang="fr-FR" altLang="fr-FR"/>
          </a:p>
        </p:txBody>
      </p:sp>
      <p:sp>
        <p:nvSpPr>
          <p:cNvPr id="173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28A45B-56AF-438E-A419-8CE525D9470B}" type="slidenum">
              <a:rPr lang="fr-FR" altLang="fr-FR"/>
              <a:pPr/>
              <a:t>45</a:t>
            </a:fld>
            <a:endParaRPr lang="fr-FR" altLang="fr-FR"/>
          </a:p>
        </p:txBody>
      </p:sp>
      <p:sp>
        <p:nvSpPr>
          <p:cNvPr id="174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A1A311-C12C-4840-8440-39D19E8E2698}" type="slidenum">
              <a:rPr lang="fr-FR" altLang="fr-FR"/>
              <a:pPr/>
              <a:t>46</a:t>
            </a:fld>
            <a:endParaRPr lang="fr-FR" altLang="fr-FR"/>
          </a:p>
        </p:txBody>
      </p:sp>
      <p:sp>
        <p:nvSpPr>
          <p:cNvPr id="175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7EE76D-C6BA-4F31-8677-62CCDCF99034}" type="slidenum">
              <a:rPr lang="fr-FR" altLang="fr-FR"/>
              <a:pPr/>
              <a:t>47</a:t>
            </a:fld>
            <a:endParaRPr lang="fr-FR" altLang="fr-FR"/>
          </a:p>
        </p:txBody>
      </p:sp>
      <p:sp>
        <p:nvSpPr>
          <p:cNvPr id="176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FFC30C-5F84-404D-A1DF-A8079631C404}" type="slidenum">
              <a:rPr lang="fr-FR" altLang="fr-FR"/>
              <a:pPr/>
              <a:t>48</a:t>
            </a:fld>
            <a:endParaRPr lang="fr-FR" altLang="fr-FR"/>
          </a:p>
        </p:txBody>
      </p:sp>
      <p:sp>
        <p:nvSpPr>
          <p:cNvPr id="177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536163-1E80-415C-A8B5-D12F256A69C7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FCEA7E-5A11-4CF3-B8B1-F61B573B07DB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0CE44D-6B8E-4622-AC46-2EC0E50CCD29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3B5024-6CFF-4A7B-85CF-0BA2A28E0E16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96F902-988C-4E06-AF98-763499FDD662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mtClean="0"/>
              <a:t>FIG: 9 </a:t>
            </a:r>
            <a:r>
              <a:rPr lang="en-US" altLang="fr-F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ANATOMO-FUNCTIONNAL VENOUS NETWORKS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N1: in C1 compartment :sub-fascial  deep veins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N2: in C2 compartment : Great and small saphenas, part of Anterior saphena and Giacomini’s vein intra-fascial pathway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N3: in C3 compartment : Great and small saphenas tributaries and other epi-fascial veins</a:t>
            </a:r>
          </a:p>
          <a:p>
            <a:pPr eaLnBrk="1" hangingPunct="1"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N4L: Longitudinal linking veins between two different level saphenous zones</a:t>
            </a:r>
            <a:endParaRPr lang="en-US" altLang="fr-FR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N4T: Transversal  linking veins between great and small saphenous networks</a:t>
            </a:r>
          </a:p>
          <a:p>
            <a:pPr eaLnBrk="1" hangingPunct="1">
              <a:defRPr/>
            </a:pPr>
            <a:endParaRPr lang="en-US" altLang="fr-FR" smtClean="0"/>
          </a:p>
          <a:p>
            <a:pPr eaLnBrk="1" hangingPunct="1">
              <a:defRPr/>
            </a:pPr>
            <a:r>
              <a:rPr lang="en-GB" altLang="fr-FR" smtClean="0"/>
              <a:t>Ajouter dessins anatomiqus pratiques et fonctionnel des differents shunts et designer les veines correspondantes sur les schemas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43A1B-3034-43F9-BC58-94BD57B3EE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45FA-5941-4AE1-A6DA-047B7C7BA0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21C6-6DAE-4399-B642-C89E4BF190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B919-6B30-48D0-BC92-D070B4C3A1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93FC-F2A1-4160-B12E-3993B225FB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B9B9-9910-4C85-996D-361475AC87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4C5A2-FE8B-4357-A440-93B2458670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C3CE-D642-4FC9-BA73-A17B15038C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4643C-64B4-4B60-9696-CA50F64450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85B56-667B-4D6C-AC23-58DDA0AC1D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2A1E-7DF8-433B-BA7C-96F2EB28D7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F27B2E-EBD9-49F8-B838-C7B9D376BCA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rolled-trials.com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476375" y="836613"/>
            <a:ext cx="5616575" cy="2287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4800">
                <a:solidFill>
                  <a:schemeClr val="accent2"/>
                </a:solidFill>
              </a:rPr>
              <a:t>Duplex Assessment of Venous Hemodynamics</a:t>
            </a:r>
            <a:endParaRPr lang="fr-FR" altLang="fr-FR" sz="4800">
              <a:solidFill>
                <a:schemeClr val="accent2"/>
              </a:solidFill>
            </a:endParaRP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331913" y="4797425"/>
            <a:ext cx="6192837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>
                <a:solidFill>
                  <a:schemeClr val="accent2"/>
                </a:solidFill>
              </a:rPr>
              <a:t>Claude FRANCESCHI, Roberto DELFRATE</a:t>
            </a:r>
          </a:p>
          <a:p>
            <a:pPr>
              <a:spcBef>
                <a:spcPct val="50000"/>
              </a:spcBef>
            </a:pPr>
            <a:r>
              <a:rPr lang="en-US" altLang="fr-FR">
                <a:solidFill>
                  <a:schemeClr val="accent2"/>
                </a:solidFill>
              </a:rPr>
              <a:t>Paris France, Cremona Italy</a:t>
            </a:r>
            <a:endParaRPr lang="fr-FR" altLang="fr-FR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404813"/>
            <a:ext cx="2390775" cy="6237287"/>
            <a:chOff x="480" y="391"/>
            <a:chExt cx="1506" cy="3929"/>
          </a:xfrm>
        </p:grpSpPr>
        <p:sp>
          <p:nvSpPr>
            <p:cNvPr id="11268" name="Freeform 3"/>
            <p:cNvSpPr>
              <a:spLocks/>
            </p:cNvSpPr>
            <p:nvPr/>
          </p:nvSpPr>
          <p:spPr bwMode="auto">
            <a:xfrm>
              <a:off x="480" y="409"/>
              <a:ext cx="1491" cy="3911"/>
            </a:xfrm>
            <a:custGeom>
              <a:avLst/>
              <a:gdLst>
                <a:gd name="T0" fmla="*/ 1491 w 1491"/>
                <a:gd name="T1" fmla="*/ 0 h 3911"/>
                <a:gd name="T2" fmla="*/ 1413 w 1491"/>
                <a:gd name="T3" fmla="*/ 619 h 3911"/>
                <a:gd name="T4" fmla="*/ 1076 w 1491"/>
                <a:gd name="T5" fmla="*/ 950 h 3911"/>
                <a:gd name="T6" fmla="*/ 941 w 1491"/>
                <a:gd name="T7" fmla="*/ 2198 h 3911"/>
                <a:gd name="T8" fmla="*/ 1076 w 1491"/>
                <a:gd name="T9" fmla="*/ 2774 h 3911"/>
                <a:gd name="T10" fmla="*/ 972 w 1491"/>
                <a:gd name="T11" fmla="*/ 3525 h 3911"/>
                <a:gd name="T12" fmla="*/ 1017 w 1491"/>
                <a:gd name="T13" fmla="*/ 3713 h 3911"/>
                <a:gd name="T14" fmla="*/ 981 w 1491"/>
                <a:gd name="T15" fmla="*/ 3877 h 3911"/>
                <a:gd name="T16" fmla="*/ 808 w 1491"/>
                <a:gd name="T17" fmla="*/ 3880 h 3911"/>
                <a:gd name="T18" fmla="*/ 664 w 1491"/>
                <a:gd name="T19" fmla="*/ 3832 h 3911"/>
                <a:gd name="T20" fmla="*/ 460 w 1491"/>
                <a:gd name="T21" fmla="*/ 3898 h 3911"/>
                <a:gd name="T22" fmla="*/ 280 w 1491"/>
                <a:gd name="T23" fmla="*/ 3898 h 3911"/>
                <a:gd name="T24" fmla="*/ 52 w 1491"/>
                <a:gd name="T25" fmla="*/ 3904 h 3911"/>
                <a:gd name="T26" fmla="*/ 4 w 1491"/>
                <a:gd name="T27" fmla="*/ 3856 h 3911"/>
                <a:gd name="T28" fmla="*/ 40 w 1491"/>
                <a:gd name="T29" fmla="*/ 3802 h 3911"/>
                <a:gd name="T30" fmla="*/ 244 w 1491"/>
                <a:gd name="T31" fmla="*/ 3730 h 3911"/>
                <a:gd name="T32" fmla="*/ 535 w 1491"/>
                <a:gd name="T33" fmla="*/ 3534 h 3911"/>
                <a:gd name="T34" fmla="*/ 446 w 1491"/>
                <a:gd name="T35" fmla="*/ 2492 h 3911"/>
                <a:gd name="T36" fmla="*/ 272 w 1491"/>
                <a:gd name="T37" fmla="*/ 2092 h 3911"/>
                <a:gd name="T38" fmla="*/ 211 w 1491"/>
                <a:gd name="T39" fmla="*/ 1809 h 3911"/>
                <a:gd name="T40" fmla="*/ 131 w 1491"/>
                <a:gd name="T41" fmla="*/ 950 h 3911"/>
                <a:gd name="T42" fmla="*/ 131 w 1491"/>
                <a:gd name="T43" fmla="*/ 710 h 3911"/>
                <a:gd name="T44" fmla="*/ 54 w 1491"/>
                <a:gd name="T45" fmla="*/ 7 h 39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91" h="3911">
                  <a:moveTo>
                    <a:pt x="1491" y="0"/>
                  </a:moveTo>
                  <a:cubicBezTo>
                    <a:pt x="1477" y="101"/>
                    <a:pt x="1482" y="461"/>
                    <a:pt x="1413" y="619"/>
                  </a:cubicBezTo>
                  <a:cubicBezTo>
                    <a:pt x="1344" y="777"/>
                    <a:pt x="1155" y="687"/>
                    <a:pt x="1076" y="950"/>
                  </a:cubicBezTo>
                  <a:cubicBezTo>
                    <a:pt x="997" y="1213"/>
                    <a:pt x="941" y="1894"/>
                    <a:pt x="941" y="2198"/>
                  </a:cubicBezTo>
                  <a:cubicBezTo>
                    <a:pt x="941" y="2502"/>
                    <a:pt x="1071" y="2553"/>
                    <a:pt x="1076" y="2774"/>
                  </a:cubicBezTo>
                  <a:cubicBezTo>
                    <a:pt x="1081" y="2995"/>
                    <a:pt x="982" y="3368"/>
                    <a:pt x="972" y="3525"/>
                  </a:cubicBezTo>
                  <a:cubicBezTo>
                    <a:pt x="962" y="3682"/>
                    <a:pt x="1016" y="3654"/>
                    <a:pt x="1017" y="3713"/>
                  </a:cubicBezTo>
                  <a:cubicBezTo>
                    <a:pt x="1018" y="3772"/>
                    <a:pt x="1016" y="3849"/>
                    <a:pt x="981" y="3877"/>
                  </a:cubicBezTo>
                  <a:cubicBezTo>
                    <a:pt x="946" y="3905"/>
                    <a:pt x="861" y="3887"/>
                    <a:pt x="808" y="3880"/>
                  </a:cubicBezTo>
                  <a:cubicBezTo>
                    <a:pt x="755" y="3873"/>
                    <a:pt x="722" y="3829"/>
                    <a:pt x="664" y="3832"/>
                  </a:cubicBezTo>
                  <a:cubicBezTo>
                    <a:pt x="606" y="3835"/>
                    <a:pt x="524" y="3887"/>
                    <a:pt x="460" y="3898"/>
                  </a:cubicBezTo>
                  <a:cubicBezTo>
                    <a:pt x="396" y="3909"/>
                    <a:pt x="348" y="3897"/>
                    <a:pt x="280" y="3898"/>
                  </a:cubicBezTo>
                  <a:cubicBezTo>
                    <a:pt x="212" y="3899"/>
                    <a:pt x="98" y="3911"/>
                    <a:pt x="52" y="3904"/>
                  </a:cubicBezTo>
                  <a:cubicBezTo>
                    <a:pt x="6" y="3897"/>
                    <a:pt x="6" y="3873"/>
                    <a:pt x="4" y="3856"/>
                  </a:cubicBezTo>
                  <a:cubicBezTo>
                    <a:pt x="2" y="3839"/>
                    <a:pt x="0" y="3823"/>
                    <a:pt x="40" y="3802"/>
                  </a:cubicBezTo>
                  <a:cubicBezTo>
                    <a:pt x="80" y="3781"/>
                    <a:pt x="162" y="3775"/>
                    <a:pt x="244" y="3730"/>
                  </a:cubicBezTo>
                  <a:cubicBezTo>
                    <a:pt x="326" y="3685"/>
                    <a:pt x="501" y="3740"/>
                    <a:pt x="535" y="3534"/>
                  </a:cubicBezTo>
                  <a:cubicBezTo>
                    <a:pt x="569" y="3328"/>
                    <a:pt x="490" y="2732"/>
                    <a:pt x="446" y="2492"/>
                  </a:cubicBezTo>
                  <a:cubicBezTo>
                    <a:pt x="402" y="2252"/>
                    <a:pt x="311" y="2206"/>
                    <a:pt x="272" y="2092"/>
                  </a:cubicBezTo>
                  <a:cubicBezTo>
                    <a:pt x="233" y="1978"/>
                    <a:pt x="235" y="1999"/>
                    <a:pt x="211" y="1809"/>
                  </a:cubicBezTo>
                  <a:cubicBezTo>
                    <a:pt x="187" y="1619"/>
                    <a:pt x="143" y="1133"/>
                    <a:pt x="131" y="950"/>
                  </a:cubicBezTo>
                  <a:cubicBezTo>
                    <a:pt x="118" y="767"/>
                    <a:pt x="144" y="867"/>
                    <a:pt x="131" y="710"/>
                  </a:cubicBezTo>
                  <a:cubicBezTo>
                    <a:pt x="118" y="553"/>
                    <a:pt x="70" y="153"/>
                    <a:pt x="54" y="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69" name="Line 4"/>
            <p:cNvSpPr>
              <a:spLocks noChangeShapeType="1"/>
            </p:cNvSpPr>
            <p:nvPr/>
          </p:nvSpPr>
          <p:spPr bwMode="auto">
            <a:xfrm flipV="1">
              <a:off x="1156" y="391"/>
              <a:ext cx="0" cy="3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70" name="Freeform 5"/>
            <p:cNvSpPr>
              <a:spLocks/>
            </p:cNvSpPr>
            <p:nvPr/>
          </p:nvSpPr>
          <p:spPr bwMode="auto">
            <a:xfrm>
              <a:off x="826" y="1141"/>
              <a:ext cx="309" cy="2863"/>
            </a:xfrm>
            <a:custGeom>
              <a:avLst/>
              <a:gdLst>
                <a:gd name="T0" fmla="*/ 309 w 309"/>
                <a:gd name="T1" fmla="*/ 0 h 2863"/>
                <a:gd name="T2" fmla="*/ 79 w 309"/>
                <a:gd name="T3" fmla="*/ 84 h 2863"/>
                <a:gd name="T4" fmla="*/ 13 w 309"/>
                <a:gd name="T5" fmla="*/ 441 h 2863"/>
                <a:gd name="T6" fmla="*/ 157 w 309"/>
                <a:gd name="T7" fmla="*/ 1637 h 2863"/>
                <a:gd name="T8" fmla="*/ 216 w 309"/>
                <a:gd name="T9" fmla="*/ 1849 h 2863"/>
                <a:gd name="T10" fmla="*/ 262 w 309"/>
                <a:gd name="T11" fmla="*/ 2251 h 2863"/>
                <a:gd name="T12" fmla="*/ 262 w 309"/>
                <a:gd name="T13" fmla="*/ 2863 h 2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863">
                  <a:moveTo>
                    <a:pt x="309" y="0"/>
                  </a:moveTo>
                  <a:cubicBezTo>
                    <a:pt x="271" y="14"/>
                    <a:pt x="128" y="11"/>
                    <a:pt x="79" y="84"/>
                  </a:cubicBezTo>
                  <a:cubicBezTo>
                    <a:pt x="30" y="157"/>
                    <a:pt x="0" y="182"/>
                    <a:pt x="13" y="441"/>
                  </a:cubicBezTo>
                  <a:lnTo>
                    <a:pt x="157" y="1637"/>
                  </a:lnTo>
                  <a:lnTo>
                    <a:pt x="216" y="1849"/>
                  </a:lnTo>
                  <a:lnTo>
                    <a:pt x="262" y="2251"/>
                  </a:lnTo>
                  <a:lnTo>
                    <a:pt x="262" y="286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71" name="Freeform 6"/>
            <p:cNvSpPr>
              <a:spLocks/>
            </p:cNvSpPr>
            <p:nvPr/>
          </p:nvSpPr>
          <p:spPr bwMode="auto">
            <a:xfrm>
              <a:off x="781" y="1975"/>
              <a:ext cx="88" cy="695"/>
            </a:xfrm>
            <a:custGeom>
              <a:avLst/>
              <a:gdLst>
                <a:gd name="T0" fmla="*/ 88 w 88"/>
                <a:gd name="T1" fmla="*/ 0 h 695"/>
                <a:gd name="T2" fmla="*/ 5 w 88"/>
                <a:gd name="T3" fmla="*/ 503 h 695"/>
                <a:gd name="T4" fmla="*/ 60 w 88"/>
                <a:gd name="T5" fmla="*/ 695 h 6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695">
                  <a:moveTo>
                    <a:pt x="88" y="0"/>
                  </a:moveTo>
                  <a:cubicBezTo>
                    <a:pt x="74" y="84"/>
                    <a:pt x="10" y="387"/>
                    <a:pt x="5" y="503"/>
                  </a:cubicBezTo>
                  <a:cubicBezTo>
                    <a:pt x="0" y="619"/>
                    <a:pt x="49" y="655"/>
                    <a:pt x="60" y="695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72" name="Freeform 7"/>
            <p:cNvSpPr>
              <a:spLocks/>
            </p:cNvSpPr>
            <p:nvPr/>
          </p:nvSpPr>
          <p:spPr bwMode="auto">
            <a:xfrm>
              <a:off x="567" y="701"/>
              <a:ext cx="389" cy="483"/>
            </a:xfrm>
            <a:custGeom>
              <a:avLst/>
              <a:gdLst>
                <a:gd name="T0" fmla="*/ 389 w 227"/>
                <a:gd name="T1" fmla="*/ 483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73" name="Freeform 8"/>
            <p:cNvSpPr>
              <a:spLocks/>
            </p:cNvSpPr>
            <p:nvPr/>
          </p:nvSpPr>
          <p:spPr bwMode="auto">
            <a:xfrm>
              <a:off x="1156" y="2550"/>
              <a:ext cx="248" cy="1178"/>
            </a:xfrm>
            <a:custGeom>
              <a:avLst/>
              <a:gdLst>
                <a:gd name="T0" fmla="*/ 0 w 248"/>
                <a:gd name="T1" fmla="*/ 55 h 1178"/>
                <a:gd name="T2" fmla="*/ 207 w 248"/>
                <a:gd name="T3" fmla="*/ 55 h 1178"/>
                <a:gd name="T4" fmla="*/ 244 w 248"/>
                <a:gd name="T5" fmla="*/ 384 h 1178"/>
                <a:gd name="T6" fmla="*/ 205 w 248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178">
                  <a:moveTo>
                    <a:pt x="0" y="55"/>
                  </a:moveTo>
                  <a:cubicBezTo>
                    <a:pt x="80" y="40"/>
                    <a:pt x="166" y="0"/>
                    <a:pt x="207" y="55"/>
                  </a:cubicBezTo>
                  <a:cubicBezTo>
                    <a:pt x="248" y="110"/>
                    <a:pt x="244" y="197"/>
                    <a:pt x="244" y="384"/>
                  </a:cubicBezTo>
                  <a:cubicBezTo>
                    <a:pt x="244" y="571"/>
                    <a:pt x="213" y="1013"/>
                    <a:pt x="205" y="117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74" name="Freeform 9"/>
            <p:cNvSpPr>
              <a:spLocks/>
            </p:cNvSpPr>
            <p:nvPr/>
          </p:nvSpPr>
          <p:spPr bwMode="auto">
            <a:xfrm>
              <a:off x="850" y="1344"/>
              <a:ext cx="542" cy="1615"/>
            </a:xfrm>
            <a:custGeom>
              <a:avLst/>
              <a:gdLst>
                <a:gd name="T0" fmla="*/ 542 w 542"/>
                <a:gd name="T1" fmla="*/ 1615 h 1615"/>
                <a:gd name="T2" fmla="*/ 0 w 542"/>
                <a:gd name="T3" fmla="*/ 0 h 1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2" h="1615">
                  <a:moveTo>
                    <a:pt x="542" y="1615"/>
                  </a:moveTo>
                  <a:cubicBezTo>
                    <a:pt x="452" y="1346"/>
                    <a:pt x="113" y="33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75" name="Freeform 10"/>
            <p:cNvSpPr>
              <a:spLocks/>
            </p:cNvSpPr>
            <p:nvPr/>
          </p:nvSpPr>
          <p:spPr bwMode="auto">
            <a:xfrm>
              <a:off x="704" y="1271"/>
              <a:ext cx="175" cy="338"/>
            </a:xfrm>
            <a:custGeom>
              <a:avLst/>
              <a:gdLst>
                <a:gd name="T0" fmla="*/ 175 w 175"/>
                <a:gd name="T1" fmla="*/ 0 h 338"/>
                <a:gd name="T2" fmla="*/ 37 w 175"/>
                <a:gd name="T3" fmla="*/ 100 h 338"/>
                <a:gd name="T4" fmla="*/ 0 w 175"/>
                <a:gd name="T5" fmla="*/ 338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" h="338">
                  <a:moveTo>
                    <a:pt x="175" y="0"/>
                  </a:moveTo>
                  <a:cubicBezTo>
                    <a:pt x="152" y="17"/>
                    <a:pt x="66" y="44"/>
                    <a:pt x="37" y="100"/>
                  </a:cubicBezTo>
                  <a:cubicBezTo>
                    <a:pt x="8" y="156"/>
                    <a:pt x="8" y="289"/>
                    <a:pt x="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76" name="Freeform 11"/>
            <p:cNvSpPr>
              <a:spLocks/>
            </p:cNvSpPr>
            <p:nvPr/>
          </p:nvSpPr>
          <p:spPr bwMode="auto">
            <a:xfrm>
              <a:off x="686" y="1609"/>
              <a:ext cx="18" cy="731"/>
            </a:xfrm>
            <a:custGeom>
              <a:avLst/>
              <a:gdLst>
                <a:gd name="T0" fmla="*/ 18 w 18"/>
                <a:gd name="T1" fmla="*/ 0 h 731"/>
                <a:gd name="T2" fmla="*/ 9 w 18"/>
                <a:gd name="T3" fmla="*/ 393 h 731"/>
                <a:gd name="T4" fmla="*/ 0 w 18"/>
                <a:gd name="T5" fmla="*/ 731 h 7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31">
                  <a:moveTo>
                    <a:pt x="18" y="0"/>
                  </a:moveTo>
                  <a:cubicBezTo>
                    <a:pt x="17" y="65"/>
                    <a:pt x="12" y="271"/>
                    <a:pt x="9" y="393"/>
                  </a:cubicBezTo>
                  <a:cubicBezTo>
                    <a:pt x="6" y="515"/>
                    <a:pt x="2" y="661"/>
                    <a:pt x="0" y="731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77" name="Freeform 12"/>
            <p:cNvSpPr>
              <a:spLocks/>
            </p:cNvSpPr>
            <p:nvPr/>
          </p:nvSpPr>
          <p:spPr bwMode="auto">
            <a:xfrm>
              <a:off x="859" y="1783"/>
              <a:ext cx="214" cy="1051"/>
            </a:xfrm>
            <a:custGeom>
              <a:avLst/>
              <a:gdLst>
                <a:gd name="T0" fmla="*/ 0 w 214"/>
                <a:gd name="T1" fmla="*/ 0 h 1051"/>
                <a:gd name="T2" fmla="*/ 74 w 214"/>
                <a:gd name="T3" fmla="*/ 146 h 1051"/>
                <a:gd name="T4" fmla="*/ 202 w 214"/>
                <a:gd name="T5" fmla="*/ 695 h 1051"/>
                <a:gd name="T6" fmla="*/ 147 w 214"/>
                <a:gd name="T7" fmla="*/ 1051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" h="1051">
                  <a:moveTo>
                    <a:pt x="0" y="0"/>
                  </a:moveTo>
                  <a:cubicBezTo>
                    <a:pt x="12" y="24"/>
                    <a:pt x="40" y="30"/>
                    <a:pt x="74" y="146"/>
                  </a:cubicBezTo>
                  <a:cubicBezTo>
                    <a:pt x="108" y="262"/>
                    <a:pt x="190" y="544"/>
                    <a:pt x="202" y="695"/>
                  </a:cubicBezTo>
                  <a:cubicBezTo>
                    <a:pt x="214" y="846"/>
                    <a:pt x="158" y="977"/>
                    <a:pt x="147" y="1051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78" name="Freeform 13"/>
            <p:cNvSpPr>
              <a:spLocks/>
            </p:cNvSpPr>
            <p:nvPr/>
          </p:nvSpPr>
          <p:spPr bwMode="auto">
            <a:xfrm>
              <a:off x="1044" y="2780"/>
              <a:ext cx="337" cy="377"/>
            </a:xfrm>
            <a:custGeom>
              <a:avLst/>
              <a:gdLst>
                <a:gd name="T0" fmla="*/ 0 w 337"/>
                <a:gd name="T1" fmla="*/ 0 h 377"/>
                <a:gd name="T2" fmla="*/ 249 w 337"/>
                <a:gd name="T3" fmla="*/ 287 h 377"/>
                <a:gd name="T4" fmla="*/ 337 w 337"/>
                <a:gd name="T5" fmla="*/ 377 h 3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7" h="377">
                  <a:moveTo>
                    <a:pt x="0" y="0"/>
                  </a:moveTo>
                  <a:cubicBezTo>
                    <a:pt x="42" y="48"/>
                    <a:pt x="193" y="224"/>
                    <a:pt x="249" y="287"/>
                  </a:cubicBezTo>
                  <a:cubicBezTo>
                    <a:pt x="305" y="350"/>
                    <a:pt x="319" y="358"/>
                    <a:pt x="337" y="377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79" name="Freeform 14"/>
            <p:cNvSpPr>
              <a:spLocks/>
            </p:cNvSpPr>
            <p:nvPr/>
          </p:nvSpPr>
          <p:spPr bwMode="auto">
            <a:xfrm>
              <a:off x="996" y="2971"/>
              <a:ext cx="39" cy="768"/>
            </a:xfrm>
            <a:custGeom>
              <a:avLst/>
              <a:gdLst>
                <a:gd name="T0" fmla="*/ 36 w 39"/>
                <a:gd name="T1" fmla="*/ 0 h 768"/>
                <a:gd name="T2" fmla="*/ 0 w 39"/>
                <a:gd name="T3" fmla="*/ 138 h 768"/>
                <a:gd name="T4" fmla="*/ 37 w 39"/>
                <a:gd name="T5" fmla="*/ 576 h 768"/>
                <a:gd name="T6" fmla="*/ 10 w 39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768">
                  <a:moveTo>
                    <a:pt x="36" y="0"/>
                  </a:moveTo>
                  <a:cubicBezTo>
                    <a:pt x="30" y="23"/>
                    <a:pt x="0" y="42"/>
                    <a:pt x="0" y="138"/>
                  </a:cubicBezTo>
                  <a:cubicBezTo>
                    <a:pt x="0" y="234"/>
                    <a:pt x="35" y="471"/>
                    <a:pt x="37" y="576"/>
                  </a:cubicBezTo>
                  <a:cubicBezTo>
                    <a:pt x="39" y="681"/>
                    <a:pt x="16" y="728"/>
                    <a:pt x="10" y="76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80" name="Line 15"/>
            <p:cNvSpPr>
              <a:spLocks noChangeShapeType="1"/>
            </p:cNvSpPr>
            <p:nvPr/>
          </p:nvSpPr>
          <p:spPr bwMode="auto">
            <a:xfrm flipH="1" flipV="1">
              <a:off x="1156" y="1382"/>
              <a:ext cx="182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81" name="Freeform 16"/>
            <p:cNvSpPr>
              <a:spLocks/>
            </p:cNvSpPr>
            <p:nvPr/>
          </p:nvSpPr>
          <p:spPr bwMode="auto">
            <a:xfrm>
              <a:off x="1304" y="681"/>
              <a:ext cx="682" cy="209"/>
            </a:xfrm>
            <a:custGeom>
              <a:avLst/>
              <a:gdLst>
                <a:gd name="T0" fmla="*/ 623 w 682"/>
                <a:gd name="T1" fmla="*/ 209 h 209"/>
                <a:gd name="T2" fmla="*/ 578 w 682"/>
                <a:gd name="T3" fmla="*/ 28 h 209"/>
                <a:gd name="T4" fmla="*/ 0 w 682"/>
                <a:gd name="T5" fmla="*/ 3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2" h="209">
                  <a:moveTo>
                    <a:pt x="623" y="209"/>
                  </a:moveTo>
                  <a:cubicBezTo>
                    <a:pt x="627" y="133"/>
                    <a:pt x="682" y="56"/>
                    <a:pt x="578" y="28"/>
                  </a:cubicBezTo>
                  <a:cubicBezTo>
                    <a:pt x="474" y="0"/>
                    <a:pt x="120" y="37"/>
                    <a:pt x="0" y="39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82" name="Line 17"/>
            <p:cNvSpPr>
              <a:spLocks noChangeShapeType="1"/>
            </p:cNvSpPr>
            <p:nvPr/>
          </p:nvSpPr>
          <p:spPr bwMode="auto">
            <a:xfrm flipH="1" flipV="1">
              <a:off x="1156" y="572"/>
              <a:ext cx="318" cy="4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83" name="Line 18"/>
            <p:cNvSpPr>
              <a:spLocks noChangeShapeType="1"/>
            </p:cNvSpPr>
            <p:nvPr/>
          </p:nvSpPr>
          <p:spPr bwMode="auto">
            <a:xfrm flipV="1">
              <a:off x="1202" y="754"/>
              <a:ext cx="90" cy="27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84" name="Freeform 19"/>
            <p:cNvSpPr>
              <a:spLocks/>
            </p:cNvSpPr>
            <p:nvPr/>
          </p:nvSpPr>
          <p:spPr bwMode="auto">
            <a:xfrm>
              <a:off x="884" y="709"/>
              <a:ext cx="363" cy="272"/>
            </a:xfrm>
            <a:custGeom>
              <a:avLst/>
              <a:gdLst>
                <a:gd name="T0" fmla="*/ 0 w 363"/>
                <a:gd name="T1" fmla="*/ 272 h 272"/>
                <a:gd name="T2" fmla="*/ 363 w 363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cubicBezTo>
                    <a:pt x="0" y="272"/>
                    <a:pt x="181" y="136"/>
                    <a:pt x="363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85" name="Freeform 20"/>
            <p:cNvSpPr>
              <a:spLocks/>
            </p:cNvSpPr>
            <p:nvPr/>
          </p:nvSpPr>
          <p:spPr bwMode="auto">
            <a:xfrm>
              <a:off x="1020" y="799"/>
              <a:ext cx="272" cy="227"/>
            </a:xfrm>
            <a:custGeom>
              <a:avLst/>
              <a:gdLst>
                <a:gd name="T0" fmla="*/ 0 w 227"/>
                <a:gd name="T1" fmla="*/ 227 h 317"/>
                <a:gd name="T2" fmla="*/ 272 w 227"/>
                <a:gd name="T3" fmla="*/ 0 h 3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317">
                  <a:moveTo>
                    <a:pt x="0" y="317"/>
                  </a:moveTo>
                  <a:cubicBezTo>
                    <a:pt x="0" y="317"/>
                    <a:pt x="113" y="158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267" name="Text Box 21"/>
          <p:cNvSpPr txBox="1">
            <a:spLocks noChangeArrowheads="1"/>
          </p:cNvSpPr>
          <p:nvPr/>
        </p:nvSpPr>
        <p:spPr bwMode="auto">
          <a:xfrm>
            <a:off x="1547813" y="1844675"/>
            <a:ext cx="7596187" cy="3505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rgbClr val="FF0000"/>
                </a:solidFill>
              </a:rPr>
              <a:t>Valve Incompetence  is responsible for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chemeClr val="accent2"/>
                </a:solidFill>
              </a:rPr>
              <a:t>	-Various grades of Deep Reflux</a:t>
            </a:r>
          </a:p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chemeClr val="accent2"/>
                </a:solidFill>
              </a:rPr>
              <a:t>	-Various features of Superficial Reflux                                       </a:t>
            </a:r>
            <a:r>
              <a:rPr lang="en-US" altLang="fr-FR" sz="3200">
                <a:solidFill>
                  <a:schemeClr val="bg1"/>
                </a:solidFill>
              </a:rPr>
              <a:t>- 		</a:t>
            </a:r>
            <a:r>
              <a:rPr lang="en-US" altLang="fr-FR" sz="3200">
                <a:solidFill>
                  <a:schemeClr val="accent2"/>
                </a:solidFill>
              </a:rPr>
              <a:t>-Closed Circuits ( Closed Shunts)    </a:t>
            </a:r>
            <a:r>
              <a:rPr lang="en-US" altLang="fr-FR" sz="3200">
                <a:solidFill>
                  <a:schemeClr val="bg1"/>
                </a:solidFill>
              </a:rPr>
              <a:t>- </a:t>
            </a:r>
            <a:r>
              <a:rPr lang="en-US" altLang="fr-FR" sz="3200">
                <a:solidFill>
                  <a:schemeClr val="accent2"/>
                </a:solidFill>
              </a:rPr>
              <a:t>                -Deviated Flows ( Open deviated Shunts)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51050" y="1557338"/>
            <a:ext cx="6553200" cy="3017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rgbClr val="FF0000"/>
                </a:solidFill>
              </a:rPr>
              <a:t>DUPLEX</a:t>
            </a:r>
            <a:r>
              <a:rPr lang="en-US" altLang="fr-FR" sz="3200">
                <a:solidFill>
                  <a:schemeClr val="accent2"/>
                </a:solidFill>
              </a:rPr>
              <a:t> is able to assess all these configurations </a:t>
            </a:r>
          </a:p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rgbClr val="FF0000"/>
                </a:solidFill>
              </a:rPr>
              <a:t>IF </a:t>
            </a:r>
            <a:r>
              <a:rPr lang="en-US" altLang="fr-FR" sz="3200">
                <a:solidFill>
                  <a:schemeClr val="accent2"/>
                </a:solidFill>
              </a:rPr>
              <a:t>performed according to the appropriate technique</a:t>
            </a:r>
          </a:p>
          <a:p>
            <a:pPr>
              <a:spcBef>
                <a:spcPct val="50000"/>
              </a:spcBef>
            </a:pPr>
            <a:endParaRPr lang="en-US" altLang="fr-FR" sz="3200">
              <a:solidFill>
                <a:schemeClr val="accent2"/>
              </a:solidFill>
            </a:endParaRP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0" y="404813"/>
            <a:ext cx="2390775" cy="6237287"/>
            <a:chOff x="480" y="391"/>
            <a:chExt cx="1506" cy="3929"/>
          </a:xfrm>
        </p:grpSpPr>
        <p:sp>
          <p:nvSpPr>
            <p:cNvPr id="12292" name="Freeform 5"/>
            <p:cNvSpPr>
              <a:spLocks/>
            </p:cNvSpPr>
            <p:nvPr/>
          </p:nvSpPr>
          <p:spPr bwMode="auto">
            <a:xfrm>
              <a:off x="480" y="409"/>
              <a:ext cx="1491" cy="3911"/>
            </a:xfrm>
            <a:custGeom>
              <a:avLst/>
              <a:gdLst>
                <a:gd name="T0" fmla="*/ 1491 w 1491"/>
                <a:gd name="T1" fmla="*/ 0 h 3911"/>
                <a:gd name="T2" fmla="*/ 1413 w 1491"/>
                <a:gd name="T3" fmla="*/ 619 h 3911"/>
                <a:gd name="T4" fmla="*/ 1076 w 1491"/>
                <a:gd name="T5" fmla="*/ 950 h 3911"/>
                <a:gd name="T6" fmla="*/ 941 w 1491"/>
                <a:gd name="T7" fmla="*/ 2198 h 3911"/>
                <a:gd name="T8" fmla="*/ 1076 w 1491"/>
                <a:gd name="T9" fmla="*/ 2774 h 3911"/>
                <a:gd name="T10" fmla="*/ 972 w 1491"/>
                <a:gd name="T11" fmla="*/ 3525 h 3911"/>
                <a:gd name="T12" fmla="*/ 1017 w 1491"/>
                <a:gd name="T13" fmla="*/ 3713 h 3911"/>
                <a:gd name="T14" fmla="*/ 981 w 1491"/>
                <a:gd name="T15" fmla="*/ 3877 h 3911"/>
                <a:gd name="T16" fmla="*/ 808 w 1491"/>
                <a:gd name="T17" fmla="*/ 3880 h 3911"/>
                <a:gd name="T18" fmla="*/ 664 w 1491"/>
                <a:gd name="T19" fmla="*/ 3832 h 3911"/>
                <a:gd name="T20" fmla="*/ 460 w 1491"/>
                <a:gd name="T21" fmla="*/ 3898 h 3911"/>
                <a:gd name="T22" fmla="*/ 280 w 1491"/>
                <a:gd name="T23" fmla="*/ 3898 h 3911"/>
                <a:gd name="T24" fmla="*/ 52 w 1491"/>
                <a:gd name="T25" fmla="*/ 3904 h 3911"/>
                <a:gd name="T26" fmla="*/ 4 w 1491"/>
                <a:gd name="T27" fmla="*/ 3856 h 3911"/>
                <a:gd name="T28" fmla="*/ 40 w 1491"/>
                <a:gd name="T29" fmla="*/ 3802 h 3911"/>
                <a:gd name="T30" fmla="*/ 244 w 1491"/>
                <a:gd name="T31" fmla="*/ 3730 h 3911"/>
                <a:gd name="T32" fmla="*/ 535 w 1491"/>
                <a:gd name="T33" fmla="*/ 3534 h 3911"/>
                <a:gd name="T34" fmla="*/ 446 w 1491"/>
                <a:gd name="T35" fmla="*/ 2492 h 3911"/>
                <a:gd name="T36" fmla="*/ 272 w 1491"/>
                <a:gd name="T37" fmla="*/ 2092 h 3911"/>
                <a:gd name="T38" fmla="*/ 211 w 1491"/>
                <a:gd name="T39" fmla="*/ 1809 h 3911"/>
                <a:gd name="T40" fmla="*/ 131 w 1491"/>
                <a:gd name="T41" fmla="*/ 950 h 3911"/>
                <a:gd name="T42" fmla="*/ 131 w 1491"/>
                <a:gd name="T43" fmla="*/ 710 h 3911"/>
                <a:gd name="T44" fmla="*/ 54 w 1491"/>
                <a:gd name="T45" fmla="*/ 7 h 39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91" h="3911">
                  <a:moveTo>
                    <a:pt x="1491" y="0"/>
                  </a:moveTo>
                  <a:cubicBezTo>
                    <a:pt x="1477" y="101"/>
                    <a:pt x="1482" y="461"/>
                    <a:pt x="1413" y="619"/>
                  </a:cubicBezTo>
                  <a:cubicBezTo>
                    <a:pt x="1344" y="777"/>
                    <a:pt x="1155" y="687"/>
                    <a:pt x="1076" y="950"/>
                  </a:cubicBezTo>
                  <a:cubicBezTo>
                    <a:pt x="997" y="1213"/>
                    <a:pt x="941" y="1894"/>
                    <a:pt x="941" y="2198"/>
                  </a:cubicBezTo>
                  <a:cubicBezTo>
                    <a:pt x="941" y="2502"/>
                    <a:pt x="1071" y="2553"/>
                    <a:pt x="1076" y="2774"/>
                  </a:cubicBezTo>
                  <a:cubicBezTo>
                    <a:pt x="1081" y="2995"/>
                    <a:pt x="982" y="3368"/>
                    <a:pt x="972" y="3525"/>
                  </a:cubicBezTo>
                  <a:cubicBezTo>
                    <a:pt x="962" y="3682"/>
                    <a:pt x="1016" y="3654"/>
                    <a:pt x="1017" y="3713"/>
                  </a:cubicBezTo>
                  <a:cubicBezTo>
                    <a:pt x="1018" y="3772"/>
                    <a:pt x="1016" y="3849"/>
                    <a:pt x="981" y="3877"/>
                  </a:cubicBezTo>
                  <a:cubicBezTo>
                    <a:pt x="946" y="3905"/>
                    <a:pt x="861" y="3887"/>
                    <a:pt x="808" y="3880"/>
                  </a:cubicBezTo>
                  <a:cubicBezTo>
                    <a:pt x="755" y="3873"/>
                    <a:pt x="722" y="3829"/>
                    <a:pt x="664" y="3832"/>
                  </a:cubicBezTo>
                  <a:cubicBezTo>
                    <a:pt x="606" y="3835"/>
                    <a:pt x="524" y="3887"/>
                    <a:pt x="460" y="3898"/>
                  </a:cubicBezTo>
                  <a:cubicBezTo>
                    <a:pt x="396" y="3909"/>
                    <a:pt x="348" y="3897"/>
                    <a:pt x="280" y="3898"/>
                  </a:cubicBezTo>
                  <a:cubicBezTo>
                    <a:pt x="212" y="3899"/>
                    <a:pt x="98" y="3911"/>
                    <a:pt x="52" y="3904"/>
                  </a:cubicBezTo>
                  <a:cubicBezTo>
                    <a:pt x="6" y="3897"/>
                    <a:pt x="6" y="3873"/>
                    <a:pt x="4" y="3856"/>
                  </a:cubicBezTo>
                  <a:cubicBezTo>
                    <a:pt x="2" y="3839"/>
                    <a:pt x="0" y="3823"/>
                    <a:pt x="40" y="3802"/>
                  </a:cubicBezTo>
                  <a:cubicBezTo>
                    <a:pt x="80" y="3781"/>
                    <a:pt x="162" y="3775"/>
                    <a:pt x="244" y="3730"/>
                  </a:cubicBezTo>
                  <a:cubicBezTo>
                    <a:pt x="326" y="3685"/>
                    <a:pt x="501" y="3740"/>
                    <a:pt x="535" y="3534"/>
                  </a:cubicBezTo>
                  <a:cubicBezTo>
                    <a:pt x="569" y="3328"/>
                    <a:pt x="490" y="2732"/>
                    <a:pt x="446" y="2492"/>
                  </a:cubicBezTo>
                  <a:cubicBezTo>
                    <a:pt x="402" y="2252"/>
                    <a:pt x="311" y="2206"/>
                    <a:pt x="272" y="2092"/>
                  </a:cubicBezTo>
                  <a:cubicBezTo>
                    <a:pt x="233" y="1978"/>
                    <a:pt x="235" y="1999"/>
                    <a:pt x="211" y="1809"/>
                  </a:cubicBezTo>
                  <a:cubicBezTo>
                    <a:pt x="187" y="1619"/>
                    <a:pt x="143" y="1133"/>
                    <a:pt x="131" y="950"/>
                  </a:cubicBezTo>
                  <a:cubicBezTo>
                    <a:pt x="118" y="767"/>
                    <a:pt x="144" y="867"/>
                    <a:pt x="131" y="710"/>
                  </a:cubicBezTo>
                  <a:cubicBezTo>
                    <a:pt x="118" y="553"/>
                    <a:pt x="70" y="153"/>
                    <a:pt x="54" y="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3" name="Line 6"/>
            <p:cNvSpPr>
              <a:spLocks noChangeShapeType="1"/>
            </p:cNvSpPr>
            <p:nvPr/>
          </p:nvSpPr>
          <p:spPr bwMode="auto">
            <a:xfrm flipV="1">
              <a:off x="1156" y="391"/>
              <a:ext cx="0" cy="3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294" name="Freeform 7"/>
            <p:cNvSpPr>
              <a:spLocks/>
            </p:cNvSpPr>
            <p:nvPr/>
          </p:nvSpPr>
          <p:spPr bwMode="auto">
            <a:xfrm>
              <a:off x="826" y="1141"/>
              <a:ext cx="309" cy="2863"/>
            </a:xfrm>
            <a:custGeom>
              <a:avLst/>
              <a:gdLst>
                <a:gd name="T0" fmla="*/ 309 w 309"/>
                <a:gd name="T1" fmla="*/ 0 h 2863"/>
                <a:gd name="T2" fmla="*/ 79 w 309"/>
                <a:gd name="T3" fmla="*/ 84 h 2863"/>
                <a:gd name="T4" fmla="*/ 13 w 309"/>
                <a:gd name="T5" fmla="*/ 441 h 2863"/>
                <a:gd name="T6" fmla="*/ 157 w 309"/>
                <a:gd name="T7" fmla="*/ 1637 h 2863"/>
                <a:gd name="T8" fmla="*/ 216 w 309"/>
                <a:gd name="T9" fmla="*/ 1849 h 2863"/>
                <a:gd name="T10" fmla="*/ 262 w 309"/>
                <a:gd name="T11" fmla="*/ 2251 h 2863"/>
                <a:gd name="T12" fmla="*/ 262 w 309"/>
                <a:gd name="T13" fmla="*/ 2863 h 2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863">
                  <a:moveTo>
                    <a:pt x="309" y="0"/>
                  </a:moveTo>
                  <a:cubicBezTo>
                    <a:pt x="271" y="14"/>
                    <a:pt x="128" y="11"/>
                    <a:pt x="79" y="84"/>
                  </a:cubicBezTo>
                  <a:cubicBezTo>
                    <a:pt x="30" y="157"/>
                    <a:pt x="0" y="182"/>
                    <a:pt x="13" y="441"/>
                  </a:cubicBezTo>
                  <a:lnTo>
                    <a:pt x="157" y="1637"/>
                  </a:lnTo>
                  <a:lnTo>
                    <a:pt x="216" y="1849"/>
                  </a:lnTo>
                  <a:lnTo>
                    <a:pt x="262" y="2251"/>
                  </a:lnTo>
                  <a:lnTo>
                    <a:pt x="262" y="286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295" name="Freeform 8"/>
            <p:cNvSpPr>
              <a:spLocks/>
            </p:cNvSpPr>
            <p:nvPr/>
          </p:nvSpPr>
          <p:spPr bwMode="auto">
            <a:xfrm>
              <a:off x="781" y="1975"/>
              <a:ext cx="88" cy="695"/>
            </a:xfrm>
            <a:custGeom>
              <a:avLst/>
              <a:gdLst>
                <a:gd name="T0" fmla="*/ 88 w 88"/>
                <a:gd name="T1" fmla="*/ 0 h 695"/>
                <a:gd name="T2" fmla="*/ 5 w 88"/>
                <a:gd name="T3" fmla="*/ 503 h 695"/>
                <a:gd name="T4" fmla="*/ 60 w 88"/>
                <a:gd name="T5" fmla="*/ 695 h 6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695">
                  <a:moveTo>
                    <a:pt x="88" y="0"/>
                  </a:moveTo>
                  <a:cubicBezTo>
                    <a:pt x="74" y="84"/>
                    <a:pt x="10" y="387"/>
                    <a:pt x="5" y="503"/>
                  </a:cubicBezTo>
                  <a:cubicBezTo>
                    <a:pt x="0" y="619"/>
                    <a:pt x="49" y="655"/>
                    <a:pt x="60" y="695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296" name="Freeform 9"/>
            <p:cNvSpPr>
              <a:spLocks/>
            </p:cNvSpPr>
            <p:nvPr/>
          </p:nvSpPr>
          <p:spPr bwMode="auto">
            <a:xfrm>
              <a:off x="567" y="701"/>
              <a:ext cx="389" cy="483"/>
            </a:xfrm>
            <a:custGeom>
              <a:avLst/>
              <a:gdLst>
                <a:gd name="T0" fmla="*/ 389 w 227"/>
                <a:gd name="T1" fmla="*/ 483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297" name="Freeform 10"/>
            <p:cNvSpPr>
              <a:spLocks/>
            </p:cNvSpPr>
            <p:nvPr/>
          </p:nvSpPr>
          <p:spPr bwMode="auto">
            <a:xfrm>
              <a:off x="1156" y="2550"/>
              <a:ext cx="248" cy="1178"/>
            </a:xfrm>
            <a:custGeom>
              <a:avLst/>
              <a:gdLst>
                <a:gd name="T0" fmla="*/ 0 w 248"/>
                <a:gd name="T1" fmla="*/ 55 h 1178"/>
                <a:gd name="T2" fmla="*/ 207 w 248"/>
                <a:gd name="T3" fmla="*/ 55 h 1178"/>
                <a:gd name="T4" fmla="*/ 244 w 248"/>
                <a:gd name="T5" fmla="*/ 384 h 1178"/>
                <a:gd name="T6" fmla="*/ 205 w 248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178">
                  <a:moveTo>
                    <a:pt x="0" y="55"/>
                  </a:moveTo>
                  <a:cubicBezTo>
                    <a:pt x="80" y="40"/>
                    <a:pt x="166" y="0"/>
                    <a:pt x="207" y="55"/>
                  </a:cubicBezTo>
                  <a:cubicBezTo>
                    <a:pt x="248" y="110"/>
                    <a:pt x="244" y="197"/>
                    <a:pt x="244" y="384"/>
                  </a:cubicBezTo>
                  <a:cubicBezTo>
                    <a:pt x="244" y="571"/>
                    <a:pt x="213" y="1013"/>
                    <a:pt x="205" y="117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298" name="Freeform 11"/>
            <p:cNvSpPr>
              <a:spLocks/>
            </p:cNvSpPr>
            <p:nvPr/>
          </p:nvSpPr>
          <p:spPr bwMode="auto">
            <a:xfrm>
              <a:off x="850" y="1344"/>
              <a:ext cx="542" cy="1615"/>
            </a:xfrm>
            <a:custGeom>
              <a:avLst/>
              <a:gdLst>
                <a:gd name="T0" fmla="*/ 542 w 542"/>
                <a:gd name="T1" fmla="*/ 1615 h 1615"/>
                <a:gd name="T2" fmla="*/ 0 w 542"/>
                <a:gd name="T3" fmla="*/ 0 h 1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2" h="1615">
                  <a:moveTo>
                    <a:pt x="542" y="1615"/>
                  </a:moveTo>
                  <a:cubicBezTo>
                    <a:pt x="452" y="1346"/>
                    <a:pt x="113" y="33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299" name="Freeform 12"/>
            <p:cNvSpPr>
              <a:spLocks/>
            </p:cNvSpPr>
            <p:nvPr/>
          </p:nvSpPr>
          <p:spPr bwMode="auto">
            <a:xfrm>
              <a:off x="704" y="1271"/>
              <a:ext cx="175" cy="338"/>
            </a:xfrm>
            <a:custGeom>
              <a:avLst/>
              <a:gdLst>
                <a:gd name="T0" fmla="*/ 175 w 175"/>
                <a:gd name="T1" fmla="*/ 0 h 338"/>
                <a:gd name="T2" fmla="*/ 37 w 175"/>
                <a:gd name="T3" fmla="*/ 100 h 338"/>
                <a:gd name="T4" fmla="*/ 0 w 175"/>
                <a:gd name="T5" fmla="*/ 338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" h="338">
                  <a:moveTo>
                    <a:pt x="175" y="0"/>
                  </a:moveTo>
                  <a:cubicBezTo>
                    <a:pt x="152" y="17"/>
                    <a:pt x="66" y="44"/>
                    <a:pt x="37" y="100"/>
                  </a:cubicBezTo>
                  <a:cubicBezTo>
                    <a:pt x="8" y="156"/>
                    <a:pt x="8" y="289"/>
                    <a:pt x="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00" name="Freeform 13"/>
            <p:cNvSpPr>
              <a:spLocks/>
            </p:cNvSpPr>
            <p:nvPr/>
          </p:nvSpPr>
          <p:spPr bwMode="auto">
            <a:xfrm>
              <a:off x="686" y="1609"/>
              <a:ext cx="18" cy="731"/>
            </a:xfrm>
            <a:custGeom>
              <a:avLst/>
              <a:gdLst>
                <a:gd name="T0" fmla="*/ 18 w 18"/>
                <a:gd name="T1" fmla="*/ 0 h 731"/>
                <a:gd name="T2" fmla="*/ 9 w 18"/>
                <a:gd name="T3" fmla="*/ 393 h 731"/>
                <a:gd name="T4" fmla="*/ 0 w 18"/>
                <a:gd name="T5" fmla="*/ 731 h 7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31">
                  <a:moveTo>
                    <a:pt x="18" y="0"/>
                  </a:moveTo>
                  <a:cubicBezTo>
                    <a:pt x="17" y="65"/>
                    <a:pt x="12" y="271"/>
                    <a:pt x="9" y="393"/>
                  </a:cubicBezTo>
                  <a:cubicBezTo>
                    <a:pt x="6" y="515"/>
                    <a:pt x="2" y="661"/>
                    <a:pt x="0" y="731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01" name="Freeform 14"/>
            <p:cNvSpPr>
              <a:spLocks/>
            </p:cNvSpPr>
            <p:nvPr/>
          </p:nvSpPr>
          <p:spPr bwMode="auto">
            <a:xfrm>
              <a:off x="859" y="1783"/>
              <a:ext cx="214" cy="1051"/>
            </a:xfrm>
            <a:custGeom>
              <a:avLst/>
              <a:gdLst>
                <a:gd name="T0" fmla="*/ 0 w 214"/>
                <a:gd name="T1" fmla="*/ 0 h 1051"/>
                <a:gd name="T2" fmla="*/ 74 w 214"/>
                <a:gd name="T3" fmla="*/ 146 h 1051"/>
                <a:gd name="T4" fmla="*/ 202 w 214"/>
                <a:gd name="T5" fmla="*/ 695 h 1051"/>
                <a:gd name="T6" fmla="*/ 147 w 214"/>
                <a:gd name="T7" fmla="*/ 1051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" h="1051">
                  <a:moveTo>
                    <a:pt x="0" y="0"/>
                  </a:moveTo>
                  <a:cubicBezTo>
                    <a:pt x="12" y="24"/>
                    <a:pt x="40" y="30"/>
                    <a:pt x="74" y="146"/>
                  </a:cubicBezTo>
                  <a:cubicBezTo>
                    <a:pt x="108" y="262"/>
                    <a:pt x="190" y="544"/>
                    <a:pt x="202" y="695"/>
                  </a:cubicBezTo>
                  <a:cubicBezTo>
                    <a:pt x="214" y="846"/>
                    <a:pt x="158" y="977"/>
                    <a:pt x="147" y="1051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02" name="Freeform 15"/>
            <p:cNvSpPr>
              <a:spLocks/>
            </p:cNvSpPr>
            <p:nvPr/>
          </p:nvSpPr>
          <p:spPr bwMode="auto">
            <a:xfrm>
              <a:off x="1044" y="2780"/>
              <a:ext cx="337" cy="377"/>
            </a:xfrm>
            <a:custGeom>
              <a:avLst/>
              <a:gdLst>
                <a:gd name="T0" fmla="*/ 0 w 337"/>
                <a:gd name="T1" fmla="*/ 0 h 377"/>
                <a:gd name="T2" fmla="*/ 249 w 337"/>
                <a:gd name="T3" fmla="*/ 287 h 377"/>
                <a:gd name="T4" fmla="*/ 337 w 337"/>
                <a:gd name="T5" fmla="*/ 377 h 3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7" h="377">
                  <a:moveTo>
                    <a:pt x="0" y="0"/>
                  </a:moveTo>
                  <a:cubicBezTo>
                    <a:pt x="42" y="48"/>
                    <a:pt x="193" y="224"/>
                    <a:pt x="249" y="287"/>
                  </a:cubicBezTo>
                  <a:cubicBezTo>
                    <a:pt x="305" y="350"/>
                    <a:pt x="319" y="358"/>
                    <a:pt x="337" y="377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03" name="Freeform 16"/>
            <p:cNvSpPr>
              <a:spLocks/>
            </p:cNvSpPr>
            <p:nvPr/>
          </p:nvSpPr>
          <p:spPr bwMode="auto">
            <a:xfrm>
              <a:off x="996" y="2971"/>
              <a:ext cx="39" cy="768"/>
            </a:xfrm>
            <a:custGeom>
              <a:avLst/>
              <a:gdLst>
                <a:gd name="T0" fmla="*/ 36 w 39"/>
                <a:gd name="T1" fmla="*/ 0 h 768"/>
                <a:gd name="T2" fmla="*/ 0 w 39"/>
                <a:gd name="T3" fmla="*/ 138 h 768"/>
                <a:gd name="T4" fmla="*/ 37 w 39"/>
                <a:gd name="T5" fmla="*/ 576 h 768"/>
                <a:gd name="T6" fmla="*/ 10 w 39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768">
                  <a:moveTo>
                    <a:pt x="36" y="0"/>
                  </a:moveTo>
                  <a:cubicBezTo>
                    <a:pt x="30" y="23"/>
                    <a:pt x="0" y="42"/>
                    <a:pt x="0" y="138"/>
                  </a:cubicBezTo>
                  <a:cubicBezTo>
                    <a:pt x="0" y="234"/>
                    <a:pt x="35" y="471"/>
                    <a:pt x="37" y="576"/>
                  </a:cubicBezTo>
                  <a:cubicBezTo>
                    <a:pt x="39" y="681"/>
                    <a:pt x="16" y="728"/>
                    <a:pt x="10" y="76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04" name="Line 17"/>
            <p:cNvSpPr>
              <a:spLocks noChangeShapeType="1"/>
            </p:cNvSpPr>
            <p:nvPr/>
          </p:nvSpPr>
          <p:spPr bwMode="auto">
            <a:xfrm flipH="1" flipV="1">
              <a:off x="1156" y="1382"/>
              <a:ext cx="182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05" name="Freeform 18"/>
            <p:cNvSpPr>
              <a:spLocks/>
            </p:cNvSpPr>
            <p:nvPr/>
          </p:nvSpPr>
          <p:spPr bwMode="auto">
            <a:xfrm>
              <a:off x="1304" y="681"/>
              <a:ext cx="682" cy="209"/>
            </a:xfrm>
            <a:custGeom>
              <a:avLst/>
              <a:gdLst>
                <a:gd name="T0" fmla="*/ 623 w 682"/>
                <a:gd name="T1" fmla="*/ 209 h 209"/>
                <a:gd name="T2" fmla="*/ 578 w 682"/>
                <a:gd name="T3" fmla="*/ 28 h 209"/>
                <a:gd name="T4" fmla="*/ 0 w 682"/>
                <a:gd name="T5" fmla="*/ 3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2" h="209">
                  <a:moveTo>
                    <a:pt x="623" y="209"/>
                  </a:moveTo>
                  <a:cubicBezTo>
                    <a:pt x="627" y="133"/>
                    <a:pt x="682" y="56"/>
                    <a:pt x="578" y="28"/>
                  </a:cubicBezTo>
                  <a:cubicBezTo>
                    <a:pt x="474" y="0"/>
                    <a:pt x="120" y="37"/>
                    <a:pt x="0" y="39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06" name="Line 19"/>
            <p:cNvSpPr>
              <a:spLocks noChangeShapeType="1"/>
            </p:cNvSpPr>
            <p:nvPr/>
          </p:nvSpPr>
          <p:spPr bwMode="auto">
            <a:xfrm flipH="1" flipV="1">
              <a:off x="1156" y="572"/>
              <a:ext cx="318" cy="4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07" name="Line 20"/>
            <p:cNvSpPr>
              <a:spLocks noChangeShapeType="1"/>
            </p:cNvSpPr>
            <p:nvPr/>
          </p:nvSpPr>
          <p:spPr bwMode="auto">
            <a:xfrm flipV="1">
              <a:off x="1202" y="754"/>
              <a:ext cx="90" cy="27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08" name="Freeform 21"/>
            <p:cNvSpPr>
              <a:spLocks/>
            </p:cNvSpPr>
            <p:nvPr/>
          </p:nvSpPr>
          <p:spPr bwMode="auto">
            <a:xfrm>
              <a:off x="884" y="709"/>
              <a:ext cx="363" cy="272"/>
            </a:xfrm>
            <a:custGeom>
              <a:avLst/>
              <a:gdLst>
                <a:gd name="T0" fmla="*/ 0 w 363"/>
                <a:gd name="T1" fmla="*/ 272 h 272"/>
                <a:gd name="T2" fmla="*/ 363 w 363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cubicBezTo>
                    <a:pt x="0" y="272"/>
                    <a:pt x="181" y="136"/>
                    <a:pt x="363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09" name="Freeform 22"/>
            <p:cNvSpPr>
              <a:spLocks/>
            </p:cNvSpPr>
            <p:nvPr/>
          </p:nvSpPr>
          <p:spPr bwMode="auto">
            <a:xfrm>
              <a:off x="1020" y="799"/>
              <a:ext cx="272" cy="227"/>
            </a:xfrm>
            <a:custGeom>
              <a:avLst/>
              <a:gdLst>
                <a:gd name="T0" fmla="*/ 0 w 227"/>
                <a:gd name="T1" fmla="*/ 227 h 317"/>
                <a:gd name="T2" fmla="*/ 272 w 227"/>
                <a:gd name="T3" fmla="*/ 0 h 3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317">
                  <a:moveTo>
                    <a:pt x="0" y="317"/>
                  </a:moveTo>
                  <a:cubicBezTo>
                    <a:pt x="0" y="317"/>
                    <a:pt x="113" y="158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58888" y="692150"/>
            <a:ext cx="741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4400" b="1">
                <a:solidFill>
                  <a:schemeClr val="accent2"/>
                </a:solidFill>
              </a:rPr>
              <a:t>Hemodynamic Manœuvres </a:t>
            </a:r>
            <a:endParaRPr lang="en-US" altLang="fr-FR" sz="3600" b="1">
              <a:solidFill>
                <a:schemeClr val="accent2"/>
              </a:solidFill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403350" y="2852738"/>
            <a:ext cx="6840538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4000" b="1">
                <a:solidFill>
                  <a:schemeClr val="accent2"/>
                </a:solidFill>
              </a:rPr>
              <a:t>Are </a:t>
            </a:r>
            <a:r>
              <a:rPr lang="en-US" altLang="fr-FR" sz="4000" b="1">
                <a:solidFill>
                  <a:schemeClr val="accent2"/>
                </a:solidFill>
              </a:rPr>
              <a:t>Mandatory</a:t>
            </a:r>
            <a:r>
              <a:rPr lang="fr-FR" altLang="fr-FR" sz="4000" b="1">
                <a:solidFill>
                  <a:schemeClr val="accent2"/>
                </a:solidFill>
              </a:rPr>
              <a:t> to </a:t>
            </a:r>
            <a:r>
              <a:rPr lang="en-US" altLang="fr-FR" sz="4000" b="1">
                <a:solidFill>
                  <a:schemeClr val="accent2"/>
                </a:solidFill>
              </a:rPr>
              <a:t>elicit</a:t>
            </a:r>
            <a:r>
              <a:rPr lang="fr-FR" altLang="fr-FR" sz="4000" b="1">
                <a:solidFill>
                  <a:schemeClr val="accent2"/>
                </a:solidFill>
              </a:rPr>
              <a:t> the hemodynamic </a:t>
            </a:r>
            <a:r>
              <a:rPr lang="en-US" altLang="fr-FR" sz="4000" b="1">
                <a:solidFill>
                  <a:schemeClr val="accent2"/>
                </a:solidFill>
              </a:rPr>
              <a:t>impairments 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31913" y="260350"/>
            <a:ext cx="6911975" cy="143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fr-FR" sz="4400" b="1">
                <a:solidFill>
                  <a:schemeClr val="accent2"/>
                </a:solidFill>
              </a:rPr>
              <a:t>Hemodynamic Manœuvres </a:t>
            </a:r>
            <a:r>
              <a:rPr lang="en-US" altLang="fr-FR" sz="2800" b="1">
                <a:solidFill>
                  <a:schemeClr val="accent2"/>
                </a:solidFill>
              </a:rPr>
              <a:t>are performed</a:t>
            </a:r>
            <a:r>
              <a:rPr lang="en-US" altLang="fr-FR" sz="4400" b="1">
                <a:solidFill>
                  <a:schemeClr val="accent2"/>
                </a:solidFill>
              </a:rPr>
              <a:t> </a:t>
            </a:r>
            <a:endParaRPr lang="en-US" altLang="fr-FR" sz="3600" b="1">
              <a:solidFill>
                <a:schemeClr val="accent2"/>
              </a:solidFill>
            </a:endParaRP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395288" y="1628775"/>
            <a:ext cx="647700" cy="3141663"/>
          </a:xfrm>
          <a:custGeom>
            <a:avLst/>
            <a:gdLst>
              <a:gd name="T0" fmla="*/ 53127 w 573"/>
              <a:gd name="T1" fmla="*/ 1574364 h 3113"/>
              <a:gd name="T2" fmla="*/ 37302 w 573"/>
              <a:gd name="T3" fmla="*/ 1279675 h 3113"/>
              <a:gd name="T4" fmla="*/ 170685 w 573"/>
              <a:gd name="T5" fmla="*/ 859845 h 3113"/>
              <a:gd name="T6" fmla="*/ 232855 w 573"/>
              <a:gd name="T7" fmla="*/ 733694 h 3113"/>
              <a:gd name="T8" fmla="*/ 224943 w 573"/>
              <a:gd name="T9" fmla="*/ 502585 h 3113"/>
              <a:gd name="T10" fmla="*/ 115297 w 573"/>
              <a:gd name="T11" fmla="*/ 509650 h 3113"/>
              <a:gd name="T12" fmla="*/ 154860 w 573"/>
              <a:gd name="T13" fmla="*/ 390563 h 3113"/>
              <a:gd name="T14" fmla="*/ 53127 w 573"/>
              <a:gd name="T15" fmla="*/ 327992 h 3113"/>
              <a:gd name="T16" fmla="*/ 115297 w 573"/>
              <a:gd name="T17" fmla="*/ 243219 h 3113"/>
              <a:gd name="T18" fmla="*/ 139035 w 573"/>
              <a:gd name="T19" fmla="*/ 82755 h 3113"/>
              <a:gd name="T20" fmla="*/ 334588 w 573"/>
              <a:gd name="T21" fmla="*/ 5046 h 3113"/>
              <a:gd name="T22" fmla="*/ 531272 w 573"/>
              <a:gd name="T23" fmla="*/ 111013 h 3113"/>
              <a:gd name="T24" fmla="*/ 586660 w 573"/>
              <a:gd name="T25" fmla="*/ 292670 h 3113"/>
              <a:gd name="T26" fmla="*/ 491709 w 573"/>
              <a:gd name="T27" fmla="*/ 481392 h 3113"/>
              <a:gd name="T28" fmla="*/ 483797 w 573"/>
              <a:gd name="T29" fmla="*/ 628736 h 3113"/>
              <a:gd name="T30" fmla="*/ 617180 w 573"/>
              <a:gd name="T31" fmla="*/ 866909 h 3113"/>
              <a:gd name="T32" fmla="*/ 601355 w 573"/>
              <a:gd name="T33" fmla="*/ 1336191 h 3113"/>
              <a:gd name="T34" fmla="*/ 625093 w 573"/>
              <a:gd name="T35" fmla="*/ 1602622 h 3113"/>
              <a:gd name="T36" fmla="*/ 463450 w 573"/>
              <a:gd name="T37" fmla="*/ 1830702 h 3113"/>
              <a:gd name="T38" fmla="*/ 405802 w 573"/>
              <a:gd name="T39" fmla="*/ 2383748 h 3113"/>
              <a:gd name="T40" fmla="*/ 463450 w 573"/>
              <a:gd name="T41" fmla="*/ 2638068 h 3113"/>
              <a:gd name="T42" fmla="*/ 418236 w 573"/>
              <a:gd name="T43" fmla="*/ 2971107 h 3113"/>
              <a:gd name="T44" fmla="*/ 438582 w 573"/>
              <a:gd name="T45" fmla="*/ 3053862 h 3113"/>
              <a:gd name="T46" fmla="*/ 422757 w 573"/>
              <a:gd name="T47" fmla="*/ 3126525 h 3113"/>
              <a:gd name="T48" fmla="*/ 348153 w 573"/>
              <a:gd name="T49" fmla="*/ 3127534 h 3113"/>
              <a:gd name="T50" fmla="*/ 285983 w 573"/>
              <a:gd name="T51" fmla="*/ 3106341 h 3113"/>
              <a:gd name="T52" fmla="*/ 197814 w 573"/>
              <a:gd name="T53" fmla="*/ 3135608 h 3113"/>
              <a:gd name="T54" fmla="*/ 119819 w 573"/>
              <a:gd name="T55" fmla="*/ 3135608 h 3113"/>
              <a:gd name="T56" fmla="*/ 21477 w 573"/>
              <a:gd name="T57" fmla="*/ 3138635 h 3113"/>
              <a:gd name="T58" fmla="*/ 1130 w 573"/>
              <a:gd name="T59" fmla="*/ 3117442 h 3113"/>
              <a:gd name="T60" fmla="*/ 16955 w 573"/>
              <a:gd name="T61" fmla="*/ 3093221 h 3113"/>
              <a:gd name="T62" fmla="*/ 105124 w 573"/>
              <a:gd name="T63" fmla="*/ 3061936 h 3113"/>
              <a:gd name="T64" fmla="*/ 230595 w 573"/>
              <a:gd name="T65" fmla="*/ 2975144 h 3113"/>
              <a:gd name="T66" fmla="*/ 192162 w 573"/>
              <a:gd name="T67" fmla="*/ 2513936 h 3113"/>
              <a:gd name="T68" fmla="*/ 116428 w 573"/>
              <a:gd name="T69" fmla="*/ 2336315 h 3113"/>
              <a:gd name="T70" fmla="*/ 90429 w 573"/>
              <a:gd name="T71" fmla="*/ 2211174 h 3113"/>
              <a:gd name="T72" fmla="*/ 56518 w 573"/>
              <a:gd name="T73" fmla="*/ 1830702 h 3113"/>
              <a:gd name="T74" fmla="*/ 56518 w 573"/>
              <a:gd name="T75" fmla="*/ 1724736 h 3113"/>
              <a:gd name="T76" fmla="*/ 53127 w 573"/>
              <a:gd name="T77" fmla="*/ 1574364 h 3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73" h="3113">
                <a:moveTo>
                  <a:pt x="47" y="1560"/>
                </a:moveTo>
                <a:cubicBezTo>
                  <a:pt x="44" y="1487"/>
                  <a:pt x="16" y="1386"/>
                  <a:pt x="33" y="1268"/>
                </a:cubicBezTo>
                <a:cubicBezTo>
                  <a:pt x="50" y="1150"/>
                  <a:pt x="122" y="942"/>
                  <a:pt x="151" y="852"/>
                </a:cubicBezTo>
                <a:cubicBezTo>
                  <a:pt x="180" y="762"/>
                  <a:pt x="198" y="786"/>
                  <a:pt x="206" y="727"/>
                </a:cubicBezTo>
                <a:cubicBezTo>
                  <a:pt x="214" y="668"/>
                  <a:pt x="216" y="535"/>
                  <a:pt x="199" y="498"/>
                </a:cubicBezTo>
                <a:cubicBezTo>
                  <a:pt x="182" y="461"/>
                  <a:pt x="112" y="523"/>
                  <a:pt x="102" y="505"/>
                </a:cubicBezTo>
                <a:cubicBezTo>
                  <a:pt x="92" y="487"/>
                  <a:pt x="146" y="417"/>
                  <a:pt x="137" y="387"/>
                </a:cubicBezTo>
                <a:cubicBezTo>
                  <a:pt x="128" y="357"/>
                  <a:pt x="53" y="349"/>
                  <a:pt x="47" y="325"/>
                </a:cubicBezTo>
                <a:cubicBezTo>
                  <a:pt x="41" y="301"/>
                  <a:pt x="89" y="282"/>
                  <a:pt x="102" y="241"/>
                </a:cubicBezTo>
                <a:cubicBezTo>
                  <a:pt x="115" y="200"/>
                  <a:pt x="91" y="121"/>
                  <a:pt x="123" y="82"/>
                </a:cubicBezTo>
                <a:cubicBezTo>
                  <a:pt x="155" y="43"/>
                  <a:pt x="238" y="0"/>
                  <a:pt x="296" y="5"/>
                </a:cubicBezTo>
                <a:cubicBezTo>
                  <a:pt x="354" y="10"/>
                  <a:pt x="433" y="63"/>
                  <a:pt x="470" y="110"/>
                </a:cubicBezTo>
                <a:cubicBezTo>
                  <a:pt x="507" y="157"/>
                  <a:pt x="525" y="229"/>
                  <a:pt x="519" y="290"/>
                </a:cubicBezTo>
                <a:cubicBezTo>
                  <a:pt x="513" y="351"/>
                  <a:pt x="450" y="422"/>
                  <a:pt x="435" y="477"/>
                </a:cubicBezTo>
                <a:cubicBezTo>
                  <a:pt x="420" y="532"/>
                  <a:pt x="410" y="559"/>
                  <a:pt x="428" y="623"/>
                </a:cubicBezTo>
                <a:cubicBezTo>
                  <a:pt x="446" y="687"/>
                  <a:pt x="529" y="742"/>
                  <a:pt x="546" y="859"/>
                </a:cubicBezTo>
                <a:cubicBezTo>
                  <a:pt x="563" y="976"/>
                  <a:pt x="531" y="1203"/>
                  <a:pt x="532" y="1324"/>
                </a:cubicBezTo>
                <a:cubicBezTo>
                  <a:pt x="533" y="1445"/>
                  <a:pt x="573" y="1507"/>
                  <a:pt x="553" y="1588"/>
                </a:cubicBezTo>
                <a:cubicBezTo>
                  <a:pt x="533" y="1669"/>
                  <a:pt x="442" y="1685"/>
                  <a:pt x="410" y="1814"/>
                </a:cubicBezTo>
                <a:cubicBezTo>
                  <a:pt x="378" y="1943"/>
                  <a:pt x="359" y="2228"/>
                  <a:pt x="359" y="2362"/>
                </a:cubicBezTo>
                <a:cubicBezTo>
                  <a:pt x="359" y="2495"/>
                  <a:pt x="408" y="2517"/>
                  <a:pt x="410" y="2614"/>
                </a:cubicBezTo>
                <a:cubicBezTo>
                  <a:pt x="412" y="2711"/>
                  <a:pt x="374" y="2875"/>
                  <a:pt x="370" y="2944"/>
                </a:cubicBezTo>
                <a:cubicBezTo>
                  <a:pt x="367" y="3013"/>
                  <a:pt x="387" y="3000"/>
                  <a:pt x="388" y="3026"/>
                </a:cubicBezTo>
                <a:cubicBezTo>
                  <a:pt x="388" y="3052"/>
                  <a:pt x="387" y="3086"/>
                  <a:pt x="374" y="3098"/>
                </a:cubicBezTo>
                <a:cubicBezTo>
                  <a:pt x="361" y="3110"/>
                  <a:pt x="328" y="3102"/>
                  <a:pt x="308" y="3099"/>
                </a:cubicBezTo>
                <a:cubicBezTo>
                  <a:pt x="288" y="3096"/>
                  <a:pt x="275" y="3077"/>
                  <a:pt x="253" y="3078"/>
                </a:cubicBezTo>
                <a:cubicBezTo>
                  <a:pt x="231" y="3080"/>
                  <a:pt x="200" y="3102"/>
                  <a:pt x="175" y="3107"/>
                </a:cubicBezTo>
                <a:cubicBezTo>
                  <a:pt x="151" y="3112"/>
                  <a:pt x="132" y="3107"/>
                  <a:pt x="106" y="3107"/>
                </a:cubicBezTo>
                <a:cubicBezTo>
                  <a:pt x="80" y="3108"/>
                  <a:pt x="37" y="3113"/>
                  <a:pt x="19" y="3110"/>
                </a:cubicBezTo>
                <a:cubicBezTo>
                  <a:pt x="2" y="3107"/>
                  <a:pt x="2" y="3096"/>
                  <a:pt x="1" y="3089"/>
                </a:cubicBezTo>
                <a:cubicBezTo>
                  <a:pt x="0" y="3081"/>
                  <a:pt x="0" y="3074"/>
                  <a:pt x="15" y="3065"/>
                </a:cubicBezTo>
                <a:cubicBezTo>
                  <a:pt x="30" y="3056"/>
                  <a:pt x="61" y="3053"/>
                  <a:pt x="93" y="3034"/>
                </a:cubicBezTo>
                <a:cubicBezTo>
                  <a:pt x="124" y="3014"/>
                  <a:pt x="191" y="3038"/>
                  <a:pt x="204" y="2948"/>
                </a:cubicBezTo>
                <a:cubicBezTo>
                  <a:pt x="217" y="2857"/>
                  <a:pt x="187" y="2596"/>
                  <a:pt x="170" y="2491"/>
                </a:cubicBezTo>
                <a:cubicBezTo>
                  <a:pt x="153" y="2385"/>
                  <a:pt x="118" y="2365"/>
                  <a:pt x="103" y="2315"/>
                </a:cubicBezTo>
                <a:cubicBezTo>
                  <a:pt x="88" y="2265"/>
                  <a:pt x="89" y="2274"/>
                  <a:pt x="80" y="2191"/>
                </a:cubicBezTo>
                <a:cubicBezTo>
                  <a:pt x="71" y="2108"/>
                  <a:pt x="54" y="1895"/>
                  <a:pt x="50" y="1814"/>
                </a:cubicBezTo>
                <a:cubicBezTo>
                  <a:pt x="45" y="1734"/>
                  <a:pt x="50" y="1726"/>
                  <a:pt x="50" y="1709"/>
                </a:cubicBezTo>
                <a:cubicBezTo>
                  <a:pt x="50" y="1709"/>
                  <a:pt x="40" y="1640"/>
                  <a:pt x="47" y="156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76375" y="1989138"/>
            <a:ext cx="4175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fr-FR" sz="2800" b="1">
                <a:solidFill>
                  <a:srgbClr val="CC0000"/>
                </a:solidFill>
              </a:rPr>
              <a:t>In Upright</a:t>
            </a:r>
            <a:r>
              <a:rPr lang="fr-FR" altLang="fr-FR" sz="2800" b="1">
                <a:solidFill>
                  <a:srgbClr val="CC0000"/>
                </a:solidFill>
              </a:rPr>
              <a:t> Position for</a:t>
            </a:r>
            <a:endParaRPr lang="en-US" altLang="fr-FR" sz="2000" b="1">
              <a:solidFill>
                <a:srgbClr val="996633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779838" y="3716338"/>
            <a:ext cx="5113337" cy="884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b="1">
                <a:solidFill>
                  <a:schemeClr val="accent2"/>
                </a:solidFill>
              </a:rPr>
              <a:t>Valvo-muscular Pump Stress Test called </a:t>
            </a:r>
            <a:r>
              <a:rPr lang="fr-FR" altLang="fr-FR" b="1">
                <a:solidFill>
                  <a:srgbClr val="CC0000"/>
                </a:solidFill>
              </a:rPr>
              <a:t>Squizing</a:t>
            </a:r>
            <a:r>
              <a:rPr lang="fr-FR" altLang="fr-FR" sz="2800" b="1">
                <a:solidFill>
                  <a:srgbClr val="CC0000"/>
                </a:solidFill>
              </a:rPr>
              <a:t>, </a:t>
            </a:r>
            <a:r>
              <a:rPr lang="fr-FR" altLang="fr-FR" b="1">
                <a:solidFill>
                  <a:srgbClr val="CC0000"/>
                </a:solidFill>
              </a:rPr>
              <a:t>Paranà , Wundsdorf</a:t>
            </a:r>
            <a:endParaRPr lang="en-US" altLang="fr-FR" b="1">
              <a:solidFill>
                <a:srgbClr val="CC00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79838" y="2708275"/>
            <a:ext cx="5113337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2800" b="1">
                <a:solidFill>
                  <a:schemeClr val="accent2"/>
                </a:solidFill>
              </a:rPr>
              <a:t>Thoraco-abdominal Pump Stress Test called </a:t>
            </a:r>
            <a:r>
              <a:rPr lang="fr-FR" altLang="fr-FR" sz="2800" b="1">
                <a:solidFill>
                  <a:srgbClr val="CC0000"/>
                </a:solidFill>
              </a:rPr>
              <a:t>Valsalva</a:t>
            </a:r>
            <a:endParaRPr lang="en-US" altLang="fr-FR" sz="2800" b="1">
              <a:solidFill>
                <a:srgbClr val="CC00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76375" y="4724400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2800" b="1">
                <a:solidFill>
                  <a:srgbClr val="BA0000"/>
                </a:solidFill>
              </a:rPr>
              <a:t>And in Supine Position for</a:t>
            </a:r>
            <a:endParaRPr lang="en-US" altLang="fr-FR" sz="2000" b="1">
              <a:solidFill>
                <a:srgbClr val="BA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779838" y="5300663"/>
            <a:ext cx="5113337" cy="1373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2800" b="1">
                <a:solidFill>
                  <a:srgbClr val="CC0000"/>
                </a:solidFill>
              </a:rPr>
              <a:t>Venous Pressure Measurement and </a:t>
            </a:r>
            <a:r>
              <a:rPr lang="fr-FR" altLang="fr-FR" sz="2800" b="1">
                <a:solidFill>
                  <a:schemeClr val="accent2"/>
                </a:solidFill>
              </a:rPr>
              <a:t>Hemodynamic obstacles assessment</a:t>
            </a:r>
            <a:endParaRPr lang="en-US" altLang="fr-FR" sz="2000" b="1">
              <a:solidFill>
                <a:schemeClr val="accent2"/>
              </a:solidFill>
            </a:endParaRP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 rot="5247157">
            <a:off x="1426369" y="4414044"/>
            <a:ext cx="647700" cy="3141662"/>
          </a:xfrm>
          <a:custGeom>
            <a:avLst/>
            <a:gdLst>
              <a:gd name="T0" fmla="*/ 53127 w 573"/>
              <a:gd name="T1" fmla="*/ 1574363 h 3113"/>
              <a:gd name="T2" fmla="*/ 37302 w 573"/>
              <a:gd name="T3" fmla="*/ 1279675 h 3113"/>
              <a:gd name="T4" fmla="*/ 170685 w 573"/>
              <a:gd name="T5" fmla="*/ 859845 h 3113"/>
              <a:gd name="T6" fmla="*/ 232855 w 573"/>
              <a:gd name="T7" fmla="*/ 733694 h 3113"/>
              <a:gd name="T8" fmla="*/ 224943 w 573"/>
              <a:gd name="T9" fmla="*/ 502585 h 3113"/>
              <a:gd name="T10" fmla="*/ 115297 w 573"/>
              <a:gd name="T11" fmla="*/ 509650 h 3113"/>
              <a:gd name="T12" fmla="*/ 154860 w 573"/>
              <a:gd name="T13" fmla="*/ 390563 h 3113"/>
              <a:gd name="T14" fmla="*/ 53127 w 573"/>
              <a:gd name="T15" fmla="*/ 327992 h 3113"/>
              <a:gd name="T16" fmla="*/ 115297 w 573"/>
              <a:gd name="T17" fmla="*/ 243219 h 3113"/>
              <a:gd name="T18" fmla="*/ 139035 w 573"/>
              <a:gd name="T19" fmla="*/ 82755 h 3113"/>
              <a:gd name="T20" fmla="*/ 334588 w 573"/>
              <a:gd name="T21" fmla="*/ 5046 h 3113"/>
              <a:gd name="T22" fmla="*/ 531272 w 573"/>
              <a:gd name="T23" fmla="*/ 111013 h 3113"/>
              <a:gd name="T24" fmla="*/ 586660 w 573"/>
              <a:gd name="T25" fmla="*/ 292670 h 3113"/>
              <a:gd name="T26" fmla="*/ 491709 w 573"/>
              <a:gd name="T27" fmla="*/ 481392 h 3113"/>
              <a:gd name="T28" fmla="*/ 483797 w 573"/>
              <a:gd name="T29" fmla="*/ 628736 h 3113"/>
              <a:gd name="T30" fmla="*/ 617180 w 573"/>
              <a:gd name="T31" fmla="*/ 866909 h 3113"/>
              <a:gd name="T32" fmla="*/ 601355 w 573"/>
              <a:gd name="T33" fmla="*/ 1336190 h 3113"/>
              <a:gd name="T34" fmla="*/ 625093 w 573"/>
              <a:gd name="T35" fmla="*/ 1602621 h 3113"/>
              <a:gd name="T36" fmla="*/ 463450 w 573"/>
              <a:gd name="T37" fmla="*/ 1830702 h 3113"/>
              <a:gd name="T38" fmla="*/ 405802 w 573"/>
              <a:gd name="T39" fmla="*/ 2383747 h 3113"/>
              <a:gd name="T40" fmla="*/ 463450 w 573"/>
              <a:gd name="T41" fmla="*/ 2638068 h 3113"/>
              <a:gd name="T42" fmla="*/ 418236 w 573"/>
              <a:gd name="T43" fmla="*/ 2971106 h 3113"/>
              <a:gd name="T44" fmla="*/ 438582 w 573"/>
              <a:gd name="T45" fmla="*/ 3053861 h 3113"/>
              <a:gd name="T46" fmla="*/ 422757 w 573"/>
              <a:gd name="T47" fmla="*/ 3126524 h 3113"/>
              <a:gd name="T48" fmla="*/ 348153 w 573"/>
              <a:gd name="T49" fmla="*/ 3127533 h 3113"/>
              <a:gd name="T50" fmla="*/ 285983 w 573"/>
              <a:gd name="T51" fmla="*/ 3106340 h 3113"/>
              <a:gd name="T52" fmla="*/ 197814 w 573"/>
              <a:gd name="T53" fmla="*/ 3135607 h 3113"/>
              <a:gd name="T54" fmla="*/ 119819 w 573"/>
              <a:gd name="T55" fmla="*/ 3135607 h 3113"/>
              <a:gd name="T56" fmla="*/ 21477 w 573"/>
              <a:gd name="T57" fmla="*/ 3138634 h 3113"/>
              <a:gd name="T58" fmla="*/ 1130 w 573"/>
              <a:gd name="T59" fmla="*/ 3117441 h 3113"/>
              <a:gd name="T60" fmla="*/ 16955 w 573"/>
              <a:gd name="T61" fmla="*/ 3093220 h 3113"/>
              <a:gd name="T62" fmla="*/ 105124 w 573"/>
              <a:gd name="T63" fmla="*/ 3061935 h 3113"/>
              <a:gd name="T64" fmla="*/ 230595 w 573"/>
              <a:gd name="T65" fmla="*/ 2975143 h 3113"/>
              <a:gd name="T66" fmla="*/ 192162 w 573"/>
              <a:gd name="T67" fmla="*/ 2513935 h 3113"/>
              <a:gd name="T68" fmla="*/ 116428 w 573"/>
              <a:gd name="T69" fmla="*/ 2336315 h 3113"/>
              <a:gd name="T70" fmla="*/ 90429 w 573"/>
              <a:gd name="T71" fmla="*/ 2211173 h 3113"/>
              <a:gd name="T72" fmla="*/ 56518 w 573"/>
              <a:gd name="T73" fmla="*/ 1830702 h 3113"/>
              <a:gd name="T74" fmla="*/ 56518 w 573"/>
              <a:gd name="T75" fmla="*/ 1724735 h 3113"/>
              <a:gd name="T76" fmla="*/ 53127 w 573"/>
              <a:gd name="T77" fmla="*/ 1574363 h 3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73" h="3113">
                <a:moveTo>
                  <a:pt x="47" y="1560"/>
                </a:moveTo>
                <a:cubicBezTo>
                  <a:pt x="44" y="1487"/>
                  <a:pt x="16" y="1386"/>
                  <a:pt x="33" y="1268"/>
                </a:cubicBezTo>
                <a:cubicBezTo>
                  <a:pt x="50" y="1150"/>
                  <a:pt x="122" y="942"/>
                  <a:pt x="151" y="852"/>
                </a:cubicBezTo>
                <a:cubicBezTo>
                  <a:pt x="180" y="762"/>
                  <a:pt x="198" y="786"/>
                  <a:pt x="206" y="727"/>
                </a:cubicBezTo>
                <a:cubicBezTo>
                  <a:pt x="214" y="668"/>
                  <a:pt x="216" y="535"/>
                  <a:pt x="199" y="498"/>
                </a:cubicBezTo>
                <a:cubicBezTo>
                  <a:pt x="182" y="461"/>
                  <a:pt x="112" y="523"/>
                  <a:pt x="102" y="505"/>
                </a:cubicBezTo>
                <a:cubicBezTo>
                  <a:pt x="92" y="487"/>
                  <a:pt x="146" y="417"/>
                  <a:pt x="137" y="387"/>
                </a:cubicBezTo>
                <a:cubicBezTo>
                  <a:pt x="128" y="357"/>
                  <a:pt x="53" y="349"/>
                  <a:pt x="47" y="325"/>
                </a:cubicBezTo>
                <a:cubicBezTo>
                  <a:pt x="41" y="301"/>
                  <a:pt x="89" y="282"/>
                  <a:pt x="102" y="241"/>
                </a:cubicBezTo>
                <a:cubicBezTo>
                  <a:pt x="115" y="200"/>
                  <a:pt x="91" y="121"/>
                  <a:pt x="123" y="82"/>
                </a:cubicBezTo>
                <a:cubicBezTo>
                  <a:pt x="155" y="43"/>
                  <a:pt x="238" y="0"/>
                  <a:pt x="296" y="5"/>
                </a:cubicBezTo>
                <a:cubicBezTo>
                  <a:pt x="354" y="10"/>
                  <a:pt x="433" y="63"/>
                  <a:pt x="470" y="110"/>
                </a:cubicBezTo>
                <a:cubicBezTo>
                  <a:pt x="507" y="157"/>
                  <a:pt x="525" y="229"/>
                  <a:pt x="519" y="290"/>
                </a:cubicBezTo>
                <a:cubicBezTo>
                  <a:pt x="513" y="351"/>
                  <a:pt x="450" y="422"/>
                  <a:pt x="435" y="477"/>
                </a:cubicBezTo>
                <a:cubicBezTo>
                  <a:pt x="420" y="532"/>
                  <a:pt x="410" y="559"/>
                  <a:pt x="428" y="623"/>
                </a:cubicBezTo>
                <a:cubicBezTo>
                  <a:pt x="446" y="687"/>
                  <a:pt x="529" y="742"/>
                  <a:pt x="546" y="859"/>
                </a:cubicBezTo>
                <a:cubicBezTo>
                  <a:pt x="563" y="976"/>
                  <a:pt x="531" y="1203"/>
                  <a:pt x="532" y="1324"/>
                </a:cubicBezTo>
                <a:cubicBezTo>
                  <a:pt x="533" y="1445"/>
                  <a:pt x="573" y="1507"/>
                  <a:pt x="553" y="1588"/>
                </a:cubicBezTo>
                <a:cubicBezTo>
                  <a:pt x="533" y="1669"/>
                  <a:pt x="442" y="1685"/>
                  <a:pt x="410" y="1814"/>
                </a:cubicBezTo>
                <a:cubicBezTo>
                  <a:pt x="378" y="1943"/>
                  <a:pt x="359" y="2228"/>
                  <a:pt x="359" y="2362"/>
                </a:cubicBezTo>
                <a:cubicBezTo>
                  <a:pt x="359" y="2495"/>
                  <a:pt x="408" y="2517"/>
                  <a:pt x="410" y="2614"/>
                </a:cubicBezTo>
                <a:cubicBezTo>
                  <a:pt x="412" y="2711"/>
                  <a:pt x="374" y="2875"/>
                  <a:pt x="370" y="2944"/>
                </a:cubicBezTo>
                <a:cubicBezTo>
                  <a:pt x="367" y="3013"/>
                  <a:pt x="387" y="3000"/>
                  <a:pt x="388" y="3026"/>
                </a:cubicBezTo>
                <a:cubicBezTo>
                  <a:pt x="388" y="3052"/>
                  <a:pt x="387" y="3086"/>
                  <a:pt x="374" y="3098"/>
                </a:cubicBezTo>
                <a:cubicBezTo>
                  <a:pt x="361" y="3110"/>
                  <a:pt x="328" y="3102"/>
                  <a:pt x="308" y="3099"/>
                </a:cubicBezTo>
                <a:cubicBezTo>
                  <a:pt x="288" y="3096"/>
                  <a:pt x="275" y="3077"/>
                  <a:pt x="253" y="3078"/>
                </a:cubicBezTo>
                <a:cubicBezTo>
                  <a:pt x="231" y="3080"/>
                  <a:pt x="200" y="3102"/>
                  <a:pt x="175" y="3107"/>
                </a:cubicBezTo>
                <a:cubicBezTo>
                  <a:pt x="151" y="3112"/>
                  <a:pt x="132" y="3107"/>
                  <a:pt x="106" y="3107"/>
                </a:cubicBezTo>
                <a:cubicBezTo>
                  <a:pt x="80" y="3108"/>
                  <a:pt x="37" y="3113"/>
                  <a:pt x="19" y="3110"/>
                </a:cubicBezTo>
                <a:cubicBezTo>
                  <a:pt x="2" y="3107"/>
                  <a:pt x="2" y="3096"/>
                  <a:pt x="1" y="3089"/>
                </a:cubicBezTo>
                <a:cubicBezTo>
                  <a:pt x="0" y="3081"/>
                  <a:pt x="0" y="3074"/>
                  <a:pt x="15" y="3065"/>
                </a:cubicBezTo>
                <a:cubicBezTo>
                  <a:pt x="30" y="3056"/>
                  <a:pt x="61" y="3053"/>
                  <a:pt x="93" y="3034"/>
                </a:cubicBezTo>
                <a:cubicBezTo>
                  <a:pt x="124" y="3014"/>
                  <a:pt x="191" y="3038"/>
                  <a:pt x="204" y="2948"/>
                </a:cubicBezTo>
                <a:cubicBezTo>
                  <a:pt x="217" y="2857"/>
                  <a:pt x="187" y="2596"/>
                  <a:pt x="170" y="2491"/>
                </a:cubicBezTo>
                <a:cubicBezTo>
                  <a:pt x="153" y="2385"/>
                  <a:pt x="118" y="2365"/>
                  <a:pt x="103" y="2315"/>
                </a:cubicBezTo>
                <a:cubicBezTo>
                  <a:pt x="88" y="2265"/>
                  <a:pt x="89" y="2274"/>
                  <a:pt x="80" y="2191"/>
                </a:cubicBezTo>
                <a:cubicBezTo>
                  <a:pt x="71" y="2108"/>
                  <a:pt x="54" y="1895"/>
                  <a:pt x="50" y="1814"/>
                </a:cubicBezTo>
                <a:cubicBezTo>
                  <a:pt x="45" y="1734"/>
                  <a:pt x="50" y="1726"/>
                  <a:pt x="50" y="1709"/>
                </a:cubicBezTo>
                <a:cubicBezTo>
                  <a:pt x="50" y="1709"/>
                  <a:pt x="40" y="1640"/>
                  <a:pt x="47" y="156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79388" y="836613"/>
            <a:ext cx="8785225" cy="5837237"/>
            <a:chOff x="113" y="527"/>
            <a:chExt cx="5534" cy="3677"/>
          </a:xfrm>
        </p:grpSpPr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975" y="527"/>
              <a:ext cx="467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altLang="fr-FR" sz="4400" b="1">
                  <a:solidFill>
                    <a:schemeClr val="accent2"/>
                  </a:solidFill>
                </a:rPr>
                <a:t>Hemodynamic Manoeuvres</a:t>
              </a:r>
              <a:endParaRPr lang="en-US" altLang="fr-FR" sz="3600" b="1">
                <a:solidFill>
                  <a:schemeClr val="accent2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auto">
            <a:xfrm>
              <a:off x="249" y="1026"/>
              <a:ext cx="408" cy="1979"/>
            </a:xfrm>
            <a:custGeom>
              <a:avLst/>
              <a:gdLst>
                <a:gd name="T0" fmla="*/ 33 w 573"/>
                <a:gd name="T1" fmla="*/ 992 h 3113"/>
                <a:gd name="T2" fmla="*/ 23 w 573"/>
                <a:gd name="T3" fmla="*/ 806 h 3113"/>
                <a:gd name="T4" fmla="*/ 108 w 573"/>
                <a:gd name="T5" fmla="*/ 542 h 3113"/>
                <a:gd name="T6" fmla="*/ 147 w 573"/>
                <a:gd name="T7" fmla="*/ 462 h 3113"/>
                <a:gd name="T8" fmla="*/ 142 w 573"/>
                <a:gd name="T9" fmla="*/ 317 h 3113"/>
                <a:gd name="T10" fmla="*/ 73 w 573"/>
                <a:gd name="T11" fmla="*/ 321 h 3113"/>
                <a:gd name="T12" fmla="*/ 98 w 573"/>
                <a:gd name="T13" fmla="*/ 246 h 3113"/>
                <a:gd name="T14" fmla="*/ 33 w 573"/>
                <a:gd name="T15" fmla="*/ 207 h 3113"/>
                <a:gd name="T16" fmla="*/ 73 w 573"/>
                <a:gd name="T17" fmla="*/ 153 h 3113"/>
                <a:gd name="T18" fmla="*/ 88 w 573"/>
                <a:gd name="T19" fmla="*/ 52 h 3113"/>
                <a:gd name="T20" fmla="*/ 211 w 573"/>
                <a:gd name="T21" fmla="*/ 3 h 3113"/>
                <a:gd name="T22" fmla="*/ 335 w 573"/>
                <a:gd name="T23" fmla="*/ 70 h 3113"/>
                <a:gd name="T24" fmla="*/ 370 w 573"/>
                <a:gd name="T25" fmla="*/ 184 h 3113"/>
                <a:gd name="T26" fmla="*/ 310 w 573"/>
                <a:gd name="T27" fmla="*/ 303 h 3113"/>
                <a:gd name="T28" fmla="*/ 305 w 573"/>
                <a:gd name="T29" fmla="*/ 396 h 3113"/>
                <a:gd name="T30" fmla="*/ 389 w 573"/>
                <a:gd name="T31" fmla="*/ 546 h 3113"/>
                <a:gd name="T32" fmla="*/ 379 w 573"/>
                <a:gd name="T33" fmla="*/ 842 h 3113"/>
                <a:gd name="T34" fmla="*/ 394 w 573"/>
                <a:gd name="T35" fmla="*/ 1010 h 3113"/>
                <a:gd name="T36" fmla="*/ 292 w 573"/>
                <a:gd name="T37" fmla="*/ 1153 h 3113"/>
                <a:gd name="T38" fmla="*/ 256 w 573"/>
                <a:gd name="T39" fmla="*/ 1502 h 3113"/>
                <a:gd name="T40" fmla="*/ 292 w 573"/>
                <a:gd name="T41" fmla="*/ 1662 h 3113"/>
                <a:gd name="T42" fmla="*/ 263 w 573"/>
                <a:gd name="T43" fmla="*/ 1872 h 3113"/>
                <a:gd name="T44" fmla="*/ 276 w 573"/>
                <a:gd name="T45" fmla="*/ 1924 h 3113"/>
                <a:gd name="T46" fmla="*/ 266 w 573"/>
                <a:gd name="T47" fmla="*/ 1969 h 3113"/>
                <a:gd name="T48" fmla="*/ 219 w 573"/>
                <a:gd name="T49" fmla="*/ 1970 h 3113"/>
                <a:gd name="T50" fmla="*/ 180 w 573"/>
                <a:gd name="T51" fmla="*/ 1957 h 3113"/>
                <a:gd name="T52" fmla="*/ 125 w 573"/>
                <a:gd name="T53" fmla="*/ 1975 h 3113"/>
                <a:gd name="T54" fmla="*/ 75 w 573"/>
                <a:gd name="T55" fmla="*/ 1975 h 3113"/>
                <a:gd name="T56" fmla="*/ 14 w 573"/>
                <a:gd name="T57" fmla="*/ 1977 h 3113"/>
                <a:gd name="T58" fmla="*/ 1 w 573"/>
                <a:gd name="T59" fmla="*/ 1964 h 3113"/>
                <a:gd name="T60" fmla="*/ 11 w 573"/>
                <a:gd name="T61" fmla="*/ 1948 h 3113"/>
                <a:gd name="T62" fmla="*/ 66 w 573"/>
                <a:gd name="T63" fmla="*/ 1929 h 3113"/>
                <a:gd name="T64" fmla="*/ 145 w 573"/>
                <a:gd name="T65" fmla="*/ 1874 h 3113"/>
                <a:gd name="T66" fmla="*/ 121 w 573"/>
                <a:gd name="T67" fmla="*/ 1584 h 3113"/>
                <a:gd name="T68" fmla="*/ 73 w 573"/>
                <a:gd name="T69" fmla="*/ 1472 h 3113"/>
                <a:gd name="T70" fmla="*/ 57 w 573"/>
                <a:gd name="T71" fmla="*/ 1393 h 3113"/>
                <a:gd name="T72" fmla="*/ 36 w 573"/>
                <a:gd name="T73" fmla="*/ 1153 h 3113"/>
                <a:gd name="T74" fmla="*/ 36 w 573"/>
                <a:gd name="T75" fmla="*/ 1086 h 3113"/>
                <a:gd name="T76" fmla="*/ 33 w 573"/>
                <a:gd name="T77" fmla="*/ 992 h 3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3" h="3113">
                  <a:moveTo>
                    <a:pt x="47" y="1560"/>
                  </a:moveTo>
                  <a:cubicBezTo>
                    <a:pt x="44" y="1487"/>
                    <a:pt x="16" y="1386"/>
                    <a:pt x="33" y="1268"/>
                  </a:cubicBezTo>
                  <a:cubicBezTo>
                    <a:pt x="50" y="1150"/>
                    <a:pt x="122" y="942"/>
                    <a:pt x="151" y="852"/>
                  </a:cubicBezTo>
                  <a:cubicBezTo>
                    <a:pt x="180" y="762"/>
                    <a:pt x="198" y="786"/>
                    <a:pt x="206" y="727"/>
                  </a:cubicBezTo>
                  <a:cubicBezTo>
                    <a:pt x="214" y="668"/>
                    <a:pt x="216" y="535"/>
                    <a:pt x="199" y="498"/>
                  </a:cubicBezTo>
                  <a:cubicBezTo>
                    <a:pt x="182" y="461"/>
                    <a:pt x="112" y="523"/>
                    <a:pt x="102" y="505"/>
                  </a:cubicBezTo>
                  <a:cubicBezTo>
                    <a:pt x="92" y="487"/>
                    <a:pt x="146" y="417"/>
                    <a:pt x="137" y="387"/>
                  </a:cubicBezTo>
                  <a:cubicBezTo>
                    <a:pt x="128" y="357"/>
                    <a:pt x="53" y="349"/>
                    <a:pt x="47" y="325"/>
                  </a:cubicBezTo>
                  <a:cubicBezTo>
                    <a:pt x="41" y="301"/>
                    <a:pt x="89" y="282"/>
                    <a:pt x="102" y="241"/>
                  </a:cubicBezTo>
                  <a:cubicBezTo>
                    <a:pt x="115" y="200"/>
                    <a:pt x="91" y="121"/>
                    <a:pt x="123" y="82"/>
                  </a:cubicBezTo>
                  <a:cubicBezTo>
                    <a:pt x="155" y="43"/>
                    <a:pt x="238" y="0"/>
                    <a:pt x="296" y="5"/>
                  </a:cubicBezTo>
                  <a:cubicBezTo>
                    <a:pt x="354" y="10"/>
                    <a:pt x="433" y="63"/>
                    <a:pt x="470" y="110"/>
                  </a:cubicBezTo>
                  <a:cubicBezTo>
                    <a:pt x="507" y="157"/>
                    <a:pt x="525" y="229"/>
                    <a:pt x="519" y="290"/>
                  </a:cubicBezTo>
                  <a:cubicBezTo>
                    <a:pt x="513" y="351"/>
                    <a:pt x="450" y="422"/>
                    <a:pt x="435" y="477"/>
                  </a:cubicBezTo>
                  <a:cubicBezTo>
                    <a:pt x="420" y="532"/>
                    <a:pt x="410" y="559"/>
                    <a:pt x="428" y="623"/>
                  </a:cubicBezTo>
                  <a:cubicBezTo>
                    <a:pt x="446" y="687"/>
                    <a:pt x="529" y="742"/>
                    <a:pt x="546" y="859"/>
                  </a:cubicBezTo>
                  <a:cubicBezTo>
                    <a:pt x="563" y="976"/>
                    <a:pt x="531" y="1203"/>
                    <a:pt x="532" y="1324"/>
                  </a:cubicBezTo>
                  <a:cubicBezTo>
                    <a:pt x="533" y="1445"/>
                    <a:pt x="573" y="1507"/>
                    <a:pt x="553" y="1588"/>
                  </a:cubicBezTo>
                  <a:cubicBezTo>
                    <a:pt x="533" y="1669"/>
                    <a:pt x="442" y="1685"/>
                    <a:pt x="410" y="1814"/>
                  </a:cubicBezTo>
                  <a:cubicBezTo>
                    <a:pt x="378" y="1943"/>
                    <a:pt x="359" y="2228"/>
                    <a:pt x="359" y="2362"/>
                  </a:cubicBezTo>
                  <a:cubicBezTo>
                    <a:pt x="359" y="2495"/>
                    <a:pt x="408" y="2517"/>
                    <a:pt x="410" y="2614"/>
                  </a:cubicBezTo>
                  <a:cubicBezTo>
                    <a:pt x="412" y="2711"/>
                    <a:pt x="374" y="2875"/>
                    <a:pt x="370" y="2944"/>
                  </a:cubicBezTo>
                  <a:cubicBezTo>
                    <a:pt x="367" y="3013"/>
                    <a:pt x="387" y="3000"/>
                    <a:pt x="388" y="3026"/>
                  </a:cubicBezTo>
                  <a:cubicBezTo>
                    <a:pt x="388" y="3052"/>
                    <a:pt x="387" y="3086"/>
                    <a:pt x="374" y="3098"/>
                  </a:cubicBezTo>
                  <a:cubicBezTo>
                    <a:pt x="361" y="3110"/>
                    <a:pt x="328" y="3102"/>
                    <a:pt x="308" y="3099"/>
                  </a:cubicBezTo>
                  <a:cubicBezTo>
                    <a:pt x="288" y="3096"/>
                    <a:pt x="275" y="3077"/>
                    <a:pt x="253" y="3078"/>
                  </a:cubicBezTo>
                  <a:cubicBezTo>
                    <a:pt x="231" y="3080"/>
                    <a:pt x="200" y="3102"/>
                    <a:pt x="175" y="3107"/>
                  </a:cubicBezTo>
                  <a:cubicBezTo>
                    <a:pt x="151" y="3112"/>
                    <a:pt x="132" y="3107"/>
                    <a:pt x="106" y="3107"/>
                  </a:cubicBezTo>
                  <a:cubicBezTo>
                    <a:pt x="80" y="3108"/>
                    <a:pt x="37" y="3113"/>
                    <a:pt x="19" y="3110"/>
                  </a:cubicBezTo>
                  <a:cubicBezTo>
                    <a:pt x="2" y="3107"/>
                    <a:pt x="2" y="3096"/>
                    <a:pt x="1" y="3089"/>
                  </a:cubicBezTo>
                  <a:cubicBezTo>
                    <a:pt x="0" y="3081"/>
                    <a:pt x="0" y="3074"/>
                    <a:pt x="15" y="3065"/>
                  </a:cubicBezTo>
                  <a:cubicBezTo>
                    <a:pt x="30" y="3056"/>
                    <a:pt x="61" y="3053"/>
                    <a:pt x="93" y="3034"/>
                  </a:cubicBezTo>
                  <a:cubicBezTo>
                    <a:pt x="124" y="3014"/>
                    <a:pt x="191" y="3038"/>
                    <a:pt x="204" y="2948"/>
                  </a:cubicBezTo>
                  <a:cubicBezTo>
                    <a:pt x="217" y="2857"/>
                    <a:pt x="187" y="2596"/>
                    <a:pt x="170" y="2491"/>
                  </a:cubicBezTo>
                  <a:cubicBezTo>
                    <a:pt x="153" y="2385"/>
                    <a:pt x="118" y="2365"/>
                    <a:pt x="103" y="2315"/>
                  </a:cubicBezTo>
                  <a:cubicBezTo>
                    <a:pt x="88" y="2265"/>
                    <a:pt x="89" y="2274"/>
                    <a:pt x="80" y="2191"/>
                  </a:cubicBezTo>
                  <a:cubicBezTo>
                    <a:pt x="71" y="2108"/>
                    <a:pt x="54" y="1895"/>
                    <a:pt x="50" y="1814"/>
                  </a:cubicBezTo>
                  <a:cubicBezTo>
                    <a:pt x="45" y="1734"/>
                    <a:pt x="50" y="1726"/>
                    <a:pt x="50" y="1709"/>
                  </a:cubicBezTo>
                  <a:cubicBezTo>
                    <a:pt x="50" y="1709"/>
                    <a:pt x="40" y="1640"/>
                    <a:pt x="47" y="156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930" y="1253"/>
              <a:ext cx="20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fr-FR" sz="2800" b="1">
                  <a:solidFill>
                    <a:srgbClr val="CC0000"/>
                  </a:solidFill>
                </a:rPr>
                <a:t>Upright</a:t>
              </a:r>
              <a:r>
                <a:rPr lang="fr-FR" altLang="fr-FR" sz="2800" b="1">
                  <a:solidFill>
                    <a:srgbClr val="CC0000"/>
                  </a:solidFill>
                </a:rPr>
                <a:t> Position</a:t>
              </a:r>
              <a:endParaRPr lang="en-US" altLang="fr-FR" sz="2000" b="1">
                <a:solidFill>
                  <a:srgbClr val="996633"/>
                </a:solidFill>
              </a:endParaRPr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2381" y="2341"/>
              <a:ext cx="3221" cy="5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b="1">
                  <a:solidFill>
                    <a:schemeClr val="hlink"/>
                  </a:solidFill>
                </a:rPr>
                <a:t>Squizing</a:t>
              </a:r>
              <a:r>
                <a:rPr lang="fr-FR" altLang="fr-FR" sz="2800" b="1">
                  <a:solidFill>
                    <a:schemeClr val="hlink"/>
                  </a:solidFill>
                </a:rPr>
                <a:t>, </a:t>
              </a:r>
              <a:r>
                <a:rPr lang="fr-FR" altLang="fr-FR" b="1">
                  <a:solidFill>
                    <a:schemeClr val="hlink"/>
                  </a:solidFill>
                </a:rPr>
                <a:t>Paranà , Wundsdorf: Valvo-muscular Pump Stress Test</a:t>
              </a:r>
              <a:endParaRPr lang="en-US" altLang="fr-FR" b="1">
                <a:solidFill>
                  <a:schemeClr val="hlink"/>
                </a:solidFill>
              </a:endParaRP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2381" y="1706"/>
              <a:ext cx="3221" cy="6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sz="2800" b="1">
                  <a:solidFill>
                    <a:srgbClr val="CC0000"/>
                  </a:solidFill>
                </a:rPr>
                <a:t>Valsalva: </a:t>
              </a:r>
              <a:r>
                <a:rPr lang="fr-FR" altLang="fr-FR" sz="2800" b="1">
                  <a:solidFill>
                    <a:schemeClr val="accent2"/>
                  </a:solidFill>
                </a:rPr>
                <a:t>Thoraco-abdominal Pump Stress Test</a:t>
              </a:r>
              <a:endParaRPr lang="en-US" altLang="fr-FR" sz="2000" b="1">
                <a:solidFill>
                  <a:schemeClr val="accent2"/>
                </a:solidFill>
              </a:endParaRP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930" y="3067"/>
              <a:ext cx="19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sz="2800" b="1">
                  <a:solidFill>
                    <a:srgbClr val="BA0000"/>
                  </a:solidFill>
                </a:rPr>
                <a:t> Supine Position</a:t>
              </a:r>
              <a:endParaRPr lang="en-US" altLang="fr-FR" sz="2000" b="1">
                <a:solidFill>
                  <a:srgbClr val="BA0000"/>
                </a:solidFill>
              </a:endParaRP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2381" y="3339"/>
              <a:ext cx="3221" cy="8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sz="2800" b="1">
                  <a:solidFill>
                    <a:schemeClr val="hlink"/>
                  </a:solidFill>
                </a:rPr>
                <a:t>Venous Pressure: Hemodynamic obstacles assessment</a:t>
              </a:r>
              <a:endParaRPr lang="en-US" altLang="fr-FR" sz="2000" b="1">
                <a:solidFill>
                  <a:schemeClr val="hlink"/>
                </a:solidFill>
              </a:endParaRPr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 rot="5247157">
              <a:off x="899" y="2780"/>
              <a:ext cx="408" cy="1979"/>
            </a:xfrm>
            <a:custGeom>
              <a:avLst/>
              <a:gdLst>
                <a:gd name="T0" fmla="*/ 33 w 573"/>
                <a:gd name="T1" fmla="*/ 992 h 3113"/>
                <a:gd name="T2" fmla="*/ 23 w 573"/>
                <a:gd name="T3" fmla="*/ 806 h 3113"/>
                <a:gd name="T4" fmla="*/ 108 w 573"/>
                <a:gd name="T5" fmla="*/ 542 h 3113"/>
                <a:gd name="T6" fmla="*/ 147 w 573"/>
                <a:gd name="T7" fmla="*/ 462 h 3113"/>
                <a:gd name="T8" fmla="*/ 142 w 573"/>
                <a:gd name="T9" fmla="*/ 317 h 3113"/>
                <a:gd name="T10" fmla="*/ 73 w 573"/>
                <a:gd name="T11" fmla="*/ 321 h 3113"/>
                <a:gd name="T12" fmla="*/ 98 w 573"/>
                <a:gd name="T13" fmla="*/ 246 h 3113"/>
                <a:gd name="T14" fmla="*/ 33 w 573"/>
                <a:gd name="T15" fmla="*/ 207 h 3113"/>
                <a:gd name="T16" fmla="*/ 73 w 573"/>
                <a:gd name="T17" fmla="*/ 153 h 3113"/>
                <a:gd name="T18" fmla="*/ 88 w 573"/>
                <a:gd name="T19" fmla="*/ 52 h 3113"/>
                <a:gd name="T20" fmla="*/ 211 w 573"/>
                <a:gd name="T21" fmla="*/ 3 h 3113"/>
                <a:gd name="T22" fmla="*/ 335 w 573"/>
                <a:gd name="T23" fmla="*/ 70 h 3113"/>
                <a:gd name="T24" fmla="*/ 370 w 573"/>
                <a:gd name="T25" fmla="*/ 184 h 3113"/>
                <a:gd name="T26" fmla="*/ 310 w 573"/>
                <a:gd name="T27" fmla="*/ 303 h 3113"/>
                <a:gd name="T28" fmla="*/ 305 w 573"/>
                <a:gd name="T29" fmla="*/ 396 h 3113"/>
                <a:gd name="T30" fmla="*/ 389 w 573"/>
                <a:gd name="T31" fmla="*/ 546 h 3113"/>
                <a:gd name="T32" fmla="*/ 379 w 573"/>
                <a:gd name="T33" fmla="*/ 842 h 3113"/>
                <a:gd name="T34" fmla="*/ 394 w 573"/>
                <a:gd name="T35" fmla="*/ 1010 h 3113"/>
                <a:gd name="T36" fmla="*/ 292 w 573"/>
                <a:gd name="T37" fmla="*/ 1153 h 3113"/>
                <a:gd name="T38" fmla="*/ 256 w 573"/>
                <a:gd name="T39" fmla="*/ 1502 h 3113"/>
                <a:gd name="T40" fmla="*/ 292 w 573"/>
                <a:gd name="T41" fmla="*/ 1662 h 3113"/>
                <a:gd name="T42" fmla="*/ 263 w 573"/>
                <a:gd name="T43" fmla="*/ 1872 h 3113"/>
                <a:gd name="T44" fmla="*/ 276 w 573"/>
                <a:gd name="T45" fmla="*/ 1924 h 3113"/>
                <a:gd name="T46" fmla="*/ 266 w 573"/>
                <a:gd name="T47" fmla="*/ 1969 h 3113"/>
                <a:gd name="T48" fmla="*/ 219 w 573"/>
                <a:gd name="T49" fmla="*/ 1970 h 3113"/>
                <a:gd name="T50" fmla="*/ 180 w 573"/>
                <a:gd name="T51" fmla="*/ 1957 h 3113"/>
                <a:gd name="T52" fmla="*/ 125 w 573"/>
                <a:gd name="T53" fmla="*/ 1975 h 3113"/>
                <a:gd name="T54" fmla="*/ 75 w 573"/>
                <a:gd name="T55" fmla="*/ 1975 h 3113"/>
                <a:gd name="T56" fmla="*/ 14 w 573"/>
                <a:gd name="T57" fmla="*/ 1977 h 3113"/>
                <a:gd name="T58" fmla="*/ 1 w 573"/>
                <a:gd name="T59" fmla="*/ 1964 h 3113"/>
                <a:gd name="T60" fmla="*/ 11 w 573"/>
                <a:gd name="T61" fmla="*/ 1948 h 3113"/>
                <a:gd name="T62" fmla="*/ 66 w 573"/>
                <a:gd name="T63" fmla="*/ 1929 h 3113"/>
                <a:gd name="T64" fmla="*/ 145 w 573"/>
                <a:gd name="T65" fmla="*/ 1874 h 3113"/>
                <a:gd name="T66" fmla="*/ 121 w 573"/>
                <a:gd name="T67" fmla="*/ 1584 h 3113"/>
                <a:gd name="T68" fmla="*/ 73 w 573"/>
                <a:gd name="T69" fmla="*/ 1472 h 3113"/>
                <a:gd name="T70" fmla="*/ 57 w 573"/>
                <a:gd name="T71" fmla="*/ 1393 h 3113"/>
                <a:gd name="T72" fmla="*/ 36 w 573"/>
                <a:gd name="T73" fmla="*/ 1153 h 3113"/>
                <a:gd name="T74" fmla="*/ 36 w 573"/>
                <a:gd name="T75" fmla="*/ 1086 h 3113"/>
                <a:gd name="T76" fmla="*/ 33 w 573"/>
                <a:gd name="T77" fmla="*/ 992 h 3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3" h="3113">
                  <a:moveTo>
                    <a:pt x="47" y="1560"/>
                  </a:moveTo>
                  <a:cubicBezTo>
                    <a:pt x="44" y="1487"/>
                    <a:pt x="16" y="1386"/>
                    <a:pt x="33" y="1268"/>
                  </a:cubicBezTo>
                  <a:cubicBezTo>
                    <a:pt x="50" y="1150"/>
                    <a:pt x="122" y="942"/>
                    <a:pt x="151" y="852"/>
                  </a:cubicBezTo>
                  <a:cubicBezTo>
                    <a:pt x="180" y="762"/>
                    <a:pt x="198" y="786"/>
                    <a:pt x="206" y="727"/>
                  </a:cubicBezTo>
                  <a:cubicBezTo>
                    <a:pt x="214" y="668"/>
                    <a:pt x="216" y="535"/>
                    <a:pt x="199" y="498"/>
                  </a:cubicBezTo>
                  <a:cubicBezTo>
                    <a:pt x="182" y="461"/>
                    <a:pt x="112" y="523"/>
                    <a:pt x="102" y="505"/>
                  </a:cubicBezTo>
                  <a:cubicBezTo>
                    <a:pt x="92" y="487"/>
                    <a:pt x="146" y="417"/>
                    <a:pt x="137" y="387"/>
                  </a:cubicBezTo>
                  <a:cubicBezTo>
                    <a:pt x="128" y="357"/>
                    <a:pt x="53" y="349"/>
                    <a:pt x="47" y="325"/>
                  </a:cubicBezTo>
                  <a:cubicBezTo>
                    <a:pt x="41" y="301"/>
                    <a:pt x="89" y="282"/>
                    <a:pt x="102" y="241"/>
                  </a:cubicBezTo>
                  <a:cubicBezTo>
                    <a:pt x="115" y="200"/>
                    <a:pt x="91" y="121"/>
                    <a:pt x="123" y="82"/>
                  </a:cubicBezTo>
                  <a:cubicBezTo>
                    <a:pt x="155" y="43"/>
                    <a:pt x="238" y="0"/>
                    <a:pt x="296" y="5"/>
                  </a:cubicBezTo>
                  <a:cubicBezTo>
                    <a:pt x="354" y="10"/>
                    <a:pt x="433" y="63"/>
                    <a:pt x="470" y="110"/>
                  </a:cubicBezTo>
                  <a:cubicBezTo>
                    <a:pt x="507" y="157"/>
                    <a:pt x="525" y="229"/>
                    <a:pt x="519" y="290"/>
                  </a:cubicBezTo>
                  <a:cubicBezTo>
                    <a:pt x="513" y="351"/>
                    <a:pt x="450" y="422"/>
                    <a:pt x="435" y="477"/>
                  </a:cubicBezTo>
                  <a:cubicBezTo>
                    <a:pt x="420" y="532"/>
                    <a:pt x="410" y="559"/>
                    <a:pt x="428" y="623"/>
                  </a:cubicBezTo>
                  <a:cubicBezTo>
                    <a:pt x="446" y="687"/>
                    <a:pt x="529" y="742"/>
                    <a:pt x="546" y="859"/>
                  </a:cubicBezTo>
                  <a:cubicBezTo>
                    <a:pt x="563" y="976"/>
                    <a:pt x="531" y="1203"/>
                    <a:pt x="532" y="1324"/>
                  </a:cubicBezTo>
                  <a:cubicBezTo>
                    <a:pt x="533" y="1445"/>
                    <a:pt x="573" y="1507"/>
                    <a:pt x="553" y="1588"/>
                  </a:cubicBezTo>
                  <a:cubicBezTo>
                    <a:pt x="533" y="1669"/>
                    <a:pt x="442" y="1685"/>
                    <a:pt x="410" y="1814"/>
                  </a:cubicBezTo>
                  <a:cubicBezTo>
                    <a:pt x="378" y="1943"/>
                    <a:pt x="359" y="2228"/>
                    <a:pt x="359" y="2362"/>
                  </a:cubicBezTo>
                  <a:cubicBezTo>
                    <a:pt x="359" y="2495"/>
                    <a:pt x="408" y="2517"/>
                    <a:pt x="410" y="2614"/>
                  </a:cubicBezTo>
                  <a:cubicBezTo>
                    <a:pt x="412" y="2711"/>
                    <a:pt x="374" y="2875"/>
                    <a:pt x="370" y="2944"/>
                  </a:cubicBezTo>
                  <a:cubicBezTo>
                    <a:pt x="367" y="3013"/>
                    <a:pt x="387" y="3000"/>
                    <a:pt x="388" y="3026"/>
                  </a:cubicBezTo>
                  <a:cubicBezTo>
                    <a:pt x="388" y="3052"/>
                    <a:pt x="387" y="3086"/>
                    <a:pt x="374" y="3098"/>
                  </a:cubicBezTo>
                  <a:cubicBezTo>
                    <a:pt x="361" y="3110"/>
                    <a:pt x="328" y="3102"/>
                    <a:pt x="308" y="3099"/>
                  </a:cubicBezTo>
                  <a:cubicBezTo>
                    <a:pt x="288" y="3096"/>
                    <a:pt x="275" y="3077"/>
                    <a:pt x="253" y="3078"/>
                  </a:cubicBezTo>
                  <a:cubicBezTo>
                    <a:pt x="231" y="3080"/>
                    <a:pt x="200" y="3102"/>
                    <a:pt x="175" y="3107"/>
                  </a:cubicBezTo>
                  <a:cubicBezTo>
                    <a:pt x="151" y="3112"/>
                    <a:pt x="132" y="3107"/>
                    <a:pt x="106" y="3107"/>
                  </a:cubicBezTo>
                  <a:cubicBezTo>
                    <a:pt x="80" y="3108"/>
                    <a:pt x="37" y="3113"/>
                    <a:pt x="19" y="3110"/>
                  </a:cubicBezTo>
                  <a:cubicBezTo>
                    <a:pt x="2" y="3107"/>
                    <a:pt x="2" y="3096"/>
                    <a:pt x="1" y="3089"/>
                  </a:cubicBezTo>
                  <a:cubicBezTo>
                    <a:pt x="0" y="3081"/>
                    <a:pt x="0" y="3074"/>
                    <a:pt x="15" y="3065"/>
                  </a:cubicBezTo>
                  <a:cubicBezTo>
                    <a:pt x="30" y="3056"/>
                    <a:pt x="61" y="3053"/>
                    <a:pt x="93" y="3034"/>
                  </a:cubicBezTo>
                  <a:cubicBezTo>
                    <a:pt x="124" y="3014"/>
                    <a:pt x="191" y="3038"/>
                    <a:pt x="204" y="2948"/>
                  </a:cubicBezTo>
                  <a:cubicBezTo>
                    <a:pt x="217" y="2857"/>
                    <a:pt x="187" y="2596"/>
                    <a:pt x="170" y="2491"/>
                  </a:cubicBezTo>
                  <a:cubicBezTo>
                    <a:pt x="153" y="2385"/>
                    <a:pt x="118" y="2365"/>
                    <a:pt x="103" y="2315"/>
                  </a:cubicBezTo>
                  <a:cubicBezTo>
                    <a:pt x="88" y="2265"/>
                    <a:pt x="89" y="2274"/>
                    <a:pt x="80" y="2191"/>
                  </a:cubicBezTo>
                  <a:cubicBezTo>
                    <a:pt x="71" y="2108"/>
                    <a:pt x="54" y="1895"/>
                    <a:pt x="50" y="1814"/>
                  </a:cubicBezTo>
                  <a:cubicBezTo>
                    <a:pt x="45" y="1734"/>
                    <a:pt x="50" y="1726"/>
                    <a:pt x="50" y="1709"/>
                  </a:cubicBezTo>
                  <a:cubicBezTo>
                    <a:pt x="50" y="1709"/>
                    <a:pt x="40" y="1640"/>
                    <a:pt x="47" y="156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835150" y="981075"/>
            <a:ext cx="6985000" cy="2227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2800" b="1">
                <a:solidFill>
                  <a:srgbClr val="CC0000"/>
                </a:solidFill>
              </a:rPr>
              <a:t>Valsalva Manœuvre:</a:t>
            </a:r>
          </a:p>
          <a:p>
            <a:pPr algn="ctr"/>
            <a:endParaRPr lang="fr-FR" altLang="fr-FR" sz="2800" b="1">
              <a:solidFill>
                <a:srgbClr val="CC0000"/>
              </a:solidFill>
            </a:endParaRPr>
          </a:p>
          <a:p>
            <a:pPr algn="ctr"/>
            <a:r>
              <a:rPr lang="en-US" altLang="fr-FR" sz="2800" b="1">
                <a:solidFill>
                  <a:schemeClr val="accent2"/>
                </a:solidFill>
              </a:rPr>
              <a:t>Particularly easy and reliable when performed by blowing into a blocked straw</a:t>
            </a:r>
          </a:p>
          <a:p>
            <a:pPr algn="ctr"/>
            <a:endParaRPr lang="en-US" altLang="fr-FR" sz="2800" b="1">
              <a:solidFill>
                <a:srgbClr val="BA0000"/>
              </a:solidFill>
            </a:endParaRP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323850" y="1268413"/>
            <a:ext cx="1295400" cy="4941887"/>
            <a:chOff x="204" y="799"/>
            <a:chExt cx="816" cy="3113"/>
          </a:xfrm>
        </p:grpSpPr>
        <p:sp>
          <p:nvSpPr>
            <p:cNvPr id="16388" name="Freeform 5"/>
            <p:cNvSpPr>
              <a:spLocks/>
            </p:cNvSpPr>
            <p:nvPr/>
          </p:nvSpPr>
          <p:spPr bwMode="auto">
            <a:xfrm>
              <a:off x="385" y="799"/>
              <a:ext cx="573" cy="3113"/>
            </a:xfrm>
            <a:custGeom>
              <a:avLst/>
              <a:gdLst>
                <a:gd name="T0" fmla="*/ 47 w 573"/>
                <a:gd name="T1" fmla="*/ 1560 h 3113"/>
                <a:gd name="T2" fmla="*/ 33 w 573"/>
                <a:gd name="T3" fmla="*/ 1268 h 3113"/>
                <a:gd name="T4" fmla="*/ 151 w 573"/>
                <a:gd name="T5" fmla="*/ 852 h 3113"/>
                <a:gd name="T6" fmla="*/ 206 w 573"/>
                <a:gd name="T7" fmla="*/ 727 h 3113"/>
                <a:gd name="T8" fmla="*/ 199 w 573"/>
                <a:gd name="T9" fmla="*/ 498 h 3113"/>
                <a:gd name="T10" fmla="*/ 102 w 573"/>
                <a:gd name="T11" fmla="*/ 505 h 3113"/>
                <a:gd name="T12" fmla="*/ 137 w 573"/>
                <a:gd name="T13" fmla="*/ 387 h 3113"/>
                <a:gd name="T14" fmla="*/ 47 w 573"/>
                <a:gd name="T15" fmla="*/ 325 h 3113"/>
                <a:gd name="T16" fmla="*/ 102 w 573"/>
                <a:gd name="T17" fmla="*/ 241 h 3113"/>
                <a:gd name="T18" fmla="*/ 123 w 573"/>
                <a:gd name="T19" fmla="*/ 82 h 3113"/>
                <a:gd name="T20" fmla="*/ 296 w 573"/>
                <a:gd name="T21" fmla="*/ 5 h 3113"/>
                <a:gd name="T22" fmla="*/ 470 w 573"/>
                <a:gd name="T23" fmla="*/ 110 h 3113"/>
                <a:gd name="T24" fmla="*/ 519 w 573"/>
                <a:gd name="T25" fmla="*/ 290 h 3113"/>
                <a:gd name="T26" fmla="*/ 435 w 573"/>
                <a:gd name="T27" fmla="*/ 477 h 3113"/>
                <a:gd name="T28" fmla="*/ 428 w 573"/>
                <a:gd name="T29" fmla="*/ 623 h 3113"/>
                <a:gd name="T30" fmla="*/ 546 w 573"/>
                <a:gd name="T31" fmla="*/ 859 h 3113"/>
                <a:gd name="T32" fmla="*/ 532 w 573"/>
                <a:gd name="T33" fmla="*/ 1324 h 3113"/>
                <a:gd name="T34" fmla="*/ 553 w 573"/>
                <a:gd name="T35" fmla="*/ 1588 h 3113"/>
                <a:gd name="T36" fmla="*/ 410 w 573"/>
                <a:gd name="T37" fmla="*/ 1814 h 3113"/>
                <a:gd name="T38" fmla="*/ 359 w 573"/>
                <a:gd name="T39" fmla="*/ 2362 h 3113"/>
                <a:gd name="T40" fmla="*/ 410 w 573"/>
                <a:gd name="T41" fmla="*/ 2614 h 3113"/>
                <a:gd name="T42" fmla="*/ 370 w 573"/>
                <a:gd name="T43" fmla="*/ 2944 h 3113"/>
                <a:gd name="T44" fmla="*/ 388 w 573"/>
                <a:gd name="T45" fmla="*/ 3026 h 3113"/>
                <a:gd name="T46" fmla="*/ 374 w 573"/>
                <a:gd name="T47" fmla="*/ 3098 h 3113"/>
                <a:gd name="T48" fmla="*/ 308 w 573"/>
                <a:gd name="T49" fmla="*/ 3099 h 3113"/>
                <a:gd name="T50" fmla="*/ 253 w 573"/>
                <a:gd name="T51" fmla="*/ 3078 h 3113"/>
                <a:gd name="T52" fmla="*/ 175 w 573"/>
                <a:gd name="T53" fmla="*/ 3107 h 3113"/>
                <a:gd name="T54" fmla="*/ 106 w 573"/>
                <a:gd name="T55" fmla="*/ 3107 h 3113"/>
                <a:gd name="T56" fmla="*/ 19 w 573"/>
                <a:gd name="T57" fmla="*/ 3110 h 3113"/>
                <a:gd name="T58" fmla="*/ 1 w 573"/>
                <a:gd name="T59" fmla="*/ 3089 h 3113"/>
                <a:gd name="T60" fmla="*/ 15 w 573"/>
                <a:gd name="T61" fmla="*/ 3065 h 3113"/>
                <a:gd name="T62" fmla="*/ 93 w 573"/>
                <a:gd name="T63" fmla="*/ 3034 h 3113"/>
                <a:gd name="T64" fmla="*/ 204 w 573"/>
                <a:gd name="T65" fmla="*/ 2948 h 3113"/>
                <a:gd name="T66" fmla="*/ 170 w 573"/>
                <a:gd name="T67" fmla="*/ 2491 h 3113"/>
                <a:gd name="T68" fmla="*/ 103 w 573"/>
                <a:gd name="T69" fmla="*/ 2315 h 3113"/>
                <a:gd name="T70" fmla="*/ 80 w 573"/>
                <a:gd name="T71" fmla="*/ 2191 h 3113"/>
                <a:gd name="T72" fmla="*/ 50 w 573"/>
                <a:gd name="T73" fmla="*/ 1814 h 3113"/>
                <a:gd name="T74" fmla="*/ 50 w 573"/>
                <a:gd name="T75" fmla="*/ 1709 h 3113"/>
                <a:gd name="T76" fmla="*/ 47 w 573"/>
                <a:gd name="T77" fmla="*/ 1560 h 3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3" h="3113">
                  <a:moveTo>
                    <a:pt x="47" y="1560"/>
                  </a:moveTo>
                  <a:cubicBezTo>
                    <a:pt x="44" y="1487"/>
                    <a:pt x="16" y="1386"/>
                    <a:pt x="33" y="1268"/>
                  </a:cubicBezTo>
                  <a:cubicBezTo>
                    <a:pt x="50" y="1150"/>
                    <a:pt x="122" y="942"/>
                    <a:pt x="151" y="852"/>
                  </a:cubicBezTo>
                  <a:cubicBezTo>
                    <a:pt x="180" y="762"/>
                    <a:pt x="198" y="786"/>
                    <a:pt x="206" y="727"/>
                  </a:cubicBezTo>
                  <a:cubicBezTo>
                    <a:pt x="214" y="668"/>
                    <a:pt x="216" y="535"/>
                    <a:pt x="199" y="498"/>
                  </a:cubicBezTo>
                  <a:cubicBezTo>
                    <a:pt x="182" y="461"/>
                    <a:pt x="112" y="523"/>
                    <a:pt x="102" y="505"/>
                  </a:cubicBezTo>
                  <a:cubicBezTo>
                    <a:pt x="92" y="487"/>
                    <a:pt x="146" y="417"/>
                    <a:pt x="137" y="387"/>
                  </a:cubicBezTo>
                  <a:cubicBezTo>
                    <a:pt x="128" y="357"/>
                    <a:pt x="53" y="349"/>
                    <a:pt x="47" y="325"/>
                  </a:cubicBezTo>
                  <a:cubicBezTo>
                    <a:pt x="41" y="301"/>
                    <a:pt x="89" y="282"/>
                    <a:pt x="102" y="241"/>
                  </a:cubicBezTo>
                  <a:cubicBezTo>
                    <a:pt x="115" y="200"/>
                    <a:pt x="91" y="121"/>
                    <a:pt x="123" y="82"/>
                  </a:cubicBezTo>
                  <a:cubicBezTo>
                    <a:pt x="155" y="43"/>
                    <a:pt x="238" y="0"/>
                    <a:pt x="296" y="5"/>
                  </a:cubicBezTo>
                  <a:cubicBezTo>
                    <a:pt x="354" y="10"/>
                    <a:pt x="433" y="63"/>
                    <a:pt x="470" y="110"/>
                  </a:cubicBezTo>
                  <a:cubicBezTo>
                    <a:pt x="507" y="157"/>
                    <a:pt x="525" y="229"/>
                    <a:pt x="519" y="290"/>
                  </a:cubicBezTo>
                  <a:cubicBezTo>
                    <a:pt x="513" y="351"/>
                    <a:pt x="450" y="422"/>
                    <a:pt x="435" y="477"/>
                  </a:cubicBezTo>
                  <a:cubicBezTo>
                    <a:pt x="420" y="532"/>
                    <a:pt x="410" y="559"/>
                    <a:pt x="428" y="623"/>
                  </a:cubicBezTo>
                  <a:cubicBezTo>
                    <a:pt x="446" y="687"/>
                    <a:pt x="529" y="742"/>
                    <a:pt x="546" y="859"/>
                  </a:cubicBezTo>
                  <a:cubicBezTo>
                    <a:pt x="563" y="976"/>
                    <a:pt x="531" y="1203"/>
                    <a:pt x="532" y="1324"/>
                  </a:cubicBezTo>
                  <a:cubicBezTo>
                    <a:pt x="533" y="1445"/>
                    <a:pt x="573" y="1507"/>
                    <a:pt x="553" y="1588"/>
                  </a:cubicBezTo>
                  <a:cubicBezTo>
                    <a:pt x="533" y="1669"/>
                    <a:pt x="442" y="1685"/>
                    <a:pt x="410" y="1814"/>
                  </a:cubicBezTo>
                  <a:cubicBezTo>
                    <a:pt x="378" y="1943"/>
                    <a:pt x="359" y="2228"/>
                    <a:pt x="359" y="2362"/>
                  </a:cubicBezTo>
                  <a:cubicBezTo>
                    <a:pt x="359" y="2495"/>
                    <a:pt x="408" y="2517"/>
                    <a:pt x="410" y="2614"/>
                  </a:cubicBezTo>
                  <a:cubicBezTo>
                    <a:pt x="412" y="2711"/>
                    <a:pt x="374" y="2875"/>
                    <a:pt x="370" y="2944"/>
                  </a:cubicBezTo>
                  <a:cubicBezTo>
                    <a:pt x="367" y="3013"/>
                    <a:pt x="387" y="3000"/>
                    <a:pt x="388" y="3026"/>
                  </a:cubicBezTo>
                  <a:cubicBezTo>
                    <a:pt x="388" y="3052"/>
                    <a:pt x="387" y="3086"/>
                    <a:pt x="374" y="3098"/>
                  </a:cubicBezTo>
                  <a:cubicBezTo>
                    <a:pt x="361" y="3110"/>
                    <a:pt x="328" y="3102"/>
                    <a:pt x="308" y="3099"/>
                  </a:cubicBezTo>
                  <a:cubicBezTo>
                    <a:pt x="288" y="3096"/>
                    <a:pt x="275" y="3077"/>
                    <a:pt x="253" y="3078"/>
                  </a:cubicBezTo>
                  <a:cubicBezTo>
                    <a:pt x="231" y="3080"/>
                    <a:pt x="200" y="3102"/>
                    <a:pt x="175" y="3107"/>
                  </a:cubicBezTo>
                  <a:cubicBezTo>
                    <a:pt x="151" y="3112"/>
                    <a:pt x="132" y="3107"/>
                    <a:pt x="106" y="3107"/>
                  </a:cubicBezTo>
                  <a:cubicBezTo>
                    <a:pt x="80" y="3108"/>
                    <a:pt x="37" y="3113"/>
                    <a:pt x="19" y="3110"/>
                  </a:cubicBezTo>
                  <a:cubicBezTo>
                    <a:pt x="2" y="3107"/>
                    <a:pt x="2" y="3096"/>
                    <a:pt x="1" y="3089"/>
                  </a:cubicBezTo>
                  <a:cubicBezTo>
                    <a:pt x="0" y="3081"/>
                    <a:pt x="0" y="3074"/>
                    <a:pt x="15" y="3065"/>
                  </a:cubicBezTo>
                  <a:cubicBezTo>
                    <a:pt x="30" y="3056"/>
                    <a:pt x="61" y="3053"/>
                    <a:pt x="93" y="3034"/>
                  </a:cubicBezTo>
                  <a:cubicBezTo>
                    <a:pt x="124" y="3014"/>
                    <a:pt x="191" y="3038"/>
                    <a:pt x="204" y="2948"/>
                  </a:cubicBezTo>
                  <a:cubicBezTo>
                    <a:pt x="217" y="2857"/>
                    <a:pt x="187" y="2596"/>
                    <a:pt x="170" y="2491"/>
                  </a:cubicBezTo>
                  <a:cubicBezTo>
                    <a:pt x="153" y="2385"/>
                    <a:pt x="118" y="2365"/>
                    <a:pt x="103" y="2315"/>
                  </a:cubicBezTo>
                  <a:cubicBezTo>
                    <a:pt x="88" y="2265"/>
                    <a:pt x="89" y="2274"/>
                    <a:pt x="80" y="2191"/>
                  </a:cubicBezTo>
                  <a:cubicBezTo>
                    <a:pt x="71" y="2108"/>
                    <a:pt x="54" y="1895"/>
                    <a:pt x="50" y="1814"/>
                  </a:cubicBezTo>
                  <a:cubicBezTo>
                    <a:pt x="45" y="1734"/>
                    <a:pt x="50" y="1726"/>
                    <a:pt x="50" y="1709"/>
                  </a:cubicBezTo>
                  <a:cubicBezTo>
                    <a:pt x="50" y="1709"/>
                    <a:pt x="40" y="1640"/>
                    <a:pt x="47" y="156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89" name="Oval 6"/>
            <p:cNvSpPr>
              <a:spLocks noChangeArrowheads="1"/>
            </p:cNvSpPr>
            <p:nvPr/>
          </p:nvSpPr>
          <p:spPr bwMode="auto">
            <a:xfrm>
              <a:off x="476" y="1525"/>
              <a:ext cx="454" cy="90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629" y="2387"/>
              <a:ext cx="91" cy="13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6391" name="Group 8"/>
            <p:cNvGrpSpPr>
              <a:grpSpLocks/>
            </p:cNvGrpSpPr>
            <p:nvPr/>
          </p:nvGrpSpPr>
          <p:grpSpPr bwMode="auto">
            <a:xfrm>
              <a:off x="385" y="1525"/>
              <a:ext cx="635" cy="907"/>
              <a:chOff x="884" y="2115"/>
              <a:chExt cx="635" cy="907"/>
            </a:xfrm>
          </p:grpSpPr>
          <p:grpSp>
            <p:nvGrpSpPr>
              <p:cNvPr id="16405" name="Group 9"/>
              <p:cNvGrpSpPr>
                <a:grpSpLocks/>
              </p:cNvGrpSpPr>
              <p:nvPr/>
            </p:nvGrpSpPr>
            <p:grpSpPr bwMode="auto">
              <a:xfrm>
                <a:off x="975" y="2115"/>
                <a:ext cx="454" cy="907"/>
                <a:chOff x="930" y="618"/>
                <a:chExt cx="454" cy="907"/>
              </a:xfrm>
            </p:grpSpPr>
            <p:sp>
              <p:nvSpPr>
                <p:cNvPr id="16411" name="Oval 10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454" cy="90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412" name="Oval 11"/>
                <p:cNvSpPr>
                  <a:spLocks noChangeArrowheads="1"/>
                </p:cNvSpPr>
                <p:nvPr/>
              </p:nvSpPr>
              <p:spPr bwMode="auto">
                <a:xfrm>
                  <a:off x="975" y="754"/>
                  <a:ext cx="363" cy="77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6406" name="Line 12"/>
              <p:cNvSpPr>
                <a:spLocks noChangeShapeType="1"/>
              </p:cNvSpPr>
              <p:nvPr/>
            </p:nvSpPr>
            <p:spPr bwMode="auto">
              <a:xfrm>
                <a:off x="1202" y="2160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7" name="Line 13"/>
              <p:cNvSpPr>
                <a:spLocks noChangeShapeType="1"/>
              </p:cNvSpPr>
              <p:nvPr/>
            </p:nvSpPr>
            <p:spPr bwMode="auto">
              <a:xfrm>
                <a:off x="898" y="2478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8" name="Line 14"/>
              <p:cNvSpPr>
                <a:spLocks noChangeShapeType="1"/>
              </p:cNvSpPr>
              <p:nvPr/>
            </p:nvSpPr>
            <p:spPr bwMode="auto">
              <a:xfrm flipH="1">
                <a:off x="1383" y="2478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9" name="Line 15"/>
              <p:cNvSpPr>
                <a:spLocks noChangeShapeType="1"/>
              </p:cNvSpPr>
              <p:nvPr/>
            </p:nvSpPr>
            <p:spPr bwMode="auto">
              <a:xfrm flipH="1" flipV="1">
                <a:off x="1366" y="2795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0" name="Line 16"/>
              <p:cNvSpPr>
                <a:spLocks noChangeShapeType="1"/>
              </p:cNvSpPr>
              <p:nvPr/>
            </p:nvSpPr>
            <p:spPr bwMode="auto">
              <a:xfrm flipV="1">
                <a:off x="884" y="2795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392" name="Group 17"/>
            <p:cNvGrpSpPr>
              <a:grpSpLocks/>
            </p:cNvGrpSpPr>
            <p:nvPr/>
          </p:nvGrpSpPr>
          <p:grpSpPr bwMode="auto">
            <a:xfrm>
              <a:off x="567" y="2523"/>
              <a:ext cx="189" cy="174"/>
              <a:chOff x="1655" y="3067"/>
              <a:chExt cx="189" cy="174"/>
            </a:xfrm>
          </p:grpSpPr>
          <p:sp>
            <p:nvSpPr>
              <p:cNvPr id="16403" name="Freeform 18"/>
              <p:cNvSpPr>
                <a:spLocks/>
              </p:cNvSpPr>
              <p:nvPr/>
            </p:nvSpPr>
            <p:spPr bwMode="auto">
              <a:xfrm>
                <a:off x="1655" y="3067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4" name="Freeform 19"/>
              <p:cNvSpPr>
                <a:spLocks/>
              </p:cNvSpPr>
              <p:nvPr/>
            </p:nvSpPr>
            <p:spPr bwMode="auto">
              <a:xfrm>
                <a:off x="1837" y="3067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393" name="Group 20"/>
            <p:cNvGrpSpPr>
              <a:grpSpLocks/>
            </p:cNvGrpSpPr>
            <p:nvPr/>
          </p:nvGrpSpPr>
          <p:grpSpPr bwMode="auto">
            <a:xfrm>
              <a:off x="567" y="2478"/>
              <a:ext cx="189" cy="182"/>
              <a:chOff x="2200" y="3203"/>
              <a:chExt cx="189" cy="182"/>
            </a:xfrm>
          </p:grpSpPr>
          <p:sp>
            <p:nvSpPr>
              <p:cNvPr id="16396" name="Freeform 21"/>
              <p:cNvSpPr>
                <a:spLocks/>
              </p:cNvSpPr>
              <p:nvPr/>
            </p:nvSpPr>
            <p:spPr bwMode="auto">
              <a:xfrm>
                <a:off x="2200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7" name="Freeform 22"/>
              <p:cNvSpPr>
                <a:spLocks/>
              </p:cNvSpPr>
              <p:nvPr/>
            </p:nvSpPr>
            <p:spPr bwMode="auto">
              <a:xfrm>
                <a:off x="2382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8" name="Freeform 23"/>
              <p:cNvSpPr>
                <a:spLocks/>
              </p:cNvSpPr>
              <p:nvPr/>
            </p:nvSpPr>
            <p:spPr bwMode="auto">
              <a:xfrm>
                <a:off x="2200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99" name="Freeform 24"/>
              <p:cNvSpPr>
                <a:spLocks/>
              </p:cNvSpPr>
              <p:nvPr/>
            </p:nvSpPr>
            <p:spPr bwMode="auto">
              <a:xfrm>
                <a:off x="2381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0" name="Freeform 25"/>
              <p:cNvSpPr>
                <a:spLocks/>
              </p:cNvSpPr>
              <p:nvPr/>
            </p:nvSpPr>
            <p:spPr bwMode="auto">
              <a:xfrm>
                <a:off x="2200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7620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1" name="Freeform 26"/>
              <p:cNvSpPr>
                <a:spLocks/>
              </p:cNvSpPr>
              <p:nvPr/>
            </p:nvSpPr>
            <p:spPr bwMode="auto">
              <a:xfrm>
                <a:off x="2381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7620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2" name="Freeform 27"/>
              <p:cNvSpPr>
                <a:spLocks/>
              </p:cNvSpPr>
              <p:nvPr/>
            </p:nvSpPr>
            <p:spPr bwMode="auto">
              <a:xfrm flipV="1">
                <a:off x="2200" y="3249"/>
                <a:ext cx="179" cy="136"/>
              </a:xfrm>
              <a:custGeom>
                <a:avLst/>
                <a:gdLst>
                  <a:gd name="T0" fmla="*/ 0 w 179"/>
                  <a:gd name="T1" fmla="*/ 10 h 136"/>
                  <a:gd name="T2" fmla="*/ 88 w 179"/>
                  <a:gd name="T3" fmla="*/ 136 h 136"/>
                  <a:gd name="T4" fmla="*/ 179 w 179"/>
                  <a:gd name="T5" fmla="*/ 0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9" h="136">
                    <a:moveTo>
                      <a:pt x="0" y="10"/>
                    </a:moveTo>
                    <a:lnTo>
                      <a:pt x="88" y="136"/>
                    </a:lnTo>
                    <a:lnTo>
                      <a:pt x="179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394" name="Freeform 28"/>
            <p:cNvSpPr>
              <a:spLocks/>
            </p:cNvSpPr>
            <p:nvPr/>
          </p:nvSpPr>
          <p:spPr bwMode="auto">
            <a:xfrm>
              <a:off x="204" y="1117"/>
              <a:ext cx="408" cy="129"/>
            </a:xfrm>
            <a:custGeom>
              <a:avLst/>
              <a:gdLst>
                <a:gd name="T0" fmla="*/ 408 w 408"/>
                <a:gd name="T1" fmla="*/ 107 h 129"/>
                <a:gd name="T2" fmla="*/ 167 w 408"/>
                <a:gd name="T3" fmla="*/ 111 h 129"/>
                <a:gd name="T4" fmla="*/ 54 w 408"/>
                <a:gd name="T5" fmla="*/ 75 h 129"/>
                <a:gd name="T6" fmla="*/ 94 w 408"/>
                <a:gd name="T7" fmla="*/ 129 h 129"/>
                <a:gd name="T8" fmla="*/ 76 w 408"/>
                <a:gd name="T9" fmla="*/ 75 h 129"/>
                <a:gd name="T10" fmla="*/ 0 w 408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8" h="129">
                  <a:moveTo>
                    <a:pt x="408" y="107"/>
                  </a:moveTo>
                  <a:cubicBezTo>
                    <a:pt x="368" y="107"/>
                    <a:pt x="226" y="116"/>
                    <a:pt x="167" y="111"/>
                  </a:cubicBezTo>
                  <a:cubicBezTo>
                    <a:pt x="109" y="107"/>
                    <a:pt x="66" y="72"/>
                    <a:pt x="54" y="75"/>
                  </a:cubicBezTo>
                  <a:cubicBezTo>
                    <a:pt x="42" y="78"/>
                    <a:pt x="90" y="129"/>
                    <a:pt x="94" y="129"/>
                  </a:cubicBezTo>
                  <a:cubicBezTo>
                    <a:pt x="98" y="129"/>
                    <a:pt x="92" y="97"/>
                    <a:pt x="76" y="75"/>
                  </a:cubicBezTo>
                  <a:cubicBezTo>
                    <a:pt x="61" y="53"/>
                    <a:pt x="16" y="16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BA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395" name="Line 29"/>
            <p:cNvSpPr>
              <a:spLocks noChangeShapeType="1"/>
            </p:cNvSpPr>
            <p:nvPr/>
          </p:nvSpPr>
          <p:spPr bwMode="auto">
            <a:xfrm>
              <a:off x="657" y="2205"/>
              <a:ext cx="0" cy="27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9"/>
          <p:cNvGrpSpPr>
            <a:grpSpLocks/>
          </p:cNvGrpSpPr>
          <p:nvPr/>
        </p:nvGrpSpPr>
        <p:grpSpPr bwMode="auto">
          <a:xfrm>
            <a:off x="323850" y="981075"/>
            <a:ext cx="8496300" cy="5229225"/>
            <a:chOff x="204" y="618"/>
            <a:chExt cx="5352" cy="3294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1156" y="618"/>
              <a:ext cx="4400" cy="27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altLang="fr-FR" sz="2800" b="1">
                  <a:solidFill>
                    <a:srgbClr val="CC0000"/>
                  </a:solidFill>
                </a:rPr>
                <a:t>Valsalva Manœuvre:</a:t>
              </a:r>
            </a:p>
            <a:p>
              <a:pPr algn="ctr"/>
              <a:endParaRPr lang="fr-FR" altLang="fr-FR" sz="2800" b="1">
                <a:solidFill>
                  <a:srgbClr val="CC0000"/>
                </a:solidFill>
              </a:endParaRPr>
            </a:p>
            <a:p>
              <a:pPr algn="ctr"/>
              <a:r>
                <a:rPr lang="fr-FR" altLang="fr-FR" sz="2800">
                  <a:solidFill>
                    <a:schemeClr val="accent2"/>
                  </a:solidFill>
                </a:rPr>
                <a:t>Increases the Toraco-abdominal venous pressure</a:t>
              </a:r>
              <a:r>
                <a:rPr lang="fr-FR" altLang="fr-FR" sz="2800" b="1">
                  <a:solidFill>
                    <a:srgbClr val="CC0000"/>
                  </a:solidFill>
                </a:rPr>
                <a:t> </a:t>
              </a:r>
            </a:p>
            <a:p>
              <a:pPr algn="ctr"/>
              <a:endParaRPr lang="fr-FR" altLang="fr-FR" sz="2800" b="1">
                <a:solidFill>
                  <a:srgbClr val="CC0000"/>
                </a:solidFill>
              </a:endParaRPr>
            </a:p>
            <a:p>
              <a:pPr algn="ctr"/>
              <a:r>
                <a:rPr lang="fr-FR" altLang="fr-FR" sz="2800" b="1">
                  <a:solidFill>
                    <a:srgbClr val="BA0000"/>
                  </a:solidFill>
                </a:rPr>
                <a:t>and reverses downwards  the pressure gradient </a:t>
              </a:r>
              <a:r>
                <a:rPr lang="fr-FR" altLang="fr-FR" sz="2800" b="1">
                  <a:solidFill>
                    <a:schemeClr val="accent2"/>
                  </a:solidFill>
                </a:rPr>
                <a:t>but not the flow when  blocked by the </a:t>
              </a:r>
              <a:r>
                <a:rPr lang="fr-FR" altLang="fr-FR" sz="2800" b="1">
                  <a:solidFill>
                    <a:srgbClr val="BA0000"/>
                  </a:solidFill>
                </a:rPr>
                <a:t> </a:t>
              </a:r>
              <a:r>
                <a:rPr lang="fr-FR" altLang="fr-FR" sz="2800" b="1">
                  <a:solidFill>
                    <a:schemeClr val="accent2"/>
                  </a:solidFill>
                </a:rPr>
                <a:t>valves closure</a:t>
              </a:r>
            </a:p>
            <a:p>
              <a:pPr algn="ctr"/>
              <a:endParaRPr lang="fr-FR" altLang="fr-FR" sz="2800" b="1">
                <a:solidFill>
                  <a:srgbClr val="BA0000"/>
                </a:solidFill>
              </a:endParaRPr>
            </a:p>
            <a:p>
              <a:pPr algn="ctr"/>
              <a:endParaRPr lang="en-US" altLang="fr-FR" sz="2800" b="1">
                <a:solidFill>
                  <a:srgbClr val="BA0000"/>
                </a:solidFill>
              </a:endParaRPr>
            </a:p>
          </p:txBody>
        </p:sp>
        <p:grpSp>
          <p:nvGrpSpPr>
            <p:cNvPr id="17412" name="Group 28"/>
            <p:cNvGrpSpPr>
              <a:grpSpLocks/>
            </p:cNvGrpSpPr>
            <p:nvPr/>
          </p:nvGrpSpPr>
          <p:grpSpPr bwMode="auto">
            <a:xfrm>
              <a:off x="204" y="799"/>
              <a:ext cx="816" cy="3113"/>
              <a:chOff x="204" y="799"/>
              <a:chExt cx="816" cy="3113"/>
            </a:xfrm>
          </p:grpSpPr>
          <p:sp>
            <p:nvSpPr>
              <p:cNvPr id="17413" name="Freeform 2"/>
              <p:cNvSpPr>
                <a:spLocks/>
              </p:cNvSpPr>
              <p:nvPr/>
            </p:nvSpPr>
            <p:spPr bwMode="auto">
              <a:xfrm>
                <a:off x="385" y="799"/>
                <a:ext cx="573" cy="3113"/>
              </a:xfrm>
              <a:custGeom>
                <a:avLst/>
                <a:gdLst>
                  <a:gd name="T0" fmla="*/ 47 w 573"/>
                  <a:gd name="T1" fmla="*/ 1560 h 3113"/>
                  <a:gd name="T2" fmla="*/ 33 w 573"/>
                  <a:gd name="T3" fmla="*/ 1268 h 3113"/>
                  <a:gd name="T4" fmla="*/ 151 w 573"/>
                  <a:gd name="T5" fmla="*/ 852 h 3113"/>
                  <a:gd name="T6" fmla="*/ 206 w 573"/>
                  <a:gd name="T7" fmla="*/ 727 h 3113"/>
                  <a:gd name="T8" fmla="*/ 199 w 573"/>
                  <a:gd name="T9" fmla="*/ 498 h 3113"/>
                  <a:gd name="T10" fmla="*/ 102 w 573"/>
                  <a:gd name="T11" fmla="*/ 505 h 3113"/>
                  <a:gd name="T12" fmla="*/ 137 w 573"/>
                  <a:gd name="T13" fmla="*/ 387 h 3113"/>
                  <a:gd name="T14" fmla="*/ 47 w 573"/>
                  <a:gd name="T15" fmla="*/ 325 h 3113"/>
                  <a:gd name="T16" fmla="*/ 102 w 573"/>
                  <a:gd name="T17" fmla="*/ 241 h 3113"/>
                  <a:gd name="T18" fmla="*/ 123 w 573"/>
                  <a:gd name="T19" fmla="*/ 82 h 3113"/>
                  <a:gd name="T20" fmla="*/ 296 w 573"/>
                  <a:gd name="T21" fmla="*/ 5 h 3113"/>
                  <a:gd name="T22" fmla="*/ 470 w 573"/>
                  <a:gd name="T23" fmla="*/ 110 h 3113"/>
                  <a:gd name="T24" fmla="*/ 519 w 573"/>
                  <a:gd name="T25" fmla="*/ 290 h 3113"/>
                  <a:gd name="T26" fmla="*/ 435 w 573"/>
                  <a:gd name="T27" fmla="*/ 477 h 3113"/>
                  <a:gd name="T28" fmla="*/ 428 w 573"/>
                  <a:gd name="T29" fmla="*/ 623 h 3113"/>
                  <a:gd name="T30" fmla="*/ 546 w 573"/>
                  <a:gd name="T31" fmla="*/ 859 h 3113"/>
                  <a:gd name="T32" fmla="*/ 532 w 573"/>
                  <a:gd name="T33" fmla="*/ 1324 h 3113"/>
                  <a:gd name="T34" fmla="*/ 553 w 573"/>
                  <a:gd name="T35" fmla="*/ 1588 h 3113"/>
                  <a:gd name="T36" fmla="*/ 410 w 573"/>
                  <a:gd name="T37" fmla="*/ 1814 h 3113"/>
                  <a:gd name="T38" fmla="*/ 359 w 573"/>
                  <a:gd name="T39" fmla="*/ 2362 h 3113"/>
                  <a:gd name="T40" fmla="*/ 410 w 573"/>
                  <a:gd name="T41" fmla="*/ 2614 h 3113"/>
                  <a:gd name="T42" fmla="*/ 370 w 573"/>
                  <a:gd name="T43" fmla="*/ 2944 h 3113"/>
                  <a:gd name="T44" fmla="*/ 388 w 573"/>
                  <a:gd name="T45" fmla="*/ 3026 h 3113"/>
                  <a:gd name="T46" fmla="*/ 374 w 573"/>
                  <a:gd name="T47" fmla="*/ 3098 h 3113"/>
                  <a:gd name="T48" fmla="*/ 308 w 573"/>
                  <a:gd name="T49" fmla="*/ 3099 h 3113"/>
                  <a:gd name="T50" fmla="*/ 253 w 573"/>
                  <a:gd name="T51" fmla="*/ 3078 h 3113"/>
                  <a:gd name="T52" fmla="*/ 175 w 573"/>
                  <a:gd name="T53" fmla="*/ 3107 h 3113"/>
                  <a:gd name="T54" fmla="*/ 106 w 573"/>
                  <a:gd name="T55" fmla="*/ 3107 h 3113"/>
                  <a:gd name="T56" fmla="*/ 19 w 573"/>
                  <a:gd name="T57" fmla="*/ 3110 h 3113"/>
                  <a:gd name="T58" fmla="*/ 1 w 573"/>
                  <a:gd name="T59" fmla="*/ 3089 h 3113"/>
                  <a:gd name="T60" fmla="*/ 15 w 573"/>
                  <a:gd name="T61" fmla="*/ 3065 h 3113"/>
                  <a:gd name="T62" fmla="*/ 93 w 573"/>
                  <a:gd name="T63" fmla="*/ 3034 h 3113"/>
                  <a:gd name="T64" fmla="*/ 204 w 573"/>
                  <a:gd name="T65" fmla="*/ 2948 h 3113"/>
                  <a:gd name="T66" fmla="*/ 170 w 573"/>
                  <a:gd name="T67" fmla="*/ 2491 h 3113"/>
                  <a:gd name="T68" fmla="*/ 103 w 573"/>
                  <a:gd name="T69" fmla="*/ 2315 h 3113"/>
                  <a:gd name="T70" fmla="*/ 80 w 573"/>
                  <a:gd name="T71" fmla="*/ 2191 h 3113"/>
                  <a:gd name="T72" fmla="*/ 50 w 573"/>
                  <a:gd name="T73" fmla="*/ 1814 h 3113"/>
                  <a:gd name="T74" fmla="*/ 50 w 573"/>
                  <a:gd name="T75" fmla="*/ 1709 h 3113"/>
                  <a:gd name="T76" fmla="*/ 47 w 573"/>
                  <a:gd name="T77" fmla="*/ 1560 h 31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73" h="3113">
                    <a:moveTo>
                      <a:pt x="47" y="1560"/>
                    </a:moveTo>
                    <a:cubicBezTo>
                      <a:pt x="44" y="1487"/>
                      <a:pt x="16" y="1386"/>
                      <a:pt x="33" y="1268"/>
                    </a:cubicBezTo>
                    <a:cubicBezTo>
                      <a:pt x="50" y="1150"/>
                      <a:pt x="122" y="942"/>
                      <a:pt x="151" y="852"/>
                    </a:cubicBezTo>
                    <a:cubicBezTo>
                      <a:pt x="180" y="762"/>
                      <a:pt x="198" y="786"/>
                      <a:pt x="206" y="727"/>
                    </a:cubicBezTo>
                    <a:cubicBezTo>
                      <a:pt x="214" y="668"/>
                      <a:pt x="216" y="535"/>
                      <a:pt x="199" y="498"/>
                    </a:cubicBezTo>
                    <a:cubicBezTo>
                      <a:pt x="182" y="461"/>
                      <a:pt x="112" y="523"/>
                      <a:pt x="102" y="505"/>
                    </a:cubicBezTo>
                    <a:cubicBezTo>
                      <a:pt x="92" y="487"/>
                      <a:pt x="146" y="417"/>
                      <a:pt x="137" y="387"/>
                    </a:cubicBezTo>
                    <a:cubicBezTo>
                      <a:pt x="128" y="357"/>
                      <a:pt x="53" y="349"/>
                      <a:pt x="47" y="325"/>
                    </a:cubicBezTo>
                    <a:cubicBezTo>
                      <a:pt x="41" y="301"/>
                      <a:pt x="89" y="282"/>
                      <a:pt x="102" y="241"/>
                    </a:cubicBezTo>
                    <a:cubicBezTo>
                      <a:pt x="115" y="200"/>
                      <a:pt x="91" y="121"/>
                      <a:pt x="123" y="82"/>
                    </a:cubicBezTo>
                    <a:cubicBezTo>
                      <a:pt x="155" y="43"/>
                      <a:pt x="238" y="0"/>
                      <a:pt x="296" y="5"/>
                    </a:cubicBezTo>
                    <a:cubicBezTo>
                      <a:pt x="354" y="10"/>
                      <a:pt x="433" y="63"/>
                      <a:pt x="470" y="110"/>
                    </a:cubicBezTo>
                    <a:cubicBezTo>
                      <a:pt x="507" y="157"/>
                      <a:pt x="525" y="229"/>
                      <a:pt x="519" y="290"/>
                    </a:cubicBezTo>
                    <a:cubicBezTo>
                      <a:pt x="513" y="351"/>
                      <a:pt x="450" y="422"/>
                      <a:pt x="435" y="477"/>
                    </a:cubicBezTo>
                    <a:cubicBezTo>
                      <a:pt x="420" y="532"/>
                      <a:pt x="410" y="559"/>
                      <a:pt x="428" y="623"/>
                    </a:cubicBezTo>
                    <a:cubicBezTo>
                      <a:pt x="446" y="687"/>
                      <a:pt x="529" y="742"/>
                      <a:pt x="546" y="859"/>
                    </a:cubicBezTo>
                    <a:cubicBezTo>
                      <a:pt x="563" y="976"/>
                      <a:pt x="531" y="1203"/>
                      <a:pt x="532" y="1324"/>
                    </a:cubicBezTo>
                    <a:cubicBezTo>
                      <a:pt x="533" y="1445"/>
                      <a:pt x="573" y="1507"/>
                      <a:pt x="553" y="1588"/>
                    </a:cubicBezTo>
                    <a:cubicBezTo>
                      <a:pt x="533" y="1669"/>
                      <a:pt x="442" y="1685"/>
                      <a:pt x="410" y="1814"/>
                    </a:cubicBezTo>
                    <a:cubicBezTo>
                      <a:pt x="378" y="1943"/>
                      <a:pt x="359" y="2228"/>
                      <a:pt x="359" y="2362"/>
                    </a:cubicBezTo>
                    <a:cubicBezTo>
                      <a:pt x="359" y="2495"/>
                      <a:pt x="408" y="2517"/>
                      <a:pt x="410" y="2614"/>
                    </a:cubicBezTo>
                    <a:cubicBezTo>
                      <a:pt x="412" y="2711"/>
                      <a:pt x="374" y="2875"/>
                      <a:pt x="370" y="2944"/>
                    </a:cubicBezTo>
                    <a:cubicBezTo>
                      <a:pt x="367" y="3013"/>
                      <a:pt x="387" y="3000"/>
                      <a:pt x="388" y="3026"/>
                    </a:cubicBezTo>
                    <a:cubicBezTo>
                      <a:pt x="388" y="3052"/>
                      <a:pt x="387" y="3086"/>
                      <a:pt x="374" y="3098"/>
                    </a:cubicBezTo>
                    <a:cubicBezTo>
                      <a:pt x="361" y="3110"/>
                      <a:pt x="328" y="3102"/>
                      <a:pt x="308" y="3099"/>
                    </a:cubicBezTo>
                    <a:cubicBezTo>
                      <a:pt x="288" y="3096"/>
                      <a:pt x="275" y="3077"/>
                      <a:pt x="253" y="3078"/>
                    </a:cubicBezTo>
                    <a:cubicBezTo>
                      <a:pt x="231" y="3080"/>
                      <a:pt x="200" y="3102"/>
                      <a:pt x="175" y="3107"/>
                    </a:cubicBezTo>
                    <a:cubicBezTo>
                      <a:pt x="151" y="3112"/>
                      <a:pt x="132" y="3107"/>
                      <a:pt x="106" y="3107"/>
                    </a:cubicBezTo>
                    <a:cubicBezTo>
                      <a:pt x="80" y="3108"/>
                      <a:pt x="37" y="3113"/>
                      <a:pt x="19" y="3110"/>
                    </a:cubicBezTo>
                    <a:cubicBezTo>
                      <a:pt x="2" y="3107"/>
                      <a:pt x="2" y="3096"/>
                      <a:pt x="1" y="3089"/>
                    </a:cubicBezTo>
                    <a:cubicBezTo>
                      <a:pt x="0" y="3081"/>
                      <a:pt x="0" y="3074"/>
                      <a:pt x="15" y="3065"/>
                    </a:cubicBezTo>
                    <a:cubicBezTo>
                      <a:pt x="30" y="3056"/>
                      <a:pt x="61" y="3053"/>
                      <a:pt x="93" y="3034"/>
                    </a:cubicBezTo>
                    <a:cubicBezTo>
                      <a:pt x="124" y="3014"/>
                      <a:pt x="191" y="3038"/>
                      <a:pt x="204" y="2948"/>
                    </a:cubicBezTo>
                    <a:cubicBezTo>
                      <a:pt x="217" y="2857"/>
                      <a:pt x="187" y="2596"/>
                      <a:pt x="170" y="2491"/>
                    </a:cubicBezTo>
                    <a:cubicBezTo>
                      <a:pt x="153" y="2385"/>
                      <a:pt x="118" y="2365"/>
                      <a:pt x="103" y="2315"/>
                    </a:cubicBezTo>
                    <a:cubicBezTo>
                      <a:pt x="88" y="2265"/>
                      <a:pt x="89" y="2274"/>
                      <a:pt x="80" y="2191"/>
                    </a:cubicBezTo>
                    <a:cubicBezTo>
                      <a:pt x="71" y="2108"/>
                      <a:pt x="54" y="1895"/>
                      <a:pt x="50" y="1814"/>
                    </a:cubicBezTo>
                    <a:cubicBezTo>
                      <a:pt x="45" y="1734"/>
                      <a:pt x="50" y="1726"/>
                      <a:pt x="50" y="1709"/>
                    </a:cubicBezTo>
                    <a:cubicBezTo>
                      <a:pt x="50" y="1709"/>
                      <a:pt x="40" y="1640"/>
                      <a:pt x="47" y="156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414" name="Oval 4"/>
              <p:cNvSpPr>
                <a:spLocks noChangeArrowheads="1"/>
              </p:cNvSpPr>
              <p:nvPr/>
            </p:nvSpPr>
            <p:spPr bwMode="auto">
              <a:xfrm>
                <a:off x="476" y="1525"/>
                <a:ext cx="454" cy="90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415" name="Rectangle 5"/>
              <p:cNvSpPr>
                <a:spLocks noChangeArrowheads="1"/>
              </p:cNvSpPr>
              <p:nvPr/>
            </p:nvSpPr>
            <p:spPr bwMode="auto">
              <a:xfrm>
                <a:off x="629" y="2387"/>
                <a:ext cx="91" cy="131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7416" name="Group 6"/>
              <p:cNvGrpSpPr>
                <a:grpSpLocks/>
              </p:cNvGrpSpPr>
              <p:nvPr/>
            </p:nvGrpSpPr>
            <p:grpSpPr bwMode="auto">
              <a:xfrm>
                <a:off x="385" y="1525"/>
                <a:ext cx="635" cy="907"/>
                <a:chOff x="884" y="2115"/>
                <a:chExt cx="635" cy="907"/>
              </a:xfrm>
            </p:grpSpPr>
            <p:grpSp>
              <p:nvGrpSpPr>
                <p:cNvPr id="17430" name="Group 7"/>
                <p:cNvGrpSpPr>
                  <a:grpSpLocks/>
                </p:cNvGrpSpPr>
                <p:nvPr/>
              </p:nvGrpSpPr>
              <p:grpSpPr bwMode="auto">
                <a:xfrm>
                  <a:off x="975" y="2115"/>
                  <a:ext cx="454" cy="907"/>
                  <a:chOff x="930" y="618"/>
                  <a:chExt cx="454" cy="907"/>
                </a:xfrm>
              </p:grpSpPr>
              <p:sp>
                <p:nvSpPr>
                  <p:cNvPr id="1743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618"/>
                    <a:ext cx="454" cy="90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743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754"/>
                    <a:ext cx="363" cy="771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7431" name="Line 10"/>
                <p:cNvSpPr>
                  <a:spLocks noChangeShapeType="1"/>
                </p:cNvSpPr>
                <p:nvPr/>
              </p:nvSpPr>
              <p:spPr bwMode="auto">
                <a:xfrm>
                  <a:off x="1202" y="2160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32" name="Line 11"/>
                <p:cNvSpPr>
                  <a:spLocks noChangeShapeType="1"/>
                </p:cNvSpPr>
                <p:nvPr/>
              </p:nvSpPr>
              <p:spPr bwMode="auto">
                <a:xfrm>
                  <a:off x="898" y="2478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3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383" y="2478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34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1366" y="2795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3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884" y="2795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7417" name="Group 15"/>
              <p:cNvGrpSpPr>
                <a:grpSpLocks/>
              </p:cNvGrpSpPr>
              <p:nvPr/>
            </p:nvGrpSpPr>
            <p:grpSpPr bwMode="auto">
              <a:xfrm>
                <a:off x="567" y="2523"/>
                <a:ext cx="189" cy="174"/>
                <a:chOff x="1655" y="3067"/>
                <a:chExt cx="189" cy="174"/>
              </a:xfrm>
            </p:grpSpPr>
            <p:sp>
              <p:nvSpPr>
                <p:cNvPr id="17428" name="Freeform 16"/>
                <p:cNvSpPr>
                  <a:spLocks/>
                </p:cNvSpPr>
                <p:nvPr/>
              </p:nvSpPr>
              <p:spPr bwMode="auto">
                <a:xfrm>
                  <a:off x="1655" y="3067"/>
                  <a:ext cx="7" cy="174"/>
                </a:xfrm>
                <a:custGeom>
                  <a:avLst/>
                  <a:gdLst>
                    <a:gd name="T0" fmla="*/ 0 w 7"/>
                    <a:gd name="T1" fmla="*/ 174 h 174"/>
                    <a:gd name="T2" fmla="*/ 7 w 7"/>
                    <a:gd name="T3" fmla="*/ 0 h 17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74">
                      <a:moveTo>
                        <a:pt x="0" y="174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29" name="Freeform 17"/>
                <p:cNvSpPr>
                  <a:spLocks/>
                </p:cNvSpPr>
                <p:nvPr/>
              </p:nvSpPr>
              <p:spPr bwMode="auto">
                <a:xfrm>
                  <a:off x="1837" y="3067"/>
                  <a:ext cx="7" cy="174"/>
                </a:xfrm>
                <a:custGeom>
                  <a:avLst/>
                  <a:gdLst>
                    <a:gd name="T0" fmla="*/ 0 w 7"/>
                    <a:gd name="T1" fmla="*/ 174 h 174"/>
                    <a:gd name="T2" fmla="*/ 7 w 7"/>
                    <a:gd name="T3" fmla="*/ 0 h 17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74">
                      <a:moveTo>
                        <a:pt x="0" y="174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7418" name="Group 18"/>
              <p:cNvGrpSpPr>
                <a:grpSpLocks/>
              </p:cNvGrpSpPr>
              <p:nvPr/>
            </p:nvGrpSpPr>
            <p:grpSpPr bwMode="auto">
              <a:xfrm>
                <a:off x="567" y="2478"/>
                <a:ext cx="189" cy="182"/>
                <a:chOff x="2200" y="3203"/>
                <a:chExt cx="189" cy="182"/>
              </a:xfrm>
            </p:grpSpPr>
            <p:sp>
              <p:nvSpPr>
                <p:cNvPr id="17421" name="Freeform 19"/>
                <p:cNvSpPr>
                  <a:spLocks/>
                </p:cNvSpPr>
                <p:nvPr/>
              </p:nvSpPr>
              <p:spPr bwMode="auto">
                <a:xfrm>
                  <a:off x="2200" y="3203"/>
                  <a:ext cx="7" cy="174"/>
                </a:xfrm>
                <a:custGeom>
                  <a:avLst/>
                  <a:gdLst>
                    <a:gd name="T0" fmla="*/ 0 w 7"/>
                    <a:gd name="T1" fmla="*/ 174 h 174"/>
                    <a:gd name="T2" fmla="*/ 7 w 7"/>
                    <a:gd name="T3" fmla="*/ 0 h 17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74">
                      <a:moveTo>
                        <a:pt x="0" y="174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22" name="Freeform 20"/>
                <p:cNvSpPr>
                  <a:spLocks/>
                </p:cNvSpPr>
                <p:nvPr/>
              </p:nvSpPr>
              <p:spPr bwMode="auto">
                <a:xfrm>
                  <a:off x="2382" y="3203"/>
                  <a:ext cx="7" cy="174"/>
                </a:xfrm>
                <a:custGeom>
                  <a:avLst/>
                  <a:gdLst>
                    <a:gd name="T0" fmla="*/ 0 w 7"/>
                    <a:gd name="T1" fmla="*/ 174 h 174"/>
                    <a:gd name="T2" fmla="*/ 7 w 7"/>
                    <a:gd name="T3" fmla="*/ 0 h 17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74">
                      <a:moveTo>
                        <a:pt x="0" y="174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23" name="Freeform 21"/>
                <p:cNvSpPr>
                  <a:spLocks/>
                </p:cNvSpPr>
                <p:nvPr/>
              </p:nvSpPr>
              <p:spPr bwMode="auto">
                <a:xfrm>
                  <a:off x="2200" y="3203"/>
                  <a:ext cx="7" cy="174"/>
                </a:xfrm>
                <a:custGeom>
                  <a:avLst/>
                  <a:gdLst>
                    <a:gd name="T0" fmla="*/ 0 w 7"/>
                    <a:gd name="T1" fmla="*/ 174 h 174"/>
                    <a:gd name="T2" fmla="*/ 7 w 7"/>
                    <a:gd name="T3" fmla="*/ 0 h 17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74">
                      <a:moveTo>
                        <a:pt x="0" y="174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 w="571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24" name="Freeform 22"/>
                <p:cNvSpPr>
                  <a:spLocks/>
                </p:cNvSpPr>
                <p:nvPr/>
              </p:nvSpPr>
              <p:spPr bwMode="auto">
                <a:xfrm>
                  <a:off x="2381" y="3203"/>
                  <a:ext cx="7" cy="174"/>
                </a:xfrm>
                <a:custGeom>
                  <a:avLst/>
                  <a:gdLst>
                    <a:gd name="T0" fmla="*/ 0 w 7"/>
                    <a:gd name="T1" fmla="*/ 174 h 174"/>
                    <a:gd name="T2" fmla="*/ 7 w 7"/>
                    <a:gd name="T3" fmla="*/ 0 h 17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74">
                      <a:moveTo>
                        <a:pt x="0" y="174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 w="571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25" name="Freeform 23"/>
                <p:cNvSpPr>
                  <a:spLocks/>
                </p:cNvSpPr>
                <p:nvPr/>
              </p:nvSpPr>
              <p:spPr bwMode="auto">
                <a:xfrm>
                  <a:off x="2200" y="3203"/>
                  <a:ext cx="7" cy="174"/>
                </a:xfrm>
                <a:custGeom>
                  <a:avLst/>
                  <a:gdLst>
                    <a:gd name="T0" fmla="*/ 0 w 7"/>
                    <a:gd name="T1" fmla="*/ 174 h 174"/>
                    <a:gd name="T2" fmla="*/ 7 w 7"/>
                    <a:gd name="T3" fmla="*/ 0 h 17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74">
                      <a:moveTo>
                        <a:pt x="0" y="174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 w="7620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26" name="Freeform 24"/>
                <p:cNvSpPr>
                  <a:spLocks/>
                </p:cNvSpPr>
                <p:nvPr/>
              </p:nvSpPr>
              <p:spPr bwMode="auto">
                <a:xfrm>
                  <a:off x="2381" y="3203"/>
                  <a:ext cx="7" cy="174"/>
                </a:xfrm>
                <a:custGeom>
                  <a:avLst/>
                  <a:gdLst>
                    <a:gd name="T0" fmla="*/ 0 w 7"/>
                    <a:gd name="T1" fmla="*/ 174 h 174"/>
                    <a:gd name="T2" fmla="*/ 7 w 7"/>
                    <a:gd name="T3" fmla="*/ 0 h 17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74">
                      <a:moveTo>
                        <a:pt x="0" y="174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 w="7620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27" name="Freeform 25"/>
                <p:cNvSpPr>
                  <a:spLocks/>
                </p:cNvSpPr>
                <p:nvPr/>
              </p:nvSpPr>
              <p:spPr bwMode="auto">
                <a:xfrm flipV="1">
                  <a:off x="2200" y="3249"/>
                  <a:ext cx="179" cy="136"/>
                </a:xfrm>
                <a:custGeom>
                  <a:avLst/>
                  <a:gdLst>
                    <a:gd name="T0" fmla="*/ 0 w 179"/>
                    <a:gd name="T1" fmla="*/ 10 h 136"/>
                    <a:gd name="T2" fmla="*/ 88 w 179"/>
                    <a:gd name="T3" fmla="*/ 136 h 136"/>
                    <a:gd name="T4" fmla="*/ 179 w 179"/>
                    <a:gd name="T5" fmla="*/ 0 h 1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9" h="136">
                      <a:moveTo>
                        <a:pt x="0" y="10"/>
                      </a:moveTo>
                      <a:lnTo>
                        <a:pt x="88" y="136"/>
                      </a:lnTo>
                      <a:lnTo>
                        <a:pt x="179" y="0"/>
                      </a:ln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7419" name="Freeform 26"/>
              <p:cNvSpPr>
                <a:spLocks/>
              </p:cNvSpPr>
              <p:nvPr/>
            </p:nvSpPr>
            <p:spPr bwMode="auto">
              <a:xfrm>
                <a:off x="204" y="1117"/>
                <a:ext cx="408" cy="129"/>
              </a:xfrm>
              <a:custGeom>
                <a:avLst/>
                <a:gdLst>
                  <a:gd name="T0" fmla="*/ 408 w 408"/>
                  <a:gd name="T1" fmla="*/ 107 h 129"/>
                  <a:gd name="T2" fmla="*/ 167 w 408"/>
                  <a:gd name="T3" fmla="*/ 111 h 129"/>
                  <a:gd name="T4" fmla="*/ 54 w 408"/>
                  <a:gd name="T5" fmla="*/ 75 h 129"/>
                  <a:gd name="T6" fmla="*/ 94 w 408"/>
                  <a:gd name="T7" fmla="*/ 129 h 129"/>
                  <a:gd name="T8" fmla="*/ 76 w 408"/>
                  <a:gd name="T9" fmla="*/ 75 h 129"/>
                  <a:gd name="T10" fmla="*/ 0 w 408"/>
                  <a:gd name="T11" fmla="*/ 0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8" h="129">
                    <a:moveTo>
                      <a:pt x="408" y="107"/>
                    </a:moveTo>
                    <a:cubicBezTo>
                      <a:pt x="368" y="107"/>
                      <a:pt x="226" y="116"/>
                      <a:pt x="167" y="111"/>
                    </a:cubicBezTo>
                    <a:cubicBezTo>
                      <a:pt x="109" y="107"/>
                      <a:pt x="66" y="72"/>
                      <a:pt x="54" y="75"/>
                    </a:cubicBezTo>
                    <a:cubicBezTo>
                      <a:pt x="42" y="78"/>
                      <a:pt x="90" y="129"/>
                      <a:pt x="94" y="129"/>
                    </a:cubicBezTo>
                    <a:cubicBezTo>
                      <a:pt x="98" y="129"/>
                      <a:pt x="92" y="97"/>
                      <a:pt x="76" y="75"/>
                    </a:cubicBezTo>
                    <a:cubicBezTo>
                      <a:pt x="61" y="53"/>
                      <a:pt x="16" y="16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BA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0" name="Line 27"/>
              <p:cNvSpPr>
                <a:spLocks noChangeShapeType="1"/>
              </p:cNvSpPr>
              <p:nvPr/>
            </p:nvSpPr>
            <p:spPr bwMode="auto">
              <a:xfrm>
                <a:off x="657" y="2205"/>
                <a:ext cx="0" cy="27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195513" y="549275"/>
            <a:ext cx="6049962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2800" b="1">
                <a:solidFill>
                  <a:srgbClr val="CC0000"/>
                </a:solidFill>
              </a:rPr>
              <a:t>Valsalva Manœuvre:</a:t>
            </a:r>
          </a:p>
          <a:p>
            <a:pPr algn="ctr"/>
            <a:r>
              <a:rPr lang="fr-FR" altLang="fr-FR" sz="2800">
                <a:solidFill>
                  <a:schemeClr val="accent2"/>
                </a:solidFill>
              </a:rPr>
              <a:t>Valsalva is </a:t>
            </a:r>
            <a:r>
              <a:rPr lang="fr-FR" altLang="fr-FR" sz="2800">
                <a:solidFill>
                  <a:srgbClr val="FF0000"/>
                </a:solidFill>
              </a:rPr>
              <a:t>negative</a:t>
            </a:r>
            <a:r>
              <a:rPr lang="fr-FR" altLang="fr-FR" sz="2800">
                <a:solidFill>
                  <a:schemeClr val="accent2"/>
                </a:solidFill>
              </a:rPr>
              <a:t> when the valves are  </a:t>
            </a:r>
            <a:r>
              <a:rPr lang="en-US" altLang="fr-FR" sz="2800">
                <a:solidFill>
                  <a:srgbClr val="FF0000"/>
                </a:solidFill>
              </a:rPr>
              <a:t>Competent</a:t>
            </a:r>
            <a:endParaRPr lang="en-US" altLang="fr-FR" sz="2800" b="1">
              <a:solidFill>
                <a:srgbClr val="FF0000"/>
              </a:solidFill>
            </a:endParaRPr>
          </a:p>
        </p:txBody>
      </p:sp>
      <p:sp>
        <p:nvSpPr>
          <p:cNvPr id="18435" name="Freeform 26"/>
          <p:cNvSpPr>
            <a:spLocks/>
          </p:cNvSpPr>
          <p:nvPr/>
        </p:nvSpPr>
        <p:spPr bwMode="auto">
          <a:xfrm>
            <a:off x="3132138" y="2708275"/>
            <a:ext cx="1587" cy="2160588"/>
          </a:xfrm>
          <a:custGeom>
            <a:avLst/>
            <a:gdLst>
              <a:gd name="T0" fmla="*/ 0 w 1"/>
              <a:gd name="T1" fmla="*/ 0 h 1361"/>
              <a:gd name="T2" fmla="*/ 0 w 1"/>
              <a:gd name="T3" fmla="*/ 2160588 h 13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361">
                <a:moveTo>
                  <a:pt x="0" y="0"/>
                </a:moveTo>
                <a:lnTo>
                  <a:pt x="0" y="136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36" name="Text Box 27"/>
          <p:cNvSpPr txBox="1">
            <a:spLocks noChangeArrowheads="1"/>
          </p:cNvSpPr>
          <p:nvPr/>
        </p:nvSpPr>
        <p:spPr bwMode="auto">
          <a:xfrm>
            <a:off x="3059113" y="3359150"/>
            <a:ext cx="792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18437" name="Text Box 28"/>
          <p:cNvSpPr txBox="1">
            <a:spLocks noChangeArrowheads="1"/>
          </p:cNvSpPr>
          <p:nvPr/>
        </p:nvSpPr>
        <p:spPr bwMode="auto">
          <a:xfrm>
            <a:off x="3995738" y="3141663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>
                <a:solidFill>
                  <a:srgbClr val="FF0000"/>
                </a:solidFill>
              </a:rPr>
              <a:t>Systole = blowing</a:t>
            </a:r>
          </a:p>
        </p:txBody>
      </p:sp>
      <p:sp>
        <p:nvSpPr>
          <p:cNvPr id="18438" name="Text Box 29"/>
          <p:cNvSpPr txBox="1">
            <a:spLocks noChangeArrowheads="1"/>
          </p:cNvSpPr>
          <p:nvPr/>
        </p:nvSpPr>
        <p:spPr bwMode="auto">
          <a:xfrm>
            <a:off x="5435600" y="3430588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Relax Diastole</a:t>
            </a:r>
          </a:p>
        </p:txBody>
      </p:sp>
      <p:sp>
        <p:nvSpPr>
          <p:cNvPr id="18439" name="Freeform 30"/>
          <p:cNvSpPr>
            <a:spLocks/>
          </p:cNvSpPr>
          <p:nvPr/>
        </p:nvSpPr>
        <p:spPr bwMode="auto">
          <a:xfrm>
            <a:off x="5292725" y="4292600"/>
            <a:ext cx="1871663" cy="576263"/>
          </a:xfrm>
          <a:custGeom>
            <a:avLst/>
            <a:gdLst>
              <a:gd name="T0" fmla="*/ 0 w 1179"/>
              <a:gd name="T1" fmla="*/ 576263 h 363"/>
              <a:gd name="T2" fmla="*/ 71438 w 1179"/>
              <a:gd name="T3" fmla="*/ 0 h 363"/>
              <a:gd name="T4" fmla="*/ 1150938 w 1179"/>
              <a:gd name="T5" fmla="*/ 504825 h 363"/>
              <a:gd name="T6" fmla="*/ 1871663 w 1179"/>
              <a:gd name="T7" fmla="*/ 504825 h 363"/>
              <a:gd name="T8" fmla="*/ 1871663 w 1179"/>
              <a:gd name="T9" fmla="*/ 576263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9" h="363">
                <a:moveTo>
                  <a:pt x="0" y="363"/>
                </a:moveTo>
                <a:lnTo>
                  <a:pt x="45" y="0"/>
                </a:lnTo>
                <a:lnTo>
                  <a:pt x="725" y="318"/>
                </a:lnTo>
                <a:lnTo>
                  <a:pt x="1179" y="318"/>
                </a:lnTo>
                <a:lnTo>
                  <a:pt x="1179" y="363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3132138" y="4652963"/>
            <a:ext cx="792162" cy="2159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441" name="Line 32"/>
          <p:cNvSpPr>
            <a:spLocks noChangeShapeType="1"/>
          </p:cNvSpPr>
          <p:nvPr/>
        </p:nvSpPr>
        <p:spPr bwMode="auto">
          <a:xfrm>
            <a:off x="3924300" y="48688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42" name="Text Box 35"/>
          <p:cNvSpPr txBox="1">
            <a:spLocks noChangeArrowheads="1"/>
          </p:cNvSpPr>
          <p:nvPr/>
        </p:nvSpPr>
        <p:spPr bwMode="auto">
          <a:xfrm>
            <a:off x="2555875" y="2133600"/>
            <a:ext cx="5329238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>
                <a:solidFill>
                  <a:srgbClr val="FF0000"/>
                </a:solidFill>
              </a:rPr>
              <a:t>Flow is blocked by blowing</a:t>
            </a:r>
            <a:r>
              <a:rPr lang="en-US" altLang="fr-FR" b="1">
                <a:solidFill>
                  <a:srgbClr val="96004B"/>
                </a:solidFill>
              </a:rPr>
              <a:t> ( systole) and appears at release (diastole)</a:t>
            </a:r>
          </a:p>
        </p:txBody>
      </p:sp>
      <p:grpSp>
        <p:nvGrpSpPr>
          <p:cNvPr id="18443" name="Group 38"/>
          <p:cNvGrpSpPr>
            <a:grpSpLocks/>
          </p:cNvGrpSpPr>
          <p:nvPr/>
        </p:nvGrpSpPr>
        <p:grpSpPr bwMode="auto">
          <a:xfrm>
            <a:off x="323850" y="1268413"/>
            <a:ext cx="1295400" cy="4941887"/>
            <a:chOff x="204" y="799"/>
            <a:chExt cx="816" cy="3113"/>
          </a:xfrm>
        </p:grpSpPr>
        <p:sp>
          <p:nvSpPr>
            <p:cNvPr id="18447" name="Freeform 39"/>
            <p:cNvSpPr>
              <a:spLocks/>
            </p:cNvSpPr>
            <p:nvPr/>
          </p:nvSpPr>
          <p:spPr bwMode="auto">
            <a:xfrm>
              <a:off x="385" y="799"/>
              <a:ext cx="573" cy="3113"/>
            </a:xfrm>
            <a:custGeom>
              <a:avLst/>
              <a:gdLst>
                <a:gd name="T0" fmla="*/ 47 w 573"/>
                <a:gd name="T1" fmla="*/ 1560 h 3113"/>
                <a:gd name="T2" fmla="*/ 33 w 573"/>
                <a:gd name="T3" fmla="*/ 1268 h 3113"/>
                <a:gd name="T4" fmla="*/ 151 w 573"/>
                <a:gd name="T5" fmla="*/ 852 h 3113"/>
                <a:gd name="T6" fmla="*/ 206 w 573"/>
                <a:gd name="T7" fmla="*/ 727 h 3113"/>
                <a:gd name="T8" fmla="*/ 199 w 573"/>
                <a:gd name="T9" fmla="*/ 498 h 3113"/>
                <a:gd name="T10" fmla="*/ 102 w 573"/>
                <a:gd name="T11" fmla="*/ 505 h 3113"/>
                <a:gd name="T12" fmla="*/ 137 w 573"/>
                <a:gd name="T13" fmla="*/ 387 h 3113"/>
                <a:gd name="T14" fmla="*/ 47 w 573"/>
                <a:gd name="T15" fmla="*/ 325 h 3113"/>
                <a:gd name="T16" fmla="*/ 102 w 573"/>
                <a:gd name="T17" fmla="*/ 241 h 3113"/>
                <a:gd name="T18" fmla="*/ 123 w 573"/>
                <a:gd name="T19" fmla="*/ 82 h 3113"/>
                <a:gd name="T20" fmla="*/ 296 w 573"/>
                <a:gd name="T21" fmla="*/ 5 h 3113"/>
                <a:gd name="T22" fmla="*/ 470 w 573"/>
                <a:gd name="T23" fmla="*/ 110 h 3113"/>
                <a:gd name="T24" fmla="*/ 519 w 573"/>
                <a:gd name="T25" fmla="*/ 290 h 3113"/>
                <a:gd name="T26" fmla="*/ 435 w 573"/>
                <a:gd name="T27" fmla="*/ 477 h 3113"/>
                <a:gd name="T28" fmla="*/ 428 w 573"/>
                <a:gd name="T29" fmla="*/ 623 h 3113"/>
                <a:gd name="T30" fmla="*/ 546 w 573"/>
                <a:gd name="T31" fmla="*/ 859 h 3113"/>
                <a:gd name="T32" fmla="*/ 532 w 573"/>
                <a:gd name="T33" fmla="*/ 1324 h 3113"/>
                <a:gd name="T34" fmla="*/ 553 w 573"/>
                <a:gd name="T35" fmla="*/ 1588 h 3113"/>
                <a:gd name="T36" fmla="*/ 410 w 573"/>
                <a:gd name="T37" fmla="*/ 1814 h 3113"/>
                <a:gd name="T38" fmla="*/ 359 w 573"/>
                <a:gd name="T39" fmla="*/ 2362 h 3113"/>
                <a:gd name="T40" fmla="*/ 410 w 573"/>
                <a:gd name="T41" fmla="*/ 2614 h 3113"/>
                <a:gd name="T42" fmla="*/ 370 w 573"/>
                <a:gd name="T43" fmla="*/ 2944 h 3113"/>
                <a:gd name="T44" fmla="*/ 388 w 573"/>
                <a:gd name="T45" fmla="*/ 3026 h 3113"/>
                <a:gd name="T46" fmla="*/ 374 w 573"/>
                <a:gd name="T47" fmla="*/ 3098 h 3113"/>
                <a:gd name="T48" fmla="*/ 308 w 573"/>
                <a:gd name="T49" fmla="*/ 3099 h 3113"/>
                <a:gd name="T50" fmla="*/ 253 w 573"/>
                <a:gd name="T51" fmla="*/ 3078 h 3113"/>
                <a:gd name="T52" fmla="*/ 175 w 573"/>
                <a:gd name="T53" fmla="*/ 3107 h 3113"/>
                <a:gd name="T54" fmla="*/ 106 w 573"/>
                <a:gd name="T55" fmla="*/ 3107 h 3113"/>
                <a:gd name="T56" fmla="*/ 19 w 573"/>
                <a:gd name="T57" fmla="*/ 3110 h 3113"/>
                <a:gd name="T58" fmla="*/ 1 w 573"/>
                <a:gd name="T59" fmla="*/ 3089 h 3113"/>
                <a:gd name="T60" fmla="*/ 15 w 573"/>
                <a:gd name="T61" fmla="*/ 3065 h 3113"/>
                <a:gd name="T62" fmla="*/ 93 w 573"/>
                <a:gd name="T63" fmla="*/ 3034 h 3113"/>
                <a:gd name="T64" fmla="*/ 204 w 573"/>
                <a:gd name="T65" fmla="*/ 2948 h 3113"/>
                <a:gd name="T66" fmla="*/ 170 w 573"/>
                <a:gd name="T67" fmla="*/ 2491 h 3113"/>
                <a:gd name="T68" fmla="*/ 103 w 573"/>
                <a:gd name="T69" fmla="*/ 2315 h 3113"/>
                <a:gd name="T70" fmla="*/ 80 w 573"/>
                <a:gd name="T71" fmla="*/ 2191 h 3113"/>
                <a:gd name="T72" fmla="*/ 50 w 573"/>
                <a:gd name="T73" fmla="*/ 1814 h 3113"/>
                <a:gd name="T74" fmla="*/ 50 w 573"/>
                <a:gd name="T75" fmla="*/ 1709 h 3113"/>
                <a:gd name="T76" fmla="*/ 47 w 573"/>
                <a:gd name="T77" fmla="*/ 1560 h 3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3" h="3113">
                  <a:moveTo>
                    <a:pt x="47" y="1560"/>
                  </a:moveTo>
                  <a:cubicBezTo>
                    <a:pt x="44" y="1487"/>
                    <a:pt x="16" y="1386"/>
                    <a:pt x="33" y="1268"/>
                  </a:cubicBezTo>
                  <a:cubicBezTo>
                    <a:pt x="50" y="1150"/>
                    <a:pt x="122" y="942"/>
                    <a:pt x="151" y="852"/>
                  </a:cubicBezTo>
                  <a:cubicBezTo>
                    <a:pt x="180" y="762"/>
                    <a:pt x="198" y="786"/>
                    <a:pt x="206" y="727"/>
                  </a:cubicBezTo>
                  <a:cubicBezTo>
                    <a:pt x="214" y="668"/>
                    <a:pt x="216" y="535"/>
                    <a:pt x="199" y="498"/>
                  </a:cubicBezTo>
                  <a:cubicBezTo>
                    <a:pt x="182" y="461"/>
                    <a:pt x="112" y="523"/>
                    <a:pt x="102" y="505"/>
                  </a:cubicBezTo>
                  <a:cubicBezTo>
                    <a:pt x="92" y="487"/>
                    <a:pt x="146" y="417"/>
                    <a:pt x="137" y="387"/>
                  </a:cubicBezTo>
                  <a:cubicBezTo>
                    <a:pt x="128" y="357"/>
                    <a:pt x="53" y="349"/>
                    <a:pt x="47" y="325"/>
                  </a:cubicBezTo>
                  <a:cubicBezTo>
                    <a:pt x="41" y="301"/>
                    <a:pt x="89" y="282"/>
                    <a:pt x="102" y="241"/>
                  </a:cubicBezTo>
                  <a:cubicBezTo>
                    <a:pt x="115" y="200"/>
                    <a:pt x="91" y="121"/>
                    <a:pt x="123" y="82"/>
                  </a:cubicBezTo>
                  <a:cubicBezTo>
                    <a:pt x="155" y="43"/>
                    <a:pt x="238" y="0"/>
                    <a:pt x="296" y="5"/>
                  </a:cubicBezTo>
                  <a:cubicBezTo>
                    <a:pt x="354" y="10"/>
                    <a:pt x="433" y="63"/>
                    <a:pt x="470" y="110"/>
                  </a:cubicBezTo>
                  <a:cubicBezTo>
                    <a:pt x="507" y="157"/>
                    <a:pt x="525" y="229"/>
                    <a:pt x="519" y="290"/>
                  </a:cubicBezTo>
                  <a:cubicBezTo>
                    <a:pt x="513" y="351"/>
                    <a:pt x="450" y="422"/>
                    <a:pt x="435" y="477"/>
                  </a:cubicBezTo>
                  <a:cubicBezTo>
                    <a:pt x="420" y="532"/>
                    <a:pt x="410" y="559"/>
                    <a:pt x="428" y="623"/>
                  </a:cubicBezTo>
                  <a:cubicBezTo>
                    <a:pt x="446" y="687"/>
                    <a:pt x="529" y="742"/>
                    <a:pt x="546" y="859"/>
                  </a:cubicBezTo>
                  <a:cubicBezTo>
                    <a:pt x="563" y="976"/>
                    <a:pt x="531" y="1203"/>
                    <a:pt x="532" y="1324"/>
                  </a:cubicBezTo>
                  <a:cubicBezTo>
                    <a:pt x="533" y="1445"/>
                    <a:pt x="573" y="1507"/>
                    <a:pt x="553" y="1588"/>
                  </a:cubicBezTo>
                  <a:cubicBezTo>
                    <a:pt x="533" y="1669"/>
                    <a:pt x="442" y="1685"/>
                    <a:pt x="410" y="1814"/>
                  </a:cubicBezTo>
                  <a:cubicBezTo>
                    <a:pt x="378" y="1943"/>
                    <a:pt x="359" y="2228"/>
                    <a:pt x="359" y="2362"/>
                  </a:cubicBezTo>
                  <a:cubicBezTo>
                    <a:pt x="359" y="2495"/>
                    <a:pt x="408" y="2517"/>
                    <a:pt x="410" y="2614"/>
                  </a:cubicBezTo>
                  <a:cubicBezTo>
                    <a:pt x="412" y="2711"/>
                    <a:pt x="374" y="2875"/>
                    <a:pt x="370" y="2944"/>
                  </a:cubicBezTo>
                  <a:cubicBezTo>
                    <a:pt x="367" y="3013"/>
                    <a:pt x="387" y="3000"/>
                    <a:pt x="388" y="3026"/>
                  </a:cubicBezTo>
                  <a:cubicBezTo>
                    <a:pt x="388" y="3052"/>
                    <a:pt x="387" y="3086"/>
                    <a:pt x="374" y="3098"/>
                  </a:cubicBezTo>
                  <a:cubicBezTo>
                    <a:pt x="361" y="3110"/>
                    <a:pt x="328" y="3102"/>
                    <a:pt x="308" y="3099"/>
                  </a:cubicBezTo>
                  <a:cubicBezTo>
                    <a:pt x="288" y="3096"/>
                    <a:pt x="275" y="3077"/>
                    <a:pt x="253" y="3078"/>
                  </a:cubicBezTo>
                  <a:cubicBezTo>
                    <a:pt x="231" y="3080"/>
                    <a:pt x="200" y="3102"/>
                    <a:pt x="175" y="3107"/>
                  </a:cubicBezTo>
                  <a:cubicBezTo>
                    <a:pt x="151" y="3112"/>
                    <a:pt x="132" y="3107"/>
                    <a:pt x="106" y="3107"/>
                  </a:cubicBezTo>
                  <a:cubicBezTo>
                    <a:pt x="80" y="3108"/>
                    <a:pt x="37" y="3113"/>
                    <a:pt x="19" y="3110"/>
                  </a:cubicBezTo>
                  <a:cubicBezTo>
                    <a:pt x="2" y="3107"/>
                    <a:pt x="2" y="3096"/>
                    <a:pt x="1" y="3089"/>
                  </a:cubicBezTo>
                  <a:cubicBezTo>
                    <a:pt x="0" y="3081"/>
                    <a:pt x="0" y="3074"/>
                    <a:pt x="15" y="3065"/>
                  </a:cubicBezTo>
                  <a:cubicBezTo>
                    <a:pt x="30" y="3056"/>
                    <a:pt x="61" y="3053"/>
                    <a:pt x="93" y="3034"/>
                  </a:cubicBezTo>
                  <a:cubicBezTo>
                    <a:pt x="124" y="3014"/>
                    <a:pt x="191" y="3038"/>
                    <a:pt x="204" y="2948"/>
                  </a:cubicBezTo>
                  <a:cubicBezTo>
                    <a:pt x="217" y="2857"/>
                    <a:pt x="187" y="2596"/>
                    <a:pt x="170" y="2491"/>
                  </a:cubicBezTo>
                  <a:cubicBezTo>
                    <a:pt x="153" y="2385"/>
                    <a:pt x="118" y="2365"/>
                    <a:pt x="103" y="2315"/>
                  </a:cubicBezTo>
                  <a:cubicBezTo>
                    <a:pt x="88" y="2265"/>
                    <a:pt x="89" y="2274"/>
                    <a:pt x="80" y="2191"/>
                  </a:cubicBezTo>
                  <a:cubicBezTo>
                    <a:pt x="71" y="2108"/>
                    <a:pt x="54" y="1895"/>
                    <a:pt x="50" y="1814"/>
                  </a:cubicBezTo>
                  <a:cubicBezTo>
                    <a:pt x="45" y="1734"/>
                    <a:pt x="50" y="1726"/>
                    <a:pt x="50" y="1709"/>
                  </a:cubicBezTo>
                  <a:cubicBezTo>
                    <a:pt x="50" y="1709"/>
                    <a:pt x="40" y="1640"/>
                    <a:pt x="47" y="156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48" name="Oval 40"/>
            <p:cNvSpPr>
              <a:spLocks noChangeArrowheads="1"/>
            </p:cNvSpPr>
            <p:nvPr/>
          </p:nvSpPr>
          <p:spPr bwMode="auto">
            <a:xfrm>
              <a:off x="476" y="1525"/>
              <a:ext cx="454" cy="90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49" name="Rectangle 41"/>
            <p:cNvSpPr>
              <a:spLocks noChangeArrowheads="1"/>
            </p:cNvSpPr>
            <p:nvPr/>
          </p:nvSpPr>
          <p:spPr bwMode="auto">
            <a:xfrm>
              <a:off x="629" y="2387"/>
              <a:ext cx="91" cy="13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8450" name="Group 42"/>
            <p:cNvGrpSpPr>
              <a:grpSpLocks/>
            </p:cNvGrpSpPr>
            <p:nvPr/>
          </p:nvGrpSpPr>
          <p:grpSpPr bwMode="auto">
            <a:xfrm>
              <a:off x="385" y="1525"/>
              <a:ext cx="635" cy="907"/>
              <a:chOff x="884" y="2115"/>
              <a:chExt cx="635" cy="907"/>
            </a:xfrm>
          </p:grpSpPr>
          <p:grpSp>
            <p:nvGrpSpPr>
              <p:cNvPr id="18464" name="Group 43"/>
              <p:cNvGrpSpPr>
                <a:grpSpLocks/>
              </p:cNvGrpSpPr>
              <p:nvPr/>
            </p:nvGrpSpPr>
            <p:grpSpPr bwMode="auto">
              <a:xfrm>
                <a:off x="975" y="2115"/>
                <a:ext cx="454" cy="907"/>
                <a:chOff x="930" y="618"/>
                <a:chExt cx="454" cy="907"/>
              </a:xfrm>
            </p:grpSpPr>
            <p:sp>
              <p:nvSpPr>
                <p:cNvPr id="18470" name="Oval 44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454" cy="90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471" name="Oval 45"/>
                <p:cNvSpPr>
                  <a:spLocks noChangeArrowheads="1"/>
                </p:cNvSpPr>
                <p:nvPr/>
              </p:nvSpPr>
              <p:spPr bwMode="auto">
                <a:xfrm>
                  <a:off x="975" y="754"/>
                  <a:ext cx="363" cy="77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8465" name="Line 46"/>
              <p:cNvSpPr>
                <a:spLocks noChangeShapeType="1"/>
              </p:cNvSpPr>
              <p:nvPr/>
            </p:nvSpPr>
            <p:spPr bwMode="auto">
              <a:xfrm>
                <a:off x="1202" y="2160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66" name="Line 47"/>
              <p:cNvSpPr>
                <a:spLocks noChangeShapeType="1"/>
              </p:cNvSpPr>
              <p:nvPr/>
            </p:nvSpPr>
            <p:spPr bwMode="auto">
              <a:xfrm>
                <a:off x="898" y="2478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67" name="Line 48"/>
              <p:cNvSpPr>
                <a:spLocks noChangeShapeType="1"/>
              </p:cNvSpPr>
              <p:nvPr/>
            </p:nvSpPr>
            <p:spPr bwMode="auto">
              <a:xfrm flipH="1">
                <a:off x="1383" y="2478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68" name="Line 49"/>
              <p:cNvSpPr>
                <a:spLocks noChangeShapeType="1"/>
              </p:cNvSpPr>
              <p:nvPr/>
            </p:nvSpPr>
            <p:spPr bwMode="auto">
              <a:xfrm flipH="1" flipV="1">
                <a:off x="1366" y="2795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69" name="Line 50"/>
              <p:cNvSpPr>
                <a:spLocks noChangeShapeType="1"/>
              </p:cNvSpPr>
              <p:nvPr/>
            </p:nvSpPr>
            <p:spPr bwMode="auto">
              <a:xfrm flipV="1">
                <a:off x="884" y="2795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451" name="Group 51"/>
            <p:cNvGrpSpPr>
              <a:grpSpLocks/>
            </p:cNvGrpSpPr>
            <p:nvPr/>
          </p:nvGrpSpPr>
          <p:grpSpPr bwMode="auto">
            <a:xfrm>
              <a:off x="567" y="2523"/>
              <a:ext cx="189" cy="174"/>
              <a:chOff x="1655" y="3067"/>
              <a:chExt cx="189" cy="174"/>
            </a:xfrm>
          </p:grpSpPr>
          <p:sp>
            <p:nvSpPr>
              <p:cNvPr id="18462" name="Freeform 52"/>
              <p:cNvSpPr>
                <a:spLocks/>
              </p:cNvSpPr>
              <p:nvPr/>
            </p:nvSpPr>
            <p:spPr bwMode="auto">
              <a:xfrm>
                <a:off x="1655" y="3067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63" name="Freeform 53"/>
              <p:cNvSpPr>
                <a:spLocks/>
              </p:cNvSpPr>
              <p:nvPr/>
            </p:nvSpPr>
            <p:spPr bwMode="auto">
              <a:xfrm>
                <a:off x="1837" y="3067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452" name="Group 54"/>
            <p:cNvGrpSpPr>
              <a:grpSpLocks/>
            </p:cNvGrpSpPr>
            <p:nvPr/>
          </p:nvGrpSpPr>
          <p:grpSpPr bwMode="auto">
            <a:xfrm>
              <a:off x="567" y="2478"/>
              <a:ext cx="189" cy="182"/>
              <a:chOff x="2200" y="3203"/>
              <a:chExt cx="189" cy="182"/>
            </a:xfrm>
          </p:grpSpPr>
          <p:sp>
            <p:nvSpPr>
              <p:cNvPr id="18455" name="Freeform 55"/>
              <p:cNvSpPr>
                <a:spLocks/>
              </p:cNvSpPr>
              <p:nvPr/>
            </p:nvSpPr>
            <p:spPr bwMode="auto">
              <a:xfrm>
                <a:off x="2200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6" name="Freeform 56"/>
              <p:cNvSpPr>
                <a:spLocks/>
              </p:cNvSpPr>
              <p:nvPr/>
            </p:nvSpPr>
            <p:spPr bwMode="auto">
              <a:xfrm>
                <a:off x="2382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7" name="Freeform 57"/>
              <p:cNvSpPr>
                <a:spLocks/>
              </p:cNvSpPr>
              <p:nvPr/>
            </p:nvSpPr>
            <p:spPr bwMode="auto">
              <a:xfrm>
                <a:off x="2200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8" name="Freeform 58"/>
              <p:cNvSpPr>
                <a:spLocks/>
              </p:cNvSpPr>
              <p:nvPr/>
            </p:nvSpPr>
            <p:spPr bwMode="auto">
              <a:xfrm>
                <a:off x="2381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9" name="Freeform 59"/>
              <p:cNvSpPr>
                <a:spLocks/>
              </p:cNvSpPr>
              <p:nvPr/>
            </p:nvSpPr>
            <p:spPr bwMode="auto">
              <a:xfrm>
                <a:off x="2200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7620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60" name="Freeform 60"/>
              <p:cNvSpPr>
                <a:spLocks/>
              </p:cNvSpPr>
              <p:nvPr/>
            </p:nvSpPr>
            <p:spPr bwMode="auto">
              <a:xfrm>
                <a:off x="2381" y="3203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7620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61" name="Freeform 61"/>
              <p:cNvSpPr>
                <a:spLocks/>
              </p:cNvSpPr>
              <p:nvPr/>
            </p:nvSpPr>
            <p:spPr bwMode="auto">
              <a:xfrm flipV="1">
                <a:off x="2200" y="3249"/>
                <a:ext cx="179" cy="136"/>
              </a:xfrm>
              <a:custGeom>
                <a:avLst/>
                <a:gdLst>
                  <a:gd name="T0" fmla="*/ 0 w 179"/>
                  <a:gd name="T1" fmla="*/ 10 h 136"/>
                  <a:gd name="T2" fmla="*/ 88 w 179"/>
                  <a:gd name="T3" fmla="*/ 136 h 136"/>
                  <a:gd name="T4" fmla="*/ 179 w 179"/>
                  <a:gd name="T5" fmla="*/ 0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9" h="136">
                    <a:moveTo>
                      <a:pt x="0" y="10"/>
                    </a:moveTo>
                    <a:lnTo>
                      <a:pt x="88" y="136"/>
                    </a:lnTo>
                    <a:lnTo>
                      <a:pt x="179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453" name="Freeform 62"/>
            <p:cNvSpPr>
              <a:spLocks/>
            </p:cNvSpPr>
            <p:nvPr/>
          </p:nvSpPr>
          <p:spPr bwMode="auto">
            <a:xfrm>
              <a:off x="204" y="1117"/>
              <a:ext cx="408" cy="129"/>
            </a:xfrm>
            <a:custGeom>
              <a:avLst/>
              <a:gdLst>
                <a:gd name="T0" fmla="*/ 408 w 408"/>
                <a:gd name="T1" fmla="*/ 107 h 129"/>
                <a:gd name="T2" fmla="*/ 167 w 408"/>
                <a:gd name="T3" fmla="*/ 111 h 129"/>
                <a:gd name="T4" fmla="*/ 54 w 408"/>
                <a:gd name="T5" fmla="*/ 75 h 129"/>
                <a:gd name="T6" fmla="*/ 94 w 408"/>
                <a:gd name="T7" fmla="*/ 129 h 129"/>
                <a:gd name="T8" fmla="*/ 76 w 408"/>
                <a:gd name="T9" fmla="*/ 75 h 129"/>
                <a:gd name="T10" fmla="*/ 0 w 408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8" h="129">
                  <a:moveTo>
                    <a:pt x="408" y="107"/>
                  </a:moveTo>
                  <a:cubicBezTo>
                    <a:pt x="368" y="107"/>
                    <a:pt x="226" y="116"/>
                    <a:pt x="167" y="111"/>
                  </a:cubicBezTo>
                  <a:cubicBezTo>
                    <a:pt x="109" y="107"/>
                    <a:pt x="66" y="72"/>
                    <a:pt x="54" y="75"/>
                  </a:cubicBezTo>
                  <a:cubicBezTo>
                    <a:pt x="42" y="78"/>
                    <a:pt x="90" y="129"/>
                    <a:pt x="94" y="129"/>
                  </a:cubicBezTo>
                  <a:cubicBezTo>
                    <a:pt x="98" y="129"/>
                    <a:pt x="92" y="97"/>
                    <a:pt x="76" y="75"/>
                  </a:cubicBezTo>
                  <a:cubicBezTo>
                    <a:pt x="61" y="53"/>
                    <a:pt x="16" y="16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BA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8454" name="Line 63"/>
            <p:cNvSpPr>
              <a:spLocks noChangeShapeType="1"/>
            </p:cNvSpPr>
            <p:nvPr/>
          </p:nvSpPr>
          <p:spPr bwMode="auto">
            <a:xfrm>
              <a:off x="657" y="2205"/>
              <a:ext cx="0" cy="27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444" name="Group 64"/>
          <p:cNvGrpSpPr>
            <a:grpSpLocks/>
          </p:cNvGrpSpPr>
          <p:nvPr/>
        </p:nvGrpSpPr>
        <p:grpSpPr bwMode="auto">
          <a:xfrm>
            <a:off x="3924300" y="3068638"/>
            <a:ext cx="1368425" cy="1800225"/>
            <a:chOff x="2472" y="1933"/>
            <a:chExt cx="862" cy="1134"/>
          </a:xfrm>
        </p:grpSpPr>
        <p:sp>
          <p:nvSpPr>
            <p:cNvPr id="18445" name="Line 65"/>
            <p:cNvSpPr>
              <a:spLocks noChangeShapeType="1"/>
            </p:cNvSpPr>
            <p:nvPr/>
          </p:nvSpPr>
          <p:spPr bwMode="auto">
            <a:xfrm>
              <a:off x="2472" y="193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8446" name="Line 66"/>
            <p:cNvSpPr>
              <a:spLocks noChangeShapeType="1"/>
            </p:cNvSpPr>
            <p:nvPr/>
          </p:nvSpPr>
          <p:spPr bwMode="auto">
            <a:xfrm>
              <a:off x="3334" y="193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14"/>
          <p:cNvSpPr>
            <a:spLocks/>
          </p:cNvSpPr>
          <p:nvPr/>
        </p:nvSpPr>
        <p:spPr bwMode="auto">
          <a:xfrm>
            <a:off x="3132138" y="2708275"/>
            <a:ext cx="1587" cy="2160588"/>
          </a:xfrm>
          <a:custGeom>
            <a:avLst/>
            <a:gdLst>
              <a:gd name="T0" fmla="*/ 0 w 1"/>
              <a:gd name="T1" fmla="*/ 0 h 1361"/>
              <a:gd name="T2" fmla="*/ 0 w 1"/>
              <a:gd name="T3" fmla="*/ 2160588 h 13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361">
                <a:moveTo>
                  <a:pt x="0" y="0"/>
                </a:moveTo>
                <a:lnTo>
                  <a:pt x="0" y="136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59" name="Text Box 27"/>
          <p:cNvSpPr txBox="1">
            <a:spLocks noChangeArrowheads="1"/>
          </p:cNvSpPr>
          <p:nvPr/>
        </p:nvSpPr>
        <p:spPr bwMode="auto">
          <a:xfrm>
            <a:off x="2195513" y="549275"/>
            <a:ext cx="6049962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2800" b="1">
                <a:solidFill>
                  <a:srgbClr val="CC0000"/>
                </a:solidFill>
              </a:rPr>
              <a:t>Valsalva Manœuvre:</a:t>
            </a:r>
          </a:p>
          <a:p>
            <a:pPr algn="ctr"/>
            <a:r>
              <a:rPr lang="fr-FR" altLang="fr-FR" sz="2800">
                <a:solidFill>
                  <a:schemeClr val="accent2"/>
                </a:solidFill>
              </a:rPr>
              <a:t>Valsalva is </a:t>
            </a:r>
            <a:r>
              <a:rPr lang="fr-FR" altLang="fr-FR" sz="2800">
                <a:solidFill>
                  <a:srgbClr val="FF0066"/>
                </a:solidFill>
              </a:rPr>
              <a:t>Positive </a:t>
            </a:r>
            <a:r>
              <a:rPr lang="fr-FR" altLang="fr-FR" sz="2800">
                <a:solidFill>
                  <a:schemeClr val="accent2"/>
                </a:solidFill>
              </a:rPr>
              <a:t>when valves are  </a:t>
            </a:r>
            <a:r>
              <a:rPr lang="fr-FR" altLang="fr-FR" sz="2800">
                <a:solidFill>
                  <a:srgbClr val="FF0066"/>
                </a:solidFill>
              </a:rPr>
              <a:t>Incompetent</a:t>
            </a:r>
            <a:endParaRPr lang="en-US" altLang="fr-FR" sz="2800" b="1">
              <a:solidFill>
                <a:srgbClr val="BA0000"/>
              </a:solidFill>
            </a:endParaRPr>
          </a:p>
        </p:txBody>
      </p:sp>
      <p:grpSp>
        <p:nvGrpSpPr>
          <p:cNvPr id="19460" name="Group 47"/>
          <p:cNvGrpSpPr>
            <a:grpSpLocks/>
          </p:cNvGrpSpPr>
          <p:nvPr/>
        </p:nvGrpSpPr>
        <p:grpSpPr bwMode="auto">
          <a:xfrm>
            <a:off x="323850" y="1268413"/>
            <a:ext cx="1295400" cy="4941887"/>
            <a:chOff x="204" y="799"/>
            <a:chExt cx="816" cy="3113"/>
          </a:xfrm>
        </p:grpSpPr>
        <p:sp>
          <p:nvSpPr>
            <p:cNvPr id="19473" name="Freeform 30"/>
            <p:cNvSpPr>
              <a:spLocks/>
            </p:cNvSpPr>
            <p:nvPr/>
          </p:nvSpPr>
          <p:spPr bwMode="auto">
            <a:xfrm>
              <a:off x="385" y="799"/>
              <a:ext cx="573" cy="3113"/>
            </a:xfrm>
            <a:custGeom>
              <a:avLst/>
              <a:gdLst>
                <a:gd name="T0" fmla="*/ 47 w 573"/>
                <a:gd name="T1" fmla="*/ 1560 h 3113"/>
                <a:gd name="T2" fmla="*/ 33 w 573"/>
                <a:gd name="T3" fmla="*/ 1268 h 3113"/>
                <a:gd name="T4" fmla="*/ 151 w 573"/>
                <a:gd name="T5" fmla="*/ 852 h 3113"/>
                <a:gd name="T6" fmla="*/ 206 w 573"/>
                <a:gd name="T7" fmla="*/ 727 h 3113"/>
                <a:gd name="T8" fmla="*/ 199 w 573"/>
                <a:gd name="T9" fmla="*/ 498 h 3113"/>
                <a:gd name="T10" fmla="*/ 102 w 573"/>
                <a:gd name="T11" fmla="*/ 505 h 3113"/>
                <a:gd name="T12" fmla="*/ 137 w 573"/>
                <a:gd name="T13" fmla="*/ 387 h 3113"/>
                <a:gd name="T14" fmla="*/ 47 w 573"/>
                <a:gd name="T15" fmla="*/ 325 h 3113"/>
                <a:gd name="T16" fmla="*/ 102 w 573"/>
                <a:gd name="T17" fmla="*/ 241 h 3113"/>
                <a:gd name="T18" fmla="*/ 123 w 573"/>
                <a:gd name="T19" fmla="*/ 82 h 3113"/>
                <a:gd name="T20" fmla="*/ 296 w 573"/>
                <a:gd name="T21" fmla="*/ 5 h 3113"/>
                <a:gd name="T22" fmla="*/ 470 w 573"/>
                <a:gd name="T23" fmla="*/ 110 h 3113"/>
                <a:gd name="T24" fmla="*/ 519 w 573"/>
                <a:gd name="T25" fmla="*/ 290 h 3113"/>
                <a:gd name="T26" fmla="*/ 435 w 573"/>
                <a:gd name="T27" fmla="*/ 477 h 3113"/>
                <a:gd name="T28" fmla="*/ 428 w 573"/>
                <a:gd name="T29" fmla="*/ 623 h 3113"/>
                <a:gd name="T30" fmla="*/ 546 w 573"/>
                <a:gd name="T31" fmla="*/ 859 h 3113"/>
                <a:gd name="T32" fmla="*/ 532 w 573"/>
                <a:gd name="T33" fmla="*/ 1324 h 3113"/>
                <a:gd name="T34" fmla="*/ 553 w 573"/>
                <a:gd name="T35" fmla="*/ 1588 h 3113"/>
                <a:gd name="T36" fmla="*/ 410 w 573"/>
                <a:gd name="T37" fmla="*/ 1814 h 3113"/>
                <a:gd name="T38" fmla="*/ 359 w 573"/>
                <a:gd name="T39" fmla="*/ 2362 h 3113"/>
                <a:gd name="T40" fmla="*/ 410 w 573"/>
                <a:gd name="T41" fmla="*/ 2614 h 3113"/>
                <a:gd name="T42" fmla="*/ 370 w 573"/>
                <a:gd name="T43" fmla="*/ 2944 h 3113"/>
                <a:gd name="T44" fmla="*/ 388 w 573"/>
                <a:gd name="T45" fmla="*/ 3026 h 3113"/>
                <a:gd name="T46" fmla="*/ 374 w 573"/>
                <a:gd name="T47" fmla="*/ 3098 h 3113"/>
                <a:gd name="T48" fmla="*/ 308 w 573"/>
                <a:gd name="T49" fmla="*/ 3099 h 3113"/>
                <a:gd name="T50" fmla="*/ 253 w 573"/>
                <a:gd name="T51" fmla="*/ 3078 h 3113"/>
                <a:gd name="T52" fmla="*/ 175 w 573"/>
                <a:gd name="T53" fmla="*/ 3107 h 3113"/>
                <a:gd name="T54" fmla="*/ 106 w 573"/>
                <a:gd name="T55" fmla="*/ 3107 h 3113"/>
                <a:gd name="T56" fmla="*/ 19 w 573"/>
                <a:gd name="T57" fmla="*/ 3110 h 3113"/>
                <a:gd name="T58" fmla="*/ 1 w 573"/>
                <a:gd name="T59" fmla="*/ 3089 h 3113"/>
                <a:gd name="T60" fmla="*/ 15 w 573"/>
                <a:gd name="T61" fmla="*/ 3065 h 3113"/>
                <a:gd name="T62" fmla="*/ 93 w 573"/>
                <a:gd name="T63" fmla="*/ 3034 h 3113"/>
                <a:gd name="T64" fmla="*/ 204 w 573"/>
                <a:gd name="T65" fmla="*/ 2948 h 3113"/>
                <a:gd name="T66" fmla="*/ 170 w 573"/>
                <a:gd name="T67" fmla="*/ 2491 h 3113"/>
                <a:gd name="T68" fmla="*/ 103 w 573"/>
                <a:gd name="T69" fmla="*/ 2315 h 3113"/>
                <a:gd name="T70" fmla="*/ 80 w 573"/>
                <a:gd name="T71" fmla="*/ 2191 h 3113"/>
                <a:gd name="T72" fmla="*/ 50 w 573"/>
                <a:gd name="T73" fmla="*/ 1814 h 3113"/>
                <a:gd name="T74" fmla="*/ 50 w 573"/>
                <a:gd name="T75" fmla="*/ 1709 h 3113"/>
                <a:gd name="T76" fmla="*/ 47 w 573"/>
                <a:gd name="T77" fmla="*/ 1560 h 3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3" h="3113">
                  <a:moveTo>
                    <a:pt x="47" y="1560"/>
                  </a:moveTo>
                  <a:cubicBezTo>
                    <a:pt x="44" y="1487"/>
                    <a:pt x="16" y="1386"/>
                    <a:pt x="33" y="1268"/>
                  </a:cubicBezTo>
                  <a:cubicBezTo>
                    <a:pt x="50" y="1150"/>
                    <a:pt x="122" y="942"/>
                    <a:pt x="151" y="852"/>
                  </a:cubicBezTo>
                  <a:cubicBezTo>
                    <a:pt x="180" y="762"/>
                    <a:pt x="198" y="786"/>
                    <a:pt x="206" y="727"/>
                  </a:cubicBezTo>
                  <a:cubicBezTo>
                    <a:pt x="214" y="668"/>
                    <a:pt x="216" y="535"/>
                    <a:pt x="199" y="498"/>
                  </a:cubicBezTo>
                  <a:cubicBezTo>
                    <a:pt x="182" y="461"/>
                    <a:pt x="112" y="523"/>
                    <a:pt x="102" y="505"/>
                  </a:cubicBezTo>
                  <a:cubicBezTo>
                    <a:pt x="92" y="487"/>
                    <a:pt x="146" y="417"/>
                    <a:pt x="137" y="387"/>
                  </a:cubicBezTo>
                  <a:cubicBezTo>
                    <a:pt x="128" y="357"/>
                    <a:pt x="53" y="349"/>
                    <a:pt x="47" y="325"/>
                  </a:cubicBezTo>
                  <a:cubicBezTo>
                    <a:pt x="41" y="301"/>
                    <a:pt x="89" y="282"/>
                    <a:pt x="102" y="241"/>
                  </a:cubicBezTo>
                  <a:cubicBezTo>
                    <a:pt x="115" y="200"/>
                    <a:pt x="91" y="121"/>
                    <a:pt x="123" y="82"/>
                  </a:cubicBezTo>
                  <a:cubicBezTo>
                    <a:pt x="155" y="43"/>
                    <a:pt x="238" y="0"/>
                    <a:pt x="296" y="5"/>
                  </a:cubicBezTo>
                  <a:cubicBezTo>
                    <a:pt x="354" y="10"/>
                    <a:pt x="433" y="63"/>
                    <a:pt x="470" y="110"/>
                  </a:cubicBezTo>
                  <a:cubicBezTo>
                    <a:pt x="507" y="157"/>
                    <a:pt x="525" y="229"/>
                    <a:pt x="519" y="290"/>
                  </a:cubicBezTo>
                  <a:cubicBezTo>
                    <a:pt x="513" y="351"/>
                    <a:pt x="450" y="422"/>
                    <a:pt x="435" y="477"/>
                  </a:cubicBezTo>
                  <a:cubicBezTo>
                    <a:pt x="420" y="532"/>
                    <a:pt x="410" y="559"/>
                    <a:pt x="428" y="623"/>
                  </a:cubicBezTo>
                  <a:cubicBezTo>
                    <a:pt x="446" y="687"/>
                    <a:pt x="529" y="742"/>
                    <a:pt x="546" y="859"/>
                  </a:cubicBezTo>
                  <a:cubicBezTo>
                    <a:pt x="563" y="976"/>
                    <a:pt x="531" y="1203"/>
                    <a:pt x="532" y="1324"/>
                  </a:cubicBezTo>
                  <a:cubicBezTo>
                    <a:pt x="533" y="1445"/>
                    <a:pt x="573" y="1507"/>
                    <a:pt x="553" y="1588"/>
                  </a:cubicBezTo>
                  <a:cubicBezTo>
                    <a:pt x="533" y="1669"/>
                    <a:pt x="442" y="1685"/>
                    <a:pt x="410" y="1814"/>
                  </a:cubicBezTo>
                  <a:cubicBezTo>
                    <a:pt x="378" y="1943"/>
                    <a:pt x="359" y="2228"/>
                    <a:pt x="359" y="2362"/>
                  </a:cubicBezTo>
                  <a:cubicBezTo>
                    <a:pt x="359" y="2495"/>
                    <a:pt x="408" y="2517"/>
                    <a:pt x="410" y="2614"/>
                  </a:cubicBezTo>
                  <a:cubicBezTo>
                    <a:pt x="412" y="2711"/>
                    <a:pt x="374" y="2875"/>
                    <a:pt x="370" y="2944"/>
                  </a:cubicBezTo>
                  <a:cubicBezTo>
                    <a:pt x="367" y="3013"/>
                    <a:pt x="387" y="3000"/>
                    <a:pt x="388" y="3026"/>
                  </a:cubicBezTo>
                  <a:cubicBezTo>
                    <a:pt x="388" y="3052"/>
                    <a:pt x="387" y="3086"/>
                    <a:pt x="374" y="3098"/>
                  </a:cubicBezTo>
                  <a:cubicBezTo>
                    <a:pt x="361" y="3110"/>
                    <a:pt x="328" y="3102"/>
                    <a:pt x="308" y="3099"/>
                  </a:cubicBezTo>
                  <a:cubicBezTo>
                    <a:pt x="288" y="3096"/>
                    <a:pt x="275" y="3077"/>
                    <a:pt x="253" y="3078"/>
                  </a:cubicBezTo>
                  <a:cubicBezTo>
                    <a:pt x="231" y="3080"/>
                    <a:pt x="200" y="3102"/>
                    <a:pt x="175" y="3107"/>
                  </a:cubicBezTo>
                  <a:cubicBezTo>
                    <a:pt x="151" y="3112"/>
                    <a:pt x="132" y="3107"/>
                    <a:pt x="106" y="3107"/>
                  </a:cubicBezTo>
                  <a:cubicBezTo>
                    <a:pt x="80" y="3108"/>
                    <a:pt x="37" y="3113"/>
                    <a:pt x="19" y="3110"/>
                  </a:cubicBezTo>
                  <a:cubicBezTo>
                    <a:pt x="2" y="3107"/>
                    <a:pt x="2" y="3096"/>
                    <a:pt x="1" y="3089"/>
                  </a:cubicBezTo>
                  <a:cubicBezTo>
                    <a:pt x="0" y="3081"/>
                    <a:pt x="0" y="3074"/>
                    <a:pt x="15" y="3065"/>
                  </a:cubicBezTo>
                  <a:cubicBezTo>
                    <a:pt x="30" y="3056"/>
                    <a:pt x="61" y="3053"/>
                    <a:pt x="93" y="3034"/>
                  </a:cubicBezTo>
                  <a:cubicBezTo>
                    <a:pt x="124" y="3014"/>
                    <a:pt x="191" y="3038"/>
                    <a:pt x="204" y="2948"/>
                  </a:cubicBezTo>
                  <a:cubicBezTo>
                    <a:pt x="217" y="2857"/>
                    <a:pt x="187" y="2596"/>
                    <a:pt x="170" y="2491"/>
                  </a:cubicBezTo>
                  <a:cubicBezTo>
                    <a:pt x="153" y="2385"/>
                    <a:pt x="118" y="2365"/>
                    <a:pt x="103" y="2315"/>
                  </a:cubicBezTo>
                  <a:cubicBezTo>
                    <a:pt x="88" y="2265"/>
                    <a:pt x="89" y="2274"/>
                    <a:pt x="80" y="2191"/>
                  </a:cubicBezTo>
                  <a:cubicBezTo>
                    <a:pt x="71" y="2108"/>
                    <a:pt x="54" y="1895"/>
                    <a:pt x="50" y="1814"/>
                  </a:cubicBezTo>
                  <a:cubicBezTo>
                    <a:pt x="45" y="1734"/>
                    <a:pt x="50" y="1726"/>
                    <a:pt x="50" y="1709"/>
                  </a:cubicBezTo>
                  <a:cubicBezTo>
                    <a:pt x="50" y="1709"/>
                    <a:pt x="40" y="1640"/>
                    <a:pt x="47" y="156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4" name="Oval 31"/>
            <p:cNvSpPr>
              <a:spLocks noChangeArrowheads="1"/>
            </p:cNvSpPr>
            <p:nvPr/>
          </p:nvSpPr>
          <p:spPr bwMode="auto">
            <a:xfrm>
              <a:off x="476" y="1525"/>
              <a:ext cx="454" cy="90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75" name="Rectangle 32"/>
            <p:cNvSpPr>
              <a:spLocks noChangeArrowheads="1"/>
            </p:cNvSpPr>
            <p:nvPr/>
          </p:nvSpPr>
          <p:spPr bwMode="auto">
            <a:xfrm>
              <a:off x="629" y="2387"/>
              <a:ext cx="91" cy="13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9476" name="Group 33"/>
            <p:cNvGrpSpPr>
              <a:grpSpLocks/>
            </p:cNvGrpSpPr>
            <p:nvPr/>
          </p:nvGrpSpPr>
          <p:grpSpPr bwMode="auto">
            <a:xfrm>
              <a:off x="385" y="1525"/>
              <a:ext cx="635" cy="907"/>
              <a:chOff x="884" y="2115"/>
              <a:chExt cx="635" cy="907"/>
            </a:xfrm>
          </p:grpSpPr>
          <p:grpSp>
            <p:nvGrpSpPr>
              <p:cNvPr id="19482" name="Group 34"/>
              <p:cNvGrpSpPr>
                <a:grpSpLocks/>
              </p:cNvGrpSpPr>
              <p:nvPr/>
            </p:nvGrpSpPr>
            <p:grpSpPr bwMode="auto">
              <a:xfrm>
                <a:off x="975" y="2115"/>
                <a:ext cx="454" cy="907"/>
                <a:chOff x="930" y="618"/>
                <a:chExt cx="454" cy="907"/>
              </a:xfrm>
            </p:grpSpPr>
            <p:sp>
              <p:nvSpPr>
                <p:cNvPr id="19488" name="Oval 35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454" cy="90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489" name="Oval 36"/>
                <p:cNvSpPr>
                  <a:spLocks noChangeArrowheads="1"/>
                </p:cNvSpPr>
                <p:nvPr/>
              </p:nvSpPr>
              <p:spPr bwMode="auto">
                <a:xfrm>
                  <a:off x="975" y="754"/>
                  <a:ext cx="363" cy="77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9483" name="Line 37"/>
              <p:cNvSpPr>
                <a:spLocks noChangeShapeType="1"/>
              </p:cNvSpPr>
              <p:nvPr/>
            </p:nvSpPr>
            <p:spPr bwMode="auto">
              <a:xfrm>
                <a:off x="1202" y="2160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4" name="Line 38"/>
              <p:cNvSpPr>
                <a:spLocks noChangeShapeType="1"/>
              </p:cNvSpPr>
              <p:nvPr/>
            </p:nvSpPr>
            <p:spPr bwMode="auto">
              <a:xfrm>
                <a:off x="898" y="2478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5" name="Line 39"/>
              <p:cNvSpPr>
                <a:spLocks noChangeShapeType="1"/>
              </p:cNvSpPr>
              <p:nvPr/>
            </p:nvSpPr>
            <p:spPr bwMode="auto">
              <a:xfrm flipH="1">
                <a:off x="1383" y="2478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6" name="Line 40"/>
              <p:cNvSpPr>
                <a:spLocks noChangeShapeType="1"/>
              </p:cNvSpPr>
              <p:nvPr/>
            </p:nvSpPr>
            <p:spPr bwMode="auto">
              <a:xfrm flipH="1" flipV="1">
                <a:off x="1366" y="2795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7" name="Line 41"/>
              <p:cNvSpPr>
                <a:spLocks noChangeShapeType="1"/>
              </p:cNvSpPr>
              <p:nvPr/>
            </p:nvSpPr>
            <p:spPr bwMode="auto">
              <a:xfrm flipV="1">
                <a:off x="884" y="2795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477" name="Group 42"/>
            <p:cNvGrpSpPr>
              <a:grpSpLocks/>
            </p:cNvGrpSpPr>
            <p:nvPr/>
          </p:nvGrpSpPr>
          <p:grpSpPr bwMode="auto">
            <a:xfrm>
              <a:off x="567" y="2523"/>
              <a:ext cx="189" cy="174"/>
              <a:chOff x="1655" y="3067"/>
              <a:chExt cx="189" cy="174"/>
            </a:xfrm>
          </p:grpSpPr>
          <p:sp>
            <p:nvSpPr>
              <p:cNvPr id="19480" name="Freeform 43"/>
              <p:cNvSpPr>
                <a:spLocks/>
              </p:cNvSpPr>
              <p:nvPr/>
            </p:nvSpPr>
            <p:spPr bwMode="auto">
              <a:xfrm>
                <a:off x="1655" y="3067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1" name="Freeform 44"/>
              <p:cNvSpPr>
                <a:spLocks/>
              </p:cNvSpPr>
              <p:nvPr/>
            </p:nvSpPr>
            <p:spPr bwMode="auto">
              <a:xfrm>
                <a:off x="1837" y="3067"/>
                <a:ext cx="7" cy="174"/>
              </a:xfrm>
              <a:custGeom>
                <a:avLst/>
                <a:gdLst>
                  <a:gd name="T0" fmla="*/ 0 w 7"/>
                  <a:gd name="T1" fmla="*/ 174 h 174"/>
                  <a:gd name="T2" fmla="*/ 7 w 7"/>
                  <a:gd name="T3" fmla="*/ 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4">
                    <a:moveTo>
                      <a:pt x="0" y="174"/>
                    </a:moveTo>
                    <a:lnTo>
                      <a:pt x="7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478" name="Freeform 45"/>
            <p:cNvSpPr>
              <a:spLocks/>
            </p:cNvSpPr>
            <p:nvPr/>
          </p:nvSpPr>
          <p:spPr bwMode="auto">
            <a:xfrm>
              <a:off x="204" y="1117"/>
              <a:ext cx="408" cy="129"/>
            </a:xfrm>
            <a:custGeom>
              <a:avLst/>
              <a:gdLst>
                <a:gd name="T0" fmla="*/ 408 w 408"/>
                <a:gd name="T1" fmla="*/ 107 h 129"/>
                <a:gd name="T2" fmla="*/ 167 w 408"/>
                <a:gd name="T3" fmla="*/ 111 h 129"/>
                <a:gd name="T4" fmla="*/ 54 w 408"/>
                <a:gd name="T5" fmla="*/ 75 h 129"/>
                <a:gd name="T6" fmla="*/ 94 w 408"/>
                <a:gd name="T7" fmla="*/ 129 h 129"/>
                <a:gd name="T8" fmla="*/ 76 w 408"/>
                <a:gd name="T9" fmla="*/ 75 h 129"/>
                <a:gd name="T10" fmla="*/ 0 w 408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8" h="129">
                  <a:moveTo>
                    <a:pt x="408" y="107"/>
                  </a:moveTo>
                  <a:cubicBezTo>
                    <a:pt x="368" y="107"/>
                    <a:pt x="226" y="116"/>
                    <a:pt x="167" y="111"/>
                  </a:cubicBezTo>
                  <a:cubicBezTo>
                    <a:pt x="109" y="107"/>
                    <a:pt x="66" y="72"/>
                    <a:pt x="54" y="75"/>
                  </a:cubicBezTo>
                  <a:cubicBezTo>
                    <a:pt x="42" y="78"/>
                    <a:pt x="90" y="129"/>
                    <a:pt x="94" y="129"/>
                  </a:cubicBezTo>
                  <a:cubicBezTo>
                    <a:pt x="98" y="129"/>
                    <a:pt x="92" y="97"/>
                    <a:pt x="76" y="75"/>
                  </a:cubicBezTo>
                  <a:cubicBezTo>
                    <a:pt x="61" y="53"/>
                    <a:pt x="16" y="16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BA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479" name="Line 46"/>
            <p:cNvSpPr>
              <a:spLocks noChangeShapeType="1"/>
            </p:cNvSpPr>
            <p:nvPr/>
          </p:nvSpPr>
          <p:spPr bwMode="auto">
            <a:xfrm>
              <a:off x="657" y="2069"/>
              <a:ext cx="0" cy="10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461" name="Text Box 48"/>
          <p:cNvSpPr txBox="1">
            <a:spLocks noChangeArrowheads="1"/>
          </p:cNvSpPr>
          <p:nvPr/>
        </p:nvSpPr>
        <p:spPr bwMode="auto">
          <a:xfrm>
            <a:off x="2555875" y="2133600"/>
            <a:ext cx="5040313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>
                <a:solidFill>
                  <a:srgbClr val="FF0000"/>
                </a:solidFill>
              </a:rPr>
              <a:t>Reverse Flow appears when blowing</a:t>
            </a:r>
            <a:r>
              <a:rPr lang="en-US" altLang="fr-FR" b="1">
                <a:solidFill>
                  <a:srgbClr val="96004B"/>
                </a:solidFill>
              </a:rPr>
              <a:t> ( systole) then normal at release (diastole)</a:t>
            </a:r>
          </a:p>
        </p:txBody>
      </p:sp>
      <p:grpSp>
        <p:nvGrpSpPr>
          <p:cNvPr id="19462" name="Group 55"/>
          <p:cNvGrpSpPr>
            <a:grpSpLocks/>
          </p:cNvGrpSpPr>
          <p:nvPr/>
        </p:nvGrpSpPr>
        <p:grpSpPr bwMode="auto">
          <a:xfrm>
            <a:off x="3059113" y="3068638"/>
            <a:ext cx="4105275" cy="2305050"/>
            <a:chOff x="1927" y="1933"/>
            <a:chExt cx="2586" cy="1452"/>
          </a:xfrm>
        </p:grpSpPr>
        <p:sp>
          <p:nvSpPr>
            <p:cNvPr id="19463" name="Freeform 18"/>
            <p:cNvSpPr>
              <a:spLocks/>
            </p:cNvSpPr>
            <p:nvPr/>
          </p:nvSpPr>
          <p:spPr bwMode="auto">
            <a:xfrm>
              <a:off x="3334" y="2704"/>
              <a:ext cx="1179" cy="363"/>
            </a:xfrm>
            <a:custGeom>
              <a:avLst/>
              <a:gdLst>
                <a:gd name="T0" fmla="*/ 0 w 1179"/>
                <a:gd name="T1" fmla="*/ 363 h 363"/>
                <a:gd name="T2" fmla="*/ 45 w 1179"/>
                <a:gd name="T3" fmla="*/ 0 h 363"/>
                <a:gd name="T4" fmla="*/ 725 w 1179"/>
                <a:gd name="T5" fmla="*/ 318 h 363"/>
                <a:gd name="T6" fmla="*/ 1179 w 1179"/>
                <a:gd name="T7" fmla="*/ 318 h 363"/>
                <a:gd name="T8" fmla="*/ 1179 w 1179"/>
                <a:gd name="T9" fmla="*/ 363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9" h="363">
                  <a:moveTo>
                    <a:pt x="0" y="363"/>
                  </a:moveTo>
                  <a:lnTo>
                    <a:pt x="45" y="0"/>
                  </a:lnTo>
                  <a:lnTo>
                    <a:pt x="725" y="318"/>
                  </a:lnTo>
                  <a:lnTo>
                    <a:pt x="1179" y="318"/>
                  </a:lnTo>
                  <a:lnTo>
                    <a:pt x="1179" y="363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464" name="Rectangle 19"/>
            <p:cNvSpPr>
              <a:spLocks noChangeArrowheads="1"/>
            </p:cNvSpPr>
            <p:nvPr/>
          </p:nvSpPr>
          <p:spPr bwMode="auto">
            <a:xfrm>
              <a:off x="1973" y="2931"/>
              <a:ext cx="499" cy="13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65" name="Line 20"/>
            <p:cNvSpPr>
              <a:spLocks noChangeShapeType="1"/>
            </p:cNvSpPr>
            <p:nvPr/>
          </p:nvSpPr>
          <p:spPr bwMode="auto">
            <a:xfrm>
              <a:off x="2472" y="3067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466" name="Freeform 26"/>
            <p:cNvSpPr>
              <a:spLocks/>
            </p:cNvSpPr>
            <p:nvPr/>
          </p:nvSpPr>
          <p:spPr bwMode="auto">
            <a:xfrm>
              <a:off x="2472" y="3067"/>
              <a:ext cx="907" cy="318"/>
            </a:xfrm>
            <a:custGeom>
              <a:avLst/>
              <a:gdLst>
                <a:gd name="T0" fmla="*/ 0 w 907"/>
                <a:gd name="T1" fmla="*/ 0 h 318"/>
                <a:gd name="T2" fmla="*/ 90 w 907"/>
                <a:gd name="T3" fmla="*/ 318 h 318"/>
                <a:gd name="T4" fmla="*/ 862 w 907"/>
                <a:gd name="T5" fmla="*/ 318 h 318"/>
                <a:gd name="T6" fmla="*/ 907 w 907"/>
                <a:gd name="T7" fmla="*/ 0 h 3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7" h="318">
                  <a:moveTo>
                    <a:pt x="0" y="0"/>
                  </a:moveTo>
                  <a:lnTo>
                    <a:pt x="90" y="318"/>
                  </a:lnTo>
                  <a:lnTo>
                    <a:pt x="862" y="318"/>
                  </a:lnTo>
                  <a:lnTo>
                    <a:pt x="907" y="0"/>
                  </a:lnTo>
                </a:path>
              </a:pathLst>
            </a:custGeom>
            <a:solidFill>
              <a:srgbClr val="BA0000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467" name="Text Box 49"/>
            <p:cNvSpPr txBox="1">
              <a:spLocks noChangeArrowheads="1"/>
            </p:cNvSpPr>
            <p:nvPr/>
          </p:nvSpPr>
          <p:spPr bwMode="auto">
            <a:xfrm>
              <a:off x="1927" y="2115"/>
              <a:ext cx="49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/>
                <a:t>At rest</a:t>
              </a:r>
            </a:p>
          </p:txBody>
        </p:sp>
        <p:sp>
          <p:nvSpPr>
            <p:cNvPr id="19468" name="Text Box 50"/>
            <p:cNvSpPr txBox="1">
              <a:spLocks noChangeArrowheads="1"/>
            </p:cNvSpPr>
            <p:nvPr/>
          </p:nvSpPr>
          <p:spPr bwMode="auto">
            <a:xfrm>
              <a:off x="2517" y="1978"/>
              <a:ext cx="81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>
                  <a:solidFill>
                    <a:srgbClr val="FF0000"/>
                  </a:solidFill>
                </a:rPr>
                <a:t>Systole = blowing</a:t>
              </a:r>
            </a:p>
          </p:txBody>
        </p:sp>
        <p:sp>
          <p:nvSpPr>
            <p:cNvPr id="19469" name="Text Box 51"/>
            <p:cNvSpPr txBox="1">
              <a:spLocks noChangeArrowheads="1"/>
            </p:cNvSpPr>
            <p:nvPr/>
          </p:nvSpPr>
          <p:spPr bwMode="auto">
            <a:xfrm>
              <a:off x="3424" y="2160"/>
              <a:ext cx="81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/>
                <a:t>Relax Diastole</a:t>
              </a:r>
            </a:p>
          </p:txBody>
        </p:sp>
        <p:grpSp>
          <p:nvGrpSpPr>
            <p:cNvPr id="19470" name="Group 54"/>
            <p:cNvGrpSpPr>
              <a:grpSpLocks/>
            </p:cNvGrpSpPr>
            <p:nvPr/>
          </p:nvGrpSpPr>
          <p:grpSpPr bwMode="auto">
            <a:xfrm>
              <a:off x="2472" y="1933"/>
              <a:ext cx="862" cy="1134"/>
              <a:chOff x="2472" y="1933"/>
              <a:chExt cx="862" cy="1134"/>
            </a:xfrm>
          </p:grpSpPr>
          <p:sp>
            <p:nvSpPr>
              <p:cNvPr id="19471" name="Line 52"/>
              <p:cNvSpPr>
                <a:spLocks noChangeShapeType="1"/>
              </p:cNvSpPr>
              <p:nvPr/>
            </p:nvSpPr>
            <p:spPr bwMode="auto">
              <a:xfrm>
                <a:off x="2472" y="1933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2" name="Line 53"/>
              <p:cNvSpPr>
                <a:spLocks noChangeShapeType="1"/>
              </p:cNvSpPr>
              <p:nvPr/>
            </p:nvSpPr>
            <p:spPr bwMode="auto">
              <a:xfrm>
                <a:off x="3334" y="1933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0" y="1268413"/>
            <a:ext cx="3043238" cy="4941887"/>
            <a:chOff x="0" y="799"/>
            <a:chExt cx="1917" cy="3113"/>
          </a:xfrm>
        </p:grpSpPr>
        <p:sp>
          <p:nvSpPr>
            <p:cNvPr id="20542" name="Freeform 4"/>
            <p:cNvSpPr>
              <a:spLocks/>
            </p:cNvSpPr>
            <p:nvPr/>
          </p:nvSpPr>
          <p:spPr bwMode="auto">
            <a:xfrm>
              <a:off x="385" y="799"/>
              <a:ext cx="573" cy="3113"/>
            </a:xfrm>
            <a:custGeom>
              <a:avLst/>
              <a:gdLst>
                <a:gd name="T0" fmla="*/ 47 w 573"/>
                <a:gd name="T1" fmla="*/ 1560 h 3113"/>
                <a:gd name="T2" fmla="*/ 33 w 573"/>
                <a:gd name="T3" fmla="*/ 1268 h 3113"/>
                <a:gd name="T4" fmla="*/ 151 w 573"/>
                <a:gd name="T5" fmla="*/ 852 h 3113"/>
                <a:gd name="T6" fmla="*/ 206 w 573"/>
                <a:gd name="T7" fmla="*/ 727 h 3113"/>
                <a:gd name="T8" fmla="*/ 199 w 573"/>
                <a:gd name="T9" fmla="*/ 498 h 3113"/>
                <a:gd name="T10" fmla="*/ 102 w 573"/>
                <a:gd name="T11" fmla="*/ 505 h 3113"/>
                <a:gd name="T12" fmla="*/ 137 w 573"/>
                <a:gd name="T13" fmla="*/ 387 h 3113"/>
                <a:gd name="T14" fmla="*/ 47 w 573"/>
                <a:gd name="T15" fmla="*/ 325 h 3113"/>
                <a:gd name="T16" fmla="*/ 102 w 573"/>
                <a:gd name="T17" fmla="*/ 241 h 3113"/>
                <a:gd name="T18" fmla="*/ 123 w 573"/>
                <a:gd name="T19" fmla="*/ 82 h 3113"/>
                <a:gd name="T20" fmla="*/ 296 w 573"/>
                <a:gd name="T21" fmla="*/ 5 h 3113"/>
                <a:gd name="T22" fmla="*/ 470 w 573"/>
                <a:gd name="T23" fmla="*/ 110 h 3113"/>
                <a:gd name="T24" fmla="*/ 519 w 573"/>
                <a:gd name="T25" fmla="*/ 290 h 3113"/>
                <a:gd name="T26" fmla="*/ 435 w 573"/>
                <a:gd name="T27" fmla="*/ 477 h 3113"/>
                <a:gd name="T28" fmla="*/ 428 w 573"/>
                <a:gd name="T29" fmla="*/ 623 h 3113"/>
                <a:gd name="T30" fmla="*/ 546 w 573"/>
                <a:gd name="T31" fmla="*/ 859 h 3113"/>
                <a:gd name="T32" fmla="*/ 532 w 573"/>
                <a:gd name="T33" fmla="*/ 1324 h 3113"/>
                <a:gd name="T34" fmla="*/ 553 w 573"/>
                <a:gd name="T35" fmla="*/ 1588 h 3113"/>
                <a:gd name="T36" fmla="*/ 410 w 573"/>
                <a:gd name="T37" fmla="*/ 1814 h 3113"/>
                <a:gd name="T38" fmla="*/ 359 w 573"/>
                <a:gd name="T39" fmla="*/ 2362 h 3113"/>
                <a:gd name="T40" fmla="*/ 410 w 573"/>
                <a:gd name="T41" fmla="*/ 2614 h 3113"/>
                <a:gd name="T42" fmla="*/ 370 w 573"/>
                <a:gd name="T43" fmla="*/ 2944 h 3113"/>
                <a:gd name="T44" fmla="*/ 388 w 573"/>
                <a:gd name="T45" fmla="*/ 3026 h 3113"/>
                <a:gd name="T46" fmla="*/ 374 w 573"/>
                <a:gd name="T47" fmla="*/ 3098 h 3113"/>
                <a:gd name="T48" fmla="*/ 308 w 573"/>
                <a:gd name="T49" fmla="*/ 3099 h 3113"/>
                <a:gd name="T50" fmla="*/ 253 w 573"/>
                <a:gd name="T51" fmla="*/ 3078 h 3113"/>
                <a:gd name="T52" fmla="*/ 175 w 573"/>
                <a:gd name="T53" fmla="*/ 3107 h 3113"/>
                <a:gd name="T54" fmla="*/ 106 w 573"/>
                <a:gd name="T55" fmla="*/ 3107 h 3113"/>
                <a:gd name="T56" fmla="*/ 19 w 573"/>
                <a:gd name="T57" fmla="*/ 3110 h 3113"/>
                <a:gd name="T58" fmla="*/ 1 w 573"/>
                <a:gd name="T59" fmla="*/ 3089 h 3113"/>
                <a:gd name="T60" fmla="*/ 15 w 573"/>
                <a:gd name="T61" fmla="*/ 3065 h 3113"/>
                <a:gd name="T62" fmla="*/ 93 w 573"/>
                <a:gd name="T63" fmla="*/ 3034 h 3113"/>
                <a:gd name="T64" fmla="*/ 204 w 573"/>
                <a:gd name="T65" fmla="*/ 2948 h 3113"/>
                <a:gd name="T66" fmla="*/ 170 w 573"/>
                <a:gd name="T67" fmla="*/ 2491 h 3113"/>
                <a:gd name="T68" fmla="*/ 103 w 573"/>
                <a:gd name="T69" fmla="*/ 2315 h 3113"/>
                <a:gd name="T70" fmla="*/ 80 w 573"/>
                <a:gd name="T71" fmla="*/ 2191 h 3113"/>
                <a:gd name="T72" fmla="*/ 50 w 573"/>
                <a:gd name="T73" fmla="*/ 1814 h 3113"/>
                <a:gd name="T74" fmla="*/ 50 w 573"/>
                <a:gd name="T75" fmla="*/ 1709 h 3113"/>
                <a:gd name="T76" fmla="*/ 47 w 573"/>
                <a:gd name="T77" fmla="*/ 1560 h 3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3" h="3113">
                  <a:moveTo>
                    <a:pt x="47" y="1560"/>
                  </a:moveTo>
                  <a:cubicBezTo>
                    <a:pt x="44" y="1487"/>
                    <a:pt x="16" y="1386"/>
                    <a:pt x="33" y="1268"/>
                  </a:cubicBezTo>
                  <a:cubicBezTo>
                    <a:pt x="50" y="1150"/>
                    <a:pt x="122" y="942"/>
                    <a:pt x="151" y="852"/>
                  </a:cubicBezTo>
                  <a:cubicBezTo>
                    <a:pt x="180" y="762"/>
                    <a:pt x="198" y="786"/>
                    <a:pt x="206" y="727"/>
                  </a:cubicBezTo>
                  <a:cubicBezTo>
                    <a:pt x="214" y="668"/>
                    <a:pt x="216" y="535"/>
                    <a:pt x="199" y="498"/>
                  </a:cubicBezTo>
                  <a:cubicBezTo>
                    <a:pt x="182" y="461"/>
                    <a:pt x="112" y="523"/>
                    <a:pt x="102" y="505"/>
                  </a:cubicBezTo>
                  <a:cubicBezTo>
                    <a:pt x="92" y="487"/>
                    <a:pt x="146" y="417"/>
                    <a:pt x="137" y="387"/>
                  </a:cubicBezTo>
                  <a:cubicBezTo>
                    <a:pt x="128" y="357"/>
                    <a:pt x="53" y="349"/>
                    <a:pt x="47" y="325"/>
                  </a:cubicBezTo>
                  <a:cubicBezTo>
                    <a:pt x="41" y="301"/>
                    <a:pt x="89" y="282"/>
                    <a:pt x="102" y="241"/>
                  </a:cubicBezTo>
                  <a:cubicBezTo>
                    <a:pt x="115" y="200"/>
                    <a:pt x="91" y="121"/>
                    <a:pt x="123" y="82"/>
                  </a:cubicBezTo>
                  <a:cubicBezTo>
                    <a:pt x="155" y="43"/>
                    <a:pt x="238" y="0"/>
                    <a:pt x="296" y="5"/>
                  </a:cubicBezTo>
                  <a:cubicBezTo>
                    <a:pt x="354" y="10"/>
                    <a:pt x="433" y="63"/>
                    <a:pt x="470" y="110"/>
                  </a:cubicBezTo>
                  <a:cubicBezTo>
                    <a:pt x="507" y="157"/>
                    <a:pt x="525" y="229"/>
                    <a:pt x="519" y="290"/>
                  </a:cubicBezTo>
                  <a:cubicBezTo>
                    <a:pt x="513" y="351"/>
                    <a:pt x="450" y="422"/>
                    <a:pt x="435" y="477"/>
                  </a:cubicBezTo>
                  <a:cubicBezTo>
                    <a:pt x="420" y="532"/>
                    <a:pt x="410" y="559"/>
                    <a:pt x="428" y="623"/>
                  </a:cubicBezTo>
                  <a:cubicBezTo>
                    <a:pt x="446" y="687"/>
                    <a:pt x="529" y="742"/>
                    <a:pt x="546" y="859"/>
                  </a:cubicBezTo>
                  <a:cubicBezTo>
                    <a:pt x="563" y="976"/>
                    <a:pt x="531" y="1203"/>
                    <a:pt x="532" y="1324"/>
                  </a:cubicBezTo>
                  <a:cubicBezTo>
                    <a:pt x="533" y="1445"/>
                    <a:pt x="573" y="1507"/>
                    <a:pt x="553" y="1588"/>
                  </a:cubicBezTo>
                  <a:cubicBezTo>
                    <a:pt x="533" y="1669"/>
                    <a:pt x="442" y="1685"/>
                    <a:pt x="410" y="1814"/>
                  </a:cubicBezTo>
                  <a:cubicBezTo>
                    <a:pt x="378" y="1943"/>
                    <a:pt x="359" y="2228"/>
                    <a:pt x="359" y="2362"/>
                  </a:cubicBezTo>
                  <a:cubicBezTo>
                    <a:pt x="359" y="2495"/>
                    <a:pt x="408" y="2517"/>
                    <a:pt x="410" y="2614"/>
                  </a:cubicBezTo>
                  <a:cubicBezTo>
                    <a:pt x="412" y="2711"/>
                    <a:pt x="374" y="2875"/>
                    <a:pt x="370" y="2944"/>
                  </a:cubicBezTo>
                  <a:cubicBezTo>
                    <a:pt x="367" y="3013"/>
                    <a:pt x="387" y="3000"/>
                    <a:pt x="388" y="3026"/>
                  </a:cubicBezTo>
                  <a:cubicBezTo>
                    <a:pt x="388" y="3052"/>
                    <a:pt x="387" y="3086"/>
                    <a:pt x="374" y="3098"/>
                  </a:cubicBezTo>
                  <a:cubicBezTo>
                    <a:pt x="361" y="3110"/>
                    <a:pt x="328" y="3102"/>
                    <a:pt x="308" y="3099"/>
                  </a:cubicBezTo>
                  <a:cubicBezTo>
                    <a:pt x="288" y="3096"/>
                    <a:pt x="275" y="3077"/>
                    <a:pt x="253" y="3078"/>
                  </a:cubicBezTo>
                  <a:cubicBezTo>
                    <a:pt x="231" y="3080"/>
                    <a:pt x="200" y="3102"/>
                    <a:pt x="175" y="3107"/>
                  </a:cubicBezTo>
                  <a:cubicBezTo>
                    <a:pt x="151" y="3112"/>
                    <a:pt x="132" y="3107"/>
                    <a:pt x="106" y="3107"/>
                  </a:cubicBezTo>
                  <a:cubicBezTo>
                    <a:pt x="80" y="3108"/>
                    <a:pt x="37" y="3113"/>
                    <a:pt x="19" y="3110"/>
                  </a:cubicBezTo>
                  <a:cubicBezTo>
                    <a:pt x="2" y="3107"/>
                    <a:pt x="2" y="3096"/>
                    <a:pt x="1" y="3089"/>
                  </a:cubicBezTo>
                  <a:cubicBezTo>
                    <a:pt x="0" y="3081"/>
                    <a:pt x="0" y="3074"/>
                    <a:pt x="15" y="3065"/>
                  </a:cubicBezTo>
                  <a:cubicBezTo>
                    <a:pt x="30" y="3056"/>
                    <a:pt x="61" y="3053"/>
                    <a:pt x="93" y="3034"/>
                  </a:cubicBezTo>
                  <a:cubicBezTo>
                    <a:pt x="124" y="3014"/>
                    <a:pt x="191" y="3038"/>
                    <a:pt x="204" y="2948"/>
                  </a:cubicBezTo>
                  <a:cubicBezTo>
                    <a:pt x="217" y="2857"/>
                    <a:pt x="187" y="2596"/>
                    <a:pt x="170" y="2491"/>
                  </a:cubicBezTo>
                  <a:cubicBezTo>
                    <a:pt x="153" y="2385"/>
                    <a:pt x="118" y="2365"/>
                    <a:pt x="103" y="2315"/>
                  </a:cubicBezTo>
                  <a:cubicBezTo>
                    <a:pt x="88" y="2265"/>
                    <a:pt x="89" y="2274"/>
                    <a:pt x="80" y="2191"/>
                  </a:cubicBezTo>
                  <a:cubicBezTo>
                    <a:pt x="71" y="2108"/>
                    <a:pt x="54" y="1895"/>
                    <a:pt x="50" y="1814"/>
                  </a:cubicBezTo>
                  <a:cubicBezTo>
                    <a:pt x="45" y="1734"/>
                    <a:pt x="50" y="1726"/>
                    <a:pt x="50" y="1709"/>
                  </a:cubicBezTo>
                  <a:cubicBezTo>
                    <a:pt x="50" y="1709"/>
                    <a:pt x="40" y="1640"/>
                    <a:pt x="47" y="156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43" name="Rectangle 5"/>
            <p:cNvSpPr>
              <a:spLocks noChangeArrowheads="1"/>
            </p:cNvSpPr>
            <p:nvPr/>
          </p:nvSpPr>
          <p:spPr bwMode="auto">
            <a:xfrm>
              <a:off x="629" y="2387"/>
              <a:ext cx="91" cy="13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0544" name="Group 6"/>
            <p:cNvGrpSpPr>
              <a:grpSpLocks/>
            </p:cNvGrpSpPr>
            <p:nvPr/>
          </p:nvGrpSpPr>
          <p:grpSpPr bwMode="auto">
            <a:xfrm>
              <a:off x="431" y="1480"/>
              <a:ext cx="635" cy="907"/>
              <a:chOff x="884" y="2115"/>
              <a:chExt cx="635" cy="907"/>
            </a:xfrm>
          </p:grpSpPr>
          <p:grpSp>
            <p:nvGrpSpPr>
              <p:cNvPr id="20553" name="Group 7"/>
              <p:cNvGrpSpPr>
                <a:grpSpLocks/>
              </p:cNvGrpSpPr>
              <p:nvPr/>
            </p:nvGrpSpPr>
            <p:grpSpPr bwMode="auto">
              <a:xfrm>
                <a:off x="975" y="2115"/>
                <a:ext cx="454" cy="907"/>
                <a:chOff x="930" y="618"/>
                <a:chExt cx="454" cy="907"/>
              </a:xfrm>
            </p:grpSpPr>
            <p:sp>
              <p:nvSpPr>
                <p:cNvPr id="20559" name="Oval 8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454" cy="90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560" name="Oval 9"/>
                <p:cNvSpPr>
                  <a:spLocks noChangeArrowheads="1"/>
                </p:cNvSpPr>
                <p:nvPr/>
              </p:nvSpPr>
              <p:spPr bwMode="auto">
                <a:xfrm>
                  <a:off x="975" y="754"/>
                  <a:ext cx="363" cy="77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0554" name="Line 10"/>
              <p:cNvSpPr>
                <a:spLocks noChangeShapeType="1"/>
              </p:cNvSpPr>
              <p:nvPr/>
            </p:nvSpPr>
            <p:spPr bwMode="auto">
              <a:xfrm>
                <a:off x="1202" y="2160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55" name="Line 11"/>
              <p:cNvSpPr>
                <a:spLocks noChangeShapeType="1"/>
              </p:cNvSpPr>
              <p:nvPr/>
            </p:nvSpPr>
            <p:spPr bwMode="auto">
              <a:xfrm>
                <a:off x="898" y="2478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56" name="Line 12"/>
              <p:cNvSpPr>
                <a:spLocks noChangeShapeType="1"/>
              </p:cNvSpPr>
              <p:nvPr/>
            </p:nvSpPr>
            <p:spPr bwMode="auto">
              <a:xfrm flipH="1">
                <a:off x="1383" y="2478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57" name="Line 13"/>
              <p:cNvSpPr>
                <a:spLocks noChangeShapeType="1"/>
              </p:cNvSpPr>
              <p:nvPr/>
            </p:nvSpPr>
            <p:spPr bwMode="auto">
              <a:xfrm flipH="1" flipV="1">
                <a:off x="1366" y="2795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58" name="Line 14"/>
              <p:cNvSpPr>
                <a:spLocks noChangeShapeType="1"/>
              </p:cNvSpPr>
              <p:nvPr/>
            </p:nvSpPr>
            <p:spPr bwMode="auto">
              <a:xfrm flipV="1">
                <a:off x="884" y="2795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545" name="Freeform 15"/>
            <p:cNvSpPr>
              <a:spLocks/>
            </p:cNvSpPr>
            <p:nvPr/>
          </p:nvSpPr>
          <p:spPr bwMode="auto">
            <a:xfrm>
              <a:off x="204" y="1117"/>
              <a:ext cx="408" cy="129"/>
            </a:xfrm>
            <a:custGeom>
              <a:avLst/>
              <a:gdLst>
                <a:gd name="T0" fmla="*/ 408 w 408"/>
                <a:gd name="T1" fmla="*/ 107 h 129"/>
                <a:gd name="T2" fmla="*/ 167 w 408"/>
                <a:gd name="T3" fmla="*/ 111 h 129"/>
                <a:gd name="T4" fmla="*/ 54 w 408"/>
                <a:gd name="T5" fmla="*/ 75 h 129"/>
                <a:gd name="T6" fmla="*/ 94 w 408"/>
                <a:gd name="T7" fmla="*/ 129 h 129"/>
                <a:gd name="T8" fmla="*/ 76 w 408"/>
                <a:gd name="T9" fmla="*/ 75 h 129"/>
                <a:gd name="T10" fmla="*/ 0 w 408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8" h="129">
                  <a:moveTo>
                    <a:pt x="408" y="107"/>
                  </a:moveTo>
                  <a:cubicBezTo>
                    <a:pt x="368" y="107"/>
                    <a:pt x="226" y="116"/>
                    <a:pt x="167" y="111"/>
                  </a:cubicBezTo>
                  <a:cubicBezTo>
                    <a:pt x="109" y="107"/>
                    <a:pt x="66" y="72"/>
                    <a:pt x="54" y="75"/>
                  </a:cubicBezTo>
                  <a:cubicBezTo>
                    <a:pt x="42" y="78"/>
                    <a:pt x="90" y="129"/>
                    <a:pt x="94" y="129"/>
                  </a:cubicBezTo>
                  <a:cubicBezTo>
                    <a:pt x="98" y="129"/>
                    <a:pt x="92" y="97"/>
                    <a:pt x="76" y="75"/>
                  </a:cubicBezTo>
                  <a:cubicBezTo>
                    <a:pt x="61" y="53"/>
                    <a:pt x="16" y="16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BA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46" name="Oval 16"/>
            <p:cNvSpPr>
              <a:spLocks noChangeArrowheads="1"/>
            </p:cNvSpPr>
            <p:nvPr/>
          </p:nvSpPr>
          <p:spPr bwMode="auto">
            <a:xfrm>
              <a:off x="476" y="1525"/>
              <a:ext cx="454" cy="90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47" name="Rectangle 17"/>
            <p:cNvSpPr>
              <a:spLocks noChangeArrowheads="1"/>
            </p:cNvSpPr>
            <p:nvPr/>
          </p:nvSpPr>
          <p:spPr bwMode="auto">
            <a:xfrm>
              <a:off x="1327" y="2523"/>
              <a:ext cx="590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48" name="Oval 18"/>
            <p:cNvSpPr>
              <a:spLocks noChangeArrowheads="1"/>
            </p:cNvSpPr>
            <p:nvPr/>
          </p:nvSpPr>
          <p:spPr bwMode="auto">
            <a:xfrm>
              <a:off x="113" y="1979"/>
              <a:ext cx="1179" cy="1180"/>
            </a:xfrm>
            <a:prstGeom prst="ellipse">
              <a:avLst/>
            </a:prstGeom>
            <a:solidFill>
              <a:schemeClr val="bg1"/>
            </a:solidFill>
            <a:ln w="76200" cmpd="tri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49" name="Rectangle 19"/>
            <p:cNvSpPr>
              <a:spLocks noChangeArrowheads="1"/>
            </p:cNvSpPr>
            <p:nvPr/>
          </p:nvSpPr>
          <p:spPr bwMode="auto">
            <a:xfrm>
              <a:off x="612" y="1979"/>
              <a:ext cx="227" cy="127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50" name="Freeform 20"/>
            <p:cNvSpPr>
              <a:spLocks/>
            </p:cNvSpPr>
            <p:nvPr/>
          </p:nvSpPr>
          <p:spPr bwMode="auto">
            <a:xfrm>
              <a:off x="333" y="2729"/>
              <a:ext cx="279" cy="429"/>
            </a:xfrm>
            <a:custGeom>
              <a:avLst/>
              <a:gdLst>
                <a:gd name="T0" fmla="*/ 279 w 279"/>
                <a:gd name="T1" fmla="*/ 23 h 429"/>
                <a:gd name="T2" fmla="*/ 53 w 279"/>
                <a:gd name="T3" fmla="*/ 68 h 429"/>
                <a:gd name="T4" fmla="*/ 0 w 279"/>
                <a:gd name="T5" fmla="*/ 429 h 4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429">
                  <a:moveTo>
                    <a:pt x="279" y="23"/>
                  </a:moveTo>
                  <a:cubicBezTo>
                    <a:pt x="188" y="11"/>
                    <a:pt x="99" y="0"/>
                    <a:pt x="53" y="68"/>
                  </a:cubicBezTo>
                  <a:cubicBezTo>
                    <a:pt x="7" y="136"/>
                    <a:pt x="11" y="354"/>
                    <a:pt x="0" y="429"/>
                  </a:cubicBezTo>
                </a:path>
              </a:pathLst>
            </a:custGeom>
            <a:noFill/>
            <a:ln w="1524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51" name="Line 21"/>
            <p:cNvSpPr>
              <a:spLocks noChangeShapeType="1"/>
            </p:cNvSpPr>
            <p:nvPr/>
          </p:nvSpPr>
          <p:spPr bwMode="auto">
            <a:xfrm>
              <a:off x="431" y="2341"/>
              <a:ext cx="0" cy="409"/>
            </a:xfrm>
            <a:prstGeom prst="line">
              <a:avLst/>
            </a:prstGeom>
            <a:noFill/>
            <a:ln w="1143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52" name="Oval 22"/>
            <p:cNvSpPr>
              <a:spLocks noChangeArrowheads="1"/>
            </p:cNvSpPr>
            <p:nvPr/>
          </p:nvSpPr>
          <p:spPr bwMode="auto">
            <a:xfrm>
              <a:off x="0" y="1979"/>
              <a:ext cx="1338" cy="127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483" name="Group 23"/>
          <p:cNvGrpSpPr>
            <a:grpSpLocks/>
          </p:cNvGrpSpPr>
          <p:nvPr/>
        </p:nvGrpSpPr>
        <p:grpSpPr bwMode="auto">
          <a:xfrm>
            <a:off x="633413" y="3500438"/>
            <a:ext cx="576262" cy="288925"/>
            <a:chOff x="399" y="2205"/>
            <a:chExt cx="363" cy="182"/>
          </a:xfrm>
        </p:grpSpPr>
        <p:sp>
          <p:nvSpPr>
            <p:cNvPr id="20540" name="Line 24"/>
            <p:cNvSpPr>
              <a:spLocks noChangeShapeType="1"/>
            </p:cNvSpPr>
            <p:nvPr/>
          </p:nvSpPr>
          <p:spPr bwMode="auto">
            <a:xfrm rot="5400000">
              <a:off x="581" y="2114"/>
              <a:ext cx="0" cy="363"/>
            </a:xfrm>
            <a:prstGeom prst="lin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41" name="Freeform 25"/>
            <p:cNvSpPr>
              <a:spLocks/>
            </p:cNvSpPr>
            <p:nvPr/>
          </p:nvSpPr>
          <p:spPr bwMode="auto">
            <a:xfrm flipH="1">
              <a:off x="476" y="2205"/>
              <a:ext cx="136" cy="182"/>
            </a:xfrm>
            <a:custGeom>
              <a:avLst/>
              <a:gdLst>
                <a:gd name="T0" fmla="*/ 91 w 136"/>
                <a:gd name="T1" fmla="*/ 0 h 182"/>
                <a:gd name="T2" fmla="*/ 0 w 136"/>
                <a:gd name="T3" fmla="*/ 91 h 182"/>
                <a:gd name="T4" fmla="*/ 136 w 136"/>
                <a:gd name="T5" fmla="*/ 182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82">
                  <a:moveTo>
                    <a:pt x="91" y="0"/>
                  </a:moveTo>
                  <a:lnTo>
                    <a:pt x="0" y="91"/>
                  </a:lnTo>
                  <a:lnTo>
                    <a:pt x="136" y="182"/>
                  </a:ln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484" name="Line 26"/>
          <p:cNvSpPr>
            <a:spLocks noChangeShapeType="1"/>
          </p:cNvSpPr>
          <p:nvPr/>
        </p:nvSpPr>
        <p:spPr bwMode="auto">
          <a:xfrm>
            <a:off x="684213" y="3644900"/>
            <a:ext cx="0" cy="6477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0485" name="Group 27"/>
          <p:cNvGrpSpPr>
            <a:grpSpLocks/>
          </p:cNvGrpSpPr>
          <p:nvPr/>
        </p:nvGrpSpPr>
        <p:grpSpPr bwMode="auto">
          <a:xfrm>
            <a:off x="1116013" y="5013325"/>
            <a:ext cx="2014537" cy="1608138"/>
            <a:chOff x="4014" y="1253"/>
            <a:chExt cx="1269" cy="1013"/>
          </a:xfrm>
        </p:grpSpPr>
        <p:grpSp>
          <p:nvGrpSpPr>
            <p:cNvPr id="20512" name="Group 28"/>
            <p:cNvGrpSpPr>
              <a:grpSpLocks/>
            </p:cNvGrpSpPr>
            <p:nvPr/>
          </p:nvGrpSpPr>
          <p:grpSpPr bwMode="auto">
            <a:xfrm>
              <a:off x="4014" y="1258"/>
              <a:ext cx="1269" cy="995"/>
              <a:chOff x="0" y="184"/>
              <a:chExt cx="5661" cy="4175"/>
            </a:xfrm>
          </p:grpSpPr>
          <p:sp>
            <p:nvSpPr>
              <p:cNvPr id="20527" name="Oval 29"/>
              <p:cNvSpPr>
                <a:spLocks noChangeArrowheads="1"/>
              </p:cNvSpPr>
              <p:nvPr/>
            </p:nvSpPr>
            <p:spPr bwMode="auto">
              <a:xfrm>
                <a:off x="2721" y="3521"/>
                <a:ext cx="136" cy="1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28" name="Freeform 30"/>
              <p:cNvSpPr>
                <a:spLocks/>
              </p:cNvSpPr>
              <p:nvPr/>
            </p:nvSpPr>
            <p:spPr bwMode="auto">
              <a:xfrm>
                <a:off x="20" y="3319"/>
                <a:ext cx="2792" cy="1040"/>
              </a:xfrm>
              <a:custGeom>
                <a:avLst/>
                <a:gdLst>
                  <a:gd name="T0" fmla="*/ 0 w 2792"/>
                  <a:gd name="T1" fmla="*/ 0 h 1040"/>
                  <a:gd name="T2" fmla="*/ 497 w 2792"/>
                  <a:gd name="T3" fmla="*/ 567 h 1040"/>
                  <a:gd name="T4" fmla="*/ 1433 w 2792"/>
                  <a:gd name="T5" fmla="*/ 977 h 1040"/>
                  <a:gd name="T6" fmla="*/ 2225 w 2792"/>
                  <a:gd name="T7" fmla="*/ 947 h 1040"/>
                  <a:gd name="T8" fmla="*/ 2656 w 2792"/>
                  <a:gd name="T9" fmla="*/ 746 h 1040"/>
                  <a:gd name="T10" fmla="*/ 2792 w 2792"/>
                  <a:gd name="T11" fmla="*/ 655 h 10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92" h="1040">
                    <a:moveTo>
                      <a:pt x="0" y="0"/>
                    </a:moveTo>
                    <a:cubicBezTo>
                      <a:pt x="83" y="94"/>
                      <a:pt x="258" y="404"/>
                      <a:pt x="497" y="567"/>
                    </a:cubicBezTo>
                    <a:cubicBezTo>
                      <a:pt x="736" y="730"/>
                      <a:pt x="1145" y="914"/>
                      <a:pt x="1433" y="977"/>
                    </a:cubicBezTo>
                    <a:cubicBezTo>
                      <a:pt x="1721" y="1040"/>
                      <a:pt x="2021" y="985"/>
                      <a:pt x="2225" y="947"/>
                    </a:cubicBezTo>
                    <a:cubicBezTo>
                      <a:pt x="2429" y="909"/>
                      <a:pt x="2562" y="795"/>
                      <a:pt x="2656" y="746"/>
                    </a:cubicBezTo>
                    <a:cubicBezTo>
                      <a:pt x="2750" y="697"/>
                      <a:pt x="2769" y="670"/>
                      <a:pt x="2792" y="6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29" name="Freeform 31"/>
              <p:cNvSpPr>
                <a:spLocks/>
              </p:cNvSpPr>
              <p:nvPr/>
            </p:nvSpPr>
            <p:spPr bwMode="auto">
              <a:xfrm>
                <a:off x="0" y="195"/>
                <a:ext cx="1980" cy="3144"/>
              </a:xfrm>
              <a:custGeom>
                <a:avLst/>
                <a:gdLst>
                  <a:gd name="T0" fmla="*/ 0 w 1980"/>
                  <a:gd name="T1" fmla="*/ 0 h 3144"/>
                  <a:gd name="T2" fmla="*/ 946 w 1980"/>
                  <a:gd name="T3" fmla="*/ 449 h 3144"/>
                  <a:gd name="T4" fmla="*/ 1600 w 1980"/>
                  <a:gd name="T5" fmla="*/ 898 h 3144"/>
                  <a:gd name="T6" fmla="*/ 1814 w 1980"/>
                  <a:gd name="T7" fmla="*/ 1239 h 3144"/>
                  <a:gd name="T8" fmla="*/ 1950 w 1980"/>
                  <a:gd name="T9" fmla="*/ 1874 h 3144"/>
                  <a:gd name="T10" fmla="*/ 1950 w 1980"/>
                  <a:gd name="T11" fmla="*/ 2283 h 3144"/>
                  <a:gd name="T12" fmla="*/ 1769 w 1980"/>
                  <a:gd name="T13" fmla="*/ 2781 h 3144"/>
                  <a:gd name="T14" fmla="*/ 1315 w 1980"/>
                  <a:gd name="T15" fmla="*/ 3144 h 3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80" h="3144">
                    <a:moveTo>
                      <a:pt x="0" y="0"/>
                    </a:moveTo>
                    <a:cubicBezTo>
                      <a:pt x="159" y="75"/>
                      <a:pt x="679" y="299"/>
                      <a:pt x="946" y="449"/>
                    </a:cubicBezTo>
                    <a:cubicBezTo>
                      <a:pt x="1213" y="599"/>
                      <a:pt x="1455" y="766"/>
                      <a:pt x="1600" y="898"/>
                    </a:cubicBezTo>
                    <a:cubicBezTo>
                      <a:pt x="1745" y="1030"/>
                      <a:pt x="1756" y="1076"/>
                      <a:pt x="1814" y="1239"/>
                    </a:cubicBezTo>
                    <a:cubicBezTo>
                      <a:pt x="1872" y="1402"/>
                      <a:pt x="1927" y="1700"/>
                      <a:pt x="1950" y="1874"/>
                    </a:cubicBezTo>
                    <a:cubicBezTo>
                      <a:pt x="1973" y="2048"/>
                      <a:pt x="1980" y="2132"/>
                      <a:pt x="1950" y="2283"/>
                    </a:cubicBezTo>
                    <a:cubicBezTo>
                      <a:pt x="1920" y="2434"/>
                      <a:pt x="1875" y="2637"/>
                      <a:pt x="1769" y="2781"/>
                    </a:cubicBezTo>
                    <a:cubicBezTo>
                      <a:pt x="1663" y="2925"/>
                      <a:pt x="1489" y="3034"/>
                      <a:pt x="1315" y="3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0" name="Freeform 32"/>
              <p:cNvSpPr>
                <a:spLocks/>
              </p:cNvSpPr>
              <p:nvPr/>
            </p:nvSpPr>
            <p:spPr bwMode="auto">
              <a:xfrm>
                <a:off x="1336" y="595"/>
                <a:ext cx="2803" cy="419"/>
              </a:xfrm>
              <a:custGeom>
                <a:avLst/>
                <a:gdLst>
                  <a:gd name="T0" fmla="*/ 0 w 2803"/>
                  <a:gd name="T1" fmla="*/ 293 h 419"/>
                  <a:gd name="T2" fmla="*/ 569 w 2803"/>
                  <a:gd name="T3" fmla="*/ 340 h 419"/>
                  <a:gd name="T4" fmla="*/ 886 w 2803"/>
                  <a:gd name="T5" fmla="*/ 159 h 419"/>
                  <a:gd name="T6" fmla="*/ 1249 w 2803"/>
                  <a:gd name="T7" fmla="*/ 23 h 419"/>
                  <a:gd name="T8" fmla="*/ 1651 w 2803"/>
                  <a:gd name="T9" fmla="*/ 20 h 419"/>
                  <a:gd name="T10" fmla="*/ 1915 w 2803"/>
                  <a:gd name="T11" fmla="*/ 127 h 419"/>
                  <a:gd name="T12" fmla="*/ 2257 w 2803"/>
                  <a:gd name="T13" fmla="*/ 372 h 419"/>
                  <a:gd name="T14" fmla="*/ 2803 w 2803"/>
                  <a:gd name="T15" fmla="*/ 411 h 4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03" h="419">
                    <a:moveTo>
                      <a:pt x="0" y="293"/>
                    </a:moveTo>
                    <a:cubicBezTo>
                      <a:pt x="96" y="301"/>
                      <a:pt x="421" y="362"/>
                      <a:pt x="569" y="340"/>
                    </a:cubicBezTo>
                    <a:cubicBezTo>
                      <a:pt x="717" y="318"/>
                      <a:pt x="773" y="212"/>
                      <a:pt x="886" y="159"/>
                    </a:cubicBezTo>
                    <a:cubicBezTo>
                      <a:pt x="999" y="106"/>
                      <a:pt x="1122" y="46"/>
                      <a:pt x="1249" y="23"/>
                    </a:cubicBezTo>
                    <a:cubicBezTo>
                      <a:pt x="1376" y="0"/>
                      <a:pt x="1540" y="3"/>
                      <a:pt x="1651" y="20"/>
                    </a:cubicBezTo>
                    <a:cubicBezTo>
                      <a:pt x="1762" y="37"/>
                      <a:pt x="1814" y="68"/>
                      <a:pt x="1915" y="127"/>
                    </a:cubicBezTo>
                    <a:cubicBezTo>
                      <a:pt x="2016" y="186"/>
                      <a:pt x="2109" y="325"/>
                      <a:pt x="2257" y="372"/>
                    </a:cubicBezTo>
                    <a:cubicBezTo>
                      <a:pt x="2405" y="419"/>
                      <a:pt x="2689" y="403"/>
                      <a:pt x="2803" y="4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1" name="Freeform 33"/>
              <p:cNvSpPr>
                <a:spLocks/>
              </p:cNvSpPr>
              <p:nvPr/>
            </p:nvSpPr>
            <p:spPr bwMode="auto">
              <a:xfrm>
                <a:off x="2108" y="1011"/>
                <a:ext cx="1317" cy="2075"/>
              </a:xfrm>
              <a:custGeom>
                <a:avLst/>
                <a:gdLst>
                  <a:gd name="T0" fmla="*/ 613 w 1317"/>
                  <a:gd name="T1" fmla="*/ 15 h 2075"/>
                  <a:gd name="T2" fmla="*/ 250 w 1317"/>
                  <a:gd name="T3" fmla="*/ 196 h 2075"/>
                  <a:gd name="T4" fmla="*/ 69 w 1317"/>
                  <a:gd name="T5" fmla="*/ 559 h 2075"/>
                  <a:gd name="T6" fmla="*/ 30 w 1317"/>
                  <a:gd name="T7" fmla="*/ 1088 h 2075"/>
                  <a:gd name="T8" fmla="*/ 250 w 1317"/>
                  <a:gd name="T9" fmla="*/ 1693 h 2075"/>
                  <a:gd name="T10" fmla="*/ 704 w 1317"/>
                  <a:gd name="T11" fmla="*/ 2056 h 2075"/>
                  <a:gd name="T12" fmla="*/ 1163 w 1317"/>
                  <a:gd name="T13" fmla="*/ 1576 h 2075"/>
                  <a:gd name="T14" fmla="*/ 1309 w 1317"/>
                  <a:gd name="T15" fmla="*/ 942 h 2075"/>
                  <a:gd name="T16" fmla="*/ 1211 w 1317"/>
                  <a:gd name="T17" fmla="*/ 453 h 2075"/>
                  <a:gd name="T18" fmla="*/ 931 w 1317"/>
                  <a:gd name="T19" fmla="*/ 106 h 2075"/>
                  <a:gd name="T20" fmla="*/ 613 w 1317"/>
                  <a:gd name="T21" fmla="*/ 15 h 20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17" h="2075">
                    <a:moveTo>
                      <a:pt x="613" y="15"/>
                    </a:moveTo>
                    <a:cubicBezTo>
                      <a:pt x="500" y="30"/>
                      <a:pt x="341" y="105"/>
                      <a:pt x="250" y="196"/>
                    </a:cubicBezTo>
                    <a:cubicBezTo>
                      <a:pt x="159" y="287"/>
                      <a:pt x="106" y="410"/>
                      <a:pt x="69" y="559"/>
                    </a:cubicBezTo>
                    <a:cubicBezTo>
                      <a:pt x="32" y="708"/>
                      <a:pt x="0" y="899"/>
                      <a:pt x="30" y="1088"/>
                    </a:cubicBezTo>
                    <a:cubicBezTo>
                      <a:pt x="60" y="1277"/>
                      <a:pt x="138" y="1532"/>
                      <a:pt x="250" y="1693"/>
                    </a:cubicBezTo>
                    <a:cubicBezTo>
                      <a:pt x="362" y="1854"/>
                      <a:pt x="552" y="2075"/>
                      <a:pt x="704" y="2056"/>
                    </a:cubicBezTo>
                    <a:cubicBezTo>
                      <a:pt x="856" y="2037"/>
                      <a:pt x="1062" y="1762"/>
                      <a:pt x="1163" y="1576"/>
                    </a:cubicBezTo>
                    <a:cubicBezTo>
                      <a:pt x="1264" y="1390"/>
                      <a:pt x="1301" y="1129"/>
                      <a:pt x="1309" y="942"/>
                    </a:cubicBezTo>
                    <a:cubicBezTo>
                      <a:pt x="1317" y="755"/>
                      <a:pt x="1274" y="592"/>
                      <a:pt x="1211" y="453"/>
                    </a:cubicBezTo>
                    <a:cubicBezTo>
                      <a:pt x="1148" y="314"/>
                      <a:pt x="1031" y="179"/>
                      <a:pt x="931" y="106"/>
                    </a:cubicBezTo>
                    <a:cubicBezTo>
                      <a:pt x="831" y="33"/>
                      <a:pt x="726" y="0"/>
                      <a:pt x="613" y="1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2" name="Freeform 34"/>
              <p:cNvSpPr>
                <a:spLocks/>
              </p:cNvSpPr>
              <p:nvPr/>
            </p:nvSpPr>
            <p:spPr bwMode="auto">
              <a:xfrm>
                <a:off x="2821" y="3308"/>
                <a:ext cx="2820" cy="1040"/>
              </a:xfrm>
              <a:custGeom>
                <a:avLst/>
                <a:gdLst>
                  <a:gd name="T0" fmla="*/ 2820 w 2820"/>
                  <a:gd name="T1" fmla="*/ 0 h 1040"/>
                  <a:gd name="T2" fmla="*/ 2323 w 2820"/>
                  <a:gd name="T3" fmla="*/ 567 h 1040"/>
                  <a:gd name="T4" fmla="*/ 1387 w 2820"/>
                  <a:gd name="T5" fmla="*/ 977 h 1040"/>
                  <a:gd name="T6" fmla="*/ 595 w 2820"/>
                  <a:gd name="T7" fmla="*/ 947 h 1040"/>
                  <a:gd name="T8" fmla="*/ 164 w 2820"/>
                  <a:gd name="T9" fmla="*/ 746 h 1040"/>
                  <a:gd name="T10" fmla="*/ 0 w 2820"/>
                  <a:gd name="T11" fmla="*/ 656 h 10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20" h="1040">
                    <a:moveTo>
                      <a:pt x="2820" y="0"/>
                    </a:moveTo>
                    <a:cubicBezTo>
                      <a:pt x="2737" y="94"/>
                      <a:pt x="2562" y="404"/>
                      <a:pt x="2323" y="567"/>
                    </a:cubicBezTo>
                    <a:cubicBezTo>
                      <a:pt x="2084" y="730"/>
                      <a:pt x="1675" y="914"/>
                      <a:pt x="1387" y="977"/>
                    </a:cubicBezTo>
                    <a:cubicBezTo>
                      <a:pt x="1099" y="1040"/>
                      <a:pt x="799" y="985"/>
                      <a:pt x="595" y="947"/>
                    </a:cubicBezTo>
                    <a:cubicBezTo>
                      <a:pt x="391" y="909"/>
                      <a:pt x="263" y="794"/>
                      <a:pt x="164" y="746"/>
                    </a:cubicBezTo>
                    <a:cubicBezTo>
                      <a:pt x="65" y="698"/>
                      <a:pt x="34" y="675"/>
                      <a:pt x="0" y="6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3" name="Freeform 35"/>
              <p:cNvSpPr>
                <a:spLocks/>
              </p:cNvSpPr>
              <p:nvPr/>
            </p:nvSpPr>
            <p:spPr bwMode="auto">
              <a:xfrm flipH="1">
                <a:off x="3681" y="184"/>
                <a:ext cx="1980" cy="3144"/>
              </a:xfrm>
              <a:custGeom>
                <a:avLst/>
                <a:gdLst>
                  <a:gd name="T0" fmla="*/ 0 w 1980"/>
                  <a:gd name="T1" fmla="*/ 0 h 3144"/>
                  <a:gd name="T2" fmla="*/ 946 w 1980"/>
                  <a:gd name="T3" fmla="*/ 449 h 3144"/>
                  <a:gd name="T4" fmla="*/ 1600 w 1980"/>
                  <a:gd name="T5" fmla="*/ 898 h 3144"/>
                  <a:gd name="T6" fmla="*/ 1814 w 1980"/>
                  <a:gd name="T7" fmla="*/ 1239 h 3144"/>
                  <a:gd name="T8" fmla="*/ 1950 w 1980"/>
                  <a:gd name="T9" fmla="*/ 1874 h 3144"/>
                  <a:gd name="T10" fmla="*/ 1950 w 1980"/>
                  <a:gd name="T11" fmla="*/ 2283 h 3144"/>
                  <a:gd name="T12" fmla="*/ 1769 w 1980"/>
                  <a:gd name="T13" fmla="*/ 2781 h 3144"/>
                  <a:gd name="T14" fmla="*/ 1315 w 1980"/>
                  <a:gd name="T15" fmla="*/ 3144 h 3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80" h="3144">
                    <a:moveTo>
                      <a:pt x="0" y="0"/>
                    </a:moveTo>
                    <a:cubicBezTo>
                      <a:pt x="159" y="75"/>
                      <a:pt x="679" y="299"/>
                      <a:pt x="946" y="449"/>
                    </a:cubicBezTo>
                    <a:cubicBezTo>
                      <a:pt x="1213" y="599"/>
                      <a:pt x="1455" y="766"/>
                      <a:pt x="1600" y="898"/>
                    </a:cubicBezTo>
                    <a:cubicBezTo>
                      <a:pt x="1745" y="1030"/>
                      <a:pt x="1756" y="1076"/>
                      <a:pt x="1814" y="1239"/>
                    </a:cubicBezTo>
                    <a:cubicBezTo>
                      <a:pt x="1872" y="1402"/>
                      <a:pt x="1927" y="1700"/>
                      <a:pt x="1950" y="1874"/>
                    </a:cubicBezTo>
                    <a:cubicBezTo>
                      <a:pt x="1973" y="2048"/>
                      <a:pt x="1980" y="2132"/>
                      <a:pt x="1950" y="2283"/>
                    </a:cubicBezTo>
                    <a:cubicBezTo>
                      <a:pt x="1920" y="2434"/>
                      <a:pt x="1875" y="2637"/>
                      <a:pt x="1769" y="2781"/>
                    </a:cubicBezTo>
                    <a:cubicBezTo>
                      <a:pt x="1663" y="2925"/>
                      <a:pt x="1489" y="3034"/>
                      <a:pt x="1315" y="3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4" name="Freeform 36"/>
              <p:cNvSpPr>
                <a:spLocks/>
              </p:cNvSpPr>
              <p:nvPr/>
            </p:nvSpPr>
            <p:spPr bwMode="auto">
              <a:xfrm>
                <a:off x="2517" y="1162"/>
                <a:ext cx="493" cy="1630"/>
              </a:xfrm>
              <a:custGeom>
                <a:avLst/>
                <a:gdLst>
                  <a:gd name="T0" fmla="*/ 272 w 486"/>
                  <a:gd name="T1" fmla="*/ 1630 h 1378"/>
                  <a:gd name="T2" fmla="*/ 5 w 486"/>
                  <a:gd name="T3" fmla="*/ 1099 h 1378"/>
                  <a:gd name="T4" fmla="*/ 242 w 486"/>
                  <a:gd name="T5" fmla="*/ 2 h 1378"/>
                  <a:gd name="T6" fmla="*/ 490 w 486"/>
                  <a:gd name="T7" fmla="*/ 1087 h 1378"/>
                  <a:gd name="T8" fmla="*/ 262 w 486"/>
                  <a:gd name="T9" fmla="*/ 1618 h 13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6" h="1378">
                    <a:moveTo>
                      <a:pt x="268" y="1378"/>
                    </a:moveTo>
                    <a:cubicBezTo>
                      <a:pt x="224" y="1303"/>
                      <a:pt x="10" y="1158"/>
                      <a:pt x="5" y="929"/>
                    </a:cubicBezTo>
                    <a:cubicBezTo>
                      <a:pt x="0" y="700"/>
                      <a:pt x="159" y="4"/>
                      <a:pt x="239" y="2"/>
                    </a:cubicBezTo>
                    <a:cubicBezTo>
                      <a:pt x="319" y="0"/>
                      <a:pt x="480" y="691"/>
                      <a:pt x="483" y="919"/>
                    </a:cubicBezTo>
                    <a:cubicBezTo>
                      <a:pt x="486" y="1147"/>
                      <a:pt x="305" y="1275"/>
                      <a:pt x="258" y="13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5" name="Freeform 37"/>
              <p:cNvSpPr>
                <a:spLocks/>
              </p:cNvSpPr>
              <p:nvPr/>
            </p:nvSpPr>
            <p:spPr bwMode="auto">
              <a:xfrm>
                <a:off x="2718" y="1931"/>
                <a:ext cx="119" cy="853"/>
              </a:xfrm>
              <a:custGeom>
                <a:avLst/>
                <a:gdLst>
                  <a:gd name="T0" fmla="*/ 66 w 119"/>
                  <a:gd name="T1" fmla="*/ 853 h 853"/>
                  <a:gd name="T2" fmla="*/ 6 w 119"/>
                  <a:gd name="T3" fmla="*/ 487 h 853"/>
                  <a:gd name="T4" fmla="*/ 27 w 119"/>
                  <a:gd name="T5" fmla="*/ 4 h 853"/>
                  <a:gd name="T6" fmla="*/ 113 w 119"/>
                  <a:gd name="T7" fmla="*/ 461 h 853"/>
                  <a:gd name="T8" fmla="*/ 66 w 119"/>
                  <a:gd name="T9" fmla="*/ 817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853">
                    <a:moveTo>
                      <a:pt x="66" y="853"/>
                    </a:moveTo>
                    <a:cubicBezTo>
                      <a:pt x="56" y="793"/>
                      <a:pt x="12" y="628"/>
                      <a:pt x="6" y="487"/>
                    </a:cubicBezTo>
                    <a:cubicBezTo>
                      <a:pt x="0" y="346"/>
                      <a:pt x="9" y="8"/>
                      <a:pt x="27" y="4"/>
                    </a:cubicBezTo>
                    <a:cubicBezTo>
                      <a:pt x="45" y="0"/>
                      <a:pt x="107" y="326"/>
                      <a:pt x="113" y="461"/>
                    </a:cubicBezTo>
                    <a:cubicBezTo>
                      <a:pt x="119" y="596"/>
                      <a:pt x="76" y="743"/>
                      <a:pt x="66" y="8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6" name="Oval 38"/>
              <p:cNvSpPr>
                <a:spLocks noChangeArrowheads="1"/>
              </p:cNvSpPr>
              <p:nvPr/>
            </p:nvSpPr>
            <p:spPr bwMode="auto">
              <a:xfrm>
                <a:off x="2714" y="1752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37" name="Freeform 39"/>
              <p:cNvSpPr>
                <a:spLocks/>
              </p:cNvSpPr>
              <p:nvPr/>
            </p:nvSpPr>
            <p:spPr bwMode="auto">
              <a:xfrm>
                <a:off x="2562" y="1430"/>
                <a:ext cx="416" cy="581"/>
              </a:xfrm>
              <a:custGeom>
                <a:avLst/>
                <a:gdLst>
                  <a:gd name="T0" fmla="*/ 416 w 416"/>
                  <a:gd name="T1" fmla="*/ 581 h 581"/>
                  <a:gd name="T2" fmla="*/ 230 w 416"/>
                  <a:gd name="T3" fmla="*/ 54 h 581"/>
                  <a:gd name="T4" fmla="*/ 64 w 416"/>
                  <a:gd name="T5" fmla="*/ 259 h 581"/>
                  <a:gd name="T6" fmla="*/ 0 w 416"/>
                  <a:gd name="T7" fmla="*/ 549 h 5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6" h="581">
                    <a:moveTo>
                      <a:pt x="416" y="581"/>
                    </a:moveTo>
                    <a:cubicBezTo>
                      <a:pt x="385" y="492"/>
                      <a:pt x="289" y="108"/>
                      <a:pt x="230" y="54"/>
                    </a:cubicBezTo>
                    <a:cubicBezTo>
                      <a:pt x="171" y="0"/>
                      <a:pt x="102" y="176"/>
                      <a:pt x="64" y="259"/>
                    </a:cubicBezTo>
                    <a:cubicBezTo>
                      <a:pt x="26" y="342"/>
                      <a:pt x="13" y="489"/>
                      <a:pt x="0" y="54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8" name="Freeform 40"/>
              <p:cNvSpPr>
                <a:spLocks/>
              </p:cNvSpPr>
              <p:nvPr/>
            </p:nvSpPr>
            <p:spPr bwMode="auto">
              <a:xfrm>
                <a:off x="2538" y="1576"/>
                <a:ext cx="462" cy="584"/>
              </a:xfrm>
              <a:custGeom>
                <a:avLst/>
                <a:gdLst>
                  <a:gd name="T0" fmla="*/ 0 w 462"/>
                  <a:gd name="T1" fmla="*/ 533 h 584"/>
                  <a:gd name="T2" fmla="*/ 161 w 462"/>
                  <a:gd name="T3" fmla="*/ 85 h 584"/>
                  <a:gd name="T4" fmla="*/ 240 w 462"/>
                  <a:gd name="T5" fmla="*/ 20 h 584"/>
                  <a:gd name="T6" fmla="*/ 300 w 462"/>
                  <a:gd name="T7" fmla="*/ 104 h 584"/>
                  <a:gd name="T8" fmla="*/ 462 w 462"/>
                  <a:gd name="T9" fmla="*/ 584 h 5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2" h="584">
                    <a:moveTo>
                      <a:pt x="0" y="533"/>
                    </a:moveTo>
                    <a:cubicBezTo>
                      <a:pt x="25" y="460"/>
                      <a:pt x="121" y="170"/>
                      <a:pt x="161" y="85"/>
                    </a:cubicBezTo>
                    <a:cubicBezTo>
                      <a:pt x="201" y="0"/>
                      <a:pt x="217" y="17"/>
                      <a:pt x="240" y="20"/>
                    </a:cubicBezTo>
                    <a:cubicBezTo>
                      <a:pt x="263" y="23"/>
                      <a:pt x="263" y="10"/>
                      <a:pt x="300" y="104"/>
                    </a:cubicBezTo>
                    <a:cubicBezTo>
                      <a:pt x="337" y="198"/>
                      <a:pt x="428" y="484"/>
                      <a:pt x="462" y="5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9" name="Freeform 41"/>
              <p:cNvSpPr>
                <a:spLocks/>
              </p:cNvSpPr>
              <p:nvPr/>
            </p:nvSpPr>
            <p:spPr bwMode="auto">
              <a:xfrm rot="10800000">
                <a:off x="2699" y="1586"/>
                <a:ext cx="120" cy="211"/>
              </a:xfrm>
              <a:custGeom>
                <a:avLst/>
                <a:gdLst>
                  <a:gd name="T0" fmla="*/ 10 w 120"/>
                  <a:gd name="T1" fmla="*/ 18 h 211"/>
                  <a:gd name="T2" fmla="*/ 16 w 120"/>
                  <a:gd name="T3" fmla="*/ 186 h 211"/>
                  <a:gd name="T4" fmla="*/ 106 w 120"/>
                  <a:gd name="T5" fmla="*/ 168 h 211"/>
                  <a:gd name="T6" fmla="*/ 100 w 120"/>
                  <a:gd name="T7" fmla="*/ 0 h 2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0" h="211">
                    <a:moveTo>
                      <a:pt x="10" y="18"/>
                    </a:moveTo>
                    <a:cubicBezTo>
                      <a:pt x="11" y="46"/>
                      <a:pt x="0" y="161"/>
                      <a:pt x="16" y="186"/>
                    </a:cubicBezTo>
                    <a:cubicBezTo>
                      <a:pt x="32" y="211"/>
                      <a:pt x="92" y="199"/>
                      <a:pt x="106" y="168"/>
                    </a:cubicBezTo>
                    <a:cubicBezTo>
                      <a:pt x="120" y="137"/>
                      <a:pt x="101" y="35"/>
                      <a:pt x="10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513" name="Freeform 42"/>
            <p:cNvSpPr>
              <a:spLocks/>
            </p:cNvSpPr>
            <p:nvPr/>
          </p:nvSpPr>
          <p:spPr bwMode="auto">
            <a:xfrm>
              <a:off x="4187" y="1253"/>
              <a:ext cx="874" cy="114"/>
            </a:xfrm>
            <a:custGeom>
              <a:avLst/>
              <a:gdLst>
                <a:gd name="T0" fmla="*/ 0 w 3901"/>
                <a:gd name="T1" fmla="*/ 103 h 477"/>
                <a:gd name="T2" fmla="*/ 92 w 3901"/>
                <a:gd name="T3" fmla="*/ 60 h 477"/>
                <a:gd name="T4" fmla="*/ 356 w 3901"/>
                <a:gd name="T5" fmla="*/ 5 h 477"/>
                <a:gd name="T6" fmla="*/ 579 w 3901"/>
                <a:gd name="T7" fmla="*/ 27 h 477"/>
                <a:gd name="T8" fmla="*/ 874 w 3901"/>
                <a:gd name="T9" fmla="*/ 114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1" h="477">
                  <a:moveTo>
                    <a:pt x="0" y="431"/>
                  </a:moveTo>
                  <a:cubicBezTo>
                    <a:pt x="72" y="374"/>
                    <a:pt x="144" y="318"/>
                    <a:pt x="409" y="250"/>
                  </a:cubicBezTo>
                  <a:cubicBezTo>
                    <a:pt x="674" y="182"/>
                    <a:pt x="1225" y="46"/>
                    <a:pt x="1588" y="23"/>
                  </a:cubicBezTo>
                  <a:cubicBezTo>
                    <a:pt x="1951" y="0"/>
                    <a:pt x="2201" y="38"/>
                    <a:pt x="2586" y="114"/>
                  </a:cubicBezTo>
                  <a:cubicBezTo>
                    <a:pt x="2971" y="190"/>
                    <a:pt x="3436" y="333"/>
                    <a:pt x="3901" y="47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14" name="Oval 43"/>
            <p:cNvSpPr>
              <a:spLocks noChangeArrowheads="1"/>
            </p:cNvSpPr>
            <p:nvPr/>
          </p:nvSpPr>
          <p:spPr bwMode="auto">
            <a:xfrm>
              <a:off x="4396" y="1582"/>
              <a:ext cx="82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o P</a:t>
              </a:r>
            </a:p>
          </p:txBody>
        </p:sp>
        <p:sp>
          <p:nvSpPr>
            <p:cNvPr id="20515" name="Oval 44"/>
            <p:cNvSpPr>
              <a:spLocks noChangeArrowheads="1"/>
            </p:cNvSpPr>
            <p:nvPr/>
          </p:nvSpPr>
          <p:spPr bwMode="auto">
            <a:xfrm>
              <a:off x="4492" y="1885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p P</a:t>
              </a:r>
            </a:p>
          </p:txBody>
        </p:sp>
        <p:sp>
          <p:nvSpPr>
            <p:cNvPr id="20516" name="Oval 45"/>
            <p:cNvSpPr>
              <a:spLocks noChangeArrowheads="1"/>
            </p:cNvSpPr>
            <p:nvPr/>
          </p:nvSpPr>
          <p:spPr bwMode="auto">
            <a:xfrm>
              <a:off x="4532" y="1616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c P</a:t>
              </a:r>
            </a:p>
          </p:txBody>
        </p:sp>
        <p:sp>
          <p:nvSpPr>
            <p:cNvPr id="20517" name="Oval 46"/>
            <p:cNvSpPr>
              <a:spLocks noChangeArrowheads="1"/>
            </p:cNvSpPr>
            <p:nvPr/>
          </p:nvSpPr>
          <p:spPr bwMode="auto">
            <a:xfrm>
              <a:off x="4299" y="2214"/>
              <a:ext cx="81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 s g P</a:t>
              </a:r>
            </a:p>
          </p:txBody>
        </p:sp>
        <p:sp>
          <p:nvSpPr>
            <p:cNvPr id="20518" name="Oval 47"/>
            <p:cNvSpPr>
              <a:spLocks noChangeArrowheads="1"/>
            </p:cNvSpPr>
            <p:nvPr/>
          </p:nvSpPr>
          <p:spPr bwMode="auto">
            <a:xfrm>
              <a:off x="4078" y="1896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ig P</a:t>
              </a:r>
            </a:p>
          </p:txBody>
        </p:sp>
        <p:sp>
          <p:nvSpPr>
            <p:cNvPr id="20519" name="Oval 48"/>
            <p:cNvSpPr>
              <a:spLocks noChangeArrowheads="1"/>
            </p:cNvSpPr>
            <p:nvPr/>
          </p:nvSpPr>
          <p:spPr bwMode="auto">
            <a:xfrm>
              <a:off x="4305" y="1421"/>
              <a:ext cx="82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i P</a:t>
              </a:r>
            </a:p>
          </p:txBody>
        </p:sp>
        <p:sp>
          <p:nvSpPr>
            <p:cNvPr id="20520" name="Oval 49"/>
            <p:cNvSpPr>
              <a:spLocks noChangeArrowheads="1"/>
            </p:cNvSpPr>
            <p:nvPr/>
          </p:nvSpPr>
          <p:spPr bwMode="auto">
            <a:xfrm flipH="1">
              <a:off x="4908" y="1434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i P</a:t>
              </a:r>
            </a:p>
          </p:txBody>
        </p:sp>
        <p:sp>
          <p:nvSpPr>
            <p:cNvPr id="20521" name="Oval 50"/>
            <p:cNvSpPr>
              <a:spLocks noChangeArrowheads="1"/>
            </p:cNvSpPr>
            <p:nvPr/>
          </p:nvSpPr>
          <p:spPr bwMode="auto">
            <a:xfrm flipH="1">
              <a:off x="4816" y="1617"/>
              <a:ext cx="82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o P</a:t>
              </a:r>
            </a:p>
          </p:txBody>
        </p:sp>
        <p:sp>
          <p:nvSpPr>
            <p:cNvPr id="20522" name="Oval 51"/>
            <p:cNvSpPr>
              <a:spLocks noChangeArrowheads="1"/>
            </p:cNvSpPr>
            <p:nvPr/>
          </p:nvSpPr>
          <p:spPr bwMode="auto">
            <a:xfrm flipH="1">
              <a:off x="4694" y="1888"/>
              <a:ext cx="82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p P</a:t>
              </a:r>
            </a:p>
          </p:txBody>
        </p:sp>
        <p:sp>
          <p:nvSpPr>
            <p:cNvPr id="20523" name="Oval 52"/>
            <p:cNvSpPr>
              <a:spLocks noChangeArrowheads="1"/>
            </p:cNvSpPr>
            <p:nvPr/>
          </p:nvSpPr>
          <p:spPr bwMode="auto">
            <a:xfrm flipH="1">
              <a:off x="4649" y="1616"/>
              <a:ext cx="81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c P</a:t>
              </a:r>
            </a:p>
          </p:txBody>
        </p:sp>
        <p:sp>
          <p:nvSpPr>
            <p:cNvPr id="20524" name="Oval 53"/>
            <p:cNvSpPr>
              <a:spLocks noChangeArrowheads="1"/>
            </p:cNvSpPr>
            <p:nvPr/>
          </p:nvSpPr>
          <p:spPr bwMode="auto">
            <a:xfrm flipH="1">
              <a:off x="4898" y="2223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gs P</a:t>
              </a:r>
            </a:p>
          </p:txBody>
        </p:sp>
        <p:sp>
          <p:nvSpPr>
            <p:cNvPr id="20525" name="Oval 54"/>
            <p:cNvSpPr>
              <a:spLocks noChangeArrowheads="1"/>
            </p:cNvSpPr>
            <p:nvPr/>
          </p:nvSpPr>
          <p:spPr bwMode="auto">
            <a:xfrm flipH="1">
              <a:off x="5132" y="1909"/>
              <a:ext cx="81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g s P</a:t>
              </a:r>
            </a:p>
          </p:txBody>
        </p:sp>
        <p:pic>
          <p:nvPicPr>
            <p:cNvPr id="20526" name="~PP965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1" name="~PP978.WAV"/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5" y="2179"/>
              <a:ext cx="35" cy="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0486" name="Freeform 58"/>
          <p:cNvSpPr>
            <a:spLocks/>
          </p:cNvSpPr>
          <p:nvPr/>
        </p:nvSpPr>
        <p:spPr bwMode="auto">
          <a:xfrm>
            <a:off x="3059113" y="3163888"/>
            <a:ext cx="1587" cy="2160587"/>
          </a:xfrm>
          <a:custGeom>
            <a:avLst/>
            <a:gdLst>
              <a:gd name="T0" fmla="*/ 0 w 1"/>
              <a:gd name="T1" fmla="*/ 0 h 1361"/>
              <a:gd name="T2" fmla="*/ 0 w 1"/>
              <a:gd name="T3" fmla="*/ 2160587 h 13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361">
                <a:moveTo>
                  <a:pt x="0" y="0"/>
                </a:moveTo>
                <a:lnTo>
                  <a:pt x="0" y="136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87" name="Line 61"/>
          <p:cNvSpPr>
            <a:spLocks noChangeShapeType="1"/>
          </p:cNvSpPr>
          <p:nvPr/>
        </p:nvSpPr>
        <p:spPr bwMode="auto">
          <a:xfrm>
            <a:off x="3851275" y="532447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88" name="Freeform 62"/>
          <p:cNvSpPr>
            <a:spLocks/>
          </p:cNvSpPr>
          <p:nvPr/>
        </p:nvSpPr>
        <p:spPr bwMode="auto">
          <a:xfrm>
            <a:off x="3779838" y="5300663"/>
            <a:ext cx="1439862" cy="504825"/>
          </a:xfrm>
          <a:custGeom>
            <a:avLst/>
            <a:gdLst>
              <a:gd name="T0" fmla="*/ 0 w 907"/>
              <a:gd name="T1" fmla="*/ 0 h 318"/>
              <a:gd name="T2" fmla="*/ 142875 w 907"/>
              <a:gd name="T3" fmla="*/ 504825 h 318"/>
              <a:gd name="T4" fmla="*/ 1368425 w 907"/>
              <a:gd name="T5" fmla="*/ 504825 h 318"/>
              <a:gd name="T6" fmla="*/ 1439862 w 907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07" h="318">
                <a:moveTo>
                  <a:pt x="0" y="0"/>
                </a:moveTo>
                <a:lnTo>
                  <a:pt x="90" y="318"/>
                </a:lnTo>
                <a:lnTo>
                  <a:pt x="862" y="318"/>
                </a:lnTo>
                <a:lnTo>
                  <a:pt x="907" y="0"/>
                </a:lnTo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89" name="Freeform 63"/>
          <p:cNvSpPr>
            <a:spLocks/>
          </p:cNvSpPr>
          <p:nvPr/>
        </p:nvSpPr>
        <p:spPr bwMode="auto">
          <a:xfrm>
            <a:off x="3059113" y="3163888"/>
            <a:ext cx="1587" cy="2160587"/>
          </a:xfrm>
          <a:custGeom>
            <a:avLst/>
            <a:gdLst>
              <a:gd name="T0" fmla="*/ 0 w 1"/>
              <a:gd name="T1" fmla="*/ 0 h 1361"/>
              <a:gd name="T2" fmla="*/ 0 w 1"/>
              <a:gd name="T3" fmla="*/ 2160587 h 13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361">
                <a:moveTo>
                  <a:pt x="0" y="0"/>
                </a:moveTo>
                <a:lnTo>
                  <a:pt x="0" y="136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0" name="Freeform 64"/>
          <p:cNvSpPr>
            <a:spLocks/>
          </p:cNvSpPr>
          <p:nvPr/>
        </p:nvSpPr>
        <p:spPr bwMode="auto">
          <a:xfrm flipV="1">
            <a:off x="5076825" y="5300663"/>
            <a:ext cx="1871663" cy="504825"/>
          </a:xfrm>
          <a:custGeom>
            <a:avLst/>
            <a:gdLst>
              <a:gd name="T0" fmla="*/ 0 w 1179"/>
              <a:gd name="T1" fmla="*/ 504825 h 363"/>
              <a:gd name="T2" fmla="*/ 71438 w 1179"/>
              <a:gd name="T3" fmla="*/ 0 h 363"/>
              <a:gd name="T4" fmla="*/ 1150938 w 1179"/>
              <a:gd name="T5" fmla="*/ 442243 h 363"/>
              <a:gd name="T6" fmla="*/ 1871663 w 1179"/>
              <a:gd name="T7" fmla="*/ 442243 h 363"/>
              <a:gd name="T8" fmla="*/ 1871663 w 1179"/>
              <a:gd name="T9" fmla="*/ 504825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9" h="363">
                <a:moveTo>
                  <a:pt x="0" y="363"/>
                </a:moveTo>
                <a:lnTo>
                  <a:pt x="45" y="0"/>
                </a:lnTo>
                <a:lnTo>
                  <a:pt x="725" y="318"/>
                </a:lnTo>
                <a:lnTo>
                  <a:pt x="1179" y="318"/>
                </a:lnTo>
                <a:lnTo>
                  <a:pt x="1179" y="363"/>
                </a:lnTo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1" name="Text Box 66"/>
          <p:cNvSpPr txBox="1">
            <a:spLocks noChangeArrowheads="1"/>
          </p:cNvSpPr>
          <p:nvPr/>
        </p:nvSpPr>
        <p:spPr bwMode="auto">
          <a:xfrm>
            <a:off x="3059113" y="4114800"/>
            <a:ext cx="792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20492" name="Text Box 67"/>
          <p:cNvSpPr txBox="1">
            <a:spLocks noChangeArrowheads="1"/>
          </p:cNvSpPr>
          <p:nvPr/>
        </p:nvSpPr>
        <p:spPr bwMode="auto">
          <a:xfrm>
            <a:off x="3995738" y="3897313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>
                <a:solidFill>
                  <a:srgbClr val="FF0000"/>
                </a:solidFill>
              </a:rPr>
              <a:t>Systole = blowing</a:t>
            </a:r>
          </a:p>
        </p:txBody>
      </p:sp>
      <p:sp>
        <p:nvSpPr>
          <p:cNvPr id="20493" name="Text Box 68"/>
          <p:cNvSpPr txBox="1">
            <a:spLocks noChangeArrowheads="1"/>
          </p:cNvSpPr>
          <p:nvPr/>
        </p:nvSpPr>
        <p:spPr bwMode="auto">
          <a:xfrm>
            <a:off x="5435600" y="4186238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Relax Diastole</a:t>
            </a:r>
          </a:p>
        </p:txBody>
      </p:sp>
      <p:grpSp>
        <p:nvGrpSpPr>
          <p:cNvPr id="20494" name="Group 69"/>
          <p:cNvGrpSpPr>
            <a:grpSpLocks/>
          </p:cNvGrpSpPr>
          <p:nvPr/>
        </p:nvGrpSpPr>
        <p:grpSpPr bwMode="auto">
          <a:xfrm>
            <a:off x="3924300" y="3500438"/>
            <a:ext cx="1368425" cy="1800225"/>
            <a:chOff x="2472" y="1933"/>
            <a:chExt cx="862" cy="1134"/>
          </a:xfrm>
        </p:grpSpPr>
        <p:sp>
          <p:nvSpPr>
            <p:cNvPr id="20510" name="Line 70"/>
            <p:cNvSpPr>
              <a:spLocks noChangeShapeType="1"/>
            </p:cNvSpPr>
            <p:nvPr/>
          </p:nvSpPr>
          <p:spPr bwMode="auto">
            <a:xfrm>
              <a:off x="2472" y="193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11" name="Line 71"/>
            <p:cNvSpPr>
              <a:spLocks noChangeShapeType="1"/>
            </p:cNvSpPr>
            <p:nvPr/>
          </p:nvSpPr>
          <p:spPr bwMode="auto">
            <a:xfrm>
              <a:off x="3334" y="193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495" name="Rectangle 72"/>
          <p:cNvSpPr>
            <a:spLocks noChangeArrowheads="1"/>
          </p:cNvSpPr>
          <p:nvPr/>
        </p:nvSpPr>
        <p:spPr bwMode="auto">
          <a:xfrm>
            <a:off x="3059113" y="5300663"/>
            <a:ext cx="792162" cy="215900"/>
          </a:xfrm>
          <a:prstGeom prst="rect">
            <a:avLst/>
          </a:prstGeom>
          <a:solidFill>
            <a:srgbClr val="B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496" name="Group 74"/>
          <p:cNvGrpSpPr>
            <a:grpSpLocks/>
          </p:cNvGrpSpPr>
          <p:nvPr/>
        </p:nvGrpSpPr>
        <p:grpSpPr bwMode="auto">
          <a:xfrm>
            <a:off x="3059113" y="1341438"/>
            <a:ext cx="4105275" cy="2305050"/>
            <a:chOff x="1927" y="1933"/>
            <a:chExt cx="2586" cy="1452"/>
          </a:xfrm>
        </p:grpSpPr>
        <p:sp>
          <p:nvSpPr>
            <p:cNvPr id="20500" name="Freeform 75"/>
            <p:cNvSpPr>
              <a:spLocks/>
            </p:cNvSpPr>
            <p:nvPr/>
          </p:nvSpPr>
          <p:spPr bwMode="auto">
            <a:xfrm>
              <a:off x="3334" y="2704"/>
              <a:ext cx="1179" cy="363"/>
            </a:xfrm>
            <a:custGeom>
              <a:avLst/>
              <a:gdLst>
                <a:gd name="T0" fmla="*/ 0 w 1179"/>
                <a:gd name="T1" fmla="*/ 363 h 363"/>
                <a:gd name="T2" fmla="*/ 45 w 1179"/>
                <a:gd name="T3" fmla="*/ 0 h 363"/>
                <a:gd name="T4" fmla="*/ 725 w 1179"/>
                <a:gd name="T5" fmla="*/ 318 h 363"/>
                <a:gd name="T6" fmla="*/ 1179 w 1179"/>
                <a:gd name="T7" fmla="*/ 318 h 363"/>
                <a:gd name="T8" fmla="*/ 1179 w 1179"/>
                <a:gd name="T9" fmla="*/ 363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9" h="363">
                  <a:moveTo>
                    <a:pt x="0" y="363"/>
                  </a:moveTo>
                  <a:lnTo>
                    <a:pt x="45" y="0"/>
                  </a:lnTo>
                  <a:lnTo>
                    <a:pt x="725" y="318"/>
                  </a:lnTo>
                  <a:lnTo>
                    <a:pt x="1179" y="318"/>
                  </a:lnTo>
                  <a:lnTo>
                    <a:pt x="1179" y="363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01" name="Rectangle 76"/>
            <p:cNvSpPr>
              <a:spLocks noChangeArrowheads="1"/>
            </p:cNvSpPr>
            <p:nvPr/>
          </p:nvSpPr>
          <p:spPr bwMode="auto">
            <a:xfrm>
              <a:off x="1973" y="2931"/>
              <a:ext cx="499" cy="13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2" name="Line 77"/>
            <p:cNvSpPr>
              <a:spLocks noChangeShapeType="1"/>
            </p:cNvSpPr>
            <p:nvPr/>
          </p:nvSpPr>
          <p:spPr bwMode="auto">
            <a:xfrm>
              <a:off x="2472" y="3067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03" name="Freeform 78"/>
            <p:cNvSpPr>
              <a:spLocks/>
            </p:cNvSpPr>
            <p:nvPr/>
          </p:nvSpPr>
          <p:spPr bwMode="auto">
            <a:xfrm>
              <a:off x="2472" y="3067"/>
              <a:ext cx="907" cy="318"/>
            </a:xfrm>
            <a:custGeom>
              <a:avLst/>
              <a:gdLst>
                <a:gd name="T0" fmla="*/ 0 w 907"/>
                <a:gd name="T1" fmla="*/ 0 h 318"/>
                <a:gd name="T2" fmla="*/ 90 w 907"/>
                <a:gd name="T3" fmla="*/ 318 h 318"/>
                <a:gd name="T4" fmla="*/ 862 w 907"/>
                <a:gd name="T5" fmla="*/ 318 h 318"/>
                <a:gd name="T6" fmla="*/ 907 w 907"/>
                <a:gd name="T7" fmla="*/ 0 h 3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7" h="318">
                  <a:moveTo>
                    <a:pt x="0" y="0"/>
                  </a:moveTo>
                  <a:lnTo>
                    <a:pt x="90" y="318"/>
                  </a:lnTo>
                  <a:lnTo>
                    <a:pt x="862" y="318"/>
                  </a:lnTo>
                  <a:lnTo>
                    <a:pt x="907" y="0"/>
                  </a:lnTo>
                </a:path>
              </a:pathLst>
            </a:custGeom>
            <a:solidFill>
              <a:srgbClr val="BA0000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04" name="Text Box 79"/>
            <p:cNvSpPr txBox="1">
              <a:spLocks noChangeArrowheads="1"/>
            </p:cNvSpPr>
            <p:nvPr/>
          </p:nvSpPr>
          <p:spPr bwMode="auto">
            <a:xfrm>
              <a:off x="1927" y="2115"/>
              <a:ext cx="49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/>
                <a:t>At rest</a:t>
              </a:r>
            </a:p>
          </p:txBody>
        </p:sp>
        <p:sp>
          <p:nvSpPr>
            <p:cNvPr id="20505" name="Text Box 80"/>
            <p:cNvSpPr txBox="1">
              <a:spLocks noChangeArrowheads="1"/>
            </p:cNvSpPr>
            <p:nvPr/>
          </p:nvSpPr>
          <p:spPr bwMode="auto">
            <a:xfrm>
              <a:off x="2517" y="1978"/>
              <a:ext cx="81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>
                  <a:solidFill>
                    <a:srgbClr val="FF0000"/>
                  </a:solidFill>
                </a:rPr>
                <a:t>Systole = blowing</a:t>
              </a:r>
            </a:p>
          </p:txBody>
        </p:sp>
        <p:sp>
          <p:nvSpPr>
            <p:cNvPr id="20506" name="Text Box 81"/>
            <p:cNvSpPr txBox="1">
              <a:spLocks noChangeArrowheads="1"/>
            </p:cNvSpPr>
            <p:nvPr/>
          </p:nvSpPr>
          <p:spPr bwMode="auto">
            <a:xfrm>
              <a:off x="3424" y="2160"/>
              <a:ext cx="81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/>
                <a:t>Relax Diastole</a:t>
              </a:r>
            </a:p>
          </p:txBody>
        </p:sp>
        <p:grpSp>
          <p:nvGrpSpPr>
            <p:cNvPr id="20507" name="Group 82"/>
            <p:cNvGrpSpPr>
              <a:grpSpLocks/>
            </p:cNvGrpSpPr>
            <p:nvPr/>
          </p:nvGrpSpPr>
          <p:grpSpPr bwMode="auto">
            <a:xfrm>
              <a:off x="2472" y="1933"/>
              <a:ext cx="862" cy="1134"/>
              <a:chOff x="2472" y="1933"/>
              <a:chExt cx="862" cy="1134"/>
            </a:xfrm>
          </p:grpSpPr>
          <p:sp>
            <p:nvSpPr>
              <p:cNvPr id="20508" name="Line 83"/>
              <p:cNvSpPr>
                <a:spLocks noChangeShapeType="1"/>
              </p:cNvSpPr>
              <p:nvPr/>
            </p:nvSpPr>
            <p:spPr bwMode="auto">
              <a:xfrm>
                <a:off x="2472" y="1933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09" name="Line 84"/>
              <p:cNvSpPr>
                <a:spLocks noChangeShapeType="1"/>
              </p:cNvSpPr>
              <p:nvPr/>
            </p:nvSpPr>
            <p:spPr bwMode="auto">
              <a:xfrm>
                <a:off x="3334" y="1933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0497" name="Text Box 2"/>
          <p:cNvSpPr txBox="1">
            <a:spLocks noChangeArrowheads="1"/>
          </p:cNvSpPr>
          <p:nvPr/>
        </p:nvSpPr>
        <p:spPr bwMode="auto">
          <a:xfrm>
            <a:off x="2195513" y="461963"/>
            <a:ext cx="6624637" cy="2103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2800" b="1">
                <a:solidFill>
                  <a:srgbClr val="FF0000"/>
                </a:solidFill>
              </a:rPr>
              <a:t>There is an Exception!!!!!</a:t>
            </a:r>
          </a:p>
          <a:p>
            <a:pPr algn="ctr"/>
            <a:r>
              <a:rPr lang="fr-FR" altLang="fr-FR" sz="2800" b="1">
                <a:solidFill>
                  <a:srgbClr val="FF0000"/>
                </a:solidFill>
              </a:rPr>
              <a:t>Yet, Contrary to the other veins</a:t>
            </a:r>
            <a:r>
              <a:rPr lang="fr-FR" altLang="fr-FR" sz="2800" b="1">
                <a:solidFill>
                  <a:srgbClr val="CC0000"/>
                </a:solidFill>
              </a:rPr>
              <a:t>, </a:t>
            </a:r>
          </a:p>
          <a:p>
            <a:pPr algn="ctr"/>
            <a:r>
              <a:rPr lang="fr-FR" altLang="fr-FR" b="1">
                <a:solidFill>
                  <a:schemeClr val="accent2"/>
                </a:solidFill>
              </a:rPr>
              <a:t>the flow fed by </a:t>
            </a:r>
            <a:r>
              <a:rPr lang="fr-FR" altLang="fr-FR" sz="2800" b="1">
                <a:solidFill>
                  <a:srgbClr val="FF0000"/>
                </a:solidFill>
              </a:rPr>
              <a:t>pelvic leaks doesn’t reverse</a:t>
            </a:r>
            <a:r>
              <a:rPr lang="fr-FR" altLang="fr-FR" b="1">
                <a:solidFill>
                  <a:srgbClr val="FF0000"/>
                </a:solidFill>
              </a:rPr>
              <a:t> </a:t>
            </a:r>
            <a:r>
              <a:rPr lang="fr-FR" altLang="fr-FR" b="1">
                <a:solidFill>
                  <a:schemeClr val="accent2"/>
                </a:solidFill>
              </a:rPr>
              <a:t>AT the DESCENDING TRIBUTARIES OF THE SAPHENOUS ARCH</a:t>
            </a:r>
            <a:endParaRPr lang="en-US" altLang="fr-FR" b="1">
              <a:solidFill>
                <a:srgbClr val="FF0000"/>
              </a:solidFill>
            </a:endParaRPr>
          </a:p>
        </p:txBody>
      </p:sp>
      <p:sp>
        <p:nvSpPr>
          <p:cNvPr id="20498" name="Text Box 85"/>
          <p:cNvSpPr txBox="1">
            <a:spLocks noChangeArrowheads="1"/>
          </p:cNvSpPr>
          <p:nvPr/>
        </p:nvSpPr>
        <p:spPr bwMode="auto">
          <a:xfrm>
            <a:off x="7164388" y="4797425"/>
            <a:ext cx="1727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>
                <a:solidFill>
                  <a:schemeClr val="accent2"/>
                </a:solidFill>
              </a:rPr>
              <a:t>Descending tributaries </a:t>
            </a:r>
          </a:p>
        </p:txBody>
      </p:sp>
      <p:sp>
        <p:nvSpPr>
          <p:cNvPr id="20499" name="Text Box 86"/>
          <p:cNvSpPr txBox="1">
            <a:spLocks noChangeArrowheads="1"/>
          </p:cNvSpPr>
          <p:nvPr/>
        </p:nvSpPr>
        <p:spPr bwMode="auto">
          <a:xfrm>
            <a:off x="7019925" y="2708275"/>
            <a:ext cx="1727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>
                <a:solidFill>
                  <a:schemeClr val="accent2"/>
                </a:solidFill>
              </a:rPr>
              <a:t>Ascending tributaries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9"/>
          <p:cNvGrpSpPr>
            <a:grpSpLocks/>
          </p:cNvGrpSpPr>
          <p:nvPr/>
        </p:nvGrpSpPr>
        <p:grpSpPr bwMode="auto">
          <a:xfrm>
            <a:off x="0" y="404813"/>
            <a:ext cx="2390775" cy="6237287"/>
            <a:chOff x="480" y="391"/>
            <a:chExt cx="1506" cy="3929"/>
          </a:xfrm>
        </p:grpSpPr>
        <p:sp>
          <p:nvSpPr>
            <p:cNvPr id="3077" name="Freeform 50"/>
            <p:cNvSpPr>
              <a:spLocks/>
            </p:cNvSpPr>
            <p:nvPr/>
          </p:nvSpPr>
          <p:spPr bwMode="auto">
            <a:xfrm>
              <a:off x="480" y="409"/>
              <a:ext cx="1491" cy="3911"/>
            </a:xfrm>
            <a:custGeom>
              <a:avLst/>
              <a:gdLst>
                <a:gd name="T0" fmla="*/ 1491 w 1491"/>
                <a:gd name="T1" fmla="*/ 0 h 3911"/>
                <a:gd name="T2" fmla="*/ 1413 w 1491"/>
                <a:gd name="T3" fmla="*/ 619 h 3911"/>
                <a:gd name="T4" fmla="*/ 1076 w 1491"/>
                <a:gd name="T5" fmla="*/ 950 h 3911"/>
                <a:gd name="T6" fmla="*/ 941 w 1491"/>
                <a:gd name="T7" fmla="*/ 2198 h 3911"/>
                <a:gd name="T8" fmla="*/ 1076 w 1491"/>
                <a:gd name="T9" fmla="*/ 2774 h 3911"/>
                <a:gd name="T10" fmla="*/ 972 w 1491"/>
                <a:gd name="T11" fmla="*/ 3525 h 3911"/>
                <a:gd name="T12" fmla="*/ 1017 w 1491"/>
                <a:gd name="T13" fmla="*/ 3713 h 3911"/>
                <a:gd name="T14" fmla="*/ 981 w 1491"/>
                <a:gd name="T15" fmla="*/ 3877 h 3911"/>
                <a:gd name="T16" fmla="*/ 808 w 1491"/>
                <a:gd name="T17" fmla="*/ 3880 h 3911"/>
                <a:gd name="T18" fmla="*/ 664 w 1491"/>
                <a:gd name="T19" fmla="*/ 3832 h 3911"/>
                <a:gd name="T20" fmla="*/ 460 w 1491"/>
                <a:gd name="T21" fmla="*/ 3898 h 3911"/>
                <a:gd name="T22" fmla="*/ 280 w 1491"/>
                <a:gd name="T23" fmla="*/ 3898 h 3911"/>
                <a:gd name="T24" fmla="*/ 52 w 1491"/>
                <a:gd name="T25" fmla="*/ 3904 h 3911"/>
                <a:gd name="T26" fmla="*/ 4 w 1491"/>
                <a:gd name="T27" fmla="*/ 3856 h 3911"/>
                <a:gd name="T28" fmla="*/ 40 w 1491"/>
                <a:gd name="T29" fmla="*/ 3802 h 3911"/>
                <a:gd name="T30" fmla="*/ 244 w 1491"/>
                <a:gd name="T31" fmla="*/ 3730 h 3911"/>
                <a:gd name="T32" fmla="*/ 535 w 1491"/>
                <a:gd name="T33" fmla="*/ 3534 h 3911"/>
                <a:gd name="T34" fmla="*/ 446 w 1491"/>
                <a:gd name="T35" fmla="*/ 2492 h 3911"/>
                <a:gd name="T36" fmla="*/ 272 w 1491"/>
                <a:gd name="T37" fmla="*/ 2092 h 3911"/>
                <a:gd name="T38" fmla="*/ 211 w 1491"/>
                <a:gd name="T39" fmla="*/ 1809 h 3911"/>
                <a:gd name="T40" fmla="*/ 131 w 1491"/>
                <a:gd name="T41" fmla="*/ 950 h 3911"/>
                <a:gd name="T42" fmla="*/ 131 w 1491"/>
                <a:gd name="T43" fmla="*/ 710 h 3911"/>
                <a:gd name="T44" fmla="*/ 54 w 1491"/>
                <a:gd name="T45" fmla="*/ 7 h 39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91" h="3911">
                  <a:moveTo>
                    <a:pt x="1491" y="0"/>
                  </a:moveTo>
                  <a:cubicBezTo>
                    <a:pt x="1477" y="101"/>
                    <a:pt x="1482" y="461"/>
                    <a:pt x="1413" y="619"/>
                  </a:cubicBezTo>
                  <a:cubicBezTo>
                    <a:pt x="1344" y="777"/>
                    <a:pt x="1155" y="687"/>
                    <a:pt x="1076" y="950"/>
                  </a:cubicBezTo>
                  <a:cubicBezTo>
                    <a:pt x="997" y="1213"/>
                    <a:pt x="941" y="1894"/>
                    <a:pt x="941" y="2198"/>
                  </a:cubicBezTo>
                  <a:cubicBezTo>
                    <a:pt x="941" y="2502"/>
                    <a:pt x="1071" y="2553"/>
                    <a:pt x="1076" y="2774"/>
                  </a:cubicBezTo>
                  <a:cubicBezTo>
                    <a:pt x="1081" y="2995"/>
                    <a:pt x="982" y="3368"/>
                    <a:pt x="972" y="3525"/>
                  </a:cubicBezTo>
                  <a:cubicBezTo>
                    <a:pt x="962" y="3682"/>
                    <a:pt x="1016" y="3654"/>
                    <a:pt x="1017" y="3713"/>
                  </a:cubicBezTo>
                  <a:cubicBezTo>
                    <a:pt x="1018" y="3772"/>
                    <a:pt x="1016" y="3849"/>
                    <a:pt x="981" y="3877"/>
                  </a:cubicBezTo>
                  <a:cubicBezTo>
                    <a:pt x="946" y="3905"/>
                    <a:pt x="861" y="3887"/>
                    <a:pt x="808" y="3880"/>
                  </a:cubicBezTo>
                  <a:cubicBezTo>
                    <a:pt x="755" y="3873"/>
                    <a:pt x="722" y="3829"/>
                    <a:pt x="664" y="3832"/>
                  </a:cubicBezTo>
                  <a:cubicBezTo>
                    <a:pt x="606" y="3835"/>
                    <a:pt x="524" y="3887"/>
                    <a:pt x="460" y="3898"/>
                  </a:cubicBezTo>
                  <a:cubicBezTo>
                    <a:pt x="396" y="3909"/>
                    <a:pt x="348" y="3897"/>
                    <a:pt x="280" y="3898"/>
                  </a:cubicBezTo>
                  <a:cubicBezTo>
                    <a:pt x="212" y="3899"/>
                    <a:pt x="98" y="3911"/>
                    <a:pt x="52" y="3904"/>
                  </a:cubicBezTo>
                  <a:cubicBezTo>
                    <a:pt x="6" y="3897"/>
                    <a:pt x="6" y="3873"/>
                    <a:pt x="4" y="3856"/>
                  </a:cubicBezTo>
                  <a:cubicBezTo>
                    <a:pt x="2" y="3839"/>
                    <a:pt x="0" y="3823"/>
                    <a:pt x="40" y="3802"/>
                  </a:cubicBezTo>
                  <a:cubicBezTo>
                    <a:pt x="80" y="3781"/>
                    <a:pt x="162" y="3775"/>
                    <a:pt x="244" y="3730"/>
                  </a:cubicBezTo>
                  <a:cubicBezTo>
                    <a:pt x="326" y="3685"/>
                    <a:pt x="501" y="3740"/>
                    <a:pt x="535" y="3534"/>
                  </a:cubicBezTo>
                  <a:cubicBezTo>
                    <a:pt x="569" y="3328"/>
                    <a:pt x="490" y="2732"/>
                    <a:pt x="446" y="2492"/>
                  </a:cubicBezTo>
                  <a:cubicBezTo>
                    <a:pt x="402" y="2252"/>
                    <a:pt x="311" y="2206"/>
                    <a:pt x="272" y="2092"/>
                  </a:cubicBezTo>
                  <a:cubicBezTo>
                    <a:pt x="233" y="1978"/>
                    <a:pt x="235" y="1999"/>
                    <a:pt x="211" y="1809"/>
                  </a:cubicBezTo>
                  <a:cubicBezTo>
                    <a:pt x="187" y="1619"/>
                    <a:pt x="143" y="1133"/>
                    <a:pt x="131" y="950"/>
                  </a:cubicBezTo>
                  <a:cubicBezTo>
                    <a:pt x="118" y="767"/>
                    <a:pt x="144" y="867"/>
                    <a:pt x="131" y="710"/>
                  </a:cubicBezTo>
                  <a:cubicBezTo>
                    <a:pt x="118" y="553"/>
                    <a:pt x="70" y="153"/>
                    <a:pt x="54" y="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" name="Line 51"/>
            <p:cNvSpPr>
              <a:spLocks noChangeShapeType="1"/>
            </p:cNvSpPr>
            <p:nvPr/>
          </p:nvSpPr>
          <p:spPr bwMode="auto">
            <a:xfrm flipV="1">
              <a:off x="1156" y="391"/>
              <a:ext cx="0" cy="3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79" name="Freeform 52"/>
            <p:cNvSpPr>
              <a:spLocks/>
            </p:cNvSpPr>
            <p:nvPr/>
          </p:nvSpPr>
          <p:spPr bwMode="auto">
            <a:xfrm>
              <a:off x="826" y="1141"/>
              <a:ext cx="309" cy="2863"/>
            </a:xfrm>
            <a:custGeom>
              <a:avLst/>
              <a:gdLst>
                <a:gd name="T0" fmla="*/ 309 w 309"/>
                <a:gd name="T1" fmla="*/ 0 h 2863"/>
                <a:gd name="T2" fmla="*/ 79 w 309"/>
                <a:gd name="T3" fmla="*/ 84 h 2863"/>
                <a:gd name="T4" fmla="*/ 13 w 309"/>
                <a:gd name="T5" fmla="*/ 441 h 2863"/>
                <a:gd name="T6" fmla="*/ 157 w 309"/>
                <a:gd name="T7" fmla="*/ 1637 h 2863"/>
                <a:gd name="T8" fmla="*/ 216 w 309"/>
                <a:gd name="T9" fmla="*/ 1849 h 2863"/>
                <a:gd name="T10" fmla="*/ 262 w 309"/>
                <a:gd name="T11" fmla="*/ 2251 h 2863"/>
                <a:gd name="T12" fmla="*/ 262 w 309"/>
                <a:gd name="T13" fmla="*/ 2863 h 2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863">
                  <a:moveTo>
                    <a:pt x="309" y="0"/>
                  </a:moveTo>
                  <a:cubicBezTo>
                    <a:pt x="271" y="14"/>
                    <a:pt x="128" y="11"/>
                    <a:pt x="79" y="84"/>
                  </a:cubicBezTo>
                  <a:cubicBezTo>
                    <a:pt x="30" y="157"/>
                    <a:pt x="0" y="182"/>
                    <a:pt x="13" y="441"/>
                  </a:cubicBezTo>
                  <a:lnTo>
                    <a:pt x="157" y="1637"/>
                  </a:lnTo>
                  <a:lnTo>
                    <a:pt x="216" y="1849"/>
                  </a:lnTo>
                  <a:lnTo>
                    <a:pt x="262" y="2251"/>
                  </a:lnTo>
                  <a:lnTo>
                    <a:pt x="262" y="286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80" name="Freeform 53"/>
            <p:cNvSpPr>
              <a:spLocks/>
            </p:cNvSpPr>
            <p:nvPr/>
          </p:nvSpPr>
          <p:spPr bwMode="auto">
            <a:xfrm>
              <a:off x="781" y="1975"/>
              <a:ext cx="88" cy="695"/>
            </a:xfrm>
            <a:custGeom>
              <a:avLst/>
              <a:gdLst>
                <a:gd name="T0" fmla="*/ 88 w 88"/>
                <a:gd name="T1" fmla="*/ 0 h 695"/>
                <a:gd name="T2" fmla="*/ 5 w 88"/>
                <a:gd name="T3" fmla="*/ 503 h 695"/>
                <a:gd name="T4" fmla="*/ 60 w 88"/>
                <a:gd name="T5" fmla="*/ 695 h 6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695">
                  <a:moveTo>
                    <a:pt x="88" y="0"/>
                  </a:moveTo>
                  <a:cubicBezTo>
                    <a:pt x="74" y="84"/>
                    <a:pt x="10" y="387"/>
                    <a:pt x="5" y="503"/>
                  </a:cubicBezTo>
                  <a:cubicBezTo>
                    <a:pt x="0" y="619"/>
                    <a:pt x="49" y="655"/>
                    <a:pt x="60" y="695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81" name="Freeform 54"/>
            <p:cNvSpPr>
              <a:spLocks/>
            </p:cNvSpPr>
            <p:nvPr/>
          </p:nvSpPr>
          <p:spPr bwMode="auto">
            <a:xfrm>
              <a:off x="567" y="701"/>
              <a:ext cx="389" cy="483"/>
            </a:xfrm>
            <a:custGeom>
              <a:avLst/>
              <a:gdLst>
                <a:gd name="T0" fmla="*/ 389 w 227"/>
                <a:gd name="T1" fmla="*/ 483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82" name="Freeform 55"/>
            <p:cNvSpPr>
              <a:spLocks/>
            </p:cNvSpPr>
            <p:nvPr/>
          </p:nvSpPr>
          <p:spPr bwMode="auto">
            <a:xfrm>
              <a:off x="1156" y="2550"/>
              <a:ext cx="248" cy="1178"/>
            </a:xfrm>
            <a:custGeom>
              <a:avLst/>
              <a:gdLst>
                <a:gd name="T0" fmla="*/ 0 w 248"/>
                <a:gd name="T1" fmla="*/ 55 h 1178"/>
                <a:gd name="T2" fmla="*/ 207 w 248"/>
                <a:gd name="T3" fmla="*/ 55 h 1178"/>
                <a:gd name="T4" fmla="*/ 244 w 248"/>
                <a:gd name="T5" fmla="*/ 384 h 1178"/>
                <a:gd name="T6" fmla="*/ 205 w 248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178">
                  <a:moveTo>
                    <a:pt x="0" y="55"/>
                  </a:moveTo>
                  <a:cubicBezTo>
                    <a:pt x="80" y="40"/>
                    <a:pt x="166" y="0"/>
                    <a:pt x="207" y="55"/>
                  </a:cubicBezTo>
                  <a:cubicBezTo>
                    <a:pt x="248" y="110"/>
                    <a:pt x="244" y="197"/>
                    <a:pt x="244" y="384"/>
                  </a:cubicBezTo>
                  <a:cubicBezTo>
                    <a:pt x="244" y="571"/>
                    <a:pt x="213" y="1013"/>
                    <a:pt x="205" y="117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83" name="Freeform 56"/>
            <p:cNvSpPr>
              <a:spLocks/>
            </p:cNvSpPr>
            <p:nvPr/>
          </p:nvSpPr>
          <p:spPr bwMode="auto">
            <a:xfrm>
              <a:off x="850" y="1344"/>
              <a:ext cx="542" cy="1615"/>
            </a:xfrm>
            <a:custGeom>
              <a:avLst/>
              <a:gdLst>
                <a:gd name="T0" fmla="*/ 542 w 542"/>
                <a:gd name="T1" fmla="*/ 1615 h 1615"/>
                <a:gd name="T2" fmla="*/ 0 w 542"/>
                <a:gd name="T3" fmla="*/ 0 h 1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2" h="1615">
                  <a:moveTo>
                    <a:pt x="542" y="1615"/>
                  </a:moveTo>
                  <a:cubicBezTo>
                    <a:pt x="452" y="1346"/>
                    <a:pt x="113" y="33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84" name="Freeform 57"/>
            <p:cNvSpPr>
              <a:spLocks/>
            </p:cNvSpPr>
            <p:nvPr/>
          </p:nvSpPr>
          <p:spPr bwMode="auto">
            <a:xfrm>
              <a:off x="704" y="1271"/>
              <a:ext cx="175" cy="338"/>
            </a:xfrm>
            <a:custGeom>
              <a:avLst/>
              <a:gdLst>
                <a:gd name="T0" fmla="*/ 175 w 175"/>
                <a:gd name="T1" fmla="*/ 0 h 338"/>
                <a:gd name="T2" fmla="*/ 37 w 175"/>
                <a:gd name="T3" fmla="*/ 100 h 338"/>
                <a:gd name="T4" fmla="*/ 0 w 175"/>
                <a:gd name="T5" fmla="*/ 338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" h="338">
                  <a:moveTo>
                    <a:pt x="175" y="0"/>
                  </a:moveTo>
                  <a:cubicBezTo>
                    <a:pt x="152" y="17"/>
                    <a:pt x="66" y="44"/>
                    <a:pt x="37" y="100"/>
                  </a:cubicBezTo>
                  <a:cubicBezTo>
                    <a:pt x="8" y="156"/>
                    <a:pt x="8" y="289"/>
                    <a:pt x="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85" name="Freeform 58"/>
            <p:cNvSpPr>
              <a:spLocks/>
            </p:cNvSpPr>
            <p:nvPr/>
          </p:nvSpPr>
          <p:spPr bwMode="auto">
            <a:xfrm>
              <a:off x="686" y="1609"/>
              <a:ext cx="18" cy="731"/>
            </a:xfrm>
            <a:custGeom>
              <a:avLst/>
              <a:gdLst>
                <a:gd name="T0" fmla="*/ 18 w 18"/>
                <a:gd name="T1" fmla="*/ 0 h 731"/>
                <a:gd name="T2" fmla="*/ 9 w 18"/>
                <a:gd name="T3" fmla="*/ 393 h 731"/>
                <a:gd name="T4" fmla="*/ 0 w 18"/>
                <a:gd name="T5" fmla="*/ 731 h 7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31">
                  <a:moveTo>
                    <a:pt x="18" y="0"/>
                  </a:moveTo>
                  <a:cubicBezTo>
                    <a:pt x="17" y="65"/>
                    <a:pt x="12" y="271"/>
                    <a:pt x="9" y="393"/>
                  </a:cubicBezTo>
                  <a:cubicBezTo>
                    <a:pt x="6" y="515"/>
                    <a:pt x="2" y="661"/>
                    <a:pt x="0" y="731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86" name="Freeform 59"/>
            <p:cNvSpPr>
              <a:spLocks/>
            </p:cNvSpPr>
            <p:nvPr/>
          </p:nvSpPr>
          <p:spPr bwMode="auto">
            <a:xfrm>
              <a:off x="859" y="1783"/>
              <a:ext cx="214" cy="1051"/>
            </a:xfrm>
            <a:custGeom>
              <a:avLst/>
              <a:gdLst>
                <a:gd name="T0" fmla="*/ 0 w 214"/>
                <a:gd name="T1" fmla="*/ 0 h 1051"/>
                <a:gd name="T2" fmla="*/ 74 w 214"/>
                <a:gd name="T3" fmla="*/ 146 h 1051"/>
                <a:gd name="T4" fmla="*/ 202 w 214"/>
                <a:gd name="T5" fmla="*/ 695 h 1051"/>
                <a:gd name="T6" fmla="*/ 147 w 214"/>
                <a:gd name="T7" fmla="*/ 1051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" h="1051">
                  <a:moveTo>
                    <a:pt x="0" y="0"/>
                  </a:moveTo>
                  <a:cubicBezTo>
                    <a:pt x="12" y="24"/>
                    <a:pt x="40" y="30"/>
                    <a:pt x="74" y="146"/>
                  </a:cubicBezTo>
                  <a:cubicBezTo>
                    <a:pt x="108" y="262"/>
                    <a:pt x="190" y="544"/>
                    <a:pt x="202" y="695"/>
                  </a:cubicBezTo>
                  <a:cubicBezTo>
                    <a:pt x="214" y="846"/>
                    <a:pt x="158" y="977"/>
                    <a:pt x="147" y="1051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87" name="Freeform 60"/>
            <p:cNvSpPr>
              <a:spLocks/>
            </p:cNvSpPr>
            <p:nvPr/>
          </p:nvSpPr>
          <p:spPr bwMode="auto">
            <a:xfrm>
              <a:off x="1044" y="2780"/>
              <a:ext cx="337" cy="377"/>
            </a:xfrm>
            <a:custGeom>
              <a:avLst/>
              <a:gdLst>
                <a:gd name="T0" fmla="*/ 0 w 337"/>
                <a:gd name="T1" fmla="*/ 0 h 377"/>
                <a:gd name="T2" fmla="*/ 249 w 337"/>
                <a:gd name="T3" fmla="*/ 287 h 377"/>
                <a:gd name="T4" fmla="*/ 337 w 337"/>
                <a:gd name="T5" fmla="*/ 377 h 3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7" h="377">
                  <a:moveTo>
                    <a:pt x="0" y="0"/>
                  </a:moveTo>
                  <a:cubicBezTo>
                    <a:pt x="42" y="48"/>
                    <a:pt x="193" y="224"/>
                    <a:pt x="249" y="287"/>
                  </a:cubicBezTo>
                  <a:cubicBezTo>
                    <a:pt x="305" y="350"/>
                    <a:pt x="319" y="358"/>
                    <a:pt x="337" y="377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88" name="Freeform 61"/>
            <p:cNvSpPr>
              <a:spLocks/>
            </p:cNvSpPr>
            <p:nvPr/>
          </p:nvSpPr>
          <p:spPr bwMode="auto">
            <a:xfrm>
              <a:off x="996" y="2971"/>
              <a:ext cx="39" cy="768"/>
            </a:xfrm>
            <a:custGeom>
              <a:avLst/>
              <a:gdLst>
                <a:gd name="T0" fmla="*/ 36 w 39"/>
                <a:gd name="T1" fmla="*/ 0 h 768"/>
                <a:gd name="T2" fmla="*/ 0 w 39"/>
                <a:gd name="T3" fmla="*/ 138 h 768"/>
                <a:gd name="T4" fmla="*/ 37 w 39"/>
                <a:gd name="T5" fmla="*/ 576 h 768"/>
                <a:gd name="T6" fmla="*/ 10 w 39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768">
                  <a:moveTo>
                    <a:pt x="36" y="0"/>
                  </a:moveTo>
                  <a:cubicBezTo>
                    <a:pt x="30" y="23"/>
                    <a:pt x="0" y="42"/>
                    <a:pt x="0" y="138"/>
                  </a:cubicBezTo>
                  <a:cubicBezTo>
                    <a:pt x="0" y="234"/>
                    <a:pt x="35" y="471"/>
                    <a:pt x="37" y="576"/>
                  </a:cubicBezTo>
                  <a:cubicBezTo>
                    <a:pt x="39" y="681"/>
                    <a:pt x="16" y="728"/>
                    <a:pt x="10" y="76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89" name="Line 62"/>
            <p:cNvSpPr>
              <a:spLocks noChangeShapeType="1"/>
            </p:cNvSpPr>
            <p:nvPr/>
          </p:nvSpPr>
          <p:spPr bwMode="auto">
            <a:xfrm flipH="1" flipV="1">
              <a:off x="1156" y="1382"/>
              <a:ext cx="182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90" name="Freeform 63"/>
            <p:cNvSpPr>
              <a:spLocks/>
            </p:cNvSpPr>
            <p:nvPr/>
          </p:nvSpPr>
          <p:spPr bwMode="auto">
            <a:xfrm>
              <a:off x="1304" y="681"/>
              <a:ext cx="682" cy="209"/>
            </a:xfrm>
            <a:custGeom>
              <a:avLst/>
              <a:gdLst>
                <a:gd name="T0" fmla="*/ 623 w 682"/>
                <a:gd name="T1" fmla="*/ 209 h 209"/>
                <a:gd name="T2" fmla="*/ 578 w 682"/>
                <a:gd name="T3" fmla="*/ 28 h 209"/>
                <a:gd name="T4" fmla="*/ 0 w 682"/>
                <a:gd name="T5" fmla="*/ 3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2" h="209">
                  <a:moveTo>
                    <a:pt x="623" y="209"/>
                  </a:moveTo>
                  <a:cubicBezTo>
                    <a:pt x="627" y="133"/>
                    <a:pt x="682" y="56"/>
                    <a:pt x="578" y="28"/>
                  </a:cubicBezTo>
                  <a:cubicBezTo>
                    <a:pt x="474" y="0"/>
                    <a:pt x="120" y="37"/>
                    <a:pt x="0" y="39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91" name="Line 64"/>
            <p:cNvSpPr>
              <a:spLocks noChangeShapeType="1"/>
            </p:cNvSpPr>
            <p:nvPr/>
          </p:nvSpPr>
          <p:spPr bwMode="auto">
            <a:xfrm flipH="1" flipV="1">
              <a:off x="1156" y="572"/>
              <a:ext cx="318" cy="4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92" name="Line 65"/>
            <p:cNvSpPr>
              <a:spLocks noChangeShapeType="1"/>
            </p:cNvSpPr>
            <p:nvPr/>
          </p:nvSpPr>
          <p:spPr bwMode="auto">
            <a:xfrm flipV="1">
              <a:off x="1202" y="754"/>
              <a:ext cx="90" cy="27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93" name="Freeform 66"/>
            <p:cNvSpPr>
              <a:spLocks/>
            </p:cNvSpPr>
            <p:nvPr/>
          </p:nvSpPr>
          <p:spPr bwMode="auto">
            <a:xfrm>
              <a:off x="884" y="709"/>
              <a:ext cx="363" cy="272"/>
            </a:xfrm>
            <a:custGeom>
              <a:avLst/>
              <a:gdLst>
                <a:gd name="T0" fmla="*/ 0 w 363"/>
                <a:gd name="T1" fmla="*/ 272 h 272"/>
                <a:gd name="T2" fmla="*/ 363 w 363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cubicBezTo>
                    <a:pt x="0" y="272"/>
                    <a:pt x="181" y="136"/>
                    <a:pt x="363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94" name="Freeform 67"/>
            <p:cNvSpPr>
              <a:spLocks/>
            </p:cNvSpPr>
            <p:nvPr/>
          </p:nvSpPr>
          <p:spPr bwMode="auto">
            <a:xfrm>
              <a:off x="1020" y="799"/>
              <a:ext cx="272" cy="227"/>
            </a:xfrm>
            <a:custGeom>
              <a:avLst/>
              <a:gdLst>
                <a:gd name="T0" fmla="*/ 0 w 227"/>
                <a:gd name="T1" fmla="*/ 227 h 317"/>
                <a:gd name="T2" fmla="*/ 272 w 227"/>
                <a:gd name="T3" fmla="*/ 0 h 3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317">
                  <a:moveTo>
                    <a:pt x="0" y="317"/>
                  </a:moveTo>
                  <a:cubicBezTo>
                    <a:pt x="0" y="317"/>
                    <a:pt x="113" y="158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75" name="Text Box 68"/>
          <p:cNvSpPr txBox="1">
            <a:spLocks noChangeArrowheads="1"/>
          </p:cNvSpPr>
          <p:nvPr/>
        </p:nvSpPr>
        <p:spPr bwMode="auto">
          <a:xfrm>
            <a:off x="2916238" y="476250"/>
            <a:ext cx="5111750" cy="2227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2800">
                <a:solidFill>
                  <a:schemeClr val="accent2"/>
                </a:solidFill>
              </a:rPr>
              <a:t>Hemodynamics knowledge is the </a:t>
            </a:r>
            <a:r>
              <a:rPr lang="en-US" altLang="fr-FR" sz="2800">
                <a:solidFill>
                  <a:srgbClr val="FF0000"/>
                </a:solidFill>
              </a:rPr>
              <a:t>backbone of nowadays</a:t>
            </a:r>
            <a:r>
              <a:rPr lang="en-US" altLang="fr-FR" sz="2800">
                <a:solidFill>
                  <a:schemeClr val="accent2"/>
                </a:solidFill>
              </a:rPr>
              <a:t> performance in Diagnosis and Treatment</a:t>
            </a:r>
            <a:r>
              <a:rPr lang="fr-FR" altLang="fr-FR" sz="2800">
                <a:solidFill>
                  <a:schemeClr val="accent2"/>
                </a:solidFill>
              </a:rPr>
              <a:t> of </a:t>
            </a:r>
            <a:r>
              <a:rPr lang="en-US" altLang="fr-FR" sz="2800">
                <a:solidFill>
                  <a:srgbClr val="FF0000"/>
                </a:solidFill>
              </a:rPr>
              <a:t>Arterial and Cardiac disease</a:t>
            </a:r>
            <a:endParaRPr lang="fr-FR" altLang="fr-FR" sz="2800">
              <a:solidFill>
                <a:srgbClr val="FF0000"/>
              </a:solidFill>
            </a:endParaRPr>
          </a:p>
        </p:txBody>
      </p:sp>
      <p:sp>
        <p:nvSpPr>
          <p:cNvPr id="3076" name="Text Box 69"/>
          <p:cNvSpPr txBox="1">
            <a:spLocks noChangeArrowheads="1"/>
          </p:cNvSpPr>
          <p:nvPr/>
        </p:nvSpPr>
        <p:spPr bwMode="auto">
          <a:xfrm>
            <a:off x="2916238" y="3141663"/>
            <a:ext cx="5111750" cy="265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2800">
                <a:solidFill>
                  <a:schemeClr val="accent2"/>
                </a:solidFill>
              </a:rPr>
              <a:t>Hemodynamics ignorance is the reason for the </a:t>
            </a:r>
            <a:r>
              <a:rPr lang="en-US" altLang="fr-FR" sz="2800">
                <a:solidFill>
                  <a:srgbClr val="FF0000"/>
                </a:solidFill>
              </a:rPr>
              <a:t>still raw diagnosis and treatment</a:t>
            </a:r>
            <a:r>
              <a:rPr lang="en-US" altLang="fr-FR" sz="2800">
                <a:solidFill>
                  <a:schemeClr val="accent2"/>
                </a:solidFill>
              </a:rPr>
              <a:t> </a:t>
            </a:r>
            <a:r>
              <a:rPr lang="en-US" altLang="fr-FR" sz="2800">
                <a:solidFill>
                  <a:srgbClr val="FF0000"/>
                </a:solidFill>
              </a:rPr>
              <a:t>of the Venous Disease </a:t>
            </a:r>
            <a:r>
              <a:rPr lang="en-US" altLang="fr-FR" sz="2800">
                <a:solidFill>
                  <a:schemeClr val="accent2"/>
                </a:solidFill>
              </a:rPr>
              <a:t>despite the advanced technologies</a:t>
            </a:r>
            <a:r>
              <a:rPr lang="en-US" altLang="fr-FR" sz="2800">
                <a:solidFill>
                  <a:srgbClr val="FF0000"/>
                </a:solidFill>
              </a:rPr>
              <a:t> that cannot compensate theoretical lacks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e 2"/>
          <p:cNvGrpSpPr>
            <a:grpSpLocks/>
          </p:cNvGrpSpPr>
          <p:nvPr/>
        </p:nvGrpSpPr>
        <p:grpSpPr bwMode="auto">
          <a:xfrm>
            <a:off x="165100" y="476250"/>
            <a:ext cx="2090738" cy="2016125"/>
            <a:chOff x="339158" y="2337594"/>
            <a:chExt cx="2089565" cy="2016125"/>
          </a:xfrm>
        </p:grpSpPr>
        <p:sp>
          <p:nvSpPr>
            <p:cNvPr id="21573" name="Oval 18"/>
            <p:cNvSpPr>
              <a:spLocks noChangeArrowheads="1"/>
            </p:cNvSpPr>
            <p:nvPr/>
          </p:nvSpPr>
          <p:spPr bwMode="auto">
            <a:xfrm>
              <a:off x="515631" y="2337594"/>
              <a:ext cx="1841254" cy="1873250"/>
            </a:xfrm>
            <a:prstGeom prst="ellipse">
              <a:avLst/>
            </a:prstGeom>
            <a:solidFill>
              <a:schemeClr val="bg1"/>
            </a:solidFill>
            <a:ln w="76200" cmpd="tri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74" name="Rectangle 19"/>
            <p:cNvSpPr>
              <a:spLocks noChangeArrowheads="1"/>
            </p:cNvSpPr>
            <p:nvPr/>
          </p:nvSpPr>
          <p:spPr bwMode="auto">
            <a:xfrm>
              <a:off x="1294923" y="2337594"/>
              <a:ext cx="354508" cy="2016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75" name="Freeform 20"/>
            <p:cNvSpPr>
              <a:spLocks/>
            </p:cNvSpPr>
            <p:nvPr/>
          </p:nvSpPr>
          <p:spPr bwMode="auto">
            <a:xfrm>
              <a:off x="859207" y="3528219"/>
              <a:ext cx="435716" cy="681037"/>
            </a:xfrm>
            <a:custGeom>
              <a:avLst/>
              <a:gdLst>
                <a:gd name="T0" fmla="*/ 435716 w 279"/>
                <a:gd name="T1" fmla="*/ 36512 h 429"/>
                <a:gd name="T2" fmla="*/ 82770 w 279"/>
                <a:gd name="T3" fmla="*/ 107950 h 429"/>
                <a:gd name="T4" fmla="*/ 0 w 279"/>
                <a:gd name="T5" fmla="*/ 681037 h 4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429">
                  <a:moveTo>
                    <a:pt x="279" y="23"/>
                  </a:moveTo>
                  <a:cubicBezTo>
                    <a:pt x="188" y="11"/>
                    <a:pt x="99" y="0"/>
                    <a:pt x="53" y="68"/>
                  </a:cubicBezTo>
                  <a:cubicBezTo>
                    <a:pt x="7" y="136"/>
                    <a:pt x="11" y="354"/>
                    <a:pt x="0" y="429"/>
                  </a:cubicBezTo>
                </a:path>
              </a:pathLst>
            </a:custGeom>
            <a:noFill/>
            <a:ln w="1524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576" name="Line 21"/>
            <p:cNvSpPr>
              <a:spLocks noChangeShapeType="1"/>
            </p:cNvSpPr>
            <p:nvPr/>
          </p:nvSpPr>
          <p:spPr bwMode="auto">
            <a:xfrm>
              <a:off x="1012254" y="2912269"/>
              <a:ext cx="0" cy="649287"/>
            </a:xfrm>
            <a:prstGeom prst="line">
              <a:avLst/>
            </a:prstGeom>
            <a:noFill/>
            <a:ln w="1143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577" name="Oval 22"/>
            <p:cNvSpPr>
              <a:spLocks noChangeArrowheads="1"/>
            </p:cNvSpPr>
            <p:nvPr/>
          </p:nvSpPr>
          <p:spPr bwMode="auto">
            <a:xfrm>
              <a:off x="339158" y="2337594"/>
              <a:ext cx="2089565" cy="201612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78" name="Line 26"/>
            <p:cNvSpPr>
              <a:spLocks noChangeShapeType="1"/>
            </p:cNvSpPr>
            <p:nvPr/>
          </p:nvSpPr>
          <p:spPr bwMode="auto">
            <a:xfrm>
              <a:off x="1012254" y="2840831"/>
              <a:ext cx="0" cy="64770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507" name="Group 27"/>
          <p:cNvGrpSpPr>
            <a:grpSpLocks/>
          </p:cNvGrpSpPr>
          <p:nvPr/>
        </p:nvGrpSpPr>
        <p:grpSpPr bwMode="auto">
          <a:xfrm>
            <a:off x="3382963" y="5084763"/>
            <a:ext cx="1981200" cy="1608137"/>
            <a:chOff x="4014" y="1253"/>
            <a:chExt cx="1269" cy="1013"/>
          </a:xfrm>
        </p:grpSpPr>
        <p:grpSp>
          <p:nvGrpSpPr>
            <p:cNvPr id="21545" name="Group 28"/>
            <p:cNvGrpSpPr>
              <a:grpSpLocks/>
            </p:cNvGrpSpPr>
            <p:nvPr/>
          </p:nvGrpSpPr>
          <p:grpSpPr bwMode="auto">
            <a:xfrm>
              <a:off x="4014" y="1258"/>
              <a:ext cx="1269" cy="995"/>
              <a:chOff x="0" y="184"/>
              <a:chExt cx="5661" cy="4175"/>
            </a:xfrm>
          </p:grpSpPr>
          <p:sp>
            <p:nvSpPr>
              <p:cNvPr id="21560" name="Oval 29"/>
              <p:cNvSpPr>
                <a:spLocks noChangeArrowheads="1"/>
              </p:cNvSpPr>
              <p:nvPr/>
            </p:nvSpPr>
            <p:spPr bwMode="auto">
              <a:xfrm>
                <a:off x="2721" y="3521"/>
                <a:ext cx="136" cy="1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1" name="Freeform 30"/>
              <p:cNvSpPr>
                <a:spLocks/>
              </p:cNvSpPr>
              <p:nvPr/>
            </p:nvSpPr>
            <p:spPr bwMode="auto">
              <a:xfrm>
                <a:off x="20" y="3319"/>
                <a:ext cx="2792" cy="1040"/>
              </a:xfrm>
              <a:custGeom>
                <a:avLst/>
                <a:gdLst>
                  <a:gd name="T0" fmla="*/ 0 w 2792"/>
                  <a:gd name="T1" fmla="*/ 0 h 1040"/>
                  <a:gd name="T2" fmla="*/ 497 w 2792"/>
                  <a:gd name="T3" fmla="*/ 567 h 1040"/>
                  <a:gd name="T4" fmla="*/ 1433 w 2792"/>
                  <a:gd name="T5" fmla="*/ 977 h 1040"/>
                  <a:gd name="T6" fmla="*/ 2225 w 2792"/>
                  <a:gd name="T7" fmla="*/ 947 h 1040"/>
                  <a:gd name="T8" fmla="*/ 2656 w 2792"/>
                  <a:gd name="T9" fmla="*/ 746 h 1040"/>
                  <a:gd name="T10" fmla="*/ 2792 w 2792"/>
                  <a:gd name="T11" fmla="*/ 655 h 10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92" h="1040">
                    <a:moveTo>
                      <a:pt x="0" y="0"/>
                    </a:moveTo>
                    <a:cubicBezTo>
                      <a:pt x="83" y="94"/>
                      <a:pt x="258" y="404"/>
                      <a:pt x="497" y="567"/>
                    </a:cubicBezTo>
                    <a:cubicBezTo>
                      <a:pt x="736" y="730"/>
                      <a:pt x="1145" y="914"/>
                      <a:pt x="1433" y="977"/>
                    </a:cubicBezTo>
                    <a:cubicBezTo>
                      <a:pt x="1721" y="1040"/>
                      <a:pt x="2021" y="985"/>
                      <a:pt x="2225" y="947"/>
                    </a:cubicBezTo>
                    <a:cubicBezTo>
                      <a:pt x="2429" y="909"/>
                      <a:pt x="2562" y="795"/>
                      <a:pt x="2656" y="746"/>
                    </a:cubicBezTo>
                    <a:cubicBezTo>
                      <a:pt x="2750" y="697"/>
                      <a:pt x="2769" y="670"/>
                      <a:pt x="2792" y="6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2" name="Freeform 31"/>
              <p:cNvSpPr>
                <a:spLocks/>
              </p:cNvSpPr>
              <p:nvPr/>
            </p:nvSpPr>
            <p:spPr bwMode="auto">
              <a:xfrm>
                <a:off x="0" y="195"/>
                <a:ext cx="1980" cy="3144"/>
              </a:xfrm>
              <a:custGeom>
                <a:avLst/>
                <a:gdLst>
                  <a:gd name="T0" fmla="*/ 0 w 1980"/>
                  <a:gd name="T1" fmla="*/ 0 h 3144"/>
                  <a:gd name="T2" fmla="*/ 946 w 1980"/>
                  <a:gd name="T3" fmla="*/ 449 h 3144"/>
                  <a:gd name="T4" fmla="*/ 1600 w 1980"/>
                  <a:gd name="T5" fmla="*/ 898 h 3144"/>
                  <a:gd name="T6" fmla="*/ 1814 w 1980"/>
                  <a:gd name="T7" fmla="*/ 1239 h 3144"/>
                  <a:gd name="T8" fmla="*/ 1950 w 1980"/>
                  <a:gd name="T9" fmla="*/ 1874 h 3144"/>
                  <a:gd name="T10" fmla="*/ 1950 w 1980"/>
                  <a:gd name="T11" fmla="*/ 2283 h 3144"/>
                  <a:gd name="T12" fmla="*/ 1769 w 1980"/>
                  <a:gd name="T13" fmla="*/ 2781 h 3144"/>
                  <a:gd name="T14" fmla="*/ 1315 w 1980"/>
                  <a:gd name="T15" fmla="*/ 3144 h 3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80" h="3144">
                    <a:moveTo>
                      <a:pt x="0" y="0"/>
                    </a:moveTo>
                    <a:cubicBezTo>
                      <a:pt x="159" y="75"/>
                      <a:pt x="679" y="299"/>
                      <a:pt x="946" y="449"/>
                    </a:cubicBezTo>
                    <a:cubicBezTo>
                      <a:pt x="1213" y="599"/>
                      <a:pt x="1455" y="766"/>
                      <a:pt x="1600" y="898"/>
                    </a:cubicBezTo>
                    <a:cubicBezTo>
                      <a:pt x="1745" y="1030"/>
                      <a:pt x="1756" y="1076"/>
                      <a:pt x="1814" y="1239"/>
                    </a:cubicBezTo>
                    <a:cubicBezTo>
                      <a:pt x="1872" y="1402"/>
                      <a:pt x="1927" y="1700"/>
                      <a:pt x="1950" y="1874"/>
                    </a:cubicBezTo>
                    <a:cubicBezTo>
                      <a:pt x="1973" y="2048"/>
                      <a:pt x="1980" y="2132"/>
                      <a:pt x="1950" y="2283"/>
                    </a:cubicBezTo>
                    <a:cubicBezTo>
                      <a:pt x="1920" y="2434"/>
                      <a:pt x="1875" y="2637"/>
                      <a:pt x="1769" y="2781"/>
                    </a:cubicBezTo>
                    <a:cubicBezTo>
                      <a:pt x="1663" y="2925"/>
                      <a:pt x="1489" y="3034"/>
                      <a:pt x="1315" y="3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3" name="Freeform 32"/>
              <p:cNvSpPr>
                <a:spLocks/>
              </p:cNvSpPr>
              <p:nvPr/>
            </p:nvSpPr>
            <p:spPr bwMode="auto">
              <a:xfrm>
                <a:off x="1336" y="595"/>
                <a:ext cx="2803" cy="419"/>
              </a:xfrm>
              <a:custGeom>
                <a:avLst/>
                <a:gdLst>
                  <a:gd name="T0" fmla="*/ 0 w 2803"/>
                  <a:gd name="T1" fmla="*/ 293 h 419"/>
                  <a:gd name="T2" fmla="*/ 569 w 2803"/>
                  <a:gd name="T3" fmla="*/ 340 h 419"/>
                  <a:gd name="T4" fmla="*/ 886 w 2803"/>
                  <a:gd name="T5" fmla="*/ 159 h 419"/>
                  <a:gd name="T6" fmla="*/ 1249 w 2803"/>
                  <a:gd name="T7" fmla="*/ 23 h 419"/>
                  <a:gd name="T8" fmla="*/ 1651 w 2803"/>
                  <a:gd name="T9" fmla="*/ 20 h 419"/>
                  <a:gd name="T10" fmla="*/ 1915 w 2803"/>
                  <a:gd name="T11" fmla="*/ 127 h 419"/>
                  <a:gd name="T12" fmla="*/ 2257 w 2803"/>
                  <a:gd name="T13" fmla="*/ 372 h 419"/>
                  <a:gd name="T14" fmla="*/ 2803 w 2803"/>
                  <a:gd name="T15" fmla="*/ 411 h 4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03" h="419">
                    <a:moveTo>
                      <a:pt x="0" y="293"/>
                    </a:moveTo>
                    <a:cubicBezTo>
                      <a:pt x="96" y="301"/>
                      <a:pt x="421" y="362"/>
                      <a:pt x="569" y="340"/>
                    </a:cubicBezTo>
                    <a:cubicBezTo>
                      <a:pt x="717" y="318"/>
                      <a:pt x="773" y="212"/>
                      <a:pt x="886" y="159"/>
                    </a:cubicBezTo>
                    <a:cubicBezTo>
                      <a:pt x="999" y="106"/>
                      <a:pt x="1122" y="46"/>
                      <a:pt x="1249" y="23"/>
                    </a:cubicBezTo>
                    <a:cubicBezTo>
                      <a:pt x="1376" y="0"/>
                      <a:pt x="1540" y="3"/>
                      <a:pt x="1651" y="20"/>
                    </a:cubicBezTo>
                    <a:cubicBezTo>
                      <a:pt x="1762" y="37"/>
                      <a:pt x="1814" y="68"/>
                      <a:pt x="1915" y="127"/>
                    </a:cubicBezTo>
                    <a:cubicBezTo>
                      <a:pt x="2016" y="186"/>
                      <a:pt x="2109" y="325"/>
                      <a:pt x="2257" y="372"/>
                    </a:cubicBezTo>
                    <a:cubicBezTo>
                      <a:pt x="2405" y="419"/>
                      <a:pt x="2689" y="403"/>
                      <a:pt x="2803" y="4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4" name="Freeform 33"/>
              <p:cNvSpPr>
                <a:spLocks/>
              </p:cNvSpPr>
              <p:nvPr/>
            </p:nvSpPr>
            <p:spPr bwMode="auto">
              <a:xfrm>
                <a:off x="2108" y="1011"/>
                <a:ext cx="1317" cy="2075"/>
              </a:xfrm>
              <a:custGeom>
                <a:avLst/>
                <a:gdLst>
                  <a:gd name="T0" fmla="*/ 613 w 1317"/>
                  <a:gd name="T1" fmla="*/ 15 h 2075"/>
                  <a:gd name="T2" fmla="*/ 250 w 1317"/>
                  <a:gd name="T3" fmla="*/ 196 h 2075"/>
                  <a:gd name="T4" fmla="*/ 69 w 1317"/>
                  <a:gd name="T5" fmla="*/ 559 h 2075"/>
                  <a:gd name="T6" fmla="*/ 30 w 1317"/>
                  <a:gd name="T7" fmla="*/ 1088 h 2075"/>
                  <a:gd name="T8" fmla="*/ 250 w 1317"/>
                  <a:gd name="T9" fmla="*/ 1693 h 2075"/>
                  <a:gd name="T10" fmla="*/ 704 w 1317"/>
                  <a:gd name="T11" fmla="*/ 2056 h 2075"/>
                  <a:gd name="T12" fmla="*/ 1163 w 1317"/>
                  <a:gd name="T13" fmla="*/ 1576 h 2075"/>
                  <a:gd name="T14" fmla="*/ 1309 w 1317"/>
                  <a:gd name="T15" fmla="*/ 942 h 2075"/>
                  <a:gd name="T16" fmla="*/ 1211 w 1317"/>
                  <a:gd name="T17" fmla="*/ 453 h 2075"/>
                  <a:gd name="T18" fmla="*/ 931 w 1317"/>
                  <a:gd name="T19" fmla="*/ 106 h 2075"/>
                  <a:gd name="T20" fmla="*/ 613 w 1317"/>
                  <a:gd name="T21" fmla="*/ 15 h 20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17" h="2075">
                    <a:moveTo>
                      <a:pt x="613" y="15"/>
                    </a:moveTo>
                    <a:cubicBezTo>
                      <a:pt x="500" y="30"/>
                      <a:pt x="341" y="105"/>
                      <a:pt x="250" y="196"/>
                    </a:cubicBezTo>
                    <a:cubicBezTo>
                      <a:pt x="159" y="287"/>
                      <a:pt x="106" y="410"/>
                      <a:pt x="69" y="559"/>
                    </a:cubicBezTo>
                    <a:cubicBezTo>
                      <a:pt x="32" y="708"/>
                      <a:pt x="0" y="899"/>
                      <a:pt x="30" y="1088"/>
                    </a:cubicBezTo>
                    <a:cubicBezTo>
                      <a:pt x="60" y="1277"/>
                      <a:pt x="138" y="1532"/>
                      <a:pt x="250" y="1693"/>
                    </a:cubicBezTo>
                    <a:cubicBezTo>
                      <a:pt x="362" y="1854"/>
                      <a:pt x="552" y="2075"/>
                      <a:pt x="704" y="2056"/>
                    </a:cubicBezTo>
                    <a:cubicBezTo>
                      <a:pt x="856" y="2037"/>
                      <a:pt x="1062" y="1762"/>
                      <a:pt x="1163" y="1576"/>
                    </a:cubicBezTo>
                    <a:cubicBezTo>
                      <a:pt x="1264" y="1390"/>
                      <a:pt x="1301" y="1129"/>
                      <a:pt x="1309" y="942"/>
                    </a:cubicBezTo>
                    <a:cubicBezTo>
                      <a:pt x="1317" y="755"/>
                      <a:pt x="1274" y="592"/>
                      <a:pt x="1211" y="453"/>
                    </a:cubicBezTo>
                    <a:cubicBezTo>
                      <a:pt x="1148" y="314"/>
                      <a:pt x="1031" y="179"/>
                      <a:pt x="931" y="106"/>
                    </a:cubicBezTo>
                    <a:cubicBezTo>
                      <a:pt x="831" y="33"/>
                      <a:pt x="726" y="0"/>
                      <a:pt x="613" y="1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5" name="Freeform 34"/>
              <p:cNvSpPr>
                <a:spLocks/>
              </p:cNvSpPr>
              <p:nvPr/>
            </p:nvSpPr>
            <p:spPr bwMode="auto">
              <a:xfrm>
                <a:off x="2821" y="3308"/>
                <a:ext cx="2820" cy="1040"/>
              </a:xfrm>
              <a:custGeom>
                <a:avLst/>
                <a:gdLst>
                  <a:gd name="T0" fmla="*/ 2820 w 2820"/>
                  <a:gd name="T1" fmla="*/ 0 h 1040"/>
                  <a:gd name="T2" fmla="*/ 2323 w 2820"/>
                  <a:gd name="T3" fmla="*/ 567 h 1040"/>
                  <a:gd name="T4" fmla="*/ 1387 w 2820"/>
                  <a:gd name="T5" fmla="*/ 977 h 1040"/>
                  <a:gd name="T6" fmla="*/ 595 w 2820"/>
                  <a:gd name="T7" fmla="*/ 947 h 1040"/>
                  <a:gd name="T8" fmla="*/ 164 w 2820"/>
                  <a:gd name="T9" fmla="*/ 746 h 1040"/>
                  <a:gd name="T10" fmla="*/ 0 w 2820"/>
                  <a:gd name="T11" fmla="*/ 656 h 10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20" h="1040">
                    <a:moveTo>
                      <a:pt x="2820" y="0"/>
                    </a:moveTo>
                    <a:cubicBezTo>
                      <a:pt x="2737" y="94"/>
                      <a:pt x="2562" y="404"/>
                      <a:pt x="2323" y="567"/>
                    </a:cubicBezTo>
                    <a:cubicBezTo>
                      <a:pt x="2084" y="730"/>
                      <a:pt x="1675" y="914"/>
                      <a:pt x="1387" y="977"/>
                    </a:cubicBezTo>
                    <a:cubicBezTo>
                      <a:pt x="1099" y="1040"/>
                      <a:pt x="799" y="985"/>
                      <a:pt x="595" y="947"/>
                    </a:cubicBezTo>
                    <a:cubicBezTo>
                      <a:pt x="391" y="909"/>
                      <a:pt x="263" y="794"/>
                      <a:pt x="164" y="746"/>
                    </a:cubicBezTo>
                    <a:cubicBezTo>
                      <a:pt x="65" y="698"/>
                      <a:pt x="34" y="675"/>
                      <a:pt x="0" y="6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6" name="Freeform 35"/>
              <p:cNvSpPr>
                <a:spLocks/>
              </p:cNvSpPr>
              <p:nvPr/>
            </p:nvSpPr>
            <p:spPr bwMode="auto">
              <a:xfrm flipH="1">
                <a:off x="3681" y="184"/>
                <a:ext cx="1980" cy="3144"/>
              </a:xfrm>
              <a:custGeom>
                <a:avLst/>
                <a:gdLst>
                  <a:gd name="T0" fmla="*/ 0 w 1980"/>
                  <a:gd name="T1" fmla="*/ 0 h 3144"/>
                  <a:gd name="T2" fmla="*/ 946 w 1980"/>
                  <a:gd name="T3" fmla="*/ 449 h 3144"/>
                  <a:gd name="T4" fmla="*/ 1600 w 1980"/>
                  <a:gd name="T5" fmla="*/ 898 h 3144"/>
                  <a:gd name="T6" fmla="*/ 1814 w 1980"/>
                  <a:gd name="T7" fmla="*/ 1239 h 3144"/>
                  <a:gd name="T8" fmla="*/ 1950 w 1980"/>
                  <a:gd name="T9" fmla="*/ 1874 h 3144"/>
                  <a:gd name="T10" fmla="*/ 1950 w 1980"/>
                  <a:gd name="T11" fmla="*/ 2283 h 3144"/>
                  <a:gd name="T12" fmla="*/ 1769 w 1980"/>
                  <a:gd name="T13" fmla="*/ 2781 h 3144"/>
                  <a:gd name="T14" fmla="*/ 1315 w 1980"/>
                  <a:gd name="T15" fmla="*/ 3144 h 3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80" h="3144">
                    <a:moveTo>
                      <a:pt x="0" y="0"/>
                    </a:moveTo>
                    <a:cubicBezTo>
                      <a:pt x="159" y="75"/>
                      <a:pt x="679" y="299"/>
                      <a:pt x="946" y="449"/>
                    </a:cubicBezTo>
                    <a:cubicBezTo>
                      <a:pt x="1213" y="599"/>
                      <a:pt x="1455" y="766"/>
                      <a:pt x="1600" y="898"/>
                    </a:cubicBezTo>
                    <a:cubicBezTo>
                      <a:pt x="1745" y="1030"/>
                      <a:pt x="1756" y="1076"/>
                      <a:pt x="1814" y="1239"/>
                    </a:cubicBezTo>
                    <a:cubicBezTo>
                      <a:pt x="1872" y="1402"/>
                      <a:pt x="1927" y="1700"/>
                      <a:pt x="1950" y="1874"/>
                    </a:cubicBezTo>
                    <a:cubicBezTo>
                      <a:pt x="1973" y="2048"/>
                      <a:pt x="1980" y="2132"/>
                      <a:pt x="1950" y="2283"/>
                    </a:cubicBezTo>
                    <a:cubicBezTo>
                      <a:pt x="1920" y="2434"/>
                      <a:pt x="1875" y="2637"/>
                      <a:pt x="1769" y="2781"/>
                    </a:cubicBezTo>
                    <a:cubicBezTo>
                      <a:pt x="1663" y="2925"/>
                      <a:pt x="1489" y="3034"/>
                      <a:pt x="1315" y="3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7" name="Freeform 36"/>
              <p:cNvSpPr>
                <a:spLocks/>
              </p:cNvSpPr>
              <p:nvPr/>
            </p:nvSpPr>
            <p:spPr bwMode="auto">
              <a:xfrm>
                <a:off x="2517" y="1162"/>
                <a:ext cx="493" cy="1630"/>
              </a:xfrm>
              <a:custGeom>
                <a:avLst/>
                <a:gdLst>
                  <a:gd name="T0" fmla="*/ 272 w 486"/>
                  <a:gd name="T1" fmla="*/ 1630 h 1378"/>
                  <a:gd name="T2" fmla="*/ 5 w 486"/>
                  <a:gd name="T3" fmla="*/ 1099 h 1378"/>
                  <a:gd name="T4" fmla="*/ 242 w 486"/>
                  <a:gd name="T5" fmla="*/ 2 h 1378"/>
                  <a:gd name="T6" fmla="*/ 490 w 486"/>
                  <a:gd name="T7" fmla="*/ 1087 h 1378"/>
                  <a:gd name="T8" fmla="*/ 262 w 486"/>
                  <a:gd name="T9" fmla="*/ 1618 h 13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6" h="1378">
                    <a:moveTo>
                      <a:pt x="268" y="1378"/>
                    </a:moveTo>
                    <a:cubicBezTo>
                      <a:pt x="224" y="1303"/>
                      <a:pt x="10" y="1158"/>
                      <a:pt x="5" y="929"/>
                    </a:cubicBezTo>
                    <a:cubicBezTo>
                      <a:pt x="0" y="700"/>
                      <a:pt x="159" y="4"/>
                      <a:pt x="239" y="2"/>
                    </a:cubicBezTo>
                    <a:cubicBezTo>
                      <a:pt x="319" y="0"/>
                      <a:pt x="480" y="691"/>
                      <a:pt x="483" y="919"/>
                    </a:cubicBezTo>
                    <a:cubicBezTo>
                      <a:pt x="486" y="1147"/>
                      <a:pt x="305" y="1275"/>
                      <a:pt x="258" y="13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8" name="Freeform 37"/>
              <p:cNvSpPr>
                <a:spLocks/>
              </p:cNvSpPr>
              <p:nvPr/>
            </p:nvSpPr>
            <p:spPr bwMode="auto">
              <a:xfrm>
                <a:off x="2718" y="1931"/>
                <a:ext cx="119" cy="853"/>
              </a:xfrm>
              <a:custGeom>
                <a:avLst/>
                <a:gdLst>
                  <a:gd name="T0" fmla="*/ 66 w 119"/>
                  <a:gd name="T1" fmla="*/ 853 h 853"/>
                  <a:gd name="T2" fmla="*/ 6 w 119"/>
                  <a:gd name="T3" fmla="*/ 487 h 853"/>
                  <a:gd name="T4" fmla="*/ 27 w 119"/>
                  <a:gd name="T5" fmla="*/ 4 h 853"/>
                  <a:gd name="T6" fmla="*/ 113 w 119"/>
                  <a:gd name="T7" fmla="*/ 461 h 853"/>
                  <a:gd name="T8" fmla="*/ 66 w 119"/>
                  <a:gd name="T9" fmla="*/ 817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853">
                    <a:moveTo>
                      <a:pt x="66" y="853"/>
                    </a:moveTo>
                    <a:cubicBezTo>
                      <a:pt x="56" y="793"/>
                      <a:pt x="12" y="628"/>
                      <a:pt x="6" y="487"/>
                    </a:cubicBezTo>
                    <a:cubicBezTo>
                      <a:pt x="0" y="346"/>
                      <a:pt x="9" y="8"/>
                      <a:pt x="27" y="4"/>
                    </a:cubicBezTo>
                    <a:cubicBezTo>
                      <a:pt x="45" y="0"/>
                      <a:pt x="107" y="326"/>
                      <a:pt x="113" y="461"/>
                    </a:cubicBezTo>
                    <a:cubicBezTo>
                      <a:pt x="119" y="596"/>
                      <a:pt x="76" y="743"/>
                      <a:pt x="66" y="8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9" name="Oval 38"/>
              <p:cNvSpPr>
                <a:spLocks noChangeArrowheads="1"/>
              </p:cNvSpPr>
              <p:nvPr/>
            </p:nvSpPr>
            <p:spPr bwMode="auto">
              <a:xfrm>
                <a:off x="2714" y="1752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70" name="Freeform 39"/>
              <p:cNvSpPr>
                <a:spLocks/>
              </p:cNvSpPr>
              <p:nvPr/>
            </p:nvSpPr>
            <p:spPr bwMode="auto">
              <a:xfrm>
                <a:off x="2562" y="1430"/>
                <a:ext cx="416" cy="581"/>
              </a:xfrm>
              <a:custGeom>
                <a:avLst/>
                <a:gdLst>
                  <a:gd name="T0" fmla="*/ 416 w 416"/>
                  <a:gd name="T1" fmla="*/ 581 h 581"/>
                  <a:gd name="T2" fmla="*/ 230 w 416"/>
                  <a:gd name="T3" fmla="*/ 54 h 581"/>
                  <a:gd name="T4" fmla="*/ 64 w 416"/>
                  <a:gd name="T5" fmla="*/ 259 h 581"/>
                  <a:gd name="T6" fmla="*/ 0 w 416"/>
                  <a:gd name="T7" fmla="*/ 549 h 5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6" h="581">
                    <a:moveTo>
                      <a:pt x="416" y="581"/>
                    </a:moveTo>
                    <a:cubicBezTo>
                      <a:pt x="385" y="492"/>
                      <a:pt x="289" y="108"/>
                      <a:pt x="230" y="54"/>
                    </a:cubicBezTo>
                    <a:cubicBezTo>
                      <a:pt x="171" y="0"/>
                      <a:pt x="102" y="176"/>
                      <a:pt x="64" y="259"/>
                    </a:cubicBezTo>
                    <a:cubicBezTo>
                      <a:pt x="26" y="342"/>
                      <a:pt x="13" y="489"/>
                      <a:pt x="0" y="54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71" name="Freeform 40"/>
              <p:cNvSpPr>
                <a:spLocks/>
              </p:cNvSpPr>
              <p:nvPr/>
            </p:nvSpPr>
            <p:spPr bwMode="auto">
              <a:xfrm>
                <a:off x="2538" y="1576"/>
                <a:ext cx="462" cy="584"/>
              </a:xfrm>
              <a:custGeom>
                <a:avLst/>
                <a:gdLst>
                  <a:gd name="T0" fmla="*/ 0 w 462"/>
                  <a:gd name="T1" fmla="*/ 533 h 584"/>
                  <a:gd name="T2" fmla="*/ 161 w 462"/>
                  <a:gd name="T3" fmla="*/ 85 h 584"/>
                  <a:gd name="T4" fmla="*/ 240 w 462"/>
                  <a:gd name="T5" fmla="*/ 20 h 584"/>
                  <a:gd name="T6" fmla="*/ 300 w 462"/>
                  <a:gd name="T7" fmla="*/ 104 h 584"/>
                  <a:gd name="T8" fmla="*/ 462 w 462"/>
                  <a:gd name="T9" fmla="*/ 584 h 5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2" h="584">
                    <a:moveTo>
                      <a:pt x="0" y="533"/>
                    </a:moveTo>
                    <a:cubicBezTo>
                      <a:pt x="25" y="460"/>
                      <a:pt x="121" y="170"/>
                      <a:pt x="161" y="85"/>
                    </a:cubicBezTo>
                    <a:cubicBezTo>
                      <a:pt x="201" y="0"/>
                      <a:pt x="217" y="17"/>
                      <a:pt x="240" y="20"/>
                    </a:cubicBezTo>
                    <a:cubicBezTo>
                      <a:pt x="263" y="23"/>
                      <a:pt x="263" y="10"/>
                      <a:pt x="300" y="104"/>
                    </a:cubicBezTo>
                    <a:cubicBezTo>
                      <a:pt x="337" y="198"/>
                      <a:pt x="428" y="484"/>
                      <a:pt x="462" y="5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72" name="Freeform 41"/>
              <p:cNvSpPr>
                <a:spLocks/>
              </p:cNvSpPr>
              <p:nvPr/>
            </p:nvSpPr>
            <p:spPr bwMode="auto">
              <a:xfrm rot="10800000">
                <a:off x="2699" y="1586"/>
                <a:ext cx="120" cy="211"/>
              </a:xfrm>
              <a:custGeom>
                <a:avLst/>
                <a:gdLst>
                  <a:gd name="T0" fmla="*/ 10 w 120"/>
                  <a:gd name="T1" fmla="*/ 18 h 211"/>
                  <a:gd name="T2" fmla="*/ 16 w 120"/>
                  <a:gd name="T3" fmla="*/ 186 h 211"/>
                  <a:gd name="T4" fmla="*/ 106 w 120"/>
                  <a:gd name="T5" fmla="*/ 168 h 211"/>
                  <a:gd name="T6" fmla="*/ 100 w 120"/>
                  <a:gd name="T7" fmla="*/ 0 h 2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0" h="211">
                    <a:moveTo>
                      <a:pt x="10" y="18"/>
                    </a:moveTo>
                    <a:cubicBezTo>
                      <a:pt x="11" y="46"/>
                      <a:pt x="0" y="161"/>
                      <a:pt x="16" y="186"/>
                    </a:cubicBezTo>
                    <a:cubicBezTo>
                      <a:pt x="32" y="211"/>
                      <a:pt x="92" y="199"/>
                      <a:pt x="106" y="168"/>
                    </a:cubicBezTo>
                    <a:cubicBezTo>
                      <a:pt x="120" y="137"/>
                      <a:pt x="101" y="35"/>
                      <a:pt x="10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546" name="Freeform 42"/>
            <p:cNvSpPr>
              <a:spLocks/>
            </p:cNvSpPr>
            <p:nvPr/>
          </p:nvSpPr>
          <p:spPr bwMode="auto">
            <a:xfrm>
              <a:off x="4187" y="1253"/>
              <a:ext cx="874" cy="114"/>
            </a:xfrm>
            <a:custGeom>
              <a:avLst/>
              <a:gdLst>
                <a:gd name="T0" fmla="*/ 0 w 3901"/>
                <a:gd name="T1" fmla="*/ 103 h 477"/>
                <a:gd name="T2" fmla="*/ 92 w 3901"/>
                <a:gd name="T3" fmla="*/ 60 h 477"/>
                <a:gd name="T4" fmla="*/ 356 w 3901"/>
                <a:gd name="T5" fmla="*/ 5 h 477"/>
                <a:gd name="T6" fmla="*/ 579 w 3901"/>
                <a:gd name="T7" fmla="*/ 27 h 477"/>
                <a:gd name="T8" fmla="*/ 874 w 3901"/>
                <a:gd name="T9" fmla="*/ 114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1" h="477">
                  <a:moveTo>
                    <a:pt x="0" y="431"/>
                  </a:moveTo>
                  <a:cubicBezTo>
                    <a:pt x="72" y="374"/>
                    <a:pt x="144" y="318"/>
                    <a:pt x="409" y="250"/>
                  </a:cubicBezTo>
                  <a:cubicBezTo>
                    <a:pt x="674" y="182"/>
                    <a:pt x="1225" y="46"/>
                    <a:pt x="1588" y="23"/>
                  </a:cubicBezTo>
                  <a:cubicBezTo>
                    <a:pt x="1951" y="0"/>
                    <a:pt x="2201" y="38"/>
                    <a:pt x="2586" y="114"/>
                  </a:cubicBezTo>
                  <a:cubicBezTo>
                    <a:pt x="2971" y="190"/>
                    <a:pt x="3436" y="333"/>
                    <a:pt x="3901" y="47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auto">
            <a:xfrm>
              <a:off x="4396" y="1582"/>
              <a:ext cx="82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o P</a:t>
              </a:r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auto">
            <a:xfrm>
              <a:off x="4492" y="1885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p P</a:t>
              </a:r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auto">
            <a:xfrm>
              <a:off x="4532" y="1616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c P</a:t>
              </a:r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auto">
            <a:xfrm>
              <a:off x="4299" y="2214"/>
              <a:ext cx="81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 s g P</a:t>
              </a:r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auto">
            <a:xfrm>
              <a:off x="4078" y="1896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ig P</a:t>
              </a:r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auto">
            <a:xfrm>
              <a:off x="4305" y="1421"/>
              <a:ext cx="82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i P</a:t>
              </a:r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auto">
            <a:xfrm flipH="1">
              <a:off x="4908" y="1434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i P</a:t>
              </a:r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auto">
            <a:xfrm flipH="1">
              <a:off x="4816" y="1617"/>
              <a:ext cx="82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o P</a:t>
              </a:r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auto">
            <a:xfrm flipH="1">
              <a:off x="4694" y="1888"/>
              <a:ext cx="82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p P</a:t>
              </a:r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auto">
            <a:xfrm flipH="1">
              <a:off x="4649" y="1616"/>
              <a:ext cx="81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c P</a:t>
              </a:r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auto">
            <a:xfrm flipH="1">
              <a:off x="4898" y="2223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gs P</a:t>
              </a:r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auto">
            <a:xfrm flipH="1">
              <a:off x="5132" y="1909"/>
              <a:ext cx="81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g s P</a:t>
              </a:r>
            </a:p>
          </p:txBody>
        </p:sp>
        <p:pic>
          <p:nvPicPr>
            <p:cNvPr id="21559" name="~PP965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1" name="~PP978.WAV"/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5" y="2179"/>
              <a:ext cx="35" cy="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1508" name="Freeform 58"/>
          <p:cNvSpPr>
            <a:spLocks/>
          </p:cNvSpPr>
          <p:nvPr/>
        </p:nvSpPr>
        <p:spPr bwMode="auto">
          <a:xfrm>
            <a:off x="2555875" y="2360613"/>
            <a:ext cx="1588" cy="2159000"/>
          </a:xfrm>
          <a:custGeom>
            <a:avLst/>
            <a:gdLst>
              <a:gd name="T0" fmla="*/ 0 w 1"/>
              <a:gd name="T1" fmla="*/ 0 h 1361"/>
              <a:gd name="T2" fmla="*/ 0 w 1"/>
              <a:gd name="T3" fmla="*/ 2160587 h 13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361">
                <a:moveTo>
                  <a:pt x="0" y="0"/>
                </a:moveTo>
                <a:lnTo>
                  <a:pt x="0" y="136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09" name="Line 61"/>
          <p:cNvSpPr>
            <a:spLocks noChangeShapeType="1"/>
          </p:cNvSpPr>
          <p:nvPr/>
        </p:nvSpPr>
        <p:spPr bwMode="auto">
          <a:xfrm>
            <a:off x="3335338" y="4519613"/>
            <a:ext cx="1416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10" name="Freeform 62"/>
          <p:cNvSpPr>
            <a:spLocks/>
          </p:cNvSpPr>
          <p:nvPr/>
        </p:nvSpPr>
        <p:spPr bwMode="auto">
          <a:xfrm>
            <a:off x="3265488" y="4497388"/>
            <a:ext cx="1416050" cy="504825"/>
          </a:xfrm>
          <a:custGeom>
            <a:avLst/>
            <a:gdLst>
              <a:gd name="T0" fmla="*/ 0 w 907"/>
              <a:gd name="T1" fmla="*/ 0 h 318"/>
              <a:gd name="T2" fmla="*/ 140554 w 907"/>
              <a:gd name="T3" fmla="*/ 504825 h 318"/>
              <a:gd name="T4" fmla="*/ 1346191 w 907"/>
              <a:gd name="T5" fmla="*/ 504825 h 318"/>
              <a:gd name="T6" fmla="*/ 1416468 w 907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07" h="318">
                <a:moveTo>
                  <a:pt x="0" y="0"/>
                </a:moveTo>
                <a:lnTo>
                  <a:pt x="90" y="318"/>
                </a:lnTo>
                <a:lnTo>
                  <a:pt x="862" y="318"/>
                </a:lnTo>
                <a:lnTo>
                  <a:pt x="907" y="0"/>
                </a:lnTo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11" name="Freeform 63"/>
          <p:cNvSpPr>
            <a:spLocks/>
          </p:cNvSpPr>
          <p:nvPr/>
        </p:nvSpPr>
        <p:spPr bwMode="auto">
          <a:xfrm>
            <a:off x="2555875" y="2360613"/>
            <a:ext cx="1588" cy="2159000"/>
          </a:xfrm>
          <a:custGeom>
            <a:avLst/>
            <a:gdLst>
              <a:gd name="T0" fmla="*/ 0 w 1"/>
              <a:gd name="T1" fmla="*/ 0 h 1361"/>
              <a:gd name="T2" fmla="*/ 0 w 1"/>
              <a:gd name="T3" fmla="*/ 2160587 h 13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361">
                <a:moveTo>
                  <a:pt x="0" y="0"/>
                </a:moveTo>
                <a:lnTo>
                  <a:pt x="0" y="136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12" name="Freeform 64"/>
          <p:cNvSpPr>
            <a:spLocks/>
          </p:cNvSpPr>
          <p:nvPr/>
        </p:nvSpPr>
        <p:spPr bwMode="auto">
          <a:xfrm flipV="1">
            <a:off x="4540250" y="4497388"/>
            <a:ext cx="1841500" cy="504825"/>
          </a:xfrm>
          <a:custGeom>
            <a:avLst/>
            <a:gdLst>
              <a:gd name="T0" fmla="*/ 0 w 1179"/>
              <a:gd name="T1" fmla="*/ 504825 h 363"/>
              <a:gd name="T2" fmla="*/ 70277 w 1179"/>
              <a:gd name="T3" fmla="*/ 0 h 363"/>
              <a:gd name="T4" fmla="*/ 1132238 w 1179"/>
              <a:gd name="T5" fmla="*/ 442243 h 363"/>
              <a:gd name="T6" fmla="*/ 1841254 w 1179"/>
              <a:gd name="T7" fmla="*/ 442243 h 363"/>
              <a:gd name="T8" fmla="*/ 1841254 w 1179"/>
              <a:gd name="T9" fmla="*/ 504825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9" h="363">
                <a:moveTo>
                  <a:pt x="0" y="363"/>
                </a:moveTo>
                <a:lnTo>
                  <a:pt x="45" y="0"/>
                </a:lnTo>
                <a:lnTo>
                  <a:pt x="725" y="318"/>
                </a:lnTo>
                <a:lnTo>
                  <a:pt x="1179" y="318"/>
                </a:lnTo>
                <a:lnTo>
                  <a:pt x="1179" y="363"/>
                </a:lnTo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13" name="Text Box 66"/>
          <p:cNvSpPr txBox="1">
            <a:spLocks noChangeArrowheads="1"/>
          </p:cNvSpPr>
          <p:nvPr/>
        </p:nvSpPr>
        <p:spPr bwMode="auto">
          <a:xfrm>
            <a:off x="2555875" y="3309938"/>
            <a:ext cx="779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21514" name="Text Box 67"/>
          <p:cNvSpPr txBox="1">
            <a:spLocks noChangeArrowheads="1"/>
          </p:cNvSpPr>
          <p:nvPr/>
        </p:nvSpPr>
        <p:spPr bwMode="auto">
          <a:xfrm>
            <a:off x="3476625" y="3094038"/>
            <a:ext cx="1274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>
                <a:solidFill>
                  <a:srgbClr val="FF0000"/>
                </a:solidFill>
              </a:rPr>
              <a:t>Systole = blowing</a:t>
            </a:r>
          </a:p>
        </p:txBody>
      </p:sp>
      <p:sp>
        <p:nvSpPr>
          <p:cNvPr id="21515" name="Text Box 68"/>
          <p:cNvSpPr txBox="1">
            <a:spLocks noChangeArrowheads="1"/>
          </p:cNvSpPr>
          <p:nvPr/>
        </p:nvSpPr>
        <p:spPr bwMode="auto">
          <a:xfrm>
            <a:off x="4894263" y="3382963"/>
            <a:ext cx="127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Relax Diastole</a:t>
            </a:r>
          </a:p>
        </p:txBody>
      </p:sp>
      <p:grpSp>
        <p:nvGrpSpPr>
          <p:cNvPr id="21516" name="Group 69"/>
          <p:cNvGrpSpPr>
            <a:grpSpLocks/>
          </p:cNvGrpSpPr>
          <p:nvPr/>
        </p:nvGrpSpPr>
        <p:grpSpPr bwMode="auto">
          <a:xfrm>
            <a:off x="3406775" y="2697163"/>
            <a:ext cx="1346200" cy="1800225"/>
            <a:chOff x="2472" y="1933"/>
            <a:chExt cx="862" cy="1134"/>
          </a:xfrm>
        </p:grpSpPr>
        <p:sp>
          <p:nvSpPr>
            <p:cNvPr id="21543" name="Line 70"/>
            <p:cNvSpPr>
              <a:spLocks noChangeShapeType="1"/>
            </p:cNvSpPr>
            <p:nvPr/>
          </p:nvSpPr>
          <p:spPr bwMode="auto">
            <a:xfrm>
              <a:off x="2472" y="193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544" name="Line 71"/>
            <p:cNvSpPr>
              <a:spLocks noChangeShapeType="1"/>
            </p:cNvSpPr>
            <p:nvPr/>
          </p:nvSpPr>
          <p:spPr bwMode="auto">
            <a:xfrm>
              <a:off x="3334" y="193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17" name="Rectangle 72"/>
          <p:cNvSpPr>
            <a:spLocks noChangeArrowheads="1"/>
          </p:cNvSpPr>
          <p:nvPr/>
        </p:nvSpPr>
        <p:spPr bwMode="auto">
          <a:xfrm>
            <a:off x="2555875" y="4497388"/>
            <a:ext cx="779463" cy="215900"/>
          </a:xfrm>
          <a:prstGeom prst="rect">
            <a:avLst/>
          </a:prstGeom>
          <a:solidFill>
            <a:srgbClr val="B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1518" name="Group 74"/>
          <p:cNvGrpSpPr>
            <a:grpSpLocks/>
          </p:cNvGrpSpPr>
          <p:nvPr/>
        </p:nvGrpSpPr>
        <p:grpSpPr bwMode="auto">
          <a:xfrm>
            <a:off x="2555875" y="538163"/>
            <a:ext cx="4038600" cy="1800225"/>
            <a:chOff x="1927" y="1933"/>
            <a:chExt cx="2586" cy="1134"/>
          </a:xfrm>
        </p:grpSpPr>
        <p:sp>
          <p:nvSpPr>
            <p:cNvPr id="21534" name="Freeform 75"/>
            <p:cNvSpPr>
              <a:spLocks/>
            </p:cNvSpPr>
            <p:nvPr/>
          </p:nvSpPr>
          <p:spPr bwMode="auto">
            <a:xfrm>
              <a:off x="3334" y="2704"/>
              <a:ext cx="1179" cy="363"/>
            </a:xfrm>
            <a:custGeom>
              <a:avLst/>
              <a:gdLst>
                <a:gd name="T0" fmla="*/ 0 w 1179"/>
                <a:gd name="T1" fmla="*/ 363 h 363"/>
                <a:gd name="T2" fmla="*/ 45 w 1179"/>
                <a:gd name="T3" fmla="*/ 0 h 363"/>
                <a:gd name="T4" fmla="*/ 725 w 1179"/>
                <a:gd name="T5" fmla="*/ 318 h 363"/>
                <a:gd name="T6" fmla="*/ 1179 w 1179"/>
                <a:gd name="T7" fmla="*/ 318 h 363"/>
                <a:gd name="T8" fmla="*/ 1179 w 1179"/>
                <a:gd name="T9" fmla="*/ 363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9" h="363">
                  <a:moveTo>
                    <a:pt x="0" y="363"/>
                  </a:moveTo>
                  <a:lnTo>
                    <a:pt x="45" y="0"/>
                  </a:lnTo>
                  <a:lnTo>
                    <a:pt x="725" y="318"/>
                  </a:lnTo>
                  <a:lnTo>
                    <a:pt x="1179" y="318"/>
                  </a:lnTo>
                  <a:lnTo>
                    <a:pt x="1179" y="363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535" name="Rectangle 76"/>
            <p:cNvSpPr>
              <a:spLocks noChangeArrowheads="1"/>
            </p:cNvSpPr>
            <p:nvPr/>
          </p:nvSpPr>
          <p:spPr bwMode="auto">
            <a:xfrm>
              <a:off x="1973" y="2931"/>
              <a:ext cx="499" cy="13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36" name="Line 77"/>
            <p:cNvSpPr>
              <a:spLocks noChangeShapeType="1"/>
            </p:cNvSpPr>
            <p:nvPr/>
          </p:nvSpPr>
          <p:spPr bwMode="auto">
            <a:xfrm>
              <a:off x="2472" y="3067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537" name="Text Box 79"/>
            <p:cNvSpPr txBox="1">
              <a:spLocks noChangeArrowheads="1"/>
            </p:cNvSpPr>
            <p:nvPr/>
          </p:nvSpPr>
          <p:spPr bwMode="auto">
            <a:xfrm>
              <a:off x="1927" y="2115"/>
              <a:ext cx="49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/>
                <a:t>At rest</a:t>
              </a:r>
            </a:p>
          </p:txBody>
        </p:sp>
        <p:sp>
          <p:nvSpPr>
            <p:cNvPr id="21538" name="Text Box 80"/>
            <p:cNvSpPr txBox="1">
              <a:spLocks noChangeArrowheads="1"/>
            </p:cNvSpPr>
            <p:nvPr/>
          </p:nvSpPr>
          <p:spPr bwMode="auto">
            <a:xfrm>
              <a:off x="2517" y="1978"/>
              <a:ext cx="81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>
                  <a:solidFill>
                    <a:srgbClr val="FF0000"/>
                  </a:solidFill>
                </a:rPr>
                <a:t>Systole = blowing</a:t>
              </a:r>
            </a:p>
          </p:txBody>
        </p:sp>
        <p:sp>
          <p:nvSpPr>
            <p:cNvPr id="21539" name="Text Box 81"/>
            <p:cNvSpPr txBox="1">
              <a:spLocks noChangeArrowheads="1"/>
            </p:cNvSpPr>
            <p:nvPr/>
          </p:nvSpPr>
          <p:spPr bwMode="auto">
            <a:xfrm>
              <a:off x="3424" y="2160"/>
              <a:ext cx="81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/>
                <a:t>Relax Diastole</a:t>
              </a:r>
            </a:p>
          </p:txBody>
        </p:sp>
        <p:grpSp>
          <p:nvGrpSpPr>
            <p:cNvPr id="21540" name="Group 82"/>
            <p:cNvGrpSpPr>
              <a:grpSpLocks/>
            </p:cNvGrpSpPr>
            <p:nvPr/>
          </p:nvGrpSpPr>
          <p:grpSpPr bwMode="auto">
            <a:xfrm>
              <a:off x="2472" y="1933"/>
              <a:ext cx="862" cy="1134"/>
              <a:chOff x="2472" y="1933"/>
              <a:chExt cx="862" cy="1134"/>
            </a:xfrm>
          </p:grpSpPr>
          <p:sp>
            <p:nvSpPr>
              <p:cNvPr id="21541" name="Line 83"/>
              <p:cNvSpPr>
                <a:spLocks noChangeShapeType="1"/>
              </p:cNvSpPr>
              <p:nvPr/>
            </p:nvSpPr>
            <p:spPr bwMode="auto">
              <a:xfrm>
                <a:off x="2472" y="1933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2" name="Line 84"/>
              <p:cNvSpPr>
                <a:spLocks noChangeShapeType="1"/>
              </p:cNvSpPr>
              <p:nvPr/>
            </p:nvSpPr>
            <p:spPr bwMode="auto">
              <a:xfrm>
                <a:off x="3334" y="1933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1519" name="Text Box 85"/>
          <p:cNvSpPr txBox="1">
            <a:spLocks noChangeArrowheads="1"/>
          </p:cNvSpPr>
          <p:nvPr/>
        </p:nvSpPr>
        <p:spPr bwMode="auto">
          <a:xfrm>
            <a:off x="5938838" y="1824038"/>
            <a:ext cx="2413000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>
                <a:solidFill>
                  <a:schemeClr val="accent2"/>
                </a:solidFill>
              </a:rPr>
              <a:t>NormalNo Pelvic Escape Point EP</a:t>
            </a:r>
          </a:p>
        </p:txBody>
      </p:sp>
      <p:sp>
        <p:nvSpPr>
          <p:cNvPr id="21520" name="Text Box 86"/>
          <p:cNvSpPr txBox="1">
            <a:spLocks noChangeArrowheads="1"/>
          </p:cNvSpPr>
          <p:nvPr/>
        </p:nvSpPr>
        <p:spPr bwMode="auto">
          <a:xfrm>
            <a:off x="568325" y="5254625"/>
            <a:ext cx="1700213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>
                <a:solidFill>
                  <a:schemeClr val="accent2"/>
                </a:solidFill>
              </a:rPr>
              <a:t>Descendingtributaries </a:t>
            </a:r>
          </a:p>
        </p:txBody>
      </p:sp>
      <p:sp>
        <p:nvSpPr>
          <p:cNvPr id="21521" name="Text Box 85"/>
          <p:cNvSpPr txBox="1">
            <a:spLocks noChangeArrowheads="1"/>
          </p:cNvSpPr>
          <p:nvPr/>
        </p:nvSpPr>
        <p:spPr bwMode="auto">
          <a:xfrm>
            <a:off x="6065838" y="3884613"/>
            <a:ext cx="21590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>
                <a:solidFill>
                  <a:schemeClr val="accent2"/>
                </a:solidFill>
              </a:rPr>
              <a:t>Closed Shunt Pelvic Escape Point EP </a:t>
            </a:r>
          </a:p>
        </p:txBody>
      </p:sp>
      <p:grpSp>
        <p:nvGrpSpPr>
          <p:cNvPr id="21522" name="Groupe 83"/>
          <p:cNvGrpSpPr>
            <a:grpSpLocks/>
          </p:cNvGrpSpPr>
          <p:nvPr/>
        </p:nvGrpSpPr>
        <p:grpSpPr bwMode="auto">
          <a:xfrm>
            <a:off x="177800" y="3068638"/>
            <a:ext cx="2090738" cy="2016125"/>
            <a:chOff x="339158" y="2337594"/>
            <a:chExt cx="2089565" cy="2016125"/>
          </a:xfrm>
        </p:grpSpPr>
        <p:sp>
          <p:nvSpPr>
            <p:cNvPr id="21528" name="Oval 18"/>
            <p:cNvSpPr>
              <a:spLocks noChangeArrowheads="1"/>
            </p:cNvSpPr>
            <p:nvPr/>
          </p:nvSpPr>
          <p:spPr bwMode="auto">
            <a:xfrm>
              <a:off x="515631" y="2337594"/>
              <a:ext cx="1841254" cy="1873250"/>
            </a:xfrm>
            <a:prstGeom prst="ellipse">
              <a:avLst/>
            </a:prstGeom>
            <a:solidFill>
              <a:schemeClr val="bg1"/>
            </a:solidFill>
            <a:ln w="76200" cmpd="tri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9" name="Rectangle 19"/>
            <p:cNvSpPr>
              <a:spLocks noChangeArrowheads="1"/>
            </p:cNvSpPr>
            <p:nvPr/>
          </p:nvSpPr>
          <p:spPr bwMode="auto">
            <a:xfrm>
              <a:off x="1294923" y="2337594"/>
              <a:ext cx="354508" cy="2016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30" name="Freeform 20"/>
            <p:cNvSpPr>
              <a:spLocks/>
            </p:cNvSpPr>
            <p:nvPr/>
          </p:nvSpPr>
          <p:spPr bwMode="auto">
            <a:xfrm>
              <a:off x="859207" y="3528219"/>
              <a:ext cx="435716" cy="681037"/>
            </a:xfrm>
            <a:custGeom>
              <a:avLst/>
              <a:gdLst>
                <a:gd name="T0" fmla="*/ 435716 w 279"/>
                <a:gd name="T1" fmla="*/ 36512 h 429"/>
                <a:gd name="T2" fmla="*/ 82770 w 279"/>
                <a:gd name="T3" fmla="*/ 107950 h 429"/>
                <a:gd name="T4" fmla="*/ 0 w 279"/>
                <a:gd name="T5" fmla="*/ 681037 h 4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429">
                  <a:moveTo>
                    <a:pt x="279" y="23"/>
                  </a:moveTo>
                  <a:cubicBezTo>
                    <a:pt x="188" y="11"/>
                    <a:pt x="99" y="0"/>
                    <a:pt x="53" y="68"/>
                  </a:cubicBezTo>
                  <a:cubicBezTo>
                    <a:pt x="7" y="136"/>
                    <a:pt x="11" y="354"/>
                    <a:pt x="0" y="429"/>
                  </a:cubicBezTo>
                </a:path>
              </a:pathLst>
            </a:custGeom>
            <a:noFill/>
            <a:ln w="1524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531" name="Line 21"/>
            <p:cNvSpPr>
              <a:spLocks noChangeShapeType="1"/>
            </p:cNvSpPr>
            <p:nvPr/>
          </p:nvSpPr>
          <p:spPr bwMode="auto">
            <a:xfrm>
              <a:off x="1012254" y="2912269"/>
              <a:ext cx="0" cy="649287"/>
            </a:xfrm>
            <a:prstGeom prst="line">
              <a:avLst/>
            </a:prstGeom>
            <a:noFill/>
            <a:ln w="1143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532" name="Oval 22"/>
            <p:cNvSpPr>
              <a:spLocks noChangeArrowheads="1"/>
            </p:cNvSpPr>
            <p:nvPr/>
          </p:nvSpPr>
          <p:spPr bwMode="auto">
            <a:xfrm>
              <a:off x="339158" y="2337594"/>
              <a:ext cx="2089565" cy="201612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33" name="Line 26"/>
            <p:cNvSpPr>
              <a:spLocks noChangeShapeType="1"/>
            </p:cNvSpPr>
            <p:nvPr/>
          </p:nvSpPr>
          <p:spPr bwMode="auto">
            <a:xfrm flipH="1">
              <a:off x="999586" y="2840830"/>
              <a:ext cx="12668" cy="72072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23" name="Rectangle 76"/>
          <p:cNvSpPr>
            <a:spLocks noChangeArrowheads="1"/>
          </p:cNvSpPr>
          <p:nvPr/>
        </p:nvSpPr>
        <p:spPr bwMode="auto">
          <a:xfrm>
            <a:off x="792163" y="3571875"/>
            <a:ext cx="696912" cy="73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 flipH="1">
            <a:off x="1258888" y="3068638"/>
            <a:ext cx="15875" cy="57626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25" name="Line 26"/>
          <p:cNvSpPr>
            <a:spLocks noChangeShapeType="1"/>
          </p:cNvSpPr>
          <p:nvPr/>
        </p:nvSpPr>
        <p:spPr bwMode="auto">
          <a:xfrm rot="5400000" flipH="1">
            <a:off x="1035844" y="3291681"/>
            <a:ext cx="15875" cy="57626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26" name="Text Box 85"/>
          <p:cNvSpPr txBox="1">
            <a:spLocks noChangeArrowheads="1"/>
          </p:cNvSpPr>
          <p:nvPr/>
        </p:nvSpPr>
        <p:spPr bwMode="auto">
          <a:xfrm>
            <a:off x="6065838" y="538163"/>
            <a:ext cx="2411412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>
                <a:solidFill>
                  <a:schemeClr val="accent2"/>
                </a:solidFill>
              </a:rPr>
              <a:t>VALSALVA MANEUVEUR</a:t>
            </a:r>
          </a:p>
        </p:txBody>
      </p:sp>
      <p:sp>
        <p:nvSpPr>
          <p:cNvPr id="21527" name="Text Box 86"/>
          <p:cNvSpPr txBox="1">
            <a:spLocks noChangeArrowheads="1"/>
          </p:cNvSpPr>
          <p:nvPr/>
        </p:nvSpPr>
        <p:spPr bwMode="auto">
          <a:xfrm>
            <a:off x="5483225" y="5638800"/>
            <a:ext cx="312102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>
                <a:solidFill>
                  <a:schemeClr val="accent2"/>
                </a:solidFill>
              </a:rPr>
              <a:t>Pelvic Escape Points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79388" y="836613"/>
            <a:ext cx="8785225" cy="5837237"/>
            <a:chOff x="113" y="527"/>
            <a:chExt cx="5534" cy="3677"/>
          </a:xfrm>
        </p:grpSpPr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975" y="527"/>
              <a:ext cx="467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altLang="fr-FR" sz="4400" b="1">
                  <a:solidFill>
                    <a:schemeClr val="accent2"/>
                  </a:solidFill>
                </a:rPr>
                <a:t>Hemodynamic Manoeuvres</a:t>
              </a:r>
              <a:endParaRPr lang="en-US" altLang="fr-FR" sz="3600" b="1">
                <a:solidFill>
                  <a:schemeClr val="accent2"/>
                </a:solidFill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auto">
            <a:xfrm>
              <a:off x="249" y="1026"/>
              <a:ext cx="408" cy="1979"/>
            </a:xfrm>
            <a:custGeom>
              <a:avLst/>
              <a:gdLst>
                <a:gd name="T0" fmla="*/ 33 w 573"/>
                <a:gd name="T1" fmla="*/ 992 h 3113"/>
                <a:gd name="T2" fmla="*/ 23 w 573"/>
                <a:gd name="T3" fmla="*/ 806 h 3113"/>
                <a:gd name="T4" fmla="*/ 108 w 573"/>
                <a:gd name="T5" fmla="*/ 542 h 3113"/>
                <a:gd name="T6" fmla="*/ 147 w 573"/>
                <a:gd name="T7" fmla="*/ 462 h 3113"/>
                <a:gd name="T8" fmla="*/ 142 w 573"/>
                <a:gd name="T9" fmla="*/ 317 h 3113"/>
                <a:gd name="T10" fmla="*/ 73 w 573"/>
                <a:gd name="T11" fmla="*/ 321 h 3113"/>
                <a:gd name="T12" fmla="*/ 98 w 573"/>
                <a:gd name="T13" fmla="*/ 246 h 3113"/>
                <a:gd name="T14" fmla="*/ 33 w 573"/>
                <a:gd name="T15" fmla="*/ 207 h 3113"/>
                <a:gd name="T16" fmla="*/ 73 w 573"/>
                <a:gd name="T17" fmla="*/ 153 h 3113"/>
                <a:gd name="T18" fmla="*/ 88 w 573"/>
                <a:gd name="T19" fmla="*/ 52 h 3113"/>
                <a:gd name="T20" fmla="*/ 211 w 573"/>
                <a:gd name="T21" fmla="*/ 3 h 3113"/>
                <a:gd name="T22" fmla="*/ 335 w 573"/>
                <a:gd name="T23" fmla="*/ 70 h 3113"/>
                <a:gd name="T24" fmla="*/ 370 w 573"/>
                <a:gd name="T25" fmla="*/ 184 h 3113"/>
                <a:gd name="T26" fmla="*/ 310 w 573"/>
                <a:gd name="T27" fmla="*/ 303 h 3113"/>
                <a:gd name="T28" fmla="*/ 305 w 573"/>
                <a:gd name="T29" fmla="*/ 396 h 3113"/>
                <a:gd name="T30" fmla="*/ 389 w 573"/>
                <a:gd name="T31" fmla="*/ 546 h 3113"/>
                <a:gd name="T32" fmla="*/ 379 w 573"/>
                <a:gd name="T33" fmla="*/ 842 h 3113"/>
                <a:gd name="T34" fmla="*/ 394 w 573"/>
                <a:gd name="T35" fmla="*/ 1010 h 3113"/>
                <a:gd name="T36" fmla="*/ 292 w 573"/>
                <a:gd name="T37" fmla="*/ 1153 h 3113"/>
                <a:gd name="T38" fmla="*/ 256 w 573"/>
                <a:gd name="T39" fmla="*/ 1502 h 3113"/>
                <a:gd name="T40" fmla="*/ 292 w 573"/>
                <a:gd name="T41" fmla="*/ 1662 h 3113"/>
                <a:gd name="T42" fmla="*/ 263 w 573"/>
                <a:gd name="T43" fmla="*/ 1872 h 3113"/>
                <a:gd name="T44" fmla="*/ 276 w 573"/>
                <a:gd name="T45" fmla="*/ 1924 h 3113"/>
                <a:gd name="T46" fmla="*/ 266 w 573"/>
                <a:gd name="T47" fmla="*/ 1969 h 3113"/>
                <a:gd name="T48" fmla="*/ 219 w 573"/>
                <a:gd name="T49" fmla="*/ 1970 h 3113"/>
                <a:gd name="T50" fmla="*/ 180 w 573"/>
                <a:gd name="T51" fmla="*/ 1957 h 3113"/>
                <a:gd name="T52" fmla="*/ 125 w 573"/>
                <a:gd name="T53" fmla="*/ 1975 h 3113"/>
                <a:gd name="T54" fmla="*/ 75 w 573"/>
                <a:gd name="T55" fmla="*/ 1975 h 3113"/>
                <a:gd name="T56" fmla="*/ 14 w 573"/>
                <a:gd name="T57" fmla="*/ 1977 h 3113"/>
                <a:gd name="T58" fmla="*/ 1 w 573"/>
                <a:gd name="T59" fmla="*/ 1964 h 3113"/>
                <a:gd name="T60" fmla="*/ 11 w 573"/>
                <a:gd name="T61" fmla="*/ 1948 h 3113"/>
                <a:gd name="T62" fmla="*/ 66 w 573"/>
                <a:gd name="T63" fmla="*/ 1929 h 3113"/>
                <a:gd name="T64" fmla="*/ 145 w 573"/>
                <a:gd name="T65" fmla="*/ 1874 h 3113"/>
                <a:gd name="T66" fmla="*/ 121 w 573"/>
                <a:gd name="T67" fmla="*/ 1584 h 3113"/>
                <a:gd name="T68" fmla="*/ 73 w 573"/>
                <a:gd name="T69" fmla="*/ 1472 h 3113"/>
                <a:gd name="T70" fmla="*/ 57 w 573"/>
                <a:gd name="T71" fmla="*/ 1393 h 3113"/>
                <a:gd name="T72" fmla="*/ 36 w 573"/>
                <a:gd name="T73" fmla="*/ 1153 h 3113"/>
                <a:gd name="T74" fmla="*/ 36 w 573"/>
                <a:gd name="T75" fmla="*/ 1086 h 3113"/>
                <a:gd name="T76" fmla="*/ 33 w 573"/>
                <a:gd name="T77" fmla="*/ 992 h 3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3" h="3113">
                  <a:moveTo>
                    <a:pt x="47" y="1560"/>
                  </a:moveTo>
                  <a:cubicBezTo>
                    <a:pt x="44" y="1487"/>
                    <a:pt x="16" y="1386"/>
                    <a:pt x="33" y="1268"/>
                  </a:cubicBezTo>
                  <a:cubicBezTo>
                    <a:pt x="50" y="1150"/>
                    <a:pt x="122" y="942"/>
                    <a:pt x="151" y="852"/>
                  </a:cubicBezTo>
                  <a:cubicBezTo>
                    <a:pt x="180" y="762"/>
                    <a:pt x="198" y="786"/>
                    <a:pt x="206" y="727"/>
                  </a:cubicBezTo>
                  <a:cubicBezTo>
                    <a:pt x="214" y="668"/>
                    <a:pt x="216" y="535"/>
                    <a:pt x="199" y="498"/>
                  </a:cubicBezTo>
                  <a:cubicBezTo>
                    <a:pt x="182" y="461"/>
                    <a:pt x="112" y="523"/>
                    <a:pt x="102" y="505"/>
                  </a:cubicBezTo>
                  <a:cubicBezTo>
                    <a:pt x="92" y="487"/>
                    <a:pt x="146" y="417"/>
                    <a:pt x="137" y="387"/>
                  </a:cubicBezTo>
                  <a:cubicBezTo>
                    <a:pt x="128" y="357"/>
                    <a:pt x="53" y="349"/>
                    <a:pt x="47" y="325"/>
                  </a:cubicBezTo>
                  <a:cubicBezTo>
                    <a:pt x="41" y="301"/>
                    <a:pt x="89" y="282"/>
                    <a:pt x="102" y="241"/>
                  </a:cubicBezTo>
                  <a:cubicBezTo>
                    <a:pt x="115" y="200"/>
                    <a:pt x="91" y="121"/>
                    <a:pt x="123" y="82"/>
                  </a:cubicBezTo>
                  <a:cubicBezTo>
                    <a:pt x="155" y="43"/>
                    <a:pt x="238" y="0"/>
                    <a:pt x="296" y="5"/>
                  </a:cubicBezTo>
                  <a:cubicBezTo>
                    <a:pt x="354" y="10"/>
                    <a:pt x="433" y="63"/>
                    <a:pt x="470" y="110"/>
                  </a:cubicBezTo>
                  <a:cubicBezTo>
                    <a:pt x="507" y="157"/>
                    <a:pt x="525" y="229"/>
                    <a:pt x="519" y="290"/>
                  </a:cubicBezTo>
                  <a:cubicBezTo>
                    <a:pt x="513" y="351"/>
                    <a:pt x="450" y="422"/>
                    <a:pt x="435" y="477"/>
                  </a:cubicBezTo>
                  <a:cubicBezTo>
                    <a:pt x="420" y="532"/>
                    <a:pt x="410" y="559"/>
                    <a:pt x="428" y="623"/>
                  </a:cubicBezTo>
                  <a:cubicBezTo>
                    <a:pt x="446" y="687"/>
                    <a:pt x="529" y="742"/>
                    <a:pt x="546" y="859"/>
                  </a:cubicBezTo>
                  <a:cubicBezTo>
                    <a:pt x="563" y="976"/>
                    <a:pt x="531" y="1203"/>
                    <a:pt x="532" y="1324"/>
                  </a:cubicBezTo>
                  <a:cubicBezTo>
                    <a:pt x="533" y="1445"/>
                    <a:pt x="573" y="1507"/>
                    <a:pt x="553" y="1588"/>
                  </a:cubicBezTo>
                  <a:cubicBezTo>
                    <a:pt x="533" y="1669"/>
                    <a:pt x="442" y="1685"/>
                    <a:pt x="410" y="1814"/>
                  </a:cubicBezTo>
                  <a:cubicBezTo>
                    <a:pt x="378" y="1943"/>
                    <a:pt x="359" y="2228"/>
                    <a:pt x="359" y="2362"/>
                  </a:cubicBezTo>
                  <a:cubicBezTo>
                    <a:pt x="359" y="2495"/>
                    <a:pt x="408" y="2517"/>
                    <a:pt x="410" y="2614"/>
                  </a:cubicBezTo>
                  <a:cubicBezTo>
                    <a:pt x="412" y="2711"/>
                    <a:pt x="374" y="2875"/>
                    <a:pt x="370" y="2944"/>
                  </a:cubicBezTo>
                  <a:cubicBezTo>
                    <a:pt x="367" y="3013"/>
                    <a:pt x="387" y="3000"/>
                    <a:pt x="388" y="3026"/>
                  </a:cubicBezTo>
                  <a:cubicBezTo>
                    <a:pt x="388" y="3052"/>
                    <a:pt x="387" y="3086"/>
                    <a:pt x="374" y="3098"/>
                  </a:cubicBezTo>
                  <a:cubicBezTo>
                    <a:pt x="361" y="3110"/>
                    <a:pt x="328" y="3102"/>
                    <a:pt x="308" y="3099"/>
                  </a:cubicBezTo>
                  <a:cubicBezTo>
                    <a:pt x="288" y="3096"/>
                    <a:pt x="275" y="3077"/>
                    <a:pt x="253" y="3078"/>
                  </a:cubicBezTo>
                  <a:cubicBezTo>
                    <a:pt x="231" y="3080"/>
                    <a:pt x="200" y="3102"/>
                    <a:pt x="175" y="3107"/>
                  </a:cubicBezTo>
                  <a:cubicBezTo>
                    <a:pt x="151" y="3112"/>
                    <a:pt x="132" y="3107"/>
                    <a:pt x="106" y="3107"/>
                  </a:cubicBezTo>
                  <a:cubicBezTo>
                    <a:pt x="80" y="3108"/>
                    <a:pt x="37" y="3113"/>
                    <a:pt x="19" y="3110"/>
                  </a:cubicBezTo>
                  <a:cubicBezTo>
                    <a:pt x="2" y="3107"/>
                    <a:pt x="2" y="3096"/>
                    <a:pt x="1" y="3089"/>
                  </a:cubicBezTo>
                  <a:cubicBezTo>
                    <a:pt x="0" y="3081"/>
                    <a:pt x="0" y="3074"/>
                    <a:pt x="15" y="3065"/>
                  </a:cubicBezTo>
                  <a:cubicBezTo>
                    <a:pt x="30" y="3056"/>
                    <a:pt x="61" y="3053"/>
                    <a:pt x="93" y="3034"/>
                  </a:cubicBezTo>
                  <a:cubicBezTo>
                    <a:pt x="124" y="3014"/>
                    <a:pt x="191" y="3038"/>
                    <a:pt x="204" y="2948"/>
                  </a:cubicBezTo>
                  <a:cubicBezTo>
                    <a:pt x="217" y="2857"/>
                    <a:pt x="187" y="2596"/>
                    <a:pt x="170" y="2491"/>
                  </a:cubicBezTo>
                  <a:cubicBezTo>
                    <a:pt x="153" y="2385"/>
                    <a:pt x="118" y="2365"/>
                    <a:pt x="103" y="2315"/>
                  </a:cubicBezTo>
                  <a:cubicBezTo>
                    <a:pt x="88" y="2265"/>
                    <a:pt x="89" y="2274"/>
                    <a:pt x="80" y="2191"/>
                  </a:cubicBezTo>
                  <a:cubicBezTo>
                    <a:pt x="71" y="2108"/>
                    <a:pt x="54" y="1895"/>
                    <a:pt x="50" y="1814"/>
                  </a:cubicBezTo>
                  <a:cubicBezTo>
                    <a:pt x="45" y="1734"/>
                    <a:pt x="50" y="1726"/>
                    <a:pt x="50" y="1709"/>
                  </a:cubicBezTo>
                  <a:cubicBezTo>
                    <a:pt x="50" y="1709"/>
                    <a:pt x="40" y="1640"/>
                    <a:pt x="47" y="156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930" y="1253"/>
              <a:ext cx="20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fr-FR" sz="2800" b="1">
                  <a:solidFill>
                    <a:srgbClr val="CC0000"/>
                  </a:solidFill>
                </a:rPr>
                <a:t>Upright</a:t>
              </a:r>
              <a:r>
                <a:rPr lang="fr-FR" altLang="fr-FR" sz="2800" b="1">
                  <a:solidFill>
                    <a:srgbClr val="CC0000"/>
                  </a:solidFill>
                </a:rPr>
                <a:t> Position</a:t>
              </a:r>
              <a:endParaRPr lang="en-US" altLang="fr-FR" sz="2000" b="1">
                <a:solidFill>
                  <a:srgbClr val="996633"/>
                </a:solidFill>
              </a:endParaRPr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2381" y="2341"/>
              <a:ext cx="3221" cy="60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b="1">
                  <a:solidFill>
                    <a:srgbClr val="CC0000"/>
                  </a:solidFill>
                </a:rPr>
                <a:t>Squizing</a:t>
              </a:r>
              <a:r>
                <a:rPr lang="fr-FR" altLang="fr-FR" sz="2800" b="1">
                  <a:solidFill>
                    <a:srgbClr val="CC0000"/>
                  </a:solidFill>
                </a:rPr>
                <a:t>, </a:t>
              </a:r>
              <a:r>
                <a:rPr lang="fr-FR" altLang="fr-FR" b="1">
                  <a:solidFill>
                    <a:srgbClr val="CC0000"/>
                  </a:solidFill>
                </a:rPr>
                <a:t>Paranà , Wundsdorf: </a:t>
              </a:r>
              <a:r>
                <a:rPr lang="fr-FR" altLang="fr-FR" b="1">
                  <a:solidFill>
                    <a:schemeClr val="accent2"/>
                  </a:solidFill>
                </a:rPr>
                <a:t>Valvo-muscular Pump Stress Test</a:t>
              </a:r>
              <a:endParaRPr lang="en-US" altLang="fr-FR" b="1">
                <a:solidFill>
                  <a:schemeClr val="accent2"/>
                </a:solidFill>
              </a:endParaRP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2381" y="1706"/>
              <a:ext cx="3221" cy="5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sz="2800" b="1">
                  <a:solidFill>
                    <a:schemeClr val="hlink"/>
                  </a:solidFill>
                </a:rPr>
                <a:t>Valsalva: Thoraco-abdominal Pump Stress Test</a:t>
              </a:r>
              <a:endParaRPr lang="en-US" altLang="fr-FR" sz="2000" b="1">
                <a:solidFill>
                  <a:schemeClr val="hlink"/>
                </a:solidFill>
              </a:endParaRP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930" y="3067"/>
              <a:ext cx="19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sz="2800" b="1">
                  <a:solidFill>
                    <a:srgbClr val="BA0000"/>
                  </a:solidFill>
                </a:rPr>
                <a:t> Supine Position</a:t>
              </a:r>
              <a:endParaRPr lang="en-US" altLang="fr-FR" sz="2000" b="1">
                <a:solidFill>
                  <a:srgbClr val="BA0000"/>
                </a:solidFill>
              </a:endParaRP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2381" y="3339"/>
              <a:ext cx="3221" cy="8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sz="2800" b="1">
                  <a:solidFill>
                    <a:schemeClr val="hlink"/>
                  </a:solidFill>
                </a:rPr>
                <a:t>Venous Pressure: Hemodynamic obstacles assessment</a:t>
              </a:r>
              <a:endParaRPr lang="en-US" altLang="fr-FR" sz="2000" b="1">
                <a:solidFill>
                  <a:schemeClr val="hlink"/>
                </a:solidFill>
              </a:endParaRPr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auto">
            <a:xfrm rot="5247157">
              <a:off x="899" y="2780"/>
              <a:ext cx="408" cy="1979"/>
            </a:xfrm>
            <a:custGeom>
              <a:avLst/>
              <a:gdLst>
                <a:gd name="T0" fmla="*/ 33 w 573"/>
                <a:gd name="T1" fmla="*/ 992 h 3113"/>
                <a:gd name="T2" fmla="*/ 23 w 573"/>
                <a:gd name="T3" fmla="*/ 806 h 3113"/>
                <a:gd name="T4" fmla="*/ 108 w 573"/>
                <a:gd name="T5" fmla="*/ 542 h 3113"/>
                <a:gd name="T6" fmla="*/ 147 w 573"/>
                <a:gd name="T7" fmla="*/ 462 h 3113"/>
                <a:gd name="T8" fmla="*/ 142 w 573"/>
                <a:gd name="T9" fmla="*/ 317 h 3113"/>
                <a:gd name="T10" fmla="*/ 73 w 573"/>
                <a:gd name="T11" fmla="*/ 321 h 3113"/>
                <a:gd name="T12" fmla="*/ 98 w 573"/>
                <a:gd name="T13" fmla="*/ 246 h 3113"/>
                <a:gd name="T14" fmla="*/ 33 w 573"/>
                <a:gd name="T15" fmla="*/ 207 h 3113"/>
                <a:gd name="T16" fmla="*/ 73 w 573"/>
                <a:gd name="T17" fmla="*/ 153 h 3113"/>
                <a:gd name="T18" fmla="*/ 88 w 573"/>
                <a:gd name="T19" fmla="*/ 52 h 3113"/>
                <a:gd name="T20" fmla="*/ 211 w 573"/>
                <a:gd name="T21" fmla="*/ 3 h 3113"/>
                <a:gd name="T22" fmla="*/ 335 w 573"/>
                <a:gd name="T23" fmla="*/ 70 h 3113"/>
                <a:gd name="T24" fmla="*/ 370 w 573"/>
                <a:gd name="T25" fmla="*/ 184 h 3113"/>
                <a:gd name="T26" fmla="*/ 310 w 573"/>
                <a:gd name="T27" fmla="*/ 303 h 3113"/>
                <a:gd name="T28" fmla="*/ 305 w 573"/>
                <a:gd name="T29" fmla="*/ 396 h 3113"/>
                <a:gd name="T30" fmla="*/ 389 w 573"/>
                <a:gd name="T31" fmla="*/ 546 h 3113"/>
                <a:gd name="T32" fmla="*/ 379 w 573"/>
                <a:gd name="T33" fmla="*/ 842 h 3113"/>
                <a:gd name="T34" fmla="*/ 394 w 573"/>
                <a:gd name="T35" fmla="*/ 1010 h 3113"/>
                <a:gd name="T36" fmla="*/ 292 w 573"/>
                <a:gd name="T37" fmla="*/ 1153 h 3113"/>
                <a:gd name="T38" fmla="*/ 256 w 573"/>
                <a:gd name="T39" fmla="*/ 1502 h 3113"/>
                <a:gd name="T40" fmla="*/ 292 w 573"/>
                <a:gd name="T41" fmla="*/ 1662 h 3113"/>
                <a:gd name="T42" fmla="*/ 263 w 573"/>
                <a:gd name="T43" fmla="*/ 1872 h 3113"/>
                <a:gd name="T44" fmla="*/ 276 w 573"/>
                <a:gd name="T45" fmla="*/ 1924 h 3113"/>
                <a:gd name="T46" fmla="*/ 266 w 573"/>
                <a:gd name="T47" fmla="*/ 1969 h 3113"/>
                <a:gd name="T48" fmla="*/ 219 w 573"/>
                <a:gd name="T49" fmla="*/ 1970 h 3113"/>
                <a:gd name="T50" fmla="*/ 180 w 573"/>
                <a:gd name="T51" fmla="*/ 1957 h 3113"/>
                <a:gd name="T52" fmla="*/ 125 w 573"/>
                <a:gd name="T53" fmla="*/ 1975 h 3113"/>
                <a:gd name="T54" fmla="*/ 75 w 573"/>
                <a:gd name="T55" fmla="*/ 1975 h 3113"/>
                <a:gd name="T56" fmla="*/ 14 w 573"/>
                <a:gd name="T57" fmla="*/ 1977 h 3113"/>
                <a:gd name="T58" fmla="*/ 1 w 573"/>
                <a:gd name="T59" fmla="*/ 1964 h 3113"/>
                <a:gd name="T60" fmla="*/ 11 w 573"/>
                <a:gd name="T61" fmla="*/ 1948 h 3113"/>
                <a:gd name="T62" fmla="*/ 66 w 573"/>
                <a:gd name="T63" fmla="*/ 1929 h 3113"/>
                <a:gd name="T64" fmla="*/ 145 w 573"/>
                <a:gd name="T65" fmla="*/ 1874 h 3113"/>
                <a:gd name="T66" fmla="*/ 121 w 573"/>
                <a:gd name="T67" fmla="*/ 1584 h 3113"/>
                <a:gd name="T68" fmla="*/ 73 w 573"/>
                <a:gd name="T69" fmla="*/ 1472 h 3113"/>
                <a:gd name="T70" fmla="*/ 57 w 573"/>
                <a:gd name="T71" fmla="*/ 1393 h 3113"/>
                <a:gd name="T72" fmla="*/ 36 w 573"/>
                <a:gd name="T73" fmla="*/ 1153 h 3113"/>
                <a:gd name="T74" fmla="*/ 36 w 573"/>
                <a:gd name="T75" fmla="*/ 1086 h 3113"/>
                <a:gd name="T76" fmla="*/ 33 w 573"/>
                <a:gd name="T77" fmla="*/ 992 h 3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3" h="3113">
                  <a:moveTo>
                    <a:pt x="47" y="1560"/>
                  </a:moveTo>
                  <a:cubicBezTo>
                    <a:pt x="44" y="1487"/>
                    <a:pt x="16" y="1386"/>
                    <a:pt x="33" y="1268"/>
                  </a:cubicBezTo>
                  <a:cubicBezTo>
                    <a:pt x="50" y="1150"/>
                    <a:pt x="122" y="942"/>
                    <a:pt x="151" y="852"/>
                  </a:cubicBezTo>
                  <a:cubicBezTo>
                    <a:pt x="180" y="762"/>
                    <a:pt x="198" y="786"/>
                    <a:pt x="206" y="727"/>
                  </a:cubicBezTo>
                  <a:cubicBezTo>
                    <a:pt x="214" y="668"/>
                    <a:pt x="216" y="535"/>
                    <a:pt x="199" y="498"/>
                  </a:cubicBezTo>
                  <a:cubicBezTo>
                    <a:pt x="182" y="461"/>
                    <a:pt x="112" y="523"/>
                    <a:pt x="102" y="505"/>
                  </a:cubicBezTo>
                  <a:cubicBezTo>
                    <a:pt x="92" y="487"/>
                    <a:pt x="146" y="417"/>
                    <a:pt x="137" y="387"/>
                  </a:cubicBezTo>
                  <a:cubicBezTo>
                    <a:pt x="128" y="357"/>
                    <a:pt x="53" y="349"/>
                    <a:pt x="47" y="325"/>
                  </a:cubicBezTo>
                  <a:cubicBezTo>
                    <a:pt x="41" y="301"/>
                    <a:pt x="89" y="282"/>
                    <a:pt x="102" y="241"/>
                  </a:cubicBezTo>
                  <a:cubicBezTo>
                    <a:pt x="115" y="200"/>
                    <a:pt x="91" y="121"/>
                    <a:pt x="123" y="82"/>
                  </a:cubicBezTo>
                  <a:cubicBezTo>
                    <a:pt x="155" y="43"/>
                    <a:pt x="238" y="0"/>
                    <a:pt x="296" y="5"/>
                  </a:cubicBezTo>
                  <a:cubicBezTo>
                    <a:pt x="354" y="10"/>
                    <a:pt x="433" y="63"/>
                    <a:pt x="470" y="110"/>
                  </a:cubicBezTo>
                  <a:cubicBezTo>
                    <a:pt x="507" y="157"/>
                    <a:pt x="525" y="229"/>
                    <a:pt x="519" y="290"/>
                  </a:cubicBezTo>
                  <a:cubicBezTo>
                    <a:pt x="513" y="351"/>
                    <a:pt x="450" y="422"/>
                    <a:pt x="435" y="477"/>
                  </a:cubicBezTo>
                  <a:cubicBezTo>
                    <a:pt x="420" y="532"/>
                    <a:pt x="410" y="559"/>
                    <a:pt x="428" y="623"/>
                  </a:cubicBezTo>
                  <a:cubicBezTo>
                    <a:pt x="446" y="687"/>
                    <a:pt x="529" y="742"/>
                    <a:pt x="546" y="859"/>
                  </a:cubicBezTo>
                  <a:cubicBezTo>
                    <a:pt x="563" y="976"/>
                    <a:pt x="531" y="1203"/>
                    <a:pt x="532" y="1324"/>
                  </a:cubicBezTo>
                  <a:cubicBezTo>
                    <a:pt x="533" y="1445"/>
                    <a:pt x="573" y="1507"/>
                    <a:pt x="553" y="1588"/>
                  </a:cubicBezTo>
                  <a:cubicBezTo>
                    <a:pt x="533" y="1669"/>
                    <a:pt x="442" y="1685"/>
                    <a:pt x="410" y="1814"/>
                  </a:cubicBezTo>
                  <a:cubicBezTo>
                    <a:pt x="378" y="1943"/>
                    <a:pt x="359" y="2228"/>
                    <a:pt x="359" y="2362"/>
                  </a:cubicBezTo>
                  <a:cubicBezTo>
                    <a:pt x="359" y="2495"/>
                    <a:pt x="408" y="2517"/>
                    <a:pt x="410" y="2614"/>
                  </a:cubicBezTo>
                  <a:cubicBezTo>
                    <a:pt x="412" y="2711"/>
                    <a:pt x="374" y="2875"/>
                    <a:pt x="370" y="2944"/>
                  </a:cubicBezTo>
                  <a:cubicBezTo>
                    <a:pt x="367" y="3013"/>
                    <a:pt x="387" y="3000"/>
                    <a:pt x="388" y="3026"/>
                  </a:cubicBezTo>
                  <a:cubicBezTo>
                    <a:pt x="388" y="3052"/>
                    <a:pt x="387" y="3086"/>
                    <a:pt x="374" y="3098"/>
                  </a:cubicBezTo>
                  <a:cubicBezTo>
                    <a:pt x="361" y="3110"/>
                    <a:pt x="328" y="3102"/>
                    <a:pt x="308" y="3099"/>
                  </a:cubicBezTo>
                  <a:cubicBezTo>
                    <a:pt x="288" y="3096"/>
                    <a:pt x="275" y="3077"/>
                    <a:pt x="253" y="3078"/>
                  </a:cubicBezTo>
                  <a:cubicBezTo>
                    <a:pt x="231" y="3080"/>
                    <a:pt x="200" y="3102"/>
                    <a:pt x="175" y="3107"/>
                  </a:cubicBezTo>
                  <a:cubicBezTo>
                    <a:pt x="151" y="3112"/>
                    <a:pt x="132" y="3107"/>
                    <a:pt x="106" y="3107"/>
                  </a:cubicBezTo>
                  <a:cubicBezTo>
                    <a:pt x="80" y="3108"/>
                    <a:pt x="37" y="3113"/>
                    <a:pt x="19" y="3110"/>
                  </a:cubicBezTo>
                  <a:cubicBezTo>
                    <a:pt x="2" y="3107"/>
                    <a:pt x="2" y="3096"/>
                    <a:pt x="1" y="3089"/>
                  </a:cubicBezTo>
                  <a:cubicBezTo>
                    <a:pt x="0" y="3081"/>
                    <a:pt x="0" y="3074"/>
                    <a:pt x="15" y="3065"/>
                  </a:cubicBezTo>
                  <a:cubicBezTo>
                    <a:pt x="30" y="3056"/>
                    <a:pt x="61" y="3053"/>
                    <a:pt x="93" y="3034"/>
                  </a:cubicBezTo>
                  <a:cubicBezTo>
                    <a:pt x="124" y="3014"/>
                    <a:pt x="191" y="3038"/>
                    <a:pt x="204" y="2948"/>
                  </a:cubicBezTo>
                  <a:cubicBezTo>
                    <a:pt x="217" y="2857"/>
                    <a:pt x="187" y="2596"/>
                    <a:pt x="170" y="2491"/>
                  </a:cubicBezTo>
                  <a:cubicBezTo>
                    <a:pt x="153" y="2385"/>
                    <a:pt x="118" y="2365"/>
                    <a:pt x="103" y="2315"/>
                  </a:cubicBezTo>
                  <a:cubicBezTo>
                    <a:pt x="88" y="2265"/>
                    <a:pt x="89" y="2274"/>
                    <a:pt x="80" y="2191"/>
                  </a:cubicBezTo>
                  <a:cubicBezTo>
                    <a:pt x="71" y="2108"/>
                    <a:pt x="54" y="1895"/>
                    <a:pt x="50" y="1814"/>
                  </a:cubicBezTo>
                  <a:cubicBezTo>
                    <a:pt x="45" y="1734"/>
                    <a:pt x="50" y="1726"/>
                    <a:pt x="50" y="1709"/>
                  </a:cubicBezTo>
                  <a:cubicBezTo>
                    <a:pt x="50" y="1709"/>
                    <a:pt x="40" y="1640"/>
                    <a:pt x="47" y="156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395288" y="1628775"/>
            <a:ext cx="647700" cy="3141663"/>
          </a:xfrm>
          <a:custGeom>
            <a:avLst/>
            <a:gdLst>
              <a:gd name="T0" fmla="*/ 53127 w 573"/>
              <a:gd name="T1" fmla="*/ 1574364 h 3113"/>
              <a:gd name="T2" fmla="*/ 37302 w 573"/>
              <a:gd name="T3" fmla="*/ 1279675 h 3113"/>
              <a:gd name="T4" fmla="*/ 170685 w 573"/>
              <a:gd name="T5" fmla="*/ 859845 h 3113"/>
              <a:gd name="T6" fmla="*/ 232855 w 573"/>
              <a:gd name="T7" fmla="*/ 733694 h 3113"/>
              <a:gd name="T8" fmla="*/ 224943 w 573"/>
              <a:gd name="T9" fmla="*/ 502585 h 3113"/>
              <a:gd name="T10" fmla="*/ 115297 w 573"/>
              <a:gd name="T11" fmla="*/ 509650 h 3113"/>
              <a:gd name="T12" fmla="*/ 154860 w 573"/>
              <a:gd name="T13" fmla="*/ 390563 h 3113"/>
              <a:gd name="T14" fmla="*/ 53127 w 573"/>
              <a:gd name="T15" fmla="*/ 327992 h 3113"/>
              <a:gd name="T16" fmla="*/ 115297 w 573"/>
              <a:gd name="T17" fmla="*/ 243219 h 3113"/>
              <a:gd name="T18" fmla="*/ 139035 w 573"/>
              <a:gd name="T19" fmla="*/ 82755 h 3113"/>
              <a:gd name="T20" fmla="*/ 334588 w 573"/>
              <a:gd name="T21" fmla="*/ 5046 h 3113"/>
              <a:gd name="T22" fmla="*/ 531272 w 573"/>
              <a:gd name="T23" fmla="*/ 111013 h 3113"/>
              <a:gd name="T24" fmla="*/ 586660 w 573"/>
              <a:gd name="T25" fmla="*/ 292670 h 3113"/>
              <a:gd name="T26" fmla="*/ 491709 w 573"/>
              <a:gd name="T27" fmla="*/ 481392 h 3113"/>
              <a:gd name="T28" fmla="*/ 483797 w 573"/>
              <a:gd name="T29" fmla="*/ 628736 h 3113"/>
              <a:gd name="T30" fmla="*/ 617180 w 573"/>
              <a:gd name="T31" fmla="*/ 866909 h 3113"/>
              <a:gd name="T32" fmla="*/ 601355 w 573"/>
              <a:gd name="T33" fmla="*/ 1336191 h 3113"/>
              <a:gd name="T34" fmla="*/ 625093 w 573"/>
              <a:gd name="T35" fmla="*/ 1602622 h 3113"/>
              <a:gd name="T36" fmla="*/ 463450 w 573"/>
              <a:gd name="T37" fmla="*/ 1830702 h 3113"/>
              <a:gd name="T38" fmla="*/ 405802 w 573"/>
              <a:gd name="T39" fmla="*/ 2383748 h 3113"/>
              <a:gd name="T40" fmla="*/ 463450 w 573"/>
              <a:gd name="T41" fmla="*/ 2638068 h 3113"/>
              <a:gd name="T42" fmla="*/ 418236 w 573"/>
              <a:gd name="T43" fmla="*/ 2971107 h 3113"/>
              <a:gd name="T44" fmla="*/ 438582 w 573"/>
              <a:gd name="T45" fmla="*/ 3053862 h 3113"/>
              <a:gd name="T46" fmla="*/ 422757 w 573"/>
              <a:gd name="T47" fmla="*/ 3126525 h 3113"/>
              <a:gd name="T48" fmla="*/ 348153 w 573"/>
              <a:gd name="T49" fmla="*/ 3127534 h 3113"/>
              <a:gd name="T50" fmla="*/ 285983 w 573"/>
              <a:gd name="T51" fmla="*/ 3106341 h 3113"/>
              <a:gd name="T52" fmla="*/ 197814 w 573"/>
              <a:gd name="T53" fmla="*/ 3135608 h 3113"/>
              <a:gd name="T54" fmla="*/ 119819 w 573"/>
              <a:gd name="T55" fmla="*/ 3135608 h 3113"/>
              <a:gd name="T56" fmla="*/ 21477 w 573"/>
              <a:gd name="T57" fmla="*/ 3138635 h 3113"/>
              <a:gd name="T58" fmla="*/ 1130 w 573"/>
              <a:gd name="T59" fmla="*/ 3117442 h 3113"/>
              <a:gd name="T60" fmla="*/ 16955 w 573"/>
              <a:gd name="T61" fmla="*/ 3093221 h 3113"/>
              <a:gd name="T62" fmla="*/ 105124 w 573"/>
              <a:gd name="T63" fmla="*/ 3061936 h 3113"/>
              <a:gd name="T64" fmla="*/ 230595 w 573"/>
              <a:gd name="T65" fmla="*/ 2975144 h 3113"/>
              <a:gd name="T66" fmla="*/ 192162 w 573"/>
              <a:gd name="T67" fmla="*/ 2513936 h 3113"/>
              <a:gd name="T68" fmla="*/ 116428 w 573"/>
              <a:gd name="T69" fmla="*/ 2336315 h 3113"/>
              <a:gd name="T70" fmla="*/ 90429 w 573"/>
              <a:gd name="T71" fmla="*/ 2211174 h 3113"/>
              <a:gd name="T72" fmla="*/ 56518 w 573"/>
              <a:gd name="T73" fmla="*/ 1830702 h 3113"/>
              <a:gd name="T74" fmla="*/ 56518 w 573"/>
              <a:gd name="T75" fmla="*/ 1724736 h 3113"/>
              <a:gd name="T76" fmla="*/ 53127 w 573"/>
              <a:gd name="T77" fmla="*/ 1574364 h 3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73" h="3113">
                <a:moveTo>
                  <a:pt x="47" y="1560"/>
                </a:moveTo>
                <a:cubicBezTo>
                  <a:pt x="44" y="1487"/>
                  <a:pt x="16" y="1386"/>
                  <a:pt x="33" y="1268"/>
                </a:cubicBezTo>
                <a:cubicBezTo>
                  <a:pt x="50" y="1150"/>
                  <a:pt x="122" y="942"/>
                  <a:pt x="151" y="852"/>
                </a:cubicBezTo>
                <a:cubicBezTo>
                  <a:pt x="180" y="762"/>
                  <a:pt x="198" y="786"/>
                  <a:pt x="206" y="727"/>
                </a:cubicBezTo>
                <a:cubicBezTo>
                  <a:pt x="214" y="668"/>
                  <a:pt x="216" y="535"/>
                  <a:pt x="199" y="498"/>
                </a:cubicBezTo>
                <a:cubicBezTo>
                  <a:pt x="182" y="461"/>
                  <a:pt x="112" y="523"/>
                  <a:pt x="102" y="505"/>
                </a:cubicBezTo>
                <a:cubicBezTo>
                  <a:pt x="92" y="487"/>
                  <a:pt x="146" y="417"/>
                  <a:pt x="137" y="387"/>
                </a:cubicBezTo>
                <a:cubicBezTo>
                  <a:pt x="128" y="357"/>
                  <a:pt x="53" y="349"/>
                  <a:pt x="47" y="325"/>
                </a:cubicBezTo>
                <a:cubicBezTo>
                  <a:pt x="41" y="301"/>
                  <a:pt x="89" y="282"/>
                  <a:pt x="102" y="241"/>
                </a:cubicBezTo>
                <a:cubicBezTo>
                  <a:pt x="115" y="200"/>
                  <a:pt x="91" y="121"/>
                  <a:pt x="123" y="82"/>
                </a:cubicBezTo>
                <a:cubicBezTo>
                  <a:pt x="155" y="43"/>
                  <a:pt x="238" y="0"/>
                  <a:pt x="296" y="5"/>
                </a:cubicBezTo>
                <a:cubicBezTo>
                  <a:pt x="354" y="10"/>
                  <a:pt x="433" y="63"/>
                  <a:pt x="470" y="110"/>
                </a:cubicBezTo>
                <a:cubicBezTo>
                  <a:pt x="507" y="157"/>
                  <a:pt x="525" y="229"/>
                  <a:pt x="519" y="290"/>
                </a:cubicBezTo>
                <a:cubicBezTo>
                  <a:pt x="513" y="351"/>
                  <a:pt x="450" y="422"/>
                  <a:pt x="435" y="477"/>
                </a:cubicBezTo>
                <a:cubicBezTo>
                  <a:pt x="420" y="532"/>
                  <a:pt x="410" y="559"/>
                  <a:pt x="428" y="623"/>
                </a:cubicBezTo>
                <a:cubicBezTo>
                  <a:pt x="446" y="687"/>
                  <a:pt x="529" y="742"/>
                  <a:pt x="546" y="859"/>
                </a:cubicBezTo>
                <a:cubicBezTo>
                  <a:pt x="563" y="976"/>
                  <a:pt x="531" y="1203"/>
                  <a:pt x="532" y="1324"/>
                </a:cubicBezTo>
                <a:cubicBezTo>
                  <a:pt x="533" y="1445"/>
                  <a:pt x="573" y="1507"/>
                  <a:pt x="553" y="1588"/>
                </a:cubicBezTo>
                <a:cubicBezTo>
                  <a:pt x="533" y="1669"/>
                  <a:pt x="442" y="1685"/>
                  <a:pt x="410" y="1814"/>
                </a:cubicBezTo>
                <a:cubicBezTo>
                  <a:pt x="378" y="1943"/>
                  <a:pt x="359" y="2228"/>
                  <a:pt x="359" y="2362"/>
                </a:cubicBezTo>
                <a:cubicBezTo>
                  <a:pt x="359" y="2495"/>
                  <a:pt x="408" y="2517"/>
                  <a:pt x="410" y="2614"/>
                </a:cubicBezTo>
                <a:cubicBezTo>
                  <a:pt x="412" y="2711"/>
                  <a:pt x="374" y="2875"/>
                  <a:pt x="370" y="2944"/>
                </a:cubicBezTo>
                <a:cubicBezTo>
                  <a:pt x="367" y="3013"/>
                  <a:pt x="387" y="3000"/>
                  <a:pt x="388" y="3026"/>
                </a:cubicBezTo>
                <a:cubicBezTo>
                  <a:pt x="388" y="3052"/>
                  <a:pt x="387" y="3086"/>
                  <a:pt x="374" y="3098"/>
                </a:cubicBezTo>
                <a:cubicBezTo>
                  <a:pt x="361" y="3110"/>
                  <a:pt x="328" y="3102"/>
                  <a:pt x="308" y="3099"/>
                </a:cubicBezTo>
                <a:cubicBezTo>
                  <a:pt x="288" y="3096"/>
                  <a:pt x="275" y="3077"/>
                  <a:pt x="253" y="3078"/>
                </a:cubicBezTo>
                <a:cubicBezTo>
                  <a:pt x="231" y="3080"/>
                  <a:pt x="200" y="3102"/>
                  <a:pt x="175" y="3107"/>
                </a:cubicBezTo>
                <a:cubicBezTo>
                  <a:pt x="151" y="3112"/>
                  <a:pt x="132" y="3107"/>
                  <a:pt x="106" y="3107"/>
                </a:cubicBezTo>
                <a:cubicBezTo>
                  <a:pt x="80" y="3108"/>
                  <a:pt x="37" y="3113"/>
                  <a:pt x="19" y="3110"/>
                </a:cubicBezTo>
                <a:cubicBezTo>
                  <a:pt x="2" y="3107"/>
                  <a:pt x="2" y="3096"/>
                  <a:pt x="1" y="3089"/>
                </a:cubicBezTo>
                <a:cubicBezTo>
                  <a:pt x="0" y="3081"/>
                  <a:pt x="0" y="3074"/>
                  <a:pt x="15" y="3065"/>
                </a:cubicBezTo>
                <a:cubicBezTo>
                  <a:pt x="30" y="3056"/>
                  <a:pt x="61" y="3053"/>
                  <a:pt x="93" y="3034"/>
                </a:cubicBezTo>
                <a:cubicBezTo>
                  <a:pt x="124" y="3014"/>
                  <a:pt x="191" y="3038"/>
                  <a:pt x="204" y="2948"/>
                </a:cubicBezTo>
                <a:cubicBezTo>
                  <a:pt x="217" y="2857"/>
                  <a:pt x="187" y="2596"/>
                  <a:pt x="170" y="2491"/>
                </a:cubicBezTo>
                <a:cubicBezTo>
                  <a:pt x="153" y="2385"/>
                  <a:pt x="118" y="2365"/>
                  <a:pt x="103" y="2315"/>
                </a:cubicBezTo>
                <a:cubicBezTo>
                  <a:pt x="88" y="2265"/>
                  <a:pt x="89" y="2274"/>
                  <a:pt x="80" y="2191"/>
                </a:cubicBezTo>
                <a:cubicBezTo>
                  <a:pt x="71" y="2108"/>
                  <a:pt x="54" y="1895"/>
                  <a:pt x="50" y="1814"/>
                </a:cubicBezTo>
                <a:cubicBezTo>
                  <a:pt x="45" y="1734"/>
                  <a:pt x="50" y="1726"/>
                  <a:pt x="50" y="1709"/>
                </a:cubicBezTo>
                <a:cubicBezTo>
                  <a:pt x="50" y="1709"/>
                  <a:pt x="40" y="1640"/>
                  <a:pt x="47" y="156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187450" y="908050"/>
            <a:ext cx="7704138" cy="50371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fr-FR" sz="3200" b="1">
                <a:solidFill>
                  <a:schemeClr val="accent2"/>
                </a:solidFill>
              </a:rPr>
              <a:t>The Purpose is:</a:t>
            </a:r>
            <a:endParaRPr lang="en-US" altLang="fr-FR" b="1">
              <a:solidFill>
                <a:srgbClr val="CC0000"/>
              </a:solidFill>
            </a:endParaRPr>
          </a:p>
          <a:p>
            <a:pPr algn="ctr"/>
            <a:r>
              <a:rPr lang="en-US" altLang="fr-FR" b="1">
                <a:solidFill>
                  <a:srgbClr val="CC0000"/>
                </a:solidFill>
              </a:rPr>
              <a:t>Assessing</a:t>
            </a:r>
          </a:p>
          <a:p>
            <a:r>
              <a:rPr lang="fr-FR" altLang="fr-FR" b="1">
                <a:solidFill>
                  <a:srgbClr val="BA0000"/>
                </a:solidFill>
              </a:rPr>
              <a:t>-VALVE COMPETENCE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-VALVE INCOMPETENCE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	</a:t>
            </a:r>
            <a:r>
              <a:rPr lang="fr-FR" altLang="fr-FR" b="1">
                <a:solidFill>
                  <a:schemeClr val="accent2"/>
                </a:solidFill>
              </a:rPr>
              <a:t>Grades:</a:t>
            </a:r>
            <a:r>
              <a:rPr lang="fr-FR" altLang="fr-FR" b="1">
                <a:solidFill>
                  <a:srgbClr val="CC0000"/>
                </a:solidFill>
              </a:rPr>
              <a:t> 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		</a:t>
            </a:r>
            <a:r>
              <a:rPr lang="fr-FR" altLang="fr-FR" b="1">
                <a:solidFill>
                  <a:schemeClr val="accent2"/>
                </a:solidFill>
              </a:rPr>
              <a:t>-</a:t>
            </a:r>
            <a:r>
              <a:rPr lang="fr-FR" altLang="fr-FR">
                <a:solidFill>
                  <a:schemeClr val="accent2"/>
                </a:solidFill>
              </a:rPr>
              <a:t>Total, Partial, Segmental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	</a:t>
            </a:r>
            <a:r>
              <a:rPr lang="fr-FR" altLang="fr-FR" b="1">
                <a:solidFill>
                  <a:schemeClr val="accent2"/>
                </a:solidFill>
              </a:rPr>
              <a:t>Haemodynamic effect:                                              </a:t>
            </a:r>
            <a:r>
              <a:rPr lang="en-US" altLang="fr-FR">
                <a:solidFill>
                  <a:srgbClr val="F8F8F8"/>
                </a:solidFill>
              </a:rPr>
              <a:t>-  </a:t>
            </a:r>
            <a:r>
              <a:rPr lang="en-US" altLang="fr-FR">
                <a:solidFill>
                  <a:schemeClr val="accent2"/>
                </a:solidFill>
              </a:rPr>
              <a:t>                     -Closed Shunts (</a:t>
            </a:r>
            <a:r>
              <a:rPr lang="en-US" altLang="fr-FR">
                <a:solidFill>
                  <a:srgbClr val="FF0000"/>
                </a:solidFill>
              </a:rPr>
              <a:t>closed</a:t>
            </a:r>
            <a:r>
              <a:rPr lang="en-US" altLang="fr-FR">
                <a:solidFill>
                  <a:schemeClr val="accent2"/>
                </a:solidFill>
              </a:rPr>
              <a:t> circuit )</a:t>
            </a:r>
            <a:endParaRPr lang="fr-FR" altLang="fr-FR" b="1">
              <a:solidFill>
                <a:schemeClr val="accent2"/>
              </a:solidFill>
            </a:endParaRPr>
          </a:p>
          <a:p>
            <a:r>
              <a:rPr lang="fr-FR" altLang="fr-FR" b="1">
                <a:solidFill>
                  <a:srgbClr val="CC0000"/>
                </a:solidFill>
              </a:rPr>
              <a:t>		</a:t>
            </a:r>
            <a:r>
              <a:rPr lang="en-US" altLang="fr-FR">
                <a:solidFill>
                  <a:schemeClr val="accent2"/>
                </a:solidFill>
              </a:rPr>
              <a:t>-Open Deviated Shunt ( </a:t>
            </a:r>
            <a:r>
              <a:rPr lang="en-US" altLang="fr-FR">
                <a:solidFill>
                  <a:srgbClr val="FF0000"/>
                </a:solidFill>
              </a:rPr>
              <a:t>open</a:t>
            </a:r>
            <a:r>
              <a:rPr lang="en-US" altLang="fr-FR">
                <a:solidFill>
                  <a:schemeClr val="accent2"/>
                </a:solidFill>
              </a:rPr>
              <a:t> circuit )</a:t>
            </a:r>
          </a:p>
          <a:p>
            <a:r>
              <a:rPr lang="en-US" altLang="fr-FR">
                <a:solidFill>
                  <a:schemeClr val="accent2"/>
                </a:solidFill>
              </a:rPr>
              <a:t>		</a:t>
            </a:r>
            <a:r>
              <a:rPr lang="fr-FR" altLang="fr-FR" b="1">
                <a:solidFill>
                  <a:srgbClr val="CC0000"/>
                </a:solidFill>
              </a:rPr>
              <a:t>		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-VENOUS BLOCKS AND BY-PASSING VEINS 				</a:t>
            </a:r>
            <a:r>
              <a:rPr lang="en-US" altLang="fr-FR">
                <a:solidFill>
                  <a:schemeClr val="accent2"/>
                </a:solidFill>
              </a:rPr>
              <a:t>-Open Vicarious Shunt ( </a:t>
            </a:r>
            <a:r>
              <a:rPr lang="en-US" altLang="fr-FR">
                <a:solidFill>
                  <a:srgbClr val="FF0000"/>
                </a:solidFill>
              </a:rPr>
              <a:t>open</a:t>
            </a:r>
            <a:r>
              <a:rPr lang="en-US" altLang="fr-FR">
                <a:solidFill>
                  <a:schemeClr val="accent2"/>
                </a:solidFill>
              </a:rPr>
              <a:t> circuit )</a:t>
            </a:r>
          </a:p>
          <a:p>
            <a:endParaRPr lang="en-US" altLang="fr-FR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395288" y="1628775"/>
            <a:ext cx="647700" cy="3141663"/>
          </a:xfrm>
          <a:custGeom>
            <a:avLst/>
            <a:gdLst>
              <a:gd name="T0" fmla="*/ 53127 w 573"/>
              <a:gd name="T1" fmla="*/ 1574364 h 3113"/>
              <a:gd name="T2" fmla="*/ 37302 w 573"/>
              <a:gd name="T3" fmla="*/ 1279675 h 3113"/>
              <a:gd name="T4" fmla="*/ 170685 w 573"/>
              <a:gd name="T5" fmla="*/ 859845 h 3113"/>
              <a:gd name="T6" fmla="*/ 232855 w 573"/>
              <a:gd name="T7" fmla="*/ 733694 h 3113"/>
              <a:gd name="T8" fmla="*/ 224943 w 573"/>
              <a:gd name="T9" fmla="*/ 502585 h 3113"/>
              <a:gd name="T10" fmla="*/ 115297 w 573"/>
              <a:gd name="T11" fmla="*/ 509650 h 3113"/>
              <a:gd name="T12" fmla="*/ 154860 w 573"/>
              <a:gd name="T13" fmla="*/ 390563 h 3113"/>
              <a:gd name="T14" fmla="*/ 53127 w 573"/>
              <a:gd name="T15" fmla="*/ 327992 h 3113"/>
              <a:gd name="T16" fmla="*/ 115297 w 573"/>
              <a:gd name="T17" fmla="*/ 243219 h 3113"/>
              <a:gd name="T18" fmla="*/ 139035 w 573"/>
              <a:gd name="T19" fmla="*/ 82755 h 3113"/>
              <a:gd name="T20" fmla="*/ 334588 w 573"/>
              <a:gd name="T21" fmla="*/ 5046 h 3113"/>
              <a:gd name="T22" fmla="*/ 531272 w 573"/>
              <a:gd name="T23" fmla="*/ 111013 h 3113"/>
              <a:gd name="T24" fmla="*/ 586660 w 573"/>
              <a:gd name="T25" fmla="*/ 292670 h 3113"/>
              <a:gd name="T26" fmla="*/ 491709 w 573"/>
              <a:gd name="T27" fmla="*/ 481392 h 3113"/>
              <a:gd name="T28" fmla="*/ 483797 w 573"/>
              <a:gd name="T29" fmla="*/ 628736 h 3113"/>
              <a:gd name="T30" fmla="*/ 617180 w 573"/>
              <a:gd name="T31" fmla="*/ 866909 h 3113"/>
              <a:gd name="T32" fmla="*/ 601355 w 573"/>
              <a:gd name="T33" fmla="*/ 1336191 h 3113"/>
              <a:gd name="T34" fmla="*/ 625093 w 573"/>
              <a:gd name="T35" fmla="*/ 1602622 h 3113"/>
              <a:gd name="T36" fmla="*/ 463450 w 573"/>
              <a:gd name="T37" fmla="*/ 1830702 h 3113"/>
              <a:gd name="T38" fmla="*/ 405802 w 573"/>
              <a:gd name="T39" fmla="*/ 2383748 h 3113"/>
              <a:gd name="T40" fmla="*/ 463450 w 573"/>
              <a:gd name="T41" fmla="*/ 2638068 h 3113"/>
              <a:gd name="T42" fmla="*/ 418236 w 573"/>
              <a:gd name="T43" fmla="*/ 2971107 h 3113"/>
              <a:gd name="T44" fmla="*/ 438582 w 573"/>
              <a:gd name="T45" fmla="*/ 3053862 h 3113"/>
              <a:gd name="T46" fmla="*/ 422757 w 573"/>
              <a:gd name="T47" fmla="*/ 3126525 h 3113"/>
              <a:gd name="T48" fmla="*/ 348153 w 573"/>
              <a:gd name="T49" fmla="*/ 3127534 h 3113"/>
              <a:gd name="T50" fmla="*/ 285983 w 573"/>
              <a:gd name="T51" fmla="*/ 3106341 h 3113"/>
              <a:gd name="T52" fmla="*/ 197814 w 573"/>
              <a:gd name="T53" fmla="*/ 3135608 h 3113"/>
              <a:gd name="T54" fmla="*/ 119819 w 573"/>
              <a:gd name="T55" fmla="*/ 3135608 h 3113"/>
              <a:gd name="T56" fmla="*/ 21477 w 573"/>
              <a:gd name="T57" fmla="*/ 3138635 h 3113"/>
              <a:gd name="T58" fmla="*/ 1130 w 573"/>
              <a:gd name="T59" fmla="*/ 3117442 h 3113"/>
              <a:gd name="T60" fmla="*/ 16955 w 573"/>
              <a:gd name="T61" fmla="*/ 3093221 h 3113"/>
              <a:gd name="T62" fmla="*/ 105124 w 573"/>
              <a:gd name="T63" fmla="*/ 3061936 h 3113"/>
              <a:gd name="T64" fmla="*/ 230595 w 573"/>
              <a:gd name="T65" fmla="*/ 2975144 h 3113"/>
              <a:gd name="T66" fmla="*/ 192162 w 573"/>
              <a:gd name="T67" fmla="*/ 2513936 h 3113"/>
              <a:gd name="T68" fmla="*/ 116428 w 573"/>
              <a:gd name="T69" fmla="*/ 2336315 h 3113"/>
              <a:gd name="T70" fmla="*/ 90429 w 573"/>
              <a:gd name="T71" fmla="*/ 2211174 h 3113"/>
              <a:gd name="T72" fmla="*/ 56518 w 573"/>
              <a:gd name="T73" fmla="*/ 1830702 h 3113"/>
              <a:gd name="T74" fmla="*/ 56518 w 573"/>
              <a:gd name="T75" fmla="*/ 1724736 h 3113"/>
              <a:gd name="T76" fmla="*/ 53127 w 573"/>
              <a:gd name="T77" fmla="*/ 1574364 h 3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73" h="3113">
                <a:moveTo>
                  <a:pt x="47" y="1560"/>
                </a:moveTo>
                <a:cubicBezTo>
                  <a:pt x="44" y="1487"/>
                  <a:pt x="16" y="1386"/>
                  <a:pt x="33" y="1268"/>
                </a:cubicBezTo>
                <a:cubicBezTo>
                  <a:pt x="50" y="1150"/>
                  <a:pt x="122" y="942"/>
                  <a:pt x="151" y="852"/>
                </a:cubicBezTo>
                <a:cubicBezTo>
                  <a:pt x="180" y="762"/>
                  <a:pt x="198" y="786"/>
                  <a:pt x="206" y="727"/>
                </a:cubicBezTo>
                <a:cubicBezTo>
                  <a:pt x="214" y="668"/>
                  <a:pt x="216" y="535"/>
                  <a:pt x="199" y="498"/>
                </a:cubicBezTo>
                <a:cubicBezTo>
                  <a:pt x="182" y="461"/>
                  <a:pt x="112" y="523"/>
                  <a:pt x="102" y="505"/>
                </a:cubicBezTo>
                <a:cubicBezTo>
                  <a:pt x="92" y="487"/>
                  <a:pt x="146" y="417"/>
                  <a:pt x="137" y="387"/>
                </a:cubicBezTo>
                <a:cubicBezTo>
                  <a:pt x="128" y="357"/>
                  <a:pt x="53" y="349"/>
                  <a:pt x="47" y="325"/>
                </a:cubicBezTo>
                <a:cubicBezTo>
                  <a:pt x="41" y="301"/>
                  <a:pt x="89" y="282"/>
                  <a:pt x="102" y="241"/>
                </a:cubicBezTo>
                <a:cubicBezTo>
                  <a:pt x="115" y="200"/>
                  <a:pt x="91" y="121"/>
                  <a:pt x="123" y="82"/>
                </a:cubicBezTo>
                <a:cubicBezTo>
                  <a:pt x="155" y="43"/>
                  <a:pt x="238" y="0"/>
                  <a:pt x="296" y="5"/>
                </a:cubicBezTo>
                <a:cubicBezTo>
                  <a:pt x="354" y="10"/>
                  <a:pt x="433" y="63"/>
                  <a:pt x="470" y="110"/>
                </a:cubicBezTo>
                <a:cubicBezTo>
                  <a:pt x="507" y="157"/>
                  <a:pt x="525" y="229"/>
                  <a:pt x="519" y="290"/>
                </a:cubicBezTo>
                <a:cubicBezTo>
                  <a:pt x="513" y="351"/>
                  <a:pt x="450" y="422"/>
                  <a:pt x="435" y="477"/>
                </a:cubicBezTo>
                <a:cubicBezTo>
                  <a:pt x="420" y="532"/>
                  <a:pt x="410" y="559"/>
                  <a:pt x="428" y="623"/>
                </a:cubicBezTo>
                <a:cubicBezTo>
                  <a:pt x="446" y="687"/>
                  <a:pt x="529" y="742"/>
                  <a:pt x="546" y="859"/>
                </a:cubicBezTo>
                <a:cubicBezTo>
                  <a:pt x="563" y="976"/>
                  <a:pt x="531" y="1203"/>
                  <a:pt x="532" y="1324"/>
                </a:cubicBezTo>
                <a:cubicBezTo>
                  <a:pt x="533" y="1445"/>
                  <a:pt x="573" y="1507"/>
                  <a:pt x="553" y="1588"/>
                </a:cubicBezTo>
                <a:cubicBezTo>
                  <a:pt x="533" y="1669"/>
                  <a:pt x="442" y="1685"/>
                  <a:pt x="410" y="1814"/>
                </a:cubicBezTo>
                <a:cubicBezTo>
                  <a:pt x="378" y="1943"/>
                  <a:pt x="359" y="2228"/>
                  <a:pt x="359" y="2362"/>
                </a:cubicBezTo>
                <a:cubicBezTo>
                  <a:pt x="359" y="2495"/>
                  <a:pt x="408" y="2517"/>
                  <a:pt x="410" y="2614"/>
                </a:cubicBezTo>
                <a:cubicBezTo>
                  <a:pt x="412" y="2711"/>
                  <a:pt x="374" y="2875"/>
                  <a:pt x="370" y="2944"/>
                </a:cubicBezTo>
                <a:cubicBezTo>
                  <a:pt x="367" y="3013"/>
                  <a:pt x="387" y="3000"/>
                  <a:pt x="388" y="3026"/>
                </a:cubicBezTo>
                <a:cubicBezTo>
                  <a:pt x="388" y="3052"/>
                  <a:pt x="387" y="3086"/>
                  <a:pt x="374" y="3098"/>
                </a:cubicBezTo>
                <a:cubicBezTo>
                  <a:pt x="361" y="3110"/>
                  <a:pt x="328" y="3102"/>
                  <a:pt x="308" y="3099"/>
                </a:cubicBezTo>
                <a:cubicBezTo>
                  <a:pt x="288" y="3096"/>
                  <a:pt x="275" y="3077"/>
                  <a:pt x="253" y="3078"/>
                </a:cubicBezTo>
                <a:cubicBezTo>
                  <a:pt x="231" y="3080"/>
                  <a:pt x="200" y="3102"/>
                  <a:pt x="175" y="3107"/>
                </a:cubicBezTo>
                <a:cubicBezTo>
                  <a:pt x="151" y="3112"/>
                  <a:pt x="132" y="3107"/>
                  <a:pt x="106" y="3107"/>
                </a:cubicBezTo>
                <a:cubicBezTo>
                  <a:pt x="80" y="3108"/>
                  <a:pt x="37" y="3113"/>
                  <a:pt x="19" y="3110"/>
                </a:cubicBezTo>
                <a:cubicBezTo>
                  <a:pt x="2" y="3107"/>
                  <a:pt x="2" y="3096"/>
                  <a:pt x="1" y="3089"/>
                </a:cubicBezTo>
                <a:cubicBezTo>
                  <a:pt x="0" y="3081"/>
                  <a:pt x="0" y="3074"/>
                  <a:pt x="15" y="3065"/>
                </a:cubicBezTo>
                <a:cubicBezTo>
                  <a:pt x="30" y="3056"/>
                  <a:pt x="61" y="3053"/>
                  <a:pt x="93" y="3034"/>
                </a:cubicBezTo>
                <a:cubicBezTo>
                  <a:pt x="124" y="3014"/>
                  <a:pt x="191" y="3038"/>
                  <a:pt x="204" y="2948"/>
                </a:cubicBezTo>
                <a:cubicBezTo>
                  <a:pt x="217" y="2857"/>
                  <a:pt x="187" y="2596"/>
                  <a:pt x="170" y="2491"/>
                </a:cubicBezTo>
                <a:cubicBezTo>
                  <a:pt x="153" y="2385"/>
                  <a:pt x="118" y="2365"/>
                  <a:pt x="103" y="2315"/>
                </a:cubicBezTo>
                <a:cubicBezTo>
                  <a:pt x="88" y="2265"/>
                  <a:pt x="89" y="2274"/>
                  <a:pt x="80" y="2191"/>
                </a:cubicBezTo>
                <a:cubicBezTo>
                  <a:pt x="71" y="2108"/>
                  <a:pt x="54" y="1895"/>
                  <a:pt x="50" y="1814"/>
                </a:cubicBezTo>
                <a:cubicBezTo>
                  <a:pt x="45" y="1734"/>
                  <a:pt x="50" y="1726"/>
                  <a:pt x="50" y="1709"/>
                </a:cubicBezTo>
                <a:cubicBezTo>
                  <a:pt x="50" y="1709"/>
                  <a:pt x="40" y="1640"/>
                  <a:pt x="47" y="156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58888" y="908050"/>
            <a:ext cx="7632700" cy="46720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3200" b="1">
                <a:solidFill>
                  <a:schemeClr val="accent2"/>
                </a:solidFill>
              </a:rPr>
              <a:t>Purpose:</a:t>
            </a:r>
            <a:r>
              <a:rPr lang="fr-FR" altLang="fr-FR" b="1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fr-FR" altLang="fr-FR" b="1">
                <a:solidFill>
                  <a:srgbClr val="CC0000"/>
                </a:solidFill>
              </a:rPr>
              <a:t>Assessing</a:t>
            </a:r>
          </a:p>
          <a:p>
            <a:r>
              <a:rPr lang="fr-FR" altLang="fr-FR" b="1">
                <a:solidFill>
                  <a:srgbClr val="FF0000"/>
                </a:solidFill>
              </a:rPr>
              <a:t>VALVE COMPETENCE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VALVE INCOMPETENCE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	Grades: 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		-</a:t>
            </a:r>
            <a:r>
              <a:rPr lang="fr-FR" altLang="fr-FR">
                <a:solidFill>
                  <a:schemeClr val="hlink"/>
                </a:solidFill>
              </a:rPr>
              <a:t>Total, Partial, Segmental, Closed Shunt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	Haemodynamic effect: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		</a:t>
            </a:r>
            <a:r>
              <a:rPr lang="en-US" altLang="fr-FR">
                <a:solidFill>
                  <a:schemeClr val="hlink"/>
                </a:solidFill>
              </a:rPr>
              <a:t>-Open Deviated Shunt ( open circuit )</a:t>
            </a:r>
          </a:p>
          <a:p>
            <a:r>
              <a:rPr lang="en-US" altLang="fr-FR">
                <a:solidFill>
                  <a:schemeClr val="hlink"/>
                </a:solidFill>
              </a:rPr>
              <a:t>		-Closed Shunts (closed circuit )</a:t>
            </a:r>
            <a:r>
              <a:rPr lang="fr-FR" altLang="fr-FR" b="1">
                <a:solidFill>
                  <a:schemeClr val="hlink"/>
                </a:solidFill>
              </a:rPr>
              <a:t>		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VENOUS BLOCKS AND BY-PASSING VEINS 				</a:t>
            </a:r>
            <a:r>
              <a:rPr lang="en-US" altLang="fr-FR">
                <a:solidFill>
                  <a:schemeClr val="hlink"/>
                </a:solidFill>
              </a:rPr>
              <a:t>-Open Vicarious Shunt ( open circuit )</a:t>
            </a:r>
          </a:p>
          <a:p>
            <a:endParaRPr lang="en-US" altLang="fr-FR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1042988" y="5157788"/>
            <a:ext cx="603250" cy="1008062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059113" y="2060575"/>
            <a:ext cx="5113337" cy="30130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rgbClr val="CC0000"/>
                </a:solidFill>
              </a:rPr>
              <a:t>Paranà Manœuvre is </a:t>
            </a:r>
          </a:p>
          <a:p>
            <a:pPr algn="ctr"/>
            <a:r>
              <a:rPr lang="fr-FR" altLang="fr-FR" b="1">
                <a:solidFill>
                  <a:schemeClr val="accent2"/>
                </a:solidFill>
              </a:rPr>
              <a:t>Physiologic because </a:t>
            </a:r>
          </a:p>
          <a:p>
            <a:pPr algn="ctr"/>
            <a:r>
              <a:rPr lang="fr-FR" altLang="fr-FR" b="1">
                <a:solidFill>
                  <a:srgbClr val="BA0000"/>
                </a:solidFill>
              </a:rPr>
              <a:t>The Valvo-Muscular Pump VMP  and plantar pump are activated</a:t>
            </a:r>
          </a:p>
          <a:p>
            <a:pPr algn="ctr"/>
            <a:r>
              <a:rPr lang="en-US" altLang="fr-FR" b="1">
                <a:solidFill>
                  <a:srgbClr val="BA0000"/>
                </a:solidFill>
              </a:rPr>
              <a:t>BY</a:t>
            </a:r>
          </a:p>
          <a:p>
            <a:pPr algn="ctr"/>
            <a:r>
              <a:rPr lang="en-US" altLang="fr-FR" b="1">
                <a:solidFill>
                  <a:schemeClr val="accent2"/>
                </a:solidFill>
              </a:rPr>
              <a:t>Isometric Proprioceptive Reflex Contraction triggered by a light push-pull of the waist</a:t>
            </a:r>
            <a:r>
              <a:rPr lang="en-US" altLang="fr-FR" b="1">
                <a:solidFill>
                  <a:srgbClr val="BA0000"/>
                </a:solidFill>
              </a:rPr>
              <a:t> </a:t>
            </a:r>
          </a:p>
        </p:txBody>
      </p:sp>
      <p:sp>
        <p:nvSpPr>
          <p:cNvPr id="25604" name="Freeform 5"/>
          <p:cNvSpPr>
            <a:spLocks/>
          </p:cNvSpPr>
          <p:nvPr/>
        </p:nvSpPr>
        <p:spPr bwMode="auto">
          <a:xfrm>
            <a:off x="395288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 flipH="1">
            <a:off x="1295400" y="242093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06" name="Freeform 7"/>
          <p:cNvSpPr>
            <a:spLocks/>
          </p:cNvSpPr>
          <p:nvPr/>
        </p:nvSpPr>
        <p:spPr bwMode="auto">
          <a:xfrm>
            <a:off x="819150" y="3089275"/>
            <a:ext cx="476250" cy="3084513"/>
          </a:xfrm>
          <a:custGeom>
            <a:avLst/>
            <a:gdLst>
              <a:gd name="T0" fmla="*/ 476250 w 408"/>
              <a:gd name="T1" fmla="*/ 122563 h 2718"/>
              <a:gd name="T2" fmla="*/ 38520 w 408"/>
              <a:gd name="T3" fmla="*/ 493658 h 2718"/>
              <a:gd name="T4" fmla="*/ 243961 w 408"/>
              <a:gd name="T5" fmla="*/ 3084513 h 27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2718">
                <a:moveTo>
                  <a:pt x="408" y="108"/>
                </a:moveTo>
                <a:cubicBezTo>
                  <a:pt x="345" y="162"/>
                  <a:pt x="66" y="0"/>
                  <a:pt x="33" y="435"/>
                </a:cubicBezTo>
                <a:cubicBezTo>
                  <a:pt x="0" y="870"/>
                  <a:pt x="172" y="2243"/>
                  <a:pt x="209" y="271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1365250" y="2852738"/>
            <a:ext cx="0" cy="314007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08" name="Freeform 9"/>
          <p:cNvSpPr>
            <a:spLocks/>
          </p:cNvSpPr>
          <p:nvPr/>
        </p:nvSpPr>
        <p:spPr bwMode="auto">
          <a:xfrm>
            <a:off x="819150" y="3068638"/>
            <a:ext cx="476250" cy="3084512"/>
          </a:xfrm>
          <a:custGeom>
            <a:avLst/>
            <a:gdLst>
              <a:gd name="T0" fmla="*/ 476250 w 408"/>
              <a:gd name="T1" fmla="*/ 122563 h 2718"/>
              <a:gd name="T2" fmla="*/ 38520 w 408"/>
              <a:gd name="T3" fmla="*/ 493658 h 2718"/>
              <a:gd name="T4" fmla="*/ 243961 w 408"/>
              <a:gd name="T5" fmla="*/ 3084512 h 27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2718">
                <a:moveTo>
                  <a:pt x="408" y="108"/>
                </a:moveTo>
                <a:cubicBezTo>
                  <a:pt x="345" y="162"/>
                  <a:pt x="66" y="0"/>
                  <a:pt x="33" y="435"/>
                </a:cubicBezTo>
                <a:cubicBezTo>
                  <a:pt x="0" y="870"/>
                  <a:pt x="172" y="2243"/>
                  <a:pt x="209" y="271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468313" y="227647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4923" name="Freeform 11"/>
          <p:cNvSpPr>
            <a:spLocks/>
          </p:cNvSpPr>
          <p:nvPr/>
        </p:nvSpPr>
        <p:spPr bwMode="auto">
          <a:xfrm flipH="1">
            <a:off x="2771775" y="1916113"/>
            <a:ext cx="919163" cy="565150"/>
          </a:xfrm>
          <a:custGeom>
            <a:avLst/>
            <a:gdLst>
              <a:gd name="T0" fmla="*/ 0 w 2575"/>
              <a:gd name="T1" fmla="*/ 170799 h 1082"/>
              <a:gd name="T2" fmla="*/ 106730 w 2575"/>
              <a:gd name="T3" fmla="*/ 185424 h 1082"/>
              <a:gd name="T4" fmla="*/ 396579 w 2575"/>
              <a:gd name="T5" fmla="*/ 138415 h 1082"/>
              <a:gd name="T6" fmla="*/ 607183 w 2575"/>
              <a:gd name="T7" fmla="*/ 19848 h 1082"/>
              <a:gd name="T8" fmla="*/ 801367 w 2575"/>
              <a:gd name="T9" fmla="*/ 19848 h 1082"/>
              <a:gd name="T10" fmla="*/ 914880 w 2575"/>
              <a:gd name="T11" fmla="*/ 90884 h 1082"/>
              <a:gd name="T12" fmla="*/ 919163 w 2575"/>
              <a:gd name="T13" fmla="*/ 225120 h 1082"/>
              <a:gd name="T14" fmla="*/ 862050 w 2575"/>
              <a:gd name="T15" fmla="*/ 225120 h 1082"/>
              <a:gd name="T16" fmla="*/ 801367 w 2575"/>
              <a:gd name="T17" fmla="*/ 138415 h 1082"/>
              <a:gd name="T18" fmla="*/ 720695 w 2575"/>
              <a:gd name="T19" fmla="*/ 162441 h 1082"/>
              <a:gd name="T20" fmla="*/ 639666 w 2575"/>
              <a:gd name="T21" fmla="*/ 162441 h 1082"/>
              <a:gd name="T22" fmla="*/ 558637 w 2575"/>
              <a:gd name="T23" fmla="*/ 233477 h 1082"/>
              <a:gd name="T24" fmla="*/ 429062 w 2575"/>
              <a:gd name="T25" fmla="*/ 304512 h 1082"/>
              <a:gd name="T26" fmla="*/ 412999 w 2575"/>
              <a:gd name="T27" fmla="*/ 351521 h 1082"/>
              <a:gd name="T28" fmla="*/ 591120 w 2575"/>
              <a:gd name="T29" fmla="*/ 351521 h 1082"/>
              <a:gd name="T30" fmla="*/ 623246 w 2575"/>
              <a:gd name="T31" fmla="*/ 256981 h 1082"/>
              <a:gd name="T32" fmla="*/ 672149 w 2575"/>
              <a:gd name="T33" fmla="*/ 351521 h 1082"/>
              <a:gd name="T34" fmla="*/ 639666 w 2575"/>
              <a:gd name="T35" fmla="*/ 446583 h 1082"/>
              <a:gd name="T36" fmla="*/ 396579 w 2575"/>
              <a:gd name="T37" fmla="*/ 541123 h 1082"/>
              <a:gd name="T38" fmla="*/ 267360 w 2575"/>
              <a:gd name="T39" fmla="*/ 565150 h 1082"/>
              <a:gd name="T40" fmla="*/ 169911 w 2575"/>
              <a:gd name="T41" fmla="*/ 541123 h 1082"/>
              <a:gd name="T42" fmla="*/ 8210 w 2575"/>
              <a:gd name="T43" fmla="*/ 517619 h 10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75" h="1082">
                <a:moveTo>
                  <a:pt x="0" y="327"/>
                </a:moveTo>
                <a:cubicBezTo>
                  <a:pt x="50" y="332"/>
                  <a:pt x="114" y="365"/>
                  <a:pt x="299" y="355"/>
                </a:cubicBezTo>
                <a:cubicBezTo>
                  <a:pt x="484" y="345"/>
                  <a:pt x="877" y="318"/>
                  <a:pt x="1111" y="265"/>
                </a:cubicBezTo>
                <a:cubicBezTo>
                  <a:pt x="1345" y="212"/>
                  <a:pt x="1512" y="76"/>
                  <a:pt x="1701" y="38"/>
                </a:cubicBezTo>
                <a:cubicBezTo>
                  <a:pt x="1890" y="0"/>
                  <a:pt x="2101" y="15"/>
                  <a:pt x="2245" y="38"/>
                </a:cubicBezTo>
                <a:cubicBezTo>
                  <a:pt x="2389" y="61"/>
                  <a:pt x="2508" y="109"/>
                  <a:pt x="2563" y="174"/>
                </a:cubicBezTo>
                <a:lnTo>
                  <a:pt x="2575" y="431"/>
                </a:lnTo>
                <a:cubicBezTo>
                  <a:pt x="2550" y="474"/>
                  <a:pt x="2470" y="459"/>
                  <a:pt x="2415" y="431"/>
                </a:cubicBezTo>
                <a:cubicBezTo>
                  <a:pt x="2360" y="403"/>
                  <a:pt x="2311" y="285"/>
                  <a:pt x="2245" y="265"/>
                </a:cubicBezTo>
                <a:cubicBezTo>
                  <a:pt x="2179" y="245"/>
                  <a:pt x="2094" y="303"/>
                  <a:pt x="2019" y="311"/>
                </a:cubicBezTo>
                <a:cubicBezTo>
                  <a:pt x="1944" y="319"/>
                  <a:pt x="1868" y="288"/>
                  <a:pt x="1792" y="311"/>
                </a:cubicBezTo>
                <a:cubicBezTo>
                  <a:pt x="1716" y="334"/>
                  <a:pt x="1663" y="402"/>
                  <a:pt x="1565" y="447"/>
                </a:cubicBezTo>
                <a:cubicBezTo>
                  <a:pt x="1467" y="492"/>
                  <a:pt x="1270" y="545"/>
                  <a:pt x="1202" y="583"/>
                </a:cubicBezTo>
                <a:cubicBezTo>
                  <a:pt x="1134" y="621"/>
                  <a:pt x="1082" y="658"/>
                  <a:pt x="1157" y="673"/>
                </a:cubicBezTo>
                <a:cubicBezTo>
                  <a:pt x="1232" y="688"/>
                  <a:pt x="1558" y="703"/>
                  <a:pt x="1656" y="673"/>
                </a:cubicBezTo>
                <a:cubicBezTo>
                  <a:pt x="1754" y="643"/>
                  <a:pt x="1708" y="492"/>
                  <a:pt x="1746" y="492"/>
                </a:cubicBezTo>
                <a:cubicBezTo>
                  <a:pt x="1784" y="492"/>
                  <a:pt x="1875" y="613"/>
                  <a:pt x="1883" y="673"/>
                </a:cubicBezTo>
                <a:cubicBezTo>
                  <a:pt x="1891" y="733"/>
                  <a:pt x="1921" y="795"/>
                  <a:pt x="1792" y="855"/>
                </a:cubicBezTo>
                <a:cubicBezTo>
                  <a:pt x="1663" y="915"/>
                  <a:pt x="1285" y="998"/>
                  <a:pt x="1111" y="1036"/>
                </a:cubicBezTo>
                <a:cubicBezTo>
                  <a:pt x="937" y="1074"/>
                  <a:pt x="855" y="1082"/>
                  <a:pt x="749" y="1082"/>
                </a:cubicBezTo>
                <a:cubicBezTo>
                  <a:pt x="643" y="1082"/>
                  <a:pt x="597" y="1051"/>
                  <a:pt x="476" y="1036"/>
                </a:cubicBezTo>
                <a:cubicBezTo>
                  <a:pt x="355" y="1021"/>
                  <a:pt x="189" y="1006"/>
                  <a:pt x="23" y="9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5452E-6 C -0.03941 0.01295 -0.07865 0.02613 -0.09445 0.03145 " pathEditMode="relative" ptsTypes="aA">
                                      <p:cBhvr>
                                        <p:cTn id="6" dur="2000" fill="hold"/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1042988" y="5157788"/>
            <a:ext cx="603250" cy="1008062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Freeform 4"/>
          <p:cNvSpPr>
            <a:spLocks/>
          </p:cNvSpPr>
          <p:nvPr/>
        </p:nvSpPr>
        <p:spPr bwMode="auto">
          <a:xfrm>
            <a:off x="395288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8" name="Freeform 5"/>
          <p:cNvSpPr>
            <a:spLocks/>
          </p:cNvSpPr>
          <p:nvPr/>
        </p:nvSpPr>
        <p:spPr bwMode="auto">
          <a:xfrm flipH="1">
            <a:off x="1295400" y="240188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29" name="Freeform 6"/>
          <p:cNvSpPr>
            <a:spLocks/>
          </p:cNvSpPr>
          <p:nvPr/>
        </p:nvSpPr>
        <p:spPr bwMode="auto">
          <a:xfrm>
            <a:off x="819150" y="3089275"/>
            <a:ext cx="476250" cy="3084513"/>
          </a:xfrm>
          <a:custGeom>
            <a:avLst/>
            <a:gdLst>
              <a:gd name="T0" fmla="*/ 476250 w 408"/>
              <a:gd name="T1" fmla="*/ 122563 h 2718"/>
              <a:gd name="T2" fmla="*/ 38520 w 408"/>
              <a:gd name="T3" fmla="*/ 493658 h 2718"/>
              <a:gd name="T4" fmla="*/ 243961 w 408"/>
              <a:gd name="T5" fmla="*/ 3084513 h 27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2718">
                <a:moveTo>
                  <a:pt x="408" y="108"/>
                </a:moveTo>
                <a:cubicBezTo>
                  <a:pt x="345" y="162"/>
                  <a:pt x="66" y="0"/>
                  <a:pt x="33" y="435"/>
                </a:cubicBezTo>
                <a:cubicBezTo>
                  <a:pt x="0" y="870"/>
                  <a:pt x="172" y="2243"/>
                  <a:pt x="209" y="271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468313" y="227647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31" name="Freeform 8"/>
          <p:cNvSpPr>
            <a:spLocks/>
          </p:cNvSpPr>
          <p:nvPr/>
        </p:nvSpPr>
        <p:spPr bwMode="auto">
          <a:xfrm flipH="1">
            <a:off x="1979613" y="2133600"/>
            <a:ext cx="919162" cy="565150"/>
          </a:xfrm>
          <a:custGeom>
            <a:avLst/>
            <a:gdLst>
              <a:gd name="T0" fmla="*/ 0 w 2575"/>
              <a:gd name="T1" fmla="*/ 170799 h 1082"/>
              <a:gd name="T2" fmla="*/ 106730 w 2575"/>
              <a:gd name="T3" fmla="*/ 185424 h 1082"/>
              <a:gd name="T4" fmla="*/ 396578 w 2575"/>
              <a:gd name="T5" fmla="*/ 138415 h 1082"/>
              <a:gd name="T6" fmla="*/ 607182 w 2575"/>
              <a:gd name="T7" fmla="*/ 19848 h 1082"/>
              <a:gd name="T8" fmla="*/ 801366 w 2575"/>
              <a:gd name="T9" fmla="*/ 19848 h 1082"/>
              <a:gd name="T10" fmla="*/ 914879 w 2575"/>
              <a:gd name="T11" fmla="*/ 90884 h 1082"/>
              <a:gd name="T12" fmla="*/ 919162 w 2575"/>
              <a:gd name="T13" fmla="*/ 225120 h 1082"/>
              <a:gd name="T14" fmla="*/ 862049 w 2575"/>
              <a:gd name="T15" fmla="*/ 225120 h 1082"/>
              <a:gd name="T16" fmla="*/ 801366 w 2575"/>
              <a:gd name="T17" fmla="*/ 138415 h 1082"/>
              <a:gd name="T18" fmla="*/ 720694 w 2575"/>
              <a:gd name="T19" fmla="*/ 162441 h 1082"/>
              <a:gd name="T20" fmla="*/ 639665 w 2575"/>
              <a:gd name="T21" fmla="*/ 162441 h 1082"/>
              <a:gd name="T22" fmla="*/ 558636 w 2575"/>
              <a:gd name="T23" fmla="*/ 233477 h 1082"/>
              <a:gd name="T24" fmla="*/ 429061 w 2575"/>
              <a:gd name="T25" fmla="*/ 304512 h 1082"/>
              <a:gd name="T26" fmla="*/ 412998 w 2575"/>
              <a:gd name="T27" fmla="*/ 351521 h 1082"/>
              <a:gd name="T28" fmla="*/ 591119 w 2575"/>
              <a:gd name="T29" fmla="*/ 351521 h 1082"/>
              <a:gd name="T30" fmla="*/ 623245 w 2575"/>
              <a:gd name="T31" fmla="*/ 256981 h 1082"/>
              <a:gd name="T32" fmla="*/ 672148 w 2575"/>
              <a:gd name="T33" fmla="*/ 351521 h 1082"/>
              <a:gd name="T34" fmla="*/ 639665 w 2575"/>
              <a:gd name="T35" fmla="*/ 446583 h 1082"/>
              <a:gd name="T36" fmla="*/ 396578 w 2575"/>
              <a:gd name="T37" fmla="*/ 541123 h 1082"/>
              <a:gd name="T38" fmla="*/ 267360 w 2575"/>
              <a:gd name="T39" fmla="*/ 565150 h 1082"/>
              <a:gd name="T40" fmla="*/ 169911 w 2575"/>
              <a:gd name="T41" fmla="*/ 541123 h 1082"/>
              <a:gd name="T42" fmla="*/ 8210 w 2575"/>
              <a:gd name="T43" fmla="*/ 517619 h 10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75" h="1082">
                <a:moveTo>
                  <a:pt x="0" y="327"/>
                </a:moveTo>
                <a:cubicBezTo>
                  <a:pt x="50" y="332"/>
                  <a:pt x="114" y="365"/>
                  <a:pt x="299" y="355"/>
                </a:cubicBezTo>
                <a:cubicBezTo>
                  <a:pt x="484" y="345"/>
                  <a:pt x="877" y="318"/>
                  <a:pt x="1111" y="265"/>
                </a:cubicBezTo>
                <a:cubicBezTo>
                  <a:pt x="1345" y="212"/>
                  <a:pt x="1512" y="76"/>
                  <a:pt x="1701" y="38"/>
                </a:cubicBezTo>
                <a:cubicBezTo>
                  <a:pt x="1890" y="0"/>
                  <a:pt x="2101" y="15"/>
                  <a:pt x="2245" y="38"/>
                </a:cubicBezTo>
                <a:cubicBezTo>
                  <a:pt x="2389" y="61"/>
                  <a:pt x="2508" y="109"/>
                  <a:pt x="2563" y="174"/>
                </a:cubicBezTo>
                <a:lnTo>
                  <a:pt x="2575" y="431"/>
                </a:lnTo>
                <a:cubicBezTo>
                  <a:pt x="2550" y="474"/>
                  <a:pt x="2470" y="459"/>
                  <a:pt x="2415" y="431"/>
                </a:cubicBezTo>
                <a:cubicBezTo>
                  <a:pt x="2360" y="403"/>
                  <a:pt x="2311" y="285"/>
                  <a:pt x="2245" y="265"/>
                </a:cubicBezTo>
                <a:cubicBezTo>
                  <a:pt x="2179" y="245"/>
                  <a:pt x="2094" y="303"/>
                  <a:pt x="2019" y="311"/>
                </a:cubicBezTo>
                <a:cubicBezTo>
                  <a:pt x="1944" y="319"/>
                  <a:pt x="1868" y="288"/>
                  <a:pt x="1792" y="311"/>
                </a:cubicBezTo>
                <a:cubicBezTo>
                  <a:pt x="1716" y="334"/>
                  <a:pt x="1663" y="402"/>
                  <a:pt x="1565" y="447"/>
                </a:cubicBezTo>
                <a:cubicBezTo>
                  <a:pt x="1467" y="492"/>
                  <a:pt x="1270" y="545"/>
                  <a:pt x="1202" y="583"/>
                </a:cubicBezTo>
                <a:cubicBezTo>
                  <a:pt x="1134" y="621"/>
                  <a:pt x="1082" y="658"/>
                  <a:pt x="1157" y="673"/>
                </a:cubicBezTo>
                <a:cubicBezTo>
                  <a:pt x="1232" y="688"/>
                  <a:pt x="1558" y="703"/>
                  <a:pt x="1656" y="673"/>
                </a:cubicBezTo>
                <a:cubicBezTo>
                  <a:pt x="1754" y="643"/>
                  <a:pt x="1708" y="492"/>
                  <a:pt x="1746" y="492"/>
                </a:cubicBezTo>
                <a:cubicBezTo>
                  <a:pt x="1784" y="492"/>
                  <a:pt x="1875" y="613"/>
                  <a:pt x="1883" y="673"/>
                </a:cubicBezTo>
                <a:cubicBezTo>
                  <a:pt x="1891" y="733"/>
                  <a:pt x="1921" y="795"/>
                  <a:pt x="1792" y="855"/>
                </a:cubicBezTo>
                <a:cubicBezTo>
                  <a:pt x="1663" y="915"/>
                  <a:pt x="1285" y="998"/>
                  <a:pt x="1111" y="1036"/>
                </a:cubicBezTo>
                <a:cubicBezTo>
                  <a:pt x="937" y="1074"/>
                  <a:pt x="855" y="1082"/>
                  <a:pt x="749" y="1082"/>
                </a:cubicBezTo>
                <a:cubicBezTo>
                  <a:pt x="643" y="1082"/>
                  <a:pt x="597" y="1051"/>
                  <a:pt x="476" y="1036"/>
                </a:cubicBezTo>
                <a:cubicBezTo>
                  <a:pt x="355" y="1021"/>
                  <a:pt x="189" y="1006"/>
                  <a:pt x="23" y="9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V="1">
            <a:off x="1331913" y="2852738"/>
            <a:ext cx="0" cy="314007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33" name="Freeform 10"/>
          <p:cNvSpPr>
            <a:spLocks/>
          </p:cNvSpPr>
          <p:nvPr/>
        </p:nvSpPr>
        <p:spPr bwMode="auto">
          <a:xfrm>
            <a:off x="827088" y="3097213"/>
            <a:ext cx="476250" cy="3084512"/>
          </a:xfrm>
          <a:custGeom>
            <a:avLst/>
            <a:gdLst>
              <a:gd name="T0" fmla="*/ 476250 w 408"/>
              <a:gd name="T1" fmla="*/ 122563 h 2718"/>
              <a:gd name="T2" fmla="*/ 38520 w 408"/>
              <a:gd name="T3" fmla="*/ 493658 h 2718"/>
              <a:gd name="T4" fmla="*/ 243961 w 408"/>
              <a:gd name="T5" fmla="*/ 3084512 h 27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2718">
                <a:moveTo>
                  <a:pt x="408" y="108"/>
                </a:moveTo>
                <a:cubicBezTo>
                  <a:pt x="345" y="162"/>
                  <a:pt x="66" y="0"/>
                  <a:pt x="33" y="435"/>
                </a:cubicBezTo>
                <a:cubicBezTo>
                  <a:pt x="0" y="870"/>
                  <a:pt x="172" y="2243"/>
                  <a:pt x="209" y="271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3059113" y="2060575"/>
            <a:ext cx="5113337" cy="30130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rgbClr val="CC0000"/>
                </a:solidFill>
              </a:rPr>
              <a:t>Paranà Manœuvre is </a:t>
            </a:r>
          </a:p>
          <a:p>
            <a:pPr algn="ctr"/>
            <a:r>
              <a:rPr lang="fr-FR" altLang="fr-FR" b="1">
                <a:solidFill>
                  <a:schemeClr val="accent2"/>
                </a:solidFill>
              </a:rPr>
              <a:t>Physiologic because </a:t>
            </a:r>
          </a:p>
          <a:p>
            <a:pPr algn="ctr"/>
            <a:r>
              <a:rPr lang="fr-FR" altLang="fr-FR" b="1">
                <a:solidFill>
                  <a:srgbClr val="BA0000"/>
                </a:solidFill>
              </a:rPr>
              <a:t>The Valvo-Muscular Pump VMP  and plantar pump are activated</a:t>
            </a:r>
          </a:p>
          <a:p>
            <a:pPr algn="ctr"/>
            <a:r>
              <a:rPr lang="en-US" altLang="fr-FR" b="1">
                <a:solidFill>
                  <a:srgbClr val="BA0000"/>
                </a:solidFill>
              </a:rPr>
              <a:t>BY</a:t>
            </a:r>
          </a:p>
          <a:p>
            <a:pPr algn="ctr"/>
            <a:r>
              <a:rPr lang="en-US" altLang="fr-FR" b="1">
                <a:solidFill>
                  <a:schemeClr val="accent2"/>
                </a:solidFill>
              </a:rPr>
              <a:t>Isometric Proprioceptive Reflex Contraction triggered by a light push-pull of the waist</a:t>
            </a:r>
            <a:r>
              <a:rPr lang="en-US" altLang="fr-FR" b="1">
                <a:solidFill>
                  <a:srgbClr val="BA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 rot="194340">
            <a:off x="1042988" y="5157788"/>
            <a:ext cx="603250" cy="1008062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Freeform 4"/>
          <p:cNvSpPr>
            <a:spLocks/>
          </p:cNvSpPr>
          <p:nvPr/>
        </p:nvSpPr>
        <p:spPr bwMode="auto">
          <a:xfrm rot="194340">
            <a:off x="463550" y="2422525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2" name="Freeform 5"/>
          <p:cNvSpPr>
            <a:spLocks/>
          </p:cNvSpPr>
          <p:nvPr/>
        </p:nvSpPr>
        <p:spPr bwMode="auto">
          <a:xfrm rot="194340" flipH="1">
            <a:off x="1403350" y="242093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53" name="Freeform 6"/>
          <p:cNvSpPr>
            <a:spLocks/>
          </p:cNvSpPr>
          <p:nvPr/>
        </p:nvSpPr>
        <p:spPr bwMode="auto">
          <a:xfrm>
            <a:off x="611188" y="3068638"/>
            <a:ext cx="871537" cy="3416300"/>
          </a:xfrm>
          <a:custGeom>
            <a:avLst/>
            <a:gdLst>
              <a:gd name="T0" fmla="*/ 871537 w 549"/>
              <a:gd name="T1" fmla="*/ 114300 h 2152"/>
              <a:gd name="T2" fmla="*/ 412750 w 549"/>
              <a:gd name="T3" fmla="*/ 460375 h 2152"/>
              <a:gd name="T4" fmla="*/ 473075 w 549"/>
              <a:gd name="T5" fmla="*/ 2879725 h 2152"/>
              <a:gd name="T6" fmla="*/ 352425 w 549"/>
              <a:gd name="T7" fmla="*/ 3332163 h 2152"/>
              <a:gd name="T8" fmla="*/ 0 w 549"/>
              <a:gd name="T9" fmla="*/ 3387725 h 2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9" h="2152">
                <a:moveTo>
                  <a:pt x="549" y="72"/>
                </a:moveTo>
                <a:cubicBezTo>
                  <a:pt x="501" y="109"/>
                  <a:pt x="302" y="0"/>
                  <a:pt x="260" y="290"/>
                </a:cubicBezTo>
                <a:cubicBezTo>
                  <a:pt x="218" y="580"/>
                  <a:pt x="304" y="1513"/>
                  <a:pt x="298" y="1814"/>
                </a:cubicBezTo>
                <a:cubicBezTo>
                  <a:pt x="292" y="2115"/>
                  <a:pt x="272" y="2046"/>
                  <a:pt x="222" y="2099"/>
                </a:cubicBezTo>
                <a:cubicBezTo>
                  <a:pt x="172" y="2152"/>
                  <a:pt x="46" y="2127"/>
                  <a:pt x="0" y="213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 rot="194340">
            <a:off x="655638" y="228282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5" name="Freeform 8"/>
          <p:cNvSpPr>
            <a:spLocks/>
          </p:cNvSpPr>
          <p:nvPr/>
        </p:nvSpPr>
        <p:spPr bwMode="auto">
          <a:xfrm rot="194340" flipH="1">
            <a:off x="2165350" y="2205038"/>
            <a:ext cx="919163" cy="565150"/>
          </a:xfrm>
          <a:custGeom>
            <a:avLst/>
            <a:gdLst>
              <a:gd name="T0" fmla="*/ 0 w 2575"/>
              <a:gd name="T1" fmla="*/ 170799 h 1082"/>
              <a:gd name="T2" fmla="*/ 106730 w 2575"/>
              <a:gd name="T3" fmla="*/ 185424 h 1082"/>
              <a:gd name="T4" fmla="*/ 396579 w 2575"/>
              <a:gd name="T5" fmla="*/ 138415 h 1082"/>
              <a:gd name="T6" fmla="*/ 607183 w 2575"/>
              <a:gd name="T7" fmla="*/ 19848 h 1082"/>
              <a:gd name="T8" fmla="*/ 801367 w 2575"/>
              <a:gd name="T9" fmla="*/ 19848 h 1082"/>
              <a:gd name="T10" fmla="*/ 914880 w 2575"/>
              <a:gd name="T11" fmla="*/ 90884 h 1082"/>
              <a:gd name="T12" fmla="*/ 919163 w 2575"/>
              <a:gd name="T13" fmla="*/ 225120 h 1082"/>
              <a:gd name="T14" fmla="*/ 862050 w 2575"/>
              <a:gd name="T15" fmla="*/ 225120 h 1082"/>
              <a:gd name="T16" fmla="*/ 801367 w 2575"/>
              <a:gd name="T17" fmla="*/ 138415 h 1082"/>
              <a:gd name="T18" fmla="*/ 720695 w 2575"/>
              <a:gd name="T19" fmla="*/ 162441 h 1082"/>
              <a:gd name="T20" fmla="*/ 639666 w 2575"/>
              <a:gd name="T21" fmla="*/ 162441 h 1082"/>
              <a:gd name="T22" fmla="*/ 558637 w 2575"/>
              <a:gd name="T23" fmla="*/ 233477 h 1082"/>
              <a:gd name="T24" fmla="*/ 429062 w 2575"/>
              <a:gd name="T25" fmla="*/ 304512 h 1082"/>
              <a:gd name="T26" fmla="*/ 412999 w 2575"/>
              <a:gd name="T27" fmla="*/ 351521 h 1082"/>
              <a:gd name="T28" fmla="*/ 591120 w 2575"/>
              <a:gd name="T29" fmla="*/ 351521 h 1082"/>
              <a:gd name="T30" fmla="*/ 623246 w 2575"/>
              <a:gd name="T31" fmla="*/ 256981 h 1082"/>
              <a:gd name="T32" fmla="*/ 672149 w 2575"/>
              <a:gd name="T33" fmla="*/ 351521 h 1082"/>
              <a:gd name="T34" fmla="*/ 639666 w 2575"/>
              <a:gd name="T35" fmla="*/ 446583 h 1082"/>
              <a:gd name="T36" fmla="*/ 396579 w 2575"/>
              <a:gd name="T37" fmla="*/ 541123 h 1082"/>
              <a:gd name="T38" fmla="*/ 267360 w 2575"/>
              <a:gd name="T39" fmla="*/ 565150 h 1082"/>
              <a:gd name="T40" fmla="*/ 169911 w 2575"/>
              <a:gd name="T41" fmla="*/ 541123 h 1082"/>
              <a:gd name="T42" fmla="*/ 8210 w 2575"/>
              <a:gd name="T43" fmla="*/ 517619 h 10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75" h="1082">
                <a:moveTo>
                  <a:pt x="0" y="327"/>
                </a:moveTo>
                <a:cubicBezTo>
                  <a:pt x="50" y="332"/>
                  <a:pt x="114" y="365"/>
                  <a:pt x="299" y="355"/>
                </a:cubicBezTo>
                <a:cubicBezTo>
                  <a:pt x="484" y="345"/>
                  <a:pt x="877" y="318"/>
                  <a:pt x="1111" y="265"/>
                </a:cubicBezTo>
                <a:cubicBezTo>
                  <a:pt x="1345" y="212"/>
                  <a:pt x="1512" y="76"/>
                  <a:pt x="1701" y="38"/>
                </a:cubicBezTo>
                <a:cubicBezTo>
                  <a:pt x="1890" y="0"/>
                  <a:pt x="2101" y="15"/>
                  <a:pt x="2245" y="38"/>
                </a:cubicBezTo>
                <a:cubicBezTo>
                  <a:pt x="2389" y="61"/>
                  <a:pt x="2508" y="109"/>
                  <a:pt x="2563" y="174"/>
                </a:cubicBezTo>
                <a:lnTo>
                  <a:pt x="2575" y="431"/>
                </a:lnTo>
                <a:cubicBezTo>
                  <a:pt x="2550" y="474"/>
                  <a:pt x="2470" y="459"/>
                  <a:pt x="2415" y="431"/>
                </a:cubicBezTo>
                <a:cubicBezTo>
                  <a:pt x="2360" y="403"/>
                  <a:pt x="2311" y="285"/>
                  <a:pt x="2245" y="265"/>
                </a:cubicBezTo>
                <a:cubicBezTo>
                  <a:pt x="2179" y="245"/>
                  <a:pt x="2094" y="303"/>
                  <a:pt x="2019" y="311"/>
                </a:cubicBezTo>
                <a:cubicBezTo>
                  <a:pt x="1944" y="319"/>
                  <a:pt x="1868" y="288"/>
                  <a:pt x="1792" y="311"/>
                </a:cubicBezTo>
                <a:cubicBezTo>
                  <a:pt x="1716" y="334"/>
                  <a:pt x="1663" y="402"/>
                  <a:pt x="1565" y="447"/>
                </a:cubicBezTo>
                <a:cubicBezTo>
                  <a:pt x="1467" y="492"/>
                  <a:pt x="1270" y="545"/>
                  <a:pt x="1202" y="583"/>
                </a:cubicBezTo>
                <a:cubicBezTo>
                  <a:pt x="1134" y="621"/>
                  <a:pt x="1082" y="658"/>
                  <a:pt x="1157" y="673"/>
                </a:cubicBezTo>
                <a:cubicBezTo>
                  <a:pt x="1232" y="688"/>
                  <a:pt x="1558" y="703"/>
                  <a:pt x="1656" y="673"/>
                </a:cubicBezTo>
                <a:cubicBezTo>
                  <a:pt x="1754" y="643"/>
                  <a:pt x="1708" y="492"/>
                  <a:pt x="1746" y="492"/>
                </a:cubicBezTo>
                <a:cubicBezTo>
                  <a:pt x="1784" y="492"/>
                  <a:pt x="1875" y="613"/>
                  <a:pt x="1883" y="673"/>
                </a:cubicBezTo>
                <a:cubicBezTo>
                  <a:pt x="1891" y="733"/>
                  <a:pt x="1921" y="795"/>
                  <a:pt x="1792" y="855"/>
                </a:cubicBezTo>
                <a:cubicBezTo>
                  <a:pt x="1663" y="915"/>
                  <a:pt x="1285" y="998"/>
                  <a:pt x="1111" y="1036"/>
                </a:cubicBezTo>
                <a:cubicBezTo>
                  <a:pt x="937" y="1074"/>
                  <a:pt x="855" y="1082"/>
                  <a:pt x="749" y="1082"/>
                </a:cubicBezTo>
                <a:cubicBezTo>
                  <a:pt x="643" y="1082"/>
                  <a:pt x="597" y="1051"/>
                  <a:pt x="476" y="1036"/>
                </a:cubicBezTo>
                <a:cubicBezTo>
                  <a:pt x="355" y="1021"/>
                  <a:pt x="189" y="1006"/>
                  <a:pt x="23" y="9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56" name="Freeform 9"/>
          <p:cNvSpPr>
            <a:spLocks/>
          </p:cNvSpPr>
          <p:nvPr/>
        </p:nvSpPr>
        <p:spPr bwMode="auto">
          <a:xfrm>
            <a:off x="395288" y="6308725"/>
            <a:ext cx="1223962" cy="288925"/>
          </a:xfrm>
          <a:custGeom>
            <a:avLst/>
            <a:gdLst>
              <a:gd name="T0" fmla="*/ 0 w 771"/>
              <a:gd name="T1" fmla="*/ 73025 h 182"/>
              <a:gd name="T2" fmla="*/ 0 w 771"/>
              <a:gd name="T3" fmla="*/ 288925 h 182"/>
              <a:gd name="T4" fmla="*/ 1223962 w 771"/>
              <a:gd name="T5" fmla="*/ 288925 h 182"/>
              <a:gd name="T6" fmla="*/ 1223962 w 771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1" h="182">
                <a:moveTo>
                  <a:pt x="0" y="46"/>
                </a:moveTo>
                <a:lnTo>
                  <a:pt x="0" y="182"/>
                </a:lnTo>
                <a:lnTo>
                  <a:pt x="771" y="182"/>
                </a:lnTo>
                <a:lnTo>
                  <a:pt x="771" y="0"/>
                </a:ln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9018" name="Line 10"/>
          <p:cNvSpPr>
            <a:spLocks noChangeShapeType="1"/>
          </p:cNvSpPr>
          <p:nvPr/>
        </p:nvSpPr>
        <p:spPr bwMode="auto">
          <a:xfrm flipV="1">
            <a:off x="1304925" y="2636838"/>
            <a:ext cx="215900" cy="3671887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9019" name="Freeform 11"/>
          <p:cNvSpPr>
            <a:spLocks/>
          </p:cNvSpPr>
          <p:nvPr/>
        </p:nvSpPr>
        <p:spPr bwMode="auto">
          <a:xfrm>
            <a:off x="728663" y="3068638"/>
            <a:ext cx="836612" cy="3587750"/>
          </a:xfrm>
          <a:custGeom>
            <a:avLst/>
            <a:gdLst>
              <a:gd name="T0" fmla="*/ 836612 w 527"/>
              <a:gd name="T1" fmla="*/ 131763 h 2260"/>
              <a:gd name="T2" fmla="*/ 285750 w 527"/>
              <a:gd name="T3" fmla="*/ 495300 h 2260"/>
              <a:gd name="T4" fmla="*/ 373062 w 527"/>
              <a:gd name="T5" fmla="*/ 3105150 h 2260"/>
              <a:gd name="T6" fmla="*/ 0 w 527"/>
              <a:gd name="T7" fmla="*/ 3392488 h 22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7" h="2260">
                <a:moveTo>
                  <a:pt x="527" y="83"/>
                </a:moveTo>
                <a:cubicBezTo>
                  <a:pt x="469" y="121"/>
                  <a:pt x="229" y="0"/>
                  <a:pt x="180" y="312"/>
                </a:cubicBezTo>
                <a:cubicBezTo>
                  <a:pt x="131" y="624"/>
                  <a:pt x="265" y="1652"/>
                  <a:pt x="235" y="1956"/>
                </a:cubicBezTo>
                <a:cubicBezTo>
                  <a:pt x="205" y="2260"/>
                  <a:pt x="49" y="2099"/>
                  <a:pt x="0" y="2137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3059113" y="2060575"/>
            <a:ext cx="5113337" cy="30130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rgbClr val="CC0000"/>
                </a:solidFill>
              </a:rPr>
              <a:t>Paranà Manœuvre is </a:t>
            </a:r>
          </a:p>
          <a:p>
            <a:pPr algn="ctr"/>
            <a:r>
              <a:rPr lang="fr-FR" altLang="fr-FR" b="1">
                <a:solidFill>
                  <a:schemeClr val="accent2"/>
                </a:solidFill>
              </a:rPr>
              <a:t>Physiologic because </a:t>
            </a:r>
          </a:p>
          <a:p>
            <a:pPr algn="ctr"/>
            <a:r>
              <a:rPr lang="fr-FR" altLang="fr-FR" b="1">
                <a:solidFill>
                  <a:srgbClr val="BA0000"/>
                </a:solidFill>
              </a:rPr>
              <a:t>The Valvo-Muscular Pump VMP  and plantar pump are activated</a:t>
            </a:r>
          </a:p>
          <a:p>
            <a:pPr algn="ctr"/>
            <a:r>
              <a:rPr lang="en-US" altLang="fr-FR" b="1">
                <a:solidFill>
                  <a:srgbClr val="BA0000"/>
                </a:solidFill>
              </a:rPr>
              <a:t>BY</a:t>
            </a:r>
          </a:p>
          <a:p>
            <a:pPr algn="ctr"/>
            <a:r>
              <a:rPr lang="en-US" altLang="fr-FR" b="1">
                <a:solidFill>
                  <a:schemeClr val="accent2"/>
                </a:solidFill>
              </a:rPr>
              <a:t>Isometric Proprioceptive Reflex Contraction triggered by a light push-pull of the waist</a:t>
            </a:r>
            <a:r>
              <a:rPr lang="en-US" altLang="fr-FR" b="1">
                <a:solidFill>
                  <a:srgbClr val="BA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8" grpId="0" animBg="1"/>
      <p:bldP spid="2990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042988" y="5157788"/>
            <a:ext cx="603250" cy="1008062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675" name="Freeform 4"/>
          <p:cNvSpPr>
            <a:spLocks/>
          </p:cNvSpPr>
          <p:nvPr/>
        </p:nvSpPr>
        <p:spPr bwMode="auto">
          <a:xfrm>
            <a:off x="395288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676" name="Freeform 5"/>
          <p:cNvSpPr>
            <a:spLocks/>
          </p:cNvSpPr>
          <p:nvPr/>
        </p:nvSpPr>
        <p:spPr bwMode="auto">
          <a:xfrm flipH="1">
            <a:off x="1295400" y="240188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677" name="Freeform 6"/>
          <p:cNvSpPr>
            <a:spLocks/>
          </p:cNvSpPr>
          <p:nvPr/>
        </p:nvSpPr>
        <p:spPr bwMode="auto">
          <a:xfrm>
            <a:off x="819150" y="3089275"/>
            <a:ext cx="476250" cy="3084513"/>
          </a:xfrm>
          <a:custGeom>
            <a:avLst/>
            <a:gdLst>
              <a:gd name="T0" fmla="*/ 476250 w 408"/>
              <a:gd name="T1" fmla="*/ 122563 h 2718"/>
              <a:gd name="T2" fmla="*/ 38520 w 408"/>
              <a:gd name="T3" fmla="*/ 493658 h 2718"/>
              <a:gd name="T4" fmla="*/ 243961 w 408"/>
              <a:gd name="T5" fmla="*/ 3084513 h 27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2718">
                <a:moveTo>
                  <a:pt x="408" y="108"/>
                </a:moveTo>
                <a:cubicBezTo>
                  <a:pt x="345" y="162"/>
                  <a:pt x="66" y="0"/>
                  <a:pt x="33" y="435"/>
                </a:cubicBezTo>
                <a:cubicBezTo>
                  <a:pt x="0" y="870"/>
                  <a:pt x="172" y="2243"/>
                  <a:pt x="209" y="271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468313" y="227647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679" name="Freeform 8"/>
          <p:cNvSpPr>
            <a:spLocks/>
          </p:cNvSpPr>
          <p:nvPr/>
        </p:nvSpPr>
        <p:spPr bwMode="auto">
          <a:xfrm flipH="1">
            <a:off x="1979613" y="2133600"/>
            <a:ext cx="919162" cy="565150"/>
          </a:xfrm>
          <a:custGeom>
            <a:avLst/>
            <a:gdLst>
              <a:gd name="T0" fmla="*/ 0 w 2575"/>
              <a:gd name="T1" fmla="*/ 170799 h 1082"/>
              <a:gd name="T2" fmla="*/ 106730 w 2575"/>
              <a:gd name="T3" fmla="*/ 185424 h 1082"/>
              <a:gd name="T4" fmla="*/ 396578 w 2575"/>
              <a:gd name="T5" fmla="*/ 138415 h 1082"/>
              <a:gd name="T6" fmla="*/ 607182 w 2575"/>
              <a:gd name="T7" fmla="*/ 19848 h 1082"/>
              <a:gd name="T8" fmla="*/ 801366 w 2575"/>
              <a:gd name="T9" fmla="*/ 19848 h 1082"/>
              <a:gd name="T10" fmla="*/ 914879 w 2575"/>
              <a:gd name="T11" fmla="*/ 90884 h 1082"/>
              <a:gd name="T12" fmla="*/ 919162 w 2575"/>
              <a:gd name="T13" fmla="*/ 225120 h 1082"/>
              <a:gd name="T14" fmla="*/ 862049 w 2575"/>
              <a:gd name="T15" fmla="*/ 225120 h 1082"/>
              <a:gd name="T16" fmla="*/ 801366 w 2575"/>
              <a:gd name="T17" fmla="*/ 138415 h 1082"/>
              <a:gd name="T18" fmla="*/ 720694 w 2575"/>
              <a:gd name="T19" fmla="*/ 162441 h 1082"/>
              <a:gd name="T20" fmla="*/ 639665 w 2575"/>
              <a:gd name="T21" fmla="*/ 162441 h 1082"/>
              <a:gd name="T22" fmla="*/ 558636 w 2575"/>
              <a:gd name="T23" fmla="*/ 233477 h 1082"/>
              <a:gd name="T24" fmla="*/ 429061 w 2575"/>
              <a:gd name="T25" fmla="*/ 304512 h 1082"/>
              <a:gd name="T26" fmla="*/ 412998 w 2575"/>
              <a:gd name="T27" fmla="*/ 351521 h 1082"/>
              <a:gd name="T28" fmla="*/ 591119 w 2575"/>
              <a:gd name="T29" fmla="*/ 351521 h 1082"/>
              <a:gd name="T30" fmla="*/ 623245 w 2575"/>
              <a:gd name="T31" fmla="*/ 256981 h 1082"/>
              <a:gd name="T32" fmla="*/ 672148 w 2575"/>
              <a:gd name="T33" fmla="*/ 351521 h 1082"/>
              <a:gd name="T34" fmla="*/ 639665 w 2575"/>
              <a:gd name="T35" fmla="*/ 446583 h 1082"/>
              <a:gd name="T36" fmla="*/ 396578 w 2575"/>
              <a:gd name="T37" fmla="*/ 541123 h 1082"/>
              <a:gd name="T38" fmla="*/ 267360 w 2575"/>
              <a:gd name="T39" fmla="*/ 565150 h 1082"/>
              <a:gd name="T40" fmla="*/ 169911 w 2575"/>
              <a:gd name="T41" fmla="*/ 541123 h 1082"/>
              <a:gd name="T42" fmla="*/ 8210 w 2575"/>
              <a:gd name="T43" fmla="*/ 517619 h 10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75" h="1082">
                <a:moveTo>
                  <a:pt x="0" y="327"/>
                </a:moveTo>
                <a:cubicBezTo>
                  <a:pt x="50" y="332"/>
                  <a:pt x="114" y="365"/>
                  <a:pt x="299" y="355"/>
                </a:cubicBezTo>
                <a:cubicBezTo>
                  <a:pt x="484" y="345"/>
                  <a:pt x="877" y="318"/>
                  <a:pt x="1111" y="265"/>
                </a:cubicBezTo>
                <a:cubicBezTo>
                  <a:pt x="1345" y="212"/>
                  <a:pt x="1512" y="76"/>
                  <a:pt x="1701" y="38"/>
                </a:cubicBezTo>
                <a:cubicBezTo>
                  <a:pt x="1890" y="0"/>
                  <a:pt x="2101" y="15"/>
                  <a:pt x="2245" y="38"/>
                </a:cubicBezTo>
                <a:cubicBezTo>
                  <a:pt x="2389" y="61"/>
                  <a:pt x="2508" y="109"/>
                  <a:pt x="2563" y="174"/>
                </a:cubicBezTo>
                <a:lnTo>
                  <a:pt x="2575" y="431"/>
                </a:lnTo>
                <a:cubicBezTo>
                  <a:pt x="2550" y="474"/>
                  <a:pt x="2470" y="459"/>
                  <a:pt x="2415" y="431"/>
                </a:cubicBezTo>
                <a:cubicBezTo>
                  <a:pt x="2360" y="403"/>
                  <a:pt x="2311" y="285"/>
                  <a:pt x="2245" y="265"/>
                </a:cubicBezTo>
                <a:cubicBezTo>
                  <a:pt x="2179" y="245"/>
                  <a:pt x="2094" y="303"/>
                  <a:pt x="2019" y="311"/>
                </a:cubicBezTo>
                <a:cubicBezTo>
                  <a:pt x="1944" y="319"/>
                  <a:pt x="1868" y="288"/>
                  <a:pt x="1792" y="311"/>
                </a:cubicBezTo>
                <a:cubicBezTo>
                  <a:pt x="1716" y="334"/>
                  <a:pt x="1663" y="402"/>
                  <a:pt x="1565" y="447"/>
                </a:cubicBezTo>
                <a:cubicBezTo>
                  <a:pt x="1467" y="492"/>
                  <a:pt x="1270" y="545"/>
                  <a:pt x="1202" y="583"/>
                </a:cubicBezTo>
                <a:cubicBezTo>
                  <a:pt x="1134" y="621"/>
                  <a:pt x="1082" y="658"/>
                  <a:pt x="1157" y="673"/>
                </a:cubicBezTo>
                <a:cubicBezTo>
                  <a:pt x="1232" y="688"/>
                  <a:pt x="1558" y="703"/>
                  <a:pt x="1656" y="673"/>
                </a:cubicBezTo>
                <a:cubicBezTo>
                  <a:pt x="1754" y="643"/>
                  <a:pt x="1708" y="492"/>
                  <a:pt x="1746" y="492"/>
                </a:cubicBezTo>
                <a:cubicBezTo>
                  <a:pt x="1784" y="492"/>
                  <a:pt x="1875" y="613"/>
                  <a:pt x="1883" y="673"/>
                </a:cubicBezTo>
                <a:cubicBezTo>
                  <a:pt x="1891" y="733"/>
                  <a:pt x="1921" y="795"/>
                  <a:pt x="1792" y="855"/>
                </a:cubicBezTo>
                <a:cubicBezTo>
                  <a:pt x="1663" y="915"/>
                  <a:pt x="1285" y="998"/>
                  <a:pt x="1111" y="1036"/>
                </a:cubicBezTo>
                <a:cubicBezTo>
                  <a:pt x="937" y="1074"/>
                  <a:pt x="855" y="1082"/>
                  <a:pt x="749" y="1082"/>
                </a:cubicBezTo>
                <a:cubicBezTo>
                  <a:pt x="643" y="1082"/>
                  <a:pt x="597" y="1051"/>
                  <a:pt x="476" y="1036"/>
                </a:cubicBezTo>
                <a:cubicBezTo>
                  <a:pt x="355" y="1021"/>
                  <a:pt x="189" y="1006"/>
                  <a:pt x="23" y="9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V="1">
            <a:off x="1331913" y="2852738"/>
            <a:ext cx="0" cy="314007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681" name="Freeform 10"/>
          <p:cNvSpPr>
            <a:spLocks/>
          </p:cNvSpPr>
          <p:nvPr/>
        </p:nvSpPr>
        <p:spPr bwMode="auto">
          <a:xfrm>
            <a:off x="827088" y="3097213"/>
            <a:ext cx="476250" cy="3084512"/>
          </a:xfrm>
          <a:custGeom>
            <a:avLst/>
            <a:gdLst>
              <a:gd name="T0" fmla="*/ 476250 w 408"/>
              <a:gd name="T1" fmla="*/ 122563 h 2718"/>
              <a:gd name="T2" fmla="*/ 38520 w 408"/>
              <a:gd name="T3" fmla="*/ 493658 h 2718"/>
              <a:gd name="T4" fmla="*/ 243961 w 408"/>
              <a:gd name="T5" fmla="*/ 3084512 h 27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2718">
                <a:moveTo>
                  <a:pt x="408" y="108"/>
                </a:moveTo>
                <a:cubicBezTo>
                  <a:pt x="345" y="162"/>
                  <a:pt x="66" y="0"/>
                  <a:pt x="33" y="435"/>
                </a:cubicBezTo>
                <a:cubicBezTo>
                  <a:pt x="0" y="870"/>
                  <a:pt x="172" y="2243"/>
                  <a:pt x="209" y="271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3059113" y="2060575"/>
            <a:ext cx="5113337" cy="30130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rgbClr val="CC0000"/>
                </a:solidFill>
              </a:rPr>
              <a:t>Paranà Manœuvre is </a:t>
            </a:r>
          </a:p>
          <a:p>
            <a:pPr algn="ctr"/>
            <a:r>
              <a:rPr lang="fr-FR" altLang="fr-FR" b="1">
                <a:solidFill>
                  <a:schemeClr val="accent2"/>
                </a:solidFill>
              </a:rPr>
              <a:t>Physiologic because </a:t>
            </a:r>
          </a:p>
          <a:p>
            <a:pPr algn="ctr"/>
            <a:r>
              <a:rPr lang="fr-FR" altLang="fr-FR" b="1">
                <a:solidFill>
                  <a:srgbClr val="BA0000"/>
                </a:solidFill>
              </a:rPr>
              <a:t>The Valvo-Muscular Pump VMP  and plantar pump are activated</a:t>
            </a:r>
          </a:p>
          <a:p>
            <a:pPr algn="ctr"/>
            <a:r>
              <a:rPr lang="en-US" altLang="fr-FR" b="1">
                <a:solidFill>
                  <a:srgbClr val="BA0000"/>
                </a:solidFill>
              </a:rPr>
              <a:t>BY</a:t>
            </a:r>
          </a:p>
          <a:p>
            <a:pPr algn="ctr"/>
            <a:r>
              <a:rPr lang="en-US" altLang="fr-FR" b="1">
                <a:solidFill>
                  <a:schemeClr val="accent2"/>
                </a:solidFill>
              </a:rPr>
              <a:t>Isometric Proprioceptive Reflex Contraction triggered by a light push-pull of the waist</a:t>
            </a:r>
            <a:r>
              <a:rPr lang="en-US" altLang="fr-FR" b="1">
                <a:solidFill>
                  <a:srgbClr val="BA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395288" y="1628775"/>
            <a:ext cx="647700" cy="3141663"/>
          </a:xfrm>
          <a:custGeom>
            <a:avLst/>
            <a:gdLst>
              <a:gd name="T0" fmla="*/ 53127 w 573"/>
              <a:gd name="T1" fmla="*/ 1574364 h 3113"/>
              <a:gd name="T2" fmla="*/ 37302 w 573"/>
              <a:gd name="T3" fmla="*/ 1279675 h 3113"/>
              <a:gd name="T4" fmla="*/ 170685 w 573"/>
              <a:gd name="T5" fmla="*/ 859845 h 3113"/>
              <a:gd name="T6" fmla="*/ 232855 w 573"/>
              <a:gd name="T7" fmla="*/ 733694 h 3113"/>
              <a:gd name="T8" fmla="*/ 224943 w 573"/>
              <a:gd name="T9" fmla="*/ 502585 h 3113"/>
              <a:gd name="T10" fmla="*/ 115297 w 573"/>
              <a:gd name="T11" fmla="*/ 509650 h 3113"/>
              <a:gd name="T12" fmla="*/ 154860 w 573"/>
              <a:gd name="T13" fmla="*/ 390563 h 3113"/>
              <a:gd name="T14" fmla="*/ 53127 w 573"/>
              <a:gd name="T15" fmla="*/ 327992 h 3113"/>
              <a:gd name="T16" fmla="*/ 115297 w 573"/>
              <a:gd name="T17" fmla="*/ 243219 h 3113"/>
              <a:gd name="T18" fmla="*/ 139035 w 573"/>
              <a:gd name="T19" fmla="*/ 82755 h 3113"/>
              <a:gd name="T20" fmla="*/ 334588 w 573"/>
              <a:gd name="T21" fmla="*/ 5046 h 3113"/>
              <a:gd name="T22" fmla="*/ 531272 w 573"/>
              <a:gd name="T23" fmla="*/ 111013 h 3113"/>
              <a:gd name="T24" fmla="*/ 586660 w 573"/>
              <a:gd name="T25" fmla="*/ 292670 h 3113"/>
              <a:gd name="T26" fmla="*/ 491709 w 573"/>
              <a:gd name="T27" fmla="*/ 481392 h 3113"/>
              <a:gd name="T28" fmla="*/ 483797 w 573"/>
              <a:gd name="T29" fmla="*/ 628736 h 3113"/>
              <a:gd name="T30" fmla="*/ 617180 w 573"/>
              <a:gd name="T31" fmla="*/ 866909 h 3113"/>
              <a:gd name="T32" fmla="*/ 601355 w 573"/>
              <a:gd name="T33" fmla="*/ 1336191 h 3113"/>
              <a:gd name="T34" fmla="*/ 625093 w 573"/>
              <a:gd name="T35" fmla="*/ 1602622 h 3113"/>
              <a:gd name="T36" fmla="*/ 463450 w 573"/>
              <a:gd name="T37" fmla="*/ 1830702 h 3113"/>
              <a:gd name="T38" fmla="*/ 405802 w 573"/>
              <a:gd name="T39" fmla="*/ 2383748 h 3113"/>
              <a:gd name="T40" fmla="*/ 463450 w 573"/>
              <a:gd name="T41" fmla="*/ 2638068 h 3113"/>
              <a:gd name="T42" fmla="*/ 418236 w 573"/>
              <a:gd name="T43" fmla="*/ 2971107 h 3113"/>
              <a:gd name="T44" fmla="*/ 438582 w 573"/>
              <a:gd name="T45" fmla="*/ 3053862 h 3113"/>
              <a:gd name="T46" fmla="*/ 422757 w 573"/>
              <a:gd name="T47" fmla="*/ 3126525 h 3113"/>
              <a:gd name="T48" fmla="*/ 348153 w 573"/>
              <a:gd name="T49" fmla="*/ 3127534 h 3113"/>
              <a:gd name="T50" fmla="*/ 285983 w 573"/>
              <a:gd name="T51" fmla="*/ 3106341 h 3113"/>
              <a:gd name="T52" fmla="*/ 197814 w 573"/>
              <a:gd name="T53" fmla="*/ 3135608 h 3113"/>
              <a:gd name="T54" fmla="*/ 119819 w 573"/>
              <a:gd name="T55" fmla="*/ 3135608 h 3113"/>
              <a:gd name="T56" fmla="*/ 21477 w 573"/>
              <a:gd name="T57" fmla="*/ 3138635 h 3113"/>
              <a:gd name="T58" fmla="*/ 1130 w 573"/>
              <a:gd name="T59" fmla="*/ 3117442 h 3113"/>
              <a:gd name="T60" fmla="*/ 16955 w 573"/>
              <a:gd name="T61" fmla="*/ 3093221 h 3113"/>
              <a:gd name="T62" fmla="*/ 105124 w 573"/>
              <a:gd name="T63" fmla="*/ 3061936 h 3113"/>
              <a:gd name="T64" fmla="*/ 230595 w 573"/>
              <a:gd name="T65" fmla="*/ 2975144 h 3113"/>
              <a:gd name="T66" fmla="*/ 192162 w 573"/>
              <a:gd name="T67" fmla="*/ 2513936 h 3113"/>
              <a:gd name="T68" fmla="*/ 116428 w 573"/>
              <a:gd name="T69" fmla="*/ 2336315 h 3113"/>
              <a:gd name="T70" fmla="*/ 90429 w 573"/>
              <a:gd name="T71" fmla="*/ 2211174 h 3113"/>
              <a:gd name="T72" fmla="*/ 56518 w 573"/>
              <a:gd name="T73" fmla="*/ 1830702 h 3113"/>
              <a:gd name="T74" fmla="*/ 56518 w 573"/>
              <a:gd name="T75" fmla="*/ 1724736 h 3113"/>
              <a:gd name="T76" fmla="*/ 53127 w 573"/>
              <a:gd name="T77" fmla="*/ 1574364 h 3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73" h="3113">
                <a:moveTo>
                  <a:pt x="47" y="1560"/>
                </a:moveTo>
                <a:cubicBezTo>
                  <a:pt x="44" y="1487"/>
                  <a:pt x="16" y="1386"/>
                  <a:pt x="33" y="1268"/>
                </a:cubicBezTo>
                <a:cubicBezTo>
                  <a:pt x="50" y="1150"/>
                  <a:pt x="122" y="942"/>
                  <a:pt x="151" y="852"/>
                </a:cubicBezTo>
                <a:cubicBezTo>
                  <a:pt x="180" y="762"/>
                  <a:pt x="198" y="786"/>
                  <a:pt x="206" y="727"/>
                </a:cubicBezTo>
                <a:cubicBezTo>
                  <a:pt x="214" y="668"/>
                  <a:pt x="216" y="535"/>
                  <a:pt x="199" y="498"/>
                </a:cubicBezTo>
                <a:cubicBezTo>
                  <a:pt x="182" y="461"/>
                  <a:pt x="112" y="523"/>
                  <a:pt x="102" y="505"/>
                </a:cubicBezTo>
                <a:cubicBezTo>
                  <a:pt x="92" y="487"/>
                  <a:pt x="146" y="417"/>
                  <a:pt x="137" y="387"/>
                </a:cubicBezTo>
                <a:cubicBezTo>
                  <a:pt x="128" y="357"/>
                  <a:pt x="53" y="349"/>
                  <a:pt x="47" y="325"/>
                </a:cubicBezTo>
                <a:cubicBezTo>
                  <a:pt x="41" y="301"/>
                  <a:pt x="89" y="282"/>
                  <a:pt x="102" y="241"/>
                </a:cubicBezTo>
                <a:cubicBezTo>
                  <a:pt x="115" y="200"/>
                  <a:pt x="91" y="121"/>
                  <a:pt x="123" y="82"/>
                </a:cubicBezTo>
                <a:cubicBezTo>
                  <a:pt x="155" y="43"/>
                  <a:pt x="238" y="0"/>
                  <a:pt x="296" y="5"/>
                </a:cubicBezTo>
                <a:cubicBezTo>
                  <a:pt x="354" y="10"/>
                  <a:pt x="433" y="63"/>
                  <a:pt x="470" y="110"/>
                </a:cubicBezTo>
                <a:cubicBezTo>
                  <a:pt x="507" y="157"/>
                  <a:pt x="525" y="229"/>
                  <a:pt x="519" y="290"/>
                </a:cubicBezTo>
                <a:cubicBezTo>
                  <a:pt x="513" y="351"/>
                  <a:pt x="450" y="422"/>
                  <a:pt x="435" y="477"/>
                </a:cubicBezTo>
                <a:cubicBezTo>
                  <a:pt x="420" y="532"/>
                  <a:pt x="410" y="559"/>
                  <a:pt x="428" y="623"/>
                </a:cubicBezTo>
                <a:cubicBezTo>
                  <a:pt x="446" y="687"/>
                  <a:pt x="529" y="742"/>
                  <a:pt x="546" y="859"/>
                </a:cubicBezTo>
                <a:cubicBezTo>
                  <a:pt x="563" y="976"/>
                  <a:pt x="531" y="1203"/>
                  <a:pt x="532" y="1324"/>
                </a:cubicBezTo>
                <a:cubicBezTo>
                  <a:pt x="533" y="1445"/>
                  <a:pt x="573" y="1507"/>
                  <a:pt x="553" y="1588"/>
                </a:cubicBezTo>
                <a:cubicBezTo>
                  <a:pt x="533" y="1669"/>
                  <a:pt x="442" y="1685"/>
                  <a:pt x="410" y="1814"/>
                </a:cubicBezTo>
                <a:cubicBezTo>
                  <a:pt x="378" y="1943"/>
                  <a:pt x="359" y="2228"/>
                  <a:pt x="359" y="2362"/>
                </a:cubicBezTo>
                <a:cubicBezTo>
                  <a:pt x="359" y="2495"/>
                  <a:pt x="408" y="2517"/>
                  <a:pt x="410" y="2614"/>
                </a:cubicBezTo>
                <a:cubicBezTo>
                  <a:pt x="412" y="2711"/>
                  <a:pt x="374" y="2875"/>
                  <a:pt x="370" y="2944"/>
                </a:cubicBezTo>
                <a:cubicBezTo>
                  <a:pt x="367" y="3013"/>
                  <a:pt x="387" y="3000"/>
                  <a:pt x="388" y="3026"/>
                </a:cubicBezTo>
                <a:cubicBezTo>
                  <a:pt x="388" y="3052"/>
                  <a:pt x="387" y="3086"/>
                  <a:pt x="374" y="3098"/>
                </a:cubicBezTo>
                <a:cubicBezTo>
                  <a:pt x="361" y="3110"/>
                  <a:pt x="328" y="3102"/>
                  <a:pt x="308" y="3099"/>
                </a:cubicBezTo>
                <a:cubicBezTo>
                  <a:pt x="288" y="3096"/>
                  <a:pt x="275" y="3077"/>
                  <a:pt x="253" y="3078"/>
                </a:cubicBezTo>
                <a:cubicBezTo>
                  <a:pt x="231" y="3080"/>
                  <a:pt x="200" y="3102"/>
                  <a:pt x="175" y="3107"/>
                </a:cubicBezTo>
                <a:cubicBezTo>
                  <a:pt x="151" y="3112"/>
                  <a:pt x="132" y="3107"/>
                  <a:pt x="106" y="3107"/>
                </a:cubicBezTo>
                <a:cubicBezTo>
                  <a:pt x="80" y="3108"/>
                  <a:pt x="37" y="3113"/>
                  <a:pt x="19" y="3110"/>
                </a:cubicBezTo>
                <a:cubicBezTo>
                  <a:pt x="2" y="3107"/>
                  <a:pt x="2" y="3096"/>
                  <a:pt x="1" y="3089"/>
                </a:cubicBezTo>
                <a:cubicBezTo>
                  <a:pt x="0" y="3081"/>
                  <a:pt x="0" y="3074"/>
                  <a:pt x="15" y="3065"/>
                </a:cubicBezTo>
                <a:cubicBezTo>
                  <a:pt x="30" y="3056"/>
                  <a:pt x="61" y="3053"/>
                  <a:pt x="93" y="3034"/>
                </a:cubicBezTo>
                <a:cubicBezTo>
                  <a:pt x="124" y="3014"/>
                  <a:pt x="191" y="3038"/>
                  <a:pt x="204" y="2948"/>
                </a:cubicBezTo>
                <a:cubicBezTo>
                  <a:pt x="217" y="2857"/>
                  <a:pt x="187" y="2596"/>
                  <a:pt x="170" y="2491"/>
                </a:cubicBezTo>
                <a:cubicBezTo>
                  <a:pt x="153" y="2385"/>
                  <a:pt x="118" y="2365"/>
                  <a:pt x="103" y="2315"/>
                </a:cubicBezTo>
                <a:cubicBezTo>
                  <a:pt x="88" y="2265"/>
                  <a:pt x="89" y="2274"/>
                  <a:pt x="80" y="2191"/>
                </a:cubicBezTo>
                <a:cubicBezTo>
                  <a:pt x="71" y="2108"/>
                  <a:pt x="54" y="1895"/>
                  <a:pt x="50" y="1814"/>
                </a:cubicBezTo>
                <a:cubicBezTo>
                  <a:pt x="45" y="1734"/>
                  <a:pt x="50" y="1726"/>
                  <a:pt x="50" y="1709"/>
                </a:cubicBezTo>
                <a:cubicBezTo>
                  <a:pt x="50" y="1709"/>
                  <a:pt x="40" y="1640"/>
                  <a:pt x="47" y="156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58888" y="908050"/>
            <a:ext cx="7632700" cy="50371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3200" b="1">
                <a:solidFill>
                  <a:schemeClr val="accent2"/>
                </a:solidFill>
              </a:rPr>
              <a:t>Purpose:</a:t>
            </a:r>
            <a:r>
              <a:rPr lang="fr-FR" altLang="fr-FR" b="1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fr-FR" altLang="fr-FR" b="1">
                <a:solidFill>
                  <a:srgbClr val="CC0000"/>
                </a:solidFill>
              </a:rPr>
              <a:t>Assessing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VALVE COMPETENCE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VALVE INCOMPETENCE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	</a:t>
            </a:r>
            <a:r>
              <a:rPr lang="fr-FR" altLang="fr-FR" b="1">
                <a:solidFill>
                  <a:schemeClr val="accent2"/>
                </a:solidFill>
              </a:rPr>
              <a:t>Grades:</a:t>
            </a:r>
            <a:r>
              <a:rPr lang="fr-FR" altLang="fr-FR" b="1">
                <a:solidFill>
                  <a:srgbClr val="CC0000"/>
                </a:solidFill>
              </a:rPr>
              <a:t> 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		</a:t>
            </a:r>
            <a:r>
              <a:rPr lang="fr-FR" altLang="fr-FR" b="1">
                <a:solidFill>
                  <a:schemeClr val="accent2"/>
                </a:solidFill>
              </a:rPr>
              <a:t>-</a:t>
            </a:r>
            <a:r>
              <a:rPr lang="fr-FR" altLang="fr-FR">
                <a:solidFill>
                  <a:schemeClr val="accent2"/>
                </a:solidFill>
              </a:rPr>
              <a:t>Total, Partial, Segmental </a:t>
            </a:r>
            <a:r>
              <a:rPr lang="fr-FR" altLang="fr-FR" b="1">
                <a:solidFill>
                  <a:srgbClr val="CC0000"/>
                </a:solidFill>
              </a:rPr>
              <a:t>	</a:t>
            </a:r>
            <a:r>
              <a:rPr lang="fr-FR" altLang="fr-FR" b="1">
                <a:solidFill>
                  <a:schemeClr val="hlink"/>
                </a:solidFill>
              </a:rPr>
              <a:t>Haemodynamic effect: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		 </a:t>
            </a:r>
            <a:r>
              <a:rPr lang="en-US" altLang="fr-FR">
                <a:solidFill>
                  <a:schemeClr val="hlink"/>
                </a:solidFill>
              </a:rPr>
              <a:t>-Closed Shunts (closed circuit )</a:t>
            </a:r>
            <a:r>
              <a:rPr lang="fr-FR" altLang="fr-FR" b="1">
                <a:solidFill>
                  <a:schemeClr val="hlink"/>
                </a:solidFill>
              </a:rPr>
              <a:t>                                                                    </a:t>
            </a:r>
            <a:r>
              <a:rPr lang="en-US" altLang="fr-FR">
                <a:solidFill>
                  <a:schemeClr val="hlink"/>
                </a:solidFill>
              </a:rPr>
              <a:t>-                         Open Deviated Shunt ( open circuit )</a:t>
            </a:r>
          </a:p>
          <a:p>
            <a:r>
              <a:rPr lang="en-US" altLang="fr-FR">
                <a:solidFill>
                  <a:schemeClr val="hlink"/>
                </a:solidFill>
              </a:rPr>
              <a:t>		</a:t>
            </a:r>
            <a:r>
              <a:rPr lang="fr-FR" altLang="fr-FR" b="1">
                <a:solidFill>
                  <a:schemeClr val="hlink"/>
                </a:solidFill>
              </a:rPr>
              <a:t>		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VENOUS BLOCKS AND BY-PASSING VEINS 				</a:t>
            </a:r>
            <a:r>
              <a:rPr lang="en-US" altLang="fr-FR">
                <a:solidFill>
                  <a:schemeClr val="hlink"/>
                </a:solidFill>
              </a:rPr>
              <a:t>-Open Vicarious Shunt ( open circuit )</a:t>
            </a:r>
          </a:p>
          <a:p>
            <a:endParaRPr lang="en-US" altLang="fr-FR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1116013" y="5229225"/>
            <a:ext cx="431800" cy="936625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395288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 flipH="1">
            <a:off x="1258888" y="242093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25" name="Freeform 5"/>
          <p:cNvSpPr>
            <a:spLocks/>
          </p:cNvSpPr>
          <p:nvPr/>
        </p:nvSpPr>
        <p:spPr bwMode="auto">
          <a:xfrm>
            <a:off x="827088" y="3068638"/>
            <a:ext cx="476250" cy="3084512"/>
          </a:xfrm>
          <a:custGeom>
            <a:avLst/>
            <a:gdLst>
              <a:gd name="T0" fmla="*/ 476250 w 408"/>
              <a:gd name="T1" fmla="*/ 122563 h 2718"/>
              <a:gd name="T2" fmla="*/ 38520 w 408"/>
              <a:gd name="T3" fmla="*/ 493658 h 2718"/>
              <a:gd name="T4" fmla="*/ 243961 w 408"/>
              <a:gd name="T5" fmla="*/ 3084512 h 27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2718">
                <a:moveTo>
                  <a:pt x="408" y="108"/>
                </a:moveTo>
                <a:cubicBezTo>
                  <a:pt x="345" y="162"/>
                  <a:pt x="66" y="0"/>
                  <a:pt x="33" y="435"/>
                </a:cubicBezTo>
                <a:cubicBezTo>
                  <a:pt x="0" y="870"/>
                  <a:pt x="172" y="2243"/>
                  <a:pt x="209" y="271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1331913" y="1700213"/>
            <a:ext cx="0" cy="4292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68313" y="227647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 flipH="1">
            <a:off x="1979613" y="2133600"/>
            <a:ext cx="919162" cy="565150"/>
          </a:xfrm>
          <a:custGeom>
            <a:avLst/>
            <a:gdLst>
              <a:gd name="T0" fmla="*/ 0 w 2575"/>
              <a:gd name="T1" fmla="*/ 170799 h 1082"/>
              <a:gd name="T2" fmla="*/ 106730 w 2575"/>
              <a:gd name="T3" fmla="*/ 185424 h 1082"/>
              <a:gd name="T4" fmla="*/ 396578 w 2575"/>
              <a:gd name="T5" fmla="*/ 138415 h 1082"/>
              <a:gd name="T6" fmla="*/ 607182 w 2575"/>
              <a:gd name="T7" fmla="*/ 19848 h 1082"/>
              <a:gd name="T8" fmla="*/ 801366 w 2575"/>
              <a:gd name="T9" fmla="*/ 19848 h 1082"/>
              <a:gd name="T10" fmla="*/ 914879 w 2575"/>
              <a:gd name="T11" fmla="*/ 90884 h 1082"/>
              <a:gd name="T12" fmla="*/ 919162 w 2575"/>
              <a:gd name="T13" fmla="*/ 225120 h 1082"/>
              <a:gd name="T14" fmla="*/ 862049 w 2575"/>
              <a:gd name="T15" fmla="*/ 225120 h 1082"/>
              <a:gd name="T16" fmla="*/ 801366 w 2575"/>
              <a:gd name="T17" fmla="*/ 138415 h 1082"/>
              <a:gd name="T18" fmla="*/ 720694 w 2575"/>
              <a:gd name="T19" fmla="*/ 162441 h 1082"/>
              <a:gd name="T20" fmla="*/ 639665 w 2575"/>
              <a:gd name="T21" fmla="*/ 162441 h 1082"/>
              <a:gd name="T22" fmla="*/ 558636 w 2575"/>
              <a:gd name="T23" fmla="*/ 233477 h 1082"/>
              <a:gd name="T24" fmla="*/ 429061 w 2575"/>
              <a:gd name="T25" fmla="*/ 304512 h 1082"/>
              <a:gd name="T26" fmla="*/ 412998 w 2575"/>
              <a:gd name="T27" fmla="*/ 351521 h 1082"/>
              <a:gd name="T28" fmla="*/ 591119 w 2575"/>
              <a:gd name="T29" fmla="*/ 351521 h 1082"/>
              <a:gd name="T30" fmla="*/ 623245 w 2575"/>
              <a:gd name="T31" fmla="*/ 256981 h 1082"/>
              <a:gd name="T32" fmla="*/ 672148 w 2575"/>
              <a:gd name="T33" fmla="*/ 351521 h 1082"/>
              <a:gd name="T34" fmla="*/ 639665 w 2575"/>
              <a:gd name="T35" fmla="*/ 446583 h 1082"/>
              <a:gd name="T36" fmla="*/ 396578 w 2575"/>
              <a:gd name="T37" fmla="*/ 541123 h 1082"/>
              <a:gd name="T38" fmla="*/ 267360 w 2575"/>
              <a:gd name="T39" fmla="*/ 565150 h 1082"/>
              <a:gd name="T40" fmla="*/ 169911 w 2575"/>
              <a:gd name="T41" fmla="*/ 541123 h 1082"/>
              <a:gd name="T42" fmla="*/ 8210 w 2575"/>
              <a:gd name="T43" fmla="*/ 517619 h 10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75" h="1082">
                <a:moveTo>
                  <a:pt x="0" y="327"/>
                </a:moveTo>
                <a:cubicBezTo>
                  <a:pt x="50" y="332"/>
                  <a:pt x="114" y="365"/>
                  <a:pt x="299" y="355"/>
                </a:cubicBezTo>
                <a:cubicBezTo>
                  <a:pt x="484" y="345"/>
                  <a:pt x="877" y="318"/>
                  <a:pt x="1111" y="265"/>
                </a:cubicBezTo>
                <a:cubicBezTo>
                  <a:pt x="1345" y="212"/>
                  <a:pt x="1512" y="76"/>
                  <a:pt x="1701" y="38"/>
                </a:cubicBezTo>
                <a:cubicBezTo>
                  <a:pt x="1890" y="0"/>
                  <a:pt x="2101" y="15"/>
                  <a:pt x="2245" y="38"/>
                </a:cubicBezTo>
                <a:cubicBezTo>
                  <a:pt x="2389" y="61"/>
                  <a:pt x="2508" y="109"/>
                  <a:pt x="2563" y="174"/>
                </a:cubicBezTo>
                <a:lnTo>
                  <a:pt x="2575" y="431"/>
                </a:lnTo>
                <a:cubicBezTo>
                  <a:pt x="2550" y="474"/>
                  <a:pt x="2470" y="459"/>
                  <a:pt x="2415" y="431"/>
                </a:cubicBezTo>
                <a:cubicBezTo>
                  <a:pt x="2360" y="403"/>
                  <a:pt x="2311" y="285"/>
                  <a:pt x="2245" y="265"/>
                </a:cubicBezTo>
                <a:cubicBezTo>
                  <a:pt x="2179" y="245"/>
                  <a:pt x="2094" y="303"/>
                  <a:pt x="2019" y="311"/>
                </a:cubicBezTo>
                <a:cubicBezTo>
                  <a:pt x="1944" y="319"/>
                  <a:pt x="1868" y="288"/>
                  <a:pt x="1792" y="311"/>
                </a:cubicBezTo>
                <a:cubicBezTo>
                  <a:pt x="1716" y="334"/>
                  <a:pt x="1663" y="402"/>
                  <a:pt x="1565" y="447"/>
                </a:cubicBezTo>
                <a:cubicBezTo>
                  <a:pt x="1467" y="492"/>
                  <a:pt x="1270" y="545"/>
                  <a:pt x="1202" y="583"/>
                </a:cubicBezTo>
                <a:cubicBezTo>
                  <a:pt x="1134" y="621"/>
                  <a:pt x="1082" y="658"/>
                  <a:pt x="1157" y="673"/>
                </a:cubicBezTo>
                <a:cubicBezTo>
                  <a:pt x="1232" y="688"/>
                  <a:pt x="1558" y="703"/>
                  <a:pt x="1656" y="673"/>
                </a:cubicBezTo>
                <a:cubicBezTo>
                  <a:pt x="1754" y="643"/>
                  <a:pt x="1708" y="492"/>
                  <a:pt x="1746" y="492"/>
                </a:cubicBezTo>
                <a:cubicBezTo>
                  <a:pt x="1784" y="492"/>
                  <a:pt x="1875" y="613"/>
                  <a:pt x="1883" y="673"/>
                </a:cubicBezTo>
                <a:cubicBezTo>
                  <a:pt x="1891" y="733"/>
                  <a:pt x="1921" y="795"/>
                  <a:pt x="1792" y="855"/>
                </a:cubicBezTo>
                <a:cubicBezTo>
                  <a:pt x="1663" y="915"/>
                  <a:pt x="1285" y="998"/>
                  <a:pt x="1111" y="1036"/>
                </a:cubicBezTo>
                <a:cubicBezTo>
                  <a:pt x="937" y="1074"/>
                  <a:pt x="855" y="1082"/>
                  <a:pt x="749" y="1082"/>
                </a:cubicBezTo>
                <a:cubicBezTo>
                  <a:pt x="643" y="1082"/>
                  <a:pt x="597" y="1051"/>
                  <a:pt x="476" y="1036"/>
                </a:cubicBezTo>
                <a:cubicBezTo>
                  <a:pt x="355" y="1021"/>
                  <a:pt x="189" y="1006"/>
                  <a:pt x="23" y="9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411413" y="4076700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411413" y="3860800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484438" y="4910138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 flipV="1">
            <a:off x="2484438" y="4652963"/>
            <a:ext cx="720725" cy="73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33" name="Freeform 13"/>
          <p:cNvSpPr>
            <a:spLocks/>
          </p:cNvSpPr>
          <p:nvPr/>
        </p:nvSpPr>
        <p:spPr bwMode="auto">
          <a:xfrm>
            <a:off x="3132138" y="3429000"/>
            <a:ext cx="768350" cy="1295400"/>
          </a:xfrm>
          <a:custGeom>
            <a:avLst/>
            <a:gdLst>
              <a:gd name="T0" fmla="*/ 768350 w 484"/>
              <a:gd name="T1" fmla="*/ 1295400 h 1134"/>
              <a:gd name="T2" fmla="*/ 0 w 484"/>
              <a:gd name="T3" fmla="*/ 1295400 h 1134"/>
              <a:gd name="T4" fmla="*/ 431800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34" name="Freeform 14"/>
          <p:cNvSpPr>
            <a:spLocks/>
          </p:cNvSpPr>
          <p:nvPr/>
        </p:nvSpPr>
        <p:spPr bwMode="auto">
          <a:xfrm>
            <a:off x="3924300" y="4724400"/>
            <a:ext cx="863600" cy="1296988"/>
          </a:xfrm>
          <a:custGeom>
            <a:avLst/>
            <a:gdLst>
              <a:gd name="T0" fmla="*/ 0 w 528"/>
              <a:gd name="T1" fmla="*/ 1623 h 799"/>
              <a:gd name="T2" fmla="*/ 291138 w 528"/>
              <a:gd name="T3" fmla="*/ 1296988 h 799"/>
              <a:gd name="T4" fmla="*/ 863600 w 528"/>
              <a:gd name="T5" fmla="*/ 0 h 7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799">
                <a:moveTo>
                  <a:pt x="0" y="1"/>
                </a:moveTo>
                <a:lnTo>
                  <a:pt x="178" y="799"/>
                </a:lnTo>
                <a:lnTo>
                  <a:pt x="528" y="0"/>
                </a:lnTo>
              </a:path>
            </a:pathLst>
          </a:cu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35" name="Freeform 15"/>
          <p:cNvSpPr>
            <a:spLocks/>
          </p:cNvSpPr>
          <p:nvPr/>
        </p:nvSpPr>
        <p:spPr bwMode="auto">
          <a:xfrm>
            <a:off x="4716463" y="4652963"/>
            <a:ext cx="865187" cy="73025"/>
          </a:xfrm>
          <a:custGeom>
            <a:avLst/>
            <a:gdLst>
              <a:gd name="T0" fmla="*/ 73025 w 545"/>
              <a:gd name="T1" fmla="*/ 73025 h 46"/>
              <a:gd name="T2" fmla="*/ 865187 w 545"/>
              <a:gd name="T3" fmla="*/ 73025 h 46"/>
              <a:gd name="T4" fmla="*/ 865187 w 545"/>
              <a:gd name="T5" fmla="*/ 0 h 46"/>
              <a:gd name="T6" fmla="*/ 0 w 545"/>
              <a:gd name="T7" fmla="*/ 73025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5" h="46">
                <a:moveTo>
                  <a:pt x="46" y="46"/>
                </a:moveTo>
                <a:lnTo>
                  <a:pt x="545" y="46"/>
                </a:lnTo>
                <a:lnTo>
                  <a:pt x="545" y="0"/>
                </a:lnTo>
                <a:lnTo>
                  <a:pt x="0" y="46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 flipV="1">
            <a:off x="2049463" y="2924175"/>
            <a:ext cx="1587" cy="31400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1979613" y="2060575"/>
            <a:ext cx="792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5867400" y="1989138"/>
            <a:ext cx="2808288" cy="301625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fr-FR" sz="3200" b="1">
                <a:solidFill>
                  <a:schemeClr val="accent2"/>
                </a:solidFill>
              </a:rPr>
              <a:t>Incompetence is </a:t>
            </a:r>
            <a:r>
              <a:rPr lang="en-US" altLang="fr-FR" sz="3200" b="1">
                <a:solidFill>
                  <a:srgbClr val="BA0000"/>
                </a:solidFill>
              </a:rPr>
              <a:t>Total</a:t>
            </a:r>
            <a:r>
              <a:rPr lang="en-US" altLang="fr-FR" sz="3200" b="1">
                <a:solidFill>
                  <a:schemeClr val="accent2"/>
                </a:solidFill>
              </a:rPr>
              <a:t> when Diastolic Reflux and Systolic flow are equal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4716463" y="5157788"/>
            <a:ext cx="2160587" cy="533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CC0000"/>
                </a:solidFill>
              </a:rPr>
              <a:t>Popliteal Vein</a:t>
            </a:r>
            <a:endParaRPr lang="en-US" altLang="fr-FR" b="1">
              <a:solidFill>
                <a:schemeClr val="accent2"/>
              </a:solidFill>
            </a:endParaRP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468313" y="404813"/>
            <a:ext cx="8137525" cy="5984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3200" b="1">
                <a:solidFill>
                  <a:schemeClr val="accent2"/>
                </a:solidFill>
              </a:rPr>
              <a:t>Ilio-femoro-popliteal </a:t>
            </a:r>
            <a:r>
              <a:rPr lang="fr-FR" altLang="fr-FR" sz="3200" b="1">
                <a:solidFill>
                  <a:srgbClr val="FF0000"/>
                </a:solidFill>
              </a:rPr>
              <a:t>TOTAL</a:t>
            </a:r>
            <a:r>
              <a:rPr lang="fr-FR" altLang="fr-FR" sz="3200" b="1">
                <a:solidFill>
                  <a:schemeClr val="accent2"/>
                </a:solidFill>
              </a:rPr>
              <a:t> incompetence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  <p:grpSp>
        <p:nvGrpSpPr>
          <p:cNvPr id="30741" name="Group 22"/>
          <p:cNvGrpSpPr>
            <a:grpSpLocks/>
          </p:cNvGrpSpPr>
          <p:nvPr/>
        </p:nvGrpSpPr>
        <p:grpSpPr bwMode="auto">
          <a:xfrm>
            <a:off x="900113" y="4149725"/>
            <a:ext cx="1187450" cy="936625"/>
            <a:chOff x="0" y="1979"/>
            <a:chExt cx="1906" cy="1270"/>
          </a:xfrm>
        </p:grpSpPr>
        <p:sp>
          <p:nvSpPr>
            <p:cNvPr id="30751" name="Rectangle 23"/>
            <p:cNvSpPr>
              <a:spLocks noChangeArrowheads="1"/>
            </p:cNvSpPr>
            <p:nvPr/>
          </p:nvSpPr>
          <p:spPr bwMode="auto">
            <a:xfrm flipH="1">
              <a:off x="1316" y="2568"/>
              <a:ext cx="590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2" name="Oval 24"/>
            <p:cNvSpPr>
              <a:spLocks noChangeArrowheads="1"/>
            </p:cNvSpPr>
            <p:nvPr/>
          </p:nvSpPr>
          <p:spPr bwMode="auto">
            <a:xfrm>
              <a:off x="0" y="1979"/>
              <a:ext cx="1338" cy="127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742" name="Text Box 25"/>
          <p:cNvSpPr txBox="1">
            <a:spLocks noChangeArrowheads="1"/>
          </p:cNvSpPr>
          <p:nvPr/>
        </p:nvSpPr>
        <p:spPr bwMode="auto">
          <a:xfrm>
            <a:off x="3348038" y="400526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0743" name="Text Box 26"/>
          <p:cNvSpPr txBox="1">
            <a:spLocks noChangeArrowheads="1"/>
          </p:cNvSpPr>
          <p:nvPr/>
        </p:nvSpPr>
        <p:spPr bwMode="auto">
          <a:xfrm>
            <a:off x="4067175" y="494188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30744" name="Group 27"/>
          <p:cNvGrpSpPr>
            <a:grpSpLocks/>
          </p:cNvGrpSpPr>
          <p:nvPr/>
        </p:nvGrpSpPr>
        <p:grpSpPr bwMode="auto">
          <a:xfrm>
            <a:off x="1187450" y="4437063"/>
            <a:ext cx="255588" cy="360362"/>
            <a:chOff x="748" y="2795"/>
            <a:chExt cx="161" cy="227"/>
          </a:xfrm>
        </p:grpSpPr>
        <p:sp>
          <p:nvSpPr>
            <p:cNvPr id="30749" name="Line 28"/>
            <p:cNvSpPr>
              <a:spLocks noChangeShapeType="1"/>
            </p:cNvSpPr>
            <p:nvPr/>
          </p:nvSpPr>
          <p:spPr bwMode="auto">
            <a:xfrm>
              <a:off x="748" y="2795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750" name="Line 29"/>
            <p:cNvSpPr>
              <a:spLocks noChangeShapeType="1"/>
            </p:cNvSpPr>
            <p:nvPr/>
          </p:nvSpPr>
          <p:spPr bwMode="auto">
            <a:xfrm>
              <a:off x="909" y="2795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745" name="Group 30"/>
          <p:cNvGrpSpPr>
            <a:grpSpLocks/>
          </p:cNvGrpSpPr>
          <p:nvPr/>
        </p:nvGrpSpPr>
        <p:grpSpPr bwMode="auto">
          <a:xfrm>
            <a:off x="1187450" y="3068638"/>
            <a:ext cx="255588" cy="360362"/>
            <a:chOff x="748" y="1933"/>
            <a:chExt cx="161" cy="227"/>
          </a:xfrm>
        </p:grpSpPr>
        <p:sp>
          <p:nvSpPr>
            <p:cNvPr id="30747" name="Line 31"/>
            <p:cNvSpPr>
              <a:spLocks noChangeShapeType="1"/>
            </p:cNvSpPr>
            <p:nvPr/>
          </p:nvSpPr>
          <p:spPr bwMode="auto">
            <a:xfrm>
              <a:off x="748" y="1933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748" name="Line 32"/>
            <p:cNvSpPr>
              <a:spLocks noChangeShapeType="1"/>
            </p:cNvSpPr>
            <p:nvPr/>
          </p:nvSpPr>
          <p:spPr bwMode="auto">
            <a:xfrm>
              <a:off x="909" y="1933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746" name="Text Box 33"/>
          <p:cNvSpPr txBox="1">
            <a:spLocks noChangeArrowheads="1"/>
          </p:cNvSpPr>
          <p:nvPr/>
        </p:nvSpPr>
        <p:spPr bwMode="auto">
          <a:xfrm>
            <a:off x="3924300" y="4076700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600"/>
              <a:t>coequal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1"/>
          <p:cNvSpPr txBox="1">
            <a:spLocks noChangeArrowheads="1"/>
          </p:cNvSpPr>
          <p:nvPr/>
        </p:nvSpPr>
        <p:spPr bwMode="auto">
          <a:xfrm>
            <a:off x="3132138" y="981075"/>
            <a:ext cx="5111750" cy="4668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2800">
                <a:solidFill>
                  <a:schemeClr val="accent2"/>
                </a:solidFill>
              </a:rPr>
              <a:t>Venous Hemodynamics knowledge demands a peculiar </a:t>
            </a:r>
            <a:r>
              <a:rPr lang="en-US" altLang="fr-FR" sz="2800">
                <a:solidFill>
                  <a:srgbClr val="FF0000"/>
                </a:solidFill>
              </a:rPr>
              <a:t>intellectual effort</a:t>
            </a:r>
            <a:r>
              <a:rPr lang="en-US" altLang="fr-FR" sz="2800">
                <a:solidFill>
                  <a:schemeClr val="accent2"/>
                </a:solidFill>
              </a:rPr>
              <a:t> because:</a:t>
            </a:r>
          </a:p>
          <a:p>
            <a:pPr algn="ctr">
              <a:spcBef>
                <a:spcPct val="50000"/>
              </a:spcBef>
            </a:pPr>
            <a:r>
              <a:rPr lang="en-US" altLang="fr-FR" sz="2800">
                <a:solidFill>
                  <a:srgbClr val="BA0000"/>
                </a:solidFill>
              </a:rPr>
              <a:t>Not teached</a:t>
            </a:r>
            <a:r>
              <a:rPr lang="en-US" altLang="fr-FR" sz="2800">
                <a:solidFill>
                  <a:schemeClr val="accent2"/>
                </a:solidFill>
              </a:rPr>
              <a:t> in most universities</a:t>
            </a:r>
          </a:p>
          <a:p>
            <a:pPr algn="ctr">
              <a:spcBef>
                <a:spcPct val="50000"/>
              </a:spcBef>
            </a:pPr>
            <a:r>
              <a:rPr lang="en-US" altLang="fr-FR" sz="2800">
                <a:solidFill>
                  <a:srgbClr val="BA0000"/>
                </a:solidFill>
              </a:rPr>
              <a:t>Poorly promoted</a:t>
            </a:r>
            <a:r>
              <a:rPr lang="en-US" altLang="fr-FR" sz="2800">
                <a:solidFill>
                  <a:schemeClr val="accent2"/>
                </a:solidFill>
              </a:rPr>
              <a:t> ( known?) by the majority of Phlebology Opinion Leaders and Scientific Societies</a:t>
            </a:r>
            <a:r>
              <a:rPr lang="fr-FR" altLang="fr-FR" sz="2800">
                <a:solidFill>
                  <a:schemeClr val="accent2"/>
                </a:solidFill>
              </a:rPr>
              <a:t>  and</a:t>
            </a:r>
          </a:p>
          <a:p>
            <a:pPr algn="ctr">
              <a:spcBef>
                <a:spcPct val="50000"/>
              </a:spcBef>
            </a:pPr>
            <a:r>
              <a:rPr lang="en-US" altLang="fr-FR" sz="3200">
                <a:solidFill>
                  <a:srgbClr val="FF0000"/>
                </a:solidFill>
              </a:rPr>
              <a:t>More complex than arterial</a:t>
            </a:r>
            <a:endParaRPr lang="en-US" altLang="fr-FR" sz="2800">
              <a:solidFill>
                <a:schemeClr val="accent2"/>
              </a:solidFill>
            </a:endParaRPr>
          </a:p>
        </p:txBody>
      </p:sp>
      <p:grpSp>
        <p:nvGrpSpPr>
          <p:cNvPr id="4099" name="Group 44"/>
          <p:cNvGrpSpPr>
            <a:grpSpLocks/>
          </p:cNvGrpSpPr>
          <p:nvPr/>
        </p:nvGrpSpPr>
        <p:grpSpPr bwMode="auto">
          <a:xfrm>
            <a:off x="0" y="404813"/>
            <a:ext cx="2390775" cy="6237287"/>
            <a:chOff x="480" y="391"/>
            <a:chExt cx="1506" cy="3929"/>
          </a:xfrm>
        </p:grpSpPr>
        <p:sp>
          <p:nvSpPr>
            <p:cNvPr id="4100" name="Freeform 45"/>
            <p:cNvSpPr>
              <a:spLocks/>
            </p:cNvSpPr>
            <p:nvPr/>
          </p:nvSpPr>
          <p:spPr bwMode="auto">
            <a:xfrm>
              <a:off x="480" y="409"/>
              <a:ext cx="1491" cy="3911"/>
            </a:xfrm>
            <a:custGeom>
              <a:avLst/>
              <a:gdLst>
                <a:gd name="T0" fmla="*/ 1491 w 1491"/>
                <a:gd name="T1" fmla="*/ 0 h 3911"/>
                <a:gd name="T2" fmla="*/ 1413 w 1491"/>
                <a:gd name="T3" fmla="*/ 619 h 3911"/>
                <a:gd name="T4" fmla="*/ 1076 w 1491"/>
                <a:gd name="T5" fmla="*/ 950 h 3911"/>
                <a:gd name="T6" fmla="*/ 941 w 1491"/>
                <a:gd name="T7" fmla="*/ 2198 h 3911"/>
                <a:gd name="T8" fmla="*/ 1076 w 1491"/>
                <a:gd name="T9" fmla="*/ 2774 h 3911"/>
                <a:gd name="T10" fmla="*/ 972 w 1491"/>
                <a:gd name="T11" fmla="*/ 3525 h 3911"/>
                <a:gd name="T12" fmla="*/ 1017 w 1491"/>
                <a:gd name="T13" fmla="*/ 3713 h 3911"/>
                <a:gd name="T14" fmla="*/ 981 w 1491"/>
                <a:gd name="T15" fmla="*/ 3877 h 3911"/>
                <a:gd name="T16" fmla="*/ 808 w 1491"/>
                <a:gd name="T17" fmla="*/ 3880 h 3911"/>
                <a:gd name="T18" fmla="*/ 664 w 1491"/>
                <a:gd name="T19" fmla="*/ 3832 h 3911"/>
                <a:gd name="T20" fmla="*/ 460 w 1491"/>
                <a:gd name="T21" fmla="*/ 3898 h 3911"/>
                <a:gd name="T22" fmla="*/ 280 w 1491"/>
                <a:gd name="T23" fmla="*/ 3898 h 3911"/>
                <a:gd name="T24" fmla="*/ 52 w 1491"/>
                <a:gd name="T25" fmla="*/ 3904 h 3911"/>
                <a:gd name="T26" fmla="*/ 4 w 1491"/>
                <a:gd name="T27" fmla="*/ 3856 h 3911"/>
                <a:gd name="T28" fmla="*/ 40 w 1491"/>
                <a:gd name="T29" fmla="*/ 3802 h 3911"/>
                <a:gd name="T30" fmla="*/ 244 w 1491"/>
                <a:gd name="T31" fmla="*/ 3730 h 3911"/>
                <a:gd name="T32" fmla="*/ 535 w 1491"/>
                <a:gd name="T33" fmla="*/ 3534 h 3911"/>
                <a:gd name="T34" fmla="*/ 446 w 1491"/>
                <a:gd name="T35" fmla="*/ 2492 h 3911"/>
                <a:gd name="T36" fmla="*/ 272 w 1491"/>
                <a:gd name="T37" fmla="*/ 2092 h 3911"/>
                <a:gd name="T38" fmla="*/ 211 w 1491"/>
                <a:gd name="T39" fmla="*/ 1809 h 3911"/>
                <a:gd name="T40" fmla="*/ 131 w 1491"/>
                <a:gd name="T41" fmla="*/ 950 h 3911"/>
                <a:gd name="T42" fmla="*/ 131 w 1491"/>
                <a:gd name="T43" fmla="*/ 710 h 3911"/>
                <a:gd name="T44" fmla="*/ 54 w 1491"/>
                <a:gd name="T45" fmla="*/ 7 h 39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91" h="3911">
                  <a:moveTo>
                    <a:pt x="1491" y="0"/>
                  </a:moveTo>
                  <a:cubicBezTo>
                    <a:pt x="1477" y="101"/>
                    <a:pt x="1482" y="461"/>
                    <a:pt x="1413" y="619"/>
                  </a:cubicBezTo>
                  <a:cubicBezTo>
                    <a:pt x="1344" y="777"/>
                    <a:pt x="1155" y="687"/>
                    <a:pt x="1076" y="950"/>
                  </a:cubicBezTo>
                  <a:cubicBezTo>
                    <a:pt x="997" y="1213"/>
                    <a:pt x="941" y="1894"/>
                    <a:pt x="941" y="2198"/>
                  </a:cubicBezTo>
                  <a:cubicBezTo>
                    <a:pt x="941" y="2502"/>
                    <a:pt x="1071" y="2553"/>
                    <a:pt x="1076" y="2774"/>
                  </a:cubicBezTo>
                  <a:cubicBezTo>
                    <a:pt x="1081" y="2995"/>
                    <a:pt x="982" y="3368"/>
                    <a:pt x="972" y="3525"/>
                  </a:cubicBezTo>
                  <a:cubicBezTo>
                    <a:pt x="962" y="3682"/>
                    <a:pt x="1016" y="3654"/>
                    <a:pt x="1017" y="3713"/>
                  </a:cubicBezTo>
                  <a:cubicBezTo>
                    <a:pt x="1018" y="3772"/>
                    <a:pt x="1016" y="3849"/>
                    <a:pt x="981" y="3877"/>
                  </a:cubicBezTo>
                  <a:cubicBezTo>
                    <a:pt x="946" y="3905"/>
                    <a:pt x="861" y="3887"/>
                    <a:pt x="808" y="3880"/>
                  </a:cubicBezTo>
                  <a:cubicBezTo>
                    <a:pt x="755" y="3873"/>
                    <a:pt x="722" y="3829"/>
                    <a:pt x="664" y="3832"/>
                  </a:cubicBezTo>
                  <a:cubicBezTo>
                    <a:pt x="606" y="3835"/>
                    <a:pt x="524" y="3887"/>
                    <a:pt x="460" y="3898"/>
                  </a:cubicBezTo>
                  <a:cubicBezTo>
                    <a:pt x="396" y="3909"/>
                    <a:pt x="348" y="3897"/>
                    <a:pt x="280" y="3898"/>
                  </a:cubicBezTo>
                  <a:cubicBezTo>
                    <a:pt x="212" y="3899"/>
                    <a:pt x="98" y="3911"/>
                    <a:pt x="52" y="3904"/>
                  </a:cubicBezTo>
                  <a:cubicBezTo>
                    <a:pt x="6" y="3897"/>
                    <a:pt x="6" y="3873"/>
                    <a:pt x="4" y="3856"/>
                  </a:cubicBezTo>
                  <a:cubicBezTo>
                    <a:pt x="2" y="3839"/>
                    <a:pt x="0" y="3823"/>
                    <a:pt x="40" y="3802"/>
                  </a:cubicBezTo>
                  <a:cubicBezTo>
                    <a:pt x="80" y="3781"/>
                    <a:pt x="162" y="3775"/>
                    <a:pt x="244" y="3730"/>
                  </a:cubicBezTo>
                  <a:cubicBezTo>
                    <a:pt x="326" y="3685"/>
                    <a:pt x="501" y="3740"/>
                    <a:pt x="535" y="3534"/>
                  </a:cubicBezTo>
                  <a:cubicBezTo>
                    <a:pt x="569" y="3328"/>
                    <a:pt x="490" y="2732"/>
                    <a:pt x="446" y="2492"/>
                  </a:cubicBezTo>
                  <a:cubicBezTo>
                    <a:pt x="402" y="2252"/>
                    <a:pt x="311" y="2206"/>
                    <a:pt x="272" y="2092"/>
                  </a:cubicBezTo>
                  <a:cubicBezTo>
                    <a:pt x="233" y="1978"/>
                    <a:pt x="235" y="1999"/>
                    <a:pt x="211" y="1809"/>
                  </a:cubicBezTo>
                  <a:cubicBezTo>
                    <a:pt x="187" y="1619"/>
                    <a:pt x="143" y="1133"/>
                    <a:pt x="131" y="950"/>
                  </a:cubicBezTo>
                  <a:cubicBezTo>
                    <a:pt x="118" y="767"/>
                    <a:pt x="144" y="867"/>
                    <a:pt x="131" y="710"/>
                  </a:cubicBezTo>
                  <a:cubicBezTo>
                    <a:pt x="118" y="553"/>
                    <a:pt x="70" y="153"/>
                    <a:pt x="54" y="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1" name="Line 46"/>
            <p:cNvSpPr>
              <a:spLocks noChangeShapeType="1"/>
            </p:cNvSpPr>
            <p:nvPr/>
          </p:nvSpPr>
          <p:spPr bwMode="auto">
            <a:xfrm flipV="1">
              <a:off x="1156" y="391"/>
              <a:ext cx="0" cy="3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2" name="Freeform 47"/>
            <p:cNvSpPr>
              <a:spLocks/>
            </p:cNvSpPr>
            <p:nvPr/>
          </p:nvSpPr>
          <p:spPr bwMode="auto">
            <a:xfrm>
              <a:off x="826" y="1141"/>
              <a:ext cx="309" cy="2863"/>
            </a:xfrm>
            <a:custGeom>
              <a:avLst/>
              <a:gdLst>
                <a:gd name="T0" fmla="*/ 309 w 309"/>
                <a:gd name="T1" fmla="*/ 0 h 2863"/>
                <a:gd name="T2" fmla="*/ 79 w 309"/>
                <a:gd name="T3" fmla="*/ 84 h 2863"/>
                <a:gd name="T4" fmla="*/ 13 w 309"/>
                <a:gd name="T5" fmla="*/ 441 h 2863"/>
                <a:gd name="T6" fmla="*/ 157 w 309"/>
                <a:gd name="T7" fmla="*/ 1637 h 2863"/>
                <a:gd name="T8" fmla="*/ 216 w 309"/>
                <a:gd name="T9" fmla="*/ 1849 h 2863"/>
                <a:gd name="T10" fmla="*/ 262 w 309"/>
                <a:gd name="T11" fmla="*/ 2251 h 2863"/>
                <a:gd name="T12" fmla="*/ 262 w 309"/>
                <a:gd name="T13" fmla="*/ 2863 h 2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863">
                  <a:moveTo>
                    <a:pt x="309" y="0"/>
                  </a:moveTo>
                  <a:cubicBezTo>
                    <a:pt x="271" y="14"/>
                    <a:pt x="128" y="11"/>
                    <a:pt x="79" y="84"/>
                  </a:cubicBezTo>
                  <a:cubicBezTo>
                    <a:pt x="30" y="157"/>
                    <a:pt x="0" y="182"/>
                    <a:pt x="13" y="441"/>
                  </a:cubicBezTo>
                  <a:lnTo>
                    <a:pt x="157" y="1637"/>
                  </a:lnTo>
                  <a:lnTo>
                    <a:pt x="216" y="1849"/>
                  </a:lnTo>
                  <a:lnTo>
                    <a:pt x="262" y="2251"/>
                  </a:lnTo>
                  <a:lnTo>
                    <a:pt x="262" y="286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3" name="Freeform 48"/>
            <p:cNvSpPr>
              <a:spLocks/>
            </p:cNvSpPr>
            <p:nvPr/>
          </p:nvSpPr>
          <p:spPr bwMode="auto">
            <a:xfrm>
              <a:off x="781" y="1975"/>
              <a:ext cx="88" cy="695"/>
            </a:xfrm>
            <a:custGeom>
              <a:avLst/>
              <a:gdLst>
                <a:gd name="T0" fmla="*/ 88 w 88"/>
                <a:gd name="T1" fmla="*/ 0 h 695"/>
                <a:gd name="T2" fmla="*/ 5 w 88"/>
                <a:gd name="T3" fmla="*/ 503 h 695"/>
                <a:gd name="T4" fmla="*/ 60 w 88"/>
                <a:gd name="T5" fmla="*/ 695 h 6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695">
                  <a:moveTo>
                    <a:pt x="88" y="0"/>
                  </a:moveTo>
                  <a:cubicBezTo>
                    <a:pt x="74" y="84"/>
                    <a:pt x="10" y="387"/>
                    <a:pt x="5" y="503"/>
                  </a:cubicBezTo>
                  <a:cubicBezTo>
                    <a:pt x="0" y="619"/>
                    <a:pt x="49" y="655"/>
                    <a:pt x="60" y="695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4" name="Freeform 49"/>
            <p:cNvSpPr>
              <a:spLocks/>
            </p:cNvSpPr>
            <p:nvPr/>
          </p:nvSpPr>
          <p:spPr bwMode="auto">
            <a:xfrm>
              <a:off x="567" y="701"/>
              <a:ext cx="389" cy="483"/>
            </a:xfrm>
            <a:custGeom>
              <a:avLst/>
              <a:gdLst>
                <a:gd name="T0" fmla="*/ 389 w 227"/>
                <a:gd name="T1" fmla="*/ 483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5" name="Freeform 50"/>
            <p:cNvSpPr>
              <a:spLocks/>
            </p:cNvSpPr>
            <p:nvPr/>
          </p:nvSpPr>
          <p:spPr bwMode="auto">
            <a:xfrm>
              <a:off x="1156" y="2550"/>
              <a:ext cx="248" cy="1178"/>
            </a:xfrm>
            <a:custGeom>
              <a:avLst/>
              <a:gdLst>
                <a:gd name="T0" fmla="*/ 0 w 248"/>
                <a:gd name="T1" fmla="*/ 55 h 1178"/>
                <a:gd name="T2" fmla="*/ 207 w 248"/>
                <a:gd name="T3" fmla="*/ 55 h 1178"/>
                <a:gd name="T4" fmla="*/ 244 w 248"/>
                <a:gd name="T5" fmla="*/ 384 h 1178"/>
                <a:gd name="T6" fmla="*/ 205 w 248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178">
                  <a:moveTo>
                    <a:pt x="0" y="55"/>
                  </a:moveTo>
                  <a:cubicBezTo>
                    <a:pt x="80" y="40"/>
                    <a:pt x="166" y="0"/>
                    <a:pt x="207" y="55"/>
                  </a:cubicBezTo>
                  <a:cubicBezTo>
                    <a:pt x="248" y="110"/>
                    <a:pt x="244" y="197"/>
                    <a:pt x="244" y="384"/>
                  </a:cubicBezTo>
                  <a:cubicBezTo>
                    <a:pt x="244" y="571"/>
                    <a:pt x="213" y="1013"/>
                    <a:pt x="205" y="117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6" name="Freeform 51"/>
            <p:cNvSpPr>
              <a:spLocks/>
            </p:cNvSpPr>
            <p:nvPr/>
          </p:nvSpPr>
          <p:spPr bwMode="auto">
            <a:xfrm>
              <a:off x="850" y="1344"/>
              <a:ext cx="542" cy="1615"/>
            </a:xfrm>
            <a:custGeom>
              <a:avLst/>
              <a:gdLst>
                <a:gd name="T0" fmla="*/ 542 w 542"/>
                <a:gd name="T1" fmla="*/ 1615 h 1615"/>
                <a:gd name="T2" fmla="*/ 0 w 542"/>
                <a:gd name="T3" fmla="*/ 0 h 1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2" h="1615">
                  <a:moveTo>
                    <a:pt x="542" y="1615"/>
                  </a:moveTo>
                  <a:cubicBezTo>
                    <a:pt x="452" y="1346"/>
                    <a:pt x="113" y="33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7" name="Freeform 52"/>
            <p:cNvSpPr>
              <a:spLocks/>
            </p:cNvSpPr>
            <p:nvPr/>
          </p:nvSpPr>
          <p:spPr bwMode="auto">
            <a:xfrm>
              <a:off x="704" y="1271"/>
              <a:ext cx="175" cy="338"/>
            </a:xfrm>
            <a:custGeom>
              <a:avLst/>
              <a:gdLst>
                <a:gd name="T0" fmla="*/ 175 w 175"/>
                <a:gd name="T1" fmla="*/ 0 h 338"/>
                <a:gd name="T2" fmla="*/ 37 w 175"/>
                <a:gd name="T3" fmla="*/ 100 h 338"/>
                <a:gd name="T4" fmla="*/ 0 w 175"/>
                <a:gd name="T5" fmla="*/ 338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" h="338">
                  <a:moveTo>
                    <a:pt x="175" y="0"/>
                  </a:moveTo>
                  <a:cubicBezTo>
                    <a:pt x="152" y="17"/>
                    <a:pt x="66" y="44"/>
                    <a:pt x="37" y="100"/>
                  </a:cubicBezTo>
                  <a:cubicBezTo>
                    <a:pt x="8" y="156"/>
                    <a:pt x="8" y="289"/>
                    <a:pt x="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8" name="Freeform 53"/>
            <p:cNvSpPr>
              <a:spLocks/>
            </p:cNvSpPr>
            <p:nvPr/>
          </p:nvSpPr>
          <p:spPr bwMode="auto">
            <a:xfrm>
              <a:off x="686" y="1609"/>
              <a:ext cx="18" cy="731"/>
            </a:xfrm>
            <a:custGeom>
              <a:avLst/>
              <a:gdLst>
                <a:gd name="T0" fmla="*/ 18 w 18"/>
                <a:gd name="T1" fmla="*/ 0 h 731"/>
                <a:gd name="T2" fmla="*/ 9 w 18"/>
                <a:gd name="T3" fmla="*/ 393 h 731"/>
                <a:gd name="T4" fmla="*/ 0 w 18"/>
                <a:gd name="T5" fmla="*/ 731 h 7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31">
                  <a:moveTo>
                    <a:pt x="18" y="0"/>
                  </a:moveTo>
                  <a:cubicBezTo>
                    <a:pt x="17" y="65"/>
                    <a:pt x="12" y="271"/>
                    <a:pt x="9" y="393"/>
                  </a:cubicBezTo>
                  <a:cubicBezTo>
                    <a:pt x="6" y="515"/>
                    <a:pt x="2" y="661"/>
                    <a:pt x="0" y="731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9" name="Freeform 54"/>
            <p:cNvSpPr>
              <a:spLocks/>
            </p:cNvSpPr>
            <p:nvPr/>
          </p:nvSpPr>
          <p:spPr bwMode="auto">
            <a:xfrm>
              <a:off x="859" y="1783"/>
              <a:ext cx="214" cy="1051"/>
            </a:xfrm>
            <a:custGeom>
              <a:avLst/>
              <a:gdLst>
                <a:gd name="T0" fmla="*/ 0 w 214"/>
                <a:gd name="T1" fmla="*/ 0 h 1051"/>
                <a:gd name="T2" fmla="*/ 74 w 214"/>
                <a:gd name="T3" fmla="*/ 146 h 1051"/>
                <a:gd name="T4" fmla="*/ 202 w 214"/>
                <a:gd name="T5" fmla="*/ 695 h 1051"/>
                <a:gd name="T6" fmla="*/ 147 w 214"/>
                <a:gd name="T7" fmla="*/ 1051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" h="1051">
                  <a:moveTo>
                    <a:pt x="0" y="0"/>
                  </a:moveTo>
                  <a:cubicBezTo>
                    <a:pt x="12" y="24"/>
                    <a:pt x="40" y="30"/>
                    <a:pt x="74" y="146"/>
                  </a:cubicBezTo>
                  <a:cubicBezTo>
                    <a:pt x="108" y="262"/>
                    <a:pt x="190" y="544"/>
                    <a:pt x="202" y="695"/>
                  </a:cubicBezTo>
                  <a:cubicBezTo>
                    <a:pt x="214" y="846"/>
                    <a:pt x="158" y="977"/>
                    <a:pt x="147" y="1051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10" name="Freeform 55"/>
            <p:cNvSpPr>
              <a:spLocks/>
            </p:cNvSpPr>
            <p:nvPr/>
          </p:nvSpPr>
          <p:spPr bwMode="auto">
            <a:xfrm>
              <a:off x="1044" y="2780"/>
              <a:ext cx="337" cy="377"/>
            </a:xfrm>
            <a:custGeom>
              <a:avLst/>
              <a:gdLst>
                <a:gd name="T0" fmla="*/ 0 w 337"/>
                <a:gd name="T1" fmla="*/ 0 h 377"/>
                <a:gd name="T2" fmla="*/ 249 w 337"/>
                <a:gd name="T3" fmla="*/ 287 h 377"/>
                <a:gd name="T4" fmla="*/ 337 w 337"/>
                <a:gd name="T5" fmla="*/ 377 h 3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7" h="377">
                  <a:moveTo>
                    <a:pt x="0" y="0"/>
                  </a:moveTo>
                  <a:cubicBezTo>
                    <a:pt x="42" y="48"/>
                    <a:pt x="193" y="224"/>
                    <a:pt x="249" y="287"/>
                  </a:cubicBezTo>
                  <a:cubicBezTo>
                    <a:pt x="305" y="350"/>
                    <a:pt x="319" y="358"/>
                    <a:pt x="337" y="377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11" name="Freeform 56"/>
            <p:cNvSpPr>
              <a:spLocks/>
            </p:cNvSpPr>
            <p:nvPr/>
          </p:nvSpPr>
          <p:spPr bwMode="auto">
            <a:xfrm>
              <a:off x="996" y="2971"/>
              <a:ext cx="39" cy="768"/>
            </a:xfrm>
            <a:custGeom>
              <a:avLst/>
              <a:gdLst>
                <a:gd name="T0" fmla="*/ 36 w 39"/>
                <a:gd name="T1" fmla="*/ 0 h 768"/>
                <a:gd name="T2" fmla="*/ 0 w 39"/>
                <a:gd name="T3" fmla="*/ 138 h 768"/>
                <a:gd name="T4" fmla="*/ 37 w 39"/>
                <a:gd name="T5" fmla="*/ 576 h 768"/>
                <a:gd name="T6" fmla="*/ 10 w 39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768">
                  <a:moveTo>
                    <a:pt x="36" y="0"/>
                  </a:moveTo>
                  <a:cubicBezTo>
                    <a:pt x="30" y="23"/>
                    <a:pt x="0" y="42"/>
                    <a:pt x="0" y="138"/>
                  </a:cubicBezTo>
                  <a:cubicBezTo>
                    <a:pt x="0" y="234"/>
                    <a:pt x="35" y="471"/>
                    <a:pt x="37" y="576"/>
                  </a:cubicBezTo>
                  <a:cubicBezTo>
                    <a:pt x="39" y="681"/>
                    <a:pt x="16" y="728"/>
                    <a:pt x="10" y="76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12" name="Line 57"/>
            <p:cNvSpPr>
              <a:spLocks noChangeShapeType="1"/>
            </p:cNvSpPr>
            <p:nvPr/>
          </p:nvSpPr>
          <p:spPr bwMode="auto">
            <a:xfrm flipH="1" flipV="1">
              <a:off x="1156" y="1382"/>
              <a:ext cx="182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13" name="Freeform 58"/>
            <p:cNvSpPr>
              <a:spLocks/>
            </p:cNvSpPr>
            <p:nvPr/>
          </p:nvSpPr>
          <p:spPr bwMode="auto">
            <a:xfrm>
              <a:off x="1304" y="681"/>
              <a:ext cx="682" cy="209"/>
            </a:xfrm>
            <a:custGeom>
              <a:avLst/>
              <a:gdLst>
                <a:gd name="T0" fmla="*/ 623 w 682"/>
                <a:gd name="T1" fmla="*/ 209 h 209"/>
                <a:gd name="T2" fmla="*/ 578 w 682"/>
                <a:gd name="T3" fmla="*/ 28 h 209"/>
                <a:gd name="T4" fmla="*/ 0 w 682"/>
                <a:gd name="T5" fmla="*/ 3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2" h="209">
                  <a:moveTo>
                    <a:pt x="623" y="209"/>
                  </a:moveTo>
                  <a:cubicBezTo>
                    <a:pt x="627" y="133"/>
                    <a:pt x="682" y="56"/>
                    <a:pt x="578" y="28"/>
                  </a:cubicBezTo>
                  <a:cubicBezTo>
                    <a:pt x="474" y="0"/>
                    <a:pt x="120" y="37"/>
                    <a:pt x="0" y="39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14" name="Line 59"/>
            <p:cNvSpPr>
              <a:spLocks noChangeShapeType="1"/>
            </p:cNvSpPr>
            <p:nvPr/>
          </p:nvSpPr>
          <p:spPr bwMode="auto">
            <a:xfrm flipH="1" flipV="1">
              <a:off x="1156" y="572"/>
              <a:ext cx="318" cy="4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15" name="Line 60"/>
            <p:cNvSpPr>
              <a:spLocks noChangeShapeType="1"/>
            </p:cNvSpPr>
            <p:nvPr/>
          </p:nvSpPr>
          <p:spPr bwMode="auto">
            <a:xfrm flipV="1">
              <a:off x="1202" y="754"/>
              <a:ext cx="90" cy="27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16" name="Freeform 61"/>
            <p:cNvSpPr>
              <a:spLocks/>
            </p:cNvSpPr>
            <p:nvPr/>
          </p:nvSpPr>
          <p:spPr bwMode="auto">
            <a:xfrm>
              <a:off x="884" y="709"/>
              <a:ext cx="363" cy="272"/>
            </a:xfrm>
            <a:custGeom>
              <a:avLst/>
              <a:gdLst>
                <a:gd name="T0" fmla="*/ 0 w 363"/>
                <a:gd name="T1" fmla="*/ 272 h 272"/>
                <a:gd name="T2" fmla="*/ 363 w 363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cubicBezTo>
                    <a:pt x="0" y="272"/>
                    <a:pt x="181" y="136"/>
                    <a:pt x="363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17" name="Freeform 62"/>
            <p:cNvSpPr>
              <a:spLocks/>
            </p:cNvSpPr>
            <p:nvPr/>
          </p:nvSpPr>
          <p:spPr bwMode="auto">
            <a:xfrm>
              <a:off x="1020" y="799"/>
              <a:ext cx="272" cy="227"/>
            </a:xfrm>
            <a:custGeom>
              <a:avLst/>
              <a:gdLst>
                <a:gd name="T0" fmla="*/ 0 w 227"/>
                <a:gd name="T1" fmla="*/ 227 h 317"/>
                <a:gd name="T2" fmla="*/ 272 w 227"/>
                <a:gd name="T3" fmla="*/ 0 h 3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317">
                  <a:moveTo>
                    <a:pt x="0" y="317"/>
                  </a:moveTo>
                  <a:cubicBezTo>
                    <a:pt x="0" y="317"/>
                    <a:pt x="113" y="158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1116013" y="5229225"/>
            <a:ext cx="431800" cy="936625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395288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 flipH="1">
            <a:off x="1258888" y="242093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1287463" y="3789363"/>
            <a:ext cx="22225" cy="2160587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68313" y="227647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 flipH="1">
            <a:off x="1979613" y="2133600"/>
            <a:ext cx="919162" cy="565150"/>
          </a:xfrm>
          <a:custGeom>
            <a:avLst/>
            <a:gdLst>
              <a:gd name="T0" fmla="*/ 0 w 2575"/>
              <a:gd name="T1" fmla="*/ 170799 h 1082"/>
              <a:gd name="T2" fmla="*/ 106730 w 2575"/>
              <a:gd name="T3" fmla="*/ 185424 h 1082"/>
              <a:gd name="T4" fmla="*/ 396578 w 2575"/>
              <a:gd name="T5" fmla="*/ 138415 h 1082"/>
              <a:gd name="T6" fmla="*/ 607182 w 2575"/>
              <a:gd name="T7" fmla="*/ 19848 h 1082"/>
              <a:gd name="T8" fmla="*/ 801366 w 2575"/>
              <a:gd name="T9" fmla="*/ 19848 h 1082"/>
              <a:gd name="T10" fmla="*/ 914879 w 2575"/>
              <a:gd name="T11" fmla="*/ 90884 h 1082"/>
              <a:gd name="T12" fmla="*/ 919162 w 2575"/>
              <a:gd name="T13" fmla="*/ 225120 h 1082"/>
              <a:gd name="T14" fmla="*/ 862049 w 2575"/>
              <a:gd name="T15" fmla="*/ 225120 h 1082"/>
              <a:gd name="T16" fmla="*/ 801366 w 2575"/>
              <a:gd name="T17" fmla="*/ 138415 h 1082"/>
              <a:gd name="T18" fmla="*/ 720694 w 2575"/>
              <a:gd name="T19" fmla="*/ 162441 h 1082"/>
              <a:gd name="T20" fmla="*/ 639665 w 2575"/>
              <a:gd name="T21" fmla="*/ 162441 h 1082"/>
              <a:gd name="T22" fmla="*/ 558636 w 2575"/>
              <a:gd name="T23" fmla="*/ 233477 h 1082"/>
              <a:gd name="T24" fmla="*/ 429061 w 2575"/>
              <a:gd name="T25" fmla="*/ 304512 h 1082"/>
              <a:gd name="T26" fmla="*/ 412998 w 2575"/>
              <a:gd name="T27" fmla="*/ 351521 h 1082"/>
              <a:gd name="T28" fmla="*/ 591119 w 2575"/>
              <a:gd name="T29" fmla="*/ 351521 h 1082"/>
              <a:gd name="T30" fmla="*/ 623245 w 2575"/>
              <a:gd name="T31" fmla="*/ 256981 h 1082"/>
              <a:gd name="T32" fmla="*/ 672148 w 2575"/>
              <a:gd name="T33" fmla="*/ 351521 h 1082"/>
              <a:gd name="T34" fmla="*/ 639665 w 2575"/>
              <a:gd name="T35" fmla="*/ 446583 h 1082"/>
              <a:gd name="T36" fmla="*/ 396578 w 2575"/>
              <a:gd name="T37" fmla="*/ 541123 h 1082"/>
              <a:gd name="T38" fmla="*/ 267360 w 2575"/>
              <a:gd name="T39" fmla="*/ 565150 h 1082"/>
              <a:gd name="T40" fmla="*/ 169911 w 2575"/>
              <a:gd name="T41" fmla="*/ 541123 h 1082"/>
              <a:gd name="T42" fmla="*/ 8210 w 2575"/>
              <a:gd name="T43" fmla="*/ 517619 h 10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75" h="1082">
                <a:moveTo>
                  <a:pt x="0" y="327"/>
                </a:moveTo>
                <a:cubicBezTo>
                  <a:pt x="50" y="332"/>
                  <a:pt x="114" y="365"/>
                  <a:pt x="299" y="355"/>
                </a:cubicBezTo>
                <a:cubicBezTo>
                  <a:pt x="484" y="345"/>
                  <a:pt x="877" y="318"/>
                  <a:pt x="1111" y="265"/>
                </a:cubicBezTo>
                <a:cubicBezTo>
                  <a:pt x="1345" y="212"/>
                  <a:pt x="1512" y="76"/>
                  <a:pt x="1701" y="38"/>
                </a:cubicBezTo>
                <a:cubicBezTo>
                  <a:pt x="1890" y="0"/>
                  <a:pt x="2101" y="15"/>
                  <a:pt x="2245" y="38"/>
                </a:cubicBezTo>
                <a:cubicBezTo>
                  <a:pt x="2389" y="61"/>
                  <a:pt x="2508" y="109"/>
                  <a:pt x="2563" y="174"/>
                </a:cubicBezTo>
                <a:lnTo>
                  <a:pt x="2575" y="431"/>
                </a:lnTo>
                <a:cubicBezTo>
                  <a:pt x="2550" y="474"/>
                  <a:pt x="2470" y="459"/>
                  <a:pt x="2415" y="431"/>
                </a:cubicBezTo>
                <a:cubicBezTo>
                  <a:pt x="2360" y="403"/>
                  <a:pt x="2311" y="285"/>
                  <a:pt x="2245" y="265"/>
                </a:cubicBezTo>
                <a:cubicBezTo>
                  <a:pt x="2179" y="245"/>
                  <a:pt x="2094" y="303"/>
                  <a:pt x="2019" y="311"/>
                </a:cubicBezTo>
                <a:cubicBezTo>
                  <a:pt x="1944" y="319"/>
                  <a:pt x="1868" y="288"/>
                  <a:pt x="1792" y="311"/>
                </a:cubicBezTo>
                <a:cubicBezTo>
                  <a:pt x="1716" y="334"/>
                  <a:pt x="1663" y="402"/>
                  <a:pt x="1565" y="447"/>
                </a:cubicBezTo>
                <a:cubicBezTo>
                  <a:pt x="1467" y="492"/>
                  <a:pt x="1270" y="545"/>
                  <a:pt x="1202" y="583"/>
                </a:cubicBezTo>
                <a:cubicBezTo>
                  <a:pt x="1134" y="621"/>
                  <a:pt x="1082" y="658"/>
                  <a:pt x="1157" y="673"/>
                </a:cubicBezTo>
                <a:cubicBezTo>
                  <a:pt x="1232" y="688"/>
                  <a:pt x="1558" y="703"/>
                  <a:pt x="1656" y="673"/>
                </a:cubicBezTo>
                <a:cubicBezTo>
                  <a:pt x="1754" y="643"/>
                  <a:pt x="1708" y="492"/>
                  <a:pt x="1746" y="492"/>
                </a:cubicBezTo>
                <a:cubicBezTo>
                  <a:pt x="1784" y="492"/>
                  <a:pt x="1875" y="613"/>
                  <a:pt x="1883" y="673"/>
                </a:cubicBezTo>
                <a:cubicBezTo>
                  <a:pt x="1891" y="733"/>
                  <a:pt x="1921" y="795"/>
                  <a:pt x="1792" y="855"/>
                </a:cubicBezTo>
                <a:cubicBezTo>
                  <a:pt x="1663" y="915"/>
                  <a:pt x="1285" y="998"/>
                  <a:pt x="1111" y="1036"/>
                </a:cubicBezTo>
                <a:cubicBezTo>
                  <a:pt x="937" y="1074"/>
                  <a:pt x="855" y="1082"/>
                  <a:pt x="749" y="1082"/>
                </a:cubicBezTo>
                <a:cubicBezTo>
                  <a:pt x="643" y="1082"/>
                  <a:pt x="597" y="1051"/>
                  <a:pt x="476" y="1036"/>
                </a:cubicBezTo>
                <a:cubicBezTo>
                  <a:pt x="355" y="1021"/>
                  <a:pt x="189" y="1006"/>
                  <a:pt x="23" y="9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411413" y="4076700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411413" y="3860800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484438" y="4910138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 flipV="1">
            <a:off x="2484438" y="4652963"/>
            <a:ext cx="720725" cy="73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3132138" y="3429000"/>
            <a:ext cx="768350" cy="1295400"/>
          </a:xfrm>
          <a:custGeom>
            <a:avLst/>
            <a:gdLst>
              <a:gd name="T0" fmla="*/ 768350 w 484"/>
              <a:gd name="T1" fmla="*/ 1295400 h 1134"/>
              <a:gd name="T2" fmla="*/ 0 w 484"/>
              <a:gd name="T3" fmla="*/ 1295400 h 1134"/>
              <a:gd name="T4" fmla="*/ 431800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3924300" y="4724400"/>
            <a:ext cx="863600" cy="576263"/>
          </a:xfrm>
          <a:custGeom>
            <a:avLst/>
            <a:gdLst>
              <a:gd name="T0" fmla="*/ 0 w 528"/>
              <a:gd name="T1" fmla="*/ 721 h 799"/>
              <a:gd name="T2" fmla="*/ 291138 w 528"/>
              <a:gd name="T3" fmla="*/ 576263 h 799"/>
              <a:gd name="T4" fmla="*/ 863600 w 528"/>
              <a:gd name="T5" fmla="*/ 0 h 7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799">
                <a:moveTo>
                  <a:pt x="0" y="1"/>
                </a:moveTo>
                <a:lnTo>
                  <a:pt x="178" y="799"/>
                </a:lnTo>
                <a:lnTo>
                  <a:pt x="528" y="0"/>
                </a:lnTo>
              </a:path>
            </a:pathLst>
          </a:cu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4716463" y="4652963"/>
            <a:ext cx="865187" cy="73025"/>
          </a:xfrm>
          <a:custGeom>
            <a:avLst/>
            <a:gdLst>
              <a:gd name="T0" fmla="*/ 73025 w 545"/>
              <a:gd name="T1" fmla="*/ 73025 h 46"/>
              <a:gd name="T2" fmla="*/ 865187 w 545"/>
              <a:gd name="T3" fmla="*/ 73025 h 46"/>
              <a:gd name="T4" fmla="*/ 865187 w 545"/>
              <a:gd name="T5" fmla="*/ 0 h 46"/>
              <a:gd name="T6" fmla="*/ 0 w 545"/>
              <a:gd name="T7" fmla="*/ 73025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5" h="46">
                <a:moveTo>
                  <a:pt x="46" y="46"/>
                </a:moveTo>
                <a:lnTo>
                  <a:pt x="545" y="46"/>
                </a:lnTo>
                <a:lnTo>
                  <a:pt x="545" y="0"/>
                </a:lnTo>
                <a:lnTo>
                  <a:pt x="0" y="46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 flipV="1">
            <a:off x="2049463" y="2924175"/>
            <a:ext cx="1587" cy="31400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1979613" y="2060575"/>
            <a:ext cx="792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4356100" y="2997200"/>
            <a:ext cx="208915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Diastole </a:t>
            </a:r>
            <a:endParaRPr lang="en-US" altLang="fr-FR" sz="3200" b="1">
              <a:solidFill>
                <a:srgbClr val="BA0000"/>
              </a:solidFill>
            </a:endParaRPr>
          </a:p>
        </p:txBody>
      </p:sp>
      <p:grpSp>
        <p:nvGrpSpPr>
          <p:cNvPr id="31762" name="Group 20"/>
          <p:cNvGrpSpPr>
            <a:grpSpLocks/>
          </p:cNvGrpSpPr>
          <p:nvPr/>
        </p:nvGrpSpPr>
        <p:grpSpPr bwMode="auto">
          <a:xfrm>
            <a:off x="900113" y="4149725"/>
            <a:ext cx="1187450" cy="936625"/>
            <a:chOff x="0" y="1979"/>
            <a:chExt cx="1906" cy="1270"/>
          </a:xfrm>
        </p:grpSpPr>
        <p:sp>
          <p:nvSpPr>
            <p:cNvPr id="31783" name="Rectangle 21"/>
            <p:cNvSpPr>
              <a:spLocks noChangeArrowheads="1"/>
            </p:cNvSpPr>
            <p:nvPr/>
          </p:nvSpPr>
          <p:spPr bwMode="auto">
            <a:xfrm flipH="1">
              <a:off x="1316" y="2568"/>
              <a:ext cx="590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84" name="Oval 22"/>
            <p:cNvSpPr>
              <a:spLocks noChangeArrowheads="1"/>
            </p:cNvSpPr>
            <p:nvPr/>
          </p:nvSpPr>
          <p:spPr bwMode="auto">
            <a:xfrm>
              <a:off x="0" y="1979"/>
              <a:ext cx="1338" cy="127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763" name="Text Box 23"/>
          <p:cNvSpPr txBox="1">
            <a:spLocks noChangeArrowheads="1"/>
          </p:cNvSpPr>
          <p:nvPr/>
        </p:nvSpPr>
        <p:spPr bwMode="auto">
          <a:xfrm>
            <a:off x="3348038" y="400526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1764" name="Text Box 24"/>
          <p:cNvSpPr txBox="1">
            <a:spLocks noChangeArrowheads="1"/>
          </p:cNvSpPr>
          <p:nvPr/>
        </p:nvSpPr>
        <p:spPr bwMode="auto">
          <a:xfrm>
            <a:off x="4067175" y="47244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31765" name="Group 25"/>
          <p:cNvGrpSpPr>
            <a:grpSpLocks/>
          </p:cNvGrpSpPr>
          <p:nvPr/>
        </p:nvGrpSpPr>
        <p:grpSpPr bwMode="auto">
          <a:xfrm>
            <a:off x="1187450" y="4437063"/>
            <a:ext cx="255588" cy="360362"/>
            <a:chOff x="748" y="2795"/>
            <a:chExt cx="161" cy="227"/>
          </a:xfrm>
        </p:grpSpPr>
        <p:sp>
          <p:nvSpPr>
            <p:cNvPr id="31781" name="Line 26"/>
            <p:cNvSpPr>
              <a:spLocks noChangeShapeType="1"/>
            </p:cNvSpPr>
            <p:nvPr/>
          </p:nvSpPr>
          <p:spPr bwMode="auto">
            <a:xfrm>
              <a:off x="748" y="2795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82" name="Line 27"/>
            <p:cNvSpPr>
              <a:spLocks noChangeShapeType="1"/>
            </p:cNvSpPr>
            <p:nvPr/>
          </p:nvSpPr>
          <p:spPr bwMode="auto">
            <a:xfrm>
              <a:off x="909" y="2795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1766" name="Group 28"/>
          <p:cNvGrpSpPr>
            <a:grpSpLocks/>
          </p:cNvGrpSpPr>
          <p:nvPr/>
        </p:nvGrpSpPr>
        <p:grpSpPr bwMode="auto">
          <a:xfrm>
            <a:off x="1165225" y="3068638"/>
            <a:ext cx="255588" cy="360362"/>
            <a:chOff x="748" y="1933"/>
            <a:chExt cx="161" cy="227"/>
          </a:xfrm>
        </p:grpSpPr>
        <p:sp>
          <p:nvSpPr>
            <p:cNvPr id="31779" name="Line 29"/>
            <p:cNvSpPr>
              <a:spLocks noChangeShapeType="1"/>
            </p:cNvSpPr>
            <p:nvPr/>
          </p:nvSpPr>
          <p:spPr bwMode="auto">
            <a:xfrm>
              <a:off x="748" y="1933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80" name="Line 30"/>
            <p:cNvSpPr>
              <a:spLocks noChangeShapeType="1"/>
            </p:cNvSpPr>
            <p:nvPr/>
          </p:nvSpPr>
          <p:spPr bwMode="auto">
            <a:xfrm>
              <a:off x="909" y="1933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1767" name="Group 33"/>
          <p:cNvGrpSpPr>
            <a:grpSpLocks/>
          </p:cNvGrpSpPr>
          <p:nvPr/>
        </p:nvGrpSpPr>
        <p:grpSpPr bwMode="auto">
          <a:xfrm>
            <a:off x="1143000" y="3068638"/>
            <a:ext cx="288925" cy="360362"/>
            <a:chOff x="874" y="436"/>
            <a:chExt cx="182" cy="227"/>
          </a:xfrm>
        </p:grpSpPr>
        <p:grpSp>
          <p:nvGrpSpPr>
            <p:cNvPr id="31774" name="Group 34"/>
            <p:cNvGrpSpPr>
              <a:grpSpLocks/>
            </p:cNvGrpSpPr>
            <p:nvPr/>
          </p:nvGrpSpPr>
          <p:grpSpPr bwMode="auto">
            <a:xfrm>
              <a:off x="884" y="436"/>
              <a:ext cx="161" cy="227"/>
              <a:chOff x="748" y="1933"/>
              <a:chExt cx="161" cy="227"/>
            </a:xfrm>
          </p:grpSpPr>
          <p:sp>
            <p:nvSpPr>
              <p:cNvPr id="31777" name="Line 35"/>
              <p:cNvSpPr>
                <a:spLocks noChangeShapeType="1"/>
              </p:cNvSpPr>
              <p:nvPr/>
            </p:nvSpPr>
            <p:spPr bwMode="auto">
              <a:xfrm>
                <a:off x="748" y="1933"/>
                <a:ext cx="0" cy="227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8" name="Line 36"/>
              <p:cNvSpPr>
                <a:spLocks noChangeShapeType="1"/>
              </p:cNvSpPr>
              <p:nvPr/>
            </p:nvSpPr>
            <p:spPr bwMode="auto">
              <a:xfrm>
                <a:off x="909" y="1933"/>
                <a:ext cx="0" cy="227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775" name="Line 37"/>
            <p:cNvSpPr>
              <a:spLocks noChangeShapeType="1"/>
            </p:cNvSpPr>
            <p:nvPr/>
          </p:nvSpPr>
          <p:spPr bwMode="auto">
            <a:xfrm flipH="1">
              <a:off x="874" y="436"/>
              <a:ext cx="91" cy="2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776" name="Line 38"/>
            <p:cNvSpPr>
              <a:spLocks noChangeShapeType="1"/>
            </p:cNvSpPr>
            <p:nvPr/>
          </p:nvSpPr>
          <p:spPr bwMode="auto">
            <a:xfrm>
              <a:off x="965" y="436"/>
              <a:ext cx="91" cy="2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768" name="Text Box 39"/>
          <p:cNvSpPr txBox="1">
            <a:spLocks noChangeArrowheads="1"/>
          </p:cNvSpPr>
          <p:nvPr/>
        </p:nvSpPr>
        <p:spPr bwMode="auto">
          <a:xfrm>
            <a:off x="1619250" y="5805488"/>
            <a:ext cx="4752975" cy="7016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Because The proximal Valve Closure</a:t>
            </a:r>
          </a:p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Decreases the Reflux volume</a:t>
            </a:r>
            <a:endParaRPr lang="en-US" altLang="fr-FR" sz="2000" b="1">
              <a:solidFill>
                <a:srgbClr val="BA0000"/>
              </a:solidFill>
            </a:endParaRPr>
          </a:p>
        </p:txBody>
      </p:sp>
      <p:grpSp>
        <p:nvGrpSpPr>
          <p:cNvPr id="31769" name="Group 40"/>
          <p:cNvGrpSpPr>
            <a:grpSpLocks/>
          </p:cNvGrpSpPr>
          <p:nvPr/>
        </p:nvGrpSpPr>
        <p:grpSpPr bwMode="auto">
          <a:xfrm>
            <a:off x="900113" y="2781300"/>
            <a:ext cx="1187450" cy="936625"/>
            <a:chOff x="0" y="1979"/>
            <a:chExt cx="1906" cy="1270"/>
          </a:xfrm>
        </p:grpSpPr>
        <p:sp>
          <p:nvSpPr>
            <p:cNvPr id="31772" name="Rectangle 41"/>
            <p:cNvSpPr>
              <a:spLocks noChangeArrowheads="1"/>
            </p:cNvSpPr>
            <p:nvPr/>
          </p:nvSpPr>
          <p:spPr bwMode="auto">
            <a:xfrm flipH="1">
              <a:off x="1316" y="2568"/>
              <a:ext cx="590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73" name="Oval 42"/>
            <p:cNvSpPr>
              <a:spLocks noChangeArrowheads="1"/>
            </p:cNvSpPr>
            <p:nvPr/>
          </p:nvSpPr>
          <p:spPr bwMode="auto">
            <a:xfrm>
              <a:off x="0" y="1979"/>
              <a:ext cx="1338" cy="127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770" name="Text Box 43"/>
          <p:cNvSpPr txBox="1">
            <a:spLocks noChangeArrowheads="1"/>
          </p:cNvSpPr>
          <p:nvPr/>
        </p:nvSpPr>
        <p:spPr bwMode="auto">
          <a:xfrm>
            <a:off x="468313" y="404813"/>
            <a:ext cx="8137525" cy="5984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3200" b="1">
                <a:solidFill>
                  <a:srgbClr val="FF0000"/>
                </a:solidFill>
              </a:rPr>
              <a:t>SEGMENTAL</a:t>
            </a:r>
            <a:r>
              <a:rPr lang="fr-FR" altLang="fr-FR" sz="3200" b="1">
                <a:solidFill>
                  <a:schemeClr val="accent2"/>
                </a:solidFill>
              </a:rPr>
              <a:t>  Popliteal incompetence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  <p:sp>
        <p:nvSpPr>
          <p:cNvPr id="31771" name="Text Box 44"/>
          <p:cNvSpPr txBox="1">
            <a:spLocks noChangeArrowheads="1"/>
          </p:cNvSpPr>
          <p:nvPr/>
        </p:nvSpPr>
        <p:spPr bwMode="auto">
          <a:xfrm>
            <a:off x="6156325" y="2276475"/>
            <a:ext cx="2809875" cy="39909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Incompetence is </a:t>
            </a:r>
            <a:r>
              <a:rPr lang="fr-FR" altLang="fr-FR" sz="3200" b="1">
                <a:solidFill>
                  <a:srgbClr val="BA0000"/>
                </a:solidFill>
              </a:rPr>
              <a:t>SEGMENTAL</a:t>
            </a:r>
            <a:r>
              <a:rPr lang="fr-FR" altLang="fr-FR" sz="3200" b="1">
                <a:solidFill>
                  <a:schemeClr val="accent2"/>
                </a:solidFill>
              </a:rPr>
              <a:t> when the Diastolic Reflux Peak is lower than the Systolic </a:t>
            </a:r>
            <a:endParaRPr lang="en-US" altLang="fr-FR" sz="3200" b="1">
              <a:solidFill>
                <a:srgbClr val="B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 flipV="1">
            <a:off x="2484438" y="4652963"/>
            <a:ext cx="720725" cy="73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771" name="Oval 4"/>
          <p:cNvSpPr>
            <a:spLocks noChangeArrowheads="1"/>
          </p:cNvSpPr>
          <p:nvPr/>
        </p:nvSpPr>
        <p:spPr bwMode="auto">
          <a:xfrm>
            <a:off x="1258888" y="5157788"/>
            <a:ext cx="387350" cy="1008062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772" name="Freeform 5"/>
          <p:cNvSpPr>
            <a:spLocks/>
          </p:cNvSpPr>
          <p:nvPr/>
        </p:nvSpPr>
        <p:spPr bwMode="auto">
          <a:xfrm rot="194340">
            <a:off x="468313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773" name="Freeform 6"/>
          <p:cNvSpPr>
            <a:spLocks/>
          </p:cNvSpPr>
          <p:nvPr/>
        </p:nvSpPr>
        <p:spPr bwMode="auto">
          <a:xfrm rot="27993" flipH="1">
            <a:off x="1403350" y="242093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655638" y="228282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775" name="Freeform 8"/>
          <p:cNvSpPr>
            <a:spLocks/>
          </p:cNvSpPr>
          <p:nvPr/>
        </p:nvSpPr>
        <p:spPr bwMode="auto">
          <a:xfrm rot="194340" flipH="1">
            <a:off x="2165350" y="2205038"/>
            <a:ext cx="919163" cy="565150"/>
          </a:xfrm>
          <a:custGeom>
            <a:avLst/>
            <a:gdLst>
              <a:gd name="T0" fmla="*/ 0 w 2575"/>
              <a:gd name="T1" fmla="*/ 170799 h 1082"/>
              <a:gd name="T2" fmla="*/ 106730 w 2575"/>
              <a:gd name="T3" fmla="*/ 185424 h 1082"/>
              <a:gd name="T4" fmla="*/ 396579 w 2575"/>
              <a:gd name="T5" fmla="*/ 138415 h 1082"/>
              <a:gd name="T6" fmla="*/ 607183 w 2575"/>
              <a:gd name="T7" fmla="*/ 19848 h 1082"/>
              <a:gd name="T8" fmla="*/ 801367 w 2575"/>
              <a:gd name="T9" fmla="*/ 19848 h 1082"/>
              <a:gd name="T10" fmla="*/ 914880 w 2575"/>
              <a:gd name="T11" fmla="*/ 90884 h 1082"/>
              <a:gd name="T12" fmla="*/ 919163 w 2575"/>
              <a:gd name="T13" fmla="*/ 225120 h 1082"/>
              <a:gd name="T14" fmla="*/ 862050 w 2575"/>
              <a:gd name="T15" fmla="*/ 225120 h 1082"/>
              <a:gd name="T16" fmla="*/ 801367 w 2575"/>
              <a:gd name="T17" fmla="*/ 138415 h 1082"/>
              <a:gd name="T18" fmla="*/ 720695 w 2575"/>
              <a:gd name="T19" fmla="*/ 162441 h 1082"/>
              <a:gd name="T20" fmla="*/ 639666 w 2575"/>
              <a:gd name="T21" fmla="*/ 162441 h 1082"/>
              <a:gd name="T22" fmla="*/ 558637 w 2575"/>
              <a:gd name="T23" fmla="*/ 233477 h 1082"/>
              <a:gd name="T24" fmla="*/ 429062 w 2575"/>
              <a:gd name="T25" fmla="*/ 304512 h 1082"/>
              <a:gd name="T26" fmla="*/ 412999 w 2575"/>
              <a:gd name="T27" fmla="*/ 351521 h 1082"/>
              <a:gd name="T28" fmla="*/ 591120 w 2575"/>
              <a:gd name="T29" fmla="*/ 351521 h 1082"/>
              <a:gd name="T30" fmla="*/ 623246 w 2575"/>
              <a:gd name="T31" fmla="*/ 256981 h 1082"/>
              <a:gd name="T32" fmla="*/ 672149 w 2575"/>
              <a:gd name="T33" fmla="*/ 351521 h 1082"/>
              <a:gd name="T34" fmla="*/ 639666 w 2575"/>
              <a:gd name="T35" fmla="*/ 446583 h 1082"/>
              <a:gd name="T36" fmla="*/ 396579 w 2575"/>
              <a:gd name="T37" fmla="*/ 541123 h 1082"/>
              <a:gd name="T38" fmla="*/ 267360 w 2575"/>
              <a:gd name="T39" fmla="*/ 565150 h 1082"/>
              <a:gd name="T40" fmla="*/ 169911 w 2575"/>
              <a:gd name="T41" fmla="*/ 541123 h 1082"/>
              <a:gd name="T42" fmla="*/ 8210 w 2575"/>
              <a:gd name="T43" fmla="*/ 517619 h 10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75" h="1082">
                <a:moveTo>
                  <a:pt x="0" y="327"/>
                </a:moveTo>
                <a:cubicBezTo>
                  <a:pt x="50" y="332"/>
                  <a:pt x="114" y="365"/>
                  <a:pt x="299" y="355"/>
                </a:cubicBezTo>
                <a:cubicBezTo>
                  <a:pt x="484" y="345"/>
                  <a:pt x="877" y="318"/>
                  <a:pt x="1111" y="265"/>
                </a:cubicBezTo>
                <a:cubicBezTo>
                  <a:pt x="1345" y="212"/>
                  <a:pt x="1512" y="76"/>
                  <a:pt x="1701" y="38"/>
                </a:cubicBezTo>
                <a:cubicBezTo>
                  <a:pt x="1890" y="0"/>
                  <a:pt x="2101" y="15"/>
                  <a:pt x="2245" y="38"/>
                </a:cubicBezTo>
                <a:cubicBezTo>
                  <a:pt x="2389" y="61"/>
                  <a:pt x="2508" y="109"/>
                  <a:pt x="2563" y="174"/>
                </a:cubicBezTo>
                <a:lnTo>
                  <a:pt x="2575" y="431"/>
                </a:lnTo>
                <a:cubicBezTo>
                  <a:pt x="2550" y="474"/>
                  <a:pt x="2470" y="459"/>
                  <a:pt x="2415" y="431"/>
                </a:cubicBezTo>
                <a:cubicBezTo>
                  <a:pt x="2360" y="403"/>
                  <a:pt x="2311" y="285"/>
                  <a:pt x="2245" y="265"/>
                </a:cubicBezTo>
                <a:cubicBezTo>
                  <a:pt x="2179" y="245"/>
                  <a:pt x="2094" y="303"/>
                  <a:pt x="2019" y="311"/>
                </a:cubicBezTo>
                <a:cubicBezTo>
                  <a:pt x="1944" y="319"/>
                  <a:pt x="1868" y="288"/>
                  <a:pt x="1792" y="311"/>
                </a:cubicBezTo>
                <a:cubicBezTo>
                  <a:pt x="1716" y="334"/>
                  <a:pt x="1663" y="402"/>
                  <a:pt x="1565" y="447"/>
                </a:cubicBezTo>
                <a:cubicBezTo>
                  <a:pt x="1467" y="492"/>
                  <a:pt x="1270" y="545"/>
                  <a:pt x="1202" y="583"/>
                </a:cubicBezTo>
                <a:cubicBezTo>
                  <a:pt x="1134" y="621"/>
                  <a:pt x="1082" y="658"/>
                  <a:pt x="1157" y="673"/>
                </a:cubicBezTo>
                <a:cubicBezTo>
                  <a:pt x="1232" y="688"/>
                  <a:pt x="1558" y="703"/>
                  <a:pt x="1656" y="673"/>
                </a:cubicBezTo>
                <a:cubicBezTo>
                  <a:pt x="1754" y="643"/>
                  <a:pt x="1708" y="492"/>
                  <a:pt x="1746" y="492"/>
                </a:cubicBezTo>
                <a:cubicBezTo>
                  <a:pt x="1784" y="492"/>
                  <a:pt x="1875" y="613"/>
                  <a:pt x="1883" y="673"/>
                </a:cubicBezTo>
                <a:cubicBezTo>
                  <a:pt x="1891" y="733"/>
                  <a:pt x="1921" y="795"/>
                  <a:pt x="1792" y="855"/>
                </a:cubicBezTo>
                <a:cubicBezTo>
                  <a:pt x="1663" y="915"/>
                  <a:pt x="1285" y="998"/>
                  <a:pt x="1111" y="1036"/>
                </a:cubicBezTo>
                <a:cubicBezTo>
                  <a:pt x="937" y="1074"/>
                  <a:pt x="855" y="1082"/>
                  <a:pt x="749" y="1082"/>
                </a:cubicBezTo>
                <a:cubicBezTo>
                  <a:pt x="643" y="1082"/>
                  <a:pt x="597" y="1051"/>
                  <a:pt x="476" y="1036"/>
                </a:cubicBezTo>
                <a:cubicBezTo>
                  <a:pt x="355" y="1021"/>
                  <a:pt x="189" y="1006"/>
                  <a:pt x="23" y="9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2411413" y="4940300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grpSp>
        <p:nvGrpSpPr>
          <p:cNvPr id="32777" name="Group 10"/>
          <p:cNvGrpSpPr>
            <a:grpSpLocks/>
          </p:cNvGrpSpPr>
          <p:nvPr/>
        </p:nvGrpSpPr>
        <p:grpSpPr bwMode="auto">
          <a:xfrm rot="-180767">
            <a:off x="1336675" y="3068638"/>
            <a:ext cx="244475" cy="360362"/>
            <a:chOff x="821" y="1933"/>
            <a:chExt cx="154" cy="227"/>
          </a:xfrm>
        </p:grpSpPr>
        <p:sp>
          <p:nvSpPr>
            <p:cNvPr id="32808" name="Line 11"/>
            <p:cNvSpPr>
              <a:spLocks noChangeShapeType="1"/>
            </p:cNvSpPr>
            <p:nvPr/>
          </p:nvSpPr>
          <p:spPr bwMode="auto">
            <a:xfrm>
              <a:off x="821" y="1933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9" name="Line 12"/>
            <p:cNvSpPr>
              <a:spLocks noChangeShapeType="1"/>
            </p:cNvSpPr>
            <p:nvPr/>
          </p:nvSpPr>
          <p:spPr bwMode="auto">
            <a:xfrm>
              <a:off x="975" y="1933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778" name="Line 30"/>
          <p:cNvSpPr>
            <a:spLocks noChangeShapeType="1"/>
          </p:cNvSpPr>
          <p:nvPr/>
        </p:nvSpPr>
        <p:spPr bwMode="auto">
          <a:xfrm>
            <a:off x="2411413" y="390207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2779" name="Group 31"/>
          <p:cNvGrpSpPr>
            <a:grpSpLocks/>
          </p:cNvGrpSpPr>
          <p:nvPr/>
        </p:nvGrpSpPr>
        <p:grpSpPr bwMode="auto">
          <a:xfrm>
            <a:off x="1300163" y="4418013"/>
            <a:ext cx="244475" cy="360362"/>
            <a:chOff x="821" y="2795"/>
            <a:chExt cx="154" cy="227"/>
          </a:xfrm>
        </p:grpSpPr>
        <p:sp>
          <p:nvSpPr>
            <p:cNvPr id="32806" name="Line 32"/>
            <p:cNvSpPr>
              <a:spLocks noChangeShapeType="1"/>
            </p:cNvSpPr>
            <p:nvPr/>
          </p:nvSpPr>
          <p:spPr bwMode="auto">
            <a:xfrm>
              <a:off x="821" y="2795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7" name="Line 33"/>
            <p:cNvSpPr>
              <a:spLocks noChangeShapeType="1"/>
            </p:cNvSpPr>
            <p:nvPr/>
          </p:nvSpPr>
          <p:spPr bwMode="auto">
            <a:xfrm>
              <a:off x="975" y="2795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2780" name="Group 34"/>
          <p:cNvGrpSpPr>
            <a:grpSpLocks/>
          </p:cNvGrpSpPr>
          <p:nvPr/>
        </p:nvGrpSpPr>
        <p:grpSpPr bwMode="auto">
          <a:xfrm>
            <a:off x="684213" y="3860800"/>
            <a:ext cx="2087562" cy="1439863"/>
            <a:chOff x="0" y="1979"/>
            <a:chExt cx="1906" cy="1270"/>
          </a:xfrm>
        </p:grpSpPr>
        <p:sp>
          <p:nvSpPr>
            <p:cNvPr id="32804" name="Rectangle 35"/>
            <p:cNvSpPr>
              <a:spLocks noChangeArrowheads="1"/>
            </p:cNvSpPr>
            <p:nvPr/>
          </p:nvSpPr>
          <p:spPr bwMode="auto">
            <a:xfrm flipH="1">
              <a:off x="1316" y="2568"/>
              <a:ext cx="590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05" name="Oval 36"/>
            <p:cNvSpPr>
              <a:spLocks noChangeArrowheads="1"/>
            </p:cNvSpPr>
            <p:nvPr/>
          </p:nvSpPr>
          <p:spPr bwMode="auto">
            <a:xfrm>
              <a:off x="0" y="1979"/>
              <a:ext cx="1338" cy="127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781" name="Group 41"/>
          <p:cNvGrpSpPr>
            <a:grpSpLocks/>
          </p:cNvGrpSpPr>
          <p:nvPr/>
        </p:nvGrpSpPr>
        <p:grpSpPr bwMode="auto">
          <a:xfrm>
            <a:off x="971550" y="3860800"/>
            <a:ext cx="936625" cy="1411288"/>
            <a:chOff x="4059" y="2251"/>
            <a:chExt cx="590" cy="889"/>
          </a:xfrm>
        </p:grpSpPr>
        <p:sp>
          <p:nvSpPr>
            <p:cNvPr id="32801" name="Freeform 42"/>
            <p:cNvSpPr>
              <a:spLocks/>
            </p:cNvSpPr>
            <p:nvPr/>
          </p:nvSpPr>
          <p:spPr bwMode="auto">
            <a:xfrm>
              <a:off x="4059" y="2251"/>
              <a:ext cx="590" cy="889"/>
            </a:xfrm>
            <a:custGeom>
              <a:avLst/>
              <a:gdLst>
                <a:gd name="T0" fmla="*/ 0 w 590"/>
                <a:gd name="T1" fmla="*/ 108 h 889"/>
                <a:gd name="T2" fmla="*/ 22 w 590"/>
                <a:gd name="T3" fmla="*/ 761 h 889"/>
                <a:gd name="T4" fmla="*/ 313 w 590"/>
                <a:gd name="T5" fmla="*/ 877 h 889"/>
                <a:gd name="T6" fmla="*/ 590 w 590"/>
                <a:gd name="T7" fmla="*/ 743 h 889"/>
                <a:gd name="T8" fmla="*/ 584 w 590"/>
                <a:gd name="T9" fmla="*/ 162 h 889"/>
                <a:gd name="T10" fmla="*/ 244 w 590"/>
                <a:gd name="T11" fmla="*/ 9 h 889"/>
                <a:gd name="T12" fmla="*/ 0 w 590"/>
                <a:gd name="T13" fmla="*/ 108 h 8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0" h="889">
                  <a:moveTo>
                    <a:pt x="0" y="108"/>
                  </a:moveTo>
                  <a:lnTo>
                    <a:pt x="22" y="761"/>
                  </a:lnTo>
                  <a:cubicBezTo>
                    <a:pt x="74" y="889"/>
                    <a:pt x="218" y="880"/>
                    <a:pt x="313" y="877"/>
                  </a:cubicBezTo>
                  <a:cubicBezTo>
                    <a:pt x="408" y="874"/>
                    <a:pt x="545" y="862"/>
                    <a:pt x="590" y="743"/>
                  </a:cubicBezTo>
                  <a:lnTo>
                    <a:pt x="584" y="162"/>
                  </a:lnTo>
                  <a:cubicBezTo>
                    <a:pt x="526" y="40"/>
                    <a:pt x="341" y="18"/>
                    <a:pt x="244" y="9"/>
                  </a:cubicBezTo>
                  <a:cubicBezTo>
                    <a:pt x="147" y="0"/>
                    <a:pt x="51" y="88"/>
                    <a:pt x="0" y="10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2" name="Line 43"/>
            <p:cNvSpPr>
              <a:spLocks noChangeShapeType="1"/>
            </p:cNvSpPr>
            <p:nvPr/>
          </p:nvSpPr>
          <p:spPr bwMode="auto">
            <a:xfrm>
              <a:off x="4080" y="2387"/>
              <a:ext cx="0" cy="58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3" name="Line 44"/>
            <p:cNvSpPr>
              <a:spLocks noChangeShapeType="1"/>
            </p:cNvSpPr>
            <p:nvPr/>
          </p:nvSpPr>
          <p:spPr bwMode="auto">
            <a:xfrm>
              <a:off x="4635" y="2387"/>
              <a:ext cx="0" cy="58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782" name="Line 45"/>
          <p:cNvSpPr>
            <a:spLocks noChangeShapeType="1"/>
          </p:cNvSpPr>
          <p:nvPr/>
        </p:nvSpPr>
        <p:spPr bwMode="auto">
          <a:xfrm>
            <a:off x="2411413" y="4076700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83" name="Line 46"/>
          <p:cNvSpPr>
            <a:spLocks noChangeShapeType="1"/>
          </p:cNvSpPr>
          <p:nvPr/>
        </p:nvSpPr>
        <p:spPr bwMode="auto">
          <a:xfrm>
            <a:off x="2411413" y="3860800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84" name="Freeform 47"/>
          <p:cNvSpPr>
            <a:spLocks/>
          </p:cNvSpPr>
          <p:nvPr/>
        </p:nvSpPr>
        <p:spPr bwMode="auto">
          <a:xfrm>
            <a:off x="3132138" y="3429000"/>
            <a:ext cx="768350" cy="1295400"/>
          </a:xfrm>
          <a:custGeom>
            <a:avLst/>
            <a:gdLst>
              <a:gd name="T0" fmla="*/ 768350 w 484"/>
              <a:gd name="T1" fmla="*/ 1295400 h 1134"/>
              <a:gd name="T2" fmla="*/ 0 w 484"/>
              <a:gd name="T3" fmla="*/ 1295400 h 1134"/>
              <a:gd name="T4" fmla="*/ 431800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85" name="Freeform 48"/>
          <p:cNvSpPr>
            <a:spLocks/>
          </p:cNvSpPr>
          <p:nvPr/>
        </p:nvSpPr>
        <p:spPr bwMode="auto">
          <a:xfrm>
            <a:off x="3924300" y="4724400"/>
            <a:ext cx="1771650" cy="144463"/>
          </a:xfrm>
          <a:custGeom>
            <a:avLst/>
            <a:gdLst>
              <a:gd name="T0" fmla="*/ 0 w 1116"/>
              <a:gd name="T1" fmla="*/ 0 h 91"/>
              <a:gd name="T2" fmla="*/ 96838 w 1116"/>
              <a:gd name="T3" fmla="*/ 144463 h 91"/>
              <a:gd name="T4" fmla="*/ 1738313 w 1116"/>
              <a:gd name="T5" fmla="*/ 112713 h 91"/>
              <a:gd name="T6" fmla="*/ 1771650 w 1116"/>
              <a:gd name="T7" fmla="*/ 1588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16" h="91">
                <a:moveTo>
                  <a:pt x="0" y="0"/>
                </a:moveTo>
                <a:lnTo>
                  <a:pt x="61" y="91"/>
                </a:lnTo>
                <a:lnTo>
                  <a:pt x="1095" y="71"/>
                </a:lnTo>
                <a:lnTo>
                  <a:pt x="1116" y="1"/>
                </a:lnTo>
              </a:path>
            </a:pathLst>
          </a:cu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86" name="Text Box 51"/>
          <p:cNvSpPr txBox="1">
            <a:spLocks noChangeArrowheads="1"/>
          </p:cNvSpPr>
          <p:nvPr/>
        </p:nvSpPr>
        <p:spPr bwMode="auto">
          <a:xfrm>
            <a:off x="3348038" y="400526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2787" name="Text Box 52"/>
          <p:cNvSpPr txBox="1">
            <a:spLocks noChangeArrowheads="1"/>
          </p:cNvSpPr>
          <p:nvPr/>
        </p:nvSpPr>
        <p:spPr bwMode="auto">
          <a:xfrm>
            <a:off x="4067175" y="477202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D</a:t>
            </a:r>
          </a:p>
        </p:txBody>
      </p:sp>
      <p:grpSp>
        <p:nvGrpSpPr>
          <p:cNvPr id="32788" name="Group 55"/>
          <p:cNvGrpSpPr>
            <a:grpSpLocks/>
          </p:cNvGrpSpPr>
          <p:nvPr/>
        </p:nvGrpSpPr>
        <p:grpSpPr bwMode="auto">
          <a:xfrm>
            <a:off x="971550" y="3860800"/>
            <a:ext cx="936625" cy="1411288"/>
            <a:chOff x="3969" y="2341"/>
            <a:chExt cx="590" cy="889"/>
          </a:xfrm>
        </p:grpSpPr>
        <p:sp>
          <p:nvSpPr>
            <p:cNvPr id="32795" name="Freeform 56"/>
            <p:cNvSpPr>
              <a:spLocks/>
            </p:cNvSpPr>
            <p:nvPr/>
          </p:nvSpPr>
          <p:spPr bwMode="auto">
            <a:xfrm>
              <a:off x="3969" y="2341"/>
              <a:ext cx="590" cy="889"/>
            </a:xfrm>
            <a:custGeom>
              <a:avLst/>
              <a:gdLst>
                <a:gd name="T0" fmla="*/ 0 w 590"/>
                <a:gd name="T1" fmla="*/ 108 h 889"/>
                <a:gd name="T2" fmla="*/ 22 w 590"/>
                <a:gd name="T3" fmla="*/ 761 h 889"/>
                <a:gd name="T4" fmla="*/ 313 w 590"/>
                <a:gd name="T5" fmla="*/ 877 h 889"/>
                <a:gd name="T6" fmla="*/ 590 w 590"/>
                <a:gd name="T7" fmla="*/ 743 h 889"/>
                <a:gd name="T8" fmla="*/ 584 w 590"/>
                <a:gd name="T9" fmla="*/ 162 h 889"/>
                <a:gd name="T10" fmla="*/ 244 w 590"/>
                <a:gd name="T11" fmla="*/ 9 h 889"/>
                <a:gd name="T12" fmla="*/ 0 w 590"/>
                <a:gd name="T13" fmla="*/ 108 h 8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0" h="889">
                  <a:moveTo>
                    <a:pt x="0" y="108"/>
                  </a:moveTo>
                  <a:lnTo>
                    <a:pt x="22" y="761"/>
                  </a:lnTo>
                  <a:cubicBezTo>
                    <a:pt x="74" y="889"/>
                    <a:pt x="218" y="880"/>
                    <a:pt x="313" y="877"/>
                  </a:cubicBezTo>
                  <a:cubicBezTo>
                    <a:pt x="408" y="874"/>
                    <a:pt x="545" y="862"/>
                    <a:pt x="590" y="743"/>
                  </a:cubicBezTo>
                  <a:lnTo>
                    <a:pt x="584" y="162"/>
                  </a:lnTo>
                  <a:cubicBezTo>
                    <a:pt x="526" y="40"/>
                    <a:pt x="341" y="18"/>
                    <a:pt x="244" y="9"/>
                  </a:cubicBezTo>
                  <a:cubicBezTo>
                    <a:pt x="147" y="0"/>
                    <a:pt x="51" y="88"/>
                    <a:pt x="0" y="10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6" name="Line 57"/>
            <p:cNvSpPr>
              <a:spLocks noChangeShapeType="1"/>
            </p:cNvSpPr>
            <p:nvPr/>
          </p:nvSpPr>
          <p:spPr bwMode="auto">
            <a:xfrm>
              <a:off x="3970" y="2478"/>
              <a:ext cx="0" cy="58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7" name="Line 58"/>
            <p:cNvSpPr>
              <a:spLocks noChangeShapeType="1"/>
            </p:cNvSpPr>
            <p:nvPr/>
          </p:nvSpPr>
          <p:spPr bwMode="auto">
            <a:xfrm>
              <a:off x="4545" y="2478"/>
              <a:ext cx="0" cy="58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8" name="Line 59"/>
            <p:cNvSpPr>
              <a:spLocks noChangeShapeType="1"/>
            </p:cNvSpPr>
            <p:nvPr/>
          </p:nvSpPr>
          <p:spPr bwMode="auto">
            <a:xfrm flipH="1">
              <a:off x="3969" y="2956"/>
              <a:ext cx="91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799" name="Line 60"/>
            <p:cNvSpPr>
              <a:spLocks noChangeShapeType="1"/>
            </p:cNvSpPr>
            <p:nvPr/>
          </p:nvSpPr>
          <p:spPr bwMode="auto">
            <a:xfrm>
              <a:off x="4274" y="2638"/>
              <a:ext cx="272" cy="4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0" name="Line 61"/>
            <p:cNvSpPr>
              <a:spLocks noChangeShapeType="1"/>
            </p:cNvSpPr>
            <p:nvPr/>
          </p:nvSpPr>
          <p:spPr bwMode="auto">
            <a:xfrm flipH="1">
              <a:off x="4196" y="2651"/>
              <a:ext cx="91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789" name="Line 63"/>
          <p:cNvSpPr>
            <a:spLocks noChangeShapeType="1"/>
          </p:cNvSpPr>
          <p:nvPr/>
        </p:nvSpPr>
        <p:spPr bwMode="auto">
          <a:xfrm rot="21435239" flipV="1">
            <a:off x="1431925" y="5289550"/>
            <a:ext cx="71438" cy="1008063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90" name="Freeform 65"/>
          <p:cNvSpPr>
            <a:spLocks/>
          </p:cNvSpPr>
          <p:nvPr/>
        </p:nvSpPr>
        <p:spPr bwMode="auto">
          <a:xfrm>
            <a:off x="1193800" y="3867150"/>
            <a:ext cx="282575" cy="1443038"/>
          </a:xfrm>
          <a:custGeom>
            <a:avLst/>
            <a:gdLst>
              <a:gd name="T0" fmla="*/ 282575 w 178"/>
              <a:gd name="T1" fmla="*/ 0 h 909"/>
              <a:gd name="T2" fmla="*/ 17463 w 178"/>
              <a:gd name="T3" fmla="*/ 847725 h 909"/>
              <a:gd name="T4" fmla="*/ 180975 w 178"/>
              <a:gd name="T5" fmla="*/ 1330325 h 909"/>
              <a:gd name="T6" fmla="*/ 271463 w 178"/>
              <a:gd name="T7" fmla="*/ 1443038 h 9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" h="909">
                <a:moveTo>
                  <a:pt x="178" y="0"/>
                </a:moveTo>
                <a:cubicBezTo>
                  <a:pt x="150" y="89"/>
                  <a:pt x="22" y="394"/>
                  <a:pt x="11" y="534"/>
                </a:cubicBezTo>
                <a:cubicBezTo>
                  <a:pt x="0" y="674"/>
                  <a:pt x="87" y="776"/>
                  <a:pt x="114" y="838"/>
                </a:cubicBezTo>
                <a:cubicBezTo>
                  <a:pt x="141" y="900"/>
                  <a:pt x="159" y="894"/>
                  <a:pt x="171" y="909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91" name="Line 67"/>
          <p:cNvSpPr>
            <a:spLocks noChangeShapeType="1"/>
          </p:cNvSpPr>
          <p:nvPr/>
        </p:nvSpPr>
        <p:spPr bwMode="auto">
          <a:xfrm rot="21435239" flipV="1">
            <a:off x="1427163" y="2781300"/>
            <a:ext cx="71437" cy="1008063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92" name="Text Box 69"/>
          <p:cNvSpPr txBox="1">
            <a:spLocks noChangeArrowheads="1"/>
          </p:cNvSpPr>
          <p:nvPr/>
        </p:nvSpPr>
        <p:spPr bwMode="auto">
          <a:xfrm>
            <a:off x="1979613" y="5876925"/>
            <a:ext cx="4752975" cy="3968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Because of a Small valve leak</a:t>
            </a:r>
            <a:endParaRPr lang="en-US" altLang="fr-FR" sz="2000" b="1">
              <a:solidFill>
                <a:srgbClr val="BA0000"/>
              </a:solidFill>
            </a:endParaRPr>
          </a:p>
        </p:txBody>
      </p:sp>
      <p:sp>
        <p:nvSpPr>
          <p:cNvPr id="32793" name="Text Box 70"/>
          <p:cNvSpPr txBox="1">
            <a:spLocks noChangeArrowheads="1"/>
          </p:cNvSpPr>
          <p:nvPr/>
        </p:nvSpPr>
        <p:spPr bwMode="auto">
          <a:xfrm>
            <a:off x="468313" y="404813"/>
            <a:ext cx="8137525" cy="5984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3200" b="1">
                <a:solidFill>
                  <a:srgbClr val="FF0000"/>
                </a:solidFill>
              </a:rPr>
              <a:t>PARTIAL</a:t>
            </a:r>
            <a:r>
              <a:rPr lang="fr-FR" altLang="fr-FR" sz="3200" b="1">
                <a:solidFill>
                  <a:schemeClr val="accent2"/>
                </a:solidFill>
              </a:rPr>
              <a:t>  Popliteal incompetence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  <p:sp>
        <p:nvSpPr>
          <p:cNvPr id="32794" name="Text Box 71"/>
          <p:cNvSpPr txBox="1">
            <a:spLocks noChangeArrowheads="1"/>
          </p:cNvSpPr>
          <p:nvPr/>
        </p:nvSpPr>
        <p:spPr bwMode="auto">
          <a:xfrm>
            <a:off x="5940425" y="2636838"/>
            <a:ext cx="2952750" cy="301625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Incompetence is </a:t>
            </a:r>
            <a:r>
              <a:rPr lang="fr-FR" altLang="fr-FR" sz="3200" b="1">
                <a:solidFill>
                  <a:srgbClr val="BA0000"/>
                </a:solidFill>
              </a:rPr>
              <a:t>PARTIAL</a:t>
            </a:r>
            <a:r>
              <a:rPr lang="fr-FR" altLang="fr-FR" sz="3200" b="1">
                <a:solidFill>
                  <a:schemeClr val="accent2"/>
                </a:solidFill>
              </a:rPr>
              <a:t>  when the Diastolic Reflux is Low and Lasting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395288" y="1628775"/>
            <a:ext cx="647700" cy="3141663"/>
          </a:xfrm>
          <a:custGeom>
            <a:avLst/>
            <a:gdLst>
              <a:gd name="T0" fmla="*/ 53127 w 573"/>
              <a:gd name="T1" fmla="*/ 1574364 h 3113"/>
              <a:gd name="T2" fmla="*/ 37302 w 573"/>
              <a:gd name="T3" fmla="*/ 1279675 h 3113"/>
              <a:gd name="T4" fmla="*/ 170685 w 573"/>
              <a:gd name="T5" fmla="*/ 859845 h 3113"/>
              <a:gd name="T6" fmla="*/ 232855 w 573"/>
              <a:gd name="T7" fmla="*/ 733694 h 3113"/>
              <a:gd name="T8" fmla="*/ 224943 w 573"/>
              <a:gd name="T9" fmla="*/ 502585 h 3113"/>
              <a:gd name="T10" fmla="*/ 115297 w 573"/>
              <a:gd name="T11" fmla="*/ 509650 h 3113"/>
              <a:gd name="T12" fmla="*/ 154860 w 573"/>
              <a:gd name="T13" fmla="*/ 390563 h 3113"/>
              <a:gd name="T14" fmla="*/ 53127 w 573"/>
              <a:gd name="T15" fmla="*/ 327992 h 3113"/>
              <a:gd name="T16" fmla="*/ 115297 w 573"/>
              <a:gd name="T17" fmla="*/ 243219 h 3113"/>
              <a:gd name="T18" fmla="*/ 139035 w 573"/>
              <a:gd name="T19" fmla="*/ 82755 h 3113"/>
              <a:gd name="T20" fmla="*/ 334588 w 573"/>
              <a:gd name="T21" fmla="*/ 5046 h 3113"/>
              <a:gd name="T22" fmla="*/ 531272 w 573"/>
              <a:gd name="T23" fmla="*/ 111013 h 3113"/>
              <a:gd name="T24" fmla="*/ 586660 w 573"/>
              <a:gd name="T25" fmla="*/ 292670 h 3113"/>
              <a:gd name="T26" fmla="*/ 491709 w 573"/>
              <a:gd name="T27" fmla="*/ 481392 h 3113"/>
              <a:gd name="T28" fmla="*/ 483797 w 573"/>
              <a:gd name="T29" fmla="*/ 628736 h 3113"/>
              <a:gd name="T30" fmla="*/ 617180 w 573"/>
              <a:gd name="T31" fmla="*/ 866909 h 3113"/>
              <a:gd name="T32" fmla="*/ 601355 w 573"/>
              <a:gd name="T33" fmla="*/ 1336191 h 3113"/>
              <a:gd name="T34" fmla="*/ 625093 w 573"/>
              <a:gd name="T35" fmla="*/ 1602622 h 3113"/>
              <a:gd name="T36" fmla="*/ 463450 w 573"/>
              <a:gd name="T37" fmla="*/ 1830702 h 3113"/>
              <a:gd name="T38" fmla="*/ 405802 w 573"/>
              <a:gd name="T39" fmla="*/ 2383748 h 3113"/>
              <a:gd name="T40" fmla="*/ 463450 w 573"/>
              <a:gd name="T41" fmla="*/ 2638068 h 3113"/>
              <a:gd name="T42" fmla="*/ 418236 w 573"/>
              <a:gd name="T43" fmla="*/ 2971107 h 3113"/>
              <a:gd name="T44" fmla="*/ 438582 w 573"/>
              <a:gd name="T45" fmla="*/ 3053862 h 3113"/>
              <a:gd name="T46" fmla="*/ 422757 w 573"/>
              <a:gd name="T47" fmla="*/ 3126525 h 3113"/>
              <a:gd name="T48" fmla="*/ 348153 w 573"/>
              <a:gd name="T49" fmla="*/ 3127534 h 3113"/>
              <a:gd name="T50" fmla="*/ 285983 w 573"/>
              <a:gd name="T51" fmla="*/ 3106341 h 3113"/>
              <a:gd name="T52" fmla="*/ 197814 w 573"/>
              <a:gd name="T53" fmla="*/ 3135608 h 3113"/>
              <a:gd name="T54" fmla="*/ 119819 w 573"/>
              <a:gd name="T55" fmla="*/ 3135608 h 3113"/>
              <a:gd name="T56" fmla="*/ 21477 w 573"/>
              <a:gd name="T57" fmla="*/ 3138635 h 3113"/>
              <a:gd name="T58" fmla="*/ 1130 w 573"/>
              <a:gd name="T59" fmla="*/ 3117442 h 3113"/>
              <a:gd name="T60" fmla="*/ 16955 w 573"/>
              <a:gd name="T61" fmla="*/ 3093221 h 3113"/>
              <a:gd name="T62" fmla="*/ 105124 w 573"/>
              <a:gd name="T63" fmla="*/ 3061936 h 3113"/>
              <a:gd name="T64" fmla="*/ 230595 w 573"/>
              <a:gd name="T65" fmla="*/ 2975144 h 3113"/>
              <a:gd name="T66" fmla="*/ 192162 w 573"/>
              <a:gd name="T67" fmla="*/ 2513936 h 3113"/>
              <a:gd name="T68" fmla="*/ 116428 w 573"/>
              <a:gd name="T69" fmla="*/ 2336315 h 3113"/>
              <a:gd name="T70" fmla="*/ 90429 w 573"/>
              <a:gd name="T71" fmla="*/ 2211174 h 3113"/>
              <a:gd name="T72" fmla="*/ 56518 w 573"/>
              <a:gd name="T73" fmla="*/ 1830702 h 3113"/>
              <a:gd name="T74" fmla="*/ 56518 w 573"/>
              <a:gd name="T75" fmla="*/ 1724736 h 3113"/>
              <a:gd name="T76" fmla="*/ 53127 w 573"/>
              <a:gd name="T77" fmla="*/ 1574364 h 3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73" h="3113">
                <a:moveTo>
                  <a:pt x="47" y="1560"/>
                </a:moveTo>
                <a:cubicBezTo>
                  <a:pt x="44" y="1487"/>
                  <a:pt x="16" y="1386"/>
                  <a:pt x="33" y="1268"/>
                </a:cubicBezTo>
                <a:cubicBezTo>
                  <a:pt x="50" y="1150"/>
                  <a:pt x="122" y="942"/>
                  <a:pt x="151" y="852"/>
                </a:cubicBezTo>
                <a:cubicBezTo>
                  <a:pt x="180" y="762"/>
                  <a:pt x="198" y="786"/>
                  <a:pt x="206" y="727"/>
                </a:cubicBezTo>
                <a:cubicBezTo>
                  <a:pt x="214" y="668"/>
                  <a:pt x="216" y="535"/>
                  <a:pt x="199" y="498"/>
                </a:cubicBezTo>
                <a:cubicBezTo>
                  <a:pt x="182" y="461"/>
                  <a:pt x="112" y="523"/>
                  <a:pt x="102" y="505"/>
                </a:cubicBezTo>
                <a:cubicBezTo>
                  <a:pt x="92" y="487"/>
                  <a:pt x="146" y="417"/>
                  <a:pt x="137" y="387"/>
                </a:cubicBezTo>
                <a:cubicBezTo>
                  <a:pt x="128" y="357"/>
                  <a:pt x="53" y="349"/>
                  <a:pt x="47" y="325"/>
                </a:cubicBezTo>
                <a:cubicBezTo>
                  <a:pt x="41" y="301"/>
                  <a:pt x="89" y="282"/>
                  <a:pt x="102" y="241"/>
                </a:cubicBezTo>
                <a:cubicBezTo>
                  <a:pt x="115" y="200"/>
                  <a:pt x="91" y="121"/>
                  <a:pt x="123" y="82"/>
                </a:cubicBezTo>
                <a:cubicBezTo>
                  <a:pt x="155" y="43"/>
                  <a:pt x="238" y="0"/>
                  <a:pt x="296" y="5"/>
                </a:cubicBezTo>
                <a:cubicBezTo>
                  <a:pt x="354" y="10"/>
                  <a:pt x="433" y="63"/>
                  <a:pt x="470" y="110"/>
                </a:cubicBezTo>
                <a:cubicBezTo>
                  <a:pt x="507" y="157"/>
                  <a:pt x="525" y="229"/>
                  <a:pt x="519" y="290"/>
                </a:cubicBezTo>
                <a:cubicBezTo>
                  <a:pt x="513" y="351"/>
                  <a:pt x="450" y="422"/>
                  <a:pt x="435" y="477"/>
                </a:cubicBezTo>
                <a:cubicBezTo>
                  <a:pt x="420" y="532"/>
                  <a:pt x="410" y="559"/>
                  <a:pt x="428" y="623"/>
                </a:cubicBezTo>
                <a:cubicBezTo>
                  <a:pt x="446" y="687"/>
                  <a:pt x="529" y="742"/>
                  <a:pt x="546" y="859"/>
                </a:cubicBezTo>
                <a:cubicBezTo>
                  <a:pt x="563" y="976"/>
                  <a:pt x="531" y="1203"/>
                  <a:pt x="532" y="1324"/>
                </a:cubicBezTo>
                <a:cubicBezTo>
                  <a:pt x="533" y="1445"/>
                  <a:pt x="573" y="1507"/>
                  <a:pt x="553" y="1588"/>
                </a:cubicBezTo>
                <a:cubicBezTo>
                  <a:pt x="533" y="1669"/>
                  <a:pt x="442" y="1685"/>
                  <a:pt x="410" y="1814"/>
                </a:cubicBezTo>
                <a:cubicBezTo>
                  <a:pt x="378" y="1943"/>
                  <a:pt x="359" y="2228"/>
                  <a:pt x="359" y="2362"/>
                </a:cubicBezTo>
                <a:cubicBezTo>
                  <a:pt x="359" y="2495"/>
                  <a:pt x="408" y="2517"/>
                  <a:pt x="410" y="2614"/>
                </a:cubicBezTo>
                <a:cubicBezTo>
                  <a:pt x="412" y="2711"/>
                  <a:pt x="374" y="2875"/>
                  <a:pt x="370" y="2944"/>
                </a:cubicBezTo>
                <a:cubicBezTo>
                  <a:pt x="367" y="3013"/>
                  <a:pt x="387" y="3000"/>
                  <a:pt x="388" y="3026"/>
                </a:cubicBezTo>
                <a:cubicBezTo>
                  <a:pt x="388" y="3052"/>
                  <a:pt x="387" y="3086"/>
                  <a:pt x="374" y="3098"/>
                </a:cubicBezTo>
                <a:cubicBezTo>
                  <a:pt x="361" y="3110"/>
                  <a:pt x="328" y="3102"/>
                  <a:pt x="308" y="3099"/>
                </a:cubicBezTo>
                <a:cubicBezTo>
                  <a:pt x="288" y="3096"/>
                  <a:pt x="275" y="3077"/>
                  <a:pt x="253" y="3078"/>
                </a:cubicBezTo>
                <a:cubicBezTo>
                  <a:pt x="231" y="3080"/>
                  <a:pt x="200" y="3102"/>
                  <a:pt x="175" y="3107"/>
                </a:cubicBezTo>
                <a:cubicBezTo>
                  <a:pt x="151" y="3112"/>
                  <a:pt x="132" y="3107"/>
                  <a:pt x="106" y="3107"/>
                </a:cubicBezTo>
                <a:cubicBezTo>
                  <a:pt x="80" y="3108"/>
                  <a:pt x="37" y="3113"/>
                  <a:pt x="19" y="3110"/>
                </a:cubicBezTo>
                <a:cubicBezTo>
                  <a:pt x="2" y="3107"/>
                  <a:pt x="2" y="3096"/>
                  <a:pt x="1" y="3089"/>
                </a:cubicBezTo>
                <a:cubicBezTo>
                  <a:pt x="0" y="3081"/>
                  <a:pt x="0" y="3074"/>
                  <a:pt x="15" y="3065"/>
                </a:cubicBezTo>
                <a:cubicBezTo>
                  <a:pt x="30" y="3056"/>
                  <a:pt x="61" y="3053"/>
                  <a:pt x="93" y="3034"/>
                </a:cubicBezTo>
                <a:cubicBezTo>
                  <a:pt x="124" y="3014"/>
                  <a:pt x="191" y="3038"/>
                  <a:pt x="204" y="2948"/>
                </a:cubicBezTo>
                <a:cubicBezTo>
                  <a:pt x="217" y="2857"/>
                  <a:pt x="187" y="2596"/>
                  <a:pt x="170" y="2491"/>
                </a:cubicBezTo>
                <a:cubicBezTo>
                  <a:pt x="153" y="2385"/>
                  <a:pt x="118" y="2365"/>
                  <a:pt x="103" y="2315"/>
                </a:cubicBezTo>
                <a:cubicBezTo>
                  <a:pt x="88" y="2265"/>
                  <a:pt x="89" y="2274"/>
                  <a:pt x="80" y="2191"/>
                </a:cubicBezTo>
                <a:cubicBezTo>
                  <a:pt x="71" y="2108"/>
                  <a:pt x="54" y="1895"/>
                  <a:pt x="50" y="1814"/>
                </a:cubicBezTo>
                <a:cubicBezTo>
                  <a:pt x="45" y="1734"/>
                  <a:pt x="50" y="1726"/>
                  <a:pt x="50" y="1709"/>
                </a:cubicBezTo>
                <a:cubicBezTo>
                  <a:pt x="50" y="1709"/>
                  <a:pt x="40" y="1640"/>
                  <a:pt x="47" y="156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58888" y="908050"/>
            <a:ext cx="7632700" cy="50371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3200" b="1">
                <a:solidFill>
                  <a:schemeClr val="accent2"/>
                </a:solidFill>
              </a:rPr>
              <a:t>Purpose:</a:t>
            </a:r>
            <a:r>
              <a:rPr lang="fr-FR" altLang="fr-FR" b="1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fr-FR" altLang="fr-FR" b="1">
                <a:solidFill>
                  <a:srgbClr val="CC0000"/>
                </a:solidFill>
              </a:rPr>
              <a:t>Assessing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VALVE COMPETENCE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VALVE INCOMPETENCE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	</a:t>
            </a:r>
            <a:r>
              <a:rPr lang="fr-FR" altLang="fr-FR" b="1">
                <a:solidFill>
                  <a:schemeClr val="hlink"/>
                </a:solidFill>
              </a:rPr>
              <a:t>Grades: 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		-</a:t>
            </a:r>
            <a:r>
              <a:rPr lang="fr-FR" altLang="fr-FR">
                <a:solidFill>
                  <a:schemeClr val="hlink"/>
                </a:solidFill>
              </a:rPr>
              <a:t>Total, Partial, Segmental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	Haemodynamic effect:</a:t>
            </a:r>
            <a:r>
              <a:rPr lang="fr-FR" altLang="fr-FR" b="1">
                <a:solidFill>
                  <a:schemeClr val="accent2"/>
                </a:solidFill>
              </a:rPr>
              <a:t>                                              </a:t>
            </a:r>
            <a:r>
              <a:rPr lang="en-US" altLang="fr-FR">
                <a:solidFill>
                  <a:srgbClr val="F8F8F8"/>
                </a:solidFill>
              </a:rPr>
              <a:t>-  </a:t>
            </a:r>
            <a:r>
              <a:rPr lang="en-US" altLang="fr-FR">
                <a:solidFill>
                  <a:schemeClr val="accent2"/>
                </a:solidFill>
              </a:rPr>
              <a:t>                     -Closed Shunts (</a:t>
            </a:r>
            <a:r>
              <a:rPr lang="en-US" altLang="fr-FR">
                <a:solidFill>
                  <a:srgbClr val="FF0000"/>
                </a:solidFill>
              </a:rPr>
              <a:t>closed</a:t>
            </a:r>
            <a:r>
              <a:rPr lang="en-US" altLang="fr-FR">
                <a:solidFill>
                  <a:schemeClr val="accent2"/>
                </a:solidFill>
              </a:rPr>
              <a:t> circuit )</a:t>
            </a:r>
            <a:endParaRPr lang="fr-FR" altLang="fr-FR" b="1">
              <a:solidFill>
                <a:schemeClr val="accent2"/>
              </a:solidFill>
            </a:endParaRPr>
          </a:p>
          <a:p>
            <a:r>
              <a:rPr lang="fr-FR" altLang="fr-FR" b="1">
                <a:solidFill>
                  <a:srgbClr val="CC0000"/>
                </a:solidFill>
              </a:rPr>
              <a:t>		</a:t>
            </a:r>
            <a:r>
              <a:rPr lang="en-US" altLang="fr-FR">
                <a:solidFill>
                  <a:schemeClr val="hlink"/>
                </a:solidFill>
              </a:rPr>
              <a:t>-Open Deviated Shunt ( open circuit )</a:t>
            </a:r>
          </a:p>
          <a:p>
            <a:r>
              <a:rPr lang="en-US" altLang="fr-FR">
                <a:solidFill>
                  <a:schemeClr val="hlink"/>
                </a:solidFill>
              </a:rPr>
              <a:t>		</a:t>
            </a:r>
            <a:r>
              <a:rPr lang="fr-FR" altLang="fr-FR" b="1">
                <a:solidFill>
                  <a:schemeClr val="hlink"/>
                </a:solidFill>
              </a:rPr>
              <a:t>		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VENOUS BLOCKS AND BY-PASSING VEINS 				</a:t>
            </a:r>
            <a:r>
              <a:rPr lang="en-US" altLang="fr-FR">
                <a:solidFill>
                  <a:schemeClr val="hlink"/>
                </a:solidFill>
              </a:rPr>
              <a:t>-Open Vicarious Shunt ( open circuit )</a:t>
            </a:r>
          </a:p>
          <a:p>
            <a:endParaRPr lang="en-US" altLang="fr-FR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auto">
          <a:xfrm rot="21152292" flipH="1">
            <a:off x="1979613" y="2133600"/>
            <a:ext cx="919162" cy="565150"/>
          </a:xfrm>
          <a:custGeom>
            <a:avLst/>
            <a:gdLst>
              <a:gd name="T0" fmla="*/ 0 w 2575"/>
              <a:gd name="T1" fmla="*/ 170799 h 1082"/>
              <a:gd name="T2" fmla="*/ 106730 w 2575"/>
              <a:gd name="T3" fmla="*/ 185424 h 1082"/>
              <a:gd name="T4" fmla="*/ 396578 w 2575"/>
              <a:gd name="T5" fmla="*/ 138415 h 1082"/>
              <a:gd name="T6" fmla="*/ 607182 w 2575"/>
              <a:gd name="T7" fmla="*/ 19848 h 1082"/>
              <a:gd name="T8" fmla="*/ 801366 w 2575"/>
              <a:gd name="T9" fmla="*/ 19848 h 1082"/>
              <a:gd name="T10" fmla="*/ 914879 w 2575"/>
              <a:gd name="T11" fmla="*/ 90884 h 1082"/>
              <a:gd name="T12" fmla="*/ 919162 w 2575"/>
              <a:gd name="T13" fmla="*/ 225120 h 1082"/>
              <a:gd name="T14" fmla="*/ 862049 w 2575"/>
              <a:gd name="T15" fmla="*/ 225120 h 1082"/>
              <a:gd name="T16" fmla="*/ 801366 w 2575"/>
              <a:gd name="T17" fmla="*/ 138415 h 1082"/>
              <a:gd name="T18" fmla="*/ 720694 w 2575"/>
              <a:gd name="T19" fmla="*/ 162441 h 1082"/>
              <a:gd name="T20" fmla="*/ 639665 w 2575"/>
              <a:gd name="T21" fmla="*/ 162441 h 1082"/>
              <a:gd name="T22" fmla="*/ 558636 w 2575"/>
              <a:gd name="T23" fmla="*/ 233477 h 1082"/>
              <a:gd name="T24" fmla="*/ 429061 w 2575"/>
              <a:gd name="T25" fmla="*/ 304512 h 1082"/>
              <a:gd name="T26" fmla="*/ 412998 w 2575"/>
              <a:gd name="T27" fmla="*/ 351521 h 1082"/>
              <a:gd name="T28" fmla="*/ 591119 w 2575"/>
              <a:gd name="T29" fmla="*/ 351521 h 1082"/>
              <a:gd name="T30" fmla="*/ 623245 w 2575"/>
              <a:gd name="T31" fmla="*/ 256981 h 1082"/>
              <a:gd name="T32" fmla="*/ 672148 w 2575"/>
              <a:gd name="T33" fmla="*/ 351521 h 1082"/>
              <a:gd name="T34" fmla="*/ 639665 w 2575"/>
              <a:gd name="T35" fmla="*/ 446583 h 1082"/>
              <a:gd name="T36" fmla="*/ 396578 w 2575"/>
              <a:gd name="T37" fmla="*/ 541123 h 1082"/>
              <a:gd name="T38" fmla="*/ 267360 w 2575"/>
              <a:gd name="T39" fmla="*/ 565150 h 1082"/>
              <a:gd name="T40" fmla="*/ 169911 w 2575"/>
              <a:gd name="T41" fmla="*/ 541123 h 1082"/>
              <a:gd name="T42" fmla="*/ 8210 w 2575"/>
              <a:gd name="T43" fmla="*/ 517619 h 10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75" h="1082">
                <a:moveTo>
                  <a:pt x="0" y="327"/>
                </a:moveTo>
                <a:cubicBezTo>
                  <a:pt x="50" y="332"/>
                  <a:pt x="114" y="365"/>
                  <a:pt x="299" y="355"/>
                </a:cubicBezTo>
                <a:cubicBezTo>
                  <a:pt x="484" y="345"/>
                  <a:pt x="877" y="318"/>
                  <a:pt x="1111" y="265"/>
                </a:cubicBezTo>
                <a:cubicBezTo>
                  <a:pt x="1345" y="212"/>
                  <a:pt x="1512" y="76"/>
                  <a:pt x="1701" y="38"/>
                </a:cubicBezTo>
                <a:cubicBezTo>
                  <a:pt x="1890" y="0"/>
                  <a:pt x="2101" y="15"/>
                  <a:pt x="2245" y="38"/>
                </a:cubicBezTo>
                <a:cubicBezTo>
                  <a:pt x="2389" y="61"/>
                  <a:pt x="2508" y="109"/>
                  <a:pt x="2563" y="174"/>
                </a:cubicBezTo>
                <a:lnTo>
                  <a:pt x="2575" y="431"/>
                </a:lnTo>
                <a:cubicBezTo>
                  <a:pt x="2550" y="474"/>
                  <a:pt x="2470" y="459"/>
                  <a:pt x="2415" y="431"/>
                </a:cubicBezTo>
                <a:cubicBezTo>
                  <a:pt x="2360" y="403"/>
                  <a:pt x="2311" y="285"/>
                  <a:pt x="2245" y="265"/>
                </a:cubicBezTo>
                <a:cubicBezTo>
                  <a:pt x="2179" y="245"/>
                  <a:pt x="2094" y="303"/>
                  <a:pt x="2019" y="311"/>
                </a:cubicBezTo>
                <a:cubicBezTo>
                  <a:pt x="1944" y="319"/>
                  <a:pt x="1868" y="288"/>
                  <a:pt x="1792" y="311"/>
                </a:cubicBezTo>
                <a:cubicBezTo>
                  <a:pt x="1716" y="334"/>
                  <a:pt x="1663" y="402"/>
                  <a:pt x="1565" y="447"/>
                </a:cubicBezTo>
                <a:cubicBezTo>
                  <a:pt x="1467" y="492"/>
                  <a:pt x="1270" y="545"/>
                  <a:pt x="1202" y="583"/>
                </a:cubicBezTo>
                <a:cubicBezTo>
                  <a:pt x="1134" y="621"/>
                  <a:pt x="1082" y="658"/>
                  <a:pt x="1157" y="673"/>
                </a:cubicBezTo>
                <a:cubicBezTo>
                  <a:pt x="1232" y="688"/>
                  <a:pt x="1558" y="703"/>
                  <a:pt x="1656" y="673"/>
                </a:cubicBezTo>
                <a:cubicBezTo>
                  <a:pt x="1754" y="643"/>
                  <a:pt x="1708" y="492"/>
                  <a:pt x="1746" y="492"/>
                </a:cubicBezTo>
                <a:cubicBezTo>
                  <a:pt x="1784" y="492"/>
                  <a:pt x="1875" y="613"/>
                  <a:pt x="1883" y="673"/>
                </a:cubicBezTo>
                <a:cubicBezTo>
                  <a:pt x="1891" y="733"/>
                  <a:pt x="1921" y="795"/>
                  <a:pt x="1792" y="855"/>
                </a:cubicBezTo>
                <a:cubicBezTo>
                  <a:pt x="1663" y="915"/>
                  <a:pt x="1285" y="998"/>
                  <a:pt x="1111" y="1036"/>
                </a:cubicBezTo>
                <a:cubicBezTo>
                  <a:pt x="937" y="1074"/>
                  <a:pt x="855" y="1082"/>
                  <a:pt x="749" y="1082"/>
                </a:cubicBezTo>
                <a:cubicBezTo>
                  <a:pt x="643" y="1082"/>
                  <a:pt x="597" y="1051"/>
                  <a:pt x="476" y="1036"/>
                </a:cubicBezTo>
                <a:cubicBezTo>
                  <a:pt x="355" y="1021"/>
                  <a:pt x="189" y="1006"/>
                  <a:pt x="23" y="9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411413" y="4940300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059113" y="1557338"/>
            <a:ext cx="29527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BA0000"/>
                </a:solidFill>
              </a:rPr>
              <a:t>Femoral Example</a:t>
            </a:r>
            <a:endParaRPr lang="en-US" altLang="fr-FR" b="1">
              <a:solidFill>
                <a:schemeClr val="accent2"/>
              </a:solidFill>
            </a:endParaRP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2411413" y="4940300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 flipV="1">
            <a:off x="2268538" y="4652963"/>
            <a:ext cx="720725" cy="73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23" name="Oval 12"/>
          <p:cNvSpPr>
            <a:spLocks noChangeArrowheads="1"/>
          </p:cNvSpPr>
          <p:nvPr/>
        </p:nvSpPr>
        <p:spPr bwMode="auto">
          <a:xfrm>
            <a:off x="1403350" y="5229225"/>
            <a:ext cx="431800" cy="935038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24" name="Freeform 13"/>
          <p:cNvSpPr>
            <a:spLocks/>
          </p:cNvSpPr>
          <p:nvPr/>
        </p:nvSpPr>
        <p:spPr bwMode="auto">
          <a:xfrm rot="104502" flipH="1">
            <a:off x="1547813" y="242093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5" name="Rectangle 14"/>
          <p:cNvSpPr>
            <a:spLocks noChangeArrowheads="1"/>
          </p:cNvSpPr>
          <p:nvPr/>
        </p:nvSpPr>
        <p:spPr bwMode="auto">
          <a:xfrm>
            <a:off x="757238" y="227647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26" name="Line 15"/>
          <p:cNvSpPr>
            <a:spLocks noChangeShapeType="1"/>
          </p:cNvSpPr>
          <p:nvPr/>
        </p:nvSpPr>
        <p:spPr bwMode="auto">
          <a:xfrm rot="100276" flipV="1">
            <a:off x="1641475" y="2781300"/>
            <a:ext cx="0" cy="31400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27" name="Freeform 16"/>
          <p:cNvSpPr>
            <a:spLocks/>
          </p:cNvSpPr>
          <p:nvPr/>
        </p:nvSpPr>
        <p:spPr bwMode="auto">
          <a:xfrm>
            <a:off x="1116013" y="3068638"/>
            <a:ext cx="476250" cy="3084512"/>
          </a:xfrm>
          <a:custGeom>
            <a:avLst/>
            <a:gdLst>
              <a:gd name="T0" fmla="*/ 476250 w 408"/>
              <a:gd name="T1" fmla="*/ 122563 h 2718"/>
              <a:gd name="T2" fmla="*/ 38520 w 408"/>
              <a:gd name="T3" fmla="*/ 493658 h 2718"/>
              <a:gd name="T4" fmla="*/ 243961 w 408"/>
              <a:gd name="T5" fmla="*/ 3084512 h 27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2718">
                <a:moveTo>
                  <a:pt x="408" y="108"/>
                </a:moveTo>
                <a:cubicBezTo>
                  <a:pt x="345" y="162"/>
                  <a:pt x="66" y="0"/>
                  <a:pt x="33" y="435"/>
                </a:cubicBezTo>
                <a:cubicBezTo>
                  <a:pt x="0" y="870"/>
                  <a:pt x="172" y="2243"/>
                  <a:pt x="209" y="271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4828" name="Group 17"/>
          <p:cNvGrpSpPr>
            <a:grpSpLocks/>
          </p:cNvGrpSpPr>
          <p:nvPr/>
        </p:nvGrpSpPr>
        <p:grpSpPr bwMode="auto">
          <a:xfrm>
            <a:off x="1476375" y="3068638"/>
            <a:ext cx="223838" cy="1655762"/>
            <a:chOff x="748" y="1933"/>
            <a:chExt cx="162" cy="1089"/>
          </a:xfrm>
        </p:grpSpPr>
        <p:grpSp>
          <p:nvGrpSpPr>
            <p:cNvPr id="34847" name="Group 18"/>
            <p:cNvGrpSpPr>
              <a:grpSpLocks/>
            </p:cNvGrpSpPr>
            <p:nvPr/>
          </p:nvGrpSpPr>
          <p:grpSpPr bwMode="auto">
            <a:xfrm>
              <a:off x="749" y="2795"/>
              <a:ext cx="161" cy="227"/>
              <a:chOff x="748" y="2795"/>
              <a:chExt cx="161" cy="227"/>
            </a:xfrm>
          </p:grpSpPr>
          <p:sp>
            <p:nvSpPr>
              <p:cNvPr id="34851" name="Line 19"/>
              <p:cNvSpPr>
                <a:spLocks noChangeShapeType="1"/>
              </p:cNvSpPr>
              <p:nvPr/>
            </p:nvSpPr>
            <p:spPr bwMode="auto">
              <a:xfrm>
                <a:off x="748" y="2795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52" name="Line 20"/>
              <p:cNvSpPr>
                <a:spLocks noChangeShapeType="1"/>
              </p:cNvSpPr>
              <p:nvPr/>
            </p:nvSpPr>
            <p:spPr bwMode="auto">
              <a:xfrm>
                <a:off x="909" y="2795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4848" name="Group 21"/>
            <p:cNvGrpSpPr>
              <a:grpSpLocks/>
            </p:cNvGrpSpPr>
            <p:nvPr/>
          </p:nvGrpSpPr>
          <p:grpSpPr bwMode="auto">
            <a:xfrm>
              <a:off x="748" y="1933"/>
              <a:ext cx="161" cy="227"/>
              <a:chOff x="748" y="1933"/>
              <a:chExt cx="161" cy="227"/>
            </a:xfrm>
          </p:grpSpPr>
          <p:sp>
            <p:nvSpPr>
              <p:cNvPr id="34849" name="Line 22"/>
              <p:cNvSpPr>
                <a:spLocks noChangeShapeType="1"/>
              </p:cNvSpPr>
              <p:nvPr/>
            </p:nvSpPr>
            <p:spPr bwMode="auto">
              <a:xfrm>
                <a:off x="748" y="1933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50" name="Line 23"/>
              <p:cNvSpPr>
                <a:spLocks noChangeShapeType="1"/>
              </p:cNvSpPr>
              <p:nvPr/>
            </p:nvSpPr>
            <p:spPr bwMode="auto">
              <a:xfrm>
                <a:off x="909" y="1933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4829" name="Freeform 24"/>
          <p:cNvSpPr>
            <a:spLocks/>
          </p:cNvSpPr>
          <p:nvPr/>
        </p:nvSpPr>
        <p:spPr bwMode="auto">
          <a:xfrm>
            <a:off x="1619250" y="2781300"/>
            <a:ext cx="357188" cy="2419350"/>
          </a:xfrm>
          <a:custGeom>
            <a:avLst/>
            <a:gdLst>
              <a:gd name="T0" fmla="*/ 0 w 225"/>
              <a:gd name="T1" fmla="*/ 2419350 h 1524"/>
              <a:gd name="T2" fmla="*/ 222250 w 225"/>
              <a:gd name="T3" fmla="*/ 2014538 h 1524"/>
              <a:gd name="T4" fmla="*/ 331788 w 225"/>
              <a:gd name="T5" fmla="*/ 806450 h 1524"/>
              <a:gd name="T6" fmla="*/ 73025 w 225"/>
              <a:gd name="T7" fmla="*/ 0 h 15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" h="1524">
                <a:moveTo>
                  <a:pt x="0" y="1524"/>
                </a:moveTo>
                <a:cubicBezTo>
                  <a:pt x="23" y="1483"/>
                  <a:pt x="105" y="1438"/>
                  <a:pt x="140" y="1269"/>
                </a:cubicBezTo>
                <a:cubicBezTo>
                  <a:pt x="175" y="1100"/>
                  <a:pt x="225" y="719"/>
                  <a:pt x="209" y="508"/>
                </a:cubicBezTo>
                <a:cubicBezTo>
                  <a:pt x="193" y="297"/>
                  <a:pt x="80" y="106"/>
                  <a:pt x="4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4830" name="Group 25"/>
          <p:cNvGrpSpPr>
            <a:grpSpLocks/>
          </p:cNvGrpSpPr>
          <p:nvPr/>
        </p:nvGrpSpPr>
        <p:grpSpPr bwMode="auto">
          <a:xfrm>
            <a:off x="1763713" y="3716338"/>
            <a:ext cx="331787" cy="427037"/>
            <a:chOff x="2517" y="3385"/>
            <a:chExt cx="209" cy="269"/>
          </a:xfrm>
        </p:grpSpPr>
        <p:sp>
          <p:nvSpPr>
            <p:cNvPr id="34845" name="Line 26"/>
            <p:cNvSpPr>
              <a:spLocks noChangeShapeType="1"/>
            </p:cNvSpPr>
            <p:nvPr/>
          </p:nvSpPr>
          <p:spPr bwMode="auto">
            <a:xfrm rot="460452" flipH="1">
              <a:off x="2517" y="3395"/>
              <a:ext cx="103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846" name="Line 27"/>
            <p:cNvSpPr>
              <a:spLocks noChangeShapeType="1"/>
            </p:cNvSpPr>
            <p:nvPr/>
          </p:nvSpPr>
          <p:spPr bwMode="auto">
            <a:xfrm rot="460452">
              <a:off x="2620" y="3385"/>
              <a:ext cx="106" cy="2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831" name="Group 28"/>
          <p:cNvGrpSpPr>
            <a:grpSpLocks/>
          </p:cNvGrpSpPr>
          <p:nvPr/>
        </p:nvGrpSpPr>
        <p:grpSpPr bwMode="auto">
          <a:xfrm flipH="1">
            <a:off x="1042988" y="4221163"/>
            <a:ext cx="768350" cy="649287"/>
            <a:chOff x="0" y="1979"/>
            <a:chExt cx="1906" cy="1270"/>
          </a:xfrm>
        </p:grpSpPr>
        <p:sp>
          <p:nvSpPr>
            <p:cNvPr id="34843" name="Rectangle 29"/>
            <p:cNvSpPr>
              <a:spLocks noChangeArrowheads="1"/>
            </p:cNvSpPr>
            <p:nvPr/>
          </p:nvSpPr>
          <p:spPr bwMode="auto">
            <a:xfrm flipH="1">
              <a:off x="1316" y="2568"/>
              <a:ext cx="590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44" name="Oval 30"/>
            <p:cNvSpPr>
              <a:spLocks noChangeArrowheads="1"/>
            </p:cNvSpPr>
            <p:nvPr/>
          </p:nvSpPr>
          <p:spPr bwMode="auto">
            <a:xfrm>
              <a:off x="0" y="1979"/>
              <a:ext cx="1338" cy="127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4832" name="Group 31"/>
          <p:cNvGrpSpPr>
            <a:grpSpLocks/>
          </p:cNvGrpSpPr>
          <p:nvPr/>
        </p:nvGrpSpPr>
        <p:grpSpPr bwMode="auto">
          <a:xfrm rot="-454579">
            <a:off x="1835150" y="3644900"/>
            <a:ext cx="227013" cy="503238"/>
            <a:chOff x="3428" y="2614"/>
            <a:chExt cx="143" cy="317"/>
          </a:xfrm>
        </p:grpSpPr>
        <p:sp>
          <p:nvSpPr>
            <p:cNvPr id="34841" name="Line 32"/>
            <p:cNvSpPr>
              <a:spLocks noChangeShapeType="1"/>
            </p:cNvSpPr>
            <p:nvPr/>
          </p:nvSpPr>
          <p:spPr bwMode="auto">
            <a:xfrm rot="996678">
              <a:off x="3428" y="2614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842" name="Line 33"/>
            <p:cNvSpPr>
              <a:spLocks noChangeShapeType="1"/>
            </p:cNvSpPr>
            <p:nvPr/>
          </p:nvSpPr>
          <p:spPr bwMode="auto">
            <a:xfrm rot="996678">
              <a:off x="3571" y="2704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833" name="Freeform 34"/>
          <p:cNvSpPr>
            <a:spLocks/>
          </p:cNvSpPr>
          <p:nvPr/>
        </p:nvSpPr>
        <p:spPr bwMode="auto">
          <a:xfrm>
            <a:off x="1641475" y="2841625"/>
            <a:ext cx="341313" cy="827088"/>
          </a:xfrm>
          <a:custGeom>
            <a:avLst/>
            <a:gdLst>
              <a:gd name="T0" fmla="*/ 341313 w 215"/>
              <a:gd name="T1" fmla="*/ 827088 h 521"/>
              <a:gd name="T2" fmla="*/ 198438 w 215"/>
              <a:gd name="T3" fmla="*/ 287338 h 521"/>
              <a:gd name="T4" fmla="*/ 0 w 215"/>
              <a:gd name="T5" fmla="*/ 0 h 5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521">
                <a:moveTo>
                  <a:pt x="215" y="521"/>
                </a:moveTo>
                <a:lnTo>
                  <a:pt x="125" y="181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4" name="Freeform 35"/>
          <p:cNvSpPr>
            <a:spLocks/>
          </p:cNvSpPr>
          <p:nvPr/>
        </p:nvSpPr>
        <p:spPr bwMode="auto">
          <a:xfrm>
            <a:off x="684213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5" name="Line 36"/>
          <p:cNvSpPr>
            <a:spLocks noChangeShapeType="1"/>
          </p:cNvSpPr>
          <p:nvPr/>
        </p:nvSpPr>
        <p:spPr bwMode="auto">
          <a:xfrm rot="100276" flipV="1">
            <a:off x="1581150" y="2492375"/>
            <a:ext cx="0" cy="3429000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6" name="Freeform 37"/>
          <p:cNvSpPr>
            <a:spLocks/>
          </p:cNvSpPr>
          <p:nvPr/>
        </p:nvSpPr>
        <p:spPr bwMode="auto">
          <a:xfrm>
            <a:off x="2916238" y="3429000"/>
            <a:ext cx="768350" cy="1295400"/>
          </a:xfrm>
          <a:custGeom>
            <a:avLst/>
            <a:gdLst>
              <a:gd name="T0" fmla="*/ 768350 w 484"/>
              <a:gd name="T1" fmla="*/ 1295400 h 1134"/>
              <a:gd name="T2" fmla="*/ 0 w 484"/>
              <a:gd name="T3" fmla="*/ 1295400 h 1134"/>
              <a:gd name="T4" fmla="*/ 431800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7" name="Freeform 38" descr="blanc)"/>
          <p:cNvSpPr>
            <a:spLocks/>
          </p:cNvSpPr>
          <p:nvPr/>
        </p:nvSpPr>
        <p:spPr bwMode="auto">
          <a:xfrm flipV="1">
            <a:off x="3635375" y="4725988"/>
            <a:ext cx="841375" cy="2132012"/>
          </a:xfrm>
          <a:custGeom>
            <a:avLst/>
            <a:gdLst>
              <a:gd name="T0" fmla="*/ 841375 w 484"/>
              <a:gd name="T1" fmla="*/ 2132012 h 1134"/>
              <a:gd name="T2" fmla="*/ 0 w 484"/>
              <a:gd name="T3" fmla="*/ 2132012 h 1134"/>
              <a:gd name="T4" fmla="*/ 472839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pattFill prst="dkVert">
            <a:fgClr>
              <a:schemeClr val="accent2"/>
            </a:fgClr>
            <a:bgClr>
              <a:srgbClr val="FF00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38" name="Text Box 40"/>
          <p:cNvSpPr txBox="1">
            <a:spLocks noChangeArrowheads="1"/>
          </p:cNvSpPr>
          <p:nvPr/>
        </p:nvSpPr>
        <p:spPr bwMode="auto">
          <a:xfrm>
            <a:off x="468313" y="404813"/>
            <a:ext cx="8137525" cy="5984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Deep  </a:t>
            </a:r>
            <a:r>
              <a:rPr lang="fr-FR" altLang="fr-FR" sz="3200" b="1">
                <a:solidFill>
                  <a:srgbClr val="FF0000"/>
                </a:solidFill>
              </a:rPr>
              <a:t>CLOSED SHUNT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  <p:sp>
        <p:nvSpPr>
          <p:cNvPr id="34839" name="Text Box 41"/>
          <p:cNvSpPr txBox="1">
            <a:spLocks noChangeArrowheads="1"/>
          </p:cNvSpPr>
          <p:nvPr/>
        </p:nvSpPr>
        <p:spPr bwMode="auto">
          <a:xfrm>
            <a:off x="5435600" y="2852738"/>
            <a:ext cx="3457575" cy="2528887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The </a:t>
            </a:r>
            <a:r>
              <a:rPr lang="fr-FR" altLang="fr-FR" sz="3200" b="1">
                <a:solidFill>
                  <a:srgbClr val="BA0000"/>
                </a:solidFill>
              </a:rPr>
              <a:t>Closed Shunts</a:t>
            </a:r>
            <a:r>
              <a:rPr lang="fr-FR" altLang="fr-FR" sz="3200" b="1">
                <a:solidFill>
                  <a:schemeClr val="accent2"/>
                </a:solidFill>
              </a:rPr>
              <a:t> show a </a:t>
            </a:r>
            <a:r>
              <a:rPr lang="fr-FR" altLang="fr-FR" sz="3200" b="1">
                <a:solidFill>
                  <a:srgbClr val="E80074"/>
                </a:solidFill>
              </a:rPr>
              <a:t>Diastolic</a:t>
            </a:r>
            <a:r>
              <a:rPr lang="fr-FR" altLang="fr-FR" sz="3200" b="1">
                <a:solidFill>
                  <a:schemeClr val="accent2"/>
                </a:solidFill>
              </a:rPr>
              <a:t> Reflux Peak </a:t>
            </a:r>
            <a:r>
              <a:rPr lang="fr-FR" altLang="fr-FR" sz="3200" b="1">
                <a:solidFill>
                  <a:srgbClr val="E80074"/>
                </a:solidFill>
              </a:rPr>
              <a:t>Higher</a:t>
            </a:r>
            <a:r>
              <a:rPr lang="fr-FR" altLang="fr-FR" sz="3200" b="1">
                <a:solidFill>
                  <a:schemeClr val="accent2"/>
                </a:solidFill>
              </a:rPr>
              <a:t> than the </a:t>
            </a:r>
            <a:r>
              <a:rPr lang="fr-FR" altLang="fr-FR" sz="3200" b="1">
                <a:solidFill>
                  <a:srgbClr val="E80074"/>
                </a:solidFill>
              </a:rPr>
              <a:t>Systolic</a:t>
            </a:r>
            <a:r>
              <a:rPr lang="fr-FR" altLang="fr-FR" sz="3200" b="1">
                <a:solidFill>
                  <a:schemeClr val="accent2"/>
                </a:solidFill>
              </a:rPr>
              <a:t> </a:t>
            </a:r>
            <a:endParaRPr lang="en-US" altLang="fr-FR" sz="3200" b="1">
              <a:solidFill>
                <a:srgbClr val="BA0000"/>
              </a:solidFill>
            </a:endParaRPr>
          </a:p>
        </p:txBody>
      </p:sp>
      <p:sp>
        <p:nvSpPr>
          <p:cNvPr id="34840" name="Text Box 43"/>
          <p:cNvSpPr txBox="1">
            <a:spLocks noChangeArrowheads="1"/>
          </p:cNvSpPr>
          <p:nvPr/>
        </p:nvSpPr>
        <p:spPr bwMode="auto">
          <a:xfrm>
            <a:off x="5003800" y="5554663"/>
            <a:ext cx="3960813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b="1">
                <a:solidFill>
                  <a:schemeClr val="accent2"/>
                </a:solidFill>
              </a:rPr>
              <a:t>Because it is </a:t>
            </a:r>
            <a:r>
              <a:rPr lang="en-US" altLang="fr-FR" b="1">
                <a:solidFill>
                  <a:srgbClr val="E80074"/>
                </a:solidFill>
              </a:rPr>
              <a:t>overloaded</a:t>
            </a:r>
            <a:r>
              <a:rPr lang="en-US" altLang="fr-FR" b="1">
                <a:solidFill>
                  <a:schemeClr val="accent2"/>
                </a:solidFill>
              </a:rPr>
              <a:t> by the flow from  a </a:t>
            </a:r>
            <a:r>
              <a:rPr lang="en-US" altLang="fr-FR" b="1">
                <a:solidFill>
                  <a:srgbClr val="E80074"/>
                </a:solidFill>
              </a:rPr>
              <a:t>competent collateral</a:t>
            </a:r>
            <a:r>
              <a:rPr lang="en-US" altLang="fr-FR" b="1">
                <a:solidFill>
                  <a:schemeClr val="accent2"/>
                </a:solidFill>
              </a:rPr>
              <a:t> 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auto">
          <a:xfrm rot="21152292" flipH="1">
            <a:off x="1979613" y="2133600"/>
            <a:ext cx="919162" cy="565150"/>
          </a:xfrm>
          <a:custGeom>
            <a:avLst/>
            <a:gdLst>
              <a:gd name="T0" fmla="*/ 0 w 2575"/>
              <a:gd name="T1" fmla="*/ 170799 h 1082"/>
              <a:gd name="T2" fmla="*/ 106730 w 2575"/>
              <a:gd name="T3" fmla="*/ 185424 h 1082"/>
              <a:gd name="T4" fmla="*/ 396578 w 2575"/>
              <a:gd name="T5" fmla="*/ 138415 h 1082"/>
              <a:gd name="T6" fmla="*/ 607182 w 2575"/>
              <a:gd name="T7" fmla="*/ 19848 h 1082"/>
              <a:gd name="T8" fmla="*/ 801366 w 2575"/>
              <a:gd name="T9" fmla="*/ 19848 h 1082"/>
              <a:gd name="T10" fmla="*/ 914879 w 2575"/>
              <a:gd name="T11" fmla="*/ 90884 h 1082"/>
              <a:gd name="T12" fmla="*/ 919162 w 2575"/>
              <a:gd name="T13" fmla="*/ 225120 h 1082"/>
              <a:gd name="T14" fmla="*/ 862049 w 2575"/>
              <a:gd name="T15" fmla="*/ 225120 h 1082"/>
              <a:gd name="T16" fmla="*/ 801366 w 2575"/>
              <a:gd name="T17" fmla="*/ 138415 h 1082"/>
              <a:gd name="T18" fmla="*/ 720694 w 2575"/>
              <a:gd name="T19" fmla="*/ 162441 h 1082"/>
              <a:gd name="T20" fmla="*/ 639665 w 2575"/>
              <a:gd name="T21" fmla="*/ 162441 h 1082"/>
              <a:gd name="T22" fmla="*/ 558636 w 2575"/>
              <a:gd name="T23" fmla="*/ 233477 h 1082"/>
              <a:gd name="T24" fmla="*/ 429061 w 2575"/>
              <a:gd name="T25" fmla="*/ 304512 h 1082"/>
              <a:gd name="T26" fmla="*/ 412998 w 2575"/>
              <a:gd name="T27" fmla="*/ 351521 h 1082"/>
              <a:gd name="T28" fmla="*/ 591119 w 2575"/>
              <a:gd name="T29" fmla="*/ 351521 h 1082"/>
              <a:gd name="T30" fmla="*/ 623245 w 2575"/>
              <a:gd name="T31" fmla="*/ 256981 h 1082"/>
              <a:gd name="T32" fmla="*/ 672148 w 2575"/>
              <a:gd name="T33" fmla="*/ 351521 h 1082"/>
              <a:gd name="T34" fmla="*/ 639665 w 2575"/>
              <a:gd name="T35" fmla="*/ 446583 h 1082"/>
              <a:gd name="T36" fmla="*/ 396578 w 2575"/>
              <a:gd name="T37" fmla="*/ 541123 h 1082"/>
              <a:gd name="T38" fmla="*/ 267360 w 2575"/>
              <a:gd name="T39" fmla="*/ 565150 h 1082"/>
              <a:gd name="T40" fmla="*/ 169911 w 2575"/>
              <a:gd name="T41" fmla="*/ 541123 h 1082"/>
              <a:gd name="T42" fmla="*/ 8210 w 2575"/>
              <a:gd name="T43" fmla="*/ 517619 h 10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75" h="1082">
                <a:moveTo>
                  <a:pt x="0" y="327"/>
                </a:moveTo>
                <a:cubicBezTo>
                  <a:pt x="50" y="332"/>
                  <a:pt x="114" y="365"/>
                  <a:pt x="299" y="355"/>
                </a:cubicBezTo>
                <a:cubicBezTo>
                  <a:pt x="484" y="345"/>
                  <a:pt x="877" y="318"/>
                  <a:pt x="1111" y="265"/>
                </a:cubicBezTo>
                <a:cubicBezTo>
                  <a:pt x="1345" y="212"/>
                  <a:pt x="1512" y="76"/>
                  <a:pt x="1701" y="38"/>
                </a:cubicBezTo>
                <a:cubicBezTo>
                  <a:pt x="1890" y="0"/>
                  <a:pt x="2101" y="15"/>
                  <a:pt x="2245" y="38"/>
                </a:cubicBezTo>
                <a:cubicBezTo>
                  <a:pt x="2389" y="61"/>
                  <a:pt x="2508" y="109"/>
                  <a:pt x="2563" y="174"/>
                </a:cubicBezTo>
                <a:lnTo>
                  <a:pt x="2575" y="431"/>
                </a:lnTo>
                <a:cubicBezTo>
                  <a:pt x="2550" y="474"/>
                  <a:pt x="2470" y="459"/>
                  <a:pt x="2415" y="431"/>
                </a:cubicBezTo>
                <a:cubicBezTo>
                  <a:pt x="2360" y="403"/>
                  <a:pt x="2311" y="285"/>
                  <a:pt x="2245" y="265"/>
                </a:cubicBezTo>
                <a:cubicBezTo>
                  <a:pt x="2179" y="245"/>
                  <a:pt x="2094" y="303"/>
                  <a:pt x="2019" y="311"/>
                </a:cubicBezTo>
                <a:cubicBezTo>
                  <a:pt x="1944" y="319"/>
                  <a:pt x="1868" y="288"/>
                  <a:pt x="1792" y="311"/>
                </a:cubicBezTo>
                <a:cubicBezTo>
                  <a:pt x="1716" y="334"/>
                  <a:pt x="1663" y="402"/>
                  <a:pt x="1565" y="447"/>
                </a:cubicBezTo>
                <a:cubicBezTo>
                  <a:pt x="1467" y="492"/>
                  <a:pt x="1270" y="545"/>
                  <a:pt x="1202" y="583"/>
                </a:cubicBezTo>
                <a:cubicBezTo>
                  <a:pt x="1134" y="621"/>
                  <a:pt x="1082" y="658"/>
                  <a:pt x="1157" y="673"/>
                </a:cubicBezTo>
                <a:cubicBezTo>
                  <a:pt x="1232" y="688"/>
                  <a:pt x="1558" y="703"/>
                  <a:pt x="1656" y="673"/>
                </a:cubicBezTo>
                <a:cubicBezTo>
                  <a:pt x="1754" y="643"/>
                  <a:pt x="1708" y="492"/>
                  <a:pt x="1746" y="492"/>
                </a:cubicBezTo>
                <a:cubicBezTo>
                  <a:pt x="1784" y="492"/>
                  <a:pt x="1875" y="613"/>
                  <a:pt x="1883" y="673"/>
                </a:cubicBezTo>
                <a:cubicBezTo>
                  <a:pt x="1891" y="733"/>
                  <a:pt x="1921" y="795"/>
                  <a:pt x="1792" y="855"/>
                </a:cubicBezTo>
                <a:cubicBezTo>
                  <a:pt x="1663" y="915"/>
                  <a:pt x="1285" y="998"/>
                  <a:pt x="1111" y="1036"/>
                </a:cubicBezTo>
                <a:cubicBezTo>
                  <a:pt x="937" y="1074"/>
                  <a:pt x="855" y="1082"/>
                  <a:pt x="749" y="1082"/>
                </a:cubicBezTo>
                <a:cubicBezTo>
                  <a:pt x="643" y="1082"/>
                  <a:pt x="597" y="1051"/>
                  <a:pt x="476" y="1036"/>
                </a:cubicBezTo>
                <a:cubicBezTo>
                  <a:pt x="355" y="1021"/>
                  <a:pt x="189" y="1006"/>
                  <a:pt x="23" y="9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411413" y="4940300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87675" y="1916113"/>
            <a:ext cx="46799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BA0000"/>
                </a:solidFill>
              </a:rPr>
              <a:t>Great Saphena Example</a:t>
            </a:r>
            <a:endParaRPr lang="en-US" altLang="fr-FR" b="1">
              <a:solidFill>
                <a:schemeClr val="accent2"/>
              </a:solidFill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2411413" y="4940300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 flipV="1">
            <a:off x="2268538" y="4652963"/>
            <a:ext cx="720725" cy="73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1403350" y="5229225"/>
            <a:ext cx="431800" cy="935038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848" name="Freeform 9"/>
          <p:cNvSpPr>
            <a:spLocks/>
          </p:cNvSpPr>
          <p:nvPr/>
        </p:nvSpPr>
        <p:spPr bwMode="auto">
          <a:xfrm rot="104502" flipH="1">
            <a:off x="1547813" y="242093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757238" y="227647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 rot="21499724" flipH="1">
            <a:off x="1547813" y="2708275"/>
            <a:ext cx="142875" cy="34575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51" name="Freeform 12"/>
          <p:cNvSpPr>
            <a:spLocks/>
          </p:cNvSpPr>
          <p:nvPr/>
        </p:nvSpPr>
        <p:spPr bwMode="auto">
          <a:xfrm>
            <a:off x="1116013" y="3141663"/>
            <a:ext cx="474662" cy="3009900"/>
          </a:xfrm>
          <a:custGeom>
            <a:avLst/>
            <a:gdLst>
              <a:gd name="T0" fmla="*/ 474662 w 299"/>
              <a:gd name="T1" fmla="*/ 58738 h 1896"/>
              <a:gd name="T2" fmla="*/ 36512 w 299"/>
              <a:gd name="T3" fmla="*/ 430213 h 1896"/>
              <a:gd name="T4" fmla="*/ 258762 w 299"/>
              <a:gd name="T5" fmla="*/ 2640013 h 1896"/>
              <a:gd name="T6" fmla="*/ 436562 w 299"/>
              <a:gd name="T7" fmla="*/ 2651125 h 18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9" h="1896">
                <a:moveTo>
                  <a:pt x="299" y="37"/>
                </a:moveTo>
                <a:cubicBezTo>
                  <a:pt x="253" y="76"/>
                  <a:pt x="46" y="0"/>
                  <a:pt x="23" y="271"/>
                </a:cubicBezTo>
                <a:cubicBezTo>
                  <a:pt x="0" y="542"/>
                  <a:pt x="121" y="1430"/>
                  <a:pt x="163" y="1663"/>
                </a:cubicBezTo>
                <a:cubicBezTo>
                  <a:pt x="205" y="1896"/>
                  <a:pt x="252" y="1669"/>
                  <a:pt x="275" y="167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5852" name="Group 24"/>
          <p:cNvGrpSpPr>
            <a:grpSpLocks/>
          </p:cNvGrpSpPr>
          <p:nvPr/>
        </p:nvGrpSpPr>
        <p:grpSpPr bwMode="auto">
          <a:xfrm flipH="1">
            <a:off x="684213" y="3357563"/>
            <a:ext cx="768350" cy="649287"/>
            <a:chOff x="0" y="1979"/>
            <a:chExt cx="1906" cy="1270"/>
          </a:xfrm>
        </p:grpSpPr>
        <p:sp>
          <p:nvSpPr>
            <p:cNvPr id="35864" name="Rectangle 25"/>
            <p:cNvSpPr>
              <a:spLocks noChangeArrowheads="1"/>
            </p:cNvSpPr>
            <p:nvPr/>
          </p:nvSpPr>
          <p:spPr bwMode="auto">
            <a:xfrm flipH="1">
              <a:off x="1316" y="2568"/>
              <a:ext cx="590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65" name="Oval 26"/>
            <p:cNvSpPr>
              <a:spLocks noChangeArrowheads="1"/>
            </p:cNvSpPr>
            <p:nvPr/>
          </p:nvSpPr>
          <p:spPr bwMode="auto">
            <a:xfrm>
              <a:off x="0" y="1979"/>
              <a:ext cx="1338" cy="127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853" name="Freeform 31"/>
          <p:cNvSpPr>
            <a:spLocks/>
          </p:cNvSpPr>
          <p:nvPr/>
        </p:nvSpPr>
        <p:spPr bwMode="auto">
          <a:xfrm>
            <a:off x="684213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854" name="Freeform 33"/>
          <p:cNvSpPr>
            <a:spLocks/>
          </p:cNvSpPr>
          <p:nvPr/>
        </p:nvSpPr>
        <p:spPr bwMode="auto">
          <a:xfrm>
            <a:off x="2916238" y="3860800"/>
            <a:ext cx="768350" cy="863600"/>
          </a:xfrm>
          <a:custGeom>
            <a:avLst/>
            <a:gdLst>
              <a:gd name="T0" fmla="*/ 768350 w 484"/>
              <a:gd name="T1" fmla="*/ 863600 h 1134"/>
              <a:gd name="T2" fmla="*/ 0 w 484"/>
              <a:gd name="T3" fmla="*/ 863600 h 1134"/>
              <a:gd name="T4" fmla="*/ 431800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55" name="Freeform 34" descr="blanc)"/>
          <p:cNvSpPr>
            <a:spLocks/>
          </p:cNvSpPr>
          <p:nvPr/>
        </p:nvSpPr>
        <p:spPr bwMode="auto">
          <a:xfrm flipV="1">
            <a:off x="3635375" y="4725988"/>
            <a:ext cx="841375" cy="2132012"/>
          </a:xfrm>
          <a:custGeom>
            <a:avLst/>
            <a:gdLst>
              <a:gd name="T0" fmla="*/ 841375 w 484"/>
              <a:gd name="T1" fmla="*/ 2132012 h 1134"/>
              <a:gd name="T2" fmla="*/ 0 w 484"/>
              <a:gd name="T3" fmla="*/ 2132012 h 1134"/>
              <a:gd name="T4" fmla="*/ 472839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pattFill prst="dkVert">
            <a:fgClr>
              <a:schemeClr val="accent2"/>
            </a:fgClr>
            <a:bgClr>
              <a:srgbClr val="FF00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56" name="Text Box 35"/>
          <p:cNvSpPr txBox="1">
            <a:spLocks noChangeArrowheads="1"/>
          </p:cNvSpPr>
          <p:nvPr/>
        </p:nvSpPr>
        <p:spPr bwMode="auto">
          <a:xfrm>
            <a:off x="468313" y="404813"/>
            <a:ext cx="8137525" cy="5984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Superficial </a:t>
            </a:r>
            <a:r>
              <a:rPr lang="fr-FR" altLang="fr-FR" sz="3200" b="1">
                <a:solidFill>
                  <a:srgbClr val="FF0000"/>
                </a:solidFill>
              </a:rPr>
              <a:t>CLOSED SHUNT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  <p:sp>
        <p:nvSpPr>
          <p:cNvPr id="35857" name="Freeform 37"/>
          <p:cNvSpPr>
            <a:spLocks/>
          </p:cNvSpPr>
          <p:nvPr/>
        </p:nvSpPr>
        <p:spPr bwMode="auto">
          <a:xfrm>
            <a:off x="1116013" y="3573463"/>
            <a:ext cx="411162" cy="2587625"/>
          </a:xfrm>
          <a:custGeom>
            <a:avLst/>
            <a:gdLst>
              <a:gd name="T0" fmla="*/ 0 w 259"/>
              <a:gd name="T1" fmla="*/ 0 h 1630"/>
              <a:gd name="T2" fmla="*/ 233362 w 259"/>
              <a:gd name="T3" fmla="*/ 2216150 h 1630"/>
              <a:gd name="T4" fmla="*/ 411162 w 259"/>
              <a:gd name="T5" fmla="*/ 2227263 h 16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9" h="1630">
                <a:moveTo>
                  <a:pt x="0" y="0"/>
                </a:moveTo>
                <a:cubicBezTo>
                  <a:pt x="24" y="233"/>
                  <a:pt x="104" y="1162"/>
                  <a:pt x="147" y="1396"/>
                </a:cubicBezTo>
                <a:cubicBezTo>
                  <a:pt x="190" y="1630"/>
                  <a:pt x="236" y="1402"/>
                  <a:pt x="259" y="1403"/>
                </a:cubicBezTo>
              </a:path>
            </a:pathLst>
          </a:custGeom>
          <a:noFill/>
          <a:ln w="57150" cap="flat" cmpd="sng">
            <a:solidFill>
              <a:srgbClr val="FF0066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58" name="Freeform 38"/>
          <p:cNvSpPr>
            <a:spLocks/>
          </p:cNvSpPr>
          <p:nvPr/>
        </p:nvSpPr>
        <p:spPr bwMode="auto">
          <a:xfrm>
            <a:off x="1187450" y="3246438"/>
            <a:ext cx="144463" cy="144462"/>
          </a:xfrm>
          <a:custGeom>
            <a:avLst/>
            <a:gdLst>
              <a:gd name="T0" fmla="*/ 0 w 91"/>
              <a:gd name="T1" fmla="*/ 144462 h 91"/>
              <a:gd name="T2" fmla="*/ 144463 w 91"/>
              <a:gd name="T3" fmla="*/ 0 h 9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" h="91">
                <a:moveTo>
                  <a:pt x="0" y="91"/>
                </a:moveTo>
                <a:cubicBezTo>
                  <a:pt x="0" y="91"/>
                  <a:pt x="45" y="45"/>
                  <a:pt x="91" y="0"/>
                </a:cubicBezTo>
              </a:path>
            </a:pathLst>
          </a:custGeom>
          <a:noFill/>
          <a:ln w="57150" cmpd="sng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59" name="Text Box 39"/>
          <p:cNvSpPr txBox="1">
            <a:spLocks noChangeArrowheads="1"/>
          </p:cNvSpPr>
          <p:nvPr/>
        </p:nvSpPr>
        <p:spPr bwMode="auto">
          <a:xfrm>
            <a:off x="3132138" y="41243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F8F8F8"/>
                </a:solidFill>
              </a:rPr>
              <a:t>S</a:t>
            </a:r>
          </a:p>
        </p:txBody>
      </p:sp>
      <p:sp>
        <p:nvSpPr>
          <p:cNvPr id="35860" name="Text Box 40"/>
          <p:cNvSpPr txBox="1">
            <a:spLocks noChangeArrowheads="1"/>
          </p:cNvSpPr>
          <p:nvPr/>
        </p:nvSpPr>
        <p:spPr bwMode="auto">
          <a:xfrm>
            <a:off x="3852863" y="52292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F8F8F8"/>
                </a:solidFill>
              </a:rPr>
              <a:t>D</a:t>
            </a:r>
          </a:p>
        </p:txBody>
      </p:sp>
      <p:sp>
        <p:nvSpPr>
          <p:cNvPr id="35861" name="Text Box 41"/>
          <p:cNvSpPr txBox="1">
            <a:spLocks noChangeArrowheads="1"/>
          </p:cNvSpPr>
          <p:nvPr/>
        </p:nvSpPr>
        <p:spPr bwMode="auto">
          <a:xfrm>
            <a:off x="2987675" y="1916113"/>
            <a:ext cx="4679950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rgbClr val="BA0000"/>
                </a:solidFill>
              </a:rPr>
              <a:t>Great Saphena Example</a:t>
            </a:r>
            <a:endParaRPr lang="en-US" altLang="fr-FR" b="1">
              <a:solidFill>
                <a:schemeClr val="accent2"/>
              </a:solidFill>
            </a:endParaRPr>
          </a:p>
        </p:txBody>
      </p:sp>
      <p:sp>
        <p:nvSpPr>
          <p:cNvPr id="35862" name="Text Box 42"/>
          <p:cNvSpPr txBox="1">
            <a:spLocks noChangeArrowheads="1"/>
          </p:cNvSpPr>
          <p:nvPr/>
        </p:nvSpPr>
        <p:spPr bwMode="auto">
          <a:xfrm>
            <a:off x="5291138" y="5084763"/>
            <a:ext cx="3744912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>
                <a:solidFill>
                  <a:schemeClr val="accent2"/>
                </a:solidFill>
              </a:rPr>
              <a:t>Because it is </a:t>
            </a:r>
            <a:r>
              <a:rPr lang="fr-FR" altLang="fr-FR" b="1">
                <a:solidFill>
                  <a:srgbClr val="E80074"/>
                </a:solidFill>
              </a:rPr>
              <a:t>overloaded</a:t>
            </a:r>
            <a:r>
              <a:rPr lang="fr-FR" altLang="fr-FR" b="1">
                <a:solidFill>
                  <a:schemeClr val="accent2"/>
                </a:solidFill>
              </a:rPr>
              <a:t> by the </a:t>
            </a:r>
            <a:r>
              <a:rPr lang="fr-FR" altLang="fr-FR" b="1">
                <a:solidFill>
                  <a:srgbClr val="E80074"/>
                </a:solidFill>
              </a:rPr>
              <a:t>deep venous</a:t>
            </a:r>
            <a:r>
              <a:rPr lang="fr-FR" altLang="fr-FR" b="1">
                <a:solidFill>
                  <a:schemeClr val="accent2"/>
                </a:solidFill>
              </a:rPr>
              <a:t> flow</a:t>
            </a:r>
          </a:p>
        </p:txBody>
      </p:sp>
      <p:sp>
        <p:nvSpPr>
          <p:cNvPr id="35863" name="Text Box 44"/>
          <p:cNvSpPr txBox="1">
            <a:spLocks noChangeArrowheads="1"/>
          </p:cNvSpPr>
          <p:nvPr/>
        </p:nvSpPr>
        <p:spPr bwMode="auto">
          <a:xfrm>
            <a:off x="5435600" y="2492375"/>
            <a:ext cx="3457575" cy="2528888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The </a:t>
            </a:r>
            <a:r>
              <a:rPr lang="fr-FR" altLang="fr-FR" sz="3200" b="1">
                <a:solidFill>
                  <a:srgbClr val="BA0000"/>
                </a:solidFill>
              </a:rPr>
              <a:t>Closed Shunts</a:t>
            </a:r>
            <a:r>
              <a:rPr lang="fr-FR" altLang="fr-FR" sz="3200" b="1">
                <a:solidFill>
                  <a:schemeClr val="accent2"/>
                </a:solidFill>
              </a:rPr>
              <a:t> show a </a:t>
            </a:r>
            <a:r>
              <a:rPr lang="fr-FR" altLang="fr-FR" sz="3200" b="1">
                <a:solidFill>
                  <a:srgbClr val="E80074"/>
                </a:solidFill>
              </a:rPr>
              <a:t>Diastolic</a:t>
            </a:r>
            <a:r>
              <a:rPr lang="fr-FR" altLang="fr-FR" sz="3200" b="1">
                <a:solidFill>
                  <a:schemeClr val="accent2"/>
                </a:solidFill>
              </a:rPr>
              <a:t> Reflux Peak </a:t>
            </a:r>
            <a:r>
              <a:rPr lang="fr-FR" altLang="fr-FR" sz="3200" b="1">
                <a:solidFill>
                  <a:srgbClr val="E80074"/>
                </a:solidFill>
              </a:rPr>
              <a:t>Higher</a:t>
            </a:r>
            <a:r>
              <a:rPr lang="fr-FR" altLang="fr-FR" sz="3200" b="1">
                <a:solidFill>
                  <a:schemeClr val="accent2"/>
                </a:solidFill>
              </a:rPr>
              <a:t> than the </a:t>
            </a:r>
            <a:r>
              <a:rPr lang="fr-FR" altLang="fr-FR" sz="3200" b="1">
                <a:solidFill>
                  <a:srgbClr val="E80074"/>
                </a:solidFill>
              </a:rPr>
              <a:t>Systolic </a:t>
            </a:r>
            <a:endParaRPr lang="en-US" altLang="fr-FR" sz="3200" b="1">
              <a:solidFill>
                <a:srgbClr val="E800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411413" y="4940300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987675" y="1916113"/>
            <a:ext cx="46799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BA0000"/>
                </a:solidFill>
              </a:rPr>
              <a:t>Great Saphena Example</a:t>
            </a:r>
            <a:endParaRPr lang="en-US" altLang="fr-FR" b="1">
              <a:solidFill>
                <a:schemeClr val="accent2"/>
              </a:solidFill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411413" y="4940300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 flipV="1">
            <a:off x="2268538" y="4652963"/>
            <a:ext cx="720725" cy="73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1403350" y="5229225"/>
            <a:ext cx="431800" cy="935038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871" name="Freeform 8"/>
          <p:cNvSpPr>
            <a:spLocks/>
          </p:cNvSpPr>
          <p:nvPr/>
        </p:nvSpPr>
        <p:spPr bwMode="auto">
          <a:xfrm rot="104502" flipH="1">
            <a:off x="1547813" y="242093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757238" y="227647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873" name="Freeform 11"/>
          <p:cNvSpPr>
            <a:spLocks/>
          </p:cNvSpPr>
          <p:nvPr/>
        </p:nvSpPr>
        <p:spPr bwMode="auto">
          <a:xfrm>
            <a:off x="1116013" y="3141663"/>
            <a:ext cx="474662" cy="3009900"/>
          </a:xfrm>
          <a:custGeom>
            <a:avLst/>
            <a:gdLst>
              <a:gd name="T0" fmla="*/ 474662 w 299"/>
              <a:gd name="T1" fmla="*/ 58738 h 1896"/>
              <a:gd name="T2" fmla="*/ 36512 w 299"/>
              <a:gd name="T3" fmla="*/ 430213 h 1896"/>
              <a:gd name="T4" fmla="*/ 258762 w 299"/>
              <a:gd name="T5" fmla="*/ 2640013 h 1896"/>
              <a:gd name="T6" fmla="*/ 436562 w 299"/>
              <a:gd name="T7" fmla="*/ 2651125 h 18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9" h="1896">
                <a:moveTo>
                  <a:pt x="299" y="37"/>
                </a:moveTo>
                <a:cubicBezTo>
                  <a:pt x="253" y="76"/>
                  <a:pt x="46" y="0"/>
                  <a:pt x="23" y="271"/>
                </a:cubicBezTo>
                <a:cubicBezTo>
                  <a:pt x="0" y="542"/>
                  <a:pt x="121" y="1430"/>
                  <a:pt x="163" y="1663"/>
                </a:cubicBezTo>
                <a:cubicBezTo>
                  <a:pt x="205" y="1896"/>
                  <a:pt x="252" y="1669"/>
                  <a:pt x="275" y="167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6874" name="Group 12"/>
          <p:cNvGrpSpPr>
            <a:grpSpLocks/>
          </p:cNvGrpSpPr>
          <p:nvPr/>
        </p:nvGrpSpPr>
        <p:grpSpPr bwMode="auto">
          <a:xfrm flipH="1">
            <a:off x="684213" y="3357563"/>
            <a:ext cx="768350" cy="649287"/>
            <a:chOff x="0" y="1979"/>
            <a:chExt cx="1906" cy="1270"/>
          </a:xfrm>
        </p:grpSpPr>
        <p:sp>
          <p:nvSpPr>
            <p:cNvPr id="36885" name="Rectangle 13"/>
            <p:cNvSpPr>
              <a:spLocks noChangeArrowheads="1"/>
            </p:cNvSpPr>
            <p:nvPr/>
          </p:nvSpPr>
          <p:spPr bwMode="auto">
            <a:xfrm flipH="1">
              <a:off x="1316" y="2568"/>
              <a:ext cx="590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86" name="Oval 14"/>
            <p:cNvSpPr>
              <a:spLocks noChangeArrowheads="1"/>
            </p:cNvSpPr>
            <p:nvPr/>
          </p:nvSpPr>
          <p:spPr bwMode="auto">
            <a:xfrm>
              <a:off x="0" y="1979"/>
              <a:ext cx="1338" cy="127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875" name="Freeform 15"/>
          <p:cNvSpPr>
            <a:spLocks/>
          </p:cNvSpPr>
          <p:nvPr/>
        </p:nvSpPr>
        <p:spPr bwMode="auto">
          <a:xfrm>
            <a:off x="684213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876" name="Freeform 16"/>
          <p:cNvSpPr>
            <a:spLocks/>
          </p:cNvSpPr>
          <p:nvPr/>
        </p:nvSpPr>
        <p:spPr bwMode="auto">
          <a:xfrm>
            <a:off x="3851275" y="3860800"/>
            <a:ext cx="768350" cy="863600"/>
          </a:xfrm>
          <a:custGeom>
            <a:avLst/>
            <a:gdLst>
              <a:gd name="T0" fmla="*/ 768350 w 484"/>
              <a:gd name="T1" fmla="*/ 863600 h 1134"/>
              <a:gd name="T2" fmla="*/ 0 w 484"/>
              <a:gd name="T3" fmla="*/ 863600 h 1134"/>
              <a:gd name="T4" fmla="*/ 431800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77" name="Freeform 17"/>
          <p:cNvSpPr>
            <a:spLocks/>
          </p:cNvSpPr>
          <p:nvPr/>
        </p:nvSpPr>
        <p:spPr bwMode="auto">
          <a:xfrm flipV="1">
            <a:off x="2987675" y="4725988"/>
            <a:ext cx="841375" cy="1295400"/>
          </a:xfrm>
          <a:custGeom>
            <a:avLst/>
            <a:gdLst>
              <a:gd name="T0" fmla="*/ 841375 w 484"/>
              <a:gd name="T1" fmla="*/ 1295400 h 1134"/>
              <a:gd name="T2" fmla="*/ 0 w 484"/>
              <a:gd name="T3" fmla="*/ 1295400 h 1134"/>
              <a:gd name="T4" fmla="*/ 472839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solidFill>
            <a:srgbClr val="E8007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78" name="Text Box 18"/>
          <p:cNvSpPr txBox="1">
            <a:spLocks noChangeArrowheads="1"/>
          </p:cNvSpPr>
          <p:nvPr/>
        </p:nvSpPr>
        <p:spPr bwMode="auto">
          <a:xfrm>
            <a:off x="468313" y="404813"/>
            <a:ext cx="8137525" cy="5984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Superficial </a:t>
            </a:r>
            <a:r>
              <a:rPr lang="fr-FR" altLang="fr-FR" sz="3200" b="1">
                <a:solidFill>
                  <a:srgbClr val="FF0000"/>
                </a:solidFill>
              </a:rPr>
              <a:t>CLOSED SHUNT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  <p:sp>
        <p:nvSpPr>
          <p:cNvPr id="36879" name="Freeform 19"/>
          <p:cNvSpPr>
            <a:spLocks/>
          </p:cNvSpPr>
          <p:nvPr/>
        </p:nvSpPr>
        <p:spPr bwMode="auto">
          <a:xfrm>
            <a:off x="1119188" y="2478088"/>
            <a:ext cx="544512" cy="3703637"/>
          </a:xfrm>
          <a:custGeom>
            <a:avLst/>
            <a:gdLst>
              <a:gd name="T0" fmla="*/ 544512 w 343"/>
              <a:gd name="T1" fmla="*/ 0 h 2333"/>
              <a:gd name="T2" fmla="*/ 455612 w 343"/>
              <a:gd name="T3" fmla="*/ 695325 h 2333"/>
              <a:gd name="T4" fmla="*/ 38100 w 343"/>
              <a:gd name="T5" fmla="*/ 969962 h 2333"/>
              <a:gd name="T6" fmla="*/ 230187 w 343"/>
              <a:gd name="T7" fmla="*/ 3311525 h 2333"/>
              <a:gd name="T8" fmla="*/ 407987 w 343"/>
              <a:gd name="T9" fmla="*/ 3322637 h 2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3" h="2333">
                <a:moveTo>
                  <a:pt x="343" y="0"/>
                </a:moveTo>
                <a:cubicBezTo>
                  <a:pt x="334" y="73"/>
                  <a:pt x="340" y="336"/>
                  <a:pt x="287" y="438"/>
                </a:cubicBezTo>
                <a:cubicBezTo>
                  <a:pt x="234" y="540"/>
                  <a:pt x="48" y="336"/>
                  <a:pt x="24" y="611"/>
                </a:cubicBezTo>
                <a:cubicBezTo>
                  <a:pt x="0" y="886"/>
                  <a:pt x="106" y="1839"/>
                  <a:pt x="145" y="2086"/>
                </a:cubicBezTo>
                <a:cubicBezTo>
                  <a:pt x="184" y="2333"/>
                  <a:pt x="234" y="2092"/>
                  <a:pt x="257" y="2093"/>
                </a:cubicBezTo>
              </a:path>
            </a:pathLst>
          </a:custGeom>
          <a:noFill/>
          <a:ln w="5715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80" name="Text Box 21"/>
          <p:cNvSpPr txBox="1">
            <a:spLocks noChangeArrowheads="1"/>
          </p:cNvSpPr>
          <p:nvPr/>
        </p:nvSpPr>
        <p:spPr bwMode="auto">
          <a:xfrm>
            <a:off x="3203575" y="48688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F8F8F8"/>
                </a:solidFill>
              </a:rPr>
              <a:t>S</a:t>
            </a:r>
          </a:p>
        </p:txBody>
      </p:sp>
      <p:sp>
        <p:nvSpPr>
          <p:cNvPr id="36881" name="Text Box 22"/>
          <p:cNvSpPr txBox="1">
            <a:spLocks noChangeArrowheads="1"/>
          </p:cNvSpPr>
          <p:nvPr/>
        </p:nvSpPr>
        <p:spPr bwMode="auto">
          <a:xfrm>
            <a:off x="3852863" y="52292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F8F8F8"/>
                </a:solidFill>
              </a:rPr>
              <a:t>D</a:t>
            </a:r>
          </a:p>
        </p:txBody>
      </p:sp>
      <p:sp>
        <p:nvSpPr>
          <p:cNvPr id="36882" name="Text Box 23"/>
          <p:cNvSpPr txBox="1">
            <a:spLocks noChangeArrowheads="1"/>
          </p:cNvSpPr>
          <p:nvPr/>
        </p:nvSpPr>
        <p:spPr bwMode="auto">
          <a:xfrm>
            <a:off x="2987675" y="1916113"/>
            <a:ext cx="4679950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rgbClr val="BA0000"/>
                </a:solidFill>
              </a:rPr>
              <a:t>Great Saphena Example</a:t>
            </a:r>
            <a:endParaRPr lang="en-US" altLang="fr-FR" b="1">
              <a:solidFill>
                <a:schemeClr val="accent2"/>
              </a:solidFill>
            </a:endParaRPr>
          </a:p>
        </p:txBody>
      </p:sp>
      <p:sp>
        <p:nvSpPr>
          <p:cNvPr id="36883" name="Text Box 26"/>
          <p:cNvSpPr txBox="1">
            <a:spLocks noChangeArrowheads="1"/>
          </p:cNvSpPr>
          <p:nvPr/>
        </p:nvSpPr>
        <p:spPr bwMode="auto">
          <a:xfrm>
            <a:off x="5292725" y="3068638"/>
            <a:ext cx="3167063" cy="309245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fr-FR" sz="3200" b="1">
                <a:solidFill>
                  <a:schemeClr val="accent2"/>
                </a:solidFill>
              </a:rPr>
              <a:t>And a</a:t>
            </a:r>
            <a:r>
              <a:rPr lang="en-US" altLang="fr-FR" sz="3200" b="1">
                <a:solidFill>
                  <a:srgbClr val="FF0066"/>
                </a:solidFill>
              </a:rPr>
              <a:t> Positive Valsalva Test </a:t>
            </a:r>
            <a:r>
              <a:rPr lang="en-US" altLang="fr-FR" sz="3200" b="1">
                <a:solidFill>
                  <a:schemeClr val="accent2"/>
                </a:solidFill>
              </a:rPr>
              <a:t>attests of the</a:t>
            </a:r>
            <a:r>
              <a:rPr lang="en-US" altLang="fr-FR" sz="3200" b="1">
                <a:solidFill>
                  <a:srgbClr val="FF0066"/>
                </a:solidFill>
              </a:rPr>
              <a:t> deep venous source </a:t>
            </a:r>
            <a:r>
              <a:rPr lang="en-US" altLang="fr-FR" sz="3200" b="1">
                <a:solidFill>
                  <a:schemeClr val="accent2"/>
                </a:solidFill>
              </a:rPr>
              <a:t>of the reflux</a:t>
            </a:r>
            <a:r>
              <a:rPr lang="en-US" altLang="fr-FR" sz="32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6884" name="Text Box 27"/>
          <p:cNvSpPr txBox="1">
            <a:spLocks noChangeArrowheads="1"/>
          </p:cNvSpPr>
          <p:nvPr/>
        </p:nvSpPr>
        <p:spPr bwMode="auto">
          <a:xfrm>
            <a:off x="3995738" y="42211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F8F8F8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9"/>
          <p:cNvSpPr txBox="1">
            <a:spLocks noChangeArrowheads="1"/>
          </p:cNvSpPr>
          <p:nvPr/>
        </p:nvSpPr>
        <p:spPr bwMode="auto">
          <a:xfrm>
            <a:off x="468313" y="404813"/>
            <a:ext cx="8137525" cy="5984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Superficial </a:t>
            </a:r>
            <a:r>
              <a:rPr lang="fr-FR" altLang="fr-FR" sz="3200" b="1">
                <a:solidFill>
                  <a:srgbClr val="FF0000"/>
                </a:solidFill>
              </a:rPr>
              <a:t>CLOSED SHUNT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  <p:sp>
        <p:nvSpPr>
          <p:cNvPr id="37891" name="Text Box 25"/>
          <p:cNvSpPr txBox="1">
            <a:spLocks noChangeArrowheads="1"/>
          </p:cNvSpPr>
          <p:nvPr/>
        </p:nvSpPr>
        <p:spPr bwMode="auto">
          <a:xfrm>
            <a:off x="1042988" y="2133600"/>
            <a:ext cx="7345362" cy="40100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fr-FR" sz="3200" b="1">
                <a:solidFill>
                  <a:srgbClr val="FF0066"/>
                </a:solidFill>
              </a:rPr>
              <a:t>All the  Closed Shunts</a:t>
            </a:r>
            <a:r>
              <a:rPr lang="en-US" altLang="fr-FR" sz="3200" b="1">
                <a:solidFill>
                  <a:srgbClr val="BA0000"/>
                </a:solidFill>
              </a:rPr>
              <a:t> </a:t>
            </a:r>
            <a:r>
              <a:rPr lang="en-US" altLang="fr-FR" sz="3200" b="1">
                <a:solidFill>
                  <a:schemeClr val="accent2"/>
                </a:solidFill>
              </a:rPr>
              <a:t>have</a:t>
            </a:r>
            <a:r>
              <a:rPr lang="en-US" altLang="fr-FR" sz="3200" b="1">
                <a:solidFill>
                  <a:srgbClr val="BA0000"/>
                </a:solidFill>
              </a:rPr>
              <a:t> </a:t>
            </a:r>
            <a:r>
              <a:rPr lang="en-US" altLang="fr-FR" sz="3200" b="1">
                <a:solidFill>
                  <a:schemeClr val="accent2"/>
                </a:solidFill>
              </a:rPr>
              <a:t>the same hemodynamic features</a:t>
            </a:r>
            <a:r>
              <a:rPr lang="en-US" altLang="fr-FR" sz="3200" b="1">
                <a:solidFill>
                  <a:srgbClr val="BA0000"/>
                </a:solidFill>
              </a:rPr>
              <a:t> </a:t>
            </a:r>
          </a:p>
          <a:p>
            <a:r>
              <a:rPr lang="en-US" altLang="fr-FR" sz="3200" b="1">
                <a:solidFill>
                  <a:schemeClr val="accent2"/>
                </a:solidFill>
              </a:rPr>
              <a:t>    	 - but are</a:t>
            </a:r>
            <a:r>
              <a:rPr lang="en-US" altLang="fr-FR" sz="3200" b="1">
                <a:solidFill>
                  <a:srgbClr val="BA0000"/>
                </a:solidFill>
              </a:rPr>
              <a:t> </a:t>
            </a:r>
            <a:r>
              <a:rPr lang="en-US" altLang="fr-FR" sz="3200" b="1">
                <a:solidFill>
                  <a:srgbClr val="FF0066"/>
                </a:solidFill>
              </a:rPr>
              <a:t>different </a:t>
            </a:r>
            <a:r>
              <a:rPr lang="en-US" altLang="fr-FR" sz="3200" b="1">
                <a:solidFill>
                  <a:schemeClr val="accent2"/>
                </a:solidFill>
              </a:rPr>
              <a:t>according to </a:t>
            </a:r>
          </a:p>
          <a:p>
            <a:r>
              <a:rPr lang="en-US" altLang="fr-FR" sz="3200" b="1">
                <a:solidFill>
                  <a:schemeClr val="accent2"/>
                </a:solidFill>
              </a:rPr>
              <a:t>the</a:t>
            </a:r>
            <a:r>
              <a:rPr lang="en-US" altLang="fr-FR" sz="3200" b="1">
                <a:solidFill>
                  <a:srgbClr val="BA0000"/>
                </a:solidFill>
              </a:rPr>
              <a:t> </a:t>
            </a:r>
            <a:r>
              <a:rPr lang="en-US" altLang="fr-FR" sz="3200" b="1">
                <a:solidFill>
                  <a:srgbClr val="FF0066"/>
                </a:solidFill>
              </a:rPr>
              <a:t>leak points</a:t>
            </a:r>
            <a:r>
              <a:rPr lang="en-US" altLang="fr-FR" sz="3200" b="1">
                <a:solidFill>
                  <a:srgbClr val="BA0000"/>
                </a:solidFill>
              </a:rPr>
              <a:t>  </a:t>
            </a:r>
            <a:r>
              <a:rPr lang="en-US" altLang="fr-FR" sz="3200" b="1">
                <a:solidFill>
                  <a:schemeClr val="accent2"/>
                </a:solidFill>
              </a:rPr>
              <a:t>that overload them with deep venous blood and </a:t>
            </a:r>
          </a:p>
          <a:p>
            <a:r>
              <a:rPr lang="en-US" altLang="fr-FR" sz="3200" b="1">
                <a:solidFill>
                  <a:srgbClr val="BA0000"/>
                </a:solidFill>
              </a:rPr>
              <a:t>    	</a:t>
            </a:r>
            <a:r>
              <a:rPr lang="en-US" altLang="fr-FR" sz="3200" b="1">
                <a:solidFill>
                  <a:schemeClr val="accent2"/>
                </a:solidFill>
              </a:rPr>
              <a:t>-the</a:t>
            </a:r>
            <a:r>
              <a:rPr lang="en-US" altLang="fr-FR" sz="3200" b="1">
                <a:solidFill>
                  <a:srgbClr val="BA0000"/>
                </a:solidFill>
              </a:rPr>
              <a:t> </a:t>
            </a:r>
            <a:r>
              <a:rPr lang="en-US" altLang="fr-FR" sz="3200" b="1">
                <a:solidFill>
                  <a:srgbClr val="FF0066"/>
                </a:solidFill>
              </a:rPr>
              <a:t>re-entry points</a:t>
            </a:r>
            <a:r>
              <a:rPr lang="en-US" altLang="fr-FR" sz="3200" b="1">
                <a:solidFill>
                  <a:srgbClr val="BA0000"/>
                </a:solidFill>
              </a:rPr>
              <a:t> </a:t>
            </a:r>
            <a:r>
              <a:rPr lang="en-US" altLang="fr-FR" sz="3200" b="1">
                <a:solidFill>
                  <a:schemeClr val="accent2"/>
                </a:solidFill>
              </a:rPr>
              <a:t>that drain them back into the deep venous veins and</a:t>
            </a:r>
            <a:r>
              <a:rPr lang="en-US" altLang="fr-FR" sz="3200" b="1">
                <a:solidFill>
                  <a:srgbClr val="BA0000"/>
                </a:solidFill>
              </a:rPr>
              <a:t>                                                                                   	</a:t>
            </a:r>
            <a:r>
              <a:rPr lang="en-US" altLang="fr-FR" sz="3200" b="1">
                <a:solidFill>
                  <a:schemeClr val="accent2"/>
                </a:solidFill>
              </a:rPr>
              <a:t>-the</a:t>
            </a:r>
            <a:r>
              <a:rPr lang="en-US" altLang="fr-FR" sz="3200" b="1">
                <a:solidFill>
                  <a:srgbClr val="BA0000"/>
                </a:solidFill>
              </a:rPr>
              <a:t> </a:t>
            </a:r>
            <a:r>
              <a:rPr lang="en-US" altLang="fr-FR" sz="3200" b="1">
                <a:solidFill>
                  <a:srgbClr val="FF0066"/>
                </a:solidFill>
              </a:rPr>
              <a:t>network</a:t>
            </a:r>
            <a:r>
              <a:rPr lang="en-US" altLang="fr-FR" sz="3200" b="1">
                <a:solidFill>
                  <a:srgbClr val="BA0000"/>
                </a:solidFill>
              </a:rPr>
              <a:t> </a:t>
            </a:r>
            <a:r>
              <a:rPr lang="en-US" altLang="fr-FR" sz="3200" b="1">
                <a:solidFill>
                  <a:schemeClr val="accent2"/>
                </a:solidFill>
              </a:rPr>
              <a:t>that is</a:t>
            </a:r>
            <a:r>
              <a:rPr lang="en-US" altLang="fr-FR" sz="3200" b="1">
                <a:solidFill>
                  <a:srgbClr val="BA0000"/>
                </a:solidFill>
              </a:rPr>
              <a:t> </a:t>
            </a:r>
            <a:r>
              <a:rPr lang="en-US" altLang="fr-FR" sz="3200" b="1">
                <a:solidFill>
                  <a:srgbClr val="FF0066"/>
                </a:solidFill>
              </a:rPr>
              <a:t>involved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71"/>
          <p:cNvSpPr>
            <a:spLocks noChangeArrowheads="1"/>
          </p:cNvSpPr>
          <p:nvPr/>
        </p:nvSpPr>
        <p:spPr bwMode="auto">
          <a:xfrm>
            <a:off x="3851275" y="0"/>
            <a:ext cx="2665413" cy="22764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915" name="Freeform 4"/>
          <p:cNvSpPr>
            <a:spLocks/>
          </p:cNvSpPr>
          <p:nvPr/>
        </p:nvSpPr>
        <p:spPr bwMode="auto">
          <a:xfrm>
            <a:off x="755650" y="506413"/>
            <a:ext cx="2530475" cy="6351587"/>
          </a:xfrm>
          <a:custGeom>
            <a:avLst/>
            <a:gdLst>
              <a:gd name="T0" fmla="*/ 2433638 w 1594"/>
              <a:gd name="T1" fmla="*/ 0 h 4001"/>
              <a:gd name="T2" fmla="*/ 2498725 w 1594"/>
              <a:gd name="T3" fmla="*/ 539750 h 4001"/>
              <a:gd name="T4" fmla="*/ 2243138 w 1594"/>
              <a:gd name="T5" fmla="*/ 1125537 h 4001"/>
              <a:gd name="T6" fmla="*/ 1708150 w 1594"/>
              <a:gd name="T7" fmla="*/ 1651000 h 4001"/>
              <a:gd name="T8" fmla="*/ 1493838 w 1594"/>
              <a:gd name="T9" fmla="*/ 3632200 h 4001"/>
              <a:gd name="T10" fmla="*/ 1708150 w 1594"/>
              <a:gd name="T11" fmla="*/ 4546600 h 4001"/>
              <a:gd name="T12" fmla="*/ 1543050 w 1594"/>
              <a:gd name="T13" fmla="*/ 5738812 h 4001"/>
              <a:gd name="T14" fmla="*/ 1614488 w 1594"/>
              <a:gd name="T15" fmla="*/ 6037262 h 4001"/>
              <a:gd name="T16" fmla="*/ 1557338 w 1594"/>
              <a:gd name="T17" fmla="*/ 6297612 h 4001"/>
              <a:gd name="T18" fmla="*/ 1282700 w 1594"/>
              <a:gd name="T19" fmla="*/ 6302375 h 4001"/>
              <a:gd name="T20" fmla="*/ 1054100 w 1594"/>
              <a:gd name="T21" fmla="*/ 6226175 h 4001"/>
              <a:gd name="T22" fmla="*/ 730250 w 1594"/>
              <a:gd name="T23" fmla="*/ 6330950 h 4001"/>
              <a:gd name="T24" fmla="*/ 444500 w 1594"/>
              <a:gd name="T25" fmla="*/ 6330950 h 4001"/>
              <a:gd name="T26" fmla="*/ 82550 w 1594"/>
              <a:gd name="T27" fmla="*/ 6340475 h 4001"/>
              <a:gd name="T28" fmla="*/ 6350 w 1594"/>
              <a:gd name="T29" fmla="*/ 6264275 h 4001"/>
              <a:gd name="T30" fmla="*/ 63500 w 1594"/>
              <a:gd name="T31" fmla="*/ 6178550 h 4001"/>
              <a:gd name="T32" fmla="*/ 387350 w 1594"/>
              <a:gd name="T33" fmla="*/ 6064250 h 4001"/>
              <a:gd name="T34" fmla="*/ 849313 w 1594"/>
              <a:gd name="T35" fmla="*/ 5753100 h 4001"/>
              <a:gd name="T36" fmla="*/ 708025 w 1594"/>
              <a:gd name="T37" fmla="*/ 4098925 h 4001"/>
              <a:gd name="T38" fmla="*/ 431800 w 1594"/>
              <a:gd name="T39" fmla="*/ 3463925 h 4001"/>
              <a:gd name="T40" fmla="*/ 334963 w 1594"/>
              <a:gd name="T41" fmla="*/ 3014662 h 4001"/>
              <a:gd name="T42" fmla="*/ 207963 w 1594"/>
              <a:gd name="T43" fmla="*/ 1651000 h 4001"/>
              <a:gd name="T44" fmla="*/ 207963 w 1594"/>
              <a:gd name="T45" fmla="*/ 1270000 h 4001"/>
              <a:gd name="T46" fmla="*/ 85725 w 1594"/>
              <a:gd name="T47" fmla="*/ 133350 h 400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94" h="4001">
                <a:moveTo>
                  <a:pt x="1533" y="0"/>
                </a:moveTo>
                <a:cubicBezTo>
                  <a:pt x="1540" y="57"/>
                  <a:pt x="1594" y="222"/>
                  <a:pt x="1574" y="340"/>
                </a:cubicBezTo>
                <a:cubicBezTo>
                  <a:pt x="1554" y="458"/>
                  <a:pt x="1496" y="592"/>
                  <a:pt x="1413" y="709"/>
                </a:cubicBezTo>
                <a:cubicBezTo>
                  <a:pt x="1330" y="826"/>
                  <a:pt x="1155" y="777"/>
                  <a:pt x="1076" y="1040"/>
                </a:cubicBezTo>
                <a:cubicBezTo>
                  <a:pt x="997" y="1303"/>
                  <a:pt x="941" y="1984"/>
                  <a:pt x="941" y="2288"/>
                </a:cubicBezTo>
                <a:cubicBezTo>
                  <a:pt x="941" y="2592"/>
                  <a:pt x="1071" y="2643"/>
                  <a:pt x="1076" y="2864"/>
                </a:cubicBezTo>
                <a:cubicBezTo>
                  <a:pt x="1081" y="3085"/>
                  <a:pt x="982" y="3458"/>
                  <a:pt x="972" y="3615"/>
                </a:cubicBezTo>
                <a:cubicBezTo>
                  <a:pt x="962" y="3772"/>
                  <a:pt x="1016" y="3744"/>
                  <a:pt x="1017" y="3803"/>
                </a:cubicBezTo>
                <a:cubicBezTo>
                  <a:pt x="1018" y="3862"/>
                  <a:pt x="1016" y="3939"/>
                  <a:pt x="981" y="3967"/>
                </a:cubicBezTo>
                <a:cubicBezTo>
                  <a:pt x="946" y="3995"/>
                  <a:pt x="861" y="3977"/>
                  <a:pt x="808" y="3970"/>
                </a:cubicBezTo>
                <a:cubicBezTo>
                  <a:pt x="755" y="3963"/>
                  <a:pt x="722" y="3919"/>
                  <a:pt x="664" y="3922"/>
                </a:cubicBezTo>
                <a:cubicBezTo>
                  <a:pt x="606" y="3925"/>
                  <a:pt x="524" y="3977"/>
                  <a:pt x="460" y="3988"/>
                </a:cubicBezTo>
                <a:cubicBezTo>
                  <a:pt x="396" y="3999"/>
                  <a:pt x="348" y="3987"/>
                  <a:pt x="280" y="3988"/>
                </a:cubicBezTo>
                <a:cubicBezTo>
                  <a:pt x="212" y="3989"/>
                  <a:pt x="98" y="4001"/>
                  <a:pt x="52" y="3994"/>
                </a:cubicBezTo>
                <a:cubicBezTo>
                  <a:pt x="6" y="3987"/>
                  <a:pt x="6" y="3963"/>
                  <a:pt x="4" y="3946"/>
                </a:cubicBezTo>
                <a:cubicBezTo>
                  <a:pt x="2" y="3929"/>
                  <a:pt x="0" y="3913"/>
                  <a:pt x="40" y="3892"/>
                </a:cubicBezTo>
                <a:cubicBezTo>
                  <a:pt x="80" y="3871"/>
                  <a:pt x="162" y="3865"/>
                  <a:pt x="244" y="3820"/>
                </a:cubicBezTo>
                <a:cubicBezTo>
                  <a:pt x="326" y="3775"/>
                  <a:pt x="501" y="3830"/>
                  <a:pt x="535" y="3624"/>
                </a:cubicBezTo>
                <a:cubicBezTo>
                  <a:pt x="569" y="3418"/>
                  <a:pt x="490" y="2822"/>
                  <a:pt x="446" y="2582"/>
                </a:cubicBezTo>
                <a:cubicBezTo>
                  <a:pt x="402" y="2342"/>
                  <a:pt x="311" y="2296"/>
                  <a:pt x="272" y="2182"/>
                </a:cubicBezTo>
                <a:cubicBezTo>
                  <a:pt x="233" y="2068"/>
                  <a:pt x="235" y="2089"/>
                  <a:pt x="211" y="1899"/>
                </a:cubicBezTo>
                <a:cubicBezTo>
                  <a:pt x="187" y="1709"/>
                  <a:pt x="143" y="1223"/>
                  <a:pt x="131" y="1040"/>
                </a:cubicBezTo>
                <a:cubicBezTo>
                  <a:pt x="118" y="857"/>
                  <a:pt x="144" y="959"/>
                  <a:pt x="131" y="800"/>
                </a:cubicBezTo>
                <a:cubicBezTo>
                  <a:pt x="118" y="641"/>
                  <a:pt x="70" y="233"/>
                  <a:pt x="54" y="8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0930" name="Text Box 2"/>
          <p:cNvSpPr txBox="1">
            <a:spLocks noChangeArrowheads="1"/>
          </p:cNvSpPr>
          <p:nvPr/>
        </p:nvSpPr>
        <p:spPr bwMode="auto">
          <a:xfrm>
            <a:off x="2987675" y="2349500"/>
            <a:ext cx="5832475" cy="3935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fr-FR" sz="2800" b="1">
                <a:solidFill>
                  <a:srgbClr val="CC0000"/>
                </a:solidFill>
              </a:rPr>
              <a:t>Potential leak points are numerous:</a:t>
            </a:r>
          </a:p>
          <a:p>
            <a:r>
              <a:rPr lang="en-US" altLang="fr-FR" sz="2800" b="1">
                <a:solidFill>
                  <a:srgbClr val="CC0000"/>
                </a:solidFill>
              </a:rPr>
              <a:t>	</a:t>
            </a:r>
            <a:r>
              <a:rPr lang="en-US" altLang="fr-FR" sz="2800" b="1">
                <a:solidFill>
                  <a:schemeClr val="accent2"/>
                </a:solidFill>
              </a:rPr>
              <a:t>-Sapheno-femoral Junction</a:t>
            </a:r>
          </a:p>
          <a:p>
            <a:r>
              <a:rPr lang="en-US" altLang="fr-FR" sz="2800" b="1">
                <a:solidFill>
                  <a:schemeClr val="accent2"/>
                </a:solidFill>
              </a:rPr>
              <a:t>	-Sapheno-popliteal Junction 		-Pelvis leak points           	       	-Various Perforators</a:t>
            </a:r>
            <a:r>
              <a:rPr lang="en-US" altLang="fr-FR" sz="2800" b="1">
                <a:solidFill>
                  <a:srgbClr val="CC0000"/>
                </a:solidFill>
              </a:rPr>
              <a:t> </a:t>
            </a:r>
          </a:p>
          <a:p>
            <a:r>
              <a:rPr lang="en-US" altLang="fr-FR" sz="2800" b="1">
                <a:solidFill>
                  <a:srgbClr val="CC0000"/>
                </a:solidFill>
              </a:rPr>
              <a:t>Networks are divided in 4 levels:</a:t>
            </a:r>
          </a:p>
          <a:p>
            <a:r>
              <a:rPr lang="en-US" altLang="fr-FR" sz="2800" b="1">
                <a:solidFill>
                  <a:srgbClr val="CC0000"/>
                </a:solidFill>
              </a:rPr>
              <a:t>	</a:t>
            </a:r>
            <a:r>
              <a:rPr lang="en-US" altLang="fr-FR" sz="2800" b="1">
                <a:solidFill>
                  <a:schemeClr val="accent2"/>
                </a:solidFill>
              </a:rPr>
              <a:t>-N1, N2, N3, N4 according to their topography, location and draining grade.</a:t>
            </a:r>
            <a:endParaRPr lang="en-US" altLang="fr-FR" sz="2000" b="1">
              <a:solidFill>
                <a:schemeClr val="accent2"/>
              </a:solidFill>
            </a:endParaRPr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1357313" y="1889125"/>
            <a:ext cx="490537" cy="4545013"/>
          </a:xfrm>
          <a:custGeom>
            <a:avLst/>
            <a:gdLst>
              <a:gd name="T0" fmla="*/ 490537 w 309"/>
              <a:gd name="T1" fmla="*/ 0 h 2863"/>
              <a:gd name="T2" fmla="*/ 125412 w 309"/>
              <a:gd name="T3" fmla="*/ 133350 h 2863"/>
              <a:gd name="T4" fmla="*/ 20637 w 309"/>
              <a:gd name="T5" fmla="*/ 700088 h 2863"/>
              <a:gd name="T6" fmla="*/ 249237 w 309"/>
              <a:gd name="T7" fmla="*/ 2598738 h 2863"/>
              <a:gd name="T8" fmla="*/ 342900 w 309"/>
              <a:gd name="T9" fmla="*/ 2935288 h 2863"/>
              <a:gd name="T10" fmla="*/ 415925 w 309"/>
              <a:gd name="T11" fmla="*/ 3573463 h 2863"/>
              <a:gd name="T12" fmla="*/ 415925 w 309"/>
              <a:gd name="T13" fmla="*/ 4545013 h 2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9" h="2863">
                <a:moveTo>
                  <a:pt x="309" y="0"/>
                </a:moveTo>
                <a:cubicBezTo>
                  <a:pt x="271" y="14"/>
                  <a:pt x="128" y="11"/>
                  <a:pt x="79" y="84"/>
                </a:cubicBezTo>
                <a:cubicBezTo>
                  <a:pt x="30" y="157"/>
                  <a:pt x="0" y="182"/>
                  <a:pt x="13" y="441"/>
                </a:cubicBezTo>
                <a:lnTo>
                  <a:pt x="157" y="1637"/>
                </a:lnTo>
                <a:lnTo>
                  <a:pt x="216" y="1849"/>
                </a:lnTo>
                <a:lnTo>
                  <a:pt x="262" y="2251"/>
                </a:lnTo>
                <a:lnTo>
                  <a:pt x="262" y="2863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1265238" y="3179763"/>
            <a:ext cx="139700" cy="1103312"/>
          </a:xfrm>
          <a:custGeom>
            <a:avLst/>
            <a:gdLst>
              <a:gd name="T0" fmla="*/ 139700 w 88"/>
              <a:gd name="T1" fmla="*/ 0 h 695"/>
              <a:gd name="T2" fmla="*/ 7938 w 88"/>
              <a:gd name="T3" fmla="*/ 798512 h 695"/>
              <a:gd name="T4" fmla="*/ 95250 w 88"/>
              <a:gd name="T5" fmla="*/ 1103312 h 6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" h="695">
                <a:moveTo>
                  <a:pt x="88" y="0"/>
                </a:moveTo>
                <a:cubicBezTo>
                  <a:pt x="74" y="84"/>
                  <a:pt x="10" y="387"/>
                  <a:pt x="5" y="503"/>
                </a:cubicBezTo>
                <a:cubicBezTo>
                  <a:pt x="0" y="619"/>
                  <a:pt x="49" y="655"/>
                  <a:pt x="60" y="695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1212850" y="1457325"/>
            <a:ext cx="328613" cy="479425"/>
          </a:xfrm>
          <a:custGeom>
            <a:avLst/>
            <a:gdLst>
              <a:gd name="T0" fmla="*/ 328613 w 227"/>
              <a:gd name="T1" fmla="*/ 479425 h 272"/>
              <a:gd name="T2" fmla="*/ 0 w 227"/>
              <a:gd name="T3" fmla="*/ 0 h 2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7" h="272">
                <a:moveTo>
                  <a:pt x="227" y="272"/>
                </a:moveTo>
                <a:cubicBezTo>
                  <a:pt x="227" y="272"/>
                  <a:pt x="113" y="136"/>
                  <a:pt x="0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1860550" y="4538663"/>
            <a:ext cx="393700" cy="1870075"/>
          </a:xfrm>
          <a:custGeom>
            <a:avLst/>
            <a:gdLst>
              <a:gd name="T0" fmla="*/ 0 w 248"/>
              <a:gd name="T1" fmla="*/ 87313 h 1178"/>
              <a:gd name="T2" fmla="*/ 328613 w 248"/>
              <a:gd name="T3" fmla="*/ 87313 h 1178"/>
              <a:gd name="T4" fmla="*/ 387350 w 248"/>
              <a:gd name="T5" fmla="*/ 609600 h 1178"/>
              <a:gd name="T6" fmla="*/ 325438 w 248"/>
              <a:gd name="T7" fmla="*/ 1870075 h 11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8" h="1178">
                <a:moveTo>
                  <a:pt x="0" y="55"/>
                </a:moveTo>
                <a:cubicBezTo>
                  <a:pt x="80" y="40"/>
                  <a:pt x="166" y="0"/>
                  <a:pt x="207" y="55"/>
                </a:cubicBezTo>
                <a:cubicBezTo>
                  <a:pt x="248" y="110"/>
                  <a:pt x="244" y="197"/>
                  <a:pt x="244" y="384"/>
                </a:cubicBezTo>
                <a:cubicBezTo>
                  <a:pt x="244" y="571"/>
                  <a:pt x="213" y="1013"/>
                  <a:pt x="205" y="117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1374775" y="2178050"/>
            <a:ext cx="860425" cy="2563813"/>
          </a:xfrm>
          <a:custGeom>
            <a:avLst/>
            <a:gdLst>
              <a:gd name="T0" fmla="*/ 860425 w 542"/>
              <a:gd name="T1" fmla="*/ 2563813 h 1615"/>
              <a:gd name="T2" fmla="*/ 0 w 542"/>
              <a:gd name="T3" fmla="*/ 0 h 16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2" h="1615">
                <a:moveTo>
                  <a:pt x="542" y="1615"/>
                </a:moveTo>
                <a:cubicBezTo>
                  <a:pt x="452" y="1346"/>
                  <a:pt x="113" y="337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>
            <a:off x="1143000" y="2062163"/>
            <a:ext cx="277813" cy="536575"/>
          </a:xfrm>
          <a:custGeom>
            <a:avLst/>
            <a:gdLst>
              <a:gd name="T0" fmla="*/ 277813 w 175"/>
              <a:gd name="T1" fmla="*/ 0 h 338"/>
              <a:gd name="T2" fmla="*/ 58738 w 175"/>
              <a:gd name="T3" fmla="*/ 158750 h 338"/>
              <a:gd name="T4" fmla="*/ 0 w 175"/>
              <a:gd name="T5" fmla="*/ 536575 h 3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5" h="338">
                <a:moveTo>
                  <a:pt x="175" y="0"/>
                </a:moveTo>
                <a:cubicBezTo>
                  <a:pt x="152" y="17"/>
                  <a:pt x="66" y="44"/>
                  <a:pt x="37" y="100"/>
                </a:cubicBezTo>
                <a:cubicBezTo>
                  <a:pt x="8" y="156"/>
                  <a:pt x="8" y="289"/>
                  <a:pt x="0" y="338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1114425" y="2598738"/>
            <a:ext cx="28575" cy="1160462"/>
          </a:xfrm>
          <a:custGeom>
            <a:avLst/>
            <a:gdLst>
              <a:gd name="T0" fmla="*/ 28575 w 18"/>
              <a:gd name="T1" fmla="*/ 0 h 731"/>
              <a:gd name="T2" fmla="*/ 14288 w 18"/>
              <a:gd name="T3" fmla="*/ 623887 h 731"/>
              <a:gd name="T4" fmla="*/ 0 w 18"/>
              <a:gd name="T5" fmla="*/ 1160462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731">
                <a:moveTo>
                  <a:pt x="18" y="0"/>
                </a:moveTo>
                <a:cubicBezTo>
                  <a:pt x="17" y="65"/>
                  <a:pt x="12" y="271"/>
                  <a:pt x="9" y="393"/>
                </a:cubicBezTo>
                <a:cubicBezTo>
                  <a:pt x="6" y="515"/>
                  <a:pt x="2" y="661"/>
                  <a:pt x="0" y="731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>
            <a:off x="1606550" y="4760913"/>
            <a:ext cx="61913" cy="1219200"/>
          </a:xfrm>
          <a:custGeom>
            <a:avLst/>
            <a:gdLst>
              <a:gd name="T0" fmla="*/ 57150 w 39"/>
              <a:gd name="T1" fmla="*/ 0 h 768"/>
              <a:gd name="T2" fmla="*/ 0 w 39"/>
              <a:gd name="T3" fmla="*/ 219075 h 768"/>
              <a:gd name="T4" fmla="*/ 58738 w 39"/>
              <a:gd name="T5" fmla="*/ 914400 h 768"/>
              <a:gd name="T6" fmla="*/ 15875 w 39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768">
                <a:moveTo>
                  <a:pt x="36" y="0"/>
                </a:moveTo>
                <a:cubicBezTo>
                  <a:pt x="30" y="23"/>
                  <a:pt x="0" y="42"/>
                  <a:pt x="0" y="138"/>
                </a:cubicBezTo>
                <a:cubicBezTo>
                  <a:pt x="0" y="234"/>
                  <a:pt x="35" y="471"/>
                  <a:pt x="37" y="576"/>
                </a:cubicBezTo>
                <a:cubicBezTo>
                  <a:pt x="39" y="681"/>
                  <a:pt x="16" y="728"/>
                  <a:pt x="10" y="768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2095500" y="1125538"/>
            <a:ext cx="1082675" cy="331787"/>
          </a:xfrm>
          <a:custGeom>
            <a:avLst/>
            <a:gdLst>
              <a:gd name="T0" fmla="*/ 989013 w 682"/>
              <a:gd name="T1" fmla="*/ 331787 h 209"/>
              <a:gd name="T2" fmla="*/ 917575 w 682"/>
              <a:gd name="T3" fmla="*/ 44450 h 209"/>
              <a:gd name="T4" fmla="*/ 0 w 682"/>
              <a:gd name="T5" fmla="*/ 61912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82" h="209">
                <a:moveTo>
                  <a:pt x="623" y="209"/>
                </a:moveTo>
                <a:cubicBezTo>
                  <a:pt x="627" y="133"/>
                  <a:pt x="682" y="56"/>
                  <a:pt x="578" y="28"/>
                </a:cubicBezTo>
                <a:cubicBezTo>
                  <a:pt x="474" y="0"/>
                  <a:pt x="120" y="37"/>
                  <a:pt x="0" y="39"/>
                </a:cubicBezTo>
              </a:path>
            </a:pathLst>
          </a:custGeom>
          <a:noFill/>
          <a:ln w="28575" cmpd="sng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2293938" y="1457325"/>
            <a:ext cx="574675" cy="215900"/>
          </a:xfrm>
          <a:custGeom>
            <a:avLst/>
            <a:gdLst>
              <a:gd name="T0" fmla="*/ 574675 w 181"/>
              <a:gd name="T1" fmla="*/ 215900 h 91"/>
              <a:gd name="T2" fmla="*/ 0 w 181"/>
              <a:gd name="T3" fmla="*/ 0 h 9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1" h="91">
                <a:moveTo>
                  <a:pt x="181" y="91"/>
                </a:moveTo>
                <a:cubicBezTo>
                  <a:pt x="181" y="91"/>
                  <a:pt x="90" y="45"/>
                  <a:pt x="0" y="0"/>
                </a:cubicBezTo>
              </a:path>
            </a:pathLst>
          </a:custGeom>
          <a:noFill/>
          <a:ln w="28575" cmpd="sng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8927" name="Group 15"/>
          <p:cNvGrpSpPr>
            <a:grpSpLocks/>
          </p:cNvGrpSpPr>
          <p:nvPr/>
        </p:nvGrpSpPr>
        <p:grpSpPr bwMode="auto">
          <a:xfrm>
            <a:off x="1860550" y="676275"/>
            <a:ext cx="504825" cy="5676900"/>
            <a:chOff x="1156" y="398"/>
            <a:chExt cx="318" cy="3576"/>
          </a:xfrm>
        </p:grpSpPr>
        <p:sp>
          <p:nvSpPr>
            <p:cNvPr id="38980" name="Line 16"/>
            <p:cNvSpPr>
              <a:spLocks noChangeShapeType="1"/>
            </p:cNvSpPr>
            <p:nvPr/>
          </p:nvSpPr>
          <p:spPr bwMode="auto">
            <a:xfrm flipV="1">
              <a:off x="1156" y="398"/>
              <a:ext cx="0" cy="3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81" name="Line 17"/>
            <p:cNvSpPr>
              <a:spLocks noChangeShapeType="1"/>
            </p:cNvSpPr>
            <p:nvPr/>
          </p:nvSpPr>
          <p:spPr bwMode="auto">
            <a:xfrm flipH="1" flipV="1">
              <a:off x="1156" y="1389"/>
              <a:ext cx="182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82" name="Line 18"/>
            <p:cNvSpPr>
              <a:spLocks noChangeShapeType="1"/>
            </p:cNvSpPr>
            <p:nvPr/>
          </p:nvSpPr>
          <p:spPr bwMode="auto">
            <a:xfrm flipH="1" flipV="1">
              <a:off x="1156" y="579"/>
              <a:ext cx="318" cy="4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28" name="Freeform 19"/>
          <p:cNvSpPr>
            <a:spLocks/>
          </p:cNvSpPr>
          <p:nvPr/>
        </p:nvSpPr>
        <p:spPr bwMode="auto">
          <a:xfrm>
            <a:off x="2220913" y="1457325"/>
            <a:ext cx="1587" cy="647700"/>
          </a:xfrm>
          <a:custGeom>
            <a:avLst/>
            <a:gdLst>
              <a:gd name="T0" fmla="*/ 0 w 1"/>
              <a:gd name="T1" fmla="*/ 647700 h 408"/>
              <a:gd name="T2" fmla="*/ 0 w 1"/>
              <a:gd name="T3" fmla="*/ 0 h 40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08">
                <a:moveTo>
                  <a:pt x="0" y="408"/>
                </a:moveTo>
                <a:cubicBezTo>
                  <a:pt x="0" y="234"/>
                  <a:pt x="0" y="60"/>
                  <a:pt x="0" y="0"/>
                </a:cubicBezTo>
              </a:path>
            </a:pathLst>
          </a:custGeom>
          <a:noFill/>
          <a:ln w="28575" cmpd="sng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 flipV="1">
            <a:off x="1933575" y="1241425"/>
            <a:ext cx="142875" cy="4318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30" name="Freeform 21"/>
          <p:cNvSpPr>
            <a:spLocks/>
          </p:cNvSpPr>
          <p:nvPr/>
        </p:nvSpPr>
        <p:spPr bwMode="auto">
          <a:xfrm>
            <a:off x="1428750" y="1169988"/>
            <a:ext cx="576263" cy="431800"/>
          </a:xfrm>
          <a:custGeom>
            <a:avLst/>
            <a:gdLst>
              <a:gd name="T0" fmla="*/ 0 w 363"/>
              <a:gd name="T1" fmla="*/ 431800 h 272"/>
              <a:gd name="T2" fmla="*/ 576263 w 363"/>
              <a:gd name="T3" fmla="*/ 0 h 2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3" h="272">
                <a:moveTo>
                  <a:pt x="0" y="272"/>
                </a:moveTo>
                <a:cubicBezTo>
                  <a:pt x="0" y="272"/>
                  <a:pt x="181" y="136"/>
                  <a:pt x="363" y="0"/>
                </a:cubicBezTo>
              </a:path>
            </a:pathLst>
          </a:custGeom>
          <a:noFill/>
          <a:ln w="28575" cmpd="sng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31" name="Freeform 22"/>
          <p:cNvSpPr>
            <a:spLocks/>
          </p:cNvSpPr>
          <p:nvPr/>
        </p:nvSpPr>
        <p:spPr bwMode="auto">
          <a:xfrm>
            <a:off x="1644650" y="1312863"/>
            <a:ext cx="431800" cy="360362"/>
          </a:xfrm>
          <a:custGeom>
            <a:avLst/>
            <a:gdLst>
              <a:gd name="T0" fmla="*/ 0 w 227"/>
              <a:gd name="T1" fmla="*/ 360362 h 317"/>
              <a:gd name="T2" fmla="*/ 431800 w 227"/>
              <a:gd name="T3" fmla="*/ 0 h 3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7" h="317">
                <a:moveTo>
                  <a:pt x="0" y="317"/>
                </a:moveTo>
                <a:cubicBezTo>
                  <a:pt x="0" y="317"/>
                  <a:pt x="113" y="158"/>
                  <a:pt x="227" y="0"/>
                </a:cubicBezTo>
              </a:path>
            </a:pathLst>
          </a:custGeom>
          <a:noFill/>
          <a:ln w="28575" cmpd="sng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32" name="Freeform 23"/>
          <p:cNvSpPr>
            <a:spLocks/>
          </p:cNvSpPr>
          <p:nvPr/>
        </p:nvSpPr>
        <p:spPr bwMode="auto">
          <a:xfrm>
            <a:off x="1573213" y="1312863"/>
            <a:ext cx="112712" cy="592137"/>
          </a:xfrm>
          <a:custGeom>
            <a:avLst/>
            <a:gdLst>
              <a:gd name="T0" fmla="*/ 112712 w 227"/>
              <a:gd name="T1" fmla="*/ 592137 h 272"/>
              <a:gd name="T2" fmla="*/ 0 w 227"/>
              <a:gd name="T3" fmla="*/ 0 h 2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7" h="272">
                <a:moveTo>
                  <a:pt x="227" y="272"/>
                </a:moveTo>
                <a:cubicBezTo>
                  <a:pt x="227" y="272"/>
                  <a:pt x="113" y="136"/>
                  <a:pt x="0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33" name="Oval 24"/>
          <p:cNvSpPr>
            <a:spLocks noChangeArrowheads="1"/>
          </p:cNvSpPr>
          <p:nvPr/>
        </p:nvSpPr>
        <p:spPr bwMode="auto">
          <a:xfrm>
            <a:off x="1284288" y="3544888"/>
            <a:ext cx="144462" cy="144462"/>
          </a:xfrm>
          <a:prstGeom prst="ellipse">
            <a:avLst/>
          </a:prstGeom>
          <a:solidFill>
            <a:srgbClr val="00CC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934" name="Oval 25"/>
          <p:cNvSpPr>
            <a:spLocks noChangeArrowheads="1"/>
          </p:cNvSpPr>
          <p:nvPr/>
        </p:nvSpPr>
        <p:spPr bwMode="auto">
          <a:xfrm>
            <a:off x="1717675" y="4276725"/>
            <a:ext cx="358775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935" name="Oval 26"/>
          <p:cNvSpPr>
            <a:spLocks noChangeArrowheads="1"/>
          </p:cNvSpPr>
          <p:nvPr/>
        </p:nvSpPr>
        <p:spPr bwMode="auto">
          <a:xfrm>
            <a:off x="1717675" y="1684338"/>
            <a:ext cx="358775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936" name="Oval 27"/>
          <p:cNvSpPr>
            <a:spLocks noChangeArrowheads="1"/>
          </p:cNvSpPr>
          <p:nvPr/>
        </p:nvSpPr>
        <p:spPr bwMode="auto">
          <a:xfrm>
            <a:off x="1357313" y="2908300"/>
            <a:ext cx="144462" cy="14446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937" name="Oval 28"/>
          <p:cNvSpPr>
            <a:spLocks noChangeArrowheads="1"/>
          </p:cNvSpPr>
          <p:nvPr/>
        </p:nvSpPr>
        <p:spPr bwMode="auto">
          <a:xfrm>
            <a:off x="1717675" y="5429250"/>
            <a:ext cx="144463" cy="14446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938" name="Oval 29"/>
          <p:cNvSpPr>
            <a:spLocks noChangeArrowheads="1"/>
          </p:cNvSpPr>
          <p:nvPr/>
        </p:nvSpPr>
        <p:spPr bwMode="auto">
          <a:xfrm>
            <a:off x="1644650" y="4852988"/>
            <a:ext cx="144463" cy="14446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939" name="Oval 30"/>
          <p:cNvSpPr>
            <a:spLocks noChangeArrowheads="1"/>
          </p:cNvSpPr>
          <p:nvPr/>
        </p:nvSpPr>
        <p:spPr bwMode="auto">
          <a:xfrm>
            <a:off x="2149475" y="5141913"/>
            <a:ext cx="144463" cy="14446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940" name="Oval 31"/>
          <p:cNvSpPr>
            <a:spLocks noChangeArrowheads="1"/>
          </p:cNvSpPr>
          <p:nvPr/>
        </p:nvSpPr>
        <p:spPr bwMode="auto">
          <a:xfrm>
            <a:off x="2220913" y="4410075"/>
            <a:ext cx="144462" cy="144463"/>
          </a:xfrm>
          <a:prstGeom prst="ellipse">
            <a:avLst/>
          </a:prstGeom>
          <a:solidFill>
            <a:srgbClr val="00CC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941" name="Oval 32"/>
          <p:cNvSpPr>
            <a:spLocks noChangeArrowheads="1"/>
          </p:cNvSpPr>
          <p:nvPr/>
        </p:nvSpPr>
        <p:spPr bwMode="auto">
          <a:xfrm>
            <a:off x="1933575" y="5202238"/>
            <a:ext cx="144463" cy="144462"/>
          </a:xfrm>
          <a:prstGeom prst="ellipse">
            <a:avLst/>
          </a:prstGeom>
          <a:solidFill>
            <a:srgbClr val="00CC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942" name="Oval 33"/>
          <p:cNvSpPr>
            <a:spLocks noChangeArrowheads="1"/>
          </p:cNvSpPr>
          <p:nvPr/>
        </p:nvSpPr>
        <p:spPr bwMode="auto">
          <a:xfrm>
            <a:off x="2220913" y="3041650"/>
            <a:ext cx="144462" cy="144463"/>
          </a:xfrm>
          <a:prstGeom prst="ellipse">
            <a:avLst/>
          </a:prstGeom>
          <a:solidFill>
            <a:srgbClr val="00CC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943" name="Oval 34"/>
          <p:cNvSpPr>
            <a:spLocks noChangeArrowheads="1"/>
          </p:cNvSpPr>
          <p:nvPr/>
        </p:nvSpPr>
        <p:spPr bwMode="auto">
          <a:xfrm>
            <a:off x="1933575" y="3833813"/>
            <a:ext cx="144463" cy="144462"/>
          </a:xfrm>
          <a:prstGeom prst="ellipse">
            <a:avLst/>
          </a:prstGeom>
          <a:solidFill>
            <a:srgbClr val="00CC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944" name="Group 35"/>
          <p:cNvGrpSpPr>
            <a:grpSpLocks/>
          </p:cNvGrpSpPr>
          <p:nvPr/>
        </p:nvGrpSpPr>
        <p:grpSpPr bwMode="auto">
          <a:xfrm>
            <a:off x="1450975" y="1385888"/>
            <a:ext cx="1706563" cy="792162"/>
            <a:chOff x="898" y="845"/>
            <a:chExt cx="1075" cy="499"/>
          </a:xfrm>
        </p:grpSpPr>
        <p:sp>
          <p:nvSpPr>
            <p:cNvPr id="38974" name="Oval 36"/>
            <p:cNvSpPr>
              <a:spLocks noChangeArrowheads="1"/>
            </p:cNvSpPr>
            <p:nvPr/>
          </p:nvSpPr>
          <p:spPr bwMode="auto">
            <a:xfrm>
              <a:off x="989" y="935"/>
              <a:ext cx="91" cy="91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5" name="Oval 37"/>
            <p:cNvSpPr>
              <a:spLocks noChangeArrowheads="1"/>
            </p:cNvSpPr>
            <p:nvPr/>
          </p:nvSpPr>
          <p:spPr bwMode="auto">
            <a:xfrm>
              <a:off x="1882" y="845"/>
              <a:ext cx="91" cy="91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6" name="Oval 38"/>
            <p:cNvSpPr>
              <a:spLocks noChangeArrowheads="1"/>
            </p:cNvSpPr>
            <p:nvPr/>
          </p:nvSpPr>
          <p:spPr bwMode="auto">
            <a:xfrm>
              <a:off x="1338" y="1253"/>
              <a:ext cx="91" cy="91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7" name="Oval 39"/>
            <p:cNvSpPr>
              <a:spLocks noChangeArrowheads="1"/>
            </p:cNvSpPr>
            <p:nvPr/>
          </p:nvSpPr>
          <p:spPr bwMode="auto">
            <a:xfrm>
              <a:off x="1746" y="981"/>
              <a:ext cx="91" cy="91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8" name="Oval 40"/>
            <p:cNvSpPr>
              <a:spLocks noChangeArrowheads="1"/>
            </p:cNvSpPr>
            <p:nvPr/>
          </p:nvSpPr>
          <p:spPr bwMode="auto">
            <a:xfrm>
              <a:off x="1202" y="935"/>
              <a:ext cx="91" cy="91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9" name="Oval 41"/>
            <p:cNvSpPr>
              <a:spLocks noChangeArrowheads="1"/>
            </p:cNvSpPr>
            <p:nvPr/>
          </p:nvSpPr>
          <p:spPr bwMode="auto">
            <a:xfrm>
              <a:off x="898" y="890"/>
              <a:ext cx="91" cy="91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80970" name="Group 42"/>
          <p:cNvGrpSpPr>
            <a:grpSpLocks/>
          </p:cNvGrpSpPr>
          <p:nvPr/>
        </p:nvGrpSpPr>
        <p:grpSpPr bwMode="auto">
          <a:xfrm>
            <a:off x="4140200" y="404813"/>
            <a:ext cx="2014538" cy="1608137"/>
            <a:chOff x="4014" y="1253"/>
            <a:chExt cx="1269" cy="1013"/>
          </a:xfrm>
        </p:grpSpPr>
        <p:grpSp>
          <p:nvGrpSpPr>
            <p:cNvPr id="38946" name="Group 43"/>
            <p:cNvGrpSpPr>
              <a:grpSpLocks/>
            </p:cNvGrpSpPr>
            <p:nvPr/>
          </p:nvGrpSpPr>
          <p:grpSpPr bwMode="auto">
            <a:xfrm>
              <a:off x="4014" y="1258"/>
              <a:ext cx="1269" cy="995"/>
              <a:chOff x="0" y="184"/>
              <a:chExt cx="5661" cy="4175"/>
            </a:xfrm>
          </p:grpSpPr>
          <p:sp>
            <p:nvSpPr>
              <p:cNvPr id="38961" name="Oval 44"/>
              <p:cNvSpPr>
                <a:spLocks noChangeArrowheads="1"/>
              </p:cNvSpPr>
              <p:nvPr/>
            </p:nvSpPr>
            <p:spPr bwMode="auto">
              <a:xfrm>
                <a:off x="2721" y="3521"/>
                <a:ext cx="136" cy="1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962" name="Freeform 45"/>
              <p:cNvSpPr>
                <a:spLocks/>
              </p:cNvSpPr>
              <p:nvPr/>
            </p:nvSpPr>
            <p:spPr bwMode="auto">
              <a:xfrm>
                <a:off x="20" y="3319"/>
                <a:ext cx="2792" cy="1040"/>
              </a:xfrm>
              <a:custGeom>
                <a:avLst/>
                <a:gdLst>
                  <a:gd name="T0" fmla="*/ 0 w 2792"/>
                  <a:gd name="T1" fmla="*/ 0 h 1040"/>
                  <a:gd name="T2" fmla="*/ 497 w 2792"/>
                  <a:gd name="T3" fmla="*/ 567 h 1040"/>
                  <a:gd name="T4" fmla="*/ 1433 w 2792"/>
                  <a:gd name="T5" fmla="*/ 977 h 1040"/>
                  <a:gd name="T6" fmla="*/ 2225 w 2792"/>
                  <a:gd name="T7" fmla="*/ 947 h 1040"/>
                  <a:gd name="T8" fmla="*/ 2656 w 2792"/>
                  <a:gd name="T9" fmla="*/ 746 h 1040"/>
                  <a:gd name="T10" fmla="*/ 2792 w 2792"/>
                  <a:gd name="T11" fmla="*/ 655 h 10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92" h="1040">
                    <a:moveTo>
                      <a:pt x="0" y="0"/>
                    </a:moveTo>
                    <a:cubicBezTo>
                      <a:pt x="83" y="94"/>
                      <a:pt x="258" y="404"/>
                      <a:pt x="497" y="567"/>
                    </a:cubicBezTo>
                    <a:cubicBezTo>
                      <a:pt x="736" y="730"/>
                      <a:pt x="1145" y="914"/>
                      <a:pt x="1433" y="977"/>
                    </a:cubicBezTo>
                    <a:cubicBezTo>
                      <a:pt x="1721" y="1040"/>
                      <a:pt x="2021" y="985"/>
                      <a:pt x="2225" y="947"/>
                    </a:cubicBezTo>
                    <a:cubicBezTo>
                      <a:pt x="2429" y="909"/>
                      <a:pt x="2562" y="795"/>
                      <a:pt x="2656" y="746"/>
                    </a:cubicBezTo>
                    <a:cubicBezTo>
                      <a:pt x="2750" y="697"/>
                      <a:pt x="2769" y="670"/>
                      <a:pt x="2792" y="6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63" name="Freeform 46"/>
              <p:cNvSpPr>
                <a:spLocks/>
              </p:cNvSpPr>
              <p:nvPr/>
            </p:nvSpPr>
            <p:spPr bwMode="auto">
              <a:xfrm>
                <a:off x="0" y="195"/>
                <a:ext cx="1980" cy="3144"/>
              </a:xfrm>
              <a:custGeom>
                <a:avLst/>
                <a:gdLst>
                  <a:gd name="T0" fmla="*/ 0 w 1980"/>
                  <a:gd name="T1" fmla="*/ 0 h 3144"/>
                  <a:gd name="T2" fmla="*/ 946 w 1980"/>
                  <a:gd name="T3" fmla="*/ 449 h 3144"/>
                  <a:gd name="T4" fmla="*/ 1600 w 1980"/>
                  <a:gd name="T5" fmla="*/ 898 h 3144"/>
                  <a:gd name="T6" fmla="*/ 1814 w 1980"/>
                  <a:gd name="T7" fmla="*/ 1239 h 3144"/>
                  <a:gd name="T8" fmla="*/ 1950 w 1980"/>
                  <a:gd name="T9" fmla="*/ 1874 h 3144"/>
                  <a:gd name="T10" fmla="*/ 1950 w 1980"/>
                  <a:gd name="T11" fmla="*/ 2283 h 3144"/>
                  <a:gd name="T12" fmla="*/ 1769 w 1980"/>
                  <a:gd name="T13" fmla="*/ 2781 h 3144"/>
                  <a:gd name="T14" fmla="*/ 1315 w 1980"/>
                  <a:gd name="T15" fmla="*/ 3144 h 3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80" h="3144">
                    <a:moveTo>
                      <a:pt x="0" y="0"/>
                    </a:moveTo>
                    <a:cubicBezTo>
                      <a:pt x="159" y="75"/>
                      <a:pt x="679" y="299"/>
                      <a:pt x="946" y="449"/>
                    </a:cubicBezTo>
                    <a:cubicBezTo>
                      <a:pt x="1213" y="599"/>
                      <a:pt x="1455" y="766"/>
                      <a:pt x="1600" y="898"/>
                    </a:cubicBezTo>
                    <a:cubicBezTo>
                      <a:pt x="1745" y="1030"/>
                      <a:pt x="1756" y="1076"/>
                      <a:pt x="1814" y="1239"/>
                    </a:cubicBezTo>
                    <a:cubicBezTo>
                      <a:pt x="1872" y="1402"/>
                      <a:pt x="1927" y="1700"/>
                      <a:pt x="1950" y="1874"/>
                    </a:cubicBezTo>
                    <a:cubicBezTo>
                      <a:pt x="1973" y="2048"/>
                      <a:pt x="1980" y="2132"/>
                      <a:pt x="1950" y="2283"/>
                    </a:cubicBezTo>
                    <a:cubicBezTo>
                      <a:pt x="1920" y="2434"/>
                      <a:pt x="1875" y="2637"/>
                      <a:pt x="1769" y="2781"/>
                    </a:cubicBezTo>
                    <a:cubicBezTo>
                      <a:pt x="1663" y="2925"/>
                      <a:pt x="1489" y="3034"/>
                      <a:pt x="1315" y="3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64" name="Freeform 47"/>
              <p:cNvSpPr>
                <a:spLocks/>
              </p:cNvSpPr>
              <p:nvPr/>
            </p:nvSpPr>
            <p:spPr bwMode="auto">
              <a:xfrm>
                <a:off x="1336" y="595"/>
                <a:ext cx="2803" cy="419"/>
              </a:xfrm>
              <a:custGeom>
                <a:avLst/>
                <a:gdLst>
                  <a:gd name="T0" fmla="*/ 0 w 2803"/>
                  <a:gd name="T1" fmla="*/ 293 h 419"/>
                  <a:gd name="T2" fmla="*/ 569 w 2803"/>
                  <a:gd name="T3" fmla="*/ 340 h 419"/>
                  <a:gd name="T4" fmla="*/ 886 w 2803"/>
                  <a:gd name="T5" fmla="*/ 159 h 419"/>
                  <a:gd name="T6" fmla="*/ 1249 w 2803"/>
                  <a:gd name="T7" fmla="*/ 23 h 419"/>
                  <a:gd name="T8" fmla="*/ 1651 w 2803"/>
                  <a:gd name="T9" fmla="*/ 20 h 419"/>
                  <a:gd name="T10" fmla="*/ 1915 w 2803"/>
                  <a:gd name="T11" fmla="*/ 127 h 419"/>
                  <a:gd name="T12" fmla="*/ 2257 w 2803"/>
                  <a:gd name="T13" fmla="*/ 372 h 419"/>
                  <a:gd name="T14" fmla="*/ 2803 w 2803"/>
                  <a:gd name="T15" fmla="*/ 411 h 4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03" h="419">
                    <a:moveTo>
                      <a:pt x="0" y="293"/>
                    </a:moveTo>
                    <a:cubicBezTo>
                      <a:pt x="96" y="301"/>
                      <a:pt x="421" y="362"/>
                      <a:pt x="569" y="340"/>
                    </a:cubicBezTo>
                    <a:cubicBezTo>
                      <a:pt x="717" y="318"/>
                      <a:pt x="773" y="212"/>
                      <a:pt x="886" y="159"/>
                    </a:cubicBezTo>
                    <a:cubicBezTo>
                      <a:pt x="999" y="106"/>
                      <a:pt x="1122" y="46"/>
                      <a:pt x="1249" y="23"/>
                    </a:cubicBezTo>
                    <a:cubicBezTo>
                      <a:pt x="1376" y="0"/>
                      <a:pt x="1540" y="3"/>
                      <a:pt x="1651" y="20"/>
                    </a:cubicBezTo>
                    <a:cubicBezTo>
                      <a:pt x="1762" y="37"/>
                      <a:pt x="1814" y="68"/>
                      <a:pt x="1915" y="127"/>
                    </a:cubicBezTo>
                    <a:cubicBezTo>
                      <a:pt x="2016" y="186"/>
                      <a:pt x="2109" y="325"/>
                      <a:pt x="2257" y="372"/>
                    </a:cubicBezTo>
                    <a:cubicBezTo>
                      <a:pt x="2405" y="419"/>
                      <a:pt x="2689" y="403"/>
                      <a:pt x="2803" y="4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65" name="Freeform 48"/>
              <p:cNvSpPr>
                <a:spLocks/>
              </p:cNvSpPr>
              <p:nvPr/>
            </p:nvSpPr>
            <p:spPr bwMode="auto">
              <a:xfrm>
                <a:off x="2108" y="1011"/>
                <a:ext cx="1317" cy="2075"/>
              </a:xfrm>
              <a:custGeom>
                <a:avLst/>
                <a:gdLst>
                  <a:gd name="T0" fmla="*/ 613 w 1317"/>
                  <a:gd name="T1" fmla="*/ 15 h 2075"/>
                  <a:gd name="T2" fmla="*/ 250 w 1317"/>
                  <a:gd name="T3" fmla="*/ 196 h 2075"/>
                  <a:gd name="T4" fmla="*/ 69 w 1317"/>
                  <a:gd name="T5" fmla="*/ 559 h 2075"/>
                  <a:gd name="T6" fmla="*/ 30 w 1317"/>
                  <a:gd name="T7" fmla="*/ 1088 h 2075"/>
                  <a:gd name="T8" fmla="*/ 250 w 1317"/>
                  <a:gd name="T9" fmla="*/ 1693 h 2075"/>
                  <a:gd name="T10" fmla="*/ 704 w 1317"/>
                  <a:gd name="T11" fmla="*/ 2056 h 2075"/>
                  <a:gd name="T12" fmla="*/ 1163 w 1317"/>
                  <a:gd name="T13" fmla="*/ 1576 h 2075"/>
                  <a:gd name="T14" fmla="*/ 1309 w 1317"/>
                  <a:gd name="T15" fmla="*/ 942 h 2075"/>
                  <a:gd name="T16" fmla="*/ 1211 w 1317"/>
                  <a:gd name="T17" fmla="*/ 453 h 2075"/>
                  <a:gd name="T18" fmla="*/ 931 w 1317"/>
                  <a:gd name="T19" fmla="*/ 106 h 2075"/>
                  <a:gd name="T20" fmla="*/ 613 w 1317"/>
                  <a:gd name="T21" fmla="*/ 15 h 20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17" h="2075">
                    <a:moveTo>
                      <a:pt x="613" y="15"/>
                    </a:moveTo>
                    <a:cubicBezTo>
                      <a:pt x="500" y="30"/>
                      <a:pt x="341" y="105"/>
                      <a:pt x="250" y="196"/>
                    </a:cubicBezTo>
                    <a:cubicBezTo>
                      <a:pt x="159" y="287"/>
                      <a:pt x="106" y="410"/>
                      <a:pt x="69" y="559"/>
                    </a:cubicBezTo>
                    <a:cubicBezTo>
                      <a:pt x="32" y="708"/>
                      <a:pt x="0" y="899"/>
                      <a:pt x="30" y="1088"/>
                    </a:cubicBezTo>
                    <a:cubicBezTo>
                      <a:pt x="60" y="1277"/>
                      <a:pt x="138" y="1532"/>
                      <a:pt x="250" y="1693"/>
                    </a:cubicBezTo>
                    <a:cubicBezTo>
                      <a:pt x="362" y="1854"/>
                      <a:pt x="552" y="2075"/>
                      <a:pt x="704" y="2056"/>
                    </a:cubicBezTo>
                    <a:cubicBezTo>
                      <a:pt x="856" y="2037"/>
                      <a:pt x="1062" y="1762"/>
                      <a:pt x="1163" y="1576"/>
                    </a:cubicBezTo>
                    <a:cubicBezTo>
                      <a:pt x="1264" y="1390"/>
                      <a:pt x="1301" y="1129"/>
                      <a:pt x="1309" y="942"/>
                    </a:cubicBezTo>
                    <a:cubicBezTo>
                      <a:pt x="1317" y="755"/>
                      <a:pt x="1274" y="592"/>
                      <a:pt x="1211" y="453"/>
                    </a:cubicBezTo>
                    <a:cubicBezTo>
                      <a:pt x="1148" y="314"/>
                      <a:pt x="1031" y="179"/>
                      <a:pt x="931" y="106"/>
                    </a:cubicBezTo>
                    <a:cubicBezTo>
                      <a:pt x="831" y="33"/>
                      <a:pt x="726" y="0"/>
                      <a:pt x="613" y="1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66" name="Freeform 49"/>
              <p:cNvSpPr>
                <a:spLocks/>
              </p:cNvSpPr>
              <p:nvPr/>
            </p:nvSpPr>
            <p:spPr bwMode="auto">
              <a:xfrm>
                <a:off x="2821" y="3308"/>
                <a:ext cx="2820" cy="1040"/>
              </a:xfrm>
              <a:custGeom>
                <a:avLst/>
                <a:gdLst>
                  <a:gd name="T0" fmla="*/ 2820 w 2820"/>
                  <a:gd name="T1" fmla="*/ 0 h 1040"/>
                  <a:gd name="T2" fmla="*/ 2323 w 2820"/>
                  <a:gd name="T3" fmla="*/ 567 h 1040"/>
                  <a:gd name="T4" fmla="*/ 1387 w 2820"/>
                  <a:gd name="T5" fmla="*/ 977 h 1040"/>
                  <a:gd name="T6" fmla="*/ 595 w 2820"/>
                  <a:gd name="T7" fmla="*/ 947 h 1040"/>
                  <a:gd name="T8" fmla="*/ 164 w 2820"/>
                  <a:gd name="T9" fmla="*/ 746 h 1040"/>
                  <a:gd name="T10" fmla="*/ 0 w 2820"/>
                  <a:gd name="T11" fmla="*/ 656 h 10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20" h="1040">
                    <a:moveTo>
                      <a:pt x="2820" y="0"/>
                    </a:moveTo>
                    <a:cubicBezTo>
                      <a:pt x="2737" y="94"/>
                      <a:pt x="2562" y="404"/>
                      <a:pt x="2323" y="567"/>
                    </a:cubicBezTo>
                    <a:cubicBezTo>
                      <a:pt x="2084" y="730"/>
                      <a:pt x="1675" y="914"/>
                      <a:pt x="1387" y="977"/>
                    </a:cubicBezTo>
                    <a:cubicBezTo>
                      <a:pt x="1099" y="1040"/>
                      <a:pt x="799" y="985"/>
                      <a:pt x="595" y="947"/>
                    </a:cubicBezTo>
                    <a:cubicBezTo>
                      <a:pt x="391" y="909"/>
                      <a:pt x="263" y="794"/>
                      <a:pt x="164" y="746"/>
                    </a:cubicBezTo>
                    <a:cubicBezTo>
                      <a:pt x="65" y="698"/>
                      <a:pt x="34" y="675"/>
                      <a:pt x="0" y="6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67" name="Freeform 50"/>
              <p:cNvSpPr>
                <a:spLocks/>
              </p:cNvSpPr>
              <p:nvPr/>
            </p:nvSpPr>
            <p:spPr bwMode="auto">
              <a:xfrm flipH="1">
                <a:off x="3681" y="184"/>
                <a:ext cx="1980" cy="3144"/>
              </a:xfrm>
              <a:custGeom>
                <a:avLst/>
                <a:gdLst>
                  <a:gd name="T0" fmla="*/ 0 w 1980"/>
                  <a:gd name="T1" fmla="*/ 0 h 3144"/>
                  <a:gd name="T2" fmla="*/ 946 w 1980"/>
                  <a:gd name="T3" fmla="*/ 449 h 3144"/>
                  <a:gd name="T4" fmla="*/ 1600 w 1980"/>
                  <a:gd name="T5" fmla="*/ 898 h 3144"/>
                  <a:gd name="T6" fmla="*/ 1814 w 1980"/>
                  <a:gd name="T7" fmla="*/ 1239 h 3144"/>
                  <a:gd name="T8" fmla="*/ 1950 w 1980"/>
                  <a:gd name="T9" fmla="*/ 1874 h 3144"/>
                  <a:gd name="T10" fmla="*/ 1950 w 1980"/>
                  <a:gd name="T11" fmla="*/ 2283 h 3144"/>
                  <a:gd name="T12" fmla="*/ 1769 w 1980"/>
                  <a:gd name="T13" fmla="*/ 2781 h 3144"/>
                  <a:gd name="T14" fmla="*/ 1315 w 1980"/>
                  <a:gd name="T15" fmla="*/ 3144 h 3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80" h="3144">
                    <a:moveTo>
                      <a:pt x="0" y="0"/>
                    </a:moveTo>
                    <a:cubicBezTo>
                      <a:pt x="159" y="75"/>
                      <a:pt x="679" y="299"/>
                      <a:pt x="946" y="449"/>
                    </a:cubicBezTo>
                    <a:cubicBezTo>
                      <a:pt x="1213" y="599"/>
                      <a:pt x="1455" y="766"/>
                      <a:pt x="1600" y="898"/>
                    </a:cubicBezTo>
                    <a:cubicBezTo>
                      <a:pt x="1745" y="1030"/>
                      <a:pt x="1756" y="1076"/>
                      <a:pt x="1814" y="1239"/>
                    </a:cubicBezTo>
                    <a:cubicBezTo>
                      <a:pt x="1872" y="1402"/>
                      <a:pt x="1927" y="1700"/>
                      <a:pt x="1950" y="1874"/>
                    </a:cubicBezTo>
                    <a:cubicBezTo>
                      <a:pt x="1973" y="2048"/>
                      <a:pt x="1980" y="2132"/>
                      <a:pt x="1950" y="2283"/>
                    </a:cubicBezTo>
                    <a:cubicBezTo>
                      <a:pt x="1920" y="2434"/>
                      <a:pt x="1875" y="2637"/>
                      <a:pt x="1769" y="2781"/>
                    </a:cubicBezTo>
                    <a:cubicBezTo>
                      <a:pt x="1663" y="2925"/>
                      <a:pt x="1489" y="3034"/>
                      <a:pt x="1315" y="3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68" name="Freeform 51"/>
              <p:cNvSpPr>
                <a:spLocks/>
              </p:cNvSpPr>
              <p:nvPr/>
            </p:nvSpPr>
            <p:spPr bwMode="auto">
              <a:xfrm>
                <a:off x="2517" y="1162"/>
                <a:ext cx="493" cy="1630"/>
              </a:xfrm>
              <a:custGeom>
                <a:avLst/>
                <a:gdLst>
                  <a:gd name="T0" fmla="*/ 272 w 486"/>
                  <a:gd name="T1" fmla="*/ 1630 h 1378"/>
                  <a:gd name="T2" fmla="*/ 5 w 486"/>
                  <a:gd name="T3" fmla="*/ 1099 h 1378"/>
                  <a:gd name="T4" fmla="*/ 242 w 486"/>
                  <a:gd name="T5" fmla="*/ 2 h 1378"/>
                  <a:gd name="T6" fmla="*/ 490 w 486"/>
                  <a:gd name="T7" fmla="*/ 1087 h 1378"/>
                  <a:gd name="T8" fmla="*/ 262 w 486"/>
                  <a:gd name="T9" fmla="*/ 1618 h 13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6" h="1378">
                    <a:moveTo>
                      <a:pt x="268" y="1378"/>
                    </a:moveTo>
                    <a:cubicBezTo>
                      <a:pt x="224" y="1303"/>
                      <a:pt x="10" y="1158"/>
                      <a:pt x="5" y="929"/>
                    </a:cubicBezTo>
                    <a:cubicBezTo>
                      <a:pt x="0" y="700"/>
                      <a:pt x="159" y="4"/>
                      <a:pt x="239" y="2"/>
                    </a:cubicBezTo>
                    <a:cubicBezTo>
                      <a:pt x="319" y="0"/>
                      <a:pt x="480" y="691"/>
                      <a:pt x="483" y="919"/>
                    </a:cubicBezTo>
                    <a:cubicBezTo>
                      <a:pt x="486" y="1147"/>
                      <a:pt x="305" y="1275"/>
                      <a:pt x="258" y="13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69" name="Freeform 52"/>
              <p:cNvSpPr>
                <a:spLocks/>
              </p:cNvSpPr>
              <p:nvPr/>
            </p:nvSpPr>
            <p:spPr bwMode="auto">
              <a:xfrm>
                <a:off x="2718" y="1931"/>
                <a:ext cx="119" cy="853"/>
              </a:xfrm>
              <a:custGeom>
                <a:avLst/>
                <a:gdLst>
                  <a:gd name="T0" fmla="*/ 66 w 119"/>
                  <a:gd name="T1" fmla="*/ 853 h 853"/>
                  <a:gd name="T2" fmla="*/ 6 w 119"/>
                  <a:gd name="T3" fmla="*/ 487 h 853"/>
                  <a:gd name="T4" fmla="*/ 27 w 119"/>
                  <a:gd name="T5" fmla="*/ 4 h 853"/>
                  <a:gd name="T6" fmla="*/ 113 w 119"/>
                  <a:gd name="T7" fmla="*/ 461 h 853"/>
                  <a:gd name="T8" fmla="*/ 66 w 119"/>
                  <a:gd name="T9" fmla="*/ 817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853">
                    <a:moveTo>
                      <a:pt x="66" y="853"/>
                    </a:moveTo>
                    <a:cubicBezTo>
                      <a:pt x="56" y="793"/>
                      <a:pt x="12" y="628"/>
                      <a:pt x="6" y="487"/>
                    </a:cubicBezTo>
                    <a:cubicBezTo>
                      <a:pt x="0" y="346"/>
                      <a:pt x="9" y="8"/>
                      <a:pt x="27" y="4"/>
                    </a:cubicBezTo>
                    <a:cubicBezTo>
                      <a:pt x="45" y="0"/>
                      <a:pt x="107" y="326"/>
                      <a:pt x="113" y="461"/>
                    </a:cubicBezTo>
                    <a:cubicBezTo>
                      <a:pt x="119" y="596"/>
                      <a:pt x="76" y="743"/>
                      <a:pt x="66" y="8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70" name="Oval 53"/>
              <p:cNvSpPr>
                <a:spLocks noChangeArrowheads="1"/>
              </p:cNvSpPr>
              <p:nvPr/>
            </p:nvSpPr>
            <p:spPr bwMode="auto">
              <a:xfrm>
                <a:off x="2714" y="1752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971" name="Freeform 54"/>
              <p:cNvSpPr>
                <a:spLocks/>
              </p:cNvSpPr>
              <p:nvPr/>
            </p:nvSpPr>
            <p:spPr bwMode="auto">
              <a:xfrm>
                <a:off x="2562" y="1430"/>
                <a:ext cx="416" cy="581"/>
              </a:xfrm>
              <a:custGeom>
                <a:avLst/>
                <a:gdLst>
                  <a:gd name="T0" fmla="*/ 416 w 416"/>
                  <a:gd name="T1" fmla="*/ 581 h 581"/>
                  <a:gd name="T2" fmla="*/ 230 w 416"/>
                  <a:gd name="T3" fmla="*/ 54 h 581"/>
                  <a:gd name="T4" fmla="*/ 64 w 416"/>
                  <a:gd name="T5" fmla="*/ 259 h 581"/>
                  <a:gd name="T6" fmla="*/ 0 w 416"/>
                  <a:gd name="T7" fmla="*/ 549 h 5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6" h="581">
                    <a:moveTo>
                      <a:pt x="416" y="581"/>
                    </a:moveTo>
                    <a:cubicBezTo>
                      <a:pt x="385" y="492"/>
                      <a:pt x="289" y="108"/>
                      <a:pt x="230" y="54"/>
                    </a:cubicBezTo>
                    <a:cubicBezTo>
                      <a:pt x="171" y="0"/>
                      <a:pt x="102" y="176"/>
                      <a:pt x="64" y="259"/>
                    </a:cubicBezTo>
                    <a:cubicBezTo>
                      <a:pt x="26" y="342"/>
                      <a:pt x="13" y="489"/>
                      <a:pt x="0" y="54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72" name="Freeform 55"/>
              <p:cNvSpPr>
                <a:spLocks/>
              </p:cNvSpPr>
              <p:nvPr/>
            </p:nvSpPr>
            <p:spPr bwMode="auto">
              <a:xfrm>
                <a:off x="2538" y="1576"/>
                <a:ext cx="462" cy="584"/>
              </a:xfrm>
              <a:custGeom>
                <a:avLst/>
                <a:gdLst>
                  <a:gd name="T0" fmla="*/ 0 w 462"/>
                  <a:gd name="T1" fmla="*/ 533 h 584"/>
                  <a:gd name="T2" fmla="*/ 161 w 462"/>
                  <a:gd name="T3" fmla="*/ 85 h 584"/>
                  <a:gd name="T4" fmla="*/ 240 w 462"/>
                  <a:gd name="T5" fmla="*/ 20 h 584"/>
                  <a:gd name="T6" fmla="*/ 300 w 462"/>
                  <a:gd name="T7" fmla="*/ 104 h 584"/>
                  <a:gd name="T8" fmla="*/ 462 w 462"/>
                  <a:gd name="T9" fmla="*/ 584 h 5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2" h="584">
                    <a:moveTo>
                      <a:pt x="0" y="533"/>
                    </a:moveTo>
                    <a:cubicBezTo>
                      <a:pt x="25" y="460"/>
                      <a:pt x="121" y="170"/>
                      <a:pt x="161" y="85"/>
                    </a:cubicBezTo>
                    <a:cubicBezTo>
                      <a:pt x="201" y="0"/>
                      <a:pt x="217" y="17"/>
                      <a:pt x="240" y="20"/>
                    </a:cubicBezTo>
                    <a:cubicBezTo>
                      <a:pt x="263" y="23"/>
                      <a:pt x="263" y="10"/>
                      <a:pt x="300" y="104"/>
                    </a:cubicBezTo>
                    <a:cubicBezTo>
                      <a:pt x="337" y="198"/>
                      <a:pt x="428" y="484"/>
                      <a:pt x="462" y="5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73" name="Freeform 56"/>
              <p:cNvSpPr>
                <a:spLocks/>
              </p:cNvSpPr>
              <p:nvPr/>
            </p:nvSpPr>
            <p:spPr bwMode="auto">
              <a:xfrm rot="10800000">
                <a:off x="2699" y="1586"/>
                <a:ext cx="120" cy="211"/>
              </a:xfrm>
              <a:custGeom>
                <a:avLst/>
                <a:gdLst>
                  <a:gd name="T0" fmla="*/ 10 w 120"/>
                  <a:gd name="T1" fmla="*/ 18 h 211"/>
                  <a:gd name="T2" fmla="*/ 16 w 120"/>
                  <a:gd name="T3" fmla="*/ 186 h 211"/>
                  <a:gd name="T4" fmla="*/ 106 w 120"/>
                  <a:gd name="T5" fmla="*/ 168 h 211"/>
                  <a:gd name="T6" fmla="*/ 100 w 120"/>
                  <a:gd name="T7" fmla="*/ 0 h 2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0" h="211">
                    <a:moveTo>
                      <a:pt x="10" y="18"/>
                    </a:moveTo>
                    <a:cubicBezTo>
                      <a:pt x="11" y="46"/>
                      <a:pt x="0" y="161"/>
                      <a:pt x="16" y="186"/>
                    </a:cubicBezTo>
                    <a:cubicBezTo>
                      <a:pt x="32" y="211"/>
                      <a:pt x="92" y="199"/>
                      <a:pt x="106" y="168"/>
                    </a:cubicBezTo>
                    <a:cubicBezTo>
                      <a:pt x="120" y="137"/>
                      <a:pt x="101" y="35"/>
                      <a:pt x="10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947" name="Freeform 57"/>
            <p:cNvSpPr>
              <a:spLocks/>
            </p:cNvSpPr>
            <p:nvPr/>
          </p:nvSpPr>
          <p:spPr bwMode="auto">
            <a:xfrm>
              <a:off x="4187" y="1253"/>
              <a:ext cx="874" cy="114"/>
            </a:xfrm>
            <a:custGeom>
              <a:avLst/>
              <a:gdLst>
                <a:gd name="T0" fmla="*/ 0 w 3901"/>
                <a:gd name="T1" fmla="*/ 103 h 477"/>
                <a:gd name="T2" fmla="*/ 92 w 3901"/>
                <a:gd name="T3" fmla="*/ 60 h 477"/>
                <a:gd name="T4" fmla="*/ 356 w 3901"/>
                <a:gd name="T5" fmla="*/ 5 h 477"/>
                <a:gd name="T6" fmla="*/ 579 w 3901"/>
                <a:gd name="T7" fmla="*/ 27 h 477"/>
                <a:gd name="T8" fmla="*/ 874 w 3901"/>
                <a:gd name="T9" fmla="*/ 114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1" h="477">
                  <a:moveTo>
                    <a:pt x="0" y="431"/>
                  </a:moveTo>
                  <a:cubicBezTo>
                    <a:pt x="72" y="374"/>
                    <a:pt x="144" y="318"/>
                    <a:pt x="409" y="250"/>
                  </a:cubicBezTo>
                  <a:cubicBezTo>
                    <a:pt x="674" y="182"/>
                    <a:pt x="1225" y="46"/>
                    <a:pt x="1588" y="23"/>
                  </a:cubicBezTo>
                  <a:cubicBezTo>
                    <a:pt x="1951" y="0"/>
                    <a:pt x="2201" y="38"/>
                    <a:pt x="2586" y="114"/>
                  </a:cubicBezTo>
                  <a:cubicBezTo>
                    <a:pt x="2971" y="190"/>
                    <a:pt x="3436" y="333"/>
                    <a:pt x="3901" y="47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48" name="Oval 58"/>
            <p:cNvSpPr>
              <a:spLocks noChangeArrowheads="1"/>
            </p:cNvSpPr>
            <p:nvPr/>
          </p:nvSpPr>
          <p:spPr bwMode="auto">
            <a:xfrm>
              <a:off x="4396" y="1582"/>
              <a:ext cx="82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o P</a:t>
              </a:r>
            </a:p>
          </p:txBody>
        </p:sp>
        <p:sp>
          <p:nvSpPr>
            <p:cNvPr id="38949" name="Oval 59"/>
            <p:cNvSpPr>
              <a:spLocks noChangeArrowheads="1"/>
            </p:cNvSpPr>
            <p:nvPr/>
          </p:nvSpPr>
          <p:spPr bwMode="auto">
            <a:xfrm>
              <a:off x="4492" y="1885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p P</a:t>
              </a:r>
            </a:p>
          </p:txBody>
        </p:sp>
        <p:sp>
          <p:nvSpPr>
            <p:cNvPr id="38950" name="Oval 60"/>
            <p:cNvSpPr>
              <a:spLocks noChangeArrowheads="1"/>
            </p:cNvSpPr>
            <p:nvPr/>
          </p:nvSpPr>
          <p:spPr bwMode="auto">
            <a:xfrm>
              <a:off x="4532" y="1616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c P</a:t>
              </a:r>
            </a:p>
          </p:txBody>
        </p:sp>
        <p:sp>
          <p:nvSpPr>
            <p:cNvPr id="38951" name="Oval 61"/>
            <p:cNvSpPr>
              <a:spLocks noChangeArrowheads="1"/>
            </p:cNvSpPr>
            <p:nvPr/>
          </p:nvSpPr>
          <p:spPr bwMode="auto">
            <a:xfrm>
              <a:off x="4299" y="2214"/>
              <a:ext cx="81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 s g P</a:t>
              </a:r>
            </a:p>
          </p:txBody>
        </p:sp>
        <p:sp>
          <p:nvSpPr>
            <p:cNvPr id="38952" name="Oval 62"/>
            <p:cNvSpPr>
              <a:spLocks noChangeArrowheads="1"/>
            </p:cNvSpPr>
            <p:nvPr/>
          </p:nvSpPr>
          <p:spPr bwMode="auto">
            <a:xfrm>
              <a:off x="4078" y="1896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ig P</a:t>
              </a:r>
            </a:p>
          </p:txBody>
        </p:sp>
        <p:sp>
          <p:nvSpPr>
            <p:cNvPr id="38953" name="Oval 63"/>
            <p:cNvSpPr>
              <a:spLocks noChangeArrowheads="1"/>
            </p:cNvSpPr>
            <p:nvPr/>
          </p:nvSpPr>
          <p:spPr bwMode="auto">
            <a:xfrm>
              <a:off x="4305" y="1421"/>
              <a:ext cx="82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i P</a:t>
              </a:r>
            </a:p>
          </p:txBody>
        </p:sp>
        <p:sp>
          <p:nvSpPr>
            <p:cNvPr id="38954" name="Oval 64"/>
            <p:cNvSpPr>
              <a:spLocks noChangeArrowheads="1"/>
            </p:cNvSpPr>
            <p:nvPr/>
          </p:nvSpPr>
          <p:spPr bwMode="auto">
            <a:xfrm flipH="1">
              <a:off x="4908" y="1434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i P</a:t>
              </a:r>
            </a:p>
          </p:txBody>
        </p:sp>
        <p:sp>
          <p:nvSpPr>
            <p:cNvPr id="38955" name="Oval 65"/>
            <p:cNvSpPr>
              <a:spLocks noChangeArrowheads="1"/>
            </p:cNvSpPr>
            <p:nvPr/>
          </p:nvSpPr>
          <p:spPr bwMode="auto">
            <a:xfrm flipH="1">
              <a:off x="4816" y="1617"/>
              <a:ext cx="82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o P</a:t>
              </a:r>
            </a:p>
          </p:txBody>
        </p:sp>
        <p:sp>
          <p:nvSpPr>
            <p:cNvPr id="38956" name="Oval 66"/>
            <p:cNvSpPr>
              <a:spLocks noChangeArrowheads="1"/>
            </p:cNvSpPr>
            <p:nvPr/>
          </p:nvSpPr>
          <p:spPr bwMode="auto">
            <a:xfrm flipH="1">
              <a:off x="4694" y="1888"/>
              <a:ext cx="82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p P</a:t>
              </a:r>
            </a:p>
          </p:txBody>
        </p:sp>
        <p:sp>
          <p:nvSpPr>
            <p:cNvPr id="38957" name="Oval 67"/>
            <p:cNvSpPr>
              <a:spLocks noChangeArrowheads="1"/>
            </p:cNvSpPr>
            <p:nvPr/>
          </p:nvSpPr>
          <p:spPr bwMode="auto">
            <a:xfrm flipH="1">
              <a:off x="4649" y="1616"/>
              <a:ext cx="81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c P</a:t>
              </a:r>
            </a:p>
          </p:txBody>
        </p:sp>
        <p:sp>
          <p:nvSpPr>
            <p:cNvPr id="38958" name="Oval 68"/>
            <p:cNvSpPr>
              <a:spLocks noChangeArrowheads="1"/>
            </p:cNvSpPr>
            <p:nvPr/>
          </p:nvSpPr>
          <p:spPr bwMode="auto">
            <a:xfrm flipH="1">
              <a:off x="4898" y="2223"/>
              <a:ext cx="81" cy="43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gs P</a:t>
              </a:r>
            </a:p>
          </p:txBody>
        </p:sp>
        <p:sp>
          <p:nvSpPr>
            <p:cNvPr id="38959" name="Oval 69"/>
            <p:cNvSpPr>
              <a:spLocks noChangeArrowheads="1"/>
            </p:cNvSpPr>
            <p:nvPr/>
          </p:nvSpPr>
          <p:spPr bwMode="auto">
            <a:xfrm flipH="1">
              <a:off x="5132" y="1909"/>
              <a:ext cx="81" cy="4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fr-FR" sz="900">
                  <a:solidFill>
                    <a:srgbClr val="FF9933"/>
                  </a:solidFill>
                  <a:latin typeface="Comic Sans MS" pitchFamily="66" charset="0"/>
                </a:rPr>
                <a:t>g s P</a:t>
              </a:r>
            </a:p>
          </p:txBody>
        </p:sp>
        <p:pic>
          <p:nvPicPr>
            <p:cNvPr id="38960" name="~PP990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1" name="~PP978.WAV"/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5" y="2179"/>
              <a:ext cx="35" cy="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>
            <a:off x="395288" y="1628775"/>
            <a:ext cx="647700" cy="3141663"/>
          </a:xfrm>
          <a:custGeom>
            <a:avLst/>
            <a:gdLst>
              <a:gd name="T0" fmla="*/ 53127 w 573"/>
              <a:gd name="T1" fmla="*/ 1574364 h 3113"/>
              <a:gd name="T2" fmla="*/ 37302 w 573"/>
              <a:gd name="T3" fmla="*/ 1279675 h 3113"/>
              <a:gd name="T4" fmla="*/ 170685 w 573"/>
              <a:gd name="T5" fmla="*/ 859845 h 3113"/>
              <a:gd name="T6" fmla="*/ 232855 w 573"/>
              <a:gd name="T7" fmla="*/ 733694 h 3113"/>
              <a:gd name="T8" fmla="*/ 224943 w 573"/>
              <a:gd name="T9" fmla="*/ 502585 h 3113"/>
              <a:gd name="T10" fmla="*/ 115297 w 573"/>
              <a:gd name="T11" fmla="*/ 509650 h 3113"/>
              <a:gd name="T12" fmla="*/ 154860 w 573"/>
              <a:gd name="T13" fmla="*/ 390563 h 3113"/>
              <a:gd name="T14" fmla="*/ 53127 w 573"/>
              <a:gd name="T15" fmla="*/ 327992 h 3113"/>
              <a:gd name="T16" fmla="*/ 115297 w 573"/>
              <a:gd name="T17" fmla="*/ 243219 h 3113"/>
              <a:gd name="T18" fmla="*/ 139035 w 573"/>
              <a:gd name="T19" fmla="*/ 82755 h 3113"/>
              <a:gd name="T20" fmla="*/ 334588 w 573"/>
              <a:gd name="T21" fmla="*/ 5046 h 3113"/>
              <a:gd name="T22" fmla="*/ 531272 w 573"/>
              <a:gd name="T23" fmla="*/ 111013 h 3113"/>
              <a:gd name="T24" fmla="*/ 586660 w 573"/>
              <a:gd name="T25" fmla="*/ 292670 h 3113"/>
              <a:gd name="T26" fmla="*/ 491709 w 573"/>
              <a:gd name="T27" fmla="*/ 481392 h 3113"/>
              <a:gd name="T28" fmla="*/ 483797 w 573"/>
              <a:gd name="T29" fmla="*/ 628736 h 3113"/>
              <a:gd name="T30" fmla="*/ 617180 w 573"/>
              <a:gd name="T31" fmla="*/ 866909 h 3113"/>
              <a:gd name="T32" fmla="*/ 601355 w 573"/>
              <a:gd name="T33" fmla="*/ 1336191 h 3113"/>
              <a:gd name="T34" fmla="*/ 625093 w 573"/>
              <a:gd name="T35" fmla="*/ 1602622 h 3113"/>
              <a:gd name="T36" fmla="*/ 463450 w 573"/>
              <a:gd name="T37" fmla="*/ 1830702 h 3113"/>
              <a:gd name="T38" fmla="*/ 405802 w 573"/>
              <a:gd name="T39" fmla="*/ 2383748 h 3113"/>
              <a:gd name="T40" fmla="*/ 463450 w 573"/>
              <a:gd name="T41" fmla="*/ 2638068 h 3113"/>
              <a:gd name="T42" fmla="*/ 418236 w 573"/>
              <a:gd name="T43" fmla="*/ 2971107 h 3113"/>
              <a:gd name="T44" fmla="*/ 438582 w 573"/>
              <a:gd name="T45" fmla="*/ 3053862 h 3113"/>
              <a:gd name="T46" fmla="*/ 422757 w 573"/>
              <a:gd name="T47" fmla="*/ 3126525 h 3113"/>
              <a:gd name="T48" fmla="*/ 348153 w 573"/>
              <a:gd name="T49" fmla="*/ 3127534 h 3113"/>
              <a:gd name="T50" fmla="*/ 285983 w 573"/>
              <a:gd name="T51" fmla="*/ 3106341 h 3113"/>
              <a:gd name="T52" fmla="*/ 197814 w 573"/>
              <a:gd name="T53" fmla="*/ 3135608 h 3113"/>
              <a:gd name="T54" fmla="*/ 119819 w 573"/>
              <a:gd name="T55" fmla="*/ 3135608 h 3113"/>
              <a:gd name="T56" fmla="*/ 21477 w 573"/>
              <a:gd name="T57" fmla="*/ 3138635 h 3113"/>
              <a:gd name="T58" fmla="*/ 1130 w 573"/>
              <a:gd name="T59" fmla="*/ 3117442 h 3113"/>
              <a:gd name="T60" fmla="*/ 16955 w 573"/>
              <a:gd name="T61" fmla="*/ 3093221 h 3113"/>
              <a:gd name="T62" fmla="*/ 105124 w 573"/>
              <a:gd name="T63" fmla="*/ 3061936 h 3113"/>
              <a:gd name="T64" fmla="*/ 230595 w 573"/>
              <a:gd name="T65" fmla="*/ 2975144 h 3113"/>
              <a:gd name="T66" fmla="*/ 192162 w 573"/>
              <a:gd name="T67" fmla="*/ 2513936 h 3113"/>
              <a:gd name="T68" fmla="*/ 116428 w 573"/>
              <a:gd name="T69" fmla="*/ 2336315 h 3113"/>
              <a:gd name="T70" fmla="*/ 90429 w 573"/>
              <a:gd name="T71" fmla="*/ 2211174 h 3113"/>
              <a:gd name="T72" fmla="*/ 56518 w 573"/>
              <a:gd name="T73" fmla="*/ 1830702 h 3113"/>
              <a:gd name="T74" fmla="*/ 56518 w 573"/>
              <a:gd name="T75" fmla="*/ 1724736 h 3113"/>
              <a:gd name="T76" fmla="*/ 53127 w 573"/>
              <a:gd name="T77" fmla="*/ 1574364 h 3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73" h="3113">
                <a:moveTo>
                  <a:pt x="47" y="1560"/>
                </a:moveTo>
                <a:cubicBezTo>
                  <a:pt x="44" y="1487"/>
                  <a:pt x="16" y="1386"/>
                  <a:pt x="33" y="1268"/>
                </a:cubicBezTo>
                <a:cubicBezTo>
                  <a:pt x="50" y="1150"/>
                  <a:pt x="122" y="942"/>
                  <a:pt x="151" y="852"/>
                </a:cubicBezTo>
                <a:cubicBezTo>
                  <a:pt x="180" y="762"/>
                  <a:pt x="198" y="786"/>
                  <a:pt x="206" y="727"/>
                </a:cubicBezTo>
                <a:cubicBezTo>
                  <a:pt x="214" y="668"/>
                  <a:pt x="216" y="535"/>
                  <a:pt x="199" y="498"/>
                </a:cubicBezTo>
                <a:cubicBezTo>
                  <a:pt x="182" y="461"/>
                  <a:pt x="112" y="523"/>
                  <a:pt x="102" y="505"/>
                </a:cubicBezTo>
                <a:cubicBezTo>
                  <a:pt x="92" y="487"/>
                  <a:pt x="146" y="417"/>
                  <a:pt x="137" y="387"/>
                </a:cubicBezTo>
                <a:cubicBezTo>
                  <a:pt x="128" y="357"/>
                  <a:pt x="53" y="349"/>
                  <a:pt x="47" y="325"/>
                </a:cubicBezTo>
                <a:cubicBezTo>
                  <a:pt x="41" y="301"/>
                  <a:pt x="89" y="282"/>
                  <a:pt x="102" y="241"/>
                </a:cubicBezTo>
                <a:cubicBezTo>
                  <a:pt x="115" y="200"/>
                  <a:pt x="91" y="121"/>
                  <a:pt x="123" y="82"/>
                </a:cubicBezTo>
                <a:cubicBezTo>
                  <a:pt x="155" y="43"/>
                  <a:pt x="238" y="0"/>
                  <a:pt x="296" y="5"/>
                </a:cubicBezTo>
                <a:cubicBezTo>
                  <a:pt x="354" y="10"/>
                  <a:pt x="433" y="63"/>
                  <a:pt x="470" y="110"/>
                </a:cubicBezTo>
                <a:cubicBezTo>
                  <a:pt x="507" y="157"/>
                  <a:pt x="525" y="229"/>
                  <a:pt x="519" y="290"/>
                </a:cubicBezTo>
                <a:cubicBezTo>
                  <a:pt x="513" y="351"/>
                  <a:pt x="450" y="422"/>
                  <a:pt x="435" y="477"/>
                </a:cubicBezTo>
                <a:cubicBezTo>
                  <a:pt x="420" y="532"/>
                  <a:pt x="410" y="559"/>
                  <a:pt x="428" y="623"/>
                </a:cubicBezTo>
                <a:cubicBezTo>
                  <a:pt x="446" y="687"/>
                  <a:pt x="529" y="742"/>
                  <a:pt x="546" y="859"/>
                </a:cubicBezTo>
                <a:cubicBezTo>
                  <a:pt x="563" y="976"/>
                  <a:pt x="531" y="1203"/>
                  <a:pt x="532" y="1324"/>
                </a:cubicBezTo>
                <a:cubicBezTo>
                  <a:pt x="533" y="1445"/>
                  <a:pt x="573" y="1507"/>
                  <a:pt x="553" y="1588"/>
                </a:cubicBezTo>
                <a:cubicBezTo>
                  <a:pt x="533" y="1669"/>
                  <a:pt x="442" y="1685"/>
                  <a:pt x="410" y="1814"/>
                </a:cubicBezTo>
                <a:cubicBezTo>
                  <a:pt x="378" y="1943"/>
                  <a:pt x="359" y="2228"/>
                  <a:pt x="359" y="2362"/>
                </a:cubicBezTo>
                <a:cubicBezTo>
                  <a:pt x="359" y="2495"/>
                  <a:pt x="408" y="2517"/>
                  <a:pt x="410" y="2614"/>
                </a:cubicBezTo>
                <a:cubicBezTo>
                  <a:pt x="412" y="2711"/>
                  <a:pt x="374" y="2875"/>
                  <a:pt x="370" y="2944"/>
                </a:cubicBezTo>
                <a:cubicBezTo>
                  <a:pt x="367" y="3013"/>
                  <a:pt x="387" y="3000"/>
                  <a:pt x="388" y="3026"/>
                </a:cubicBezTo>
                <a:cubicBezTo>
                  <a:pt x="388" y="3052"/>
                  <a:pt x="387" y="3086"/>
                  <a:pt x="374" y="3098"/>
                </a:cubicBezTo>
                <a:cubicBezTo>
                  <a:pt x="361" y="3110"/>
                  <a:pt x="328" y="3102"/>
                  <a:pt x="308" y="3099"/>
                </a:cubicBezTo>
                <a:cubicBezTo>
                  <a:pt x="288" y="3096"/>
                  <a:pt x="275" y="3077"/>
                  <a:pt x="253" y="3078"/>
                </a:cubicBezTo>
                <a:cubicBezTo>
                  <a:pt x="231" y="3080"/>
                  <a:pt x="200" y="3102"/>
                  <a:pt x="175" y="3107"/>
                </a:cubicBezTo>
                <a:cubicBezTo>
                  <a:pt x="151" y="3112"/>
                  <a:pt x="132" y="3107"/>
                  <a:pt x="106" y="3107"/>
                </a:cubicBezTo>
                <a:cubicBezTo>
                  <a:pt x="80" y="3108"/>
                  <a:pt x="37" y="3113"/>
                  <a:pt x="19" y="3110"/>
                </a:cubicBezTo>
                <a:cubicBezTo>
                  <a:pt x="2" y="3107"/>
                  <a:pt x="2" y="3096"/>
                  <a:pt x="1" y="3089"/>
                </a:cubicBezTo>
                <a:cubicBezTo>
                  <a:pt x="0" y="3081"/>
                  <a:pt x="0" y="3074"/>
                  <a:pt x="15" y="3065"/>
                </a:cubicBezTo>
                <a:cubicBezTo>
                  <a:pt x="30" y="3056"/>
                  <a:pt x="61" y="3053"/>
                  <a:pt x="93" y="3034"/>
                </a:cubicBezTo>
                <a:cubicBezTo>
                  <a:pt x="124" y="3014"/>
                  <a:pt x="191" y="3038"/>
                  <a:pt x="204" y="2948"/>
                </a:cubicBezTo>
                <a:cubicBezTo>
                  <a:pt x="217" y="2857"/>
                  <a:pt x="187" y="2596"/>
                  <a:pt x="170" y="2491"/>
                </a:cubicBezTo>
                <a:cubicBezTo>
                  <a:pt x="153" y="2385"/>
                  <a:pt x="118" y="2365"/>
                  <a:pt x="103" y="2315"/>
                </a:cubicBezTo>
                <a:cubicBezTo>
                  <a:pt x="88" y="2265"/>
                  <a:pt x="89" y="2274"/>
                  <a:pt x="80" y="2191"/>
                </a:cubicBezTo>
                <a:cubicBezTo>
                  <a:pt x="71" y="2108"/>
                  <a:pt x="54" y="1895"/>
                  <a:pt x="50" y="1814"/>
                </a:cubicBezTo>
                <a:cubicBezTo>
                  <a:pt x="45" y="1734"/>
                  <a:pt x="50" y="1726"/>
                  <a:pt x="50" y="1709"/>
                </a:cubicBezTo>
                <a:cubicBezTo>
                  <a:pt x="50" y="1709"/>
                  <a:pt x="40" y="1640"/>
                  <a:pt x="47" y="156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87450" y="908050"/>
            <a:ext cx="7632700" cy="50371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3200" b="1">
                <a:solidFill>
                  <a:schemeClr val="accent2"/>
                </a:solidFill>
              </a:rPr>
              <a:t>Purpose:</a:t>
            </a:r>
            <a:r>
              <a:rPr lang="fr-FR" altLang="fr-FR" b="1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fr-FR" altLang="fr-FR" b="1">
                <a:solidFill>
                  <a:srgbClr val="CC0000"/>
                </a:solidFill>
              </a:rPr>
              <a:t>Assessing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VALVE COMPETENCE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VALVE INCOMPETENCE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	</a:t>
            </a:r>
            <a:r>
              <a:rPr lang="fr-FR" altLang="fr-FR" b="1">
                <a:solidFill>
                  <a:schemeClr val="hlink"/>
                </a:solidFill>
              </a:rPr>
              <a:t>Grades: 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		-</a:t>
            </a:r>
            <a:r>
              <a:rPr lang="fr-FR" altLang="fr-FR">
                <a:solidFill>
                  <a:schemeClr val="hlink"/>
                </a:solidFill>
              </a:rPr>
              <a:t>Total, Partial, Segmental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	</a:t>
            </a:r>
            <a:r>
              <a:rPr lang="fr-FR" altLang="fr-FR" b="1">
                <a:solidFill>
                  <a:schemeClr val="accent2"/>
                </a:solidFill>
              </a:rPr>
              <a:t>Haemodynamic effect:                                              </a:t>
            </a:r>
            <a:r>
              <a:rPr lang="en-US" altLang="fr-FR">
                <a:solidFill>
                  <a:srgbClr val="F8F8F8"/>
                </a:solidFill>
              </a:rPr>
              <a:t>-  </a:t>
            </a:r>
            <a:r>
              <a:rPr lang="en-US" altLang="fr-FR">
                <a:solidFill>
                  <a:schemeClr val="accent2"/>
                </a:solidFill>
              </a:rPr>
              <a:t>                     </a:t>
            </a:r>
            <a:r>
              <a:rPr lang="en-US" altLang="fr-FR">
                <a:solidFill>
                  <a:srgbClr val="F8F8F8"/>
                </a:solidFill>
              </a:rPr>
              <a:t>-Closed Shunts (closed circuit )</a:t>
            </a:r>
            <a:endParaRPr lang="fr-FR" altLang="fr-FR" b="1">
              <a:solidFill>
                <a:srgbClr val="F8F8F8"/>
              </a:solidFill>
            </a:endParaRPr>
          </a:p>
          <a:p>
            <a:r>
              <a:rPr lang="fr-FR" altLang="fr-FR" b="1">
                <a:solidFill>
                  <a:srgbClr val="CC0000"/>
                </a:solidFill>
              </a:rPr>
              <a:t>		</a:t>
            </a:r>
            <a:r>
              <a:rPr lang="en-US" altLang="fr-FR">
                <a:solidFill>
                  <a:schemeClr val="accent2"/>
                </a:solidFill>
              </a:rPr>
              <a:t>-Open Deviated Shunt ( </a:t>
            </a:r>
            <a:r>
              <a:rPr lang="en-US" altLang="fr-FR">
                <a:solidFill>
                  <a:srgbClr val="FF0000"/>
                </a:solidFill>
              </a:rPr>
              <a:t>open</a:t>
            </a:r>
            <a:r>
              <a:rPr lang="en-US" altLang="fr-FR">
                <a:solidFill>
                  <a:schemeClr val="accent2"/>
                </a:solidFill>
              </a:rPr>
              <a:t> circuit )</a:t>
            </a:r>
          </a:p>
          <a:p>
            <a:r>
              <a:rPr lang="en-US" altLang="fr-FR">
                <a:solidFill>
                  <a:schemeClr val="hlink"/>
                </a:solidFill>
              </a:rPr>
              <a:t>		</a:t>
            </a:r>
            <a:r>
              <a:rPr lang="fr-FR" altLang="fr-FR" b="1">
                <a:solidFill>
                  <a:schemeClr val="hlink"/>
                </a:solidFill>
              </a:rPr>
              <a:t>		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VENOUS BLOCKS AND BY-PASSING VEINS 				</a:t>
            </a:r>
            <a:r>
              <a:rPr lang="en-US" altLang="fr-FR">
                <a:solidFill>
                  <a:schemeClr val="hlink"/>
                </a:solidFill>
              </a:rPr>
              <a:t>-Open Vicarious Shunt ( open circuit</a:t>
            </a:r>
            <a:r>
              <a:rPr lang="en-US" altLang="fr-FR">
                <a:solidFill>
                  <a:srgbClr val="F8F8F8"/>
                </a:solidFill>
              </a:rPr>
              <a:t> )</a:t>
            </a:r>
          </a:p>
          <a:p>
            <a:endParaRPr lang="en-US" altLang="fr-FR" b="1">
              <a:solidFill>
                <a:srgbClr val="F8F8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auto">
          <a:xfrm rot="21152292" flipH="1">
            <a:off x="1979613" y="2133600"/>
            <a:ext cx="919162" cy="565150"/>
          </a:xfrm>
          <a:custGeom>
            <a:avLst/>
            <a:gdLst>
              <a:gd name="T0" fmla="*/ 0 w 2575"/>
              <a:gd name="T1" fmla="*/ 170799 h 1082"/>
              <a:gd name="T2" fmla="*/ 106730 w 2575"/>
              <a:gd name="T3" fmla="*/ 185424 h 1082"/>
              <a:gd name="T4" fmla="*/ 396578 w 2575"/>
              <a:gd name="T5" fmla="*/ 138415 h 1082"/>
              <a:gd name="T6" fmla="*/ 607182 w 2575"/>
              <a:gd name="T7" fmla="*/ 19848 h 1082"/>
              <a:gd name="T8" fmla="*/ 801366 w 2575"/>
              <a:gd name="T9" fmla="*/ 19848 h 1082"/>
              <a:gd name="T10" fmla="*/ 914879 w 2575"/>
              <a:gd name="T11" fmla="*/ 90884 h 1082"/>
              <a:gd name="T12" fmla="*/ 919162 w 2575"/>
              <a:gd name="T13" fmla="*/ 225120 h 1082"/>
              <a:gd name="T14" fmla="*/ 862049 w 2575"/>
              <a:gd name="T15" fmla="*/ 225120 h 1082"/>
              <a:gd name="T16" fmla="*/ 801366 w 2575"/>
              <a:gd name="T17" fmla="*/ 138415 h 1082"/>
              <a:gd name="T18" fmla="*/ 720694 w 2575"/>
              <a:gd name="T19" fmla="*/ 162441 h 1082"/>
              <a:gd name="T20" fmla="*/ 639665 w 2575"/>
              <a:gd name="T21" fmla="*/ 162441 h 1082"/>
              <a:gd name="T22" fmla="*/ 558636 w 2575"/>
              <a:gd name="T23" fmla="*/ 233477 h 1082"/>
              <a:gd name="T24" fmla="*/ 429061 w 2575"/>
              <a:gd name="T25" fmla="*/ 304512 h 1082"/>
              <a:gd name="T26" fmla="*/ 412998 w 2575"/>
              <a:gd name="T27" fmla="*/ 351521 h 1082"/>
              <a:gd name="T28" fmla="*/ 591119 w 2575"/>
              <a:gd name="T29" fmla="*/ 351521 h 1082"/>
              <a:gd name="T30" fmla="*/ 623245 w 2575"/>
              <a:gd name="T31" fmla="*/ 256981 h 1082"/>
              <a:gd name="T32" fmla="*/ 672148 w 2575"/>
              <a:gd name="T33" fmla="*/ 351521 h 1082"/>
              <a:gd name="T34" fmla="*/ 639665 w 2575"/>
              <a:gd name="T35" fmla="*/ 446583 h 1082"/>
              <a:gd name="T36" fmla="*/ 396578 w 2575"/>
              <a:gd name="T37" fmla="*/ 541123 h 1082"/>
              <a:gd name="T38" fmla="*/ 267360 w 2575"/>
              <a:gd name="T39" fmla="*/ 565150 h 1082"/>
              <a:gd name="T40" fmla="*/ 169911 w 2575"/>
              <a:gd name="T41" fmla="*/ 541123 h 1082"/>
              <a:gd name="T42" fmla="*/ 8210 w 2575"/>
              <a:gd name="T43" fmla="*/ 517619 h 10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75" h="1082">
                <a:moveTo>
                  <a:pt x="0" y="327"/>
                </a:moveTo>
                <a:cubicBezTo>
                  <a:pt x="50" y="332"/>
                  <a:pt x="114" y="365"/>
                  <a:pt x="299" y="355"/>
                </a:cubicBezTo>
                <a:cubicBezTo>
                  <a:pt x="484" y="345"/>
                  <a:pt x="877" y="318"/>
                  <a:pt x="1111" y="265"/>
                </a:cubicBezTo>
                <a:cubicBezTo>
                  <a:pt x="1345" y="212"/>
                  <a:pt x="1512" y="76"/>
                  <a:pt x="1701" y="38"/>
                </a:cubicBezTo>
                <a:cubicBezTo>
                  <a:pt x="1890" y="0"/>
                  <a:pt x="2101" y="15"/>
                  <a:pt x="2245" y="38"/>
                </a:cubicBezTo>
                <a:cubicBezTo>
                  <a:pt x="2389" y="61"/>
                  <a:pt x="2508" y="109"/>
                  <a:pt x="2563" y="174"/>
                </a:cubicBezTo>
                <a:lnTo>
                  <a:pt x="2575" y="431"/>
                </a:lnTo>
                <a:cubicBezTo>
                  <a:pt x="2550" y="474"/>
                  <a:pt x="2470" y="459"/>
                  <a:pt x="2415" y="431"/>
                </a:cubicBezTo>
                <a:cubicBezTo>
                  <a:pt x="2360" y="403"/>
                  <a:pt x="2311" y="285"/>
                  <a:pt x="2245" y="265"/>
                </a:cubicBezTo>
                <a:cubicBezTo>
                  <a:pt x="2179" y="245"/>
                  <a:pt x="2094" y="303"/>
                  <a:pt x="2019" y="311"/>
                </a:cubicBezTo>
                <a:cubicBezTo>
                  <a:pt x="1944" y="319"/>
                  <a:pt x="1868" y="288"/>
                  <a:pt x="1792" y="311"/>
                </a:cubicBezTo>
                <a:cubicBezTo>
                  <a:pt x="1716" y="334"/>
                  <a:pt x="1663" y="402"/>
                  <a:pt x="1565" y="447"/>
                </a:cubicBezTo>
                <a:cubicBezTo>
                  <a:pt x="1467" y="492"/>
                  <a:pt x="1270" y="545"/>
                  <a:pt x="1202" y="583"/>
                </a:cubicBezTo>
                <a:cubicBezTo>
                  <a:pt x="1134" y="621"/>
                  <a:pt x="1082" y="658"/>
                  <a:pt x="1157" y="673"/>
                </a:cubicBezTo>
                <a:cubicBezTo>
                  <a:pt x="1232" y="688"/>
                  <a:pt x="1558" y="703"/>
                  <a:pt x="1656" y="673"/>
                </a:cubicBezTo>
                <a:cubicBezTo>
                  <a:pt x="1754" y="643"/>
                  <a:pt x="1708" y="492"/>
                  <a:pt x="1746" y="492"/>
                </a:cubicBezTo>
                <a:cubicBezTo>
                  <a:pt x="1784" y="492"/>
                  <a:pt x="1875" y="613"/>
                  <a:pt x="1883" y="673"/>
                </a:cubicBezTo>
                <a:cubicBezTo>
                  <a:pt x="1891" y="733"/>
                  <a:pt x="1921" y="795"/>
                  <a:pt x="1792" y="855"/>
                </a:cubicBezTo>
                <a:cubicBezTo>
                  <a:pt x="1663" y="915"/>
                  <a:pt x="1285" y="998"/>
                  <a:pt x="1111" y="1036"/>
                </a:cubicBezTo>
                <a:cubicBezTo>
                  <a:pt x="937" y="1074"/>
                  <a:pt x="855" y="1082"/>
                  <a:pt x="749" y="1082"/>
                </a:cubicBezTo>
                <a:cubicBezTo>
                  <a:pt x="643" y="1082"/>
                  <a:pt x="597" y="1051"/>
                  <a:pt x="476" y="1036"/>
                </a:cubicBezTo>
                <a:cubicBezTo>
                  <a:pt x="355" y="1021"/>
                  <a:pt x="189" y="1006"/>
                  <a:pt x="23" y="9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411413" y="4940300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68538" y="1268413"/>
            <a:ext cx="4679950" cy="841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rgbClr val="BA0000"/>
                </a:solidFill>
              </a:rPr>
              <a:t>Great Saphena Tributary Example</a:t>
            </a:r>
            <a:endParaRPr lang="en-US" altLang="fr-FR" b="1">
              <a:solidFill>
                <a:schemeClr val="accent2"/>
              </a:solidFill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411413" y="4940300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 flipV="1">
            <a:off x="2268538" y="4652963"/>
            <a:ext cx="720725" cy="730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1403350" y="5229225"/>
            <a:ext cx="431800" cy="935038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8" name="Freeform 9"/>
          <p:cNvSpPr>
            <a:spLocks/>
          </p:cNvSpPr>
          <p:nvPr/>
        </p:nvSpPr>
        <p:spPr bwMode="auto">
          <a:xfrm rot="104502" flipH="1">
            <a:off x="1547813" y="242093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757238" y="227647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0" name="Freeform 12"/>
          <p:cNvSpPr>
            <a:spLocks/>
          </p:cNvSpPr>
          <p:nvPr/>
        </p:nvSpPr>
        <p:spPr bwMode="auto">
          <a:xfrm>
            <a:off x="1331913" y="3068638"/>
            <a:ext cx="276225" cy="2301875"/>
          </a:xfrm>
          <a:custGeom>
            <a:avLst/>
            <a:gdLst>
              <a:gd name="T0" fmla="*/ 276225 w 174"/>
              <a:gd name="T1" fmla="*/ 66675 h 1450"/>
              <a:gd name="T2" fmla="*/ 39688 w 174"/>
              <a:gd name="T3" fmla="*/ 373063 h 1450"/>
              <a:gd name="T4" fmla="*/ 39688 w 174"/>
              <a:gd name="T5" fmla="*/ 2301875 h 1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" h="1450">
                <a:moveTo>
                  <a:pt x="174" y="42"/>
                </a:moveTo>
                <a:cubicBezTo>
                  <a:pt x="149" y="74"/>
                  <a:pt x="50" y="0"/>
                  <a:pt x="25" y="235"/>
                </a:cubicBezTo>
                <a:cubicBezTo>
                  <a:pt x="0" y="470"/>
                  <a:pt x="25" y="1197"/>
                  <a:pt x="25" y="145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40971" name="Group 13"/>
          <p:cNvGrpSpPr>
            <a:grpSpLocks/>
          </p:cNvGrpSpPr>
          <p:nvPr/>
        </p:nvGrpSpPr>
        <p:grpSpPr bwMode="auto">
          <a:xfrm flipH="1">
            <a:off x="-36513" y="2420938"/>
            <a:ext cx="768351" cy="649287"/>
            <a:chOff x="0" y="1979"/>
            <a:chExt cx="1906" cy="1270"/>
          </a:xfrm>
        </p:grpSpPr>
        <p:sp>
          <p:nvSpPr>
            <p:cNvPr id="40982" name="Rectangle 14"/>
            <p:cNvSpPr>
              <a:spLocks noChangeArrowheads="1"/>
            </p:cNvSpPr>
            <p:nvPr/>
          </p:nvSpPr>
          <p:spPr bwMode="auto">
            <a:xfrm flipH="1">
              <a:off x="1316" y="2568"/>
              <a:ext cx="590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83" name="Oval 15"/>
            <p:cNvSpPr>
              <a:spLocks noChangeArrowheads="1"/>
            </p:cNvSpPr>
            <p:nvPr/>
          </p:nvSpPr>
          <p:spPr bwMode="auto">
            <a:xfrm>
              <a:off x="0" y="1979"/>
              <a:ext cx="1338" cy="127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972" name="Freeform 16"/>
          <p:cNvSpPr>
            <a:spLocks/>
          </p:cNvSpPr>
          <p:nvPr/>
        </p:nvSpPr>
        <p:spPr bwMode="auto">
          <a:xfrm>
            <a:off x="684213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2916238" y="3860800"/>
            <a:ext cx="768350" cy="863600"/>
          </a:xfrm>
          <a:custGeom>
            <a:avLst/>
            <a:gdLst>
              <a:gd name="T0" fmla="*/ 768350 w 484"/>
              <a:gd name="T1" fmla="*/ 863600 h 1134"/>
              <a:gd name="T2" fmla="*/ 0 w 484"/>
              <a:gd name="T3" fmla="*/ 863600 h 1134"/>
              <a:gd name="T4" fmla="*/ 431800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974" name="Freeform 18" descr="blanc)"/>
          <p:cNvSpPr>
            <a:spLocks/>
          </p:cNvSpPr>
          <p:nvPr/>
        </p:nvSpPr>
        <p:spPr bwMode="auto">
          <a:xfrm flipV="1">
            <a:off x="3635375" y="4724400"/>
            <a:ext cx="841375" cy="2132013"/>
          </a:xfrm>
          <a:custGeom>
            <a:avLst/>
            <a:gdLst>
              <a:gd name="T0" fmla="*/ 841375 w 484"/>
              <a:gd name="T1" fmla="*/ 2132013 h 1134"/>
              <a:gd name="T2" fmla="*/ 0 w 484"/>
              <a:gd name="T3" fmla="*/ 2132013 h 1134"/>
              <a:gd name="T4" fmla="*/ 472839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pattFill prst="dkVert">
            <a:fgClr>
              <a:srgbClr val="00CC00"/>
            </a:fgClr>
            <a:bgClr>
              <a:schemeClr val="accent2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975" name="Text Box 19"/>
          <p:cNvSpPr txBox="1">
            <a:spLocks noChangeArrowheads="1"/>
          </p:cNvSpPr>
          <p:nvPr/>
        </p:nvSpPr>
        <p:spPr bwMode="auto">
          <a:xfrm>
            <a:off x="468313" y="404813"/>
            <a:ext cx="8137525" cy="5984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Superficial </a:t>
            </a:r>
            <a:r>
              <a:rPr lang="fr-FR" altLang="fr-FR" sz="3200" b="1">
                <a:solidFill>
                  <a:srgbClr val="FF0000"/>
                </a:solidFill>
              </a:rPr>
              <a:t>OPEN DEVIATED SHUNT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  <p:sp>
        <p:nvSpPr>
          <p:cNvPr id="40976" name="Text Box 20"/>
          <p:cNvSpPr txBox="1">
            <a:spLocks noChangeArrowheads="1"/>
          </p:cNvSpPr>
          <p:nvPr/>
        </p:nvSpPr>
        <p:spPr bwMode="auto">
          <a:xfrm>
            <a:off x="5508625" y="2060575"/>
            <a:ext cx="2520950" cy="2528888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rgbClr val="E80074"/>
                </a:solidFill>
              </a:rPr>
              <a:t>Diastolic</a:t>
            </a:r>
            <a:r>
              <a:rPr lang="fr-FR" altLang="fr-FR" sz="3200" b="1">
                <a:solidFill>
                  <a:schemeClr val="accent2"/>
                </a:solidFill>
              </a:rPr>
              <a:t> Reflux Peak and volume are </a:t>
            </a:r>
            <a:r>
              <a:rPr lang="fr-FR" altLang="fr-FR" sz="3200" b="1">
                <a:solidFill>
                  <a:srgbClr val="E80074"/>
                </a:solidFill>
              </a:rPr>
              <a:t>Higher</a:t>
            </a:r>
            <a:r>
              <a:rPr lang="fr-FR" altLang="fr-FR" sz="3200" b="1">
                <a:solidFill>
                  <a:schemeClr val="accent2"/>
                </a:solidFill>
              </a:rPr>
              <a:t> than </a:t>
            </a:r>
            <a:r>
              <a:rPr lang="fr-FR" altLang="fr-FR" sz="3200" b="1">
                <a:solidFill>
                  <a:srgbClr val="E80074"/>
                </a:solidFill>
              </a:rPr>
              <a:t>Systolic</a:t>
            </a:r>
            <a:r>
              <a:rPr lang="fr-FR" altLang="fr-FR" sz="3200" b="1">
                <a:solidFill>
                  <a:schemeClr val="accent2"/>
                </a:solidFill>
              </a:rPr>
              <a:t> </a:t>
            </a:r>
            <a:endParaRPr lang="en-US" altLang="fr-FR" sz="3200" b="1">
              <a:solidFill>
                <a:srgbClr val="BA0000"/>
              </a:solidFill>
            </a:endParaRPr>
          </a:p>
        </p:txBody>
      </p:sp>
      <p:sp>
        <p:nvSpPr>
          <p:cNvPr id="40977" name="Text Box 23"/>
          <p:cNvSpPr txBox="1">
            <a:spLocks noChangeArrowheads="1"/>
          </p:cNvSpPr>
          <p:nvPr/>
        </p:nvSpPr>
        <p:spPr bwMode="auto">
          <a:xfrm>
            <a:off x="3132138" y="41243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F8F8F8"/>
                </a:solidFill>
              </a:rPr>
              <a:t>S</a:t>
            </a:r>
          </a:p>
        </p:txBody>
      </p:sp>
      <p:sp>
        <p:nvSpPr>
          <p:cNvPr id="40978" name="Text Box 24"/>
          <p:cNvSpPr txBox="1">
            <a:spLocks noChangeArrowheads="1"/>
          </p:cNvSpPr>
          <p:nvPr/>
        </p:nvSpPr>
        <p:spPr bwMode="auto">
          <a:xfrm>
            <a:off x="3852863" y="52292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F8F8F8"/>
                </a:solidFill>
              </a:rPr>
              <a:t>D</a:t>
            </a:r>
          </a:p>
        </p:txBody>
      </p:sp>
      <p:sp>
        <p:nvSpPr>
          <p:cNvPr id="40979" name="Text Box 26"/>
          <p:cNvSpPr txBox="1">
            <a:spLocks noChangeArrowheads="1"/>
          </p:cNvSpPr>
          <p:nvPr/>
        </p:nvSpPr>
        <p:spPr bwMode="auto">
          <a:xfrm>
            <a:off x="5292725" y="4652963"/>
            <a:ext cx="3527425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>
                <a:solidFill>
                  <a:schemeClr val="accent2"/>
                </a:solidFill>
              </a:rPr>
              <a:t>Because it is </a:t>
            </a:r>
            <a:r>
              <a:rPr lang="fr-FR" altLang="fr-FR" b="1">
                <a:solidFill>
                  <a:srgbClr val="BA0000"/>
                </a:solidFill>
              </a:rPr>
              <a:t>overloaded by a the flow coming from other </a:t>
            </a:r>
            <a:r>
              <a:rPr lang="fr-FR" altLang="fr-FR" b="1">
                <a:solidFill>
                  <a:srgbClr val="FF0066"/>
                </a:solidFill>
              </a:rPr>
              <a:t>superficial</a:t>
            </a:r>
            <a:r>
              <a:rPr lang="fr-FR" altLang="fr-FR" b="1">
                <a:solidFill>
                  <a:srgbClr val="BA0000"/>
                </a:solidFill>
              </a:rPr>
              <a:t> veins</a:t>
            </a:r>
          </a:p>
        </p:txBody>
      </p:sp>
      <p:sp>
        <p:nvSpPr>
          <p:cNvPr id="40980" name="Freeform 28"/>
          <p:cNvSpPr>
            <a:spLocks/>
          </p:cNvSpPr>
          <p:nvPr/>
        </p:nvSpPr>
        <p:spPr bwMode="auto">
          <a:xfrm>
            <a:off x="1042988" y="3573463"/>
            <a:ext cx="530225" cy="2598737"/>
          </a:xfrm>
          <a:custGeom>
            <a:avLst/>
            <a:gdLst>
              <a:gd name="T0" fmla="*/ 319088 w 334"/>
              <a:gd name="T1" fmla="*/ 41275 h 1637"/>
              <a:gd name="T2" fmla="*/ 65088 w 334"/>
              <a:gd name="T3" fmla="*/ 63500 h 1637"/>
              <a:gd name="T4" fmla="*/ 0 w 334"/>
              <a:gd name="T5" fmla="*/ 427037 h 1637"/>
              <a:gd name="T6" fmla="*/ 63500 w 334"/>
              <a:gd name="T7" fmla="*/ 1147762 h 1637"/>
              <a:gd name="T8" fmla="*/ 207963 w 334"/>
              <a:gd name="T9" fmla="*/ 1652587 h 1637"/>
              <a:gd name="T10" fmla="*/ 530225 w 334"/>
              <a:gd name="T11" fmla="*/ 2598737 h 16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4" h="1637">
                <a:moveTo>
                  <a:pt x="201" y="26"/>
                </a:moveTo>
                <a:cubicBezTo>
                  <a:pt x="172" y="27"/>
                  <a:pt x="74" y="0"/>
                  <a:pt x="41" y="40"/>
                </a:cubicBezTo>
                <a:cubicBezTo>
                  <a:pt x="8" y="80"/>
                  <a:pt x="0" y="155"/>
                  <a:pt x="0" y="269"/>
                </a:cubicBezTo>
                <a:cubicBezTo>
                  <a:pt x="0" y="383"/>
                  <a:pt x="18" y="594"/>
                  <a:pt x="40" y="723"/>
                </a:cubicBezTo>
                <a:cubicBezTo>
                  <a:pt x="62" y="852"/>
                  <a:pt x="82" y="889"/>
                  <a:pt x="131" y="1041"/>
                </a:cubicBezTo>
                <a:cubicBezTo>
                  <a:pt x="180" y="1193"/>
                  <a:pt x="292" y="1513"/>
                  <a:pt x="334" y="1637"/>
                </a:cubicBezTo>
              </a:path>
            </a:pathLst>
          </a:custGeom>
          <a:noFill/>
          <a:ln w="57150" cap="flat" cmpd="sng">
            <a:solidFill>
              <a:srgbClr val="008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981" name="Freeform 30"/>
          <p:cNvSpPr>
            <a:spLocks/>
          </p:cNvSpPr>
          <p:nvPr/>
        </p:nvSpPr>
        <p:spPr bwMode="auto">
          <a:xfrm>
            <a:off x="1087438" y="3617913"/>
            <a:ext cx="530225" cy="2598737"/>
          </a:xfrm>
          <a:custGeom>
            <a:avLst/>
            <a:gdLst>
              <a:gd name="T0" fmla="*/ 319088 w 334"/>
              <a:gd name="T1" fmla="*/ 41275 h 1637"/>
              <a:gd name="T2" fmla="*/ 65088 w 334"/>
              <a:gd name="T3" fmla="*/ 63500 h 1637"/>
              <a:gd name="T4" fmla="*/ 0 w 334"/>
              <a:gd name="T5" fmla="*/ 427037 h 1637"/>
              <a:gd name="T6" fmla="*/ 63500 w 334"/>
              <a:gd name="T7" fmla="*/ 1147762 h 1637"/>
              <a:gd name="T8" fmla="*/ 207963 w 334"/>
              <a:gd name="T9" fmla="*/ 1652587 h 1637"/>
              <a:gd name="T10" fmla="*/ 530225 w 334"/>
              <a:gd name="T11" fmla="*/ 2598737 h 16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4" h="1637">
                <a:moveTo>
                  <a:pt x="201" y="26"/>
                </a:moveTo>
                <a:cubicBezTo>
                  <a:pt x="172" y="27"/>
                  <a:pt x="74" y="0"/>
                  <a:pt x="41" y="40"/>
                </a:cubicBezTo>
                <a:cubicBezTo>
                  <a:pt x="8" y="80"/>
                  <a:pt x="0" y="155"/>
                  <a:pt x="0" y="269"/>
                </a:cubicBezTo>
                <a:cubicBezTo>
                  <a:pt x="0" y="383"/>
                  <a:pt x="18" y="594"/>
                  <a:pt x="40" y="723"/>
                </a:cubicBezTo>
                <a:cubicBezTo>
                  <a:pt x="62" y="852"/>
                  <a:pt x="82" y="889"/>
                  <a:pt x="131" y="1041"/>
                </a:cubicBezTo>
                <a:cubicBezTo>
                  <a:pt x="180" y="1193"/>
                  <a:pt x="292" y="1513"/>
                  <a:pt x="334" y="1637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3635375" y="404813"/>
            <a:ext cx="3887788" cy="252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3200">
                <a:solidFill>
                  <a:schemeClr val="accent2"/>
                </a:solidFill>
              </a:rPr>
              <a:t>Duplex aims at assessing the </a:t>
            </a:r>
            <a:r>
              <a:rPr lang="en-US" altLang="fr-FR" sz="3200">
                <a:solidFill>
                  <a:srgbClr val="BA0000"/>
                </a:solidFill>
              </a:rPr>
              <a:t>peculiar hemodynamic status</a:t>
            </a:r>
            <a:r>
              <a:rPr lang="en-US" altLang="fr-FR" sz="3200">
                <a:solidFill>
                  <a:schemeClr val="accent2"/>
                </a:solidFill>
              </a:rPr>
              <a:t>  of the venous system of </a:t>
            </a:r>
            <a:r>
              <a:rPr lang="en-US" altLang="fr-FR" sz="3200">
                <a:solidFill>
                  <a:srgbClr val="BA0000"/>
                </a:solidFill>
              </a:rPr>
              <a:t>every leg</a:t>
            </a:r>
            <a:r>
              <a:rPr lang="en-US" altLang="fr-FR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123" name="Text Box 22"/>
          <p:cNvSpPr txBox="1">
            <a:spLocks noChangeArrowheads="1"/>
          </p:cNvSpPr>
          <p:nvPr/>
        </p:nvSpPr>
        <p:spPr bwMode="auto">
          <a:xfrm>
            <a:off x="3708400" y="3068638"/>
            <a:ext cx="3743325" cy="3503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3200">
                <a:solidFill>
                  <a:schemeClr val="accent2"/>
                </a:solidFill>
              </a:rPr>
              <a:t>Because venous </a:t>
            </a:r>
            <a:r>
              <a:rPr lang="en-US" altLang="fr-FR" sz="3200">
                <a:solidFill>
                  <a:srgbClr val="BA0000"/>
                </a:solidFill>
              </a:rPr>
              <a:t>insufficiency configurations</a:t>
            </a:r>
            <a:r>
              <a:rPr lang="en-US" altLang="fr-FR" sz="3200">
                <a:solidFill>
                  <a:schemeClr val="accent2"/>
                </a:solidFill>
              </a:rPr>
              <a:t> are </a:t>
            </a:r>
            <a:r>
              <a:rPr lang="en-US" altLang="fr-FR" sz="3200">
                <a:solidFill>
                  <a:srgbClr val="BA0000"/>
                </a:solidFill>
              </a:rPr>
              <a:t>various</a:t>
            </a:r>
            <a:r>
              <a:rPr lang="en-US" altLang="fr-FR" sz="3200">
                <a:solidFill>
                  <a:schemeClr val="accent2"/>
                </a:solidFill>
              </a:rPr>
              <a:t> according to each </a:t>
            </a:r>
            <a:r>
              <a:rPr lang="en-US" altLang="fr-FR" sz="3200">
                <a:solidFill>
                  <a:srgbClr val="BA0000"/>
                </a:solidFill>
              </a:rPr>
              <a:t>specific hemodynamic conditions</a:t>
            </a:r>
            <a:r>
              <a:rPr lang="en-US" altLang="fr-FR" sz="3200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5124" name="Group 23"/>
          <p:cNvGrpSpPr>
            <a:grpSpLocks/>
          </p:cNvGrpSpPr>
          <p:nvPr/>
        </p:nvGrpSpPr>
        <p:grpSpPr bwMode="auto">
          <a:xfrm>
            <a:off x="0" y="404813"/>
            <a:ext cx="2390775" cy="6237287"/>
            <a:chOff x="480" y="391"/>
            <a:chExt cx="1506" cy="3929"/>
          </a:xfrm>
        </p:grpSpPr>
        <p:sp>
          <p:nvSpPr>
            <p:cNvPr id="5125" name="Freeform 24"/>
            <p:cNvSpPr>
              <a:spLocks/>
            </p:cNvSpPr>
            <p:nvPr/>
          </p:nvSpPr>
          <p:spPr bwMode="auto">
            <a:xfrm>
              <a:off x="480" y="409"/>
              <a:ext cx="1491" cy="3911"/>
            </a:xfrm>
            <a:custGeom>
              <a:avLst/>
              <a:gdLst>
                <a:gd name="T0" fmla="*/ 1491 w 1491"/>
                <a:gd name="T1" fmla="*/ 0 h 3911"/>
                <a:gd name="T2" fmla="*/ 1413 w 1491"/>
                <a:gd name="T3" fmla="*/ 619 h 3911"/>
                <a:gd name="T4" fmla="*/ 1076 w 1491"/>
                <a:gd name="T5" fmla="*/ 950 h 3911"/>
                <a:gd name="T6" fmla="*/ 941 w 1491"/>
                <a:gd name="T7" fmla="*/ 2198 h 3911"/>
                <a:gd name="T8" fmla="*/ 1076 w 1491"/>
                <a:gd name="T9" fmla="*/ 2774 h 3911"/>
                <a:gd name="T10" fmla="*/ 972 w 1491"/>
                <a:gd name="T11" fmla="*/ 3525 h 3911"/>
                <a:gd name="T12" fmla="*/ 1017 w 1491"/>
                <a:gd name="T13" fmla="*/ 3713 h 3911"/>
                <a:gd name="T14" fmla="*/ 981 w 1491"/>
                <a:gd name="T15" fmla="*/ 3877 h 3911"/>
                <a:gd name="T16" fmla="*/ 808 w 1491"/>
                <a:gd name="T17" fmla="*/ 3880 h 3911"/>
                <a:gd name="T18" fmla="*/ 664 w 1491"/>
                <a:gd name="T19" fmla="*/ 3832 h 3911"/>
                <a:gd name="T20" fmla="*/ 460 w 1491"/>
                <a:gd name="T21" fmla="*/ 3898 h 3911"/>
                <a:gd name="T22" fmla="*/ 280 w 1491"/>
                <a:gd name="T23" fmla="*/ 3898 h 3911"/>
                <a:gd name="T24" fmla="*/ 52 w 1491"/>
                <a:gd name="T25" fmla="*/ 3904 h 3911"/>
                <a:gd name="T26" fmla="*/ 4 w 1491"/>
                <a:gd name="T27" fmla="*/ 3856 h 3911"/>
                <a:gd name="T28" fmla="*/ 40 w 1491"/>
                <a:gd name="T29" fmla="*/ 3802 h 3911"/>
                <a:gd name="T30" fmla="*/ 244 w 1491"/>
                <a:gd name="T31" fmla="*/ 3730 h 3911"/>
                <a:gd name="T32" fmla="*/ 535 w 1491"/>
                <a:gd name="T33" fmla="*/ 3534 h 3911"/>
                <a:gd name="T34" fmla="*/ 446 w 1491"/>
                <a:gd name="T35" fmla="*/ 2492 h 3911"/>
                <a:gd name="T36" fmla="*/ 272 w 1491"/>
                <a:gd name="T37" fmla="*/ 2092 h 3911"/>
                <a:gd name="T38" fmla="*/ 211 w 1491"/>
                <a:gd name="T39" fmla="*/ 1809 h 3911"/>
                <a:gd name="T40" fmla="*/ 131 w 1491"/>
                <a:gd name="T41" fmla="*/ 950 h 3911"/>
                <a:gd name="T42" fmla="*/ 131 w 1491"/>
                <a:gd name="T43" fmla="*/ 710 h 3911"/>
                <a:gd name="T44" fmla="*/ 54 w 1491"/>
                <a:gd name="T45" fmla="*/ 7 h 39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91" h="3911">
                  <a:moveTo>
                    <a:pt x="1491" y="0"/>
                  </a:moveTo>
                  <a:cubicBezTo>
                    <a:pt x="1477" y="101"/>
                    <a:pt x="1482" y="461"/>
                    <a:pt x="1413" y="619"/>
                  </a:cubicBezTo>
                  <a:cubicBezTo>
                    <a:pt x="1344" y="777"/>
                    <a:pt x="1155" y="687"/>
                    <a:pt x="1076" y="950"/>
                  </a:cubicBezTo>
                  <a:cubicBezTo>
                    <a:pt x="997" y="1213"/>
                    <a:pt x="941" y="1894"/>
                    <a:pt x="941" y="2198"/>
                  </a:cubicBezTo>
                  <a:cubicBezTo>
                    <a:pt x="941" y="2502"/>
                    <a:pt x="1071" y="2553"/>
                    <a:pt x="1076" y="2774"/>
                  </a:cubicBezTo>
                  <a:cubicBezTo>
                    <a:pt x="1081" y="2995"/>
                    <a:pt x="982" y="3368"/>
                    <a:pt x="972" y="3525"/>
                  </a:cubicBezTo>
                  <a:cubicBezTo>
                    <a:pt x="962" y="3682"/>
                    <a:pt x="1016" y="3654"/>
                    <a:pt x="1017" y="3713"/>
                  </a:cubicBezTo>
                  <a:cubicBezTo>
                    <a:pt x="1018" y="3772"/>
                    <a:pt x="1016" y="3849"/>
                    <a:pt x="981" y="3877"/>
                  </a:cubicBezTo>
                  <a:cubicBezTo>
                    <a:pt x="946" y="3905"/>
                    <a:pt x="861" y="3887"/>
                    <a:pt x="808" y="3880"/>
                  </a:cubicBezTo>
                  <a:cubicBezTo>
                    <a:pt x="755" y="3873"/>
                    <a:pt x="722" y="3829"/>
                    <a:pt x="664" y="3832"/>
                  </a:cubicBezTo>
                  <a:cubicBezTo>
                    <a:pt x="606" y="3835"/>
                    <a:pt x="524" y="3887"/>
                    <a:pt x="460" y="3898"/>
                  </a:cubicBezTo>
                  <a:cubicBezTo>
                    <a:pt x="396" y="3909"/>
                    <a:pt x="348" y="3897"/>
                    <a:pt x="280" y="3898"/>
                  </a:cubicBezTo>
                  <a:cubicBezTo>
                    <a:pt x="212" y="3899"/>
                    <a:pt x="98" y="3911"/>
                    <a:pt x="52" y="3904"/>
                  </a:cubicBezTo>
                  <a:cubicBezTo>
                    <a:pt x="6" y="3897"/>
                    <a:pt x="6" y="3873"/>
                    <a:pt x="4" y="3856"/>
                  </a:cubicBezTo>
                  <a:cubicBezTo>
                    <a:pt x="2" y="3839"/>
                    <a:pt x="0" y="3823"/>
                    <a:pt x="40" y="3802"/>
                  </a:cubicBezTo>
                  <a:cubicBezTo>
                    <a:pt x="80" y="3781"/>
                    <a:pt x="162" y="3775"/>
                    <a:pt x="244" y="3730"/>
                  </a:cubicBezTo>
                  <a:cubicBezTo>
                    <a:pt x="326" y="3685"/>
                    <a:pt x="501" y="3740"/>
                    <a:pt x="535" y="3534"/>
                  </a:cubicBezTo>
                  <a:cubicBezTo>
                    <a:pt x="569" y="3328"/>
                    <a:pt x="490" y="2732"/>
                    <a:pt x="446" y="2492"/>
                  </a:cubicBezTo>
                  <a:cubicBezTo>
                    <a:pt x="402" y="2252"/>
                    <a:pt x="311" y="2206"/>
                    <a:pt x="272" y="2092"/>
                  </a:cubicBezTo>
                  <a:cubicBezTo>
                    <a:pt x="233" y="1978"/>
                    <a:pt x="235" y="1999"/>
                    <a:pt x="211" y="1809"/>
                  </a:cubicBezTo>
                  <a:cubicBezTo>
                    <a:pt x="187" y="1619"/>
                    <a:pt x="143" y="1133"/>
                    <a:pt x="131" y="950"/>
                  </a:cubicBezTo>
                  <a:cubicBezTo>
                    <a:pt x="118" y="767"/>
                    <a:pt x="144" y="867"/>
                    <a:pt x="131" y="710"/>
                  </a:cubicBezTo>
                  <a:cubicBezTo>
                    <a:pt x="118" y="553"/>
                    <a:pt x="70" y="153"/>
                    <a:pt x="54" y="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26" name="Line 25"/>
            <p:cNvSpPr>
              <a:spLocks noChangeShapeType="1"/>
            </p:cNvSpPr>
            <p:nvPr/>
          </p:nvSpPr>
          <p:spPr bwMode="auto">
            <a:xfrm flipV="1">
              <a:off x="1156" y="391"/>
              <a:ext cx="0" cy="3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27" name="Freeform 26"/>
            <p:cNvSpPr>
              <a:spLocks/>
            </p:cNvSpPr>
            <p:nvPr/>
          </p:nvSpPr>
          <p:spPr bwMode="auto">
            <a:xfrm>
              <a:off x="826" y="1141"/>
              <a:ext cx="309" cy="2863"/>
            </a:xfrm>
            <a:custGeom>
              <a:avLst/>
              <a:gdLst>
                <a:gd name="T0" fmla="*/ 309 w 309"/>
                <a:gd name="T1" fmla="*/ 0 h 2863"/>
                <a:gd name="T2" fmla="*/ 79 w 309"/>
                <a:gd name="T3" fmla="*/ 84 h 2863"/>
                <a:gd name="T4" fmla="*/ 13 w 309"/>
                <a:gd name="T5" fmla="*/ 441 h 2863"/>
                <a:gd name="T6" fmla="*/ 157 w 309"/>
                <a:gd name="T7" fmla="*/ 1637 h 2863"/>
                <a:gd name="T8" fmla="*/ 216 w 309"/>
                <a:gd name="T9" fmla="*/ 1849 h 2863"/>
                <a:gd name="T10" fmla="*/ 262 w 309"/>
                <a:gd name="T11" fmla="*/ 2251 h 2863"/>
                <a:gd name="T12" fmla="*/ 262 w 309"/>
                <a:gd name="T13" fmla="*/ 2863 h 2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863">
                  <a:moveTo>
                    <a:pt x="309" y="0"/>
                  </a:moveTo>
                  <a:cubicBezTo>
                    <a:pt x="271" y="14"/>
                    <a:pt x="128" y="11"/>
                    <a:pt x="79" y="84"/>
                  </a:cubicBezTo>
                  <a:cubicBezTo>
                    <a:pt x="30" y="157"/>
                    <a:pt x="0" y="182"/>
                    <a:pt x="13" y="441"/>
                  </a:cubicBezTo>
                  <a:lnTo>
                    <a:pt x="157" y="1637"/>
                  </a:lnTo>
                  <a:lnTo>
                    <a:pt x="216" y="1849"/>
                  </a:lnTo>
                  <a:lnTo>
                    <a:pt x="262" y="2251"/>
                  </a:lnTo>
                  <a:lnTo>
                    <a:pt x="262" y="286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28" name="Freeform 27"/>
            <p:cNvSpPr>
              <a:spLocks/>
            </p:cNvSpPr>
            <p:nvPr/>
          </p:nvSpPr>
          <p:spPr bwMode="auto">
            <a:xfrm>
              <a:off x="781" y="1975"/>
              <a:ext cx="88" cy="695"/>
            </a:xfrm>
            <a:custGeom>
              <a:avLst/>
              <a:gdLst>
                <a:gd name="T0" fmla="*/ 88 w 88"/>
                <a:gd name="T1" fmla="*/ 0 h 695"/>
                <a:gd name="T2" fmla="*/ 5 w 88"/>
                <a:gd name="T3" fmla="*/ 503 h 695"/>
                <a:gd name="T4" fmla="*/ 60 w 88"/>
                <a:gd name="T5" fmla="*/ 695 h 6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695">
                  <a:moveTo>
                    <a:pt x="88" y="0"/>
                  </a:moveTo>
                  <a:cubicBezTo>
                    <a:pt x="74" y="84"/>
                    <a:pt x="10" y="387"/>
                    <a:pt x="5" y="503"/>
                  </a:cubicBezTo>
                  <a:cubicBezTo>
                    <a:pt x="0" y="619"/>
                    <a:pt x="49" y="655"/>
                    <a:pt x="60" y="695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29" name="Freeform 28"/>
            <p:cNvSpPr>
              <a:spLocks/>
            </p:cNvSpPr>
            <p:nvPr/>
          </p:nvSpPr>
          <p:spPr bwMode="auto">
            <a:xfrm>
              <a:off x="567" y="701"/>
              <a:ext cx="389" cy="483"/>
            </a:xfrm>
            <a:custGeom>
              <a:avLst/>
              <a:gdLst>
                <a:gd name="T0" fmla="*/ 389 w 227"/>
                <a:gd name="T1" fmla="*/ 483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30" name="Freeform 29"/>
            <p:cNvSpPr>
              <a:spLocks/>
            </p:cNvSpPr>
            <p:nvPr/>
          </p:nvSpPr>
          <p:spPr bwMode="auto">
            <a:xfrm>
              <a:off x="1156" y="2550"/>
              <a:ext cx="248" cy="1178"/>
            </a:xfrm>
            <a:custGeom>
              <a:avLst/>
              <a:gdLst>
                <a:gd name="T0" fmla="*/ 0 w 248"/>
                <a:gd name="T1" fmla="*/ 55 h 1178"/>
                <a:gd name="T2" fmla="*/ 207 w 248"/>
                <a:gd name="T3" fmla="*/ 55 h 1178"/>
                <a:gd name="T4" fmla="*/ 244 w 248"/>
                <a:gd name="T5" fmla="*/ 384 h 1178"/>
                <a:gd name="T6" fmla="*/ 205 w 248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178">
                  <a:moveTo>
                    <a:pt x="0" y="55"/>
                  </a:moveTo>
                  <a:cubicBezTo>
                    <a:pt x="80" y="40"/>
                    <a:pt x="166" y="0"/>
                    <a:pt x="207" y="55"/>
                  </a:cubicBezTo>
                  <a:cubicBezTo>
                    <a:pt x="248" y="110"/>
                    <a:pt x="244" y="197"/>
                    <a:pt x="244" y="384"/>
                  </a:cubicBezTo>
                  <a:cubicBezTo>
                    <a:pt x="244" y="571"/>
                    <a:pt x="213" y="1013"/>
                    <a:pt x="205" y="117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31" name="Freeform 30"/>
            <p:cNvSpPr>
              <a:spLocks/>
            </p:cNvSpPr>
            <p:nvPr/>
          </p:nvSpPr>
          <p:spPr bwMode="auto">
            <a:xfrm>
              <a:off x="850" y="1344"/>
              <a:ext cx="542" cy="1615"/>
            </a:xfrm>
            <a:custGeom>
              <a:avLst/>
              <a:gdLst>
                <a:gd name="T0" fmla="*/ 542 w 542"/>
                <a:gd name="T1" fmla="*/ 1615 h 1615"/>
                <a:gd name="T2" fmla="*/ 0 w 542"/>
                <a:gd name="T3" fmla="*/ 0 h 1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2" h="1615">
                  <a:moveTo>
                    <a:pt x="542" y="1615"/>
                  </a:moveTo>
                  <a:cubicBezTo>
                    <a:pt x="452" y="1346"/>
                    <a:pt x="113" y="33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32" name="Freeform 31"/>
            <p:cNvSpPr>
              <a:spLocks/>
            </p:cNvSpPr>
            <p:nvPr/>
          </p:nvSpPr>
          <p:spPr bwMode="auto">
            <a:xfrm>
              <a:off x="704" y="1271"/>
              <a:ext cx="175" cy="338"/>
            </a:xfrm>
            <a:custGeom>
              <a:avLst/>
              <a:gdLst>
                <a:gd name="T0" fmla="*/ 175 w 175"/>
                <a:gd name="T1" fmla="*/ 0 h 338"/>
                <a:gd name="T2" fmla="*/ 37 w 175"/>
                <a:gd name="T3" fmla="*/ 100 h 338"/>
                <a:gd name="T4" fmla="*/ 0 w 175"/>
                <a:gd name="T5" fmla="*/ 338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" h="338">
                  <a:moveTo>
                    <a:pt x="175" y="0"/>
                  </a:moveTo>
                  <a:cubicBezTo>
                    <a:pt x="152" y="17"/>
                    <a:pt x="66" y="44"/>
                    <a:pt x="37" y="100"/>
                  </a:cubicBezTo>
                  <a:cubicBezTo>
                    <a:pt x="8" y="156"/>
                    <a:pt x="8" y="289"/>
                    <a:pt x="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33" name="Freeform 32"/>
            <p:cNvSpPr>
              <a:spLocks/>
            </p:cNvSpPr>
            <p:nvPr/>
          </p:nvSpPr>
          <p:spPr bwMode="auto">
            <a:xfrm>
              <a:off x="686" y="1609"/>
              <a:ext cx="18" cy="731"/>
            </a:xfrm>
            <a:custGeom>
              <a:avLst/>
              <a:gdLst>
                <a:gd name="T0" fmla="*/ 18 w 18"/>
                <a:gd name="T1" fmla="*/ 0 h 731"/>
                <a:gd name="T2" fmla="*/ 9 w 18"/>
                <a:gd name="T3" fmla="*/ 393 h 731"/>
                <a:gd name="T4" fmla="*/ 0 w 18"/>
                <a:gd name="T5" fmla="*/ 731 h 7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31">
                  <a:moveTo>
                    <a:pt x="18" y="0"/>
                  </a:moveTo>
                  <a:cubicBezTo>
                    <a:pt x="17" y="65"/>
                    <a:pt x="12" y="271"/>
                    <a:pt x="9" y="393"/>
                  </a:cubicBezTo>
                  <a:cubicBezTo>
                    <a:pt x="6" y="515"/>
                    <a:pt x="2" y="661"/>
                    <a:pt x="0" y="731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34" name="Freeform 33"/>
            <p:cNvSpPr>
              <a:spLocks/>
            </p:cNvSpPr>
            <p:nvPr/>
          </p:nvSpPr>
          <p:spPr bwMode="auto">
            <a:xfrm>
              <a:off x="859" y="1783"/>
              <a:ext cx="214" cy="1051"/>
            </a:xfrm>
            <a:custGeom>
              <a:avLst/>
              <a:gdLst>
                <a:gd name="T0" fmla="*/ 0 w 214"/>
                <a:gd name="T1" fmla="*/ 0 h 1051"/>
                <a:gd name="T2" fmla="*/ 74 w 214"/>
                <a:gd name="T3" fmla="*/ 146 h 1051"/>
                <a:gd name="T4" fmla="*/ 202 w 214"/>
                <a:gd name="T5" fmla="*/ 695 h 1051"/>
                <a:gd name="T6" fmla="*/ 147 w 214"/>
                <a:gd name="T7" fmla="*/ 1051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" h="1051">
                  <a:moveTo>
                    <a:pt x="0" y="0"/>
                  </a:moveTo>
                  <a:cubicBezTo>
                    <a:pt x="12" y="24"/>
                    <a:pt x="40" y="30"/>
                    <a:pt x="74" y="146"/>
                  </a:cubicBezTo>
                  <a:cubicBezTo>
                    <a:pt x="108" y="262"/>
                    <a:pt x="190" y="544"/>
                    <a:pt x="202" y="695"/>
                  </a:cubicBezTo>
                  <a:cubicBezTo>
                    <a:pt x="214" y="846"/>
                    <a:pt x="158" y="977"/>
                    <a:pt x="147" y="1051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35" name="Freeform 34"/>
            <p:cNvSpPr>
              <a:spLocks/>
            </p:cNvSpPr>
            <p:nvPr/>
          </p:nvSpPr>
          <p:spPr bwMode="auto">
            <a:xfrm>
              <a:off x="1044" y="2780"/>
              <a:ext cx="337" cy="377"/>
            </a:xfrm>
            <a:custGeom>
              <a:avLst/>
              <a:gdLst>
                <a:gd name="T0" fmla="*/ 0 w 337"/>
                <a:gd name="T1" fmla="*/ 0 h 377"/>
                <a:gd name="T2" fmla="*/ 249 w 337"/>
                <a:gd name="T3" fmla="*/ 287 h 377"/>
                <a:gd name="T4" fmla="*/ 337 w 337"/>
                <a:gd name="T5" fmla="*/ 377 h 3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7" h="377">
                  <a:moveTo>
                    <a:pt x="0" y="0"/>
                  </a:moveTo>
                  <a:cubicBezTo>
                    <a:pt x="42" y="48"/>
                    <a:pt x="193" y="224"/>
                    <a:pt x="249" y="287"/>
                  </a:cubicBezTo>
                  <a:cubicBezTo>
                    <a:pt x="305" y="350"/>
                    <a:pt x="319" y="358"/>
                    <a:pt x="337" y="377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36" name="Freeform 35"/>
            <p:cNvSpPr>
              <a:spLocks/>
            </p:cNvSpPr>
            <p:nvPr/>
          </p:nvSpPr>
          <p:spPr bwMode="auto">
            <a:xfrm>
              <a:off x="996" y="2971"/>
              <a:ext cx="39" cy="768"/>
            </a:xfrm>
            <a:custGeom>
              <a:avLst/>
              <a:gdLst>
                <a:gd name="T0" fmla="*/ 36 w 39"/>
                <a:gd name="T1" fmla="*/ 0 h 768"/>
                <a:gd name="T2" fmla="*/ 0 w 39"/>
                <a:gd name="T3" fmla="*/ 138 h 768"/>
                <a:gd name="T4" fmla="*/ 37 w 39"/>
                <a:gd name="T5" fmla="*/ 576 h 768"/>
                <a:gd name="T6" fmla="*/ 10 w 39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768">
                  <a:moveTo>
                    <a:pt x="36" y="0"/>
                  </a:moveTo>
                  <a:cubicBezTo>
                    <a:pt x="30" y="23"/>
                    <a:pt x="0" y="42"/>
                    <a:pt x="0" y="138"/>
                  </a:cubicBezTo>
                  <a:cubicBezTo>
                    <a:pt x="0" y="234"/>
                    <a:pt x="35" y="471"/>
                    <a:pt x="37" y="576"/>
                  </a:cubicBezTo>
                  <a:cubicBezTo>
                    <a:pt x="39" y="681"/>
                    <a:pt x="16" y="728"/>
                    <a:pt x="10" y="76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37" name="Line 36"/>
            <p:cNvSpPr>
              <a:spLocks noChangeShapeType="1"/>
            </p:cNvSpPr>
            <p:nvPr/>
          </p:nvSpPr>
          <p:spPr bwMode="auto">
            <a:xfrm flipH="1" flipV="1">
              <a:off x="1156" y="1382"/>
              <a:ext cx="182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38" name="Freeform 37"/>
            <p:cNvSpPr>
              <a:spLocks/>
            </p:cNvSpPr>
            <p:nvPr/>
          </p:nvSpPr>
          <p:spPr bwMode="auto">
            <a:xfrm>
              <a:off x="1304" y="681"/>
              <a:ext cx="682" cy="209"/>
            </a:xfrm>
            <a:custGeom>
              <a:avLst/>
              <a:gdLst>
                <a:gd name="T0" fmla="*/ 623 w 682"/>
                <a:gd name="T1" fmla="*/ 209 h 209"/>
                <a:gd name="T2" fmla="*/ 578 w 682"/>
                <a:gd name="T3" fmla="*/ 28 h 209"/>
                <a:gd name="T4" fmla="*/ 0 w 682"/>
                <a:gd name="T5" fmla="*/ 3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2" h="209">
                  <a:moveTo>
                    <a:pt x="623" y="209"/>
                  </a:moveTo>
                  <a:cubicBezTo>
                    <a:pt x="627" y="133"/>
                    <a:pt x="682" y="56"/>
                    <a:pt x="578" y="28"/>
                  </a:cubicBezTo>
                  <a:cubicBezTo>
                    <a:pt x="474" y="0"/>
                    <a:pt x="120" y="37"/>
                    <a:pt x="0" y="39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39" name="Line 38"/>
            <p:cNvSpPr>
              <a:spLocks noChangeShapeType="1"/>
            </p:cNvSpPr>
            <p:nvPr/>
          </p:nvSpPr>
          <p:spPr bwMode="auto">
            <a:xfrm flipH="1" flipV="1">
              <a:off x="1156" y="572"/>
              <a:ext cx="318" cy="4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40" name="Line 39"/>
            <p:cNvSpPr>
              <a:spLocks noChangeShapeType="1"/>
            </p:cNvSpPr>
            <p:nvPr/>
          </p:nvSpPr>
          <p:spPr bwMode="auto">
            <a:xfrm flipV="1">
              <a:off x="1202" y="754"/>
              <a:ext cx="90" cy="27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41" name="Freeform 40"/>
            <p:cNvSpPr>
              <a:spLocks/>
            </p:cNvSpPr>
            <p:nvPr/>
          </p:nvSpPr>
          <p:spPr bwMode="auto">
            <a:xfrm>
              <a:off x="884" y="709"/>
              <a:ext cx="363" cy="272"/>
            </a:xfrm>
            <a:custGeom>
              <a:avLst/>
              <a:gdLst>
                <a:gd name="T0" fmla="*/ 0 w 363"/>
                <a:gd name="T1" fmla="*/ 272 h 272"/>
                <a:gd name="T2" fmla="*/ 363 w 363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cubicBezTo>
                    <a:pt x="0" y="272"/>
                    <a:pt x="181" y="136"/>
                    <a:pt x="363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42" name="Freeform 41"/>
            <p:cNvSpPr>
              <a:spLocks/>
            </p:cNvSpPr>
            <p:nvPr/>
          </p:nvSpPr>
          <p:spPr bwMode="auto">
            <a:xfrm>
              <a:off x="1020" y="799"/>
              <a:ext cx="272" cy="227"/>
            </a:xfrm>
            <a:custGeom>
              <a:avLst/>
              <a:gdLst>
                <a:gd name="T0" fmla="*/ 0 w 227"/>
                <a:gd name="T1" fmla="*/ 227 h 317"/>
                <a:gd name="T2" fmla="*/ 272 w 227"/>
                <a:gd name="T3" fmla="*/ 0 h 3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317">
                  <a:moveTo>
                    <a:pt x="0" y="317"/>
                  </a:moveTo>
                  <a:cubicBezTo>
                    <a:pt x="0" y="317"/>
                    <a:pt x="113" y="158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2411413" y="4940300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987675" y="1916113"/>
            <a:ext cx="46799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BA0000"/>
                </a:solidFill>
              </a:rPr>
              <a:t>Great Saphena Example</a:t>
            </a:r>
            <a:endParaRPr lang="en-US" altLang="fr-FR" b="1">
              <a:solidFill>
                <a:schemeClr val="accent2"/>
              </a:solidFill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2411413" y="4940300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 flipV="1">
            <a:off x="2268538" y="4652963"/>
            <a:ext cx="790575" cy="7143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0" name="Oval 8"/>
          <p:cNvSpPr>
            <a:spLocks noChangeArrowheads="1"/>
          </p:cNvSpPr>
          <p:nvPr/>
        </p:nvSpPr>
        <p:spPr bwMode="auto">
          <a:xfrm>
            <a:off x="1403350" y="5229225"/>
            <a:ext cx="431800" cy="935038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1" name="Freeform 9"/>
          <p:cNvSpPr>
            <a:spLocks/>
          </p:cNvSpPr>
          <p:nvPr/>
        </p:nvSpPr>
        <p:spPr bwMode="auto">
          <a:xfrm rot="104502" flipH="1">
            <a:off x="1547813" y="242093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757238" y="227647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3" name="Freeform 11"/>
          <p:cNvSpPr>
            <a:spLocks/>
          </p:cNvSpPr>
          <p:nvPr/>
        </p:nvSpPr>
        <p:spPr bwMode="auto">
          <a:xfrm>
            <a:off x="1331913" y="3068638"/>
            <a:ext cx="276225" cy="2301875"/>
          </a:xfrm>
          <a:custGeom>
            <a:avLst/>
            <a:gdLst>
              <a:gd name="T0" fmla="*/ 276225 w 174"/>
              <a:gd name="T1" fmla="*/ 66675 h 1450"/>
              <a:gd name="T2" fmla="*/ 39688 w 174"/>
              <a:gd name="T3" fmla="*/ 373063 h 1450"/>
              <a:gd name="T4" fmla="*/ 39688 w 174"/>
              <a:gd name="T5" fmla="*/ 2301875 h 1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" h="1450">
                <a:moveTo>
                  <a:pt x="174" y="42"/>
                </a:moveTo>
                <a:cubicBezTo>
                  <a:pt x="149" y="74"/>
                  <a:pt x="50" y="0"/>
                  <a:pt x="25" y="235"/>
                </a:cubicBezTo>
                <a:cubicBezTo>
                  <a:pt x="0" y="470"/>
                  <a:pt x="25" y="1197"/>
                  <a:pt x="25" y="145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41994" name="Group 12"/>
          <p:cNvGrpSpPr>
            <a:grpSpLocks/>
          </p:cNvGrpSpPr>
          <p:nvPr/>
        </p:nvGrpSpPr>
        <p:grpSpPr bwMode="auto">
          <a:xfrm flipH="1">
            <a:off x="-36513" y="2420938"/>
            <a:ext cx="768351" cy="649287"/>
            <a:chOff x="0" y="1979"/>
            <a:chExt cx="1906" cy="1270"/>
          </a:xfrm>
        </p:grpSpPr>
        <p:sp>
          <p:nvSpPr>
            <p:cNvPr id="42005" name="Rectangle 13"/>
            <p:cNvSpPr>
              <a:spLocks noChangeArrowheads="1"/>
            </p:cNvSpPr>
            <p:nvPr/>
          </p:nvSpPr>
          <p:spPr bwMode="auto">
            <a:xfrm flipH="1">
              <a:off x="1316" y="2568"/>
              <a:ext cx="590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006" name="Oval 14"/>
            <p:cNvSpPr>
              <a:spLocks noChangeArrowheads="1"/>
            </p:cNvSpPr>
            <p:nvPr/>
          </p:nvSpPr>
          <p:spPr bwMode="auto">
            <a:xfrm>
              <a:off x="0" y="1979"/>
              <a:ext cx="1338" cy="127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1995" name="Freeform 15"/>
          <p:cNvSpPr>
            <a:spLocks/>
          </p:cNvSpPr>
          <p:nvPr/>
        </p:nvSpPr>
        <p:spPr bwMode="auto">
          <a:xfrm>
            <a:off x="684213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6" name="Freeform 17"/>
          <p:cNvSpPr>
            <a:spLocks/>
          </p:cNvSpPr>
          <p:nvPr/>
        </p:nvSpPr>
        <p:spPr bwMode="auto">
          <a:xfrm flipV="1">
            <a:off x="3563938" y="4725988"/>
            <a:ext cx="720725" cy="574675"/>
          </a:xfrm>
          <a:custGeom>
            <a:avLst/>
            <a:gdLst>
              <a:gd name="T0" fmla="*/ 720725 w 484"/>
              <a:gd name="T1" fmla="*/ 574675 h 1134"/>
              <a:gd name="T2" fmla="*/ 0 w 484"/>
              <a:gd name="T3" fmla="*/ 574675 h 1134"/>
              <a:gd name="T4" fmla="*/ 405036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997" name="Text Box 18"/>
          <p:cNvSpPr txBox="1">
            <a:spLocks noChangeArrowheads="1"/>
          </p:cNvSpPr>
          <p:nvPr/>
        </p:nvSpPr>
        <p:spPr bwMode="auto">
          <a:xfrm>
            <a:off x="468313" y="404813"/>
            <a:ext cx="8137525" cy="5984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Superficial </a:t>
            </a:r>
            <a:r>
              <a:rPr lang="fr-FR" altLang="fr-FR" sz="3200" b="1">
                <a:solidFill>
                  <a:srgbClr val="FF0000"/>
                </a:solidFill>
              </a:rPr>
              <a:t>OPEN DEVIATED SHUNT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  <p:sp>
        <p:nvSpPr>
          <p:cNvPr id="41998" name="Text Box 19"/>
          <p:cNvSpPr txBox="1">
            <a:spLocks noChangeArrowheads="1"/>
          </p:cNvSpPr>
          <p:nvPr/>
        </p:nvSpPr>
        <p:spPr bwMode="auto">
          <a:xfrm>
            <a:off x="5435600" y="2492375"/>
            <a:ext cx="3097213" cy="4052888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fr-FR" sz="3200" b="1">
                <a:solidFill>
                  <a:schemeClr val="accent2"/>
                </a:solidFill>
              </a:rPr>
              <a:t>And, </a:t>
            </a:r>
            <a:r>
              <a:rPr lang="en-US" altLang="fr-FR" sz="3200" b="1">
                <a:solidFill>
                  <a:srgbClr val="FF0066"/>
                </a:solidFill>
              </a:rPr>
              <a:t>contrary to the Closed Shunt</a:t>
            </a:r>
            <a:r>
              <a:rPr lang="en-US" altLang="fr-FR" sz="3200" b="1">
                <a:solidFill>
                  <a:schemeClr val="accent2"/>
                </a:solidFill>
              </a:rPr>
              <a:t>,  ODS is not overloaded by deep veins because </a:t>
            </a:r>
            <a:r>
              <a:rPr lang="en-US" altLang="fr-FR" sz="3200" b="1">
                <a:solidFill>
                  <a:srgbClr val="FF0066"/>
                </a:solidFill>
              </a:rPr>
              <a:t>Valsalva test</a:t>
            </a:r>
            <a:r>
              <a:rPr lang="en-US" altLang="fr-FR" sz="3600" b="1">
                <a:solidFill>
                  <a:schemeClr val="accent2"/>
                </a:solidFill>
              </a:rPr>
              <a:t> is </a:t>
            </a:r>
            <a:r>
              <a:rPr lang="en-US" altLang="fr-FR" sz="3200" b="1">
                <a:solidFill>
                  <a:schemeClr val="accent2"/>
                </a:solidFill>
              </a:rPr>
              <a:t>Nega</a:t>
            </a:r>
            <a:r>
              <a:rPr lang="en-US" altLang="fr-FR" sz="3200" b="1">
                <a:solidFill>
                  <a:srgbClr val="FF0066"/>
                </a:solidFill>
              </a:rPr>
              <a:t>tive (-)</a:t>
            </a:r>
          </a:p>
        </p:txBody>
      </p:sp>
      <p:sp>
        <p:nvSpPr>
          <p:cNvPr id="41999" name="Text Box 20"/>
          <p:cNvSpPr txBox="1">
            <a:spLocks noChangeArrowheads="1"/>
          </p:cNvSpPr>
          <p:nvPr/>
        </p:nvSpPr>
        <p:spPr bwMode="auto">
          <a:xfrm>
            <a:off x="3132138" y="47244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chemeClr val="tx2"/>
                </a:solidFill>
              </a:rPr>
              <a:t>S</a:t>
            </a:r>
          </a:p>
        </p:txBody>
      </p:sp>
      <p:sp>
        <p:nvSpPr>
          <p:cNvPr id="42000" name="Freeform 25"/>
          <p:cNvSpPr>
            <a:spLocks/>
          </p:cNvSpPr>
          <p:nvPr/>
        </p:nvSpPr>
        <p:spPr bwMode="auto">
          <a:xfrm>
            <a:off x="1042988" y="3573463"/>
            <a:ext cx="530225" cy="2598737"/>
          </a:xfrm>
          <a:custGeom>
            <a:avLst/>
            <a:gdLst>
              <a:gd name="T0" fmla="*/ 319088 w 334"/>
              <a:gd name="T1" fmla="*/ 41275 h 1637"/>
              <a:gd name="T2" fmla="*/ 65088 w 334"/>
              <a:gd name="T3" fmla="*/ 63500 h 1637"/>
              <a:gd name="T4" fmla="*/ 0 w 334"/>
              <a:gd name="T5" fmla="*/ 427037 h 1637"/>
              <a:gd name="T6" fmla="*/ 63500 w 334"/>
              <a:gd name="T7" fmla="*/ 1147762 h 1637"/>
              <a:gd name="T8" fmla="*/ 207963 w 334"/>
              <a:gd name="T9" fmla="*/ 1652587 h 1637"/>
              <a:gd name="T10" fmla="*/ 530225 w 334"/>
              <a:gd name="T11" fmla="*/ 2598737 h 16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4" h="1637">
                <a:moveTo>
                  <a:pt x="201" y="26"/>
                </a:moveTo>
                <a:cubicBezTo>
                  <a:pt x="172" y="27"/>
                  <a:pt x="74" y="0"/>
                  <a:pt x="41" y="40"/>
                </a:cubicBezTo>
                <a:cubicBezTo>
                  <a:pt x="8" y="80"/>
                  <a:pt x="0" y="155"/>
                  <a:pt x="0" y="269"/>
                </a:cubicBezTo>
                <a:cubicBezTo>
                  <a:pt x="0" y="383"/>
                  <a:pt x="18" y="594"/>
                  <a:pt x="40" y="723"/>
                </a:cubicBezTo>
                <a:cubicBezTo>
                  <a:pt x="62" y="852"/>
                  <a:pt x="82" y="889"/>
                  <a:pt x="131" y="1041"/>
                </a:cubicBezTo>
                <a:cubicBezTo>
                  <a:pt x="180" y="1193"/>
                  <a:pt x="292" y="1513"/>
                  <a:pt x="334" y="1637"/>
                </a:cubicBezTo>
              </a:path>
            </a:pathLst>
          </a:custGeom>
          <a:noFill/>
          <a:ln w="57150" cap="flat" cmpd="sng">
            <a:solidFill>
              <a:srgbClr val="008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001" name="Freeform 26"/>
          <p:cNvSpPr>
            <a:spLocks/>
          </p:cNvSpPr>
          <p:nvPr/>
        </p:nvSpPr>
        <p:spPr bwMode="auto">
          <a:xfrm>
            <a:off x="1087438" y="3617913"/>
            <a:ext cx="530225" cy="2598737"/>
          </a:xfrm>
          <a:custGeom>
            <a:avLst/>
            <a:gdLst>
              <a:gd name="T0" fmla="*/ 319088 w 334"/>
              <a:gd name="T1" fmla="*/ 41275 h 1637"/>
              <a:gd name="T2" fmla="*/ 65088 w 334"/>
              <a:gd name="T3" fmla="*/ 63500 h 1637"/>
              <a:gd name="T4" fmla="*/ 0 w 334"/>
              <a:gd name="T5" fmla="*/ 427037 h 1637"/>
              <a:gd name="T6" fmla="*/ 63500 w 334"/>
              <a:gd name="T7" fmla="*/ 1147762 h 1637"/>
              <a:gd name="T8" fmla="*/ 207963 w 334"/>
              <a:gd name="T9" fmla="*/ 1652587 h 1637"/>
              <a:gd name="T10" fmla="*/ 530225 w 334"/>
              <a:gd name="T11" fmla="*/ 2598737 h 16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4" h="1637">
                <a:moveTo>
                  <a:pt x="201" y="26"/>
                </a:moveTo>
                <a:cubicBezTo>
                  <a:pt x="172" y="27"/>
                  <a:pt x="74" y="0"/>
                  <a:pt x="41" y="40"/>
                </a:cubicBezTo>
                <a:cubicBezTo>
                  <a:pt x="8" y="80"/>
                  <a:pt x="0" y="155"/>
                  <a:pt x="0" y="269"/>
                </a:cubicBezTo>
                <a:cubicBezTo>
                  <a:pt x="0" y="383"/>
                  <a:pt x="18" y="594"/>
                  <a:pt x="40" y="723"/>
                </a:cubicBezTo>
                <a:cubicBezTo>
                  <a:pt x="62" y="852"/>
                  <a:pt x="82" y="889"/>
                  <a:pt x="131" y="1041"/>
                </a:cubicBezTo>
                <a:cubicBezTo>
                  <a:pt x="180" y="1193"/>
                  <a:pt x="292" y="1513"/>
                  <a:pt x="334" y="1637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002" name="Text Box 27"/>
          <p:cNvSpPr txBox="1">
            <a:spLocks noChangeArrowheads="1"/>
          </p:cNvSpPr>
          <p:nvPr/>
        </p:nvSpPr>
        <p:spPr bwMode="auto">
          <a:xfrm>
            <a:off x="3779838" y="46529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2003" name="Line 28"/>
          <p:cNvSpPr>
            <a:spLocks noChangeShapeType="1"/>
          </p:cNvSpPr>
          <p:nvPr/>
        </p:nvSpPr>
        <p:spPr bwMode="auto">
          <a:xfrm>
            <a:off x="2195513" y="4724400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004" name="Line 29"/>
          <p:cNvSpPr>
            <a:spLocks noChangeShapeType="1"/>
          </p:cNvSpPr>
          <p:nvPr/>
        </p:nvSpPr>
        <p:spPr bwMode="auto">
          <a:xfrm>
            <a:off x="2195513" y="36449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395288" y="1628775"/>
            <a:ext cx="647700" cy="3141663"/>
          </a:xfrm>
          <a:custGeom>
            <a:avLst/>
            <a:gdLst>
              <a:gd name="T0" fmla="*/ 53127 w 573"/>
              <a:gd name="T1" fmla="*/ 1574364 h 3113"/>
              <a:gd name="T2" fmla="*/ 37302 w 573"/>
              <a:gd name="T3" fmla="*/ 1279675 h 3113"/>
              <a:gd name="T4" fmla="*/ 170685 w 573"/>
              <a:gd name="T5" fmla="*/ 859845 h 3113"/>
              <a:gd name="T6" fmla="*/ 232855 w 573"/>
              <a:gd name="T7" fmla="*/ 733694 h 3113"/>
              <a:gd name="T8" fmla="*/ 224943 w 573"/>
              <a:gd name="T9" fmla="*/ 502585 h 3113"/>
              <a:gd name="T10" fmla="*/ 115297 w 573"/>
              <a:gd name="T11" fmla="*/ 509650 h 3113"/>
              <a:gd name="T12" fmla="*/ 154860 w 573"/>
              <a:gd name="T13" fmla="*/ 390563 h 3113"/>
              <a:gd name="T14" fmla="*/ 53127 w 573"/>
              <a:gd name="T15" fmla="*/ 327992 h 3113"/>
              <a:gd name="T16" fmla="*/ 115297 w 573"/>
              <a:gd name="T17" fmla="*/ 243219 h 3113"/>
              <a:gd name="T18" fmla="*/ 139035 w 573"/>
              <a:gd name="T19" fmla="*/ 82755 h 3113"/>
              <a:gd name="T20" fmla="*/ 334588 w 573"/>
              <a:gd name="T21" fmla="*/ 5046 h 3113"/>
              <a:gd name="T22" fmla="*/ 531272 w 573"/>
              <a:gd name="T23" fmla="*/ 111013 h 3113"/>
              <a:gd name="T24" fmla="*/ 586660 w 573"/>
              <a:gd name="T25" fmla="*/ 292670 h 3113"/>
              <a:gd name="T26" fmla="*/ 491709 w 573"/>
              <a:gd name="T27" fmla="*/ 481392 h 3113"/>
              <a:gd name="T28" fmla="*/ 483797 w 573"/>
              <a:gd name="T29" fmla="*/ 628736 h 3113"/>
              <a:gd name="T30" fmla="*/ 617180 w 573"/>
              <a:gd name="T31" fmla="*/ 866909 h 3113"/>
              <a:gd name="T32" fmla="*/ 601355 w 573"/>
              <a:gd name="T33" fmla="*/ 1336191 h 3113"/>
              <a:gd name="T34" fmla="*/ 625093 w 573"/>
              <a:gd name="T35" fmla="*/ 1602622 h 3113"/>
              <a:gd name="T36" fmla="*/ 463450 w 573"/>
              <a:gd name="T37" fmla="*/ 1830702 h 3113"/>
              <a:gd name="T38" fmla="*/ 405802 w 573"/>
              <a:gd name="T39" fmla="*/ 2383748 h 3113"/>
              <a:gd name="T40" fmla="*/ 463450 w 573"/>
              <a:gd name="T41" fmla="*/ 2638068 h 3113"/>
              <a:gd name="T42" fmla="*/ 418236 w 573"/>
              <a:gd name="T43" fmla="*/ 2971107 h 3113"/>
              <a:gd name="T44" fmla="*/ 438582 w 573"/>
              <a:gd name="T45" fmla="*/ 3053862 h 3113"/>
              <a:gd name="T46" fmla="*/ 422757 w 573"/>
              <a:gd name="T47" fmla="*/ 3126525 h 3113"/>
              <a:gd name="T48" fmla="*/ 348153 w 573"/>
              <a:gd name="T49" fmla="*/ 3127534 h 3113"/>
              <a:gd name="T50" fmla="*/ 285983 w 573"/>
              <a:gd name="T51" fmla="*/ 3106341 h 3113"/>
              <a:gd name="T52" fmla="*/ 197814 w 573"/>
              <a:gd name="T53" fmla="*/ 3135608 h 3113"/>
              <a:gd name="T54" fmla="*/ 119819 w 573"/>
              <a:gd name="T55" fmla="*/ 3135608 h 3113"/>
              <a:gd name="T56" fmla="*/ 21477 w 573"/>
              <a:gd name="T57" fmla="*/ 3138635 h 3113"/>
              <a:gd name="T58" fmla="*/ 1130 w 573"/>
              <a:gd name="T59" fmla="*/ 3117442 h 3113"/>
              <a:gd name="T60" fmla="*/ 16955 w 573"/>
              <a:gd name="T61" fmla="*/ 3093221 h 3113"/>
              <a:gd name="T62" fmla="*/ 105124 w 573"/>
              <a:gd name="T63" fmla="*/ 3061936 h 3113"/>
              <a:gd name="T64" fmla="*/ 230595 w 573"/>
              <a:gd name="T65" fmla="*/ 2975144 h 3113"/>
              <a:gd name="T66" fmla="*/ 192162 w 573"/>
              <a:gd name="T67" fmla="*/ 2513936 h 3113"/>
              <a:gd name="T68" fmla="*/ 116428 w 573"/>
              <a:gd name="T69" fmla="*/ 2336315 h 3113"/>
              <a:gd name="T70" fmla="*/ 90429 w 573"/>
              <a:gd name="T71" fmla="*/ 2211174 h 3113"/>
              <a:gd name="T72" fmla="*/ 56518 w 573"/>
              <a:gd name="T73" fmla="*/ 1830702 h 3113"/>
              <a:gd name="T74" fmla="*/ 56518 w 573"/>
              <a:gd name="T75" fmla="*/ 1724736 h 3113"/>
              <a:gd name="T76" fmla="*/ 53127 w 573"/>
              <a:gd name="T77" fmla="*/ 1574364 h 3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73" h="3113">
                <a:moveTo>
                  <a:pt x="47" y="1560"/>
                </a:moveTo>
                <a:cubicBezTo>
                  <a:pt x="44" y="1487"/>
                  <a:pt x="16" y="1386"/>
                  <a:pt x="33" y="1268"/>
                </a:cubicBezTo>
                <a:cubicBezTo>
                  <a:pt x="50" y="1150"/>
                  <a:pt x="122" y="942"/>
                  <a:pt x="151" y="852"/>
                </a:cubicBezTo>
                <a:cubicBezTo>
                  <a:pt x="180" y="762"/>
                  <a:pt x="198" y="786"/>
                  <a:pt x="206" y="727"/>
                </a:cubicBezTo>
                <a:cubicBezTo>
                  <a:pt x="214" y="668"/>
                  <a:pt x="216" y="535"/>
                  <a:pt x="199" y="498"/>
                </a:cubicBezTo>
                <a:cubicBezTo>
                  <a:pt x="182" y="461"/>
                  <a:pt x="112" y="523"/>
                  <a:pt x="102" y="505"/>
                </a:cubicBezTo>
                <a:cubicBezTo>
                  <a:pt x="92" y="487"/>
                  <a:pt x="146" y="417"/>
                  <a:pt x="137" y="387"/>
                </a:cubicBezTo>
                <a:cubicBezTo>
                  <a:pt x="128" y="357"/>
                  <a:pt x="53" y="349"/>
                  <a:pt x="47" y="325"/>
                </a:cubicBezTo>
                <a:cubicBezTo>
                  <a:pt x="41" y="301"/>
                  <a:pt x="89" y="282"/>
                  <a:pt x="102" y="241"/>
                </a:cubicBezTo>
                <a:cubicBezTo>
                  <a:pt x="115" y="200"/>
                  <a:pt x="91" y="121"/>
                  <a:pt x="123" y="82"/>
                </a:cubicBezTo>
                <a:cubicBezTo>
                  <a:pt x="155" y="43"/>
                  <a:pt x="238" y="0"/>
                  <a:pt x="296" y="5"/>
                </a:cubicBezTo>
                <a:cubicBezTo>
                  <a:pt x="354" y="10"/>
                  <a:pt x="433" y="63"/>
                  <a:pt x="470" y="110"/>
                </a:cubicBezTo>
                <a:cubicBezTo>
                  <a:pt x="507" y="157"/>
                  <a:pt x="525" y="229"/>
                  <a:pt x="519" y="290"/>
                </a:cubicBezTo>
                <a:cubicBezTo>
                  <a:pt x="513" y="351"/>
                  <a:pt x="450" y="422"/>
                  <a:pt x="435" y="477"/>
                </a:cubicBezTo>
                <a:cubicBezTo>
                  <a:pt x="420" y="532"/>
                  <a:pt x="410" y="559"/>
                  <a:pt x="428" y="623"/>
                </a:cubicBezTo>
                <a:cubicBezTo>
                  <a:pt x="446" y="687"/>
                  <a:pt x="529" y="742"/>
                  <a:pt x="546" y="859"/>
                </a:cubicBezTo>
                <a:cubicBezTo>
                  <a:pt x="563" y="976"/>
                  <a:pt x="531" y="1203"/>
                  <a:pt x="532" y="1324"/>
                </a:cubicBezTo>
                <a:cubicBezTo>
                  <a:pt x="533" y="1445"/>
                  <a:pt x="573" y="1507"/>
                  <a:pt x="553" y="1588"/>
                </a:cubicBezTo>
                <a:cubicBezTo>
                  <a:pt x="533" y="1669"/>
                  <a:pt x="442" y="1685"/>
                  <a:pt x="410" y="1814"/>
                </a:cubicBezTo>
                <a:cubicBezTo>
                  <a:pt x="378" y="1943"/>
                  <a:pt x="359" y="2228"/>
                  <a:pt x="359" y="2362"/>
                </a:cubicBezTo>
                <a:cubicBezTo>
                  <a:pt x="359" y="2495"/>
                  <a:pt x="408" y="2517"/>
                  <a:pt x="410" y="2614"/>
                </a:cubicBezTo>
                <a:cubicBezTo>
                  <a:pt x="412" y="2711"/>
                  <a:pt x="374" y="2875"/>
                  <a:pt x="370" y="2944"/>
                </a:cubicBezTo>
                <a:cubicBezTo>
                  <a:pt x="367" y="3013"/>
                  <a:pt x="387" y="3000"/>
                  <a:pt x="388" y="3026"/>
                </a:cubicBezTo>
                <a:cubicBezTo>
                  <a:pt x="388" y="3052"/>
                  <a:pt x="387" y="3086"/>
                  <a:pt x="374" y="3098"/>
                </a:cubicBezTo>
                <a:cubicBezTo>
                  <a:pt x="361" y="3110"/>
                  <a:pt x="328" y="3102"/>
                  <a:pt x="308" y="3099"/>
                </a:cubicBezTo>
                <a:cubicBezTo>
                  <a:pt x="288" y="3096"/>
                  <a:pt x="275" y="3077"/>
                  <a:pt x="253" y="3078"/>
                </a:cubicBezTo>
                <a:cubicBezTo>
                  <a:pt x="231" y="3080"/>
                  <a:pt x="200" y="3102"/>
                  <a:pt x="175" y="3107"/>
                </a:cubicBezTo>
                <a:cubicBezTo>
                  <a:pt x="151" y="3112"/>
                  <a:pt x="132" y="3107"/>
                  <a:pt x="106" y="3107"/>
                </a:cubicBezTo>
                <a:cubicBezTo>
                  <a:pt x="80" y="3108"/>
                  <a:pt x="37" y="3113"/>
                  <a:pt x="19" y="3110"/>
                </a:cubicBezTo>
                <a:cubicBezTo>
                  <a:pt x="2" y="3107"/>
                  <a:pt x="2" y="3096"/>
                  <a:pt x="1" y="3089"/>
                </a:cubicBezTo>
                <a:cubicBezTo>
                  <a:pt x="0" y="3081"/>
                  <a:pt x="0" y="3074"/>
                  <a:pt x="15" y="3065"/>
                </a:cubicBezTo>
                <a:cubicBezTo>
                  <a:pt x="30" y="3056"/>
                  <a:pt x="61" y="3053"/>
                  <a:pt x="93" y="3034"/>
                </a:cubicBezTo>
                <a:cubicBezTo>
                  <a:pt x="124" y="3014"/>
                  <a:pt x="191" y="3038"/>
                  <a:pt x="204" y="2948"/>
                </a:cubicBezTo>
                <a:cubicBezTo>
                  <a:pt x="217" y="2857"/>
                  <a:pt x="187" y="2596"/>
                  <a:pt x="170" y="2491"/>
                </a:cubicBezTo>
                <a:cubicBezTo>
                  <a:pt x="153" y="2385"/>
                  <a:pt x="118" y="2365"/>
                  <a:pt x="103" y="2315"/>
                </a:cubicBezTo>
                <a:cubicBezTo>
                  <a:pt x="88" y="2265"/>
                  <a:pt x="89" y="2274"/>
                  <a:pt x="80" y="2191"/>
                </a:cubicBezTo>
                <a:cubicBezTo>
                  <a:pt x="71" y="2108"/>
                  <a:pt x="54" y="1895"/>
                  <a:pt x="50" y="1814"/>
                </a:cubicBezTo>
                <a:cubicBezTo>
                  <a:pt x="45" y="1734"/>
                  <a:pt x="50" y="1726"/>
                  <a:pt x="50" y="1709"/>
                </a:cubicBezTo>
                <a:cubicBezTo>
                  <a:pt x="50" y="1709"/>
                  <a:pt x="40" y="1640"/>
                  <a:pt x="47" y="156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58888" y="908050"/>
            <a:ext cx="7632700" cy="50371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3200" b="1">
                <a:solidFill>
                  <a:schemeClr val="accent2"/>
                </a:solidFill>
              </a:rPr>
              <a:t>Purpose:</a:t>
            </a:r>
            <a:r>
              <a:rPr lang="fr-FR" altLang="fr-FR" b="1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fr-FR" altLang="fr-FR" b="1">
                <a:solidFill>
                  <a:srgbClr val="CC0000"/>
                </a:solidFill>
              </a:rPr>
              <a:t>Assessing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VALVE COMPETENCE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VALVE INCOMPETENCE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	Grades: 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		-</a:t>
            </a:r>
            <a:r>
              <a:rPr lang="fr-FR" altLang="fr-FR">
                <a:solidFill>
                  <a:schemeClr val="hlink"/>
                </a:solidFill>
              </a:rPr>
              <a:t>Total, Partial, Segmental</a:t>
            </a:r>
          </a:p>
          <a:p>
            <a:r>
              <a:rPr lang="fr-FR" altLang="fr-FR" b="1">
                <a:solidFill>
                  <a:schemeClr val="hlink"/>
                </a:solidFill>
              </a:rPr>
              <a:t>	Haemodynamic effect:                                              </a:t>
            </a:r>
            <a:r>
              <a:rPr lang="en-US" altLang="fr-FR">
                <a:solidFill>
                  <a:schemeClr val="hlink"/>
                </a:solidFill>
              </a:rPr>
              <a:t>-                       -Closed Shunts (closed circuit )</a:t>
            </a:r>
            <a:endParaRPr lang="fr-FR" altLang="fr-FR" b="1">
              <a:solidFill>
                <a:schemeClr val="hlink"/>
              </a:solidFill>
            </a:endParaRPr>
          </a:p>
          <a:p>
            <a:r>
              <a:rPr lang="fr-FR" altLang="fr-FR" b="1">
                <a:solidFill>
                  <a:schemeClr val="hlink"/>
                </a:solidFill>
              </a:rPr>
              <a:t>		</a:t>
            </a:r>
            <a:r>
              <a:rPr lang="en-US" altLang="fr-FR">
                <a:solidFill>
                  <a:schemeClr val="hlink"/>
                </a:solidFill>
              </a:rPr>
              <a:t>-Open Deviated Shunt ( open circuit )</a:t>
            </a:r>
          </a:p>
          <a:p>
            <a:r>
              <a:rPr lang="en-US" altLang="fr-FR">
                <a:solidFill>
                  <a:schemeClr val="hlink"/>
                </a:solidFill>
              </a:rPr>
              <a:t>		</a:t>
            </a:r>
            <a:r>
              <a:rPr lang="fr-FR" altLang="fr-FR" b="1">
                <a:solidFill>
                  <a:schemeClr val="hlink"/>
                </a:solidFill>
              </a:rPr>
              <a:t>		</a:t>
            </a:r>
          </a:p>
          <a:p>
            <a:r>
              <a:rPr lang="fr-FR" altLang="fr-FR" b="1">
                <a:solidFill>
                  <a:srgbClr val="CC0000"/>
                </a:solidFill>
              </a:rPr>
              <a:t>VENOUS BLOCKS AND BY-PASSING VEINS 				</a:t>
            </a:r>
            <a:r>
              <a:rPr lang="en-US" altLang="fr-FR">
                <a:solidFill>
                  <a:schemeClr val="accent2"/>
                </a:solidFill>
              </a:rPr>
              <a:t>-Open Vicarious Shunt ( </a:t>
            </a:r>
            <a:r>
              <a:rPr lang="en-US" altLang="fr-FR">
                <a:solidFill>
                  <a:srgbClr val="FF0000"/>
                </a:solidFill>
              </a:rPr>
              <a:t>open</a:t>
            </a:r>
            <a:r>
              <a:rPr lang="en-US" altLang="fr-FR">
                <a:solidFill>
                  <a:schemeClr val="accent2"/>
                </a:solidFill>
              </a:rPr>
              <a:t> circuit )</a:t>
            </a:r>
          </a:p>
          <a:p>
            <a:endParaRPr lang="en-US" altLang="fr-FR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 rot="21152292" flipH="1">
            <a:off x="1979613" y="2133600"/>
            <a:ext cx="919162" cy="565150"/>
          </a:xfrm>
          <a:custGeom>
            <a:avLst/>
            <a:gdLst>
              <a:gd name="T0" fmla="*/ 0 w 2575"/>
              <a:gd name="T1" fmla="*/ 170799 h 1082"/>
              <a:gd name="T2" fmla="*/ 106730 w 2575"/>
              <a:gd name="T3" fmla="*/ 185424 h 1082"/>
              <a:gd name="T4" fmla="*/ 396578 w 2575"/>
              <a:gd name="T5" fmla="*/ 138415 h 1082"/>
              <a:gd name="T6" fmla="*/ 607182 w 2575"/>
              <a:gd name="T7" fmla="*/ 19848 h 1082"/>
              <a:gd name="T8" fmla="*/ 801366 w 2575"/>
              <a:gd name="T9" fmla="*/ 19848 h 1082"/>
              <a:gd name="T10" fmla="*/ 914879 w 2575"/>
              <a:gd name="T11" fmla="*/ 90884 h 1082"/>
              <a:gd name="T12" fmla="*/ 919162 w 2575"/>
              <a:gd name="T13" fmla="*/ 225120 h 1082"/>
              <a:gd name="T14" fmla="*/ 862049 w 2575"/>
              <a:gd name="T15" fmla="*/ 225120 h 1082"/>
              <a:gd name="T16" fmla="*/ 801366 w 2575"/>
              <a:gd name="T17" fmla="*/ 138415 h 1082"/>
              <a:gd name="T18" fmla="*/ 720694 w 2575"/>
              <a:gd name="T19" fmla="*/ 162441 h 1082"/>
              <a:gd name="T20" fmla="*/ 639665 w 2575"/>
              <a:gd name="T21" fmla="*/ 162441 h 1082"/>
              <a:gd name="T22" fmla="*/ 558636 w 2575"/>
              <a:gd name="T23" fmla="*/ 233477 h 1082"/>
              <a:gd name="T24" fmla="*/ 429061 w 2575"/>
              <a:gd name="T25" fmla="*/ 304512 h 1082"/>
              <a:gd name="T26" fmla="*/ 412998 w 2575"/>
              <a:gd name="T27" fmla="*/ 351521 h 1082"/>
              <a:gd name="T28" fmla="*/ 591119 w 2575"/>
              <a:gd name="T29" fmla="*/ 351521 h 1082"/>
              <a:gd name="T30" fmla="*/ 623245 w 2575"/>
              <a:gd name="T31" fmla="*/ 256981 h 1082"/>
              <a:gd name="T32" fmla="*/ 672148 w 2575"/>
              <a:gd name="T33" fmla="*/ 351521 h 1082"/>
              <a:gd name="T34" fmla="*/ 639665 w 2575"/>
              <a:gd name="T35" fmla="*/ 446583 h 1082"/>
              <a:gd name="T36" fmla="*/ 396578 w 2575"/>
              <a:gd name="T37" fmla="*/ 541123 h 1082"/>
              <a:gd name="T38" fmla="*/ 267360 w 2575"/>
              <a:gd name="T39" fmla="*/ 565150 h 1082"/>
              <a:gd name="T40" fmla="*/ 169911 w 2575"/>
              <a:gd name="T41" fmla="*/ 541123 h 1082"/>
              <a:gd name="T42" fmla="*/ 8210 w 2575"/>
              <a:gd name="T43" fmla="*/ 517619 h 10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75" h="1082">
                <a:moveTo>
                  <a:pt x="0" y="327"/>
                </a:moveTo>
                <a:cubicBezTo>
                  <a:pt x="50" y="332"/>
                  <a:pt x="114" y="365"/>
                  <a:pt x="299" y="355"/>
                </a:cubicBezTo>
                <a:cubicBezTo>
                  <a:pt x="484" y="345"/>
                  <a:pt x="877" y="318"/>
                  <a:pt x="1111" y="265"/>
                </a:cubicBezTo>
                <a:cubicBezTo>
                  <a:pt x="1345" y="212"/>
                  <a:pt x="1512" y="76"/>
                  <a:pt x="1701" y="38"/>
                </a:cubicBezTo>
                <a:cubicBezTo>
                  <a:pt x="1890" y="0"/>
                  <a:pt x="2101" y="15"/>
                  <a:pt x="2245" y="38"/>
                </a:cubicBezTo>
                <a:cubicBezTo>
                  <a:pt x="2389" y="61"/>
                  <a:pt x="2508" y="109"/>
                  <a:pt x="2563" y="174"/>
                </a:cubicBezTo>
                <a:lnTo>
                  <a:pt x="2575" y="431"/>
                </a:lnTo>
                <a:cubicBezTo>
                  <a:pt x="2550" y="474"/>
                  <a:pt x="2470" y="459"/>
                  <a:pt x="2415" y="431"/>
                </a:cubicBezTo>
                <a:cubicBezTo>
                  <a:pt x="2360" y="403"/>
                  <a:pt x="2311" y="285"/>
                  <a:pt x="2245" y="265"/>
                </a:cubicBezTo>
                <a:cubicBezTo>
                  <a:pt x="2179" y="245"/>
                  <a:pt x="2094" y="303"/>
                  <a:pt x="2019" y="311"/>
                </a:cubicBezTo>
                <a:cubicBezTo>
                  <a:pt x="1944" y="319"/>
                  <a:pt x="1868" y="288"/>
                  <a:pt x="1792" y="311"/>
                </a:cubicBezTo>
                <a:cubicBezTo>
                  <a:pt x="1716" y="334"/>
                  <a:pt x="1663" y="402"/>
                  <a:pt x="1565" y="447"/>
                </a:cubicBezTo>
                <a:cubicBezTo>
                  <a:pt x="1467" y="492"/>
                  <a:pt x="1270" y="545"/>
                  <a:pt x="1202" y="583"/>
                </a:cubicBezTo>
                <a:cubicBezTo>
                  <a:pt x="1134" y="621"/>
                  <a:pt x="1082" y="658"/>
                  <a:pt x="1157" y="673"/>
                </a:cubicBezTo>
                <a:cubicBezTo>
                  <a:pt x="1232" y="688"/>
                  <a:pt x="1558" y="703"/>
                  <a:pt x="1656" y="673"/>
                </a:cubicBezTo>
                <a:cubicBezTo>
                  <a:pt x="1754" y="643"/>
                  <a:pt x="1708" y="492"/>
                  <a:pt x="1746" y="492"/>
                </a:cubicBezTo>
                <a:cubicBezTo>
                  <a:pt x="1784" y="492"/>
                  <a:pt x="1875" y="613"/>
                  <a:pt x="1883" y="673"/>
                </a:cubicBezTo>
                <a:cubicBezTo>
                  <a:pt x="1891" y="733"/>
                  <a:pt x="1921" y="795"/>
                  <a:pt x="1792" y="855"/>
                </a:cubicBezTo>
                <a:cubicBezTo>
                  <a:pt x="1663" y="915"/>
                  <a:pt x="1285" y="998"/>
                  <a:pt x="1111" y="1036"/>
                </a:cubicBezTo>
                <a:cubicBezTo>
                  <a:pt x="937" y="1074"/>
                  <a:pt x="855" y="1082"/>
                  <a:pt x="749" y="1082"/>
                </a:cubicBezTo>
                <a:cubicBezTo>
                  <a:pt x="643" y="1082"/>
                  <a:pt x="597" y="1051"/>
                  <a:pt x="476" y="1036"/>
                </a:cubicBezTo>
                <a:cubicBezTo>
                  <a:pt x="355" y="1021"/>
                  <a:pt x="189" y="1006"/>
                  <a:pt x="23" y="9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2268538" y="3789363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At rest</a:t>
            </a:r>
          </a:p>
        </p:txBody>
      </p:sp>
      <p:sp>
        <p:nvSpPr>
          <p:cNvPr id="44036" name="Oval 8"/>
          <p:cNvSpPr>
            <a:spLocks noChangeArrowheads="1"/>
          </p:cNvSpPr>
          <p:nvPr/>
        </p:nvSpPr>
        <p:spPr bwMode="auto">
          <a:xfrm>
            <a:off x="1403350" y="5229225"/>
            <a:ext cx="431800" cy="935038"/>
          </a:xfrm>
          <a:prstGeom prst="ellipse">
            <a:avLst/>
          </a:prstGeom>
          <a:solidFill>
            <a:srgbClr val="B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037" name="Freeform 9"/>
          <p:cNvSpPr>
            <a:spLocks/>
          </p:cNvSpPr>
          <p:nvPr/>
        </p:nvSpPr>
        <p:spPr bwMode="auto">
          <a:xfrm rot="104502" flipH="1">
            <a:off x="1547813" y="2420938"/>
            <a:ext cx="53975" cy="3937000"/>
          </a:xfrm>
          <a:custGeom>
            <a:avLst/>
            <a:gdLst>
              <a:gd name="T0" fmla="*/ 0 w 1"/>
              <a:gd name="T1" fmla="*/ 3937000 h 1905"/>
              <a:gd name="T2" fmla="*/ 0 w 1"/>
              <a:gd name="T3" fmla="*/ 0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05">
                <a:moveTo>
                  <a:pt x="0" y="1905"/>
                </a:moveTo>
                <a:cubicBezTo>
                  <a:pt x="0" y="1111"/>
                  <a:pt x="0" y="317"/>
                  <a:pt x="0" y="0"/>
                </a:cubicBezTo>
              </a:path>
            </a:pathLst>
          </a:custGeom>
          <a:noFill/>
          <a:ln w="1492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038" name="Rectangle 10"/>
          <p:cNvSpPr>
            <a:spLocks noChangeArrowheads="1"/>
          </p:cNvSpPr>
          <p:nvPr/>
        </p:nvSpPr>
        <p:spPr bwMode="auto">
          <a:xfrm>
            <a:off x="757238" y="2276475"/>
            <a:ext cx="16557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039" name="Freeform 11"/>
          <p:cNvSpPr>
            <a:spLocks/>
          </p:cNvSpPr>
          <p:nvPr/>
        </p:nvSpPr>
        <p:spPr bwMode="auto">
          <a:xfrm>
            <a:off x="1196975" y="3113088"/>
            <a:ext cx="411163" cy="2303462"/>
          </a:xfrm>
          <a:custGeom>
            <a:avLst/>
            <a:gdLst>
              <a:gd name="T0" fmla="*/ 411163 w 259"/>
              <a:gd name="T1" fmla="*/ 22225 h 1451"/>
              <a:gd name="T2" fmla="*/ 50800 w 259"/>
              <a:gd name="T3" fmla="*/ 328612 h 1451"/>
              <a:gd name="T4" fmla="*/ 103188 w 259"/>
              <a:gd name="T5" fmla="*/ 1998662 h 1451"/>
              <a:gd name="T6" fmla="*/ 312738 w 259"/>
              <a:gd name="T7" fmla="*/ 2152650 h 1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" h="1451">
                <a:moveTo>
                  <a:pt x="259" y="14"/>
                </a:moveTo>
                <a:cubicBezTo>
                  <a:pt x="221" y="46"/>
                  <a:pt x="64" y="0"/>
                  <a:pt x="32" y="207"/>
                </a:cubicBezTo>
                <a:cubicBezTo>
                  <a:pt x="0" y="414"/>
                  <a:pt x="38" y="1067"/>
                  <a:pt x="65" y="1259"/>
                </a:cubicBezTo>
                <a:cubicBezTo>
                  <a:pt x="92" y="1451"/>
                  <a:pt x="170" y="1336"/>
                  <a:pt x="197" y="1356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040" name="Freeform 15"/>
          <p:cNvSpPr>
            <a:spLocks/>
          </p:cNvSpPr>
          <p:nvPr/>
        </p:nvSpPr>
        <p:spPr bwMode="auto">
          <a:xfrm>
            <a:off x="684213" y="2420938"/>
            <a:ext cx="1800225" cy="4149725"/>
          </a:xfrm>
          <a:custGeom>
            <a:avLst/>
            <a:gdLst>
              <a:gd name="T0" fmla="*/ 1671212 w 907"/>
              <a:gd name="T1" fmla="*/ 107946 h 2345"/>
              <a:gd name="T2" fmla="*/ 1736711 w 907"/>
              <a:gd name="T3" fmla="*/ 704303 h 2345"/>
              <a:gd name="T4" fmla="*/ 1288143 w 907"/>
              <a:gd name="T5" fmla="*/ 1215719 h 2345"/>
              <a:gd name="T6" fmla="*/ 1127374 w 907"/>
              <a:gd name="T7" fmla="*/ 2452673 h 2345"/>
              <a:gd name="T8" fmla="*/ 1288143 w 907"/>
              <a:gd name="T9" fmla="*/ 3022486 h 2345"/>
              <a:gd name="T10" fmla="*/ 1163100 w 907"/>
              <a:gd name="T11" fmla="*/ 3767490 h 2345"/>
              <a:gd name="T12" fmla="*/ 1218675 w 907"/>
              <a:gd name="T13" fmla="*/ 3953299 h 2345"/>
              <a:gd name="T14" fmla="*/ 1175009 w 907"/>
              <a:gd name="T15" fmla="*/ 4116102 h 2345"/>
              <a:gd name="T16" fmla="*/ 968589 w 907"/>
              <a:gd name="T17" fmla="*/ 4117872 h 2345"/>
              <a:gd name="T18" fmla="*/ 793925 w 907"/>
              <a:gd name="T19" fmla="*/ 4070093 h 2345"/>
              <a:gd name="T20" fmla="*/ 549793 w 907"/>
              <a:gd name="T21" fmla="*/ 4135568 h 2345"/>
              <a:gd name="T22" fmla="*/ 333449 w 907"/>
              <a:gd name="T23" fmla="*/ 4135568 h 2345"/>
              <a:gd name="T24" fmla="*/ 59544 w 907"/>
              <a:gd name="T25" fmla="*/ 4142647 h 2345"/>
              <a:gd name="T26" fmla="*/ 3970 w 907"/>
              <a:gd name="T27" fmla="*/ 4094867 h 2345"/>
              <a:gd name="T28" fmla="*/ 47636 w 907"/>
              <a:gd name="T29" fmla="*/ 4041779 h 2345"/>
              <a:gd name="T30" fmla="*/ 291767 w 907"/>
              <a:gd name="T31" fmla="*/ 3970995 h 2345"/>
              <a:gd name="T32" fmla="*/ 641094 w 907"/>
              <a:gd name="T33" fmla="*/ 3776338 h 2345"/>
              <a:gd name="T34" fmla="*/ 533915 w 907"/>
              <a:gd name="T35" fmla="*/ 2744658 h 2345"/>
              <a:gd name="T36" fmla="*/ 323524 w 907"/>
              <a:gd name="T37" fmla="*/ 2346497 h 2345"/>
              <a:gd name="T38" fmla="*/ 252071 w 907"/>
              <a:gd name="T39" fmla="*/ 2066899 h 2345"/>
              <a:gd name="T40" fmla="*/ 156800 w 907"/>
              <a:gd name="T41" fmla="*/ 1215719 h 2345"/>
              <a:gd name="T42" fmla="*/ 156800 w 907"/>
              <a:gd name="T43" fmla="*/ 978592 h 2345"/>
              <a:gd name="T44" fmla="*/ 146876 w 907"/>
              <a:gd name="T45" fmla="*/ 640597 h 2345"/>
              <a:gd name="T46" fmla="*/ 186572 w 907"/>
              <a:gd name="T47" fmla="*/ 0 h 2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7" h="2345">
                <a:moveTo>
                  <a:pt x="842" y="61"/>
                </a:moveTo>
                <a:cubicBezTo>
                  <a:pt x="847" y="117"/>
                  <a:pt x="907" y="295"/>
                  <a:pt x="875" y="398"/>
                </a:cubicBezTo>
                <a:cubicBezTo>
                  <a:pt x="844" y="502"/>
                  <a:pt x="700" y="522"/>
                  <a:pt x="649" y="687"/>
                </a:cubicBezTo>
                <a:cubicBezTo>
                  <a:pt x="598" y="851"/>
                  <a:pt x="568" y="1215"/>
                  <a:pt x="568" y="1386"/>
                </a:cubicBezTo>
                <a:cubicBezTo>
                  <a:pt x="568" y="1556"/>
                  <a:pt x="646" y="1584"/>
                  <a:pt x="649" y="1708"/>
                </a:cubicBezTo>
                <a:cubicBezTo>
                  <a:pt x="652" y="1832"/>
                  <a:pt x="592" y="2041"/>
                  <a:pt x="586" y="2129"/>
                </a:cubicBezTo>
                <a:cubicBezTo>
                  <a:pt x="581" y="2217"/>
                  <a:pt x="613" y="2201"/>
                  <a:pt x="614" y="2234"/>
                </a:cubicBezTo>
                <a:cubicBezTo>
                  <a:pt x="614" y="2267"/>
                  <a:pt x="613" y="2311"/>
                  <a:pt x="592" y="2326"/>
                </a:cubicBezTo>
                <a:cubicBezTo>
                  <a:pt x="571" y="2341"/>
                  <a:pt x="519" y="2331"/>
                  <a:pt x="488" y="2327"/>
                </a:cubicBezTo>
                <a:cubicBezTo>
                  <a:pt x="456" y="2323"/>
                  <a:pt x="435" y="2299"/>
                  <a:pt x="400" y="2300"/>
                </a:cubicBezTo>
                <a:cubicBezTo>
                  <a:pt x="366" y="2303"/>
                  <a:pt x="317" y="2331"/>
                  <a:pt x="277" y="2337"/>
                </a:cubicBezTo>
                <a:cubicBezTo>
                  <a:pt x="239" y="2344"/>
                  <a:pt x="209" y="2337"/>
                  <a:pt x="168" y="2337"/>
                </a:cubicBezTo>
                <a:cubicBezTo>
                  <a:pt x="127" y="2339"/>
                  <a:pt x="59" y="2345"/>
                  <a:pt x="30" y="2341"/>
                </a:cubicBezTo>
                <a:cubicBezTo>
                  <a:pt x="3" y="2337"/>
                  <a:pt x="3" y="2323"/>
                  <a:pt x="2" y="2314"/>
                </a:cubicBezTo>
                <a:cubicBezTo>
                  <a:pt x="0" y="2304"/>
                  <a:pt x="0" y="2295"/>
                  <a:pt x="24" y="2284"/>
                </a:cubicBezTo>
                <a:cubicBezTo>
                  <a:pt x="47" y="2272"/>
                  <a:pt x="97" y="2268"/>
                  <a:pt x="147" y="2244"/>
                </a:cubicBezTo>
                <a:cubicBezTo>
                  <a:pt x="196" y="2219"/>
                  <a:pt x="302" y="2249"/>
                  <a:pt x="323" y="2134"/>
                </a:cubicBezTo>
                <a:cubicBezTo>
                  <a:pt x="343" y="2018"/>
                  <a:pt x="296" y="1685"/>
                  <a:pt x="269" y="1551"/>
                </a:cubicBezTo>
                <a:cubicBezTo>
                  <a:pt x="242" y="1416"/>
                  <a:pt x="187" y="1390"/>
                  <a:pt x="163" y="1326"/>
                </a:cubicBezTo>
                <a:cubicBezTo>
                  <a:pt x="139" y="1262"/>
                  <a:pt x="141" y="1274"/>
                  <a:pt x="127" y="1168"/>
                </a:cubicBezTo>
                <a:cubicBezTo>
                  <a:pt x="112" y="1062"/>
                  <a:pt x="85" y="790"/>
                  <a:pt x="79" y="687"/>
                </a:cubicBezTo>
                <a:cubicBezTo>
                  <a:pt x="71" y="585"/>
                  <a:pt x="79" y="574"/>
                  <a:pt x="79" y="553"/>
                </a:cubicBezTo>
                <a:cubicBezTo>
                  <a:pt x="79" y="553"/>
                  <a:pt x="72" y="454"/>
                  <a:pt x="74" y="362"/>
                </a:cubicBezTo>
                <a:cubicBezTo>
                  <a:pt x="76" y="270"/>
                  <a:pt x="90" y="75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041" name="Freeform 17" descr="blanc)"/>
          <p:cNvSpPr>
            <a:spLocks/>
          </p:cNvSpPr>
          <p:nvPr/>
        </p:nvSpPr>
        <p:spPr bwMode="auto">
          <a:xfrm>
            <a:off x="2987675" y="2565400"/>
            <a:ext cx="841375" cy="2132013"/>
          </a:xfrm>
          <a:custGeom>
            <a:avLst/>
            <a:gdLst>
              <a:gd name="T0" fmla="*/ 841375 w 484"/>
              <a:gd name="T1" fmla="*/ 2132013 h 1134"/>
              <a:gd name="T2" fmla="*/ 0 w 484"/>
              <a:gd name="T3" fmla="*/ 2132013 h 1134"/>
              <a:gd name="T4" fmla="*/ 472839 w 484"/>
              <a:gd name="T5" fmla="*/ 0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4" h="1134">
                <a:moveTo>
                  <a:pt x="484" y="1134"/>
                </a:moveTo>
                <a:lnTo>
                  <a:pt x="0" y="1134"/>
                </a:lnTo>
                <a:lnTo>
                  <a:pt x="272" y="0"/>
                </a:lnTo>
              </a:path>
            </a:pathLst>
          </a:custGeom>
          <a:pattFill prst="dkVert">
            <a:fgClr>
              <a:srgbClr val="FF0066"/>
            </a:fgClr>
            <a:bgClr>
              <a:schemeClr val="accent2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042" name="Text Box 18"/>
          <p:cNvSpPr txBox="1">
            <a:spLocks noChangeArrowheads="1"/>
          </p:cNvSpPr>
          <p:nvPr/>
        </p:nvSpPr>
        <p:spPr bwMode="auto">
          <a:xfrm>
            <a:off x="468313" y="404813"/>
            <a:ext cx="8137525" cy="5984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Superficial </a:t>
            </a:r>
            <a:r>
              <a:rPr lang="fr-FR" altLang="fr-FR" sz="3200" b="1">
                <a:solidFill>
                  <a:srgbClr val="FF0000"/>
                </a:solidFill>
              </a:rPr>
              <a:t>OPEN VICARIOUS SHUNT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  <p:sp>
        <p:nvSpPr>
          <p:cNvPr id="44043" name="Text Box 19"/>
          <p:cNvSpPr txBox="1">
            <a:spLocks noChangeArrowheads="1"/>
          </p:cNvSpPr>
          <p:nvPr/>
        </p:nvSpPr>
        <p:spPr bwMode="auto">
          <a:xfrm>
            <a:off x="4787900" y="2205038"/>
            <a:ext cx="3241675" cy="2528887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3200" b="1">
                <a:solidFill>
                  <a:schemeClr val="accent2"/>
                </a:solidFill>
              </a:rPr>
              <a:t>The flow is </a:t>
            </a:r>
            <a:r>
              <a:rPr lang="fr-FR" altLang="fr-FR" sz="3200" b="1">
                <a:solidFill>
                  <a:srgbClr val="E80074"/>
                </a:solidFill>
              </a:rPr>
              <a:t>Antegrade</a:t>
            </a:r>
            <a:r>
              <a:rPr lang="fr-FR" altLang="fr-FR" sz="3200" b="1">
                <a:solidFill>
                  <a:schemeClr val="accent2"/>
                </a:solidFill>
              </a:rPr>
              <a:t> at  Rest, and during both phases of the VM Pump </a:t>
            </a:r>
            <a:endParaRPr lang="en-US" altLang="fr-FR" sz="3200" b="1">
              <a:solidFill>
                <a:schemeClr val="accent2"/>
              </a:solidFill>
            </a:endParaRPr>
          </a:p>
        </p:txBody>
      </p:sp>
      <p:sp>
        <p:nvSpPr>
          <p:cNvPr id="44044" name="Text Box 20"/>
          <p:cNvSpPr txBox="1">
            <a:spLocks noChangeArrowheads="1"/>
          </p:cNvSpPr>
          <p:nvPr/>
        </p:nvSpPr>
        <p:spPr bwMode="auto">
          <a:xfrm>
            <a:off x="3348038" y="38608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F8F8F8"/>
                </a:solidFill>
              </a:rPr>
              <a:t>S</a:t>
            </a:r>
          </a:p>
        </p:txBody>
      </p:sp>
      <p:sp>
        <p:nvSpPr>
          <p:cNvPr id="44045" name="Text Box 22"/>
          <p:cNvSpPr txBox="1">
            <a:spLocks noChangeArrowheads="1"/>
          </p:cNvSpPr>
          <p:nvPr/>
        </p:nvSpPr>
        <p:spPr bwMode="auto">
          <a:xfrm>
            <a:off x="1835150" y="1125538"/>
            <a:ext cx="5545138" cy="841375"/>
          </a:xfrm>
          <a:prstGeom prst="rec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rgbClr val="BA0000"/>
                </a:solidFill>
              </a:rPr>
              <a:t>Great Saphena By-Passing a popliteal block Example</a:t>
            </a:r>
            <a:endParaRPr lang="en-US" altLang="fr-FR" b="1">
              <a:solidFill>
                <a:schemeClr val="accent2"/>
              </a:solidFill>
            </a:endParaRPr>
          </a:p>
        </p:txBody>
      </p:sp>
      <p:sp>
        <p:nvSpPr>
          <p:cNvPr id="44046" name="Text Box 23"/>
          <p:cNvSpPr txBox="1">
            <a:spLocks noChangeArrowheads="1"/>
          </p:cNvSpPr>
          <p:nvPr/>
        </p:nvSpPr>
        <p:spPr bwMode="auto">
          <a:xfrm>
            <a:off x="4932363" y="4797425"/>
            <a:ext cx="3600450" cy="191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>
                <a:solidFill>
                  <a:schemeClr val="accent2"/>
                </a:solidFill>
              </a:rPr>
              <a:t>Because the OVS </a:t>
            </a:r>
            <a:r>
              <a:rPr lang="fr-FR" altLang="fr-FR" b="1">
                <a:solidFill>
                  <a:srgbClr val="E80074"/>
                </a:solidFill>
              </a:rPr>
              <a:t>substitutes a deep blocked vein</a:t>
            </a:r>
            <a:r>
              <a:rPr lang="fr-FR" altLang="fr-FR" b="1">
                <a:solidFill>
                  <a:schemeClr val="accent2"/>
                </a:solidFill>
              </a:rPr>
              <a:t> and so it is  </a:t>
            </a:r>
            <a:r>
              <a:rPr lang="fr-FR" altLang="fr-FR" b="1">
                <a:solidFill>
                  <a:srgbClr val="E80074"/>
                </a:solidFill>
              </a:rPr>
              <a:t>overloaded</a:t>
            </a:r>
            <a:r>
              <a:rPr lang="fr-FR" altLang="fr-FR" b="1">
                <a:solidFill>
                  <a:schemeClr val="accent2"/>
                </a:solidFill>
              </a:rPr>
              <a:t> by a deviated </a:t>
            </a:r>
            <a:r>
              <a:rPr lang="fr-FR" altLang="fr-FR" b="1">
                <a:solidFill>
                  <a:srgbClr val="E80074"/>
                </a:solidFill>
              </a:rPr>
              <a:t>deep venous</a:t>
            </a:r>
            <a:r>
              <a:rPr lang="fr-FR" altLang="fr-FR" b="1">
                <a:solidFill>
                  <a:schemeClr val="accent2"/>
                </a:solidFill>
              </a:rPr>
              <a:t> flow </a:t>
            </a:r>
          </a:p>
        </p:txBody>
      </p:sp>
      <p:sp>
        <p:nvSpPr>
          <p:cNvPr id="44047" name="Line 27"/>
          <p:cNvSpPr>
            <a:spLocks noChangeShapeType="1"/>
          </p:cNvSpPr>
          <p:nvPr/>
        </p:nvSpPr>
        <p:spPr bwMode="auto">
          <a:xfrm flipH="1">
            <a:off x="1331913" y="3860800"/>
            <a:ext cx="5762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048" name="Line 28"/>
          <p:cNvSpPr>
            <a:spLocks noChangeShapeType="1"/>
          </p:cNvSpPr>
          <p:nvPr/>
        </p:nvSpPr>
        <p:spPr bwMode="auto">
          <a:xfrm>
            <a:off x="1331913" y="3789363"/>
            <a:ext cx="5762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049" name="Line 29"/>
          <p:cNvSpPr>
            <a:spLocks noChangeShapeType="1"/>
          </p:cNvSpPr>
          <p:nvPr/>
        </p:nvSpPr>
        <p:spPr bwMode="auto">
          <a:xfrm flipH="1">
            <a:off x="1331913" y="3860800"/>
            <a:ext cx="576262" cy="6477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050" name="Line 30"/>
          <p:cNvSpPr>
            <a:spLocks noChangeShapeType="1"/>
          </p:cNvSpPr>
          <p:nvPr/>
        </p:nvSpPr>
        <p:spPr bwMode="auto">
          <a:xfrm>
            <a:off x="1331913" y="3789363"/>
            <a:ext cx="576262" cy="71913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051" name="Rectangle 34" descr="blanc)"/>
          <p:cNvSpPr>
            <a:spLocks noChangeArrowheads="1"/>
          </p:cNvSpPr>
          <p:nvPr/>
        </p:nvSpPr>
        <p:spPr bwMode="auto">
          <a:xfrm flipV="1">
            <a:off x="2339975" y="4508500"/>
            <a:ext cx="720725" cy="217488"/>
          </a:xfrm>
          <a:prstGeom prst="rect">
            <a:avLst/>
          </a:prstGeom>
          <a:pattFill prst="dkVert">
            <a:fgClr>
              <a:schemeClr val="accent2"/>
            </a:fgClr>
            <a:bgClr>
              <a:srgbClr val="FF0066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052" name="Rectangle 35" descr="blanc)"/>
          <p:cNvSpPr>
            <a:spLocks noChangeArrowheads="1"/>
          </p:cNvSpPr>
          <p:nvPr/>
        </p:nvSpPr>
        <p:spPr bwMode="auto">
          <a:xfrm flipV="1">
            <a:off x="3829050" y="4508500"/>
            <a:ext cx="720725" cy="217488"/>
          </a:xfrm>
          <a:prstGeom prst="rect">
            <a:avLst/>
          </a:prstGeom>
          <a:pattFill prst="dkVert">
            <a:fgClr>
              <a:schemeClr val="accent2"/>
            </a:fgClr>
            <a:bgClr>
              <a:srgbClr val="FF0066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053" name="Freeform 36"/>
          <p:cNvSpPr>
            <a:spLocks/>
          </p:cNvSpPr>
          <p:nvPr/>
        </p:nvSpPr>
        <p:spPr bwMode="auto">
          <a:xfrm>
            <a:off x="1254125" y="3128963"/>
            <a:ext cx="411163" cy="2303462"/>
          </a:xfrm>
          <a:custGeom>
            <a:avLst/>
            <a:gdLst>
              <a:gd name="T0" fmla="*/ 411163 w 259"/>
              <a:gd name="T1" fmla="*/ 22225 h 1451"/>
              <a:gd name="T2" fmla="*/ 50800 w 259"/>
              <a:gd name="T3" fmla="*/ 328612 h 1451"/>
              <a:gd name="T4" fmla="*/ 103188 w 259"/>
              <a:gd name="T5" fmla="*/ 1998662 h 1451"/>
              <a:gd name="T6" fmla="*/ 312738 w 259"/>
              <a:gd name="T7" fmla="*/ 2152650 h 1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" h="1451">
                <a:moveTo>
                  <a:pt x="259" y="14"/>
                </a:moveTo>
                <a:cubicBezTo>
                  <a:pt x="221" y="46"/>
                  <a:pt x="64" y="0"/>
                  <a:pt x="32" y="207"/>
                </a:cubicBezTo>
                <a:cubicBezTo>
                  <a:pt x="0" y="414"/>
                  <a:pt x="38" y="1067"/>
                  <a:pt x="65" y="1259"/>
                </a:cubicBezTo>
                <a:cubicBezTo>
                  <a:pt x="92" y="1451"/>
                  <a:pt x="170" y="1336"/>
                  <a:pt x="197" y="1356"/>
                </a:cubicBezTo>
              </a:path>
            </a:pathLst>
          </a:custGeom>
          <a:noFill/>
          <a:ln w="57150" cap="flat" cmpd="sng">
            <a:solidFill>
              <a:srgbClr val="FF0066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054" name="Freeform 37"/>
          <p:cNvSpPr>
            <a:spLocks/>
          </p:cNvSpPr>
          <p:nvPr/>
        </p:nvSpPr>
        <p:spPr bwMode="auto">
          <a:xfrm>
            <a:off x="1476375" y="5373688"/>
            <a:ext cx="84138" cy="865187"/>
          </a:xfrm>
          <a:custGeom>
            <a:avLst/>
            <a:gdLst>
              <a:gd name="T0" fmla="*/ 71438 w 53"/>
              <a:gd name="T1" fmla="*/ 865187 h 545"/>
              <a:gd name="T2" fmla="*/ 71438 w 53"/>
              <a:gd name="T3" fmla="*/ 144462 h 545"/>
              <a:gd name="T4" fmla="*/ 0 w 53"/>
              <a:gd name="T5" fmla="*/ 1587 h 5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" h="545">
                <a:moveTo>
                  <a:pt x="45" y="545"/>
                </a:moveTo>
                <a:cubicBezTo>
                  <a:pt x="49" y="363"/>
                  <a:pt x="53" y="182"/>
                  <a:pt x="45" y="91"/>
                </a:cubicBezTo>
                <a:cubicBezTo>
                  <a:pt x="37" y="0"/>
                  <a:pt x="18" y="0"/>
                  <a:pt x="0" y="1"/>
                </a:cubicBezTo>
              </a:path>
            </a:pathLst>
          </a:custGeom>
          <a:noFill/>
          <a:ln w="5715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055" name="Line 38"/>
          <p:cNvSpPr>
            <a:spLocks noChangeShapeType="1"/>
          </p:cNvSpPr>
          <p:nvPr/>
        </p:nvSpPr>
        <p:spPr bwMode="auto">
          <a:xfrm flipH="1" flipV="1">
            <a:off x="1641475" y="2492375"/>
            <a:ext cx="0" cy="57626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056" name="Text Box 21"/>
          <p:cNvSpPr txBox="1">
            <a:spLocks noChangeArrowheads="1"/>
          </p:cNvSpPr>
          <p:nvPr/>
        </p:nvSpPr>
        <p:spPr bwMode="auto">
          <a:xfrm>
            <a:off x="3924300" y="42926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D</a:t>
            </a:r>
          </a:p>
        </p:txBody>
      </p:sp>
      <p:grpSp>
        <p:nvGrpSpPr>
          <p:cNvPr id="44057" name="Group 12"/>
          <p:cNvGrpSpPr>
            <a:grpSpLocks/>
          </p:cNvGrpSpPr>
          <p:nvPr/>
        </p:nvGrpSpPr>
        <p:grpSpPr bwMode="auto">
          <a:xfrm flipH="1">
            <a:off x="755650" y="3068638"/>
            <a:ext cx="768350" cy="649287"/>
            <a:chOff x="0" y="1979"/>
            <a:chExt cx="1906" cy="1270"/>
          </a:xfrm>
        </p:grpSpPr>
        <p:sp>
          <p:nvSpPr>
            <p:cNvPr id="44058" name="Rectangle 13"/>
            <p:cNvSpPr>
              <a:spLocks noChangeArrowheads="1"/>
            </p:cNvSpPr>
            <p:nvPr/>
          </p:nvSpPr>
          <p:spPr bwMode="auto">
            <a:xfrm flipH="1">
              <a:off x="1316" y="2568"/>
              <a:ext cx="590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59" name="Oval 14"/>
            <p:cNvSpPr>
              <a:spLocks noChangeArrowheads="1"/>
            </p:cNvSpPr>
            <p:nvPr/>
          </p:nvSpPr>
          <p:spPr bwMode="auto">
            <a:xfrm>
              <a:off x="0" y="1979"/>
              <a:ext cx="1338" cy="127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79388" y="836613"/>
            <a:ext cx="8785225" cy="5913437"/>
            <a:chOff x="113" y="527"/>
            <a:chExt cx="5534" cy="3725"/>
          </a:xfrm>
        </p:grpSpPr>
        <p:sp>
          <p:nvSpPr>
            <p:cNvPr id="45059" name="Text Box 3"/>
            <p:cNvSpPr txBox="1">
              <a:spLocks noChangeArrowheads="1"/>
            </p:cNvSpPr>
            <p:nvPr/>
          </p:nvSpPr>
          <p:spPr bwMode="auto">
            <a:xfrm>
              <a:off x="975" y="527"/>
              <a:ext cx="467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altLang="fr-FR" sz="4400" b="1">
                  <a:solidFill>
                    <a:schemeClr val="accent2"/>
                  </a:solidFill>
                </a:rPr>
                <a:t>Hemodynamic Manoeuvres</a:t>
              </a:r>
              <a:endParaRPr lang="en-US" altLang="fr-FR" sz="3600" b="1">
                <a:solidFill>
                  <a:schemeClr val="accent2"/>
                </a:solidFill>
              </a:endParaRPr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auto">
            <a:xfrm>
              <a:off x="249" y="1026"/>
              <a:ext cx="408" cy="1979"/>
            </a:xfrm>
            <a:custGeom>
              <a:avLst/>
              <a:gdLst>
                <a:gd name="T0" fmla="*/ 33 w 573"/>
                <a:gd name="T1" fmla="*/ 992 h 3113"/>
                <a:gd name="T2" fmla="*/ 23 w 573"/>
                <a:gd name="T3" fmla="*/ 806 h 3113"/>
                <a:gd name="T4" fmla="*/ 108 w 573"/>
                <a:gd name="T5" fmla="*/ 542 h 3113"/>
                <a:gd name="T6" fmla="*/ 147 w 573"/>
                <a:gd name="T7" fmla="*/ 462 h 3113"/>
                <a:gd name="T8" fmla="*/ 142 w 573"/>
                <a:gd name="T9" fmla="*/ 317 h 3113"/>
                <a:gd name="T10" fmla="*/ 73 w 573"/>
                <a:gd name="T11" fmla="*/ 321 h 3113"/>
                <a:gd name="T12" fmla="*/ 98 w 573"/>
                <a:gd name="T13" fmla="*/ 246 h 3113"/>
                <a:gd name="T14" fmla="*/ 33 w 573"/>
                <a:gd name="T15" fmla="*/ 207 h 3113"/>
                <a:gd name="T16" fmla="*/ 73 w 573"/>
                <a:gd name="T17" fmla="*/ 153 h 3113"/>
                <a:gd name="T18" fmla="*/ 88 w 573"/>
                <a:gd name="T19" fmla="*/ 52 h 3113"/>
                <a:gd name="T20" fmla="*/ 211 w 573"/>
                <a:gd name="T21" fmla="*/ 3 h 3113"/>
                <a:gd name="T22" fmla="*/ 335 w 573"/>
                <a:gd name="T23" fmla="*/ 70 h 3113"/>
                <a:gd name="T24" fmla="*/ 370 w 573"/>
                <a:gd name="T25" fmla="*/ 184 h 3113"/>
                <a:gd name="T26" fmla="*/ 310 w 573"/>
                <a:gd name="T27" fmla="*/ 303 h 3113"/>
                <a:gd name="T28" fmla="*/ 305 w 573"/>
                <a:gd name="T29" fmla="*/ 396 h 3113"/>
                <a:gd name="T30" fmla="*/ 389 w 573"/>
                <a:gd name="T31" fmla="*/ 546 h 3113"/>
                <a:gd name="T32" fmla="*/ 379 w 573"/>
                <a:gd name="T33" fmla="*/ 842 h 3113"/>
                <a:gd name="T34" fmla="*/ 394 w 573"/>
                <a:gd name="T35" fmla="*/ 1010 h 3113"/>
                <a:gd name="T36" fmla="*/ 292 w 573"/>
                <a:gd name="T37" fmla="*/ 1153 h 3113"/>
                <a:gd name="T38" fmla="*/ 256 w 573"/>
                <a:gd name="T39" fmla="*/ 1502 h 3113"/>
                <a:gd name="T40" fmla="*/ 292 w 573"/>
                <a:gd name="T41" fmla="*/ 1662 h 3113"/>
                <a:gd name="T42" fmla="*/ 263 w 573"/>
                <a:gd name="T43" fmla="*/ 1872 h 3113"/>
                <a:gd name="T44" fmla="*/ 276 w 573"/>
                <a:gd name="T45" fmla="*/ 1924 h 3113"/>
                <a:gd name="T46" fmla="*/ 266 w 573"/>
                <a:gd name="T47" fmla="*/ 1969 h 3113"/>
                <a:gd name="T48" fmla="*/ 219 w 573"/>
                <a:gd name="T49" fmla="*/ 1970 h 3113"/>
                <a:gd name="T50" fmla="*/ 180 w 573"/>
                <a:gd name="T51" fmla="*/ 1957 h 3113"/>
                <a:gd name="T52" fmla="*/ 125 w 573"/>
                <a:gd name="T53" fmla="*/ 1975 h 3113"/>
                <a:gd name="T54" fmla="*/ 75 w 573"/>
                <a:gd name="T55" fmla="*/ 1975 h 3113"/>
                <a:gd name="T56" fmla="*/ 14 w 573"/>
                <a:gd name="T57" fmla="*/ 1977 h 3113"/>
                <a:gd name="T58" fmla="*/ 1 w 573"/>
                <a:gd name="T59" fmla="*/ 1964 h 3113"/>
                <a:gd name="T60" fmla="*/ 11 w 573"/>
                <a:gd name="T61" fmla="*/ 1948 h 3113"/>
                <a:gd name="T62" fmla="*/ 66 w 573"/>
                <a:gd name="T63" fmla="*/ 1929 h 3113"/>
                <a:gd name="T64" fmla="*/ 145 w 573"/>
                <a:gd name="T65" fmla="*/ 1874 h 3113"/>
                <a:gd name="T66" fmla="*/ 121 w 573"/>
                <a:gd name="T67" fmla="*/ 1584 h 3113"/>
                <a:gd name="T68" fmla="*/ 73 w 573"/>
                <a:gd name="T69" fmla="*/ 1472 h 3113"/>
                <a:gd name="T70" fmla="*/ 57 w 573"/>
                <a:gd name="T71" fmla="*/ 1393 h 3113"/>
                <a:gd name="T72" fmla="*/ 36 w 573"/>
                <a:gd name="T73" fmla="*/ 1153 h 3113"/>
                <a:gd name="T74" fmla="*/ 36 w 573"/>
                <a:gd name="T75" fmla="*/ 1086 h 3113"/>
                <a:gd name="T76" fmla="*/ 33 w 573"/>
                <a:gd name="T77" fmla="*/ 992 h 3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3" h="3113">
                  <a:moveTo>
                    <a:pt x="47" y="1560"/>
                  </a:moveTo>
                  <a:cubicBezTo>
                    <a:pt x="44" y="1487"/>
                    <a:pt x="16" y="1386"/>
                    <a:pt x="33" y="1268"/>
                  </a:cubicBezTo>
                  <a:cubicBezTo>
                    <a:pt x="50" y="1150"/>
                    <a:pt x="122" y="942"/>
                    <a:pt x="151" y="852"/>
                  </a:cubicBezTo>
                  <a:cubicBezTo>
                    <a:pt x="180" y="762"/>
                    <a:pt x="198" y="786"/>
                    <a:pt x="206" y="727"/>
                  </a:cubicBezTo>
                  <a:cubicBezTo>
                    <a:pt x="214" y="668"/>
                    <a:pt x="216" y="535"/>
                    <a:pt x="199" y="498"/>
                  </a:cubicBezTo>
                  <a:cubicBezTo>
                    <a:pt x="182" y="461"/>
                    <a:pt x="112" y="523"/>
                    <a:pt x="102" y="505"/>
                  </a:cubicBezTo>
                  <a:cubicBezTo>
                    <a:pt x="92" y="487"/>
                    <a:pt x="146" y="417"/>
                    <a:pt x="137" y="387"/>
                  </a:cubicBezTo>
                  <a:cubicBezTo>
                    <a:pt x="128" y="357"/>
                    <a:pt x="53" y="349"/>
                    <a:pt x="47" y="325"/>
                  </a:cubicBezTo>
                  <a:cubicBezTo>
                    <a:pt x="41" y="301"/>
                    <a:pt x="89" y="282"/>
                    <a:pt x="102" y="241"/>
                  </a:cubicBezTo>
                  <a:cubicBezTo>
                    <a:pt x="115" y="200"/>
                    <a:pt x="91" y="121"/>
                    <a:pt x="123" y="82"/>
                  </a:cubicBezTo>
                  <a:cubicBezTo>
                    <a:pt x="155" y="43"/>
                    <a:pt x="238" y="0"/>
                    <a:pt x="296" y="5"/>
                  </a:cubicBezTo>
                  <a:cubicBezTo>
                    <a:pt x="354" y="10"/>
                    <a:pt x="433" y="63"/>
                    <a:pt x="470" y="110"/>
                  </a:cubicBezTo>
                  <a:cubicBezTo>
                    <a:pt x="507" y="157"/>
                    <a:pt x="525" y="229"/>
                    <a:pt x="519" y="290"/>
                  </a:cubicBezTo>
                  <a:cubicBezTo>
                    <a:pt x="513" y="351"/>
                    <a:pt x="450" y="422"/>
                    <a:pt x="435" y="477"/>
                  </a:cubicBezTo>
                  <a:cubicBezTo>
                    <a:pt x="420" y="532"/>
                    <a:pt x="410" y="559"/>
                    <a:pt x="428" y="623"/>
                  </a:cubicBezTo>
                  <a:cubicBezTo>
                    <a:pt x="446" y="687"/>
                    <a:pt x="529" y="742"/>
                    <a:pt x="546" y="859"/>
                  </a:cubicBezTo>
                  <a:cubicBezTo>
                    <a:pt x="563" y="976"/>
                    <a:pt x="531" y="1203"/>
                    <a:pt x="532" y="1324"/>
                  </a:cubicBezTo>
                  <a:cubicBezTo>
                    <a:pt x="533" y="1445"/>
                    <a:pt x="573" y="1507"/>
                    <a:pt x="553" y="1588"/>
                  </a:cubicBezTo>
                  <a:cubicBezTo>
                    <a:pt x="533" y="1669"/>
                    <a:pt x="442" y="1685"/>
                    <a:pt x="410" y="1814"/>
                  </a:cubicBezTo>
                  <a:cubicBezTo>
                    <a:pt x="378" y="1943"/>
                    <a:pt x="359" y="2228"/>
                    <a:pt x="359" y="2362"/>
                  </a:cubicBezTo>
                  <a:cubicBezTo>
                    <a:pt x="359" y="2495"/>
                    <a:pt x="408" y="2517"/>
                    <a:pt x="410" y="2614"/>
                  </a:cubicBezTo>
                  <a:cubicBezTo>
                    <a:pt x="412" y="2711"/>
                    <a:pt x="374" y="2875"/>
                    <a:pt x="370" y="2944"/>
                  </a:cubicBezTo>
                  <a:cubicBezTo>
                    <a:pt x="367" y="3013"/>
                    <a:pt x="387" y="3000"/>
                    <a:pt x="388" y="3026"/>
                  </a:cubicBezTo>
                  <a:cubicBezTo>
                    <a:pt x="388" y="3052"/>
                    <a:pt x="387" y="3086"/>
                    <a:pt x="374" y="3098"/>
                  </a:cubicBezTo>
                  <a:cubicBezTo>
                    <a:pt x="361" y="3110"/>
                    <a:pt x="328" y="3102"/>
                    <a:pt x="308" y="3099"/>
                  </a:cubicBezTo>
                  <a:cubicBezTo>
                    <a:pt x="288" y="3096"/>
                    <a:pt x="275" y="3077"/>
                    <a:pt x="253" y="3078"/>
                  </a:cubicBezTo>
                  <a:cubicBezTo>
                    <a:pt x="231" y="3080"/>
                    <a:pt x="200" y="3102"/>
                    <a:pt x="175" y="3107"/>
                  </a:cubicBezTo>
                  <a:cubicBezTo>
                    <a:pt x="151" y="3112"/>
                    <a:pt x="132" y="3107"/>
                    <a:pt x="106" y="3107"/>
                  </a:cubicBezTo>
                  <a:cubicBezTo>
                    <a:pt x="80" y="3108"/>
                    <a:pt x="37" y="3113"/>
                    <a:pt x="19" y="3110"/>
                  </a:cubicBezTo>
                  <a:cubicBezTo>
                    <a:pt x="2" y="3107"/>
                    <a:pt x="2" y="3096"/>
                    <a:pt x="1" y="3089"/>
                  </a:cubicBezTo>
                  <a:cubicBezTo>
                    <a:pt x="0" y="3081"/>
                    <a:pt x="0" y="3074"/>
                    <a:pt x="15" y="3065"/>
                  </a:cubicBezTo>
                  <a:cubicBezTo>
                    <a:pt x="30" y="3056"/>
                    <a:pt x="61" y="3053"/>
                    <a:pt x="93" y="3034"/>
                  </a:cubicBezTo>
                  <a:cubicBezTo>
                    <a:pt x="124" y="3014"/>
                    <a:pt x="191" y="3038"/>
                    <a:pt x="204" y="2948"/>
                  </a:cubicBezTo>
                  <a:cubicBezTo>
                    <a:pt x="217" y="2857"/>
                    <a:pt x="187" y="2596"/>
                    <a:pt x="170" y="2491"/>
                  </a:cubicBezTo>
                  <a:cubicBezTo>
                    <a:pt x="153" y="2385"/>
                    <a:pt x="118" y="2365"/>
                    <a:pt x="103" y="2315"/>
                  </a:cubicBezTo>
                  <a:cubicBezTo>
                    <a:pt x="88" y="2265"/>
                    <a:pt x="89" y="2274"/>
                    <a:pt x="80" y="2191"/>
                  </a:cubicBezTo>
                  <a:cubicBezTo>
                    <a:pt x="71" y="2108"/>
                    <a:pt x="54" y="1895"/>
                    <a:pt x="50" y="1814"/>
                  </a:cubicBezTo>
                  <a:cubicBezTo>
                    <a:pt x="45" y="1734"/>
                    <a:pt x="50" y="1726"/>
                    <a:pt x="50" y="1709"/>
                  </a:cubicBezTo>
                  <a:cubicBezTo>
                    <a:pt x="50" y="1709"/>
                    <a:pt x="40" y="1640"/>
                    <a:pt x="47" y="156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930" y="1253"/>
              <a:ext cx="20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fr-FR" sz="2800" b="1">
                  <a:solidFill>
                    <a:srgbClr val="CC0000"/>
                  </a:solidFill>
                </a:rPr>
                <a:t>Upright</a:t>
              </a:r>
              <a:r>
                <a:rPr lang="fr-FR" altLang="fr-FR" sz="2800" b="1">
                  <a:solidFill>
                    <a:srgbClr val="CC0000"/>
                  </a:solidFill>
                </a:rPr>
                <a:t> Position</a:t>
              </a:r>
              <a:endParaRPr lang="en-US" altLang="fr-FR" sz="2000" b="1">
                <a:solidFill>
                  <a:srgbClr val="996633"/>
                </a:solidFill>
              </a:endParaRPr>
            </a:p>
          </p:txBody>
        </p:sp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2381" y="2341"/>
              <a:ext cx="3221" cy="5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b="1">
                  <a:solidFill>
                    <a:schemeClr val="hlink"/>
                  </a:solidFill>
                </a:rPr>
                <a:t>Squizing</a:t>
              </a:r>
              <a:r>
                <a:rPr lang="fr-FR" altLang="fr-FR" sz="2800" b="1">
                  <a:solidFill>
                    <a:schemeClr val="hlink"/>
                  </a:solidFill>
                </a:rPr>
                <a:t>, </a:t>
              </a:r>
              <a:r>
                <a:rPr lang="fr-FR" altLang="fr-FR" b="1">
                  <a:solidFill>
                    <a:schemeClr val="hlink"/>
                  </a:solidFill>
                </a:rPr>
                <a:t>Paranà , Wundsdorf: Valvo-muscular Pump Stress Test</a:t>
              </a:r>
              <a:endParaRPr lang="en-US" altLang="fr-FR" b="1">
                <a:solidFill>
                  <a:schemeClr val="hlink"/>
                </a:solidFill>
              </a:endParaRPr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2381" y="1706"/>
              <a:ext cx="3221" cy="5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sz="2800" b="1">
                  <a:solidFill>
                    <a:schemeClr val="hlink"/>
                  </a:solidFill>
                </a:rPr>
                <a:t>Valsalva: Thoraco-abdominal Pump Stress Test</a:t>
              </a:r>
              <a:endParaRPr lang="en-US" altLang="fr-FR" sz="2000" b="1">
                <a:solidFill>
                  <a:schemeClr val="hlink"/>
                </a:solidFill>
              </a:endParaRPr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930" y="3067"/>
              <a:ext cx="19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sz="2800" b="1">
                  <a:solidFill>
                    <a:srgbClr val="BA0000"/>
                  </a:solidFill>
                </a:rPr>
                <a:t> Supine Position</a:t>
              </a:r>
              <a:endParaRPr lang="en-US" altLang="fr-FR" sz="2000" b="1">
                <a:solidFill>
                  <a:srgbClr val="BA0000"/>
                </a:solidFill>
              </a:endParaRPr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2381" y="3339"/>
              <a:ext cx="3221" cy="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sz="2800" b="1">
                  <a:solidFill>
                    <a:srgbClr val="CC0000"/>
                  </a:solidFill>
                </a:rPr>
                <a:t>Venous Pressure: </a:t>
              </a:r>
              <a:r>
                <a:rPr lang="fr-FR" altLang="fr-FR" sz="2800" b="1">
                  <a:solidFill>
                    <a:schemeClr val="accent2"/>
                  </a:solidFill>
                </a:rPr>
                <a:t>Hemodynamic obstacles assessment</a:t>
              </a:r>
              <a:endParaRPr lang="en-US" altLang="fr-FR" sz="2000" b="1">
                <a:solidFill>
                  <a:schemeClr val="accent2"/>
                </a:solidFill>
              </a:endParaRPr>
            </a:p>
          </p:txBody>
        </p:sp>
        <p:sp>
          <p:nvSpPr>
            <p:cNvPr id="45066" name="Freeform 10"/>
            <p:cNvSpPr>
              <a:spLocks/>
            </p:cNvSpPr>
            <p:nvPr/>
          </p:nvSpPr>
          <p:spPr bwMode="auto">
            <a:xfrm rot="5247157">
              <a:off x="899" y="2780"/>
              <a:ext cx="408" cy="1979"/>
            </a:xfrm>
            <a:custGeom>
              <a:avLst/>
              <a:gdLst>
                <a:gd name="T0" fmla="*/ 33 w 573"/>
                <a:gd name="T1" fmla="*/ 992 h 3113"/>
                <a:gd name="T2" fmla="*/ 23 w 573"/>
                <a:gd name="T3" fmla="*/ 806 h 3113"/>
                <a:gd name="T4" fmla="*/ 108 w 573"/>
                <a:gd name="T5" fmla="*/ 542 h 3113"/>
                <a:gd name="T6" fmla="*/ 147 w 573"/>
                <a:gd name="T7" fmla="*/ 462 h 3113"/>
                <a:gd name="T8" fmla="*/ 142 w 573"/>
                <a:gd name="T9" fmla="*/ 317 h 3113"/>
                <a:gd name="T10" fmla="*/ 73 w 573"/>
                <a:gd name="T11" fmla="*/ 321 h 3113"/>
                <a:gd name="T12" fmla="*/ 98 w 573"/>
                <a:gd name="T13" fmla="*/ 246 h 3113"/>
                <a:gd name="T14" fmla="*/ 33 w 573"/>
                <a:gd name="T15" fmla="*/ 207 h 3113"/>
                <a:gd name="T16" fmla="*/ 73 w 573"/>
                <a:gd name="T17" fmla="*/ 153 h 3113"/>
                <a:gd name="T18" fmla="*/ 88 w 573"/>
                <a:gd name="T19" fmla="*/ 52 h 3113"/>
                <a:gd name="T20" fmla="*/ 211 w 573"/>
                <a:gd name="T21" fmla="*/ 3 h 3113"/>
                <a:gd name="T22" fmla="*/ 335 w 573"/>
                <a:gd name="T23" fmla="*/ 70 h 3113"/>
                <a:gd name="T24" fmla="*/ 370 w 573"/>
                <a:gd name="T25" fmla="*/ 184 h 3113"/>
                <a:gd name="T26" fmla="*/ 310 w 573"/>
                <a:gd name="T27" fmla="*/ 303 h 3113"/>
                <a:gd name="T28" fmla="*/ 305 w 573"/>
                <a:gd name="T29" fmla="*/ 396 h 3113"/>
                <a:gd name="T30" fmla="*/ 389 w 573"/>
                <a:gd name="T31" fmla="*/ 546 h 3113"/>
                <a:gd name="T32" fmla="*/ 379 w 573"/>
                <a:gd name="T33" fmla="*/ 842 h 3113"/>
                <a:gd name="T34" fmla="*/ 394 w 573"/>
                <a:gd name="T35" fmla="*/ 1010 h 3113"/>
                <a:gd name="T36" fmla="*/ 292 w 573"/>
                <a:gd name="T37" fmla="*/ 1153 h 3113"/>
                <a:gd name="T38" fmla="*/ 256 w 573"/>
                <a:gd name="T39" fmla="*/ 1502 h 3113"/>
                <a:gd name="T40" fmla="*/ 292 w 573"/>
                <a:gd name="T41" fmla="*/ 1662 h 3113"/>
                <a:gd name="T42" fmla="*/ 263 w 573"/>
                <a:gd name="T43" fmla="*/ 1872 h 3113"/>
                <a:gd name="T44" fmla="*/ 276 w 573"/>
                <a:gd name="T45" fmla="*/ 1924 h 3113"/>
                <a:gd name="T46" fmla="*/ 266 w 573"/>
                <a:gd name="T47" fmla="*/ 1969 h 3113"/>
                <a:gd name="T48" fmla="*/ 219 w 573"/>
                <a:gd name="T49" fmla="*/ 1970 h 3113"/>
                <a:gd name="T50" fmla="*/ 180 w 573"/>
                <a:gd name="T51" fmla="*/ 1957 h 3113"/>
                <a:gd name="T52" fmla="*/ 125 w 573"/>
                <a:gd name="T53" fmla="*/ 1975 h 3113"/>
                <a:gd name="T54" fmla="*/ 75 w 573"/>
                <a:gd name="T55" fmla="*/ 1975 h 3113"/>
                <a:gd name="T56" fmla="*/ 14 w 573"/>
                <a:gd name="T57" fmla="*/ 1977 h 3113"/>
                <a:gd name="T58" fmla="*/ 1 w 573"/>
                <a:gd name="T59" fmla="*/ 1964 h 3113"/>
                <a:gd name="T60" fmla="*/ 11 w 573"/>
                <a:gd name="T61" fmla="*/ 1948 h 3113"/>
                <a:gd name="T62" fmla="*/ 66 w 573"/>
                <a:gd name="T63" fmla="*/ 1929 h 3113"/>
                <a:gd name="T64" fmla="*/ 145 w 573"/>
                <a:gd name="T65" fmla="*/ 1874 h 3113"/>
                <a:gd name="T66" fmla="*/ 121 w 573"/>
                <a:gd name="T67" fmla="*/ 1584 h 3113"/>
                <a:gd name="T68" fmla="*/ 73 w 573"/>
                <a:gd name="T69" fmla="*/ 1472 h 3113"/>
                <a:gd name="T70" fmla="*/ 57 w 573"/>
                <a:gd name="T71" fmla="*/ 1393 h 3113"/>
                <a:gd name="T72" fmla="*/ 36 w 573"/>
                <a:gd name="T73" fmla="*/ 1153 h 3113"/>
                <a:gd name="T74" fmla="*/ 36 w 573"/>
                <a:gd name="T75" fmla="*/ 1086 h 3113"/>
                <a:gd name="T76" fmla="*/ 33 w 573"/>
                <a:gd name="T77" fmla="*/ 992 h 3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3" h="3113">
                  <a:moveTo>
                    <a:pt x="47" y="1560"/>
                  </a:moveTo>
                  <a:cubicBezTo>
                    <a:pt x="44" y="1487"/>
                    <a:pt x="16" y="1386"/>
                    <a:pt x="33" y="1268"/>
                  </a:cubicBezTo>
                  <a:cubicBezTo>
                    <a:pt x="50" y="1150"/>
                    <a:pt x="122" y="942"/>
                    <a:pt x="151" y="852"/>
                  </a:cubicBezTo>
                  <a:cubicBezTo>
                    <a:pt x="180" y="762"/>
                    <a:pt x="198" y="786"/>
                    <a:pt x="206" y="727"/>
                  </a:cubicBezTo>
                  <a:cubicBezTo>
                    <a:pt x="214" y="668"/>
                    <a:pt x="216" y="535"/>
                    <a:pt x="199" y="498"/>
                  </a:cubicBezTo>
                  <a:cubicBezTo>
                    <a:pt x="182" y="461"/>
                    <a:pt x="112" y="523"/>
                    <a:pt x="102" y="505"/>
                  </a:cubicBezTo>
                  <a:cubicBezTo>
                    <a:pt x="92" y="487"/>
                    <a:pt x="146" y="417"/>
                    <a:pt x="137" y="387"/>
                  </a:cubicBezTo>
                  <a:cubicBezTo>
                    <a:pt x="128" y="357"/>
                    <a:pt x="53" y="349"/>
                    <a:pt x="47" y="325"/>
                  </a:cubicBezTo>
                  <a:cubicBezTo>
                    <a:pt x="41" y="301"/>
                    <a:pt x="89" y="282"/>
                    <a:pt x="102" y="241"/>
                  </a:cubicBezTo>
                  <a:cubicBezTo>
                    <a:pt x="115" y="200"/>
                    <a:pt x="91" y="121"/>
                    <a:pt x="123" y="82"/>
                  </a:cubicBezTo>
                  <a:cubicBezTo>
                    <a:pt x="155" y="43"/>
                    <a:pt x="238" y="0"/>
                    <a:pt x="296" y="5"/>
                  </a:cubicBezTo>
                  <a:cubicBezTo>
                    <a:pt x="354" y="10"/>
                    <a:pt x="433" y="63"/>
                    <a:pt x="470" y="110"/>
                  </a:cubicBezTo>
                  <a:cubicBezTo>
                    <a:pt x="507" y="157"/>
                    <a:pt x="525" y="229"/>
                    <a:pt x="519" y="290"/>
                  </a:cubicBezTo>
                  <a:cubicBezTo>
                    <a:pt x="513" y="351"/>
                    <a:pt x="450" y="422"/>
                    <a:pt x="435" y="477"/>
                  </a:cubicBezTo>
                  <a:cubicBezTo>
                    <a:pt x="420" y="532"/>
                    <a:pt x="410" y="559"/>
                    <a:pt x="428" y="623"/>
                  </a:cubicBezTo>
                  <a:cubicBezTo>
                    <a:pt x="446" y="687"/>
                    <a:pt x="529" y="742"/>
                    <a:pt x="546" y="859"/>
                  </a:cubicBezTo>
                  <a:cubicBezTo>
                    <a:pt x="563" y="976"/>
                    <a:pt x="531" y="1203"/>
                    <a:pt x="532" y="1324"/>
                  </a:cubicBezTo>
                  <a:cubicBezTo>
                    <a:pt x="533" y="1445"/>
                    <a:pt x="573" y="1507"/>
                    <a:pt x="553" y="1588"/>
                  </a:cubicBezTo>
                  <a:cubicBezTo>
                    <a:pt x="533" y="1669"/>
                    <a:pt x="442" y="1685"/>
                    <a:pt x="410" y="1814"/>
                  </a:cubicBezTo>
                  <a:cubicBezTo>
                    <a:pt x="378" y="1943"/>
                    <a:pt x="359" y="2228"/>
                    <a:pt x="359" y="2362"/>
                  </a:cubicBezTo>
                  <a:cubicBezTo>
                    <a:pt x="359" y="2495"/>
                    <a:pt x="408" y="2517"/>
                    <a:pt x="410" y="2614"/>
                  </a:cubicBezTo>
                  <a:cubicBezTo>
                    <a:pt x="412" y="2711"/>
                    <a:pt x="374" y="2875"/>
                    <a:pt x="370" y="2944"/>
                  </a:cubicBezTo>
                  <a:cubicBezTo>
                    <a:pt x="367" y="3013"/>
                    <a:pt x="387" y="3000"/>
                    <a:pt x="388" y="3026"/>
                  </a:cubicBezTo>
                  <a:cubicBezTo>
                    <a:pt x="388" y="3052"/>
                    <a:pt x="387" y="3086"/>
                    <a:pt x="374" y="3098"/>
                  </a:cubicBezTo>
                  <a:cubicBezTo>
                    <a:pt x="361" y="3110"/>
                    <a:pt x="328" y="3102"/>
                    <a:pt x="308" y="3099"/>
                  </a:cubicBezTo>
                  <a:cubicBezTo>
                    <a:pt x="288" y="3096"/>
                    <a:pt x="275" y="3077"/>
                    <a:pt x="253" y="3078"/>
                  </a:cubicBezTo>
                  <a:cubicBezTo>
                    <a:pt x="231" y="3080"/>
                    <a:pt x="200" y="3102"/>
                    <a:pt x="175" y="3107"/>
                  </a:cubicBezTo>
                  <a:cubicBezTo>
                    <a:pt x="151" y="3112"/>
                    <a:pt x="132" y="3107"/>
                    <a:pt x="106" y="3107"/>
                  </a:cubicBezTo>
                  <a:cubicBezTo>
                    <a:pt x="80" y="3108"/>
                    <a:pt x="37" y="3113"/>
                    <a:pt x="19" y="3110"/>
                  </a:cubicBezTo>
                  <a:cubicBezTo>
                    <a:pt x="2" y="3107"/>
                    <a:pt x="2" y="3096"/>
                    <a:pt x="1" y="3089"/>
                  </a:cubicBezTo>
                  <a:cubicBezTo>
                    <a:pt x="0" y="3081"/>
                    <a:pt x="0" y="3074"/>
                    <a:pt x="15" y="3065"/>
                  </a:cubicBezTo>
                  <a:cubicBezTo>
                    <a:pt x="30" y="3056"/>
                    <a:pt x="61" y="3053"/>
                    <a:pt x="93" y="3034"/>
                  </a:cubicBezTo>
                  <a:cubicBezTo>
                    <a:pt x="124" y="3014"/>
                    <a:pt x="191" y="3038"/>
                    <a:pt x="204" y="2948"/>
                  </a:cubicBezTo>
                  <a:cubicBezTo>
                    <a:pt x="217" y="2857"/>
                    <a:pt x="187" y="2596"/>
                    <a:pt x="170" y="2491"/>
                  </a:cubicBezTo>
                  <a:cubicBezTo>
                    <a:pt x="153" y="2385"/>
                    <a:pt x="118" y="2365"/>
                    <a:pt x="103" y="2315"/>
                  </a:cubicBezTo>
                  <a:cubicBezTo>
                    <a:pt x="88" y="2265"/>
                    <a:pt x="89" y="2274"/>
                    <a:pt x="80" y="2191"/>
                  </a:cubicBezTo>
                  <a:cubicBezTo>
                    <a:pt x="71" y="2108"/>
                    <a:pt x="54" y="1895"/>
                    <a:pt x="50" y="1814"/>
                  </a:cubicBezTo>
                  <a:cubicBezTo>
                    <a:pt x="45" y="1734"/>
                    <a:pt x="50" y="1726"/>
                    <a:pt x="50" y="1709"/>
                  </a:cubicBezTo>
                  <a:cubicBezTo>
                    <a:pt x="50" y="1709"/>
                    <a:pt x="40" y="1640"/>
                    <a:pt x="47" y="156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250825" y="4510088"/>
            <a:ext cx="3097213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2800" b="1">
                <a:solidFill>
                  <a:srgbClr val="BA0000"/>
                </a:solidFill>
              </a:rPr>
              <a:t> Supine Position</a:t>
            </a:r>
            <a:endParaRPr lang="en-US" altLang="fr-FR" sz="2000" b="1">
              <a:solidFill>
                <a:srgbClr val="BA0000"/>
              </a:solidFill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5113338" cy="10223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2800" b="1">
                <a:solidFill>
                  <a:srgbClr val="CC0000"/>
                </a:solidFill>
              </a:rPr>
              <a:t>Venous Pressure Measurement: </a:t>
            </a:r>
            <a:r>
              <a:rPr lang="fr-FR" altLang="fr-FR" sz="2800" b="1">
                <a:solidFill>
                  <a:schemeClr val="accent2"/>
                </a:solidFill>
              </a:rPr>
              <a:t>Veins  Patency Test</a:t>
            </a:r>
            <a:endParaRPr lang="en-US" altLang="fr-FR" sz="2000" b="1">
              <a:solidFill>
                <a:schemeClr val="accent2"/>
              </a:solidFill>
            </a:endParaRPr>
          </a:p>
        </p:txBody>
      </p:sp>
      <p:sp>
        <p:nvSpPr>
          <p:cNvPr id="374788" name="Freeform 4"/>
          <p:cNvSpPr>
            <a:spLocks/>
          </p:cNvSpPr>
          <p:nvPr/>
        </p:nvSpPr>
        <p:spPr bwMode="auto">
          <a:xfrm rot="5247157">
            <a:off x="1426369" y="2326482"/>
            <a:ext cx="647700" cy="3141662"/>
          </a:xfrm>
          <a:custGeom>
            <a:avLst/>
            <a:gdLst>
              <a:gd name="T0" fmla="*/ 53127 w 573"/>
              <a:gd name="T1" fmla="*/ 1574363 h 3113"/>
              <a:gd name="T2" fmla="*/ 37302 w 573"/>
              <a:gd name="T3" fmla="*/ 1279675 h 3113"/>
              <a:gd name="T4" fmla="*/ 170685 w 573"/>
              <a:gd name="T5" fmla="*/ 859845 h 3113"/>
              <a:gd name="T6" fmla="*/ 232855 w 573"/>
              <a:gd name="T7" fmla="*/ 733694 h 3113"/>
              <a:gd name="T8" fmla="*/ 224943 w 573"/>
              <a:gd name="T9" fmla="*/ 502585 h 3113"/>
              <a:gd name="T10" fmla="*/ 115297 w 573"/>
              <a:gd name="T11" fmla="*/ 509650 h 3113"/>
              <a:gd name="T12" fmla="*/ 154860 w 573"/>
              <a:gd name="T13" fmla="*/ 390563 h 3113"/>
              <a:gd name="T14" fmla="*/ 53127 w 573"/>
              <a:gd name="T15" fmla="*/ 327992 h 3113"/>
              <a:gd name="T16" fmla="*/ 115297 w 573"/>
              <a:gd name="T17" fmla="*/ 243219 h 3113"/>
              <a:gd name="T18" fmla="*/ 139035 w 573"/>
              <a:gd name="T19" fmla="*/ 82755 h 3113"/>
              <a:gd name="T20" fmla="*/ 334588 w 573"/>
              <a:gd name="T21" fmla="*/ 5046 h 3113"/>
              <a:gd name="T22" fmla="*/ 531272 w 573"/>
              <a:gd name="T23" fmla="*/ 111013 h 3113"/>
              <a:gd name="T24" fmla="*/ 586660 w 573"/>
              <a:gd name="T25" fmla="*/ 292670 h 3113"/>
              <a:gd name="T26" fmla="*/ 491709 w 573"/>
              <a:gd name="T27" fmla="*/ 481392 h 3113"/>
              <a:gd name="T28" fmla="*/ 483797 w 573"/>
              <a:gd name="T29" fmla="*/ 628736 h 3113"/>
              <a:gd name="T30" fmla="*/ 617180 w 573"/>
              <a:gd name="T31" fmla="*/ 866909 h 3113"/>
              <a:gd name="T32" fmla="*/ 601355 w 573"/>
              <a:gd name="T33" fmla="*/ 1336190 h 3113"/>
              <a:gd name="T34" fmla="*/ 625093 w 573"/>
              <a:gd name="T35" fmla="*/ 1602621 h 3113"/>
              <a:gd name="T36" fmla="*/ 463450 w 573"/>
              <a:gd name="T37" fmla="*/ 1830702 h 3113"/>
              <a:gd name="T38" fmla="*/ 405802 w 573"/>
              <a:gd name="T39" fmla="*/ 2383747 h 3113"/>
              <a:gd name="T40" fmla="*/ 463450 w 573"/>
              <a:gd name="T41" fmla="*/ 2638068 h 3113"/>
              <a:gd name="T42" fmla="*/ 418236 w 573"/>
              <a:gd name="T43" fmla="*/ 2971106 h 3113"/>
              <a:gd name="T44" fmla="*/ 438582 w 573"/>
              <a:gd name="T45" fmla="*/ 3053861 h 3113"/>
              <a:gd name="T46" fmla="*/ 422757 w 573"/>
              <a:gd name="T47" fmla="*/ 3126524 h 3113"/>
              <a:gd name="T48" fmla="*/ 348153 w 573"/>
              <a:gd name="T49" fmla="*/ 3127533 h 3113"/>
              <a:gd name="T50" fmla="*/ 285983 w 573"/>
              <a:gd name="T51" fmla="*/ 3106340 h 3113"/>
              <a:gd name="T52" fmla="*/ 197814 w 573"/>
              <a:gd name="T53" fmla="*/ 3135607 h 3113"/>
              <a:gd name="T54" fmla="*/ 119819 w 573"/>
              <a:gd name="T55" fmla="*/ 3135607 h 3113"/>
              <a:gd name="T56" fmla="*/ 21477 w 573"/>
              <a:gd name="T57" fmla="*/ 3138634 h 3113"/>
              <a:gd name="T58" fmla="*/ 1130 w 573"/>
              <a:gd name="T59" fmla="*/ 3117441 h 3113"/>
              <a:gd name="T60" fmla="*/ 16955 w 573"/>
              <a:gd name="T61" fmla="*/ 3093220 h 3113"/>
              <a:gd name="T62" fmla="*/ 105124 w 573"/>
              <a:gd name="T63" fmla="*/ 3061935 h 3113"/>
              <a:gd name="T64" fmla="*/ 230595 w 573"/>
              <a:gd name="T65" fmla="*/ 2975143 h 3113"/>
              <a:gd name="T66" fmla="*/ 192162 w 573"/>
              <a:gd name="T67" fmla="*/ 2513935 h 3113"/>
              <a:gd name="T68" fmla="*/ 116428 w 573"/>
              <a:gd name="T69" fmla="*/ 2336315 h 3113"/>
              <a:gd name="T70" fmla="*/ 90429 w 573"/>
              <a:gd name="T71" fmla="*/ 2211173 h 3113"/>
              <a:gd name="T72" fmla="*/ 56518 w 573"/>
              <a:gd name="T73" fmla="*/ 1830702 h 3113"/>
              <a:gd name="T74" fmla="*/ 56518 w 573"/>
              <a:gd name="T75" fmla="*/ 1724735 h 3113"/>
              <a:gd name="T76" fmla="*/ 53127 w 573"/>
              <a:gd name="T77" fmla="*/ 1574363 h 3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73" h="3113">
                <a:moveTo>
                  <a:pt x="47" y="1560"/>
                </a:moveTo>
                <a:cubicBezTo>
                  <a:pt x="44" y="1487"/>
                  <a:pt x="16" y="1386"/>
                  <a:pt x="33" y="1268"/>
                </a:cubicBezTo>
                <a:cubicBezTo>
                  <a:pt x="50" y="1150"/>
                  <a:pt x="122" y="942"/>
                  <a:pt x="151" y="852"/>
                </a:cubicBezTo>
                <a:cubicBezTo>
                  <a:pt x="180" y="762"/>
                  <a:pt x="198" y="786"/>
                  <a:pt x="206" y="727"/>
                </a:cubicBezTo>
                <a:cubicBezTo>
                  <a:pt x="214" y="668"/>
                  <a:pt x="216" y="535"/>
                  <a:pt x="199" y="498"/>
                </a:cubicBezTo>
                <a:cubicBezTo>
                  <a:pt x="182" y="461"/>
                  <a:pt x="112" y="523"/>
                  <a:pt x="102" y="505"/>
                </a:cubicBezTo>
                <a:cubicBezTo>
                  <a:pt x="92" y="487"/>
                  <a:pt x="146" y="417"/>
                  <a:pt x="137" y="387"/>
                </a:cubicBezTo>
                <a:cubicBezTo>
                  <a:pt x="128" y="357"/>
                  <a:pt x="53" y="349"/>
                  <a:pt x="47" y="325"/>
                </a:cubicBezTo>
                <a:cubicBezTo>
                  <a:pt x="41" y="301"/>
                  <a:pt x="89" y="282"/>
                  <a:pt x="102" y="241"/>
                </a:cubicBezTo>
                <a:cubicBezTo>
                  <a:pt x="115" y="200"/>
                  <a:pt x="91" y="121"/>
                  <a:pt x="123" y="82"/>
                </a:cubicBezTo>
                <a:cubicBezTo>
                  <a:pt x="155" y="43"/>
                  <a:pt x="238" y="0"/>
                  <a:pt x="296" y="5"/>
                </a:cubicBezTo>
                <a:cubicBezTo>
                  <a:pt x="354" y="10"/>
                  <a:pt x="433" y="63"/>
                  <a:pt x="470" y="110"/>
                </a:cubicBezTo>
                <a:cubicBezTo>
                  <a:pt x="507" y="157"/>
                  <a:pt x="525" y="229"/>
                  <a:pt x="519" y="290"/>
                </a:cubicBezTo>
                <a:cubicBezTo>
                  <a:pt x="513" y="351"/>
                  <a:pt x="450" y="422"/>
                  <a:pt x="435" y="477"/>
                </a:cubicBezTo>
                <a:cubicBezTo>
                  <a:pt x="420" y="532"/>
                  <a:pt x="410" y="559"/>
                  <a:pt x="428" y="623"/>
                </a:cubicBezTo>
                <a:cubicBezTo>
                  <a:pt x="446" y="687"/>
                  <a:pt x="529" y="742"/>
                  <a:pt x="546" y="859"/>
                </a:cubicBezTo>
                <a:cubicBezTo>
                  <a:pt x="563" y="976"/>
                  <a:pt x="531" y="1203"/>
                  <a:pt x="532" y="1324"/>
                </a:cubicBezTo>
                <a:cubicBezTo>
                  <a:pt x="533" y="1445"/>
                  <a:pt x="573" y="1507"/>
                  <a:pt x="553" y="1588"/>
                </a:cubicBezTo>
                <a:cubicBezTo>
                  <a:pt x="533" y="1669"/>
                  <a:pt x="442" y="1685"/>
                  <a:pt x="410" y="1814"/>
                </a:cubicBezTo>
                <a:cubicBezTo>
                  <a:pt x="378" y="1943"/>
                  <a:pt x="359" y="2228"/>
                  <a:pt x="359" y="2362"/>
                </a:cubicBezTo>
                <a:cubicBezTo>
                  <a:pt x="359" y="2495"/>
                  <a:pt x="408" y="2517"/>
                  <a:pt x="410" y="2614"/>
                </a:cubicBezTo>
                <a:cubicBezTo>
                  <a:pt x="412" y="2711"/>
                  <a:pt x="374" y="2875"/>
                  <a:pt x="370" y="2944"/>
                </a:cubicBezTo>
                <a:cubicBezTo>
                  <a:pt x="367" y="3013"/>
                  <a:pt x="387" y="3000"/>
                  <a:pt x="388" y="3026"/>
                </a:cubicBezTo>
                <a:cubicBezTo>
                  <a:pt x="388" y="3052"/>
                  <a:pt x="387" y="3086"/>
                  <a:pt x="374" y="3098"/>
                </a:cubicBezTo>
                <a:cubicBezTo>
                  <a:pt x="361" y="3110"/>
                  <a:pt x="328" y="3102"/>
                  <a:pt x="308" y="3099"/>
                </a:cubicBezTo>
                <a:cubicBezTo>
                  <a:pt x="288" y="3096"/>
                  <a:pt x="275" y="3077"/>
                  <a:pt x="253" y="3078"/>
                </a:cubicBezTo>
                <a:cubicBezTo>
                  <a:pt x="231" y="3080"/>
                  <a:pt x="200" y="3102"/>
                  <a:pt x="175" y="3107"/>
                </a:cubicBezTo>
                <a:cubicBezTo>
                  <a:pt x="151" y="3112"/>
                  <a:pt x="132" y="3107"/>
                  <a:pt x="106" y="3107"/>
                </a:cubicBezTo>
                <a:cubicBezTo>
                  <a:pt x="80" y="3108"/>
                  <a:pt x="37" y="3113"/>
                  <a:pt x="19" y="3110"/>
                </a:cubicBezTo>
                <a:cubicBezTo>
                  <a:pt x="2" y="3107"/>
                  <a:pt x="2" y="3096"/>
                  <a:pt x="1" y="3089"/>
                </a:cubicBezTo>
                <a:cubicBezTo>
                  <a:pt x="0" y="3081"/>
                  <a:pt x="0" y="3074"/>
                  <a:pt x="15" y="3065"/>
                </a:cubicBezTo>
                <a:cubicBezTo>
                  <a:pt x="30" y="3056"/>
                  <a:pt x="61" y="3053"/>
                  <a:pt x="93" y="3034"/>
                </a:cubicBezTo>
                <a:cubicBezTo>
                  <a:pt x="124" y="3014"/>
                  <a:pt x="191" y="3038"/>
                  <a:pt x="204" y="2948"/>
                </a:cubicBezTo>
                <a:cubicBezTo>
                  <a:pt x="217" y="2857"/>
                  <a:pt x="187" y="2596"/>
                  <a:pt x="170" y="2491"/>
                </a:cubicBezTo>
                <a:cubicBezTo>
                  <a:pt x="153" y="2385"/>
                  <a:pt x="118" y="2365"/>
                  <a:pt x="103" y="2315"/>
                </a:cubicBezTo>
                <a:cubicBezTo>
                  <a:pt x="88" y="2265"/>
                  <a:pt x="89" y="2274"/>
                  <a:pt x="80" y="2191"/>
                </a:cubicBezTo>
                <a:cubicBezTo>
                  <a:pt x="71" y="2108"/>
                  <a:pt x="54" y="1895"/>
                  <a:pt x="50" y="1814"/>
                </a:cubicBezTo>
                <a:cubicBezTo>
                  <a:pt x="45" y="1734"/>
                  <a:pt x="50" y="1726"/>
                  <a:pt x="50" y="1709"/>
                </a:cubicBezTo>
                <a:cubicBezTo>
                  <a:pt x="50" y="1709"/>
                  <a:pt x="40" y="1640"/>
                  <a:pt x="47" y="156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395288" y="3789363"/>
            <a:ext cx="2889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4790" name="Group 6"/>
          <p:cNvGrpSpPr>
            <a:grpSpLocks/>
          </p:cNvGrpSpPr>
          <p:nvPr/>
        </p:nvGrpSpPr>
        <p:grpSpPr bwMode="auto">
          <a:xfrm>
            <a:off x="339725" y="3771900"/>
            <a:ext cx="360363" cy="360363"/>
            <a:chOff x="2492" y="2638"/>
            <a:chExt cx="318" cy="318"/>
          </a:xfrm>
        </p:grpSpPr>
        <p:sp>
          <p:nvSpPr>
            <p:cNvPr id="46096" name="Oval 7"/>
            <p:cNvSpPr>
              <a:spLocks noChangeArrowheads="1"/>
            </p:cNvSpPr>
            <p:nvPr/>
          </p:nvSpPr>
          <p:spPr bwMode="auto">
            <a:xfrm>
              <a:off x="2517" y="2659"/>
              <a:ext cx="272" cy="2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7" name="Line 8"/>
            <p:cNvSpPr>
              <a:spLocks noChangeShapeType="1"/>
            </p:cNvSpPr>
            <p:nvPr/>
          </p:nvSpPr>
          <p:spPr bwMode="auto">
            <a:xfrm flipV="1">
              <a:off x="2653" y="2704"/>
              <a:ext cx="4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098" name="Oval 9"/>
            <p:cNvSpPr>
              <a:spLocks noChangeArrowheads="1"/>
            </p:cNvSpPr>
            <p:nvPr/>
          </p:nvSpPr>
          <p:spPr bwMode="auto">
            <a:xfrm>
              <a:off x="2492" y="2638"/>
              <a:ext cx="318" cy="31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4794" name="Freeform 10"/>
          <p:cNvSpPr>
            <a:spLocks/>
          </p:cNvSpPr>
          <p:nvPr/>
        </p:nvSpPr>
        <p:spPr bwMode="auto">
          <a:xfrm>
            <a:off x="600075" y="4149725"/>
            <a:ext cx="515938" cy="252413"/>
          </a:xfrm>
          <a:custGeom>
            <a:avLst/>
            <a:gdLst>
              <a:gd name="T0" fmla="*/ 11113 w 325"/>
              <a:gd name="T1" fmla="*/ 0 h 159"/>
              <a:gd name="T2" fmla="*/ 84138 w 325"/>
              <a:gd name="T3" fmla="*/ 215900 h 159"/>
              <a:gd name="T4" fmla="*/ 515938 w 325"/>
              <a:gd name="T5" fmla="*/ 215900 h 1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5" h="159">
                <a:moveTo>
                  <a:pt x="7" y="0"/>
                </a:moveTo>
                <a:cubicBezTo>
                  <a:pt x="3" y="56"/>
                  <a:pt x="0" y="113"/>
                  <a:pt x="53" y="136"/>
                </a:cubicBezTo>
                <a:cubicBezTo>
                  <a:pt x="106" y="159"/>
                  <a:pt x="215" y="147"/>
                  <a:pt x="325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4795" name="Oval 11"/>
          <p:cNvSpPr>
            <a:spLocks noChangeArrowheads="1"/>
          </p:cNvSpPr>
          <p:nvPr/>
        </p:nvSpPr>
        <p:spPr bwMode="auto">
          <a:xfrm>
            <a:off x="1042988" y="4298950"/>
            <a:ext cx="433387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4796" name="Text Box 12"/>
          <p:cNvSpPr txBox="1">
            <a:spLocks noChangeArrowheads="1"/>
          </p:cNvSpPr>
          <p:nvPr/>
        </p:nvSpPr>
        <p:spPr bwMode="auto">
          <a:xfrm flipH="1">
            <a:off x="3492500" y="3213100"/>
            <a:ext cx="3384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Normal ≤  25 mm Hg</a:t>
            </a:r>
            <a:endParaRPr lang="fr-FR" altLang="fr-FR">
              <a:cs typeface="Times New Roman" pitchFamily="18" charset="0"/>
            </a:endParaRPr>
          </a:p>
        </p:txBody>
      </p:sp>
      <p:sp>
        <p:nvSpPr>
          <p:cNvPr id="374797" name="Freeform 13"/>
          <p:cNvSpPr>
            <a:spLocks/>
          </p:cNvSpPr>
          <p:nvPr/>
        </p:nvSpPr>
        <p:spPr bwMode="auto">
          <a:xfrm>
            <a:off x="3708400" y="3789363"/>
            <a:ext cx="3600450" cy="1008062"/>
          </a:xfrm>
          <a:custGeom>
            <a:avLst/>
            <a:gdLst>
              <a:gd name="T0" fmla="*/ 0 w 2268"/>
              <a:gd name="T1" fmla="*/ 0 h 907"/>
              <a:gd name="T2" fmla="*/ 0 w 2268"/>
              <a:gd name="T3" fmla="*/ 1008062 h 907"/>
              <a:gd name="T4" fmla="*/ 3600450 w 2268"/>
              <a:gd name="T5" fmla="*/ 1008062 h 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68" h="907">
                <a:moveTo>
                  <a:pt x="0" y="0"/>
                </a:moveTo>
                <a:lnTo>
                  <a:pt x="0" y="907"/>
                </a:lnTo>
                <a:lnTo>
                  <a:pt x="2268" y="90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4798" name="Freeform 14"/>
          <p:cNvSpPr>
            <a:spLocks/>
          </p:cNvSpPr>
          <p:nvPr/>
        </p:nvSpPr>
        <p:spPr bwMode="auto">
          <a:xfrm>
            <a:off x="4932363" y="4508500"/>
            <a:ext cx="2370137" cy="287338"/>
          </a:xfrm>
          <a:custGeom>
            <a:avLst/>
            <a:gdLst>
              <a:gd name="T0" fmla="*/ 0 w 1493"/>
              <a:gd name="T1" fmla="*/ 287338 h 181"/>
              <a:gd name="T2" fmla="*/ 142875 w 1493"/>
              <a:gd name="T3" fmla="*/ 215900 h 181"/>
              <a:gd name="T4" fmla="*/ 431800 w 1493"/>
              <a:gd name="T5" fmla="*/ 0 h 181"/>
              <a:gd name="T6" fmla="*/ 1004887 w 1493"/>
              <a:gd name="T7" fmla="*/ 60325 h 181"/>
              <a:gd name="T8" fmla="*/ 1582737 w 1493"/>
              <a:gd name="T9" fmla="*/ 144463 h 181"/>
              <a:gd name="T10" fmla="*/ 2336800 w 1493"/>
              <a:gd name="T11" fmla="*/ 180975 h 181"/>
              <a:gd name="T12" fmla="*/ 2370137 w 1493"/>
              <a:gd name="T13" fmla="*/ 280988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3" h="181">
                <a:moveTo>
                  <a:pt x="0" y="181"/>
                </a:moveTo>
                <a:lnTo>
                  <a:pt x="90" y="136"/>
                </a:lnTo>
                <a:lnTo>
                  <a:pt x="272" y="0"/>
                </a:lnTo>
                <a:lnTo>
                  <a:pt x="633" y="38"/>
                </a:lnTo>
                <a:lnTo>
                  <a:pt x="997" y="91"/>
                </a:lnTo>
                <a:lnTo>
                  <a:pt x="1472" y="114"/>
                </a:lnTo>
                <a:lnTo>
                  <a:pt x="1493" y="177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4799" name="Text Box 15"/>
          <p:cNvSpPr txBox="1">
            <a:spLocks noChangeArrowheads="1"/>
          </p:cNvSpPr>
          <p:nvPr/>
        </p:nvSpPr>
        <p:spPr bwMode="auto">
          <a:xfrm>
            <a:off x="179388" y="5229225"/>
            <a:ext cx="2951162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Cuff inflation/deflation</a:t>
            </a:r>
          </a:p>
        </p:txBody>
      </p:sp>
      <p:sp>
        <p:nvSpPr>
          <p:cNvPr id="374800" name="Text Box 16"/>
          <p:cNvSpPr txBox="1">
            <a:spLocks noChangeArrowheads="1"/>
          </p:cNvSpPr>
          <p:nvPr/>
        </p:nvSpPr>
        <p:spPr bwMode="auto">
          <a:xfrm>
            <a:off x="3851275" y="5013325"/>
            <a:ext cx="2951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Posterior Tibial Vein flow</a:t>
            </a:r>
          </a:p>
        </p:txBody>
      </p:sp>
      <p:sp>
        <p:nvSpPr>
          <p:cNvPr id="374801" name="Line 17"/>
          <p:cNvSpPr>
            <a:spLocks noChangeShapeType="1"/>
          </p:cNvSpPr>
          <p:nvPr/>
        </p:nvSpPr>
        <p:spPr bwMode="auto">
          <a:xfrm>
            <a:off x="4932363" y="37163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4802" name="Text Box 18"/>
          <p:cNvSpPr txBox="1">
            <a:spLocks noChangeArrowheads="1"/>
          </p:cNvSpPr>
          <p:nvPr/>
        </p:nvSpPr>
        <p:spPr bwMode="auto">
          <a:xfrm>
            <a:off x="827088" y="1844675"/>
            <a:ext cx="7488237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b="1">
                <a:solidFill>
                  <a:schemeClr val="accent2"/>
                </a:solidFill>
              </a:rPr>
              <a:t>Venous Pressure measurement is similar to Arterial Pressure except that the signal is taken at the Posterior Tibila vein instead of the artery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 animBg="1"/>
      <p:bldP spid="374788" grpId="0" animBg="1"/>
      <p:bldP spid="374789" grpId="0" animBg="1"/>
      <p:bldP spid="374794" grpId="0" animBg="1"/>
      <p:bldP spid="374795" grpId="0" animBg="1"/>
      <p:bldP spid="374796" grpId="0" animBg="1"/>
      <p:bldP spid="374797" grpId="0" animBg="1"/>
      <p:bldP spid="374798" grpId="0" animBg="1"/>
      <p:bldP spid="374799" grpId="0" animBg="1"/>
      <p:bldP spid="374800" grpId="0"/>
      <p:bldP spid="374801" grpId="0" animBg="1"/>
      <p:bldP spid="37480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34925" y="506413"/>
            <a:ext cx="2530475" cy="6351587"/>
            <a:chOff x="476" y="319"/>
            <a:chExt cx="1594" cy="4001"/>
          </a:xfrm>
        </p:grpSpPr>
        <p:sp>
          <p:nvSpPr>
            <p:cNvPr id="47140" name="Freeform 3"/>
            <p:cNvSpPr>
              <a:spLocks/>
            </p:cNvSpPr>
            <p:nvPr/>
          </p:nvSpPr>
          <p:spPr bwMode="auto">
            <a:xfrm>
              <a:off x="476" y="319"/>
              <a:ext cx="1594" cy="4001"/>
            </a:xfrm>
            <a:custGeom>
              <a:avLst/>
              <a:gdLst>
                <a:gd name="T0" fmla="*/ 1533 w 1594"/>
                <a:gd name="T1" fmla="*/ 0 h 4001"/>
                <a:gd name="T2" fmla="*/ 1574 w 1594"/>
                <a:gd name="T3" fmla="*/ 340 h 4001"/>
                <a:gd name="T4" fmla="*/ 1413 w 1594"/>
                <a:gd name="T5" fmla="*/ 709 h 4001"/>
                <a:gd name="T6" fmla="*/ 1076 w 1594"/>
                <a:gd name="T7" fmla="*/ 1040 h 4001"/>
                <a:gd name="T8" fmla="*/ 941 w 1594"/>
                <a:gd name="T9" fmla="*/ 2288 h 4001"/>
                <a:gd name="T10" fmla="*/ 1076 w 1594"/>
                <a:gd name="T11" fmla="*/ 2864 h 4001"/>
                <a:gd name="T12" fmla="*/ 972 w 1594"/>
                <a:gd name="T13" fmla="*/ 3615 h 4001"/>
                <a:gd name="T14" fmla="*/ 1017 w 1594"/>
                <a:gd name="T15" fmla="*/ 3803 h 4001"/>
                <a:gd name="T16" fmla="*/ 981 w 1594"/>
                <a:gd name="T17" fmla="*/ 3967 h 4001"/>
                <a:gd name="T18" fmla="*/ 808 w 1594"/>
                <a:gd name="T19" fmla="*/ 3970 h 4001"/>
                <a:gd name="T20" fmla="*/ 664 w 1594"/>
                <a:gd name="T21" fmla="*/ 3922 h 4001"/>
                <a:gd name="T22" fmla="*/ 460 w 1594"/>
                <a:gd name="T23" fmla="*/ 3988 h 4001"/>
                <a:gd name="T24" fmla="*/ 280 w 1594"/>
                <a:gd name="T25" fmla="*/ 3988 h 4001"/>
                <a:gd name="T26" fmla="*/ 52 w 1594"/>
                <a:gd name="T27" fmla="*/ 3994 h 4001"/>
                <a:gd name="T28" fmla="*/ 4 w 1594"/>
                <a:gd name="T29" fmla="*/ 3946 h 4001"/>
                <a:gd name="T30" fmla="*/ 40 w 1594"/>
                <a:gd name="T31" fmla="*/ 3892 h 4001"/>
                <a:gd name="T32" fmla="*/ 244 w 1594"/>
                <a:gd name="T33" fmla="*/ 3820 h 4001"/>
                <a:gd name="T34" fmla="*/ 535 w 1594"/>
                <a:gd name="T35" fmla="*/ 3624 h 4001"/>
                <a:gd name="T36" fmla="*/ 446 w 1594"/>
                <a:gd name="T37" fmla="*/ 2582 h 4001"/>
                <a:gd name="T38" fmla="*/ 272 w 1594"/>
                <a:gd name="T39" fmla="*/ 2182 h 4001"/>
                <a:gd name="T40" fmla="*/ 211 w 1594"/>
                <a:gd name="T41" fmla="*/ 1899 h 4001"/>
                <a:gd name="T42" fmla="*/ 131 w 1594"/>
                <a:gd name="T43" fmla="*/ 1040 h 4001"/>
                <a:gd name="T44" fmla="*/ 131 w 1594"/>
                <a:gd name="T45" fmla="*/ 800 h 4001"/>
                <a:gd name="T46" fmla="*/ 54 w 1594"/>
                <a:gd name="T47" fmla="*/ 84 h 4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94" h="4001">
                  <a:moveTo>
                    <a:pt x="1533" y="0"/>
                  </a:moveTo>
                  <a:cubicBezTo>
                    <a:pt x="1540" y="57"/>
                    <a:pt x="1594" y="222"/>
                    <a:pt x="1574" y="340"/>
                  </a:cubicBezTo>
                  <a:cubicBezTo>
                    <a:pt x="1554" y="458"/>
                    <a:pt x="1496" y="592"/>
                    <a:pt x="1413" y="709"/>
                  </a:cubicBezTo>
                  <a:cubicBezTo>
                    <a:pt x="1330" y="826"/>
                    <a:pt x="1155" y="777"/>
                    <a:pt x="1076" y="1040"/>
                  </a:cubicBezTo>
                  <a:cubicBezTo>
                    <a:pt x="997" y="1303"/>
                    <a:pt x="941" y="1984"/>
                    <a:pt x="941" y="2288"/>
                  </a:cubicBezTo>
                  <a:cubicBezTo>
                    <a:pt x="941" y="2592"/>
                    <a:pt x="1071" y="2643"/>
                    <a:pt x="1076" y="2864"/>
                  </a:cubicBezTo>
                  <a:cubicBezTo>
                    <a:pt x="1081" y="3085"/>
                    <a:pt x="982" y="3458"/>
                    <a:pt x="972" y="3615"/>
                  </a:cubicBezTo>
                  <a:cubicBezTo>
                    <a:pt x="962" y="3772"/>
                    <a:pt x="1016" y="3744"/>
                    <a:pt x="1017" y="3803"/>
                  </a:cubicBezTo>
                  <a:cubicBezTo>
                    <a:pt x="1018" y="3862"/>
                    <a:pt x="1016" y="3939"/>
                    <a:pt x="981" y="3967"/>
                  </a:cubicBezTo>
                  <a:cubicBezTo>
                    <a:pt x="946" y="3995"/>
                    <a:pt x="861" y="3977"/>
                    <a:pt x="808" y="3970"/>
                  </a:cubicBezTo>
                  <a:cubicBezTo>
                    <a:pt x="755" y="3963"/>
                    <a:pt x="722" y="3919"/>
                    <a:pt x="664" y="3922"/>
                  </a:cubicBezTo>
                  <a:cubicBezTo>
                    <a:pt x="606" y="3925"/>
                    <a:pt x="524" y="3977"/>
                    <a:pt x="460" y="3988"/>
                  </a:cubicBezTo>
                  <a:cubicBezTo>
                    <a:pt x="396" y="3999"/>
                    <a:pt x="348" y="3987"/>
                    <a:pt x="280" y="3988"/>
                  </a:cubicBezTo>
                  <a:cubicBezTo>
                    <a:pt x="212" y="3989"/>
                    <a:pt x="98" y="4001"/>
                    <a:pt x="52" y="3994"/>
                  </a:cubicBezTo>
                  <a:cubicBezTo>
                    <a:pt x="6" y="3987"/>
                    <a:pt x="6" y="3963"/>
                    <a:pt x="4" y="3946"/>
                  </a:cubicBezTo>
                  <a:cubicBezTo>
                    <a:pt x="2" y="3929"/>
                    <a:pt x="0" y="3913"/>
                    <a:pt x="40" y="3892"/>
                  </a:cubicBezTo>
                  <a:cubicBezTo>
                    <a:pt x="80" y="3871"/>
                    <a:pt x="162" y="3865"/>
                    <a:pt x="244" y="3820"/>
                  </a:cubicBezTo>
                  <a:cubicBezTo>
                    <a:pt x="326" y="3775"/>
                    <a:pt x="501" y="3830"/>
                    <a:pt x="535" y="3624"/>
                  </a:cubicBezTo>
                  <a:cubicBezTo>
                    <a:pt x="569" y="3418"/>
                    <a:pt x="490" y="2822"/>
                    <a:pt x="446" y="2582"/>
                  </a:cubicBezTo>
                  <a:cubicBezTo>
                    <a:pt x="402" y="2342"/>
                    <a:pt x="311" y="2296"/>
                    <a:pt x="272" y="2182"/>
                  </a:cubicBezTo>
                  <a:cubicBezTo>
                    <a:pt x="233" y="2068"/>
                    <a:pt x="235" y="2089"/>
                    <a:pt x="211" y="1899"/>
                  </a:cubicBezTo>
                  <a:cubicBezTo>
                    <a:pt x="187" y="1709"/>
                    <a:pt x="143" y="1223"/>
                    <a:pt x="131" y="1040"/>
                  </a:cubicBezTo>
                  <a:cubicBezTo>
                    <a:pt x="118" y="857"/>
                    <a:pt x="144" y="959"/>
                    <a:pt x="131" y="800"/>
                  </a:cubicBezTo>
                  <a:cubicBezTo>
                    <a:pt x="118" y="641"/>
                    <a:pt x="70" y="233"/>
                    <a:pt x="54" y="8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41" name="Freeform 4"/>
            <p:cNvSpPr>
              <a:spLocks/>
            </p:cNvSpPr>
            <p:nvPr/>
          </p:nvSpPr>
          <p:spPr bwMode="auto">
            <a:xfrm>
              <a:off x="855" y="1190"/>
              <a:ext cx="309" cy="2863"/>
            </a:xfrm>
            <a:custGeom>
              <a:avLst/>
              <a:gdLst>
                <a:gd name="T0" fmla="*/ 309 w 309"/>
                <a:gd name="T1" fmla="*/ 0 h 2863"/>
                <a:gd name="T2" fmla="*/ 79 w 309"/>
                <a:gd name="T3" fmla="*/ 84 h 2863"/>
                <a:gd name="T4" fmla="*/ 13 w 309"/>
                <a:gd name="T5" fmla="*/ 441 h 2863"/>
                <a:gd name="T6" fmla="*/ 157 w 309"/>
                <a:gd name="T7" fmla="*/ 1637 h 2863"/>
                <a:gd name="T8" fmla="*/ 216 w 309"/>
                <a:gd name="T9" fmla="*/ 1849 h 2863"/>
                <a:gd name="T10" fmla="*/ 262 w 309"/>
                <a:gd name="T11" fmla="*/ 2251 h 2863"/>
                <a:gd name="T12" fmla="*/ 262 w 309"/>
                <a:gd name="T13" fmla="*/ 2863 h 2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863">
                  <a:moveTo>
                    <a:pt x="309" y="0"/>
                  </a:moveTo>
                  <a:cubicBezTo>
                    <a:pt x="271" y="14"/>
                    <a:pt x="128" y="11"/>
                    <a:pt x="79" y="84"/>
                  </a:cubicBezTo>
                  <a:cubicBezTo>
                    <a:pt x="30" y="157"/>
                    <a:pt x="0" y="182"/>
                    <a:pt x="13" y="441"/>
                  </a:cubicBezTo>
                  <a:lnTo>
                    <a:pt x="157" y="1637"/>
                  </a:lnTo>
                  <a:lnTo>
                    <a:pt x="216" y="1849"/>
                  </a:lnTo>
                  <a:lnTo>
                    <a:pt x="262" y="2251"/>
                  </a:lnTo>
                  <a:lnTo>
                    <a:pt x="262" y="286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42" name="Freeform 5"/>
            <p:cNvSpPr>
              <a:spLocks/>
            </p:cNvSpPr>
            <p:nvPr/>
          </p:nvSpPr>
          <p:spPr bwMode="auto">
            <a:xfrm>
              <a:off x="797" y="2003"/>
              <a:ext cx="88" cy="695"/>
            </a:xfrm>
            <a:custGeom>
              <a:avLst/>
              <a:gdLst>
                <a:gd name="T0" fmla="*/ 88 w 88"/>
                <a:gd name="T1" fmla="*/ 0 h 695"/>
                <a:gd name="T2" fmla="*/ 5 w 88"/>
                <a:gd name="T3" fmla="*/ 503 h 695"/>
                <a:gd name="T4" fmla="*/ 60 w 88"/>
                <a:gd name="T5" fmla="*/ 695 h 6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695">
                  <a:moveTo>
                    <a:pt x="88" y="0"/>
                  </a:moveTo>
                  <a:cubicBezTo>
                    <a:pt x="74" y="84"/>
                    <a:pt x="10" y="387"/>
                    <a:pt x="5" y="503"/>
                  </a:cubicBezTo>
                  <a:cubicBezTo>
                    <a:pt x="0" y="619"/>
                    <a:pt x="49" y="655"/>
                    <a:pt x="60" y="695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43" name="Freeform 6"/>
            <p:cNvSpPr>
              <a:spLocks/>
            </p:cNvSpPr>
            <p:nvPr/>
          </p:nvSpPr>
          <p:spPr bwMode="auto">
            <a:xfrm>
              <a:off x="764" y="918"/>
              <a:ext cx="207" cy="302"/>
            </a:xfrm>
            <a:custGeom>
              <a:avLst/>
              <a:gdLst>
                <a:gd name="T0" fmla="*/ 207 w 227"/>
                <a:gd name="T1" fmla="*/ 302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44" name="Freeform 7"/>
            <p:cNvSpPr>
              <a:spLocks/>
            </p:cNvSpPr>
            <p:nvPr/>
          </p:nvSpPr>
          <p:spPr bwMode="auto">
            <a:xfrm>
              <a:off x="1172" y="2859"/>
              <a:ext cx="248" cy="1178"/>
            </a:xfrm>
            <a:custGeom>
              <a:avLst/>
              <a:gdLst>
                <a:gd name="T0" fmla="*/ 0 w 248"/>
                <a:gd name="T1" fmla="*/ 55 h 1178"/>
                <a:gd name="T2" fmla="*/ 207 w 248"/>
                <a:gd name="T3" fmla="*/ 55 h 1178"/>
                <a:gd name="T4" fmla="*/ 244 w 248"/>
                <a:gd name="T5" fmla="*/ 384 h 1178"/>
                <a:gd name="T6" fmla="*/ 205 w 248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178">
                  <a:moveTo>
                    <a:pt x="0" y="55"/>
                  </a:moveTo>
                  <a:cubicBezTo>
                    <a:pt x="80" y="40"/>
                    <a:pt x="166" y="0"/>
                    <a:pt x="207" y="55"/>
                  </a:cubicBezTo>
                  <a:cubicBezTo>
                    <a:pt x="248" y="110"/>
                    <a:pt x="244" y="197"/>
                    <a:pt x="244" y="384"/>
                  </a:cubicBezTo>
                  <a:cubicBezTo>
                    <a:pt x="244" y="571"/>
                    <a:pt x="213" y="1013"/>
                    <a:pt x="205" y="117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45" name="Freeform 8"/>
            <p:cNvSpPr>
              <a:spLocks/>
            </p:cNvSpPr>
            <p:nvPr/>
          </p:nvSpPr>
          <p:spPr bwMode="auto">
            <a:xfrm>
              <a:off x="866" y="1372"/>
              <a:ext cx="542" cy="1615"/>
            </a:xfrm>
            <a:custGeom>
              <a:avLst/>
              <a:gdLst>
                <a:gd name="T0" fmla="*/ 542 w 542"/>
                <a:gd name="T1" fmla="*/ 1615 h 1615"/>
                <a:gd name="T2" fmla="*/ 0 w 542"/>
                <a:gd name="T3" fmla="*/ 0 h 1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2" h="1615">
                  <a:moveTo>
                    <a:pt x="542" y="1615"/>
                  </a:moveTo>
                  <a:cubicBezTo>
                    <a:pt x="452" y="1346"/>
                    <a:pt x="113" y="33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46" name="Freeform 9"/>
            <p:cNvSpPr>
              <a:spLocks/>
            </p:cNvSpPr>
            <p:nvPr/>
          </p:nvSpPr>
          <p:spPr bwMode="auto">
            <a:xfrm>
              <a:off x="720" y="1299"/>
              <a:ext cx="175" cy="338"/>
            </a:xfrm>
            <a:custGeom>
              <a:avLst/>
              <a:gdLst>
                <a:gd name="T0" fmla="*/ 175 w 175"/>
                <a:gd name="T1" fmla="*/ 0 h 338"/>
                <a:gd name="T2" fmla="*/ 37 w 175"/>
                <a:gd name="T3" fmla="*/ 100 h 338"/>
                <a:gd name="T4" fmla="*/ 0 w 175"/>
                <a:gd name="T5" fmla="*/ 338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" h="338">
                  <a:moveTo>
                    <a:pt x="175" y="0"/>
                  </a:moveTo>
                  <a:cubicBezTo>
                    <a:pt x="152" y="17"/>
                    <a:pt x="66" y="44"/>
                    <a:pt x="37" y="100"/>
                  </a:cubicBezTo>
                  <a:cubicBezTo>
                    <a:pt x="8" y="156"/>
                    <a:pt x="8" y="289"/>
                    <a:pt x="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47" name="Freeform 10"/>
            <p:cNvSpPr>
              <a:spLocks/>
            </p:cNvSpPr>
            <p:nvPr/>
          </p:nvSpPr>
          <p:spPr bwMode="auto">
            <a:xfrm>
              <a:off x="702" y="1637"/>
              <a:ext cx="18" cy="731"/>
            </a:xfrm>
            <a:custGeom>
              <a:avLst/>
              <a:gdLst>
                <a:gd name="T0" fmla="*/ 18 w 18"/>
                <a:gd name="T1" fmla="*/ 0 h 731"/>
                <a:gd name="T2" fmla="*/ 9 w 18"/>
                <a:gd name="T3" fmla="*/ 393 h 731"/>
                <a:gd name="T4" fmla="*/ 0 w 18"/>
                <a:gd name="T5" fmla="*/ 731 h 7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31">
                  <a:moveTo>
                    <a:pt x="18" y="0"/>
                  </a:moveTo>
                  <a:cubicBezTo>
                    <a:pt x="17" y="65"/>
                    <a:pt x="12" y="271"/>
                    <a:pt x="9" y="393"/>
                  </a:cubicBezTo>
                  <a:cubicBezTo>
                    <a:pt x="6" y="515"/>
                    <a:pt x="2" y="661"/>
                    <a:pt x="0" y="731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48" name="Freeform 11"/>
            <p:cNvSpPr>
              <a:spLocks/>
            </p:cNvSpPr>
            <p:nvPr/>
          </p:nvSpPr>
          <p:spPr bwMode="auto">
            <a:xfrm>
              <a:off x="1012" y="2999"/>
              <a:ext cx="39" cy="768"/>
            </a:xfrm>
            <a:custGeom>
              <a:avLst/>
              <a:gdLst>
                <a:gd name="T0" fmla="*/ 36 w 39"/>
                <a:gd name="T1" fmla="*/ 0 h 768"/>
                <a:gd name="T2" fmla="*/ 0 w 39"/>
                <a:gd name="T3" fmla="*/ 138 h 768"/>
                <a:gd name="T4" fmla="*/ 37 w 39"/>
                <a:gd name="T5" fmla="*/ 576 h 768"/>
                <a:gd name="T6" fmla="*/ 10 w 39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768">
                  <a:moveTo>
                    <a:pt x="36" y="0"/>
                  </a:moveTo>
                  <a:cubicBezTo>
                    <a:pt x="30" y="23"/>
                    <a:pt x="0" y="42"/>
                    <a:pt x="0" y="138"/>
                  </a:cubicBezTo>
                  <a:cubicBezTo>
                    <a:pt x="0" y="234"/>
                    <a:pt x="35" y="471"/>
                    <a:pt x="37" y="576"/>
                  </a:cubicBezTo>
                  <a:cubicBezTo>
                    <a:pt x="39" y="681"/>
                    <a:pt x="16" y="728"/>
                    <a:pt x="10" y="76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49" name="Freeform 12"/>
            <p:cNvSpPr>
              <a:spLocks/>
            </p:cNvSpPr>
            <p:nvPr/>
          </p:nvSpPr>
          <p:spPr bwMode="auto">
            <a:xfrm>
              <a:off x="1320" y="709"/>
              <a:ext cx="682" cy="209"/>
            </a:xfrm>
            <a:custGeom>
              <a:avLst/>
              <a:gdLst>
                <a:gd name="T0" fmla="*/ 623 w 682"/>
                <a:gd name="T1" fmla="*/ 209 h 209"/>
                <a:gd name="T2" fmla="*/ 578 w 682"/>
                <a:gd name="T3" fmla="*/ 28 h 209"/>
                <a:gd name="T4" fmla="*/ 0 w 682"/>
                <a:gd name="T5" fmla="*/ 3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2" h="209">
                  <a:moveTo>
                    <a:pt x="623" y="209"/>
                  </a:moveTo>
                  <a:cubicBezTo>
                    <a:pt x="627" y="133"/>
                    <a:pt x="682" y="56"/>
                    <a:pt x="578" y="28"/>
                  </a:cubicBezTo>
                  <a:cubicBezTo>
                    <a:pt x="474" y="0"/>
                    <a:pt x="120" y="37"/>
                    <a:pt x="0" y="39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50" name="Freeform 13"/>
            <p:cNvSpPr>
              <a:spLocks/>
            </p:cNvSpPr>
            <p:nvPr/>
          </p:nvSpPr>
          <p:spPr bwMode="auto">
            <a:xfrm>
              <a:off x="1445" y="918"/>
              <a:ext cx="362" cy="136"/>
            </a:xfrm>
            <a:custGeom>
              <a:avLst/>
              <a:gdLst>
                <a:gd name="T0" fmla="*/ 362 w 181"/>
                <a:gd name="T1" fmla="*/ 136 h 91"/>
                <a:gd name="T2" fmla="*/ 0 w 181"/>
                <a:gd name="T3" fmla="*/ 0 h 9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1" h="91">
                  <a:moveTo>
                    <a:pt x="181" y="91"/>
                  </a:moveTo>
                  <a:cubicBezTo>
                    <a:pt x="181" y="91"/>
                    <a:pt x="90" y="45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47151" name="Group 14"/>
            <p:cNvGrpSpPr>
              <a:grpSpLocks/>
            </p:cNvGrpSpPr>
            <p:nvPr/>
          </p:nvGrpSpPr>
          <p:grpSpPr bwMode="auto">
            <a:xfrm>
              <a:off x="1172" y="426"/>
              <a:ext cx="318" cy="3576"/>
              <a:chOff x="1156" y="398"/>
              <a:chExt cx="318" cy="3576"/>
            </a:xfrm>
          </p:grpSpPr>
          <p:sp>
            <p:nvSpPr>
              <p:cNvPr id="47175" name="Line 15"/>
              <p:cNvSpPr>
                <a:spLocks noChangeShapeType="1"/>
              </p:cNvSpPr>
              <p:nvPr/>
            </p:nvSpPr>
            <p:spPr bwMode="auto">
              <a:xfrm flipV="1">
                <a:off x="1156" y="398"/>
                <a:ext cx="0" cy="3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76" name="Line 16"/>
              <p:cNvSpPr>
                <a:spLocks noChangeShapeType="1"/>
              </p:cNvSpPr>
              <p:nvPr/>
            </p:nvSpPr>
            <p:spPr bwMode="auto">
              <a:xfrm flipH="1" flipV="1">
                <a:off x="1156" y="1389"/>
                <a:ext cx="182" cy="49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77" name="Line 17"/>
              <p:cNvSpPr>
                <a:spLocks noChangeShapeType="1"/>
              </p:cNvSpPr>
              <p:nvPr/>
            </p:nvSpPr>
            <p:spPr bwMode="auto">
              <a:xfrm flipH="1" flipV="1">
                <a:off x="1156" y="579"/>
                <a:ext cx="318" cy="40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7152" name="Freeform 18"/>
            <p:cNvSpPr>
              <a:spLocks/>
            </p:cNvSpPr>
            <p:nvPr/>
          </p:nvSpPr>
          <p:spPr bwMode="auto">
            <a:xfrm>
              <a:off x="1399" y="918"/>
              <a:ext cx="1" cy="408"/>
            </a:xfrm>
            <a:custGeom>
              <a:avLst/>
              <a:gdLst>
                <a:gd name="T0" fmla="*/ 0 w 1"/>
                <a:gd name="T1" fmla="*/ 408 h 408"/>
                <a:gd name="T2" fmla="*/ 0 w 1"/>
                <a:gd name="T3" fmla="*/ 0 h 4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08">
                  <a:moveTo>
                    <a:pt x="0" y="408"/>
                  </a:moveTo>
                  <a:cubicBezTo>
                    <a:pt x="0" y="234"/>
                    <a:pt x="0" y="60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53" name="Line 19"/>
            <p:cNvSpPr>
              <a:spLocks noChangeShapeType="1"/>
            </p:cNvSpPr>
            <p:nvPr/>
          </p:nvSpPr>
          <p:spPr bwMode="auto">
            <a:xfrm flipV="1">
              <a:off x="1218" y="782"/>
              <a:ext cx="90" cy="27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54" name="Freeform 20"/>
            <p:cNvSpPr>
              <a:spLocks/>
            </p:cNvSpPr>
            <p:nvPr/>
          </p:nvSpPr>
          <p:spPr bwMode="auto">
            <a:xfrm>
              <a:off x="900" y="737"/>
              <a:ext cx="363" cy="272"/>
            </a:xfrm>
            <a:custGeom>
              <a:avLst/>
              <a:gdLst>
                <a:gd name="T0" fmla="*/ 0 w 363"/>
                <a:gd name="T1" fmla="*/ 272 h 272"/>
                <a:gd name="T2" fmla="*/ 363 w 363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cubicBezTo>
                    <a:pt x="0" y="272"/>
                    <a:pt x="181" y="136"/>
                    <a:pt x="363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55" name="Freeform 21"/>
            <p:cNvSpPr>
              <a:spLocks/>
            </p:cNvSpPr>
            <p:nvPr/>
          </p:nvSpPr>
          <p:spPr bwMode="auto">
            <a:xfrm>
              <a:off x="1036" y="827"/>
              <a:ext cx="272" cy="227"/>
            </a:xfrm>
            <a:custGeom>
              <a:avLst/>
              <a:gdLst>
                <a:gd name="T0" fmla="*/ 0 w 227"/>
                <a:gd name="T1" fmla="*/ 227 h 317"/>
                <a:gd name="T2" fmla="*/ 272 w 227"/>
                <a:gd name="T3" fmla="*/ 0 h 3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317">
                  <a:moveTo>
                    <a:pt x="0" y="317"/>
                  </a:moveTo>
                  <a:cubicBezTo>
                    <a:pt x="0" y="317"/>
                    <a:pt x="113" y="158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56" name="Freeform 22"/>
            <p:cNvSpPr>
              <a:spLocks/>
            </p:cNvSpPr>
            <p:nvPr/>
          </p:nvSpPr>
          <p:spPr bwMode="auto">
            <a:xfrm>
              <a:off x="991" y="827"/>
              <a:ext cx="71" cy="373"/>
            </a:xfrm>
            <a:custGeom>
              <a:avLst/>
              <a:gdLst>
                <a:gd name="T0" fmla="*/ 71 w 227"/>
                <a:gd name="T1" fmla="*/ 373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157" name="Oval 23"/>
            <p:cNvSpPr>
              <a:spLocks noChangeArrowheads="1"/>
            </p:cNvSpPr>
            <p:nvPr/>
          </p:nvSpPr>
          <p:spPr bwMode="auto">
            <a:xfrm>
              <a:off x="809" y="2233"/>
              <a:ext cx="91" cy="91"/>
            </a:xfrm>
            <a:prstGeom prst="ellipse">
              <a:avLst/>
            </a:prstGeom>
            <a:solidFill>
              <a:srgbClr val="00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58" name="Oval 24"/>
            <p:cNvSpPr>
              <a:spLocks noChangeArrowheads="1"/>
            </p:cNvSpPr>
            <p:nvPr/>
          </p:nvSpPr>
          <p:spPr bwMode="auto">
            <a:xfrm>
              <a:off x="1082" y="2694"/>
              <a:ext cx="226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59" name="Oval 25"/>
            <p:cNvSpPr>
              <a:spLocks noChangeArrowheads="1"/>
            </p:cNvSpPr>
            <p:nvPr/>
          </p:nvSpPr>
          <p:spPr bwMode="auto">
            <a:xfrm>
              <a:off x="1082" y="1061"/>
              <a:ext cx="226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60" name="Oval 26"/>
            <p:cNvSpPr>
              <a:spLocks noChangeArrowheads="1"/>
            </p:cNvSpPr>
            <p:nvPr/>
          </p:nvSpPr>
          <p:spPr bwMode="auto">
            <a:xfrm>
              <a:off x="855" y="1832"/>
              <a:ext cx="91" cy="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61" name="Oval 27"/>
            <p:cNvSpPr>
              <a:spLocks noChangeArrowheads="1"/>
            </p:cNvSpPr>
            <p:nvPr/>
          </p:nvSpPr>
          <p:spPr bwMode="auto">
            <a:xfrm>
              <a:off x="1082" y="3420"/>
              <a:ext cx="91" cy="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62" name="Oval 28"/>
            <p:cNvSpPr>
              <a:spLocks noChangeArrowheads="1"/>
            </p:cNvSpPr>
            <p:nvPr/>
          </p:nvSpPr>
          <p:spPr bwMode="auto">
            <a:xfrm>
              <a:off x="1036" y="3057"/>
              <a:ext cx="91" cy="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63" name="Oval 29"/>
            <p:cNvSpPr>
              <a:spLocks noChangeArrowheads="1"/>
            </p:cNvSpPr>
            <p:nvPr/>
          </p:nvSpPr>
          <p:spPr bwMode="auto">
            <a:xfrm>
              <a:off x="1354" y="3239"/>
              <a:ext cx="91" cy="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64" name="Oval 30"/>
            <p:cNvSpPr>
              <a:spLocks noChangeArrowheads="1"/>
            </p:cNvSpPr>
            <p:nvPr/>
          </p:nvSpPr>
          <p:spPr bwMode="auto">
            <a:xfrm>
              <a:off x="1399" y="2778"/>
              <a:ext cx="91" cy="91"/>
            </a:xfrm>
            <a:prstGeom prst="ellipse">
              <a:avLst/>
            </a:prstGeom>
            <a:solidFill>
              <a:srgbClr val="00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65" name="Oval 31"/>
            <p:cNvSpPr>
              <a:spLocks noChangeArrowheads="1"/>
            </p:cNvSpPr>
            <p:nvPr/>
          </p:nvSpPr>
          <p:spPr bwMode="auto">
            <a:xfrm>
              <a:off x="1218" y="3277"/>
              <a:ext cx="91" cy="91"/>
            </a:xfrm>
            <a:prstGeom prst="ellipse">
              <a:avLst/>
            </a:prstGeom>
            <a:solidFill>
              <a:srgbClr val="00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66" name="Oval 32"/>
            <p:cNvSpPr>
              <a:spLocks noChangeArrowheads="1"/>
            </p:cNvSpPr>
            <p:nvPr/>
          </p:nvSpPr>
          <p:spPr bwMode="auto">
            <a:xfrm>
              <a:off x="1399" y="1916"/>
              <a:ext cx="91" cy="91"/>
            </a:xfrm>
            <a:prstGeom prst="ellipse">
              <a:avLst/>
            </a:prstGeom>
            <a:solidFill>
              <a:srgbClr val="00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67" name="Oval 33"/>
            <p:cNvSpPr>
              <a:spLocks noChangeArrowheads="1"/>
            </p:cNvSpPr>
            <p:nvPr/>
          </p:nvSpPr>
          <p:spPr bwMode="auto">
            <a:xfrm>
              <a:off x="1218" y="2415"/>
              <a:ext cx="91" cy="91"/>
            </a:xfrm>
            <a:prstGeom prst="ellipse">
              <a:avLst/>
            </a:prstGeom>
            <a:solidFill>
              <a:srgbClr val="00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7168" name="Group 34"/>
            <p:cNvGrpSpPr>
              <a:grpSpLocks/>
            </p:cNvGrpSpPr>
            <p:nvPr/>
          </p:nvGrpSpPr>
          <p:grpSpPr bwMode="auto">
            <a:xfrm>
              <a:off x="914" y="873"/>
              <a:ext cx="1075" cy="499"/>
              <a:chOff x="898" y="845"/>
              <a:chExt cx="1075" cy="499"/>
            </a:xfrm>
          </p:grpSpPr>
          <p:sp>
            <p:nvSpPr>
              <p:cNvPr id="47169" name="Oval 35"/>
              <p:cNvSpPr>
                <a:spLocks noChangeArrowheads="1"/>
              </p:cNvSpPr>
              <p:nvPr/>
            </p:nvSpPr>
            <p:spPr bwMode="auto">
              <a:xfrm>
                <a:off x="989" y="935"/>
                <a:ext cx="91" cy="91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170" name="Oval 36"/>
              <p:cNvSpPr>
                <a:spLocks noChangeArrowheads="1"/>
              </p:cNvSpPr>
              <p:nvPr/>
            </p:nvSpPr>
            <p:spPr bwMode="auto">
              <a:xfrm>
                <a:off x="1882" y="845"/>
                <a:ext cx="91" cy="91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171" name="Oval 37"/>
              <p:cNvSpPr>
                <a:spLocks noChangeArrowheads="1"/>
              </p:cNvSpPr>
              <p:nvPr/>
            </p:nvSpPr>
            <p:spPr bwMode="auto">
              <a:xfrm>
                <a:off x="1338" y="1253"/>
                <a:ext cx="91" cy="91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172" name="Oval 38"/>
              <p:cNvSpPr>
                <a:spLocks noChangeArrowheads="1"/>
              </p:cNvSpPr>
              <p:nvPr/>
            </p:nvSpPr>
            <p:spPr bwMode="auto">
              <a:xfrm>
                <a:off x="1746" y="981"/>
                <a:ext cx="91" cy="91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173" name="Oval 39"/>
              <p:cNvSpPr>
                <a:spLocks noChangeArrowheads="1"/>
              </p:cNvSpPr>
              <p:nvPr/>
            </p:nvSpPr>
            <p:spPr bwMode="auto">
              <a:xfrm>
                <a:off x="1202" y="935"/>
                <a:ext cx="91" cy="91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174" name="Oval 40"/>
              <p:cNvSpPr>
                <a:spLocks noChangeArrowheads="1"/>
              </p:cNvSpPr>
              <p:nvPr/>
            </p:nvSpPr>
            <p:spPr bwMode="auto">
              <a:xfrm>
                <a:off x="898" y="890"/>
                <a:ext cx="91" cy="91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7107" name="Group 41"/>
          <p:cNvGrpSpPr>
            <a:grpSpLocks/>
          </p:cNvGrpSpPr>
          <p:nvPr/>
        </p:nvGrpSpPr>
        <p:grpSpPr bwMode="auto">
          <a:xfrm>
            <a:off x="2700338" y="188913"/>
            <a:ext cx="1657350" cy="1439862"/>
            <a:chOff x="2426" y="0"/>
            <a:chExt cx="1679" cy="1434"/>
          </a:xfrm>
        </p:grpSpPr>
        <p:sp>
          <p:nvSpPr>
            <p:cNvPr id="47110" name="Oval 42"/>
            <p:cNvSpPr>
              <a:spLocks noChangeArrowheads="1"/>
            </p:cNvSpPr>
            <p:nvPr/>
          </p:nvSpPr>
          <p:spPr bwMode="auto">
            <a:xfrm>
              <a:off x="2426" y="0"/>
              <a:ext cx="1679" cy="143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7111" name="Group 43"/>
            <p:cNvGrpSpPr>
              <a:grpSpLocks/>
            </p:cNvGrpSpPr>
            <p:nvPr/>
          </p:nvGrpSpPr>
          <p:grpSpPr bwMode="auto">
            <a:xfrm>
              <a:off x="2608" y="255"/>
              <a:ext cx="1269" cy="1013"/>
              <a:chOff x="4014" y="1253"/>
              <a:chExt cx="1269" cy="1013"/>
            </a:xfrm>
          </p:grpSpPr>
          <p:grpSp>
            <p:nvGrpSpPr>
              <p:cNvPr id="47112" name="Group 44"/>
              <p:cNvGrpSpPr>
                <a:grpSpLocks/>
              </p:cNvGrpSpPr>
              <p:nvPr/>
            </p:nvGrpSpPr>
            <p:grpSpPr bwMode="auto">
              <a:xfrm>
                <a:off x="4014" y="1258"/>
                <a:ext cx="1269" cy="995"/>
                <a:chOff x="0" y="184"/>
                <a:chExt cx="5661" cy="4175"/>
              </a:xfrm>
            </p:grpSpPr>
            <p:sp>
              <p:nvSpPr>
                <p:cNvPr id="47127" name="Oval 45"/>
                <p:cNvSpPr>
                  <a:spLocks noChangeArrowheads="1"/>
                </p:cNvSpPr>
                <p:nvPr/>
              </p:nvSpPr>
              <p:spPr bwMode="auto">
                <a:xfrm>
                  <a:off x="2721" y="3521"/>
                  <a:ext cx="136" cy="13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28" name="Freeform 46"/>
                <p:cNvSpPr>
                  <a:spLocks/>
                </p:cNvSpPr>
                <p:nvPr/>
              </p:nvSpPr>
              <p:spPr bwMode="auto">
                <a:xfrm>
                  <a:off x="20" y="3319"/>
                  <a:ext cx="2792" cy="1040"/>
                </a:xfrm>
                <a:custGeom>
                  <a:avLst/>
                  <a:gdLst>
                    <a:gd name="T0" fmla="*/ 0 w 2792"/>
                    <a:gd name="T1" fmla="*/ 0 h 1040"/>
                    <a:gd name="T2" fmla="*/ 497 w 2792"/>
                    <a:gd name="T3" fmla="*/ 567 h 1040"/>
                    <a:gd name="T4" fmla="*/ 1433 w 2792"/>
                    <a:gd name="T5" fmla="*/ 977 h 1040"/>
                    <a:gd name="T6" fmla="*/ 2225 w 2792"/>
                    <a:gd name="T7" fmla="*/ 947 h 1040"/>
                    <a:gd name="T8" fmla="*/ 2656 w 2792"/>
                    <a:gd name="T9" fmla="*/ 746 h 1040"/>
                    <a:gd name="T10" fmla="*/ 2792 w 2792"/>
                    <a:gd name="T11" fmla="*/ 655 h 10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92" h="1040">
                      <a:moveTo>
                        <a:pt x="0" y="0"/>
                      </a:moveTo>
                      <a:cubicBezTo>
                        <a:pt x="83" y="94"/>
                        <a:pt x="258" y="404"/>
                        <a:pt x="497" y="567"/>
                      </a:cubicBezTo>
                      <a:cubicBezTo>
                        <a:pt x="736" y="730"/>
                        <a:pt x="1145" y="914"/>
                        <a:pt x="1433" y="977"/>
                      </a:cubicBezTo>
                      <a:cubicBezTo>
                        <a:pt x="1721" y="1040"/>
                        <a:pt x="2021" y="985"/>
                        <a:pt x="2225" y="947"/>
                      </a:cubicBezTo>
                      <a:cubicBezTo>
                        <a:pt x="2429" y="909"/>
                        <a:pt x="2562" y="795"/>
                        <a:pt x="2656" y="746"/>
                      </a:cubicBezTo>
                      <a:cubicBezTo>
                        <a:pt x="2750" y="697"/>
                        <a:pt x="2769" y="670"/>
                        <a:pt x="2792" y="65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29" name="Freeform 47"/>
                <p:cNvSpPr>
                  <a:spLocks/>
                </p:cNvSpPr>
                <p:nvPr/>
              </p:nvSpPr>
              <p:spPr bwMode="auto">
                <a:xfrm>
                  <a:off x="0" y="195"/>
                  <a:ext cx="1980" cy="3144"/>
                </a:xfrm>
                <a:custGeom>
                  <a:avLst/>
                  <a:gdLst>
                    <a:gd name="T0" fmla="*/ 0 w 1980"/>
                    <a:gd name="T1" fmla="*/ 0 h 3144"/>
                    <a:gd name="T2" fmla="*/ 946 w 1980"/>
                    <a:gd name="T3" fmla="*/ 449 h 3144"/>
                    <a:gd name="T4" fmla="*/ 1600 w 1980"/>
                    <a:gd name="T5" fmla="*/ 898 h 3144"/>
                    <a:gd name="T6" fmla="*/ 1814 w 1980"/>
                    <a:gd name="T7" fmla="*/ 1239 h 3144"/>
                    <a:gd name="T8" fmla="*/ 1950 w 1980"/>
                    <a:gd name="T9" fmla="*/ 1874 h 3144"/>
                    <a:gd name="T10" fmla="*/ 1950 w 1980"/>
                    <a:gd name="T11" fmla="*/ 2283 h 3144"/>
                    <a:gd name="T12" fmla="*/ 1769 w 1980"/>
                    <a:gd name="T13" fmla="*/ 2781 h 3144"/>
                    <a:gd name="T14" fmla="*/ 1315 w 1980"/>
                    <a:gd name="T15" fmla="*/ 3144 h 3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80" h="3144">
                      <a:moveTo>
                        <a:pt x="0" y="0"/>
                      </a:moveTo>
                      <a:cubicBezTo>
                        <a:pt x="159" y="75"/>
                        <a:pt x="679" y="299"/>
                        <a:pt x="946" y="449"/>
                      </a:cubicBezTo>
                      <a:cubicBezTo>
                        <a:pt x="1213" y="599"/>
                        <a:pt x="1455" y="766"/>
                        <a:pt x="1600" y="898"/>
                      </a:cubicBezTo>
                      <a:cubicBezTo>
                        <a:pt x="1745" y="1030"/>
                        <a:pt x="1756" y="1076"/>
                        <a:pt x="1814" y="1239"/>
                      </a:cubicBezTo>
                      <a:cubicBezTo>
                        <a:pt x="1872" y="1402"/>
                        <a:pt x="1927" y="1700"/>
                        <a:pt x="1950" y="1874"/>
                      </a:cubicBezTo>
                      <a:cubicBezTo>
                        <a:pt x="1973" y="2048"/>
                        <a:pt x="1980" y="2132"/>
                        <a:pt x="1950" y="2283"/>
                      </a:cubicBezTo>
                      <a:cubicBezTo>
                        <a:pt x="1920" y="2434"/>
                        <a:pt x="1875" y="2637"/>
                        <a:pt x="1769" y="2781"/>
                      </a:cubicBezTo>
                      <a:cubicBezTo>
                        <a:pt x="1663" y="2925"/>
                        <a:pt x="1489" y="3034"/>
                        <a:pt x="1315" y="3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30" name="Freeform 48"/>
                <p:cNvSpPr>
                  <a:spLocks/>
                </p:cNvSpPr>
                <p:nvPr/>
              </p:nvSpPr>
              <p:spPr bwMode="auto">
                <a:xfrm>
                  <a:off x="1336" y="595"/>
                  <a:ext cx="2803" cy="419"/>
                </a:xfrm>
                <a:custGeom>
                  <a:avLst/>
                  <a:gdLst>
                    <a:gd name="T0" fmla="*/ 0 w 2803"/>
                    <a:gd name="T1" fmla="*/ 293 h 419"/>
                    <a:gd name="T2" fmla="*/ 569 w 2803"/>
                    <a:gd name="T3" fmla="*/ 340 h 419"/>
                    <a:gd name="T4" fmla="*/ 886 w 2803"/>
                    <a:gd name="T5" fmla="*/ 159 h 419"/>
                    <a:gd name="T6" fmla="*/ 1249 w 2803"/>
                    <a:gd name="T7" fmla="*/ 23 h 419"/>
                    <a:gd name="T8" fmla="*/ 1651 w 2803"/>
                    <a:gd name="T9" fmla="*/ 20 h 419"/>
                    <a:gd name="T10" fmla="*/ 1915 w 2803"/>
                    <a:gd name="T11" fmla="*/ 127 h 419"/>
                    <a:gd name="T12" fmla="*/ 2257 w 2803"/>
                    <a:gd name="T13" fmla="*/ 372 h 419"/>
                    <a:gd name="T14" fmla="*/ 2803 w 2803"/>
                    <a:gd name="T15" fmla="*/ 411 h 4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803" h="419">
                      <a:moveTo>
                        <a:pt x="0" y="293"/>
                      </a:moveTo>
                      <a:cubicBezTo>
                        <a:pt x="96" y="301"/>
                        <a:pt x="421" y="362"/>
                        <a:pt x="569" y="340"/>
                      </a:cubicBezTo>
                      <a:cubicBezTo>
                        <a:pt x="717" y="318"/>
                        <a:pt x="773" y="212"/>
                        <a:pt x="886" y="159"/>
                      </a:cubicBezTo>
                      <a:cubicBezTo>
                        <a:pt x="999" y="106"/>
                        <a:pt x="1122" y="46"/>
                        <a:pt x="1249" y="23"/>
                      </a:cubicBezTo>
                      <a:cubicBezTo>
                        <a:pt x="1376" y="0"/>
                        <a:pt x="1540" y="3"/>
                        <a:pt x="1651" y="20"/>
                      </a:cubicBezTo>
                      <a:cubicBezTo>
                        <a:pt x="1762" y="37"/>
                        <a:pt x="1814" y="68"/>
                        <a:pt x="1915" y="127"/>
                      </a:cubicBezTo>
                      <a:cubicBezTo>
                        <a:pt x="2016" y="186"/>
                        <a:pt x="2109" y="325"/>
                        <a:pt x="2257" y="372"/>
                      </a:cubicBezTo>
                      <a:cubicBezTo>
                        <a:pt x="2405" y="419"/>
                        <a:pt x="2689" y="403"/>
                        <a:pt x="2803" y="4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31" name="Freeform 49"/>
                <p:cNvSpPr>
                  <a:spLocks/>
                </p:cNvSpPr>
                <p:nvPr/>
              </p:nvSpPr>
              <p:spPr bwMode="auto">
                <a:xfrm>
                  <a:off x="2108" y="1011"/>
                  <a:ext cx="1317" cy="2075"/>
                </a:xfrm>
                <a:custGeom>
                  <a:avLst/>
                  <a:gdLst>
                    <a:gd name="T0" fmla="*/ 613 w 1317"/>
                    <a:gd name="T1" fmla="*/ 15 h 2075"/>
                    <a:gd name="T2" fmla="*/ 250 w 1317"/>
                    <a:gd name="T3" fmla="*/ 196 h 2075"/>
                    <a:gd name="T4" fmla="*/ 69 w 1317"/>
                    <a:gd name="T5" fmla="*/ 559 h 2075"/>
                    <a:gd name="T6" fmla="*/ 30 w 1317"/>
                    <a:gd name="T7" fmla="*/ 1088 h 2075"/>
                    <a:gd name="T8" fmla="*/ 250 w 1317"/>
                    <a:gd name="T9" fmla="*/ 1693 h 2075"/>
                    <a:gd name="T10" fmla="*/ 704 w 1317"/>
                    <a:gd name="T11" fmla="*/ 2056 h 2075"/>
                    <a:gd name="T12" fmla="*/ 1163 w 1317"/>
                    <a:gd name="T13" fmla="*/ 1576 h 2075"/>
                    <a:gd name="T14" fmla="*/ 1309 w 1317"/>
                    <a:gd name="T15" fmla="*/ 942 h 2075"/>
                    <a:gd name="T16" fmla="*/ 1211 w 1317"/>
                    <a:gd name="T17" fmla="*/ 453 h 2075"/>
                    <a:gd name="T18" fmla="*/ 931 w 1317"/>
                    <a:gd name="T19" fmla="*/ 106 h 2075"/>
                    <a:gd name="T20" fmla="*/ 613 w 1317"/>
                    <a:gd name="T21" fmla="*/ 15 h 20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7" h="2075">
                      <a:moveTo>
                        <a:pt x="613" y="15"/>
                      </a:moveTo>
                      <a:cubicBezTo>
                        <a:pt x="500" y="30"/>
                        <a:pt x="341" y="105"/>
                        <a:pt x="250" y="196"/>
                      </a:cubicBezTo>
                      <a:cubicBezTo>
                        <a:pt x="159" y="287"/>
                        <a:pt x="106" y="410"/>
                        <a:pt x="69" y="559"/>
                      </a:cubicBezTo>
                      <a:cubicBezTo>
                        <a:pt x="32" y="708"/>
                        <a:pt x="0" y="899"/>
                        <a:pt x="30" y="1088"/>
                      </a:cubicBezTo>
                      <a:cubicBezTo>
                        <a:pt x="60" y="1277"/>
                        <a:pt x="138" y="1532"/>
                        <a:pt x="250" y="1693"/>
                      </a:cubicBezTo>
                      <a:cubicBezTo>
                        <a:pt x="362" y="1854"/>
                        <a:pt x="552" y="2075"/>
                        <a:pt x="704" y="2056"/>
                      </a:cubicBezTo>
                      <a:cubicBezTo>
                        <a:pt x="856" y="2037"/>
                        <a:pt x="1062" y="1762"/>
                        <a:pt x="1163" y="1576"/>
                      </a:cubicBezTo>
                      <a:cubicBezTo>
                        <a:pt x="1264" y="1390"/>
                        <a:pt x="1301" y="1129"/>
                        <a:pt x="1309" y="942"/>
                      </a:cubicBezTo>
                      <a:cubicBezTo>
                        <a:pt x="1317" y="755"/>
                        <a:pt x="1274" y="592"/>
                        <a:pt x="1211" y="453"/>
                      </a:cubicBezTo>
                      <a:cubicBezTo>
                        <a:pt x="1148" y="314"/>
                        <a:pt x="1031" y="179"/>
                        <a:pt x="931" y="106"/>
                      </a:cubicBezTo>
                      <a:cubicBezTo>
                        <a:pt x="831" y="33"/>
                        <a:pt x="726" y="0"/>
                        <a:pt x="613" y="1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32" name="Freeform 50"/>
                <p:cNvSpPr>
                  <a:spLocks/>
                </p:cNvSpPr>
                <p:nvPr/>
              </p:nvSpPr>
              <p:spPr bwMode="auto">
                <a:xfrm>
                  <a:off x="2821" y="3308"/>
                  <a:ext cx="2820" cy="1040"/>
                </a:xfrm>
                <a:custGeom>
                  <a:avLst/>
                  <a:gdLst>
                    <a:gd name="T0" fmla="*/ 2820 w 2820"/>
                    <a:gd name="T1" fmla="*/ 0 h 1040"/>
                    <a:gd name="T2" fmla="*/ 2323 w 2820"/>
                    <a:gd name="T3" fmla="*/ 567 h 1040"/>
                    <a:gd name="T4" fmla="*/ 1387 w 2820"/>
                    <a:gd name="T5" fmla="*/ 977 h 1040"/>
                    <a:gd name="T6" fmla="*/ 595 w 2820"/>
                    <a:gd name="T7" fmla="*/ 947 h 1040"/>
                    <a:gd name="T8" fmla="*/ 164 w 2820"/>
                    <a:gd name="T9" fmla="*/ 746 h 1040"/>
                    <a:gd name="T10" fmla="*/ 0 w 2820"/>
                    <a:gd name="T11" fmla="*/ 656 h 10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20" h="1040">
                      <a:moveTo>
                        <a:pt x="2820" y="0"/>
                      </a:moveTo>
                      <a:cubicBezTo>
                        <a:pt x="2737" y="94"/>
                        <a:pt x="2562" y="404"/>
                        <a:pt x="2323" y="567"/>
                      </a:cubicBezTo>
                      <a:cubicBezTo>
                        <a:pt x="2084" y="730"/>
                        <a:pt x="1675" y="914"/>
                        <a:pt x="1387" y="977"/>
                      </a:cubicBezTo>
                      <a:cubicBezTo>
                        <a:pt x="1099" y="1040"/>
                        <a:pt x="799" y="985"/>
                        <a:pt x="595" y="947"/>
                      </a:cubicBezTo>
                      <a:cubicBezTo>
                        <a:pt x="391" y="909"/>
                        <a:pt x="263" y="794"/>
                        <a:pt x="164" y="746"/>
                      </a:cubicBezTo>
                      <a:cubicBezTo>
                        <a:pt x="65" y="698"/>
                        <a:pt x="34" y="675"/>
                        <a:pt x="0" y="6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33" name="Freeform 51"/>
                <p:cNvSpPr>
                  <a:spLocks/>
                </p:cNvSpPr>
                <p:nvPr/>
              </p:nvSpPr>
              <p:spPr bwMode="auto">
                <a:xfrm flipH="1">
                  <a:off x="3681" y="184"/>
                  <a:ext cx="1980" cy="3144"/>
                </a:xfrm>
                <a:custGeom>
                  <a:avLst/>
                  <a:gdLst>
                    <a:gd name="T0" fmla="*/ 0 w 1980"/>
                    <a:gd name="T1" fmla="*/ 0 h 3144"/>
                    <a:gd name="T2" fmla="*/ 946 w 1980"/>
                    <a:gd name="T3" fmla="*/ 449 h 3144"/>
                    <a:gd name="T4" fmla="*/ 1600 w 1980"/>
                    <a:gd name="T5" fmla="*/ 898 h 3144"/>
                    <a:gd name="T6" fmla="*/ 1814 w 1980"/>
                    <a:gd name="T7" fmla="*/ 1239 h 3144"/>
                    <a:gd name="T8" fmla="*/ 1950 w 1980"/>
                    <a:gd name="T9" fmla="*/ 1874 h 3144"/>
                    <a:gd name="T10" fmla="*/ 1950 w 1980"/>
                    <a:gd name="T11" fmla="*/ 2283 h 3144"/>
                    <a:gd name="T12" fmla="*/ 1769 w 1980"/>
                    <a:gd name="T13" fmla="*/ 2781 h 3144"/>
                    <a:gd name="T14" fmla="*/ 1315 w 1980"/>
                    <a:gd name="T15" fmla="*/ 3144 h 3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80" h="3144">
                      <a:moveTo>
                        <a:pt x="0" y="0"/>
                      </a:moveTo>
                      <a:cubicBezTo>
                        <a:pt x="159" y="75"/>
                        <a:pt x="679" y="299"/>
                        <a:pt x="946" y="449"/>
                      </a:cubicBezTo>
                      <a:cubicBezTo>
                        <a:pt x="1213" y="599"/>
                        <a:pt x="1455" y="766"/>
                        <a:pt x="1600" y="898"/>
                      </a:cubicBezTo>
                      <a:cubicBezTo>
                        <a:pt x="1745" y="1030"/>
                        <a:pt x="1756" y="1076"/>
                        <a:pt x="1814" y="1239"/>
                      </a:cubicBezTo>
                      <a:cubicBezTo>
                        <a:pt x="1872" y="1402"/>
                        <a:pt x="1927" y="1700"/>
                        <a:pt x="1950" y="1874"/>
                      </a:cubicBezTo>
                      <a:cubicBezTo>
                        <a:pt x="1973" y="2048"/>
                        <a:pt x="1980" y="2132"/>
                        <a:pt x="1950" y="2283"/>
                      </a:cubicBezTo>
                      <a:cubicBezTo>
                        <a:pt x="1920" y="2434"/>
                        <a:pt x="1875" y="2637"/>
                        <a:pt x="1769" y="2781"/>
                      </a:cubicBezTo>
                      <a:cubicBezTo>
                        <a:pt x="1663" y="2925"/>
                        <a:pt x="1489" y="3034"/>
                        <a:pt x="1315" y="3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34" name="Freeform 52"/>
                <p:cNvSpPr>
                  <a:spLocks/>
                </p:cNvSpPr>
                <p:nvPr/>
              </p:nvSpPr>
              <p:spPr bwMode="auto">
                <a:xfrm>
                  <a:off x="2517" y="1162"/>
                  <a:ext cx="493" cy="1630"/>
                </a:xfrm>
                <a:custGeom>
                  <a:avLst/>
                  <a:gdLst>
                    <a:gd name="T0" fmla="*/ 272 w 486"/>
                    <a:gd name="T1" fmla="*/ 1630 h 1378"/>
                    <a:gd name="T2" fmla="*/ 5 w 486"/>
                    <a:gd name="T3" fmla="*/ 1099 h 1378"/>
                    <a:gd name="T4" fmla="*/ 242 w 486"/>
                    <a:gd name="T5" fmla="*/ 2 h 1378"/>
                    <a:gd name="T6" fmla="*/ 490 w 486"/>
                    <a:gd name="T7" fmla="*/ 1087 h 1378"/>
                    <a:gd name="T8" fmla="*/ 262 w 486"/>
                    <a:gd name="T9" fmla="*/ 1618 h 13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6" h="1378">
                      <a:moveTo>
                        <a:pt x="268" y="1378"/>
                      </a:moveTo>
                      <a:cubicBezTo>
                        <a:pt x="224" y="1303"/>
                        <a:pt x="10" y="1158"/>
                        <a:pt x="5" y="929"/>
                      </a:cubicBezTo>
                      <a:cubicBezTo>
                        <a:pt x="0" y="700"/>
                        <a:pt x="159" y="4"/>
                        <a:pt x="239" y="2"/>
                      </a:cubicBezTo>
                      <a:cubicBezTo>
                        <a:pt x="319" y="0"/>
                        <a:pt x="480" y="691"/>
                        <a:pt x="483" y="919"/>
                      </a:cubicBezTo>
                      <a:cubicBezTo>
                        <a:pt x="486" y="1147"/>
                        <a:pt x="305" y="1275"/>
                        <a:pt x="258" y="13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35" name="Freeform 53"/>
                <p:cNvSpPr>
                  <a:spLocks/>
                </p:cNvSpPr>
                <p:nvPr/>
              </p:nvSpPr>
              <p:spPr bwMode="auto">
                <a:xfrm>
                  <a:off x="2718" y="1931"/>
                  <a:ext cx="119" cy="853"/>
                </a:xfrm>
                <a:custGeom>
                  <a:avLst/>
                  <a:gdLst>
                    <a:gd name="T0" fmla="*/ 66 w 119"/>
                    <a:gd name="T1" fmla="*/ 853 h 853"/>
                    <a:gd name="T2" fmla="*/ 6 w 119"/>
                    <a:gd name="T3" fmla="*/ 487 h 853"/>
                    <a:gd name="T4" fmla="*/ 27 w 119"/>
                    <a:gd name="T5" fmla="*/ 4 h 853"/>
                    <a:gd name="T6" fmla="*/ 113 w 119"/>
                    <a:gd name="T7" fmla="*/ 461 h 853"/>
                    <a:gd name="T8" fmla="*/ 66 w 119"/>
                    <a:gd name="T9" fmla="*/ 817 h 8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" h="853">
                      <a:moveTo>
                        <a:pt x="66" y="853"/>
                      </a:moveTo>
                      <a:cubicBezTo>
                        <a:pt x="56" y="793"/>
                        <a:pt x="12" y="628"/>
                        <a:pt x="6" y="487"/>
                      </a:cubicBezTo>
                      <a:cubicBezTo>
                        <a:pt x="0" y="346"/>
                        <a:pt x="9" y="8"/>
                        <a:pt x="27" y="4"/>
                      </a:cubicBezTo>
                      <a:cubicBezTo>
                        <a:pt x="45" y="0"/>
                        <a:pt x="107" y="326"/>
                        <a:pt x="113" y="461"/>
                      </a:cubicBezTo>
                      <a:cubicBezTo>
                        <a:pt x="119" y="596"/>
                        <a:pt x="76" y="743"/>
                        <a:pt x="66" y="81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36" name="Oval 54"/>
                <p:cNvSpPr>
                  <a:spLocks noChangeArrowheads="1"/>
                </p:cNvSpPr>
                <p:nvPr/>
              </p:nvSpPr>
              <p:spPr bwMode="auto">
                <a:xfrm>
                  <a:off x="2714" y="1752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37" name="Freeform 55"/>
                <p:cNvSpPr>
                  <a:spLocks/>
                </p:cNvSpPr>
                <p:nvPr/>
              </p:nvSpPr>
              <p:spPr bwMode="auto">
                <a:xfrm>
                  <a:off x="2562" y="1430"/>
                  <a:ext cx="416" cy="581"/>
                </a:xfrm>
                <a:custGeom>
                  <a:avLst/>
                  <a:gdLst>
                    <a:gd name="T0" fmla="*/ 416 w 416"/>
                    <a:gd name="T1" fmla="*/ 581 h 581"/>
                    <a:gd name="T2" fmla="*/ 230 w 416"/>
                    <a:gd name="T3" fmla="*/ 54 h 581"/>
                    <a:gd name="T4" fmla="*/ 64 w 416"/>
                    <a:gd name="T5" fmla="*/ 259 h 581"/>
                    <a:gd name="T6" fmla="*/ 0 w 416"/>
                    <a:gd name="T7" fmla="*/ 549 h 5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6" h="581">
                      <a:moveTo>
                        <a:pt x="416" y="581"/>
                      </a:moveTo>
                      <a:cubicBezTo>
                        <a:pt x="385" y="492"/>
                        <a:pt x="289" y="108"/>
                        <a:pt x="230" y="54"/>
                      </a:cubicBezTo>
                      <a:cubicBezTo>
                        <a:pt x="171" y="0"/>
                        <a:pt x="102" y="176"/>
                        <a:pt x="64" y="259"/>
                      </a:cubicBezTo>
                      <a:cubicBezTo>
                        <a:pt x="26" y="342"/>
                        <a:pt x="13" y="489"/>
                        <a:pt x="0" y="54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38" name="Freeform 56"/>
                <p:cNvSpPr>
                  <a:spLocks/>
                </p:cNvSpPr>
                <p:nvPr/>
              </p:nvSpPr>
              <p:spPr bwMode="auto">
                <a:xfrm>
                  <a:off x="2538" y="1576"/>
                  <a:ext cx="462" cy="584"/>
                </a:xfrm>
                <a:custGeom>
                  <a:avLst/>
                  <a:gdLst>
                    <a:gd name="T0" fmla="*/ 0 w 462"/>
                    <a:gd name="T1" fmla="*/ 533 h 584"/>
                    <a:gd name="T2" fmla="*/ 161 w 462"/>
                    <a:gd name="T3" fmla="*/ 85 h 584"/>
                    <a:gd name="T4" fmla="*/ 240 w 462"/>
                    <a:gd name="T5" fmla="*/ 20 h 584"/>
                    <a:gd name="T6" fmla="*/ 300 w 462"/>
                    <a:gd name="T7" fmla="*/ 104 h 584"/>
                    <a:gd name="T8" fmla="*/ 462 w 462"/>
                    <a:gd name="T9" fmla="*/ 584 h 5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2" h="584">
                      <a:moveTo>
                        <a:pt x="0" y="533"/>
                      </a:moveTo>
                      <a:cubicBezTo>
                        <a:pt x="25" y="460"/>
                        <a:pt x="121" y="170"/>
                        <a:pt x="161" y="85"/>
                      </a:cubicBezTo>
                      <a:cubicBezTo>
                        <a:pt x="201" y="0"/>
                        <a:pt x="217" y="17"/>
                        <a:pt x="240" y="20"/>
                      </a:cubicBezTo>
                      <a:cubicBezTo>
                        <a:pt x="263" y="23"/>
                        <a:pt x="263" y="10"/>
                        <a:pt x="300" y="104"/>
                      </a:cubicBezTo>
                      <a:cubicBezTo>
                        <a:pt x="337" y="198"/>
                        <a:pt x="428" y="484"/>
                        <a:pt x="462" y="5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39" name="Freeform 57"/>
                <p:cNvSpPr>
                  <a:spLocks/>
                </p:cNvSpPr>
                <p:nvPr/>
              </p:nvSpPr>
              <p:spPr bwMode="auto">
                <a:xfrm rot="10800000">
                  <a:off x="2699" y="1586"/>
                  <a:ext cx="120" cy="211"/>
                </a:xfrm>
                <a:custGeom>
                  <a:avLst/>
                  <a:gdLst>
                    <a:gd name="T0" fmla="*/ 10 w 120"/>
                    <a:gd name="T1" fmla="*/ 18 h 211"/>
                    <a:gd name="T2" fmla="*/ 16 w 120"/>
                    <a:gd name="T3" fmla="*/ 186 h 211"/>
                    <a:gd name="T4" fmla="*/ 106 w 120"/>
                    <a:gd name="T5" fmla="*/ 168 h 211"/>
                    <a:gd name="T6" fmla="*/ 100 w 120"/>
                    <a:gd name="T7" fmla="*/ 0 h 2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0" h="211">
                      <a:moveTo>
                        <a:pt x="10" y="18"/>
                      </a:moveTo>
                      <a:cubicBezTo>
                        <a:pt x="11" y="46"/>
                        <a:pt x="0" y="161"/>
                        <a:pt x="16" y="186"/>
                      </a:cubicBezTo>
                      <a:cubicBezTo>
                        <a:pt x="32" y="211"/>
                        <a:pt x="92" y="199"/>
                        <a:pt x="106" y="168"/>
                      </a:cubicBezTo>
                      <a:cubicBezTo>
                        <a:pt x="120" y="137"/>
                        <a:pt x="101" y="35"/>
                        <a:pt x="10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7113" name="Freeform 58"/>
              <p:cNvSpPr>
                <a:spLocks/>
              </p:cNvSpPr>
              <p:nvPr/>
            </p:nvSpPr>
            <p:spPr bwMode="auto">
              <a:xfrm>
                <a:off x="4187" y="1253"/>
                <a:ext cx="874" cy="114"/>
              </a:xfrm>
              <a:custGeom>
                <a:avLst/>
                <a:gdLst>
                  <a:gd name="T0" fmla="*/ 0 w 3901"/>
                  <a:gd name="T1" fmla="*/ 103 h 477"/>
                  <a:gd name="T2" fmla="*/ 92 w 3901"/>
                  <a:gd name="T3" fmla="*/ 60 h 477"/>
                  <a:gd name="T4" fmla="*/ 356 w 3901"/>
                  <a:gd name="T5" fmla="*/ 5 h 477"/>
                  <a:gd name="T6" fmla="*/ 579 w 3901"/>
                  <a:gd name="T7" fmla="*/ 27 h 477"/>
                  <a:gd name="T8" fmla="*/ 874 w 3901"/>
                  <a:gd name="T9" fmla="*/ 114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01" h="477">
                    <a:moveTo>
                      <a:pt x="0" y="431"/>
                    </a:moveTo>
                    <a:cubicBezTo>
                      <a:pt x="72" y="374"/>
                      <a:pt x="144" y="318"/>
                      <a:pt x="409" y="250"/>
                    </a:cubicBezTo>
                    <a:cubicBezTo>
                      <a:pt x="674" y="182"/>
                      <a:pt x="1225" y="46"/>
                      <a:pt x="1588" y="23"/>
                    </a:cubicBezTo>
                    <a:cubicBezTo>
                      <a:pt x="1951" y="0"/>
                      <a:pt x="2201" y="38"/>
                      <a:pt x="2586" y="114"/>
                    </a:cubicBezTo>
                    <a:cubicBezTo>
                      <a:pt x="2971" y="190"/>
                      <a:pt x="3436" y="333"/>
                      <a:pt x="3901" y="47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4" name="Oval 59"/>
              <p:cNvSpPr>
                <a:spLocks noChangeArrowheads="1"/>
              </p:cNvSpPr>
              <p:nvPr/>
            </p:nvSpPr>
            <p:spPr bwMode="auto">
              <a:xfrm>
                <a:off x="4396" y="1582"/>
                <a:ext cx="82" cy="43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o P</a:t>
                </a:r>
              </a:p>
            </p:txBody>
          </p:sp>
          <p:sp>
            <p:nvSpPr>
              <p:cNvPr id="47115" name="Oval 60"/>
              <p:cNvSpPr>
                <a:spLocks noChangeArrowheads="1"/>
              </p:cNvSpPr>
              <p:nvPr/>
            </p:nvSpPr>
            <p:spPr bwMode="auto">
              <a:xfrm>
                <a:off x="4492" y="1885"/>
                <a:ext cx="81" cy="43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p P</a:t>
                </a:r>
              </a:p>
            </p:txBody>
          </p:sp>
          <p:sp>
            <p:nvSpPr>
              <p:cNvPr id="47116" name="Oval 61"/>
              <p:cNvSpPr>
                <a:spLocks noChangeArrowheads="1"/>
              </p:cNvSpPr>
              <p:nvPr/>
            </p:nvSpPr>
            <p:spPr bwMode="auto">
              <a:xfrm>
                <a:off x="4532" y="1616"/>
                <a:ext cx="81" cy="43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c P</a:t>
                </a:r>
              </a:p>
            </p:txBody>
          </p:sp>
          <p:sp>
            <p:nvSpPr>
              <p:cNvPr id="47117" name="Oval 62"/>
              <p:cNvSpPr>
                <a:spLocks noChangeArrowheads="1"/>
              </p:cNvSpPr>
              <p:nvPr/>
            </p:nvSpPr>
            <p:spPr bwMode="auto">
              <a:xfrm>
                <a:off x="4299" y="2214"/>
                <a:ext cx="81" cy="44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 s g P</a:t>
                </a:r>
              </a:p>
            </p:txBody>
          </p:sp>
          <p:sp>
            <p:nvSpPr>
              <p:cNvPr id="47118" name="Oval 63"/>
              <p:cNvSpPr>
                <a:spLocks noChangeArrowheads="1"/>
              </p:cNvSpPr>
              <p:nvPr/>
            </p:nvSpPr>
            <p:spPr bwMode="auto">
              <a:xfrm>
                <a:off x="4078" y="1896"/>
                <a:ext cx="81" cy="43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ig P</a:t>
                </a:r>
              </a:p>
            </p:txBody>
          </p:sp>
          <p:sp>
            <p:nvSpPr>
              <p:cNvPr id="47119" name="Oval 64"/>
              <p:cNvSpPr>
                <a:spLocks noChangeArrowheads="1"/>
              </p:cNvSpPr>
              <p:nvPr/>
            </p:nvSpPr>
            <p:spPr bwMode="auto">
              <a:xfrm>
                <a:off x="4305" y="1421"/>
                <a:ext cx="82" cy="43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i P</a:t>
                </a:r>
              </a:p>
            </p:txBody>
          </p:sp>
          <p:sp>
            <p:nvSpPr>
              <p:cNvPr id="47120" name="Oval 65"/>
              <p:cNvSpPr>
                <a:spLocks noChangeArrowheads="1"/>
              </p:cNvSpPr>
              <p:nvPr/>
            </p:nvSpPr>
            <p:spPr bwMode="auto">
              <a:xfrm flipH="1">
                <a:off x="4908" y="1434"/>
                <a:ext cx="81" cy="43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i P</a:t>
                </a:r>
              </a:p>
            </p:txBody>
          </p:sp>
          <p:sp>
            <p:nvSpPr>
              <p:cNvPr id="47121" name="Oval 66"/>
              <p:cNvSpPr>
                <a:spLocks noChangeArrowheads="1"/>
              </p:cNvSpPr>
              <p:nvPr/>
            </p:nvSpPr>
            <p:spPr bwMode="auto">
              <a:xfrm flipH="1">
                <a:off x="4816" y="1617"/>
                <a:ext cx="82" cy="44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o P</a:t>
                </a:r>
              </a:p>
            </p:txBody>
          </p:sp>
          <p:sp>
            <p:nvSpPr>
              <p:cNvPr id="47122" name="Oval 67"/>
              <p:cNvSpPr>
                <a:spLocks noChangeArrowheads="1"/>
              </p:cNvSpPr>
              <p:nvPr/>
            </p:nvSpPr>
            <p:spPr bwMode="auto">
              <a:xfrm flipH="1">
                <a:off x="4694" y="1888"/>
                <a:ext cx="82" cy="44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p P</a:t>
                </a:r>
              </a:p>
            </p:txBody>
          </p:sp>
          <p:sp>
            <p:nvSpPr>
              <p:cNvPr id="47123" name="Oval 68"/>
              <p:cNvSpPr>
                <a:spLocks noChangeArrowheads="1"/>
              </p:cNvSpPr>
              <p:nvPr/>
            </p:nvSpPr>
            <p:spPr bwMode="auto">
              <a:xfrm flipH="1">
                <a:off x="4649" y="1616"/>
                <a:ext cx="81" cy="44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c P</a:t>
                </a:r>
              </a:p>
            </p:txBody>
          </p:sp>
          <p:sp>
            <p:nvSpPr>
              <p:cNvPr id="47124" name="Oval 69"/>
              <p:cNvSpPr>
                <a:spLocks noChangeArrowheads="1"/>
              </p:cNvSpPr>
              <p:nvPr/>
            </p:nvSpPr>
            <p:spPr bwMode="auto">
              <a:xfrm flipH="1">
                <a:off x="4898" y="2223"/>
                <a:ext cx="81" cy="43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gs P</a:t>
                </a:r>
              </a:p>
            </p:txBody>
          </p:sp>
          <p:sp>
            <p:nvSpPr>
              <p:cNvPr id="47125" name="Oval 70"/>
              <p:cNvSpPr>
                <a:spLocks noChangeArrowheads="1"/>
              </p:cNvSpPr>
              <p:nvPr/>
            </p:nvSpPr>
            <p:spPr bwMode="auto">
              <a:xfrm flipH="1">
                <a:off x="5132" y="1909"/>
                <a:ext cx="81" cy="44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altLang="fr-FR" sz="900">
                    <a:solidFill>
                      <a:srgbClr val="FF9933"/>
                    </a:solidFill>
                    <a:latin typeface="Comic Sans MS" pitchFamily="66" charset="0"/>
                  </a:rPr>
                  <a:t>g s P</a:t>
                </a:r>
              </a:p>
            </p:txBody>
          </p:sp>
          <p:pic>
            <p:nvPicPr>
              <p:cNvPr id="47126" name="~PP91009.WAV">
                <a:hlinkClick r:id="" action="ppaction://media"/>
              </p:cNvPr>
              <p:cNvPicPr>
                <a:picLocks noRot="1" noChangeAspect="1" noChangeArrowheads="1"/>
              </p:cNvPicPr>
              <p:nvPr>
                <a:wavAudioFile r:embed="rId1" name="~PP978.WAV"/>
              </p:nvPr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35" y="2179"/>
                <a:ext cx="35" cy="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411720" name="Text Box 72"/>
          <p:cNvSpPr txBox="1">
            <a:spLocks noChangeArrowheads="1"/>
          </p:cNvSpPr>
          <p:nvPr/>
        </p:nvSpPr>
        <p:spPr bwMode="auto">
          <a:xfrm>
            <a:off x="2339975" y="1452563"/>
            <a:ext cx="6804025" cy="521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2800" b="1">
                <a:solidFill>
                  <a:srgbClr val="CC0000"/>
                </a:solidFill>
              </a:rPr>
              <a:t>Networks and their Connections are checked up :</a:t>
            </a:r>
          </a:p>
          <a:p>
            <a:r>
              <a:rPr lang="fr-FR" altLang="fr-FR" sz="2800" b="1">
                <a:solidFill>
                  <a:srgbClr val="CC0000"/>
                </a:solidFill>
              </a:rPr>
              <a:t> </a:t>
            </a:r>
            <a:r>
              <a:rPr lang="fr-FR" altLang="fr-FR" sz="2800" b="1">
                <a:solidFill>
                  <a:schemeClr val="accent2"/>
                </a:solidFill>
              </a:rPr>
              <a:t>Flow direction and modulation 	             </a:t>
            </a:r>
            <a:r>
              <a:rPr lang="fr-FR" altLang="fr-FR" sz="2800" b="1">
                <a:solidFill>
                  <a:schemeClr val="bg1"/>
                </a:solidFill>
              </a:rPr>
              <a:t>-  </a:t>
            </a:r>
            <a:r>
              <a:rPr lang="fr-FR" altLang="fr-FR" sz="2800" b="1">
                <a:solidFill>
                  <a:schemeClr val="accent2"/>
                </a:solidFill>
              </a:rPr>
              <a:t>        -at rest</a:t>
            </a:r>
          </a:p>
          <a:p>
            <a:r>
              <a:rPr lang="fr-FR" altLang="fr-FR" sz="2800" b="1">
                <a:solidFill>
                  <a:schemeClr val="accent2"/>
                </a:solidFill>
              </a:rPr>
              <a:t>	- under hemodynamic stress manœuvres</a:t>
            </a:r>
            <a:r>
              <a:rPr lang="fr-FR" altLang="fr-FR" sz="2800" b="1">
                <a:solidFill>
                  <a:srgbClr val="CC0000"/>
                </a:solidFill>
              </a:rPr>
              <a:t> </a:t>
            </a:r>
          </a:p>
          <a:p>
            <a:r>
              <a:rPr lang="fr-FR" altLang="fr-FR" sz="2800" b="1">
                <a:solidFill>
                  <a:srgbClr val="CC0000"/>
                </a:solidFill>
              </a:rPr>
              <a:t>and</a:t>
            </a:r>
          </a:p>
          <a:p>
            <a:r>
              <a:rPr lang="fr-FR" altLang="fr-FR" sz="2800" b="1">
                <a:solidFill>
                  <a:srgbClr val="CC0000"/>
                </a:solidFill>
              </a:rPr>
              <a:t>Selected according to the peculiar status of each patient</a:t>
            </a:r>
          </a:p>
          <a:p>
            <a:r>
              <a:rPr lang="fr-FR" altLang="fr-FR" sz="2800" b="1">
                <a:solidFill>
                  <a:schemeClr val="accent2"/>
                </a:solidFill>
              </a:rPr>
              <a:t>In order to depict a taylored topo-hemodynamic feature</a:t>
            </a:r>
            <a:r>
              <a:rPr lang="fr-FR" altLang="fr-FR" sz="2800" b="1">
                <a:solidFill>
                  <a:srgbClr val="CC0000"/>
                </a:solidFill>
              </a:rPr>
              <a:t> </a:t>
            </a:r>
          </a:p>
          <a:p>
            <a:r>
              <a:rPr lang="fr-FR" altLang="fr-FR" sz="2800" b="1">
                <a:solidFill>
                  <a:srgbClr val="CC0000"/>
                </a:solidFill>
              </a:rPr>
              <a:t>FOR the MOST efficient TREATMENT</a:t>
            </a:r>
            <a:endParaRPr lang="en-US" altLang="fr-FR" sz="2000" b="1">
              <a:solidFill>
                <a:srgbClr val="996633"/>
              </a:solidFill>
            </a:endParaRPr>
          </a:p>
        </p:txBody>
      </p:sp>
      <p:sp>
        <p:nvSpPr>
          <p:cNvPr id="47109" name="Text Box 73"/>
          <p:cNvSpPr txBox="1">
            <a:spLocks noChangeArrowheads="1"/>
          </p:cNvSpPr>
          <p:nvPr/>
        </p:nvSpPr>
        <p:spPr bwMode="auto">
          <a:xfrm>
            <a:off x="4500563" y="404813"/>
            <a:ext cx="4103687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4400" b="1">
                <a:solidFill>
                  <a:srgbClr val="BA0000"/>
                </a:solidFill>
              </a:rPr>
              <a:t>IN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827088" y="1196975"/>
            <a:ext cx="7416800" cy="346392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fr-FR" sz="3600" b="1">
                <a:solidFill>
                  <a:schemeClr val="accent2"/>
                </a:solidFill>
              </a:rPr>
              <a:t>The validity  of this Duplex method is proved by RCT where CHIVA, based on these theoretical models,  is demonstrated Superior to  Gold standards Stripping and Compression </a:t>
            </a:r>
            <a:endParaRPr lang="en-US" altLang="fr-FR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317500" y="176213"/>
            <a:ext cx="8496300" cy="174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altLang="fr-FR" sz="2000">
                <a:solidFill>
                  <a:srgbClr val="FF0000"/>
                </a:solidFill>
              </a:rPr>
              <a:t>1-</a:t>
            </a:r>
            <a:r>
              <a:rPr lang="fr-FR" altLang="fr-FR" sz="3200">
                <a:solidFill>
                  <a:schemeClr val="accent2"/>
                </a:solidFill>
              </a:rPr>
              <a:t> </a:t>
            </a:r>
            <a:r>
              <a:rPr lang="fr-FR" altLang="fr-FR" sz="2000">
                <a:solidFill>
                  <a:schemeClr val="accent2"/>
                </a:solidFill>
              </a:rPr>
              <a:t>Varicose Vein Surgery Stripping versus the CHIVA method:                                                                                                                                a Randomized Controlled Trial                                                                              Josep oriol Pares and al                                                                                                Annals of Surgery * Volume 251, Number 4, April 2010 </a:t>
            </a:r>
            <a:r>
              <a:rPr lang="ca-ES" altLang="fr-FR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[ISRCTN52861672]. </a:t>
            </a:r>
            <a:r>
              <a:rPr lang="fr-FR" altLang="fr-F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(international standard randomised controlled trial number )</a:t>
            </a:r>
            <a:r>
              <a:rPr lang="fr-FR" altLang="fr-F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www.controlled-trials.com</a:t>
            </a:r>
            <a:endParaRPr lang="fr-FR" altLang="fr-FR" sz="1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98450" y="2133600"/>
            <a:ext cx="8569325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altLang="zh-CN" sz="2000">
                <a:solidFill>
                  <a:srgbClr val="FF0000"/>
                </a:solidFill>
                <a:ea typeface="宋体" pitchFamily="2" charset="-122"/>
              </a:rPr>
              <a:t>2-</a:t>
            </a:r>
            <a:r>
              <a:rPr lang="en-GB" altLang="zh-CN" sz="2000">
                <a:solidFill>
                  <a:schemeClr val="accent2"/>
                </a:solidFill>
                <a:ea typeface="宋体" pitchFamily="2" charset="-122"/>
              </a:rPr>
              <a:t> Minimally Invasive Surgical management of primary venous Ulcer vs. Compression Treatment: a randomized Clinical Trial </a:t>
            </a:r>
          </a:p>
          <a:p>
            <a:pPr algn="ctr"/>
            <a:r>
              <a:rPr lang="en-GB" altLang="zh-CN" sz="2000">
                <a:solidFill>
                  <a:schemeClr val="accent2"/>
                </a:solidFill>
                <a:ea typeface="宋体" pitchFamily="2" charset="-122"/>
              </a:rPr>
              <a:t>P.Zamboni and all</a:t>
            </a:r>
          </a:p>
          <a:p>
            <a:pPr algn="ctr"/>
            <a:r>
              <a:rPr lang="en-GB" altLang="zh-CN" sz="2000">
                <a:solidFill>
                  <a:schemeClr val="accent2"/>
                </a:solidFill>
                <a:ea typeface="宋体" pitchFamily="2" charset="-122"/>
              </a:rPr>
              <a:t>Eur J vasc Endovasc Surg 00,1 6 (2003)</a:t>
            </a:r>
            <a:endParaRPr lang="fr-FR" altLang="fr-FR" sz="2000">
              <a:solidFill>
                <a:schemeClr val="accent2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7500" y="3429000"/>
            <a:ext cx="8569325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fr-FR" sz="2000">
                <a:solidFill>
                  <a:srgbClr val="FF0000"/>
                </a:solidFill>
              </a:rPr>
              <a:t>3-</a:t>
            </a:r>
            <a:r>
              <a:rPr lang="en-US" altLang="fr-FR" sz="2000">
                <a:solidFill>
                  <a:schemeClr val="accent2"/>
                </a:solidFill>
              </a:rPr>
              <a:t> Clinical and  random study comparing two, surgical techniques for  varicose vein treatment : immediate results</a:t>
            </a:r>
          </a:p>
          <a:p>
            <a:pPr algn="ctr"/>
            <a:r>
              <a:rPr lang="en-US" altLang="fr-FR" sz="2000">
                <a:solidFill>
                  <a:schemeClr val="accent2"/>
                </a:solidFill>
              </a:rPr>
              <a:t>Iborra and all</a:t>
            </a:r>
          </a:p>
          <a:p>
            <a:pPr algn="ctr"/>
            <a:r>
              <a:rPr lang="en-US" altLang="fr-FR" sz="2000">
                <a:solidFill>
                  <a:schemeClr val="accent2"/>
                </a:solidFill>
              </a:rPr>
              <a:t>Angiologia 2000:6, 253-258</a:t>
            </a:r>
            <a:endParaRPr lang="fr-FR" altLang="fr-FR" sz="2000">
              <a:solidFill>
                <a:schemeClr val="accent2"/>
              </a:solidFill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3850" y="4953000"/>
            <a:ext cx="8569325" cy="162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fr-FR" sz="2000">
                <a:solidFill>
                  <a:srgbClr val="FF0000"/>
                </a:solidFill>
              </a:rPr>
              <a:t>4-</a:t>
            </a:r>
            <a:r>
              <a:rPr lang="en-US" altLang="fr-FR" sz="2000">
                <a:solidFill>
                  <a:schemeClr val="accent2"/>
                </a:solidFill>
              </a:rPr>
              <a:t>Varicose Vein Stripping vs Haemodynamic Correction (CHIVA): </a:t>
            </a:r>
            <a:br>
              <a:rPr lang="en-US" altLang="fr-FR" sz="2000">
                <a:solidFill>
                  <a:schemeClr val="accent2"/>
                </a:solidFill>
              </a:rPr>
            </a:br>
            <a:r>
              <a:rPr lang="en-US" altLang="fr-FR" sz="2000">
                <a:solidFill>
                  <a:schemeClr val="accent2"/>
                </a:solidFill>
              </a:rPr>
              <a:t>a Long Term Randomised Trial</a:t>
            </a:r>
            <a:r>
              <a:rPr lang="en-GB" altLang="fr-FR" sz="2000">
                <a:solidFill>
                  <a:schemeClr val="accent2"/>
                </a:solidFill>
              </a:rPr>
              <a:t>.</a:t>
            </a:r>
            <a:endParaRPr lang="it-IT" altLang="fr-FR" sz="2000">
              <a:solidFill>
                <a:schemeClr val="accent2"/>
              </a:solidFill>
            </a:endParaRPr>
          </a:p>
          <a:p>
            <a:pPr algn="ctr"/>
            <a:r>
              <a:rPr lang="it-IT" altLang="fr-FR" sz="2000">
                <a:solidFill>
                  <a:schemeClr val="accent2"/>
                </a:solidFill>
              </a:rPr>
              <a:t> Carandina, C. and al.</a:t>
            </a:r>
            <a:endParaRPr lang="es-ES" altLang="fr-FR" sz="2000">
              <a:solidFill>
                <a:schemeClr val="accent2"/>
              </a:solidFill>
            </a:endParaRPr>
          </a:p>
          <a:p>
            <a:pPr algn="ctr"/>
            <a:r>
              <a:rPr lang="es-ES" altLang="fr-FR" sz="2000">
                <a:solidFill>
                  <a:schemeClr val="accent2"/>
                </a:solidFill>
              </a:rPr>
              <a:t>Eur J Vasc Endovasc Surg xx, 1e8 (2007)</a:t>
            </a:r>
            <a:endParaRPr lang="en-US" altLang="fr-FR" sz="2000">
              <a:solidFill>
                <a:schemeClr val="accent2"/>
              </a:solidFill>
            </a:endParaRPr>
          </a:p>
          <a:p>
            <a:pPr algn="ctr"/>
            <a:r>
              <a:rPr lang="en-US" altLang="fr-FR" sz="2000">
                <a:solidFill>
                  <a:schemeClr val="accent2"/>
                </a:solidFill>
              </a:rPr>
              <a:t>doi:10.1016/j.ejvs.2007.09.011 </a:t>
            </a:r>
            <a:endParaRPr lang="fr-FR" altLang="fr-FR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soA5E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981075"/>
            <a:ext cx="38163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msoBE37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908050"/>
            <a:ext cx="40052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4000">
                <a:solidFill>
                  <a:schemeClr val="accent2"/>
                </a:solidFill>
              </a:rPr>
              <a:t>For a comprehensive information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1"/>
          <p:cNvSpPr txBox="1">
            <a:spLocks noChangeArrowheads="1"/>
          </p:cNvSpPr>
          <p:nvPr/>
        </p:nvSpPr>
        <p:spPr bwMode="auto">
          <a:xfrm>
            <a:off x="3635375" y="404813"/>
            <a:ext cx="3887788" cy="3503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3200">
                <a:solidFill>
                  <a:srgbClr val="BA0000"/>
                </a:solidFill>
              </a:rPr>
              <a:t>So</a:t>
            </a:r>
            <a:r>
              <a:rPr lang="en-US" altLang="fr-FR" sz="3200">
                <a:solidFill>
                  <a:schemeClr val="accent2"/>
                </a:solidFill>
              </a:rPr>
              <a:t>, Duplex assessment of venous hemodynamics is the </a:t>
            </a:r>
            <a:r>
              <a:rPr lang="en-US" altLang="fr-FR" sz="3200">
                <a:solidFill>
                  <a:srgbClr val="FF0000"/>
                </a:solidFill>
              </a:rPr>
              <a:t>key point</a:t>
            </a:r>
            <a:r>
              <a:rPr lang="en-US" altLang="fr-FR" sz="3200">
                <a:solidFill>
                  <a:schemeClr val="accent2"/>
                </a:solidFill>
              </a:rPr>
              <a:t> for  an accurate  diagnosis and appropriate treatment</a:t>
            </a:r>
          </a:p>
        </p:txBody>
      </p:sp>
      <p:sp>
        <p:nvSpPr>
          <p:cNvPr id="6147" name="Text Box 22"/>
          <p:cNvSpPr txBox="1">
            <a:spLocks noChangeArrowheads="1"/>
          </p:cNvSpPr>
          <p:nvPr/>
        </p:nvSpPr>
        <p:spPr bwMode="auto">
          <a:xfrm>
            <a:off x="3203575" y="4508500"/>
            <a:ext cx="4679950" cy="155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3200">
                <a:solidFill>
                  <a:srgbClr val="FF0000"/>
                </a:solidFill>
              </a:rPr>
              <a:t>PROVIDED that </a:t>
            </a:r>
            <a:r>
              <a:rPr lang="en-US" altLang="fr-FR" sz="3200">
                <a:solidFill>
                  <a:schemeClr val="accent2"/>
                </a:solidFill>
              </a:rPr>
              <a:t>it is</a:t>
            </a:r>
            <a:r>
              <a:rPr lang="en-US" altLang="fr-FR" sz="3200">
                <a:solidFill>
                  <a:srgbClr val="FF0000"/>
                </a:solidFill>
              </a:rPr>
              <a:t> </a:t>
            </a:r>
            <a:r>
              <a:rPr lang="en-US" altLang="fr-FR" sz="3200">
                <a:solidFill>
                  <a:schemeClr val="accent2"/>
                </a:solidFill>
              </a:rPr>
              <a:t>lighted by appropriate hemodynamic  concepts</a:t>
            </a:r>
          </a:p>
        </p:txBody>
      </p:sp>
      <p:grpSp>
        <p:nvGrpSpPr>
          <p:cNvPr id="6148" name="Group 24"/>
          <p:cNvGrpSpPr>
            <a:grpSpLocks/>
          </p:cNvGrpSpPr>
          <p:nvPr/>
        </p:nvGrpSpPr>
        <p:grpSpPr bwMode="auto">
          <a:xfrm>
            <a:off x="0" y="404813"/>
            <a:ext cx="2390775" cy="6237287"/>
            <a:chOff x="480" y="391"/>
            <a:chExt cx="1506" cy="3929"/>
          </a:xfrm>
        </p:grpSpPr>
        <p:sp>
          <p:nvSpPr>
            <p:cNvPr id="6149" name="Freeform 25"/>
            <p:cNvSpPr>
              <a:spLocks/>
            </p:cNvSpPr>
            <p:nvPr/>
          </p:nvSpPr>
          <p:spPr bwMode="auto">
            <a:xfrm>
              <a:off x="480" y="409"/>
              <a:ext cx="1491" cy="3911"/>
            </a:xfrm>
            <a:custGeom>
              <a:avLst/>
              <a:gdLst>
                <a:gd name="T0" fmla="*/ 1491 w 1491"/>
                <a:gd name="T1" fmla="*/ 0 h 3911"/>
                <a:gd name="T2" fmla="*/ 1413 w 1491"/>
                <a:gd name="T3" fmla="*/ 619 h 3911"/>
                <a:gd name="T4" fmla="*/ 1076 w 1491"/>
                <a:gd name="T5" fmla="*/ 950 h 3911"/>
                <a:gd name="T6" fmla="*/ 941 w 1491"/>
                <a:gd name="T7" fmla="*/ 2198 h 3911"/>
                <a:gd name="T8" fmla="*/ 1076 w 1491"/>
                <a:gd name="T9" fmla="*/ 2774 h 3911"/>
                <a:gd name="T10" fmla="*/ 972 w 1491"/>
                <a:gd name="T11" fmla="*/ 3525 h 3911"/>
                <a:gd name="T12" fmla="*/ 1017 w 1491"/>
                <a:gd name="T13" fmla="*/ 3713 h 3911"/>
                <a:gd name="T14" fmla="*/ 981 w 1491"/>
                <a:gd name="T15" fmla="*/ 3877 h 3911"/>
                <a:gd name="T16" fmla="*/ 808 w 1491"/>
                <a:gd name="T17" fmla="*/ 3880 h 3911"/>
                <a:gd name="T18" fmla="*/ 664 w 1491"/>
                <a:gd name="T19" fmla="*/ 3832 h 3911"/>
                <a:gd name="T20" fmla="*/ 460 w 1491"/>
                <a:gd name="T21" fmla="*/ 3898 h 3911"/>
                <a:gd name="T22" fmla="*/ 280 w 1491"/>
                <a:gd name="T23" fmla="*/ 3898 h 3911"/>
                <a:gd name="T24" fmla="*/ 52 w 1491"/>
                <a:gd name="T25" fmla="*/ 3904 h 3911"/>
                <a:gd name="T26" fmla="*/ 4 w 1491"/>
                <a:gd name="T27" fmla="*/ 3856 h 3911"/>
                <a:gd name="T28" fmla="*/ 40 w 1491"/>
                <a:gd name="T29" fmla="*/ 3802 h 3911"/>
                <a:gd name="T30" fmla="*/ 244 w 1491"/>
                <a:gd name="T31" fmla="*/ 3730 h 3911"/>
                <a:gd name="T32" fmla="*/ 535 w 1491"/>
                <a:gd name="T33" fmla="*/ 3534 h 3911"/>
                <a:gd name="T34" fmla="*/ 446 w 1491"/>
                <a:gd name="T35" fmla="*/ 2492 h 3911"/>
                <a:gd name="T36" fmla="*/ 272 w 1491"/>
                <a:gd name="T37" fmla="*/ 2092 h 3911"/>
                <a:gd name="T38" fmla="*/ 211 w 1491"/>
                <a:gd name="T39" fmla="*/ 1809 h 3911"/>
                <a:gd name="T40" fmla="*/ 131 w 1491"/>
                <a:gd name="T41" fmla="*/ 950 h 3911"/>
                <a:gd name="T42" fmla="*/ 131 w 1491"/>
                <a:gd name="T43" fmla="*/ 710 h 3911"/>
                <a:gd name="T44" fmla="*/ 54 w 1491"/>
                <a:gd name="T45" fmla="*/ 7 h 39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91" h="3911">
                  <a:moveTo>
                    <a:pt x="1491" y="0"/>
                  </a:moveTo>
                  <a:cubicBezTo>
                    <a:pt x="1477" y="101"/>
                    <a:pt x="1482" y="461"/>
                    <a:pt x="1413" y="619"/>
                  </a:cubicBezTo>
                  <a:cubicBezTo>
                    <a:pt x="1344" y="777"/>
                    <a:pt x="1155" y="687"/>
                    <a:pt x="1076" y="950"/>
                  </a:cubicBezTo>
                  <a:cubicBezTo>
                    <a:pt x="997" y="1213"/>
                    <a:pt x="941" y="1894"/>
                    <a:pt x="941" y="2198"/>
                  </a:cubicBezTo>
                  <a:cubicBezTo>
                    <a:pt x="941" y="2502"/>
                    <a:pt x="1071" y="2553"/>
                    <a:pt x="1076" y="2774"/>
                  </a:cubicBezTo>
                  <a:cubicBezTo>
                    <a:pt x="1081" y="2995"/>
                    <a:pt x="982" y="3368"/>
                    <a:pt x="972" y="3525"/>
                  </a:cubicBezTo>
                  <a:cubicBezTo>
                    <a:pt x="962" y="3682"/>
                    <a:pt x="1016" y="3654"/>
                    <a:pt x="1017" y="3713"/>
                  </a:cubicBezTo>
                  <a:cubicBezTo>
                    <a:pt x="1018" y="3772"/>
                    <a:pt x="1016" y="3849"/>
                    <a:pt x="981" y="3877"/>
                  </a:cubicBezTo>
                  <a:cubicBezTo>
                    <a:pt x="946" y="3905"/>
                    <a:pt x="861" y="3887"/>
                    <a:pt x="808" y="3880"/>
                  </a:cubicBezTo>
                  <a:cubicBezTo>
                    <a:pt x="755" y="3873"/>
                    <a:pt x="722" y="3829"/>
                    <a:pt x="664" y="3832"/>
                  </a:cubicBezTo>
                  <a:cubicBezTo>
                    <a:pt x="606" y="3835"/>
                    <a:pt x="524" y="3887"/>
                    <a:pt x="460" y="3898"/>
                  </a:cubicBezTo>
                  <a:cubicBezTo>
                    <a:pt x="396" y="3909"/>
                    <a:pt x="348" y="3897"/>
                    <a:pt x="280" y="3898"/>
                  </a:cubicBezTo>
                  <a:cubicBezTo>
                    <a:pt x="212" y="3899"/>
                    <a:pt x="98" y="3911"/>
                    <a:pt x="52" y="3904"/>
                  </a:cubicBezTo>
                  <a:cubicBezTo>
                    <a:pt x="6" y="3897"/>
                    <a:pt x="6" y="3873"/>
                    <a:pt x="4" y="3856"/>
                  </a:cubicBezTo>
                  <a:cubicBezTo>
                    <a:pt x="2" y="3839"/>
                    <a:pt x="0" y="3823"/>
                    <a:pt x="40" y="3802"/>
                  </a:cubicBezTo>
                  <a:cubicBezTo>
                    <a:pt x="80" y="3781"/>
                    <a:pt x="162" y="3775"/>
                    <a:pt x="244" y="3730"/>
                  </a:cubicBezTo>
                  <a:cubicBezTo>
                    <a:pt x="326" y="3685"/>
                    <a:pt x="501" y="3740"/>
                    <a:pt x="535" y="3534"/>
                  </a:cubicBezTo>
                  <a:cubicBezTo>
                    <a:pt x="569" y="3328"/>
                    <a:pt x="490" y="2732"/>
                    <a:pt x="446" y="2492"/>
                  </a:cubicBezTo>
                  <a:cubicBezTo>
                    <a:pt x="402" y="2252"/>
                    <a:pt x="311" y="2206"/>
                    <a:pt x="272" y="2092"/>
                  </a:cubicBezTo>
                  <a:cubicBezTo>
                    <a:pt x="233" y="1978"/>
                    <a:pt x="235" y="1999"/>
                    <a:pt x="211" y="1809"/>
                  </a:cubicBezTo>
                  <a:cubicBezTo>
                    <a:pt x="187" y="1619"/>
                    <a:pt x="143" y="1133"/>
                    <a:pt x="131" y="950"/>
                  </a:cubicBezTo>
                  <a:cubicBezTo>
                    <a:pt x="118" y="767"/>
                    <a:pt x="144" y="867"/>
                    <a:pt x="131" y="710"/>
                  </a:cubicBezTo>
                  <a:cubicBezTo>
                    <a:pt x="118" y="553"/>
                    <a:pt x="70" y="153"/>
                    <a:pt x="54" y="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0" name="Line 26"/>
            <p:cNvSpPr>
              <a:spLocks noChangeShapeType="1"/>
            </p:cNvSpPr>
            <p:nvPr/>
          </p:nvSpPr>
          <p:spPr bwMode="auto">
            <a:xfrm flipV="1">
              <a:off x="1156" y="391"/>
              <a:ext cx="0" cy="3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51" name="Freeform 27"/>
            <p:cNvSpPr>
              <a:spLocks/>
            </p:cNvSpPr>
            <p:nvPr/>
          </p:nvSpPr>
          <p:spPr bwMode="auto">
            <a:xfrm>
              <a:off x="826" y="1141"/>
              <a:ext cx="309" cy="2863"/>
            </a:xfrm>
            <a:custGeom>
              <a:avLst/>
              <a:gdLst>
                <a:gd name="T0" fmla="*/ 309 w 309"/>
                <a:gd name="T1" fmla="*/ 0 h 2863"/>
                <a:gd name="T2" fmla="*/ 79 w 309"/>
                <a:gd name="T3" fmla="*/ 84 h 2863"/>
                <a:gd name="T4" fmla="*/ 13 w 309"/>
                <a:gd name="T5" fmla="*/ 441 h 2863"/>
                <a:gd name="T6" fmla="*/ 157 w 309"/>
                <a:gd name="T7" fmla="*/ 1637 h 2863"/>
                <a:gd name="T8" fmla="*/ 216 w 309"/>
                <a:gd name="T9" fmla="*/ 1849 h 2863"/>
                <a:gd name="T10" fmla="*/ 262 w 309"/>
                <a:gd name="T11" fmla="*/ 2251 h 2863"/>
                <a:gd name="T12" fmla="*/ 262 w 309"/>
                <a:gd name="T13" fmla="*/ 2863 h 2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863">
                  <a:moveTo>
                    <a:pt x="309" y="0"/>
                  </a:moveTo>
                  <a:cubicBezTo>
                    <a:pt x="271" y="14"/>
                    <a:pt x="128" y="11"/>
                    <a:pt x="79" y="84"/>
                  </a:cubicBezTo>
                  <a:cubicBezTo>
                    <a:pt x="30" y="157"/>
                    <a:pt x="0" y="182"/>
                    <a:pt x="13" y="441"/>
                  </a:cubicBezTo>
                  <a:lnTo>
                    <a:pt x="157" y="1637"/>
                  </a:lnTo>
                  <a:lnTo>
                    <a:pt x="216" y="1849"/>
                  </a:lnTo>
                  <a:lnTo>
                    <a:pt x="262" y="2251"/>
                  </a:lnTo>
                  <a:lnTo>
                    <a:pt x="262" y="286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52" name="Freeform 28"/>
            <p:cNvSpPr>
              <a:spLocks/>
            </p:cNvSpPr>
            <p:nvPr/>
          </p:nvSpPr>
          <p:spPr bwMode="auto">
            <a:xfrm>
              <a:off x="781" y="1975"/>
              <a:ext cx="88" cy="695"/>
            </a:xfrm>
            <a:custGeom>
              <a:avLst/>
              <a:gdLst>
                <a:gd name="T0" fmla="*/ 88 w 88"/>
                <a:gd name="T1" fmla="*/ 0 h 695"/>
                <a:gd name="T2" fmla="*/ 5 w 88"/>
                <a:gd name="T3" fmla="*/ 503 h 695"/>
                <a:gd name="T4" fmla="*/ 60 w 88"/>
                <a:gd name="T5" fmla="*/ 695 h 6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695">
                  <a:moveTo>
                    <a:pt x="88" y="0"/>
                  </a:moveTo>
                  <a:cubicBezTo>
                    <a:pt x="74" y="84"/>
                    <a:pt x="10" y="387"/>
                    <a:pt x="5" y="503"/>
                  </a:cubicBezTo>
                  <a:cubicBezTo>
                    <a:pt x="0" y="619"/>
                    <a:pt x="49" y="655"/>
                    <a:pt x="60" y="695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53" name="Freeform 29"/>
            <p:cNvSpPr>
              <a:spLocks/>
            </p:cNvSpPr>
            <p:nvPr/>
          </p:nvSpPr>
          <p:spPr bwMode="auto">
            <a:xfrm>
              <a:off x="567" y="701"/>
              <a:ext cx="389" cy="483"/>
            </a:xfrm>
            <a:custGeom>
              <a:avLst/>
              <a:gdLst>
                <a:gd name="T0" fmla="*/ 389 w 227"/>
                <a:gd name="T1" fmla="*/ 483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54" name="Freeform 30"/>
            <p:cNvSpPr>
              <a:spLocks/>
            </p:cNvSpPr>
            <p:nvPr/>
          </p:nvSpPr>
          <p:spPr bwMode="auto">
            <a:xfrm>
              <a:off x="1156" y="2550"/>
              <a:ext cx="248" cy="1178"/>
            </a:xfrm>
            <a:custGeom>
              <a:avLst/>
              <a:gdLst>
                <a:gd name="T0" fmla="*/ 0 w 248"/>
                <a:gd name="T1" fmla="*/ 55 h 1178"/>
                <a:gd name="T2" fmla="*/ 207 w 248"/>
                <a:gd name="T3" fmla="*/ 55 h 1178"/>
                <a:gd name="T4" fmla="*/ 244 w 248"/>
                <a:gd name="T5" fmla="*/ 384 h 1178"/>
                <a:gd name="T6" fmla="*/ 205 w 248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178">
                  <a:moveTo>
                    <a:pt x="0" y="55"/>
                  </a:moveTo>
                  <a:cubicBezTo>
                    <a:pt x="80" y="40"/>
                    <a:pt x="166" y="0"/>
                    <a:pt x="207" y="55"/>
                  </a:cubicBezTo>
                  <a:cubicBezTo>
                    <a:pt x="248" y="110"/>
                    <a:pt x="244" y="197"/>
                    <a:pt x="244" y="384"/>
                  </a:cubicBezTo>
                  <a:cubicBezTo>
                    <a:pt x="244" y="571"/>
                    <a:pt x="213" y="1013"/>
                    <a:pt x="205" y="117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55" name="Freeform 31"/>
            <p:cNvSpPr>
              <a:spLocks/>
            </p:cNvSpPr>
            <p:nvPr/>
          </p:nvSpPr>
          <p:spPr bwMode="auto">
            <a:xfrm>
              <a:off x="850" y="1344"/>
              <a:ext cx="542" cy="1615"/>
            </a:xfrm>
            <a:custGeom>
              <a:avLst/>
              <a:gdLst>
                <a:gd name="T0" fmla="*/ 542 w 542"/>
                <a:gd name="T1" fmla="*/ 1615 h 1615"/>
                <a:gd name="T2" fmla="*/ 0 w 542"/>
                <a:gd name="T3" fmla="*/ 0 h 1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2" h="1615">
                  <a:moveTo>
                    <a:pt x="542" y="1615"/>
                  </a:moveTo>
                  <a:cubicBezTo>
                    <a:pt x="452" y="1346"/>
                    <a:pt x="113" y="33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56" name="Freeform 32"/>
            <p:cNvSpPr>
              <a:spLocks/>
            </p:cNvSpPr>
            <p:nvPr/>
          </p:nvSpPr>
          <p:spPr bwMode="auto">
            <a:xfrm>
              <a:off x="704" y="1271"/>
              <a:ext cx="175" cy="338"/>
            </a:xfrm>
            <a:custGeom>
              <a:avLst/>
              <a:gdLst>
                <a:gd name="T0" fmla="*/ 175 w 175"/>
                <a:gd name="T1" fmla="*/ 0 h 338"/>
                <a:gd name="T2" fmla="*/ 37 w 175"/>
                <a:gd name="T3" fmla="*/ 100 h 338"/>
                <a:gd name="T4" fmla="*/ 0 w 175"/>
                <a:gd name="T5" fmla="*/ 338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" h="338">
                  <a:moveTo>
                    <a:pt x="175" y="0"/>
                  </a:moveTo>
                  <a:cubicBezTo>
                    <a:pt x="152" y="17"/>
                    <a:pt x="66" y="44"/>
                    <a:pt x="37" y="100"/>
                  </a:cubicBezTo>
                  <a:cubicBezTo>
                    <a:pt x="8" y="156"/>
                    <a:pt x="8" y="289"/>
                    <a:pt x="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57" name="Freeform 33"/>
            <p:cNvSpPr>
              <a:spLocks/>
            </p:cNvSpPr>
            <p:nvPr/>
          </p:nvSpPr>
          <p:spPr bwMode="auto">
            <a:xfrm>
              <a:off x="686" y="1609"/>
              <a:ext cx="18" cy="731"/>
            </a:xfrm>
            <a:custGeom>
              <a:avLst/>
              <a:gdLst>
                <a:gd name="T0" fmla="*/ 18 w 18"/>
                <a:gd name="T1" fmla="*/ 0 h 731"/>
                <a:gd name="T2" fmla="*/ 9 w 18"/>
                <a:gd name="T3" fmla="*/ 393 h 731"/>
                <a:gd name="T4" fmla="*/ 0 w 18"/>
                <a:gd name="T5" fmla="*/ 731 h 7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31">
                  <a:moveTo>
                    <a:pt x="18" y="0"/>
                  </a:moveTo>
                  <a:cubicBezTo>
                    <a:pt x="17" y="65"/>
                    <a:pt x="12" y="271"/>
                    <a:pt x="9" y="393"/>
                  </a:cubicBezTo>
                  <a:cubicBezTo>
                    <a:pt x="6" y="515"/>
                    <a:pt x="2" y="661"/>
                    <a:pt x="0" y="731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58" name="Freeform 34"/>
            <p:cNvSpPr>
              <a:spLocks/>
            </p:cNvSpPr>
            <p:nvPr/>
          </p:nvSpPr>
          <p:spPr bwMode="auto">
            <a:xfrm>
              <a:off x="859" y="1783"/>
              <a:ext cx="214" cy="1051"/>
            </a:xfrm>
            <a:custGeom>
              <a:avLst/>
              <a:gdLst>
                <a:gd name="T0" fmla="*/ 0 w 214"/>
                <a:gd name="T1" fmla="*/ 0 h 1051"/>
                <a:gd name="T2" fmla="*/ 74 w 214"/>
                <a:gd name="T3" fmla="*/ 146 h 1051"/>
                <a:gd name="T4" fmla="*/ 202 w 214"/>
                <a:gd name="T5" fmla="*/ 695 h 1051"/>
                <a:gd name="T6" fmla="*/ 147 w 214"/>
                <a:gd name="T7" fmla="*/ 1051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" h="1051">
                  <a:moveTo>
                    <a:pt x="0" y="0"/>
                  </a:moveTo>
                  <a:cubicBezTo>
                    <a:pt x="12" y="24"/>
                    <a:pt x="40" y="30"/>
                    <a:pt x="74" y="146"/>
                  </a:cubicBezTo>
                  <a:cubicBezTo>
                    <a:pt x="108" y="262"/>
                    <a:pt x="190" y="544"/>
                    <a:pt x="202" y="695"/>
                  </a:cubicBezTo>
                  <a:cubicBezTo>
                    <a:pt x="214" y="846"/>
                    <a:pt x="158" y="977"/>
                    <a:pt x="147" y="1051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59" name="Freeform 35"/>
            <p:cNvSpPr>
              <a:spLocks/>
            </p:cNvSpPr>
            <p:nvPr/>
          </p:nvSpPr>
          <p:spPr bwMode="auto">
            <a:xfrm>
              <a:off x="1044" y="2780"/>
              <a:ext cx="337" cy="377"/>
            </a:xfrm>
            <a:custGeom>
              <a:avLst/>
              <a:gdLst>
                <a:gd name="T0" fmla="*/ 0 w 337"/>
                <a:gd name="T1" fmla="*/ 0 h 377"/>
                <a:gd name="T2" fmla="*/ 249 w 337"/>
                <a:gd name="T3" fmla="*/ 287 h 377"/>
                <a:gd name="T4" fmla="*/ 337 w 337"/>
                <a:gd name="T5" fmla="*/ 377 h 3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7" h="377">
                  <a:moveTo>
                    <a:pt x="0" y="0"/>
                  </a:moveTo>
                  <a:cubicBezTo>
                    <a:pt x="42" y="48"/>
                    <a:pt x="193" y="224"/>
                    <a:pt x="249" y="287"/>
                  </a:cubicBezTo>
                  <a:cubicBezTo>
                    <a:pt x="305" y="350"/>
                    <a:pt x="319" y="358"/>
                    <a:pt x="337" y="377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0" name="Freeform 36"/>
            <p:cNvSpPr>
              <a:spLocks/>
            </p:cNvSpPr>
            <p:nvPr/>
          </p:nvSpPr>
          <p:spPr bwMode="auto">
            <a:xfrm>
              <a:off x="996" y="2971"/>
              <a:ext cx="39" cy="768"/>
            </a:xfrm>
            <a:custGeom>
              <a:avLst/>
              <a:gdLst>
                <a:gd name="T0" fmla="*/ 36 w 39"/>
                <a:gd name="T1" fmla="*/ 0 h 768"/>
                <a:gd name="T2" fmla="*/ 0 w 39"/>
                <a:gd name="T3" fmla="*/ 138 h 768"/>
                <a:gd name="T4" fmla="*/ 37 w 39"/>
                <a:gd name="T5" fmla="*/ 576 h 768"/>
                <a:gd name="T6" fmla="*/ 10 w 39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768">
                  <a:moveTo>
                    <a:pt x="36" y="0"/>
                  </a:moveTo>
                  <a:cubicBezTo>
                    <a:pt x="30" y="23"/>
                    <a:pt x="0" y="42"/>
                    <a:pt x="0" y="138"/>
                  </a:cubicBezTo>
                  <a:cubicBezTo>
                    <a:pt x="0" y="234"/>
                    <a:pt x="35" y="471"/>
                    <a:pt x="37" y="576"/>
                  </a:cubicBezTo>
                  <a:cubicBezTo>
                    <a:pt x="39" y="681"/>
                    <a:pt x="16" y="728"/>
                    <a:pt x="10" y="76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1" name="Line 37"/>
            <p:cNvSpPr>
              <a:spLocks noChangeShapeType="1"/>
            </p:cNvSpPr>
            <p:nvPr/>
          </p:nvSpPr>
          <p:spPr bwMode="auto">
            <a:xfrm flipH="1" flipV="1">
              <a:off x="1156" y="1382"/>
              <a:ext cx="182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2" name="Freeform 38"/>
            <p:cNvSpPr>
              <a:spLocks/>
            </p:cNvSpPr>
            <p:nvPr/>
          </p:nvSpPr>
          <p:spPr bwMode="auto">
            <a:xfrm>
              <a:off x="1304" y="681"/>
              <a:ext cx="682" cy="209"/>
            </a:xfrm>
            <a:custGeom>
              <a:avLst/>
              <a:gdLst>
                <a:gd name="T0" fmla="*/ 623 w 682"/>
                <a:gd name="T1" fmla="*/ 209 h 209"/>
                <a:gd name="T2" fmla="*/ 578 w 682"/>
                <a:gd name="T3" fmla="*/ 28 h 209"/>
                <a:gd name="T4" fmla="*/ 0 w 682"/>
                <a:gd name="T5" fmla="*/ 3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2" h="209">
                  <a:moveTo>
                    <a:pt x="623" y="209"/>
                  </a:moveTo>
                  <a:cubicBezTo>
                    <a:pt x="627" y="133"/>
                    <a:pt x="682" y="56"/>
                    <a:pt x="578" y="28"/>
                  </a:cubicBezTo>
                  <a:cubicBezTo>
                    <a:pt x="474" y="0"/>
                    <a:pt x="120" y="37"/>
                    <a:pt x="0" y="39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3" name="Line 39"/>
            <p:cNvSpPr>
              <a:spLocks noChangeShapeType="1"/>
            </p:cNvSpPr>
            <p:nvPr/>
          </p:nvSpPr>
          <p:spPr bwMode="auto">
            <a:xfrm flipH="1" flipV="1">
              <a:off x="1156" y="572"/>
              <a:ext cx="318" cy="4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4" name="Line 40"/>
            <p:cNvSpPr>
              <a:spLocks noChangeShapeType="1"/>
            </p:cNvSpPr>
            <p:nvPr/>
          </p:nvSpPr>
          <p:spPr bwMode="auto">
            <a:xfrm flipV="1">
              <a:off x="1202" y="754"/>
              <a:ext cx="90" cy="27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5" name="Freeform 41"/>
            <p:cNvSpPr>
              <a:spLocks/>
            </p:cNvSpPr>
            <p:nvPr/>
          </p:nvSpPr>
          <p:spPr bwMode="auto">
            <a:xfrm>
              <a:off x="884" y="709"/>
              <a:ext cx="363" cy="272"/>
            </a:xfrm>
            <a:custGeom>
              <a:avLst/>
              <a:gdLst>
                <a:gd name="T0" fmla="*/ 0 w 363"/>
                <a:gd name="T1" fmla="*/ 272 h 272"/>
                <a:gd name="T2" fmla="*/ 363 w 363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cubicBezTo>
                    <a:pt x="0" y="272"/>
                    <a:pt x="181" y="136"/>
                    <a:pt x="363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66" name="Freeform 42"/>
            <p:cNvSpPr>
              <a:spLocks/>
            </p:cNvSpPr>
            <p:nvPr/>
          </p:nvSpPr>
          <p:spPr bwMode="auto">
            <a:xfrm>
              <a:off x="1020" y="799"/>
              <a:ext cx="272" cy="227"/>
            </a:xfrm>
            <a:custGeom>
              <a:avLst/>
              <a:gdLst>
                <a:gd name="T0" fmla="*/ 0 w 227"/>
                <a:gd name="T1" fmla="*/ 227 h 317"/>
                <a:gd name="T2" fmla="*/ 272 w 227"/>
                <a:gd name="T3" fmla="*/ 0 h 3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317">
                  <a:moveTo>
                    <a:pt x="0" y="317"/>
                  </a:moveTo>
                  <a:cubicBezTo>
                    <a:pt x="0" y="317"/>
                    <a:pt x="113" y="158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419475" y="2781300"/>
            <a:ext cx="3887788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3200">
                <a:solidFill>
                  <a:srgbClr val="BA0000"/>
                </a:solidFill>
              </a:rPr>
              <a:t>Which are the basic concepts ?</a:t>
            </a:r>
            <a:endParaRPr lang="en-US" altLang="fr-FR" sz="3200">
              <a:solidFill>
                <a:schemeClr val="accent2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04813"/>
            <a:ext cx="2390775" cy="6237287"/>
            <a:chOff x="480" y="391"/>
            <a:chExt cx="1506" cy="3929"/>
          </a:xfrm>
        </p:grpSpPr>
        <p:sp>
          <p:nvSpPr>
            <p:cNvPr id="7172" name="Freeform 5"/>
            <p:cNvSpPr>
              <a:spLocks/>
            </p:cNvSpPr>
            <p:nvPr/>
          </p:nvSpPr>
          <p:spPr bwMode="auto">
            <a:xfrm>
              <a:off x="480" y="409"/>
              <a:ext cx="1491" cy="3911"/>
            </a:xfrm>
            <a:custGeom>
              <a:avLst/>
              <a:gdLst>
                <a:gd name="T0" fmla="*/ 1491 w 1491"/>
                <a:gd name="T1" fmla="*/ 0 h 3911"/>
                <a:gd name="T2" fmla="*/ 1413 w 1491"/>
                <a:gd name="T3" fmla="*/ 619 h 3911"/>
                <a:gd name="T4" fmla="*/ 1076 w 1491"/>
                <a:gd name="T5" fmla="*/ 950 h 3911"/>
                <a:gd name="T6" fmla="*/ 941 w 1491"/>
                <a:gd name="T7" fmla="*/ 2198 h 3911"/>
                <a:gd name="T8" fmla="*/ 1076 w 1491"/>
                <a:gd name="T9" fmla="*/ 2774 h 3911"/>
                <a:gd name="T10" fmla="*/ 972 w 1491"/>
                <a:gd name="T11" fmla="*/ 3525 h 3911"/>
                <a:gd name="T12" fmla="*/ 1017 w 1491"/>
                <a:gd name="T13" fmla="*/ 3713 h 3911"/>
                <a:gd name="T14" fmla="*/ 981 w 1491"/>
                <a:gd name="T15" fmla="*/ 3877 h 3911"/>
                <a:gd name="T16" fmla="*/ 808 w 1491"/>
                <a:gd name="T17" fmla="*/ 3880 h 3911"/>
                <a:gd name="T18" fmla="*/ 664 w 1491"/>
                <a:gd name="T19" fmla="*/ 3832 h 3911"/>
                <a:gd name="T20" fmla="*/ 460 w 1491"/>
                <a:gd name="T21" fmla="*/ 3898 h 3911"/>
                <a:gd name="T22" fmla="*/ 280 w 1491"/>
                <a:gd name="T23" fmla="*/ 3898 h 3911"/>
                <a:gd name="T24" fmla="*/ 52 w 1491"/>
                <a:gd name="T25" fmla="*/ 3904 h 3911"/>
                <a:gd name="T26" fmla="*/ 4 w 1491"/>
                <a:gd name="T27" fmla="*/ 3856 h 3911"/>
                <a:gd name="T28" fmla="*/ 40 w 1491"/>
                <a:gd name="T29" fmla="*/ 3802 h 3911"/>
                <a:gd name="T30" fmla="*/ 244 w 1491"/>
                <a:gd name="T31" fmla="*/ 3730 h 3911"/>
                <a:gd name="T32" fmla="*/ 535 w 1491"/>
                <a:gd name="T33" fmla="*/ 3534 h 3911"/>
                <a:gd name="T34" fmla="*/ 446 w 1491"/>
                <a:gd name="T35" fmla="*/ 2492 h 3911"/>
                <a:gd name="T36" fmla="*/ 272 w 1491"/>
                <a:gd name="T37" fmla="*/ 2092 h 3911"/>
                <a:gd name="T38" fmla="*/ 211 w 1491"/>
                <a:gd name="T39" fmla="*/ 1809 h 3911"/>
                <a:gd name="T40" fmla="*/ 131 w 1491"/>
                <a:gd name="T41" fmla="*/ 950 h 3911"/>
                <a:gd name="T42" fmla="*/ 131 w 1491"/>
                <a:gd name="T43" fmla="*/ 710 h 3911"/>
                <a:gd name="T44" fmla="*/ 54 w 1491"/>
                <a:gd name="T45" fmla="*/ 7 h 39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91" h="3911">
                  <a:moveTo>
                    <a:pt x="1491" y="0"/>
                  </a:moveTo>
                  <a:cubicBezTo>
                    <a:pt x="1477" y="101"/>
                    <a:pt x="1482" y="461"/>
                    <a:pt x="1413" y="619"/>
                  </a:cubicBezTo>
                  <a:cubicBezTo>
                    <a:pt x="1344" y="777"/>
                    <a:pt x="1155" y="687"/>
                    <a:pt x="1076" y="950"/>
                  </a:cubicBezTo>
                  <a:cubicBezTo>
                    <a:pt x="997" y="1213"/>
                    <a:pt x="941" y="1894"/>
                    <a:pt x="941" y="2198"/>
                  </a:cubicBezTo>
                  <a:cubicBezTo>
                    <a:pt x="941" y="2502"/>
                    <a:pt x="1071" y="2553"/>
                    <a:pt x="1076" y="2774"/>
                  </a:cubicBezTo>
                  <a:cubicBezTo>
                    <a:pt x="1081" y="2995"/>
                    <a:pt x="982" y="3368"/>
                    <a:pt x="972" y="3525"/>
                  </a:cubicBezTo>
                  <a:cubicBezTo>
                    <a:pt x="962" y="3682"/>
                    <a:pt x="1016" y="3654"/>
                    <a:pt x="1017" y="3713"/>
                  </a:cubicBezTo>
                  <a:cubicBezTo>
                    <a:pt x="1018" y="3772"/>
                    <a:pt x="1016" y="3849"/>
                    <a:pt x="981" y="3877"/>
                  </a:cubicBezTo>
                  <a:cubicBezTo>
                    <a:pt x="946" y="3905"/>
                    <a:pt x="861" y="3887"/>
                    <a:pt x="808" y="3880"/>
                  </a:cubicBezTo>
                  <a:cubicBezTo>
                    <a:pt x="755" y="3873"/>
                    <a:pt x="722" y="3829"/>
                    <a:pt x="664" y="3832"/>
                  </a:cubicBezTo>
                  <a:cubicBezTo>
                    <a:pt x="606" y="3835"/>
                    <a:pt x="524" y="3887"/>
                    <a:pt x="460" y="3898"/>
                  </a:cubicBezTo>
                  <a:cubicBezTo>
                    <a:pt x="396" y="3909"/>
                    <a:pt x="348" y="3897"/>
                    <a:pt x="280" y="3898"/>
                  </a:cubicBezTo>
                  <a:cubicBezTo>
                    <a:pt x="212" y="3899"/>
                    <a:pt x="98" y="3911"/>
                    <a:pt x="52" y="3904"/>
                  </a:cubicBezTo>
                  <a:cubicBezTo>
                    <a:pt x="6" y="3897"/>
                    <a:pt x="6" y="3873"/>
                    <a:pt x="4" y="3856"/>
                  </a:cubicBezTo>
                  <a:cubicBezTo>
                    <a:pt x="2" y="3839"/>
                    <a:pt x="0" y="3823"/>
                    <a:pt x="40" y="3802"/>
                  </a:cubicBezTo>
                  <a:cubicBezTo>
                    <a:pt x="80" y="3781"/>
                    <a:pt x="162" y="3775"/>
                    <a:pt x="244" y="3730"/>
                  </a:cubicBezTo>
                  <a:cubicBezTo>
                    <a:pt x="326" y="3685"/>
                    <a:pt x="501" y="3740"/>
                    <a:pt x="535" y="3534"/>
                  </a:cubicBezTo>
                  <a:cubicBezTo>
                    <a:pt x="569" y="3328"/>
                    <a:pt x="490" y="2732"/>
                    <a:pt x="446" y="2492"/>
                  </a:cubicBezTo>
                  <a:cubicBezTo>
                    <a:pt x="402" y="2252"/>
                    <a:pt x="311" y="2206"/>
                    <a:pt x="272" y="2092"/>
                  </a:cubicBezTo>
                  <a:cubicBezTo>
                    <a:pt x="233" y="1978"/>
                    <a:pt x="235" y="1999"/>
                    <a:pt x="211" y="1809"/>
                  </a:cubicBezTo>
                  <a:cubicBezTo>
                    <a:pt x="187" y="1619"/>
                    <a:pt x="143" y="1133"/>
                    <a:pt x="131" y="950"/>
                  </a:cubicBezTo>
                  <a:cubicBezTo>
                    <a:pt x="118" y="767"/>
                    <a:pt x="144" y="867"/>
                    <a:pt x="131" y="710"/>
                  </a:cubicBezTo>
                  <a:cubicBezTo>
                    <a:pt x="118" y="553"/>
                    <a:pt x="70" y="153"/>
                    <a:pt x="54" y="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3" name="Line 6"/>
            <p:cNvSpPr>
              <a:spLocks noChangeShapeType="1"/>
            </p:cNvSpPr>
            <p:nvPr/>
          </p:nvSpPr>
          <p:spPr bwMode="auto">
            <a:xfrm flipV="1">
              <a:off x="1156" y="391"/>
              <a:ext cx="0" cy="3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74" name="Freeform 7"/>
            <p:cNvSpPr>
              <a:spLocks/>
            </p:cNvSpPr>
            <p:nvPr/>
          </p:nvSpPr>
          <p:spPr bwMode="auto">
            <a:xfrm>
              <a:off x="826" y="1141"/>
              <a:ext cx="309" cy="2863"/>
            </a:xfrm>
            <a:custGeom>
              <a:avLst/>
              <a:gdLst>
                <a:gd name="T0" fmla="*/ 309 w 309"/>
                <a:gd name="T1" fmla="*/ 0 h 2863"/>
                <a:gd name="T2" fmla="*/ 79 w 309"/>
                <a:gd name="T3" fmla="*/ 84 h 2863"/>
                <a:gd name="T4" fmla="*/ 13 w 309"/>
                <a:gd name="T5" fmla="*/ 441 h 2863"/>
                <a:gd name="T6" fmla="*/ 157 w 309"/>
                <a:gd name="T7" fmla="*/ 1637 h 2863"/>
                <a:gd name="T8" fmla="*/ 216 w 309"/>
                <a:gd name="T9" fmla="*/ 1849 h 2863"/>
                <a:gd name="T10" fmla="*/ 262 w 309"/>
                <a:gd name="T11" fmla="*/ 2251 h 2863"/>
                <a:gd name="T12" fmla="*/ 262 w 309"/>
                <a:gd name="T13" fmla="*/ 2863 h 2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863">
                  <a:moveTo>
                    <a:pt x="309" y="0"/>
                  </a:moveTo>
                  <a:cubicBezTo>
                    <a:pt x="271" y="14"/>
                    <a:pt x="128" y="11"/>
                    <a:pt x="79" y="84"/>
                  </a:cubicBezTo>
                  <a:cubicBezTo>
                    <a:pt x="30" y="157"/>
                    <a:pt x="0" y="182"/>
                    <a:pt x="13" y="441"/>
                  </a:cubicBezTo>
                  <a:lnTo>
                    <a:pt x="157" y="1637"/>
                  </a:lnTo>
                  <a:lnTo>
                    <a:pt x="216" y="1849"/>
                  </a:lnTo>
                  <a:lnTo>
                    <a:pt x="262" y="2251"/>
                  </a:lnTo>
                  <a:lnTo>
                    <a:pt x="262" y="286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75" name="Freeform 8"/>
            <p:cNvSpPr>
              <a:spLocks/>
            </p:cNvSpPr>
            <p:nvPr/>
          </p:nvSpPr>
          <p:spPr bwMode="auto">
            <a:xfrm>
              <a:off x="781" y="1975"/>
              <a:ext cx="88" cy="695"/>
            </a:xfrm>
            <a:custGeom>
              <a:avLst/>
              <a:gdLst>
                <a:gd name="T0" fmla="*/ 88 w 88"/>
                <a:gd name="T1" fmla="*/ 0 h 695"/>
                <a:gd name="T2" fmla="*/ 5 w 88"/>
                <a:gd name="T3" fmla="*/ 503 h 695"/>
                <a:gd name="T4" fmla="*/ 60 w 88"/>
                <a:gd name="T5" fmla="*/ 695 h 6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695">
                  <a:moveTo>
                    <a:pt x="88" y="0"/>
                  </a:moveTo>
                  <a:cubicBezTo>
                    <a:pt x="74" y="84"/>
                    <a:pt x="10" y="387"/>
                    <a:pt x="5" y="503"/>
                  </a:cubicBezTo>
                  <a:cubicBezTo>
                    <a:pt x="0" y="619"/>
                    <a:pt x="49" y="655"/>
                    <a:pt x="60" y="695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76" name="Freeform 9"/>
            <p:cNvSpPr>
              <a:spLocks/>
            </p:cNvSpPr>
            <p:nvPr/>
          </p:nvSpPr>
          <p:spPr bwMode="auto">
            <a:xfrm>
              <a:off x="567" y="701"/>
              <a:ext cx="389" cy="483"/>
            </a:xfrm>
            <a:custGeom>
              <a:avLst/>
              <a:gdLst>
                <a:gd name="T0" fmla="*/ 389 w 227"/>
                <a:gd name="T1" fmla="*/ 483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77" name="Freeform 10"/>
            <p:cNvSpPr>
              <a:spLocks/>
            </p:cNvSpPr>
            <p:nvPr/>
          </p:nvSpPr>
          <p:spPr bwMode="auto">
            <a:xfrm>
              <a:off x="1156" y="2550"/>
              <a:ext cx="248" cy="1178"/>
            </a:xfrm>
            <a:custGeom>
              <a:avLst/>
              <a:gdLst>
                <a:gd name="T0" fmla="*/ 0 w 248"/>
                <a:gd name="T1" fmla="*/ 55 h 1178"/>
                <a:gd name="T2" fmla="*/ 207 w 248"/>
                <a:gd name="T3" fmla="*/ 55 h 1178"/>
                <a:gd name="T4" fmla="*/ 244 w 248"/>
                <a:gd name="T5" fmla="*/ 384 h 1178"/>
                <a:gd name="T6" fmla="*/ 205 w 248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178">
                  <a:moveTo>
                    <a:pt x="0" y="55"/>
                  </a:moveTo>
                  <a:cubicBezTo>
                    <a:pt x="80" y="40"/>
                    <a:pt x="166" y="0"/>
                    <a:pt x="207" y="55"/>
                  </a:cubicBezTo>
                  <a:cubicBezTo>
                    <a:pt x="248" y="110"/>
                    <a:pt x="244" y="197"/>
                    <a:pt x="244" y="384"/>
                  </a:cubicBezTo>
                  <a:cubicBezTo>
                    <a:pt x="244" y="571"/>
                    <a:pt x="213" y="1013"/>
                    <a:pt x="205" y="117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78" name="Freeform 11"/>
            <p:cNvSpPr>
              <a:spLocks/>
            </p:cNvSpPr>
            <p:nvPr/>
          </p:nvSpPr>
          <p:spPr bwMode="auto">
            <a:xfrm>
              <a:off x="850" y="1344"/>
              <a:ext cx="542" cy="1615"/>
            </a:xfrm>
            <a:custGeom>
              <a:avLst/>
              <a:gdLst>
                <a:gd name="T0" fmla="*/ 542 w 542"/>
                <a:gd name="T1" fmla="*/ 1615 h 1615"/>
                <a:gd name="T2" fmla="*/ 0 w 542"/>
                <a:gd name="T3" fmla="*/ 0 h 1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2" h="1615">
                  <a:moveTo>
                    <a:pt x="542" y="1615"/>
                  </a:moveTo>
                  <a:cubicBezTo>
                    <a:pt x="452" y="1346"/>
                    <a:pt x="113" y="33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79" name="Freeform 12"/>
            <p:cNvSpPr>
              <a:spLocks/>
            </p:cNvSpPr>
            <p:nvPr/>
          </p:nvSpPr>
          <p:spPr bwMode="auto">
            <a:xfrm>
              <a:off x="704" y="1271"/>
              <a:ext cx="175" cy="338"/>
            </a:xfrm>
            <a:custGeom>
              <a:avLst/>
              <a:gdLst>
                <a:gd name="T0" fmla="*/ 175 w 175"/>
                <a:gd name="T1" fmla="*/ 0 h 338"/>
                <a:gd name="T2" fmla="*/ 37 w 175"/>
                <a:gd name="T3" fmla="*/ 100 h 338"/>
                <a:gd name="T4" fmla="*/ 0 w 175"/>
                <a:gd name="T5" fmla="*/ 338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" h="338">
                  <a:moveTo>
                    <a:pt x="175" y="0"/>
                  </a:moveTo>
                  <a:cubicBezTo>
                    <a:pt x="152" y="17"/>
                    <a:pt x="66" y="44"/>
                    <a:pt x="37" y="100"/>
                  </a:cubicBezTo>
                  <a:cubicBezTo>
                    <a:pt x="8" y="156"/>
                    <a:pt x="8" y="289"/>
                    <a:pt x="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80" name="Freeform 13"/>
            <p:cNvSpPr>
              <a:spLocks/>
            </p:cNvSpPr>
            <p:nvPr/>
          </p:nvSpPr>
          <p:spPr bwMode="auto">
            <a:xfrm>
              <a:off x="686" y="1609"/>
              <a:ext cx="18" cy="731"/>
            </a:xfrm>
            <a:custGeom>
              <a:avLst/>
              <a:gdLst>
                <a:gd name="T0" fmla="*/ 18 w 18"/>
                <a:gd name="T1" fmla="*/ 0 h 731"/>
                <a:gd name="T2" fmla="*/ 9 w 18"/>
                <a:gd name="T3" fmla="*/ 393 h 731"/>
                <a:gd name="T4" fmla="*/ 0 w 18"/>
                <a:gd name="T5" fmla="*/ 731 h 7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31">
                  <a:moveTo>
                    <a:pt x="18" y="0"/>
                  </a:moveTo>
                  <a:cubicBezTo>
                    <a:pt x="17" y="65"/>
                    <a:pt x="12" y="271"/>
                    <a:pt x="9" y="393"/>
                  </a:cubicBezTo>
                  <a:cubicBezTo>
                    <a:pt x="6" y="515"/>
                    <a:pt x="2" y="661"/>
                    <a:pt x="0" y="731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81" name="Freeform 14"/>
            <p:cNvSpPr>
              <a:spLocks/>
            </p:cNvSpPr>
            <p:nvPr/>
          </p:nvSpPr>
          <p:spPr bwMode="auto">
            <a:xfrm>
              <a:off x="859" y="1783"/>
              <a:ext cx="214" cy="1051"/>
            </a:xfrm>
            <a:custGeom>
              <a:avLst/>
              <a:gdLst>
                <a:gd name="T0" fmla="*/ 0 w 214"/>
                <a:gd name="T1" fmla="*/ 0 h 1051"/>
                <a:gd name="T2" fmla="*/ 74 w 214"/>
                <a:gd name="T3" fmla="*/ 146 h 1051"/>
                <a:gd name="T4" fmla="*/ 202 w 214"/>
                <a:gd name="T5" fmla="*/ 695 h 1051"/>
                <a:gd name="T6" fmla="*/ 147 w 214"/>
                <a:gd name="T7" fmla="*/ 1051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" h="1051">
                  <a:moveTo>
                    <a:pt x="0" y="0"/>
                  </a:moveTo>
                  <a:cubicBezTo>
                    <a:pt x="12" y="24"/>
                    <a:pt x="40" y="30"/>
                    <a:pt x="74" y="146"/>
                  </a:cubicBezTo>
                  <a:cubicBezTo>
                    <a:pt x="108" y="262"/>
                    <a:pt x="190" y="544"/>
                    <a:pt x="202" y="695"/>
                  </a:cubicBezTo>
                  <a:cubicBezTo>
                    <a:pt x="214" y="846"/>
                    <a:pt x="158" y="977"/>
                    <a:pt x="147" y="1051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82" name="Freeform 15"/>
            <p:cNvSpPr>
              <a:spLocks/>
            </p:cNvSpPr>
            <p:nvPr/>
          </p:nvSpPr>
          <p:spPr bwMode="auto">
            <a:xfrm>
              <a:off x="1044" y="2780"/>
              <a:ext cx="337" cy="377"/>
            </a:xfrm>
            <a:custGeom>
              <a:avLst/>
              <a:gdLst>
                <a:gd name="T0" fmla="*/ 0 w 337"/>
                <a:gd name="T1" fmla="*/ 0 h 377"/>
                <a:gd name="T2" fmla="*/ 249 w 337"/>
                <a:gd name="T3" fmla="*/ 287 h 377"/>
                <a:gd name="T4" fmla="*/ 337 w 337"/>
                <a:gd name="T5" fmla="*/ 377 h 3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7" h="377">
                  <a:moveTo>
                    <a:pt x="0" y="0"/>
                  </a:moveTo>
                  <a:cubicBezTo>
                    <a:pt x="42" y="48"/>
                    <a:pt x="193" y="224"/>
                    <a:pt x="249" y="287"/>
                  </a:cubicBezTo>
                  <a:cubicBezTo>
                    <a:pt x="305" y="350"/>
                    <a:pt x="319" y="358"/>
                    <a:pt x="337" y="377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83" name="Freeform 16"/>
            <p:cNvSpPr>
              <a:spLocks/>
            </p:cNvSpPr>
            <p:nvPr/>
          </p:nvSpPr>
          <p:spPr bwMode="auto">
            <a:xfrm>
              <a:off x="996" y="2971"/>
              <a:ext cx="39" cy="768"/>
            </a:xfrm>
            <a:custGeom>
              <a:avLst/>
              <a:gdLst>
                <a:gd name="T0" fmla="*/ 36 w 39"/>
                <a:gd name="T1" fmla="*/ 0 h 768"/>
                <a:gd name="T2" fmla="*/ 0 w 39"/>
                <a:gd name="T3" fmla="*/ 138 h 768"/>
                <a:gd name="T4" fmla="*/ 37 w 39"/>
                <a:gd name="T5" fmla="*/ 576 h 768"/>
                <a:gd name="T6" fmla="*/ 10 w 39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768">
                  <a:moveTo>
                    <a:pt x="36" y="0"/>
                  </a:moveTo>
                  <a:cubicBezTo>
                    <a:pt x="30" y="23"/>
                    <a:pt x="0" y="42"/>
                    <a:pt x="0" y="138"/>
                  </a:cubicBezTo>
                  <a:cubicBezTo>
                    <a:pt x="0" y="234"/>
                    <a:pt x="35" y="471"/>
                    <a:pt x="37" y="576"/>
                  </a:cubicBezTo>
                  <a:cubicBezTo>
                    <a:pt x="39" y="681"/>
                    <a:pt x="16" y="728"/>
                    <a:pt x="10" y="76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84" name="Line 17"/>
            <p:cNvSpPr>
              <a:spLocks noChangeShapeType="1"/>
            </p:cNvSpPr>
            <p:nvPr/>
          </p:nvSpPr>
          <p:spPr bwMode="auto">
            <a:xfrm flipH="1" flipV="1">
              <a:off x="1156" y="1382"/>
              <a:ext cx="182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85" name="Freeform 18"/>
            <p:cNvSpPr>
              <a:spLocks/>
            </p:cNvSpPr>
            <p:nvPr/>
          </p:nvSpPr>
          <p:spPr bwMode="auto">
            <a:xfrm>
              <a:off x="1304" y="681"/>
              <a:ext cx="682" cy="209"/>
            </a:xfrm>
            <a:custGeom>
              <a:avLst/>
              <a:gdLst>
                <a:gd name="T0" fmla="*/ 623 w 682"/>
                <a:gd name="T1" fmla="*/ 209 h 209"/>
                <a:gd name="T2" fmla="*/ 578 w 682"/>
                <a:gd name="T3" fmla="*/ 28 h 209"/>
                <a:gd name="T4" fmla="*/ 0 w 682"/>
                <a:gd name="T5" fmla="*/ 3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2" h="209">
                  <a:moveTo>
                    <a:pt x="623" y="209"/>
                  </a:moveTo>
                  <a:cubicBezTo>
                    <a:pt x="627" y="133"/>
                    <a:pt x="682" y="56"/>
                    <a:pt x="578" y="28"/>
                  </a:cubicBezTo>
                  <a:cubicBezTo>
                    <a:pt x="474" y="0"/>
                    <a:pt x="120" y="37"/>
                    <a:pt x="0" y="39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86" name="Line 19"/>
            <p:cNvSpPr>
              <a:spLocks noChangeShapeType="1"/>
            </p:cNvSpPr>
            <p:nvPr/>
          </p:nvSpPr>
          <p:spPr bwMode="auto">
            <a:xfrm flipH="1" flipV="1">
              <a:off x="1156" y="572"/>
              <a:ext cx="318" cy="4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87" name="Line 20"/>
            <p:cNvSpPr>
              <a:spLocks noChangeShapeType="1"/>
            </p:cNvSpPr>
            <p:nvPr/>
          </p:nvSpPr>
          <p:spPr bwMode="auto">
            <a:xfrm flipV="1">
              <a:off x="1202" y="754"/>
              <a:ext cx="90" cy="27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88" name="Freeform 21"/>
            <p:cNvSpPr>
              <a:spLocks/>
            </p:cNvSpPr>
            <p:nvPr/>
          </p:nvSpPr>
          <p:spPr bwMode="auto">
            <a:xfrm>
              <a:off x="884" y="709"/>
              <a:ext cx="363" cy="272"/>
            </a:xfrm>
            <a:custGeom>
              <a:avLst/>
              <a:gdLst>
                <a:gd name="T0" fmla="*/ 0 w 363"/>
                <a:gd name="T1" fmla="*/ 272 h 272"/>
                <a:gd name="T2" fmla="*/ 363 w 363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cubicBezTo>
                    <a:pt x="0" y="272"/>
                    <a:pt x="181" y="136"/>
                    <a:pt x="363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89" name="Freeform 22"/>
            <p:cNvSpPr>
              <a:spLocks/>
            </p:cNvSpPr>
            <p:nvPr/>
          </p:nvSpPr>
          <p:spPr bwMode="auto">
            <a:xfrm>
              <a:off x="1020" y="799"/>
              <a:ext cx="272" cy="227"/>
            </a:xfrm>
            <a:custGeom>
              <a:avLst/>
              <a:gdLst>
                <a:gd name="T0" fmla="*/ 0 w 227"/>
                <a:gd name="T1" fmla="*/ 227 h 317"/>
                <a:gd name="T2" fmla="*/ 272 w 227"/>
                <a:gd name="T3" fmla="*/ 0 h 3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317">
                  <a:moveTo>
                    <a:pt x="0" y="317"/>
                  </a:moveTo>
                  <a:cubicBezTo>
                    <a:pt x="0" y="317"/>
                    <a:pt x="113" y="158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2"/>
          <p:cNvSpPr txBox="1">
            <a:spLocks noChangeArrowheads="1"/>
          </p:cNvSpPr>
          <p:nvPr/>
        </p:nvSpPr>
        <p:spPr bwMode="auto">
          <a:xfrm>
            <a:off x="2411413" y="692150"/>
            <a:ext cx="6481762" cy="3017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rgbClr val="BA0000"/>
                </a:solidFill>
              </a:rPr>
              <a:t>Excess</a:t>
            </a:r>
            <a:r>
              <a:rPr lang="en-US" altLang="fr-FR" sz="3200">
                <a:solidFill>
                  <a:schemeClr val="accent2"/>
                </a:solidFill>
              </a:rPr>
              <a:t> of Trans-Mural Pressure </a:t>
            </a:r>
            <a:r>
              <a:rPr lang="en-US" altLang="fr-FR" sz="3200">
                <a:solidFill>
                  <a:srgbClr val="FF0066"/>
                </a:solidFill>
              </a:rPr>
              <a:t>TMP</a:t>
            </a:r>
            <a:r>
              <a:rPr lang="en-US" altLang="fr-FR" sz="3200">
                <a:solidFill>
                  <a:schemeClr val="accent2"/>
                </a:solidFill>
              </a:rPr>
              <a:t> - is caused by</a:t>
            </a:r>
            <a:r>
              <a:rPr lang="en-US" altLang="fr-FR" sz="3200">
                <a:solidFill>
                  <a:srgbClr val="FF0000"/>
                </a:solidFill>
              </a:rPr>
              <a:t> Pressure and Flow Overloading</a:t>
            </a:r>
            <a:r>
              <a:rPr lang="en-US" altLang="fr-FR"/>
              <a:t>  </a:t>
            </a:r>
          </a:p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chemeClr val="accent2"/>
                </a:solidFill>
              </a:rPr>
              <a:t>and is</a:t>
            </a:r>
          </a:p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chemeClr val="accent2"/>
                </a:solidFill>
              </a:rPr>
              <a:t>- </a:t>
            </a:r>
            <a:r>
              <a:rPr lang="en-US" altLang="fr-FR" sz="3200">
                <a:solidFill>
                  <a:srgbClr val="BA0000"/>
                </a:solidFill>
              </a:rPr>
              <a:t>Responsible</a:t>
            </a:r>
            <a:r>
              <a:rPr lang="en-US" altLang="fr-FR" sz="3200">
                <a:solidFill>
                  <a:schemeClr val="accent2"/>
                </a:solidFill>
              </a:rPr>
              <a:t> for</a:t>
            </a:r>
            <a:r>
              <a:rPr lang="en-US" altLang="fr-FR" sz="3200">
                <a:solidFill>
                  <a:srgbClr val="FF0000"/>
                </a:solidFill>
              </a:rPr>
              <a:t> : </a:t>
            </a:r>
          </a:p>
        </p:txBody>
      </p:sp>
      <p:grpSp>
        <p:nvGrpSpPr>
          <p:cNvPr id="8195" name="Group 23"/>
          <p:cNvGrpSpPr>
            <a:grpSpLocks/>
          </p:cNvGrpSpPr>
          <p:nvPr/>
        </p:nvGrpSpPr>
        <p:grpSpPr bwMode="auto">
          <a:xfrm>
            <a:off x="0" y="404813"/>
            <a:ext cx="2390775" cy="6237287"/>
            <a:chOff x="480" y="391"/>
            <a:chExt cx="1506" cy="3929"/>
          </a:xfrm>
        </p:grpSpPr>
        <p:sp>
          <p:nvSpPr>
            <p:cNvPr id="8197" name="Freeform 24"/>
            <p:cNvSpPr>
              <a:spLocks/>
            </p:cNvSpPr>
            <p:nvPr/>
          </p:nvSpPr>
          <p:spPr bwMode="auto">
            <a:xfrm>
              <a:off x="480" y="409"/>
              <a:ext cx="1491" cy="3911"/>
            </a:xfrm>
            <a:custGeom>
              <a:avLst/>
              <a:gdLst>
                <a:gd name="T0" fmla="*/ 1491 w 1491"/>
                <a:gd name="T1" fmla="*/ 0 h 3911"/>
                <a:gd name="T2" fmla="*/ 1413 w 1491"/>
                <a:gd name="T3" fmla="*/ 619 h 3911"/>
                <a:gd name="T4" fmla="*/ 1076 w 1491"/>
                <a:gd name="T5" fmla="*/ 950 h 3911"/>
                <a:gd name="T6" fmla="*/ 941 w 1491"/>
                <a:gd name="T7" fmla="*/ 2198 h 3911"/>
                <a:gd name="T8" fmla="*/ 1076 w 1491"/>
                <a:gd name="T9" fmla="*/ 2774 h 3911"/>
                <a:gd name="T10" fmla="*/ 972 w 1491"/>
                <a:gd name="T11" fmla="*/ 3525 h 3911"/>
                <a:gd name="T12" fmla="*/ 1017 w 1491"/>
                <a:gd name="T13" fmla="*/ 3713 h 3911"/>
                <a:gd name="T14" fmla="*/ 981 w 1491"/>
                <a:gd name="T15" fmla="*/ 3877 h 3911"/>
                <a:gd name="T16" fmla="*/ 808 w 1491"/>
                <a:gd name="T17" fmla="*/ 3880 h 3911"/>
                <a:gd name="T18" fmla="*/ 664 w 1491"/>
                <a:gd name="T19" fmla="*/ 3832 h 3911"/>
                <a:gd name="T20" fmla="*/ 460 w 1491"/>
                <a:gd name="T21" fmla="*/ 3898 h 3911"/>
                <a:gd name="T22" fmla="*/ 280 w 1491"/>
                <a:gd name="T23" fmla="*/ 3898 h 3911"/>
                <a:gd name="T24" fmla="*/ 52 w 1491"/>
                <a:gd name="T25" fmla="*/ 3904 h 3911"/>
                <a:gd name="T26" fmla="*/ 4 w 1491"/>
                <a:gd name="T27" fmla="*/ 3856 h 3911"/>
                <a:gd name="T28" fmla="*/ 40 w 1491"/>
                <a:gd name="T29" fmla="*/ 3802 h 3911"/>
                <a:gd name="T30" fmla="*/ 244 w 1491"/>
                <a:gd name="T31" fmla="*/ 3730 h 3911"/>
                <a:gd name="T32" fmla="*/ 535 w 1491"/>
                <a:gd name="T33" fmla="*/ 3534 h 3911"/>
                <a:gd name="T34" fmla="*/ 446 w 1491"/>
                <a:gd name="T35" fmla="*/ 2492 h 3911"/>
                <a:gd name="T36" fmla="*/ 272 w 1491"/>
                <a:gd name="T37" fmla="*/ 2092 h 3911"/>
                <a:gd name="T38" fmla="*/ 211 w 1491"/>
                <a:gd name="T39" fmla="*/ 1809 h 3911"/>
                <a:gd name="T40" fmla="*/ 131 w 1491"/>
                <a:gd name="T41" fmla="*/ 950 h 3911"/>
                <a:gd name="T42" fmla="*/ 131 w 1491"/>
                <a:gd name="T43" fmla="*/ 710 h 3911"/>
                <a:gd name="T44" fmla="*/ 54 w 1491"/>
                <a:gd name="T45" fmla="*/ 7 h 39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91" h="3911">
                  <a:moveTo>
                    <a:pt x="1491" y="0"/>
                  </a:moveTo>
                  <a:cubicBezTo>
                    <a:pt x="1477" y="101"/>
                    <a:pt x="1482" y="461"/>
                    <a:pt x="1413" y="619"/>
                  </a:cubicBezTo>
                  <a:cubicBezTo>
                    <a:pt x="1344" y="777"/>
                    <a:pt x="1155" y="687"/>
                    <a:pt x="1076" y="950"/>
                  </a:cubicBezTo>
                  <a:cubicBezTo>
                    <a:pt x="997" y="1213"/>
                    <a:pt x="941" y="1894"/>
                    <a:pt x="941" y="2198"/>
                  </a:cubicBezTo>
                  <a:cubicBezTo>
                    <a:pt x="941" y="2502"/>
                    <a:pt x="1071" y="2553"/>
                    <a:pt x="1076" y="2774"/>
                  </a:cubicBezTo>
                  <a:cubicBezTo>
                    <a:pt x="1081" y="2995"/>
                    <a:pt x="982" y="3368"/>
                    <a:pt x="972" y="3525"/>
                  </a:cubicBezTo>
                  <a:cubicBezTo>
                    <a:pt x="962" y="3682"/>
                    <a:pt x="1016" y="3654"/>
                    <a:pt x="1017" y="3713"/>
                  </a:cubicBezTo>
                  <a:cubicBezTo>
                    <a:pt x="1018" y="3772"/>
                    <a:pt x="1016" y="3849"/>
                    <a:pt x="981" y="3877"/>
                  </a:cubicBezTo>
                  <a:cubicBezTo>
                    <a:pt x="946" y="3905"/>
                    <a:pt x="861" y="3887"/>
                    <a:pt x="808" y="3880"/>
                  </a:cubicBezTo>
                  <a:cubicBezTo>
                    <a:pt x="755" y="3873"/>
                    <a:pt x="722" y="3829"/>
                    <a:pt x="664" y="3832"/>
                  </a:cubicBezTo>
                  <a:cubicBezTo>
                    <a:pt x="606" y="3835"/>
                    <a:pt x="524" y="3887"/>
                    <a:pt x="460" y="3898"/>
                  </a:cubicBezTo>
                  <a:cubicBezTo>
                    <a:pt x="396" y="3909"/>
                    <a:pt x="348" y="3897"/>
                    <a:pt x="280" y="3898"/>
                  </a:cubicBezTo>
                  <a:cubicBezTo>
                    <a:pt x="212" y="3899"/>
                    <a:pt x="98" y="3911"/>
                    <a:pt x="52" y="3904"/>
                  </a:cubicBezTo>
                  <a:cubicBezTo>
                    <a:pt x="6" y="3897"/>
                    <a:pt x="6" y="3873"/>
                    <a:pt x="4" y="3856"/>
                  </a:cubicBezTo>
                  <a:cubicBezTo>
                    <a:pt x="2" y="3839"/>
                    <a:pt x="0" y="3823"/>
                    <a:pt x="40" y="3802"/>
                  </a:cubicBezTo>
                  <a:cubicBezTo>
                    <a:pt x="80" y="3781"/>
                    <a:pt x="162" y="3775"/>
                    <a:pt x="244" y="3730"/>
                  </a:cubicBezTo>
                  <a:cubicBezTo>
                    <a:pt x="326" y="3685"/>
                    <a:pt x="501" y="3740"/>
                    <a:pt x="535" y="3534"/>
                  </a:cubicBezTo>
                  <a:cubicBezTo>
                    <a:pt x="569" y="3328"/>
                    <a:pt x="490" y="2732"/>
                    <a:pt x="446" y="2492"/>
                  </a:cubicBezTo>
                  <a:cubicBezTo>
                    <a:pt x="402" y="2252"/>
                    <a:pt x="311" y="2206"/>
                    <a:pt x="272" y="2092"/>
                  </a:cubicBezTo>
                  <a:cubicBezTo>
                    <a:pt x="233" y="1978"/>
                    <a:pt x="235" y="1999"/>
                    <a:pt x="211" y="1809"/>
                  </a:cubicBezTo>
                  <a:cubicBezTo>
                    <a:pt x="187" y="1619"/>
                    <a:pt x="143" y="1133"/>
                    <a:pt x="131" y="950"/>
                  </a:cubicBezTo>
                  <a:cubicBezTo>
                    <a:pt x="118" y="767"/>
                    <a:pt x="144" y="867"/>
                    <a:pt x="131" y="710"/>
                  </a:cubicBezTo>
                  <a:cubicBezTo>
                    <a:pt x="118" y="553"/>
                    <a:pt x="70" y="153"/>
                    <a:pt x="54" y="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8" name="Line 25"/>
            <p:cNvSpPr>
              <a:spLocks noChangeShapeType="1"/>
            </p:cNvSpPr>
            <p:nvPr/>
          </p:nvSpPr>
          <p:spPr bwMode="auto">
            <a:xfrm flipV="1">
              <a:off x="1156" y="391"/>
              <a:ext cx="0" cy="3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199" name="Freeform 26"/>
            <p:cNvSpPr>
              <a:spLocks/>
            </p:cNvSpPr>
            <p:nvPr/>
          </p:nvSpPr>
          <p:spPr bwMode="auto">
            <a:xfrm>
              <a:off x="826" y="1141"/>
              <a:ext cx="309" cy="2863"/>
            </a:xfrm>
            <a:custGeom>
              <a:avLst/>
              <a:gdLst>
                <a:gd name="T0" fmla="*/ 309 w 309"/>
                <a:gd name="T1" fmla="*/ 0 h 2863"/>
                <a:gd name="T2" fmla="*/ 79 w 309"/>
                <a:gd name="T3" fmla="*/ 84 h 2863"/>
                <a:gd name="T4" fmla="*/ 13 w 309"/>
                <a:gd name="T5" fmla="*/ 441 h 2863"/>
                <a:gd name="T6" fmla="*/ 157 w 309"/>
                <a:gd name="T7" fmla="*/ 1637 h 2863"/>
                <a:gd name="T8" fmla="*/ 216 w 309"/>
                <a:gd name="T9" fmla="*/ 1849 h 2863"/>
                <a:gd name="T10" fmla="*/ 262 w 309"/>
                <a:gd name="T11" fmla="*/ 2251 h 2863"/>
                <a:gd name="T12" fmla="*/ 262 w 309"/>
                <a:gd name="T13" fmla="*/ 2863 h 2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863">
                  <a:moveTo>
                    <a:pt x="309" y="0"/>
                  </a:moveTo>
                  <a:cubicBezTo>
                    <a:pt x="271" y="14"/>
                    <a:pt x="128" y="11"/>
                    <a:pt x="79" y="84"/>
                  </a:cubicBezTo>
                  <a:cubicBezTo>
                    <a:pt x="30" y="157"/>
                    <a:pt x="0" y="182"/>
                    <a:pt x="13" y="441"/>
                  </a:cubicBezTo>
                  <a:lnTo>
                    <a:pt x="157" y="1637"/>
                  </a:lnTo>
                  <a:lnTo>
                    <a:pt x="216" y="1849"/>
                  </a:lnTo>
                  <a:lnTo>
                    <a:pt x="262" y="2251"/>
                  </a:lnTo>
                  <a:lnTo>
                    <a:pt x="262" y="286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00" name="Freeform 27"/>
            <p:cNvSpPr>
              <a:spLocks/>
            </p:cNvSpPr>
            <p:nvPr/>
          </p:nvSpPr>
          <p:spPr bwMode="auto">
            <a:xfrm>
              <a:off x="781" y="1975"/>
              <a:ext cx="88" cy="695"/>
            </a:xfrm>
            <a:custGeom>
              <a:avLst/>
              <a:gdLst>
                <a:gd name="T0" fmla="*/ 88 w 88"/>
                <a:gd name="T1" fmla="*/ 0 h 695"/>
                <a:gd name="T2" fmla="*/ 5 w 88"/>
                <a:gd name="T3" fmla="*/ 503 h 695"/>
                <a:gd name="T4" fmla="*/ 60 w 88"/>
                <a:gd name="T5" fmla="*/ 695 h 6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695">
                  <a:moveTo>
                    <a:pt x="88" y="0"/>
                  </a:moveTo>
                  <a:cubicBezTo>
                    <a:pt x="74" y="84"/>
                    <a:pt x="10" y="387"/>
                    <a:pt x="5" y="503"/>
                  </a:cubicBezTo>
                  <a:cubicBezTo>
                    <a:pt x="0" y="619"/>
                    <a:pt x="49" y="655"/>
                    <a:pt x="60" y="695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01" name="Freeform 28"/>
            <p:cNvSpPr>
              <a:spLocks/>
            </p:cNvSpPr>
            <p:nvPr/>
          </p:nvSpPr>
          <p:spPr bwMode="auto">
            <a:xfrm>
              <a:off x="567" y="701"/>
              <a:ext cx="389" cy="483"/>
            </a:xfrm>
            <a:custGeom>
              <a:avLst/>
              <a:gdLst>
                <a:gd name="T0" fmla="*/ 389 w 227"/>
                <a:gd name="T1" fmla="*/ 483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02" name="Freeform 29"/>
            <p:cNvSpPr>
              <a:spLocks/>
            </p:cNvSpPr>
            <p:nvPr/>
          </p:nvSpPr>
          <p:spPr bwMode="auto">
            <a:xfrm>
              <a:off x="1156" y="2550"/>
              <a:ext cx="248" cy="1178"/>
            </a:xfrm>
            <a:custGeom>
              <a:avLst/>
              <a:gdLst>
                <a:gd name="T0" fmla="*/ 0 w 248"/>
                <a:gd name="T1" fmla="*/ 55 h 1178"/>
                <a:gd name="T2" fmla="*/ 207 w 248"/>
                <a:gd name="T3" fmla="*/ 55 h 1178"/>
                <a:gd name="T4" fmla="*/ 244 w 248"/>
                <a:gd name="T5" fmla="*/ 384 h 1178"/>
                <a:gd name="T6" fmla="*/ 205 w 248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178">
                  <a:moveTo>
                    <a:pt x="0" y="55"/>
                  </a:moveTo>
                  <a:cubicBezTo>
                    <a:pt x="80" y="40"/>
                    <a:pt x="166" y="0"/>
                    <a:pt x="207" y="55"/>
                  </a:cubicBezTo>
                  <a:cubicBezTo>
                    <a:pt x="248" y="110"/>
                    <a:pt x="244" y="197"/>
                    <a:pt x="244" y="384"/>
                  </a:cubicBezTo>
                  <a:cubicBezTo>
                    <a:pt x="244" y="571"/>
                    <a:pt x="213" y="1013"/>
                    <a:pt x="205" y="117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03" name="Freeform 30"/>
            <p:cNvSpPr>
              <a:spLocks/>
            </p:cNvSpPr>
            <p:nvPr/>
          </p:nvSpPr>
          <p:spPr bwMode="auto">
            <a:xfrm>
              <a:off x="850" y="1344"/>
              <a:ext cx="542" cy="1615"/>
            </a:xfrm>
            <a:custGeom>
              <a:avLst/>
              <a:gdLst>
                <a:gd name="T0" fmla="*/ 542 w 542"/>
                <a:gd name="T1" fmla="*/ 1615 h 1615"/>
                <a:gd name="T2" fmla="*/ 0 w 542"/>
                <a:gd name="T3" fmla="*/ 0 h 1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2" h="1615">
                  <a:moveTo>
                    <a:pt x="542" y="1615"/>
                  </a:moveTo>
                  <a:cubicBezTo>
                    <a:pt x="452" y="1346"/>
                    <a:pt x="113" y="33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04" name="Freeform 31"/>
            <p:cNvSpPr>
              <a:spLocks/>
            </p:cNvSpPr>
            <p:nvPr/>
          </p:nvSpPr>
          <p:spPr bwMode="auto">
            <a:xfrm>
              <a:off x="704" y="1271"/>
              <a:ext cx="175" cy="338"/>
            </a:xfrm>
            <a:custGeom>
              <a:avLst/>
              <a:gdLst>
                <a:gd name="T0" fmla="*/ 175 w 175"/>
                <a:gd name="T1" fmla="*/ 0 h 338"/>
                <a:gd name="T2" fmla="*/ 37 w 175"/>
                <a:gd name="T3" fmla="*/ 100 h 338"/>
                <a:gd name="T4" fmla="*/ 0 w 175"/>
                <a:gd name="T5" fmla="*/ 338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" h="338">
                  <a:moveTo>
                    <a:pt x="175" y="0"/>
                  </a:moveTo>
                  <a:cubicBezTo>
                    <a:pt x="152" y="17"/>
                    <a:pt x="66" y="44"/>
                    <a:pt x="37" y="100"/>
                  </a:cubicBezTo>
                  <a:cubicBezTo>
                    <a:pt x="8" y="156"/>
                    <a:pt x="8" y="289"/>
                    <a:pt x="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05" name="Freeform 32"/>
            <p:cNvSpPr>
              <a:spLocks/>
            </p:cNvSpPr>
            <p:nvPr/>
          </p:nvSpPr>
          <p:spPr bwMode="auto">
            <a:xfrm>
              <a:off x="686" y="1609"/>
              <a:ext cx="18" cy="731"/>
            </a:xfrm>
            <a:custGeom>
              <a:avLst/>
              <a:gdLst>
                <a:gd name="T0" fmla="*/ 18 w 18"/>
                <a:gd name="T1" fmla="*/ 0 h 731"/>
                <a:gd name="T2" fmla="*/ 9 w 18"/>
                <a:gd name="T3" fmla="*/ 393 h 731"/>
                <a:gd name="T4" fmla="*/ 0 w 18"/>
                <a:gd name="T5" fmla="*/ 731 h 7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31">
                  <a:moveTo>
                    <a:pt x="18" y="0"/>
                  </a:moveTo>
                  <a:cubicBezTo>
                    <a:pt x="17" y="65"/>
                    <a:pt x="12" y="271"/>
                    <a:pt x="9" y="393"/>
                  </a:cubicBezTo>
                  <a:cubicBezTo>
                    <a:pt x="6" y="515"/>
                    <a:pt x="2" y="661"/>
                    <a:pt x="0" y="731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06" name="Freeform 33"/>
            <p:cNvSpPr>
              <a:spLocks/>
            </p:cNvSpPr>
            <p:nvPr/>
          </p:nvSpPr>
          <p:spPr bwMode="auto">
            <a:xfrm>
              <a:off x="859" y="1783"/>
              <a:ext cx="214" cy="1051"/>
            </a:xfrm>
            <a:custGeom>
              <a:avLst/>
              <a:gdLst>
                <a:gd name="T0" fmla="*/ 0 w 214"/>
                <a:gd name="T1" fmla="*/ 0 h 1051"/>
                <a:gd name="T2" fmla="*/ 74 w 214"/>
                <a:gd name="T3" fmla="*/ 146 h 1051"/>
                <a:gd name="T4" fmla="*/ 202 w 214"/>
                <a:gd name="T5" fmla="*/ 695 h 1051"/>
                <a:gd name="T6" fmla="*/ 147 w 214"/>
                <a:gd name="T7" fmla="*/ 1051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" h="1051">
                  <a:moveTo>
                    <a:pt x="0" y="0"/>
                  </a:moveTo>
                  <a:cubicBezTo>
                    <a:pt x="12" y="24"/>
                    <a:pt x="40" y="30"/>
                    <a:pt x="74" y="146"/>
                  </a:cubicBezTo>
                  <a:cubicBezTo>
                    <a:pt x="108" y="262"/>
                    <a:pt x="190" y="544"/>
                    <a:pt x="202" y="695"/>
                  </a:cubicBezTo>
                  <a:cubicBezTo>
                    <a:pt x="214" y="846"/>
                    <a:pt x="158" y="977"/>
                    <a:pt x="147" y="1051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07" name="Freeform 34"/>
            <p:cNvSpPr>
              <a:spLocks/>
            </p:cNvSpPr>
            <p:nvPr/>
          </p:nvSpPr>
          <p:spPr bwMode="auto">
            <a:xfrm>
              <a:off x="1044" y="2780"/>
              <a:ext cx="337" cy="377"/>
            </a:xfrm>
            <a:custGeom>
              <a:avLst/>
              <a:gdLst>
                <a:gd name="T0" fmla="*/ 0 w 337"/>
                <a:gd name="T1" fmla="*/ 0 h 377"/>
                <a:gd name="T2" fmla="*/ 249 w 337"/>
                <a:gd name="T3" fmla="*/ 287 h 377"/>
                <a:gd name="T4" fmla="*/ 337 w 337"/>
                <a:gd name="T5" fmla="*/ 377 h 3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7" h="377">
                  <a:moveTo>
                    <a:pt x="0" y="0"/>
                  </a:moveTo>
                  <a:cubicBezTo>
                    <a:pt x="42" y="48"/>
                    <a:pt x="193" y="224"/>
                    <a:pt x="249" y="287"/>
                  </a:cubicBezTo>
                  <a:cubicBezTo>
                    <a:pt x="305" y="350"/>
                    <a:pt x="319" y="358"/>
                    <a:pt x="337" y="377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08" name="Freeform 35"/>
            <p:cNvSpPr>
              <a:spLocks/>
            </p:cNvSpPr>
            <p:nvPr/>
          </p:nvSpPr>
          <p:spPr bwMode="auto">
            <a:xfrm>
              <a:off x="996" y="2971"/>
              <a:ext cx="39" cy="768"/>
            </a:xfrm>
            <a:custGeom>
              <a:avLst/>
              <a:gdLst>
                <a:gd name="T0" fmla="*/ 36 w 39"/>
                <a:gd name="T1" fmla="*/ 0 h 768"/>
                <a:gd name="T2" fmla="*/ 0 w 39"/>
                <a:gd name="T3" fmla="*/ 138 h 768"/>
                <a:gd name="T4" fmla="*/ 37 w 39"/>
                <a:gd name="T5" fmla="*/ 576 h 768"/>
                <a:gd name="T6" fmla="*/ 10 w 39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768">
                  <a:moveTo>
                    <a:pt x="36" y="0"/>
                  </a:moveTo>
                  <a:cubicBezTo>
                    <a:pt x="30" y="23"/>
                    <a:pt x="0" y="42"/>
                    <a:pt x="0" y="138"/>
                  </a:cubicBezTo>
                  <a:cubicBezTo>
                    <a:pt x="0" y="234"/>
                    <a:pt x="35" y="471"/>
                    <a:pt x="37" y="576"/>
                  </a:cubicBezTo>
                  <a:cubicBezTo>
                    <a:pt x="39" y="681"/>
                    <a:pt x="16" y="728"/>
                    <a:pt x="10" y="76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09" name="Line 36"/>
            <p:cNvSpPr>
              <a:spLocks noChangeShapeType="1"/>
            </p:cNvSpPr>
            <p:nvPr/>
          </p:nvSpPr>
          <p:spPr bwMode="auto">
            <a:xfrm flipH="1" flipV="1">
              <a:off x="1156" y="1382"/>
              <a:ext cx="182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10" name="Freeform 37"/>
            <p:cNvSpPr>
              <a:spLocks/>
            </p:cNvSpPr>
            <p:nvPr/>
          </p:nvSpPr>
          <p:spPr bwMode="auto">
            <a:xfrm>
              <a:off x="1304" y="681"/>
              <a:ext cx="682" cy="209"/>
            </a:xfrm>
            <a:custGeom>
              <a:avLst/>
              <a:gdLst>
                <a:gd name="T0" fmla="*/ 623 w 682"/>
                <a:gd name="T1" fmla="*/ 209 h 209"/>
                <a:gd name="T2" fmla="*/ 578 w 682"/>
                <a:gd name="T3" fmla="*/ 28 h 209"/>
                <a:gd name="T4" fmla="*/ 0 w 682"/>
                <a:gd name="T5" fmla="*/ 3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2" h="209">
                  <a:moveTo>
                    <a:pt x="623" y="209"/>
                  </a:moveTo>
                  <a:cubicBezTo>
                    <a:pt x="627" y="133"/>
                    <a:pt x="682" y="56"/>
                    <a:pt x="578" y="28"/>
                  </a:cubicBezTo>
                  <a:cubicBezTo>
                    <a:pt x="474" y="0"/>
                    <a:pt x="120" y="37"/>
                    <a:pt x="0" y="39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11" name="Line 38"/>
            <p:cNvSpPr>
              <a:spLocks noChangeShapeType="1"/>
            </p:cNvSpPr>
            <p:nvPr/>
          </p:nvSpPr>
          <p:spPr bwMode="auto">
            <a:xfrm flipH="1" flipV="1">
              <a:off x="1156" y="572"/>
              <a:ext cx="318" cy="4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12" name="Line 39"/>
            <p:cNvSpPr>
              <a:spLocks noChangeShapeType="1"/>
            </p:cNvSpPr>
            <p:nvPr/>
          </p:nvSpPr>
          <p:spPr bwMode="auto">
            <a:xfrm flipV="1">
              <a:off x="1202" y="754"/>
              <a:ext cx="90" cy="27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13" name="Freeform 40"/>
            <p:cNvSpPr>
              <a:spLocks/>
            </p:cNvSpPr>
            <p:nvPr/>
          </p:nvSpPr>
          <p:spPr bwMode="auto">
            <a:xfrm>
              <a:off x="884" y="709"/>
              <a:ext cx="363" cy="272"/>
            </a:xfrm>
            <a:custGeom>
              <a:avLst/>
              <a:gdLst>
                <a:gd name="T0" fmla="*/ 0 w 363"/>
                <a:gd name="T1" fmla="*/ 272 h 272"/>
                <a:gd name="T2" fmla="*/ 363 w 363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cubicBezTo>
                    <a:pt x="0" y="272"/>
                    <a:pt x="181" y="136"/>
                    <a:pt x="363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14" name="Freeform 41"/>
            <p:cNvSpPr>
              <a:spLocks/>
            </p:cNvSpPr>
            <p:nvPr/>
          </p:nvSpPr>
          <p:spPr bwMode="auto">
            <a:xfrm>
              <a:off x="1020" y="799"/>
              <a:ext cx="272" cy="227"/>
            </a:xfrm>
            <a:custGeom>
              <a:avLst/>
              <a:gdLst>
                <a:gd name="T0" fmla="*/ 0 w 227"/>
                <a:gd name="T1" fmla="*/ 227 h 317"/>
                <a:gd name="T2" fmla="*/ 272 w 227"/>
                <a:gd name="T3" fmla="*/ 0 h 3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317">
                  <a:moveTo>
                    <a:pt x="0" y="317"/>
                  </a:moveTo>
                  <a:cubicBezTo>
                    <a:pt x="0" y="317"/>
                    <a:pt x="113" y="158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196" name="Text Box 42"/>
          <p:cNvSpPr txBox="1">
            <a:spLocks noChangeArrowheads="1"/>
          </p:cNvSpPr>
          <p:nvPr/>
        </p:nvSpPr>
        <p:spPr bwMode="auto">
          <a:xfrm>
            <a:off x="2411413" y="3644900"/>
            <a:ext cx="626427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chemeClr val="accent2"/>
                </a:solidFill>
              </a:rPr>
              <a:t>      -Veins Dilatation ( </a:t>
            </a:r>
            <a:r>
              <a:rPr lang="en-US" altLang="fr-FR" sz="3200">
                <a:solidFill>
                  <a:srgbClr val="FF0000"/>
                </a:solidFill>
              </a:rPr>
              <a:t>Varicose</a:t>
            </a:r>
            <a:r>
              <a:rPr lang="en-US" altLang="fr-FR" sz="3200">
                <a:solidFill>
                  <a:schemeClr val="accent2"/>
                </a:solidFill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chemeClr val="accent2"/>
                </a:solidFill>
              </a:rPr>
              <a:t>      -Drainage impairment ( trophic changes : </a:t>
            </a:r>
            <a:r>
              <a:rPr lang="en-US" altLang="fr-FR" sz="3200">
                <a:solidFill>
                  <a:srgbClr val="FF0000"/>
                </a:solidFill>
              </a:rPr>
              <a:t>edema, hypodermitis, ulcer…)</a:t>
            </a:r>
            <a:r>
              <a:rPr lang="en-US" altLang="fr-FR" sz="3200">
                <a:solidFill>
                  <a:schemeClr val="accent2"/>
                </a:solidFill>
              </a:rPr>
              <a:t>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08175" y="1989138"/>
            <a:ext cx="6769100" cy="3749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4000">
                <a:solidFill>
                  <a:srgbClr val="FF0000"/>
                </a:solidFill>
              </a:rPr>
              <a:t>Pressure and Flow Overloading</a:t>
            </a:r>
            <a:r>
              <a:rPr lang="en-US" altLang="fr-FR" sz="3200">
                <a:solidFill>
                  <a:srgbClr val="FF0000"/>
                </a:solidFill>
              </a:rPr>
              <a:t> </a:t>
            </a:r>
            <a:r>
              <a:rPr lang="en-US" altLang="fr-FR" sz="3200">
                <a:solidFill>
                  <a:schemeClr val="accent2"/>
                </a:solidFill>
              </a:rPr>
              <a:t>is due to</a:t>
            </a:r>
          </a:p>
          <a:p>
            <a:pPr algn="ctr">
              <a:spcBef>
                <a:spcPct val="50000"/>
              </a:spcBef>
            </a:pPr>
            <a:r>
              <a:rPr lang="en-US" altLang="fr-FR" sz="4000">
                <a:solidFill>
                  <a:srgbClr val="BA0000"/>
                </a:solidFill>
              </a:rPr>
              <a:t>Venous Blocks</a:t>
            </a:r>
            <a:r>
              <a:rPr lang="en-US" altLang="fr-FR" sz="4000">
                <a:solidFill>
                  <a:schemeClr val="accent2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fr-FR" sz="3200">
                <a:solidFill>
                  <a:schemeClr val="accent2"/>
                </a:solidFill>
              </a:rPr>
              <a:t>and/or </a:t>
            </a:r>
          </a:p>
          <a:p>
            <a:pPr algn="ctr">
              <a:spcBef>
                <a:spcPct val="50000"/>
              </a:spcBef>
            </a:pPr>
            <a:r>
              <a:rPr lang="en-US" altLang="fr-FR" sz="4000">
                <a:solidFill>
                  <a:srgbClr val="BA0000"/>
                </a:solidFill>
              </a:rPr>
              <a:t>Valve Incompetence</a:t>
            </a:r>
          </a:p>
        </p:txBody>
      </p:sp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404813"/>
            <a:ext cx="2390775" cy="6237287"/>
            <a:chOff x="480" y="391"/>
            <a:chExt cx="1506" cy="3929"/>
          </a:xfrm>
        </p:grpSpPr>
        <p:sp>
          <p:nvSpPr>
            <p:cNvPr id="9220" name="Freeform 5"/>
            <p:cNvSpPr>
              <a:spLocks/>
            </p:cNvSpPr>
            <p:nvPr/>
          </p:nvSpPr>
          <p:spPr bwMode="auto">
            <a:xfrm>
              <a:off x="480" y="409"/>
              <a:ext cx="1491" cy="3911"/>
            </a:xfrm>
            <a:custGeom>
              <a:avLst/>
              <a:gdLst>
                <a:gd name="T0" fmla="*/ 1491 w 1491"/>
                <a:gd name="T1" fmla="*/ 0 h 3911"/>
                <a:gd name="T2" fmla="*/ 1413 w 1491"/>
                <a:gd name="T3" fmla="*/ 619 h 3911"/>
                <a:gd name="T4" fmla="*/ 1076 w 1491"/>
                <a:gd name="T5" fmla="*/ 950 h 3911"/>
                <a:gd name="T6" fmla="*/ 941 w 1491"/>
                <a:gd name="T7" fmla="*/ 2198 h 3911"/>
                <a:gd name="T8" fmla="*/ 1076 w 1491"/>
                <a:gd name="T9" fmla="*/ 2774 h 3911"/>
                <a:gd name="T10" fmla="*/ 972 w 1491"/>
                <a:gd name="T11" fmla="*/ 3525 h 3911"/>
                <a:gd name="T12" fmla="*/ 1017 w 1491"/>
                <a:gd name="T13" fmla="*/ 3713 h 3911"/>
                <a:gd name="T14" fmla="*/ 981 w 1491"/>
                <a:gd name="T15" fmla="*/ 3877 h 3911"/>
                <a:gd name="T16" fmla="*/ 808 w 1491"/>
                <a:gd name="T17" fmla="*/ 3880 h 3911"/>
                <a:gd name="T18" fmla="*/ 664 w 1491"/>
                <a:gd name="T19" fmla="*/ 3832 h 3911"/>
                <a:gd name="T20" fmla="*/ 460 w 1491"/>
                <a:gd name="T21" fmla="*/ 3898 h 3911"/>
                <a:gd name="T22" fmla="*/ 280 w 1491"/>
                <a:gd name="T23" fmla="*/ 3898 h 3911"/>
                <a:gd name="T24" fmla="*/ 52 w 1491"/>
                <a:gd name="T25" fmla="*/ 3904 h 3911"/>
                <a:gd name="T26" fmla="*/ 4 w 1491"/>
                <a:gd name="T27" fmla="*/ 3856 h 3911"/>
                <a:gd name="T28" fmla="*/ 40 w 1491"/>
                <a:gd name="T29" fmla="*/ 3802 h 3911"/>
                <a:gd name="T30" fmla="*/ 244 w 1491"/>
                <a:gd name="T31" fmla="*/ 3730 h 3911"/>
                <a:gd name="T32" fmla="*/ 535 w 1491"/>
                <a:gd name="T33" fmla="*/ 3534 h 3911"/>
                <a:gd name="T34" fmla="*/ 446 w 1491"/>
                <a:gd name="T35" fmla="*/ 2492 h 3911"/>
                <a:gd name="T36" fmla="*/ 272 w 1491"/>
                <a:gd name="T37" fmla="*/ 2092 h 3911"/>
                <a:gd name="T38" fmla="*/ 211 w 1491"/>
                <a:gd name="T39" fmla="*/ 1809 h 3911"/>
                <a:gd name="T40" fmla="*/ 131 w 1491"/>
                <a:gd name="T41" fmla="*/ 950 h 3911"/>
                <a:gd name="T42" fmla="*/ 131 w 1491"/>
                <a:gd name="T43" fmla="*/ 710 h 3911"/>
                <a:gd name="T44" fmla="*/ 54 w 1491"/>
                <a:gd name="T45" fmla="*/ 7 h 39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91" h="3911">
                  <a:moveTo>
                    <a:pt x="1491" y="0"/>
                  </a:moveTo>
                  <a:cubicBezTo>
                    <a:pt x="1477" y="101"/>
                    <a:pt x="1482" y="461"/>
                    <a:pt x="1413" y="619"/>
                  </a:cubicBezTo>
                  <a:cubicBezTo>
                    <a:pt x="1344" y="777"/>
                    <a:pt x="1155" y="687"/>
                    <a:pt x="1076" y="950"/>
                  </a:cubicBezTo>
                  <a:cubicBezTo>
                    <a:pt x="997" y="1213"/>
                    <a:pt x="941" y="1894"/>
                    <a:pt x="941" y="2198"/>
                  </a:cubicBezTo>
                  <a:cubicBezTo>
                    <a:pt x="941" y="2502"/>
                    <a:pt x="1071" y="2553"/>
                    <a:pt x="1076" y="2774"/>
                  </a:cubicBezTo>
                  <a:cubicBezTo>
                    <a:pt x="1081" y="2995"/>
                    <a:pt x="982" y="3368"/>
                    <a:pt x="972" y="3525"/>
                  </a:cubicBezTo>
                  <a:cubicBezTo>
                    <a:pt x="962" y="3682"/>
                    <a:pt x="1016" y="3654"/>
                    <a:pt x="1017" y="3713"/>
                  </a:cubicBezTo>
                  <a:cubicBezTo>
                    <a:pt x="1018" y="3772"/>
                    <a:pt x="1016" y="3849"/>
                    <a:pt x="981" y="3877"/>
                  </a:cubicBezTo>
                  <a:cubicBezTo>
                    <a:pt x="946" y="3905"/>
                    <a:pt x="861" y="3887"/>
                    <a:pt x="808" y="3880"/>
                  </a:cubicBezTo>
                  <a:cubicBezTo>
                    <a:pt x="755" y="3873"/>
                    <a:pt x="722" y="3829"/>
                    <a:pt x="664" y="3832"/>
                  </a:cubicBezTo>
                  <a:cubicBezTo>
                    <a:pt x="606" y="3835"/>
                    <a:pt x="524" y="3887"/>
                    <a:pt x="460" y="3898"/>
                  </a:cubicBezTo>
                  <a:cubicBezTo>
                    <a:pt x="396" y="3909"/>
                    <a:pt x="348" y="3897"/>
                    <a:pt x="280" y="3898"/>
                  </a:cubicBezTo>
                  <a:cubicBezTo>
                    <a:pt x="212" y="3899"/>
                    <a:pt x="98" y="3911"/>
                    <a:pt x="52" y="3904"/>
                  </a:cubicBezTo>
                  <a:cubicBezTo>
                    <a:pt x="6" y="3897"/>
                    <a:pt x="6" y="3873"/>
                    <a:pt x="4" y="3856"/>
                  </a:cubicBezTo>
                  <a:cubicBezTo>
                    <a:pt x="2" y="3839"/>
                    <a:pt x="0" y="3823"/>
                    <a:pt x="40" y="3802"/>
                  </a:cubicBezTo>
                  <a:cubicBezTo>
                    <a:pt x="80" y="3781"/>
                    <a:pt x="162" y="3775"/>
                    <a:pt x="244" y="3730"/>
                  </a:cubicBezTo>
                  <a:cubicBezTo>
                    <a:pt x="326" y="3685"/>
                    <a:pt x="501" y="3740"/>
                    <a:pt x="535" y="3534"/>
                  </a:cubicBezTo>
                  <a:cubicBezTo>
                    <a:pt x="569" y="3328"/>
                    <a:pt x="490" y="2732"/>
                    <a:pt x="446" y="2492"/>
                  </a:cubicBezTo>
                  <a:cubicBezTo>
                    <a:pt x="402" y="2252"/>
                    <a:pt x="311" y="2206"/>
                    <a:pt x="272" y="2092"/>
                  </a:cubicBezTo>
                  <a:cubicBezTo>
                    <a:pt x="233" y="1978"/>
                    <a:pt x="235" y="1999"/>
                    <a:pt x="211" y="1809"/>
                  </a:cubicBezTo>
                  <a:cubicBezTo>
                    <a:pt x="187" y="1619"/>
                    <a:pt x="143" y="1133"/>
                    <a:pt x="131" y="950"/>
                  </a:cubicBezTo>
                  <a:cubicBezTo>
                    <a:pt x="118" y="767"/>
                    <a:pt x="144" y="867"/>
                    <a:pt x="131" y="710"/>
                  </a:cubicBezTo>
                  <a:cubicBezTo>
                    <a:pt x="118" y="553"/>
                    <a:pt x="70" y="153"/>
                    <a:pt x="54" y="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1" name="Line 6"/>
            <p:cNvSpPr>
              <a:spLocks noChangeShapeType="1"/>
            </p:cNvSpPr>
            <p:nvPr/>
          </p:nvSpPr>
          <p:spPr bwMode="auto">
            <a:xfrm flipV="1">
              <a:off x="1156" y="391"/>
              <a:ext cx="0" cy="3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22" name="Freeform 7"/>
            <p:cNvSpPr>
              <a:spLocks/>
            </p:cNvSpPr>
            <p:nvPr/>
          </p:nvSpPr>
          <p:spPr bwMode="auto">
            <a:xfrm>
              <a:off x="826" y="1141"/>
              <a:ext cx="309" cy="2863"/>
            </a:xfrm>
            <a:custGeom>
              <a:avLst/>
              <a:gdLst>
                <a:gd name="T0" fmla="*/ 309 w 309"/>
                <a:gd name="T1" fmla="*/ 0 h 2863"/>
                <a:gd name="T2" fmla="*/ 79 w 309"/>
                <a:gd name="T3" fmla="*/ 84 h 2863"/>
                <a:gd name="T4" fmla="*/ 13 w 309"/>
                <a:gd name="T5" fmla="*/ 441 h 2863"/>
                <a:gd name="T6" fmla="*/ 157 w 309"/>
                <a:gd name="T7" fmla="*/ 1637 h 2863"/>
                <a:gd name="T8" fmla="*/ 216 w 309"/>
                <a:gd name="T9" fmla="*/ 1849 h 2863"/>
                <a:gd name="T10" fmla="*/ 262 w 309"/>
                <a:gd name="T11" fmla="*/ 2251 h 2863"/>
                <a:gd name="T12" fmla="*/ 262 w 309"/>
                <a:gd name="T13" fmla="*/ 2863 h 2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863">
                  <a:moveTo>
                    <a:pt x="309" y="0"/>
                  </a:moveTo>
                  <a:cubicBezTo>
                    <a:pt x="271" y="14"/>
                    <a:pt x="128" y="11"/>
                    <a:pt x="79" y="84"/>
                  </a:cubicBezTo>
                  <a:cubicBezTo>
                    <a:pt x="30" y="157"/>
                    <a:pt x="0" y="182"/>
                    <a:pt x="13" y="441"/>
                  </a:cubicBezTo>
                  <a:lnTo>
                    <a:pt x="157" y="1637"/>
                  </a:lnTo>
                  <a:lnTo>
                    <a:pt x="216" y="1849"/>
                  </a:lnTo>
                  <a:lnTo>
                    <a:pt x="262" y="2251"/>
                  </a:lnTo>
                  <a:lnTo>
                    <a:pt x="262" y="286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23" name="Freeform 8"/>
            <p:cNvSpPr>
              <a:spLocks/>
            </p:cNvSpPr>
            <p:nvPr/>
          </p:nvSpPr>
          <p:spPr bwMode="auto">
            <a:xfrm>
              <a:off x="781" y="1975"/>
              <a:ext cx="88" cy="695"/>
            </a:xfrm>
            <a:custGeom>
              <a:avLst/>
              <a:gdLst>
                <a:gd name="T0" fmla="*/ 88 w 88"/>
                <a:gd name="T1" fmla="*/ 0 h 695"/>
                <a:gd name="T2" fmla="*/ 5 w 88"/>
                <a:gd name="T3" fmla="*/ 503 h 695"/>
                <a:gd name="T4" fmla="*/ 60 w 88"/>
                <a:gd name="T5" fmla="*/ 695 h 6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695">
                  <a:moveTo>
                    <a:pt x="88" y="0"/>
                  </a:moveTo>
                  <a:cubicBezTo>
                    <a:pt x="74" y="84"/>
                    <a:pt x="10" y="387"/>
                    <a:pt x="5" y="503"/>
                  </a:cubicBezTo>
                  <a:cubicBezTo>
                    <a:pt x="0" y="619"/>
                    <a:pt x="49" y="655"/>
                    <a:pt x="60" y="695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24" name="Freeform 9"/>
            <p:cNvSpPr>
              <a:spLocks/>
            </p:cNvSpPr>
            <p:nvPr/>
          </p:nvSpPr>
          <p:spPr bwMode="auto">
            <a:xfrm>
              <a:off x="567" y="701"/>
              <a:ext cx="389" cy="483"/>
            </a:xfrm>
            <a:custGeom>
              <a:avLst/>
              <a:gdLst>
                <a:gd name="T0" fmla="*/ 389 w 227"/>
                <a:gd name="T1" fmla="*/ 483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25" name="Freeform 10"/>
            <p:cNvSpPr>
              <a:spLocks/>
            </p:cNvSpPr>
            <p:nvPr/>
          </p:nvSpPr>
          <p:spPr bwMode="auto">
            <a:xfrm>
              <a:off x="1156" y="2550"/>
              <a:ext cx="248" cy="1178"/>
            </a:xfrm>
            <a:custGeom>
              <a:avLst/>
              <a:gdLst>
                <a:gd name="T0" fmla="*/ 0 w 248"/>
                <a:gd name="T1" fmla="*/ 55 h 1178"/>
                <a:gd name="T2" fmla="*/ 207 w 248"/>
                <a:gd name="T3" fmla="*/ 55 h 1178"/>
                <a:gd name="T4" fmla="*/ 244 w 248"/>
                <a:gd name="T5" fmla="*/ 384 h 1178"/>
                <a:gd name="T6" fmla="*/ 205 w 248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178">
                  <a:moveTo>
                    <a:pt x="0" y="55"/>
                  </a:moveTo>
                  <a:cubicBezTo>
                    <a:pt x="80" y="40"/>
                    <a:pt x="166" y="0"/>
                    <a:pt x="207" y="55"/>
                  </a:cubicBezTo>
                  <a:cubicBezTo>
                    <a:pt x="248" y="110"/>
                    <a:pt x="244" y="197"/>
                    <a:pt x="244" y="384"/>
                  </a:cubicBezTo>
                  <a:cubicBezTo>
                    <a:pt x="244" y="571"/>
                    <a:pt x="213" y="1013"/>
                    <a:pt x="205" y="117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26" name="Freeform 11"/>
            <p:cNvSpPr>
              <a:spLocks/>
            </p:cNvSpPr>
            <p:nvPr/>
          </p:nvSpPr>
          <p:spPr bwMode="auto">
            <a:xfrm>
              <a:off x="850" y="1344"/>
              <a:ext cx="542" cy="1615"/>
            </a:xfrm>
            <a:custGeom>
              <a:avLst/>
              <a:gdLst>
                <a:gd name="T0" fmla="*/ 542 w 542"/>
                <a:gd name="T1" fmla="*/ 1615 h 1615"/>
                <a:gd name="T2" fmla="*/ 0 w 542"/>
                <a:gd name="T3" fmla="*/ 0 h 1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2" h="1615">
                  <a:moveTo>
                    <a:pt x="542" y="1615"/>
                  </a:moveTo>
                  <a:cubicBezTo>
                    <a:pt x="452" y="1346"/>
                    <a:pt x="113" y="33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27" name="Freeform 12"/>
            <p:cNvSpPr>
              <a:spLocks/>
            </p:cNvSpPr>
            <p:nvPr/>
          </p:nvSpPr>
          <p:spPr bwMode="auto">
            <a:xfrm>
              <a:off x="704" y="1271"/>
              <a:ext cx="175" cy="338"/>
            </a:xfrm>
            <a:custGeom>
              <a:avLst/>
              <a:gdLst>
                <a:gd name="T0" fmla="*/ 175 w 175"/>
                <a:gd name="T1" fmla="*/ 0 h 338"/>
                <a:gd name="T2" fmla="*/ 37 w 175"/>
                <a:gd name="T3" fmla="*/ 100 h 338"/>
                <a:gd name="T4" fmla="*/ 0 w 175"/>
                <a:gd name="T5" fmla="*/ 338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" h="338">
                  <a:moveTo>
                    <a:pt x="175" y="0"/>
                  </a:moveTo>
                  <a:cubicBezTo>
                    <a:pt x="152" y="17"/>
                    <a:pt x="66" y="44"/>
                    <a:pt x="37" y="100"/>
                  </a:cubicBezTo>
                  <a:cubicBezTo>
                    <a:pt x="8" y="156"/>
                    <a:pt x="8" y="289"/>
                    <a:pt x="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28" name="Freeform 13"/>
            <p:cNvSpPr>
              <a:spLocks/>
            </p:cNvSpPr>
            <p:nvPr/>
          </p:nvSpPr>
          <p:spPr bwMode="auto">
            <a:xfrm>
              <a:off x="686" y="1609"/>
              <a:ext cx="18" cy="731"/>
            </a:xfrm>
            <a:custGeom>
              <a:avLst/>
              <a:gdLst>
                <a:gd name="T0" fmla="*/ 18 w 18"/>
                <a:gd name="T1" fmla="*/ 0 h 731"/>
                <a:gd name="T2" fmla="*/ 9 w 18"/>
                <a:gd name="T3" fmla="*/ 393 h 731"/>
                <a:gd name="T4" fmla="*/ 0 w 18"/>
                <a:gd name="T5" fmla="*/ 731 h 7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31">
                  <a:moveTo>
                    <a:pt x="18" y="0"/>
                  </a:moveTo>
                  <a:cubicBezTo>
                    <a:pt x="17" y="65"/>
                    <a:pt x="12" y="271"/>
                    <a:pt x="9" y="393"/>
                  </a:cubicBezTo>
                  <a:cubicBezTo>
                    <a:pt x="6" y="515"/>
                    <a:pt x="2" y="661"/>
                    <a:pt x="0" y="731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29" name="Freeform 14"/>
            <p:cNvSpPr>
              <a:spLocks/>
            </p:cNvSpPr>
            <p:nvPr/>
          </p:nvSpPr>
          <p:spPr bwMode="auto">
            <a:xfrm>
              <a:off x="859" y="1783"/>
              <a:ext cx="214" cy="1051"/>
            </a:xfrm>
            <a:custGeom>
              <a:avLst/>
              <a:gdLst>
                <a:gd name="T0" fmla="*/ 0 w 214"/>
                <a:gd name="T1" fmla="*/ 0 h 1051"/>
                <a:gd name="T2" fmla="*/ 74 w 214"/>
                <a:gd name="T3" fmla="*/ 146 h 1051"/>
                <a:gd name="T4" fmla="*/ 202 w 214"/>
                <a:gd name="T5" fmla="*/ 695 h 1051"/>
                <a:gd name="T6" fmla="*/ 147 w 214"/>
                <a:gd name="T7" fmla="*/ 1051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" h="1051">
                  <a:moveTo>
                    <a:pt x="0" y="0"/>
                  </a:moveTo>
                  <a:cubicBezTo>
                    <a:pt x="12" y="24"/>
                    <a:pt x="40" y="30"/>
                    <a:pt x="74" y="146"/>
                  </a:cubicBezTo>
                  <a:cubicBezTo>
                    <a:pt x="108" y="262"/>
                    <a:pt x="190" y="544"/>
                    <a:pt x="202" y="695"/>
                  </a:cubicBezTo>
                  <a:cubicBezTo>
                    <a:pt x="214" y="846"/>
                    <a:pt x="158" y="977"/>
                    <a:pt x="147" y="1051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30" name="Freeform 15"/>
            <p:cNvSpPr>
              <a:spLocks/>
            </p:cNvSpPr>
            <p:nvPr/>
          </p:nvSpPr>
          <p:spPr bwMode="auto">
            <a:xfrm>
              <a:off x="1044" y="2780"/>
              <a:ext cx="337" cy="377"/>
            </a:xfrm>
            <a:custGeom>
              <a:avLst/>
              <a:gdLst>
                <a:gd name="T0" fmla="*/ 0 w 337"/>
                <a:gd name="T1" fmla="*/ 0 h 377"/>
                <a:gd name="T2" fmla="*/ 249 w 337"/>
                <a:gd name="T3" fmla="*/ 287 h 377"/>
                <a:gd name="T4" fmla="*/ 337 w 337"/>
                <a:gd name="T5" fmla="*/ 377 h 3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7" h="377">
                  <a:moveTo>
                    <a:pt x="0" y="0"/>
                  </a:moveTo>
                  <a:cubicBezTo>
                    <a:pt x="42" y="48"/>
                    <a:pt x="193" y="224"/>
                    <a:pt x="249" y="287"/>
                  </a:cubicBezTo>
                  <a:cubicBezTo>
                    <a:pt x="305" y="350"/>
                    <a:pt x="319" y="358"/>
                    <a:pt x="337" y="377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31" name="Freeform 16"/>
            <p:cNvSpPr>
              <a:spLocks/>
            </p:cNvSpPr>
            <p:nvPr/>
          </p:nvSpPr>
          <p:spPr bwMode="auto">
            <a:xfrm>
              <a:off x="996" y="2971"/>
              <a:ext cx="39" cy="768"/>
            </a:xfrm>
            <a:custGeom>
              <a:avLst/>
              <a:gdLst>
                <a:gd name="T0" fmla="*/ 36 w 39"/>
                <a:gd name="T1" fmla="*/ 0 h 768"/>
                <a:gd name="T2" fmla="*/ 0 w 39"/>
                <a:gd name="T3" fmla="*/ 138 h 768"/>
                <a:gd name="T4" fmla="*/ 37 w 39"/>
                <a:gd name="T5" fmla="*/ 576 h 768"/>
                <a:gd name="T6" fmla="*/ 10 w 39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768">
                  <a:moveTo>
                    <a:pt x="36" y="0"/>
                  </a:moveTo>
                  <a:cubicBezTo>
                    <a:pt x="30" y="23"/>
                    <a:pt x="0" y="42"/>
                    <a:pt x="0" y="138"/>
                  </a:cubicBezTo>
                  <a:cubicBezTo>
                    <a:pt x="0" y="234"/>
                    <a:pt x="35" y="471"/>
                    <a:pt x="37" y="576"/>
                  </a:cubicBezTo>
                  <a:cubicBezTo>
                    <a:pt x="39" y="681"/>
                    <a:pt x="16" y="728"/>
                    <a:pt x="10" y="76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32" name="Line 17"/>
            <p:cNvSpPr>
              <a:spLocks noChangeShapeType="1"/>
            </p:cNvSpPr>
            <p:nvPr/>
          </p:nvSpPr>
          <p:spPr bwMode="auto">
            <a:xfrm flipH="1" flipV="1">
              <a:off x="1156" y="1382"/>
              <a:ext cx="182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33" name="Freeform 18"/>
            <p:cNvSpPr>
              <a:spLocks/>
            </p:cNvSpPr>
            <p:nvPr/>
          </p:nvSpPr>
          <p:spPr bwMode="auto">
            <a:xfrm>
              <a:off x="1304" y="681"/>
              <a:ext cx="682" cy="209"/>
            </a:xfrm>
            <a:custGeom>
              <a:avLst/>
              <a:gdLst>
                <a:gd name="T0" fmla="*/ 623 w 682"/>
                <a:gd name="T1" fmla="*/ 209 h 209"/>
                <a:gd name="T2" fmla="*/ 578 w 682"/>
                <a:gd name="T3" fmla="*/ 28 h 209"/>
                <a:gd name="T4" fmla="*/ 0 w 682"/>
                <a:gd name="T5" fmla="*/ 3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2" h="209">
                  <a:moveTo>
                    <a:pt x="623" y="209"/>
                  </a:moveTo>
                  <a:cubicBezTo>
                    <a:pt x="627" y="133"/>
                    <a:pt x="682" y="56"/>
                    <a:pt x="578" y="28"/>
                  </a:cubicBezTo>
                  <a:cubicBezTo>
                    <a:pt x="474" y="0"/>
                    <a:pt x="120" y="37"/>
                    <a:pt x="0" y="39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34" name="Line 19"/>
            <p:cNvSpPr>
              <a:spLocks noChangeShapeType="1"/>
            </p:cNvSpPr>
            <p:nvPr/>
          </p:nvSpPr>
          <p:spPr bwMode="auto">
            <a:xfrm flipH="1" flipV="1">
              <a:off x="1156" y="572"/>
              <a:ext cx="318" cy="4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35" name="Line 20"/>
            <p:cNvSpPr>
              <a:spLocks noChangeShapeType="1"/>
            </p:cNvSpPr>
            <p:nvPr/>
          </p:nvSpPr>
          <p:spPr bwMode="auto">
            <a:xfrm flipV="1">
              <a:off x="1202" y="754"/>
              <a:ext cx="90" cy="27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36" name="Freeform 21"/>
            <p:cNvSpPr>
              <a:spLocks/>
            </p:cNvSpPr>
            <p:nvPr/>
          </p:nvSpPr>
          <p:spPr bwMode="auto">
            <a:xfrm>
              <a:off x="884" y="709"/>
              <a:ext cx="363" cy="272"/>
            </a:xfrm>
            <a:custGeom>
              <a:avLst/>
              <a:gdLst>
                <a:gd name="T0" fmla="*/ 0 w 363"/>
                <a:gd name="T1" fmla="*/ 272 h 272"/>
                <a:gd name="T2" fmla="*/ 363 w 363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cubicBezTo>
                    <a:pt x="0" y="272"/>
                    <a:pt x="181" y="136"/>
                    <a:pt x="363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37" name="Freeform 22"/>
            <p:cNvSpPr>
              <a:spLocks/>
            </p:cNvSpPr>
            <p:nvPr/>
          </p:nvSpPr>
          <p:spPr bwMode="auto">
            <a:xfrm>
              <a:off x="1020" y="799"/>
              <a:ext cx="272" cy="227"/>
            </a:xfrm>
            <a:custGeom>
              <a:avLst/>
              <a:gdLst>
                <a:gd name="T0" fmla="*/ 0 w 227"/>
                <a:gd name="T1" fmla="*/ 227 h 317"/>
                <a:gd name="T2" fmla="*/ 272 w 227"/>
                <a:gd name="T3" fmla="*/ 0 h 3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317">
                  <a:moveTo>
                    <a:pt x="0" y="317"/>
                  </a:moveTo>
                  <a:cubicBezTo>
                    <a:pt x="0" y="317"/>
                    <a:pt x="113" y="158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0" y="404813"/>
            <a:ext cx="2390775" cy="6237287"/>
            <a:chOff x="480" y="391"/>
            <a:chExt cx="1506" cy="3929"/>
          </a:xfrm>
        </p:grpSpPr>
        <p:sp>
          <p:nvSpPr>
            <p:cNvPr id="10244" name="Freeform 5"/>
            <p:cNvSpPr>
              <a:spLocks/>
            </p:cNvSpPr>
            <p:nvPr/>
          </p:nvSpPr>
          <p:spPr bwMode="auto">
            <a:xfrm>
              <a:off x="480" y="409"/>
              <a:ext cx="1491" cy="3911"/>
            </a:xfrm>
            <a:custGeom>
              <a:avLst/>
              <a:gdLst>
                <a:gd name="T0" fmla="*/ 1491 w 1491"/>
                <a:gd name="T1" fmla="*/ 0 h 3911"/>
                <a:gd name="T2" fmla="*/ 1413 w 1491"/>
                <a:gd name="T3" fmla="*/ 619 h 3911"/>
                <a:gd name="T4" fmla="*/ 1076 w 1491"/>
                <a:gd name="T5" fmla="*/ 950 h 3911"/>
                <a:gd name="T6" fmla="*/ 941 w 1491"/>
                <a:gd name="T7" fmla="*/ 2198 h 3911"/>
                <a:gd name="T8" fmla="*/ 1076 w 1491"/>
                <a:gd name="T9" fmla="*/ 2774 h 3911"/>
                <a:gd name="T10" fmla="*/ 972 w 1491"/>
                <a:gd name="T11" fmla="*/ 3525 h 3911"/>
                <a:gd name="T12" fmla="*/ 1017 w 1491"/>
                <a:gd name="T13" fmla="*/ 3713 h 3911"/>
                <a:gd name="T14" fmla="*/ 981 w 1491"/>
                <a:gd name="T15" fmla="*/ 3877 h 3911"/>
                <a:gd name="T16" fmla="*/ 808 w 1491"/>
                <a:gd name="T17" fmla="*/ 3880 h 3911"/>
                <a:gd name="T18" fmla="*/ 664 w 1491"/>
                <a:gd name="T19" fmla="*/ 3832 h 3911"/>
                <a:gd name="T20" fmla="*/ 460 w 1491"/>
                <a:gd name="T21" fmla="*/ 3898 h 3911"/>
                <a:gd name="T22" fmla="*/ 280 w 1491"/>
                <a:gd name="T23" fmla="*/ 3898 h 3911"/>
                <a:gd name="T24" fmla="*/ 52 w 1491"/>
                <a:gd name="T25" fmla="*/ 3904 h 3911"/>
                <a:gd name="T26" fmla="*/ 4 w 1491"/>
                <a:gd name="T27" fmla="*/ 3856 h 3911"/>
                <a:gd name="T28" fmla="*/ 40 w 1491"/>
                <a:gd name="T29" fmla="*/ 3802 h 3911"/>
                <a:gd name="T30" fmla="*/ 244 w 1491"/>
                <a:gd name="T31" fmla="*/ 3730 h 3911"/>
                <a:gd name="T32" fmla="*/ 535 w 1491"/>
                <a:gd name="T33" fmla="*/ 3534 h 3911"/>
                <a:gd name="T34" fmla="*/ 446 w 1491"/>
                <a:gd name="T35" fmla="*/ 2492 h 3911"/>
                <a:gd name="T36" fmla="*/ 272 w 1491"/>
                <a:gd name="T37" fmla="*/ 2092 h 3911"/>
                <a:gd name="T38" fmla="*/ 211 w 1491"/>
                <a:gd name="T39" fmla="*/ 1809 h 3911"/>
                <a:gd name="T40" fmla="*/ 131 w 1491"/>
                <a:gd name="T41" fmla="*/ 950 h 3911"/>
                <a:gd name="T42" fmla="*/ 131 w 1491"/>
                <a:gd name="T43" fmla="*/ 710 h 3911"/>
                <a:gd name="T44" fmla="*/ 54 w 1491"/>
                <a:gd name="T45" fmla="*/ 7 h 39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91" h="3911">
                  <a:moveTo>
                    <a:pt x="1491" y="0"/>
                  </a:moveTo>
                  <a:cubicBezTo>
                    <a:pt x="1477" y="101"/>
                    <a:pt x="1482" y="461"/>
                    <a:pt x="1413" y="619"/>
                  </a:cubicBezTo>
                  <a:cubicBezTo>
                    <a:pt x="1344" y="777"/>
                    <a:pt x="1155" y="687"/>
                    <a:pt x="1076" y="950"/>
                  </a:cubicBezTo>
                  <a:cubicBezTo>
                    <a:pt x="997" y="1213"/>
                    <a:pt x="941" y="1894"/>
                    <a:pt x="941" y="2198"/>
                  </a:cubicBezTo>
                  <a:cubicBezTo>
                    <a:pt x="941" y="2502"/>
                    <a:pt x="1071" y="2553"/>
                    <a:pt x="1076" y="2774"/>
                  </a:cubicBezTo>
                  <a:cubicBezTo>
                    <a:pt x="1081" y="2995"/>
                    <a:pt x="982" y="3368"/>
                    <a:pt x="972" y="3525"/>
                  </a:cubicBezTo>
                  <a:cubicBezTo>
                    <a:pt x="962" y="3682"/>
                    <a:pt x="1016" y="3654"/>
                    <a:pt x="1017" y="3713"/>
                  </a:cubicBezTo>
                  <a:cubicBezTo>
                    <a:pt x="1018" y="3772"/>
                    <a:pt x="1016" y="3849"/>
                    <a:pt x="981" y="3877"/>
                  </a:cubicBezTo>
                  <a:cubicBezTo>
                    <a:pt x="946" y="3905"/>
                    <a:pt x="861" y="3887"/>
                    <a:pt x="808" y="3880"/>
                  </a:cubicBezTo>
                  <a:cubicBezTo>
                    <a:pt x="755" y="3873"/>
                    <a:pt x="722" y="3829"/>
                    <a:pt x="664" y="3832"/>
                  </a:cubicBezTo>
                  <a:cubicBezTo>
                    <a:pt x="606" y="3835"/>
                    <a:pt x="524" y="3887"/>
                    <a:pt x="460" y="3898"/>
                  </a:cubicBezTo>
                  <a:cubicBezTo>
                    <a:pt x="396" y="3909"/>
                    <a:pt x="348" y="3897"/>
                    <a:pt x="280" y="3898"/>
                  </a:cubicBezTo>
                  <a:cubicBezTo>
                    <a:pt x="212" y="3899"/>
                    <a:pt x="98" y="3911"/>
                    <a:pt x="52" y="3904"/>
                  </a:cubicBezTo>
                  <a:cubicBezTo>
                    <a:pt x="6" y="3897"/>
                    <a:pt x="6" y="3873"/>
                    <a:pt x="4" y="3856"/>
                  </a:cubicBezTo>
                  <a:cubicBezTo>
                    <a:pt x="2" y="3839"/>
                    <a:pt x="0" y="3823"/>
                    <a:pt x="40" y="3802"/>
                  </a:cubicBezTo>
                  <a:cubicBezTo>
                    <a:pt x="80" y="3781"/>
                    <a:pt x="162" y="3775"/>
                    <a:pt x="244" y="3730"/>
                  </a:cubicBezTo>
                  <a:cubicBezTo>
                    <a:pt x="326" y="3685"/>
                    <a:pt x="501" y="3740"/>
                    <a:pt x="535" y="3534"/>
                  </a:cubicBezTo>
                  <a:cubicBezTo>
                    <a:pt x="569" y="3328"/>
                    <a:pt x="490" y="2732"/>
                    <a:pt x="446" y="2492"/>
                  </a:cubicBezTo>
                  <a:cubicBezTo>
                    <a:pt x="402" y="2252"/>
                    <a:pt x="311" y="2206"/>
                    <a:pt x="272" y="2092"/>
                  </a:cubicBezTo>
                  <a:cubicBezTo>
                    <a:pt x="233" y="1978"/>
                    <a:pt x="235" y="1999"/>
                    <a:pt x="211" y="1809"/>
                  </a:cubicBezTo>
                  <a:cubicBezTo>
                    <a:pt x="187" y="1619"/>
                    <a:pt x="143" y="1133"/>
                    <a:pt x="131" y="950"/>
                  </a:cubicBezTo>
                  <a:cubicBezTo>
                    <a:pt x="118" y="767"/>
                    <a:pt x="144" y="867"/>
                    <a:pt x="131" y="710"/>
                  </a:cubicBezTo>
                  <a:cubicBezTo>
                    <a:pt x="118" y="553"/>
                    <a:pt x="70" y="153"/>
                    <a:pt x="54" y="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5" name="Line 6"/>
            <p:cNvSpPr>
              <a:spLocks noChangeShapeType="1"/>
            </p:cNvSpPr>
            <p:nvPr/>
          </p:nvSpPr>
          <p:spPr bwMode="auto">
            <a:xfrm flipV="1">
              <a:off x="1156" y="391"/>
              <a:ext cx="0" cy="3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46" name="Freeform 7"/>
            <p:cNvSpPr>
              <a:spLocks/>
            </p:cNvSpPr>
            <p:nvPr/>
          </p:nvSpPr>
          <p:spPr bwMode="auto">
            <a:xfrm>
              <a:off x="826" y="1141"/>
              <a:ext cx="309" cy="2863"/>
            </a:xfrm>
            <a:custGeom>
              <a:avLst/>
              <a:gdLst>
                <a:gd name="T0" fmla="*/ 309 w 309"/>
                <a:gd name="T1" fmla="*/ 0 h 2863"/>
                <a:gd name="T2" fmla="*/ 79 w 309"/>
                <a:gd name="T3" fmla="*/ 84 h 2863"/>
                <a:gd name="T4" fmla="*/ 13 w 309"/>
                <a:gd name="T5" fmla="*/ 441 h 2863"/>
                <a:gd name="T6" fmla="*/ 157 w 309"/>
                <a:gd name="T7" fmla="*/ 1637 h 2863"/>
                <a:gd name="T8" fmla="*/ 216 w 309"/>
                <a:gd name="T9" fmla="*/ 1849 h 2863"/>
                <a:gd name="T10" fmla="*/ 262 w 309"/>
                <a:gd name="T11" fmla="*/ 2251 h 2863"/>
                <a:gd name="T12" fmla="*/ 262 w 309"/>
                <a:gd name="T13" fmla="*/ 2863 h 2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863">
                  <a:moveTo>
                    <a:pt x="309" y="0"/>
                  </a:moveTo>
                  <a:cubicBezTo>
                    <a:pt x="271" y="14"/>
                    <a:pt x="128" y="11"/>
                    <a:pt x="79" y="84"/>
                  </a:cubicBezTo>
                  <a:cubicBezTo>
                    <a:pt x="30" y="157"/>
                    <a:pt x="0" y="182"/>
                    <a:pt x="13" y="441"/>
                  </a:cubicBezTo>
                  <a:lnTo>
                    <a:pt x="157" y="1637"/>
                  </a:lnTo>
                  <a:lnTo>
                    <a:pt x="216" y="1849"/>
                  </a:lnTo>
                  <a:lnTo>
                    <a:pt x="262" y="2251"/>
                  </a:lnTo>
                  <a:lnTo>
                    <a:pt x="262" y="286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47" name="Freeform 8"/>
            <p:cNvSpPr>
              <a:spLocks/>
            </p:cNvSpPr>
            <p:nvPr/>
          </p:nvSpPr>
          <p:spPr bwMode="auto">
            <a:xfrm>
              <a:off x="781" y="1975"/>
              <a:ext cx="88" cy="695"/>
            </a:xfrm>
            <a:custGeom>
              <a:avLst/>
              <a:gdLst>
                <a:gd name="T0" fmla="*/ 88 w 88"/>
                <a:gd name="T1" fmla="*/ 0 h 695"/>
                <a:gd name="T2" fmla="*/ 5 w 88"/>
                <a:gd name="T3" fmla="*/ 503 h 695"/>
                <a:gd name="T4" fmla="*/ 60 w 88"/>
                <a:gd name="T5" fmla="*/ 695 h 6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695">
                  <a:moveTo>
                    <a:pt x="88" y="0"/>
                  </a:moveTo>
                  <a:cubicBezTo>
                    <a:pt x="74" y="84"/>
                    <a:pt x="10" y="387"/>
                    <a:pt x="5" y="503"/>
                  </a:cubicBezTo>
                  <a:cubicBezTo>
                    <a:pt x="0" y="619"/>
                    <a:pt x="49" y="655"/>
                    <a:pt x="60" y="695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48" name="Freeform 9"/>
            <p:cNvSpPr>
              <a:spLocks/>
            </p:cNvSpPr>
            <p:nvPr/>
          </p:nvSpPr>
          <p:spPr bwMode="auto">
            <a:xfrm>
              <a:off x="567" y="701"/>
              <a:ext cx="389" cy="483"/>
            </a:xfrm>
            <a:custGeom>
              <a:avLst/>
              <a:gdLst>
                <a:gd name="T0" fmla="*/ 389 w 227"/>
                <a:gd name="T1" fmla="*/ 483 h 272"/>
                <a:gd name="T2" fmla="*/ 0 w 227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272">
                  <a:moveTo>
                    <a:pt x="227" y="272"/>
                  </a:moveTo>
                  <a:cubicBezTo>
                    <a:pt x="227" y="272"/>
                    <a:pt x="113" y="1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49" name="Freeform 10"/>
            <p:cNvSpPr>
              <a:spLocks/>
            </p:cNvSpPr>
            <p:nvPr/>
          </p:nvSpPr>
          <p:spPr bwMode="auto">
            <a:xfrm>
              <a:off x="1156" y="2550"/>
              <a:ext cx="248" cy="1178"/>
            </a:xfrm>
            <a:custGeom>
              <a:avLst/>
              <a:gdLst>
                <a:gd name="T0" fmla="*/ 0 w 248"/>
                <a:gd name="T1" fmla="*/ 55 h 1178"/>
                <a:gd name="T2" fmla="*/ 207 w 248"/>
                <a:gd name="T3" fmla="*/ 55 h 1178"/>
                <a:gd name="T4" fmla="*/ 244 w 248"/>
                <a:gd name="T5" fmla="*/ 384 h 1178"/>
                <a:gd name="T6" fmla="*/ 205 w 248"/>
                <a:gd name="T7" fmla="*/ 1178 h 1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178">
                  <a:moveTo>
                    <a:pt x="0" y="55"/>
                  </a:moveTo>
                  <a:cubicBezTo>
                    <a:pt x="80" y="40"/>
                    <a:pt x="166" y="0"/>
                    <a:pt x="207" y="55"/>
                  </a:cubicBezTo>
                  <a:cubicBezTo>
                    <a:pt x="248" y="110"/>
                    <a:pt x="244" y="197"/>
                    <a:pt x="244" y="384"/>
                  </a:cubicBezTo>
                  <a:cubicBezTo>
                    <a:pt x="244" y="571"/>
                    <a:pt x="213" y="1013"/>
                    <a:pt x="205" y="117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50" name="Freeform 11"/>
            <p:cNvSpPr>
              <a:spLocks/>
            </p:cNvSpPr>
            <p:nvPr/>
          </p:nvSpPr>
          <p:spPr bwMode="auto">
            <a:xfrm>
              <a:off x="850" y="1344"/>
              <a:ext cx="542" cy="1615"/>
            </a:xfrm>
            <a:custGeom>
              <a:avLst/>
              <a:gdLst>
                <a:gd name="T0" fmla="*/ 542 w 542"/>
                <a:gd name="T1" fmla="*/ 1615 h 1615"/>
                <a:gd name="T2" fmla="*/ 0 w 542"/>
                <a:gd name="T3" fmla="*/ 0 h 1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2" h="1615">
                  <a:moveTo>
                    <a:pt x="542" y="1615"/>
                  </a:moveTo>
                  <a:cubicBezTo>
                    <a:pt x="452" y="1346"/>
                    <a:pt x="113" y="33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51" name="Freeform 12"/>
            <p:cNvSpPr>
              <a:spLocks/>
            </p:cNvSpPr>
            <p:nvPr/>
          </p:nvSpPr>
          <p:spPr bwMode="auto">
            <a:xfrm>
              <a:off x="704" y="1271"/>
              <a:ext cx="175" cy="338"/>
            </a:xfrm>
            <a:custGeom>
              <a:avLst/>
              <a:gdLst>
                <a:gd name="T0" fmla="*/ 175 w 175"/>
                <a:gd name="T1" fmla="*/ 0 h 338"/>
                <a:gd name="T2" fmla="*/ 37 w 175"/>
                <a:gd name="T3" fmla="*/ 100 h 338"/>
                <a:gd name="T4" fmla="*/ 0 w 175"/>
                <a:gd name="T5" fmla="*/ 338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" h="338">
                  <a:moveTo>
                    <a:pt x="175" y="0"/>
                  </a:moveTo>
                  <a:cubicBezTo>
                    <a:pt x="152" y="17"/>
                    <a:pt x="66" y="44"/>
                    <a:pt x="37" y="100"/>
                  </a:cubicBezTo>
                  <a:cubicBezTo>
                    <a:pt x="8" y="156"/>
                    <a:pt x="8" y="289"/>
                    <a:pt x="0" y="33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52" name="Freeform 13"/>
            <p:cNvSpPr>
              <a:spLocks/>
            </p:cNvSpPr>
            <p:nvPr/>
          </p:nvSpPr>
          <p:spPr bwMode="auto">
            <a:xfrm>
              <a:off x="686" y="1609"/>
              <a:ext cx="18" cy="731"/>
            </a:xfrm>
            <a:custGeom>
              <a:avLst/>
              <a:gdLst>
                <a:gd name="T0" fmla="*/ 18 w 18"/>
                <a:gd name="T1" fmla="*/ 0 h 731"/>
                <a:gd name="T2" fmla="*/ 9 w 18"/>
                <a:gd name="T3" fmla="*/ 393 h 731"/>
                <a:gd name="T4" fmla="*/ 0 w 18"/>
                <a:gd name="T5" fmla="*/ 731 h 7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31">
                  <a:moveTo>
                    <a:pt x="18" y="0"/>
                  </a:moveTo>
                  <a:cubicBezTo>
                    <a:pt x="17" y="65"/>
                    <a:pt x="12" y="271"/>
                    <a:pt x="9" y="393"/>
                  </a:cubicBezTo>
                  <a:cubicBezTo>
                    <a:pt x="6" y="515"/>
                    <a:pt x="2" y="661"/>
                    <a:pt x="0" y="731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53" name="Freeform 14"/>
            <p:cNvSpPr>
              <a:spLocks/>
            </p:cNvSpPr>
            <p:nvPr/>
          </p:nvSpPr>
          <p:spPr bwMode="auto">
            <a:xfrm>
              <a:off x="859" y="1783"/>
              <a:ext cx="214" cy="1051"/>
            </a:xfrm>
            <a:custGeom>
              <a:avLst/>
              <a:gdLst>
                <a:gd name="T0" fmla="*/ 0 w 214"/>
                <a:gd name="T1" fmla="*/ 0 h 1051"/>
                <a:gd name="T2" fmla="*/ 74 w 214"/>
                <a:gd name="T3" fmla="*/ 146 h 1051"/>
                <a:gd name="T4" fmla="*/ 202 w 214"/>
                <a:gd name="T5" fmla="*/ 695 h 1051"/>
                <a:gd name="T6" fmla="*/ 147 w 214"/>
                <a:gd name="T7" fmla="*/ 1051 h 10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" h="1051">
                  <a:moveTo>
                    <a:pt x="0" y="0"/>
                  </a:moveTo>
                  <a:cubicBezTo>
                    <a:pt x="12" y="24"/>
                    <a:pt x="40" y="30"/>
                    <a:pt x="74" y="146"/>
                  </a:cubicBezTo>
                  <a:cubicBezTo>
                    <a:pt x="108" y="262"/>
                    <a:pt x="190" y="544"/>
                    <a:pt x="202" y="695"/>
                  </a:cubicBezTo>
                  <a:cubicBezTo>
                    <a:pt x="214" y="846"/>
                    <a:pt x="158" y="977"/>
                    <a:pt x="147" y="1051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54" name="Freeform 15"/>
            <p:cNvSpPr>
              <a:spLocks/>
            </p:cNvSpPr>
            <p:nvPr/>
          </p:nvSpPr>
          <p:spPr bwMode="auto">
            <a:xfrm>
              <a:off x="1044" y="2780"/>
              <a:ext cx="337" cy="377"/>
            </a:xfrm>
            <a:custGeom>
              <a:avLst/>
              <a:gdLst>
                <a:gd name="T0" fmla="*/ 0 w 337"/>
                <a:gd name="T1" fmla="*/ 0 h 377"/>
                <a:gd name="T2" fmla="*/ 249 w 337"/>
                <a:gd name="T3" fmla="*/ 287 h 377"/>
                <a:gd name="T4" fmla="*/ 337 w 337"/>
                <a:gd name="T5" fmla="*/ 377 h 3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7" h="377">
                  <a:moveTo>
                    <a:pt x="0" y="0"/>
                  </a:moveTo>
                  <a:cubicBezTo>
                    <a:pt x="42" y="48"/>
                    <a:pt x="193" y="224"/>
                    <a:pt x="249" y="287"/>
                  </a:cubicBezTo>
                  <a:cubicBezTo>
                    <a:pt x="305" y="350"/>
                    <a:pt x="319" y="358"/>
                    <a:pt x="337" y="377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55" name="Freeform 16"/>
            <p:cNvSpPr>
              <a:spLocks/>
            </p:cNvSpPr>
            <p:nvPr/>
          </p:nvSpPr>
          <p:spPr bwMode="auto">
            <a:xfrm>
              <a:off x="996" y="2971"/>
              <a:ext cx="39" cy="768"/>
            </a:xfrm>
            <a:custGeom>
              <a:avLst/>
              <a:gdLst>
                <a:gd name="T0" fmla="*/ 36 w 39"/>
                <a:gd name="T1" fmla="*/ 0 h 768"/>
                <a:gd name="T2" fmla="*/ 0 w 39"/>
                <a:gd name="T3" fmla="*/ 138 h 768"/>
                <a:gd name="T4" fmla="*/ 37 w 39"/>
                <a:gd name="T5" fmla="*/ 576 h 768"/>
                <a:gd name="T6" fmla="*/ 10 w 39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768">
                  <a:moveTo>
                    <a:pt x="36" y="0"/>
                  </a:moveTo>
                  <a:cubicBezTo>
                    <a:pt x="30" y="23"/>
                    <a:pt x="0" y="42"/>
                    <a:pt x="0" y="138"/>
                  </a:cubicBezTo>
                  <a:cubicBezTo>
                    <a:pt x="0" y="234"/>
                    <a:pt x="35" y="471"/>
                    <a:pt x="37" y="576"/>
                  </a:cubicBezTo>
                  <a:cubicBezTo>
                    <a:pt x="39" y="681"/>
                    <a:pt x="16" y="728"/>
                    <a:pt x="10" y="76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56" name="Line 17"/>
            <p:cNvSpPr>
              <a:spLocks noChangeShapeType="1"/>
            </p:cNvSpPr>
            <p:nvPr/>
          </p:nvSpPr>
          <p:spPr bwMode="auto">
            <a:xfrm flipH="1" flipV="1">
              <a:off x="1156" y="1382"/>
              <a:ext cx="182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57" name="Freeform 18"/>
            <p:cNvSpPr>
              <a:spLocks/>
            </p:cNvSpPr>
            <p:nvPr/>
          </p:nvSpPr>
          <p:spPr bwMode="auto">
            <a:xfrm>
              <a:off x="1304" y="681"/>
              <a:ext cx="682" cy="209"/>
            </a:xfrm>
            <a:custGeom>
              <a:avLst/>
              <a:gdLst>
                <a:gd name="T0" fmla="*/ 623 w 682"/>
                <a:gd name="T1" fmla="*/ 209 h 209"/>
                <a:gd name="T2" fmla="*/ 578 w 682"/>
                <a:gd name="T3" fmla="*/ 28 h 209"/>
                <a:gd name="T4" fmla="*/ 0 w 682"/>
                <a:gd name="T5" fmla="*/ 3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2" h="209">
                  <a:moveTo>
                    <a:pt x="623" y="209"/>
                  </a:moveTo>
                  <a:cubicBezTo>
                    <a:pt x="627" y="133"/>
                    <a:pt x="682" y="56"/>
                    <a:pt x="578" y="28"/>
                  </a:cubicBezTo>
                  <a:cubicBezTo>
                    <a:pt x="474" y="0"/>
                    <a:pt x="120" y="37"/>
                    <a:pt x="0" y="39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58" name="Line 19"/>
            <p:cNvSpPr>
              <a:spLocks noChangeShapeType="1"/>
            </p:cNvSpPr>
            <p:nvPr/>
          </p:nvSpPr>
          <p:spPr bwMode="auto">
            <a:xfrm flipH="1" flipV="1">
              <a:off x="1156" y="572"/>
              <a:ext cx="318" cy="4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59" name="Line 20"/>
            <p:cNvSpPr>
              <a:spLocks noChangeShapeType="1"/>
            </p:cNvSpPr>
            <p:nvPr/>
          </p:nvSpPr>
          <p:spPr bwMode="auto">
            <a:xfrm flipV="1">
              <a:off x="1202" y="754"/>
              <a:ext cx="90" cy="27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60" name="Freeform 21"/>
            <p:cNvSpPr>
              <a:spLocks/>
            </p:cNvSpPr>
            <p:nvPr/>
          </p:nvSpPr>
          <p:spPr bwMode="auto">
            <a:xfrm>
              <a:off x="884" y="709"/>
              <a:ext cx="363" cy="272"/>
            </a:xfrm>
            <a:custGeom>
              <a:avLst/>
              <a:gdLst>
                <a:gd name="T0" fmla="*/ 0 w 363"/>
                <a:gd name="T1" fmla="*/ 272 h 272"/>
                <a:gd name="T2" fmla="*/ 363 w 363"/>
                <a:gd name="T3" fmla="*/ 0 h 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cubicBezTo>
                    <a:pt x="0" y="272"/>
                    <a:pt x="181" y="136"/>
                    <a:pt x="363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61" name="Freeform 22"/>
            <p:cNvSpPr>
              <a:spLocks/>
            </p:cNvSpPr>
            <p:nvPr/>
          </p:nvSpPr>
          <p:spPr bwMode="auto">
            <a:xfrm>
              <a:off x="1020" y="799"/>
              <a:ext cx="272" cy="227"/>
            </a:xfrm>
            <a:custGeom>
              <a:avLst/>
              <a:gdLst>
                <a:gd name="T0" fmla="*/ 0 w 227"/>
                <a:gd name="T1" fmla="*/ 227 h 317"/>
                <a:gd name="T2" fmla="*/ 272 w 227"/>
                <a:gd name="T3" fmla="*/ 0 h 3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" h="317">
                  <a:moveTo>
                    <a:pt x="0" y="317"/>
                  </a:moveTo>
                  <a:cubicBezTo>
                    <a:pt x="0" y="317"/>
                    <a:pt x="113" y="158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19250" y="2636838"/>
            <a:ext cx="7129463" cy="3017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rgbClr val="FF0000"/>
                </a:solidFill>
              </a:rPr>
              <a:t>Venous Blocks are responsible for</a:t>
            </a:r>
          </a:p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rgbClr val="FF0000"/>
                </a:solidFill>
              </a:rPr>
              <a:t>                       </a:t>
            </a:r>
            <a:r>
              <a:rPr lang="en-US" altLang="fr-FR" sz="3200">
                <a:solidFill>
                  <a:schemeClr val="accent2"/>
                </a:solidFill>
              </a:rPr>
              <a:t>-Permanent Venous Pressure Excess  </a:t>
            </a:r>
          </a:p>
          <a:p>
            <a:pPr>
              <a:spcBef>
                <a:spcPct val="50000"/>
              </a:spcBef>
            </a:pPr>
            <a:r>
              <a:rPr lang="en-US" altLang="fr-FR" sz="3200">
                <a:solidFill>
                  <a:schemeClr val="accent2"/>
                </a:solidFill>
              </a:rPr>
              <a:t>                      -Compensatory collateral varicose veins (Open Shunts)</a:t>
            </a:r>
            <a:r>
              <a:rPr lang="en-US" altLang="fr-FR" sz="3200">
                <a:solidFill>
                  <a:srgbClr val="FF0000"/>
                </a:solidFill>
              </a:rPr>
              <a:t> </a:t>
            </a:r>
            <a:endParaRPr lang="en-US" altLang="fr-FR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5384</Words>
  <Application>Microsoft Office PowerPoint</Application>
  <PresentationFormat>Affichage à l'écran (4:3)</PresentationFormat>
  <Paragraphs>738</Paragraphs>
  <Slides>48</Slides>
  <Notes>48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3" baseType="lpstr">
      <vt:lpstr>Times New Roman</vt:lpstr>
      <vt:lpstr>Arial</vt:lpstr>
      <vt:lpstr>Comic Sans MS</vt:lpstr>
      <vt:lpstr>宋体</vt:lpstr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</dc:creator>
  <cp:lastModifiedBy>claude franceschi</cp:lastModifiedBy>
  <cp:revision>225</cp:revision>
  <dcterms:created xsi:type="dcterms:W3CDTF">2011-08-15T10:18:27Z</dcterms:created>
  <dcterms:modified xsi:type="dcterms:W3CDTF">2016-06-17T19:21:22Z</dcterms:modified>
</cp:coreProperties>
</file>